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327"/>
  </p:normalViewPr>
  <p:slideViewPr>
    <p:cSldViewPr snapToGrid="0" snapToObjects="1">
      <p:cViewPr>
        <p:scale>
          <a:sx n="107" d="100"/>
          <a:sy n="107" d="100"/>
        </p:scale>
        <p:origin x="64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4F24E-0EF8-DF46-A137-73A249032D9E}" type="datetimeFigureOut">
              <a:rPr lang="en-US" smtClean="0"/>
              <a:t>6/8/21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271DD-825F-2947-8CBB-E049FBA1684D}" type="slidenum">
              <a:rPr lang="en-US" smtClean="0"/>
              <a:t>‹#›</a:t>
            </a:fld>
            <a:endParaRPr lang="en-US"/>
          </a:p>
        </p:txBody>
      </p:sp>
    </p:spTree>
    <p:extLst>
      <p:ext uri="{BB962C8B-B14F-4D97-AF65-F5344CB8AC3E}">
        <p14:creationId xmlns:p14="http://schemas.microsoft.com/office/powerpoint/2010/main" val="21948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8EC80-9697-0245-905F-1FAE251297B3}" type="slidenum">
              <a:rPr lang="en-US" smtClean="0"/>
              <a:t>1</a:t>
            </a:fld>
            <a:endParaRPr lang="en-US"/>
          </a:p>
        </p:txBody>
      </p:sp>
    </p:spTree>
    <p:extLst>
      <p:ext uri="{BB962C8B-B14F-4D97-AF65-F5344CB8AC3E}">
        <p14:creationId xmlns:p14="http://schemas.microsoft.com/office/powerpoint/2010/main" val="384658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231B-4F65-6D45-9C1B-0140E2492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8211FC-45B0-0C4D-80D5-4826C402C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3BC3BF-9316-F44B-8CE0-4B7E39D597A4}"/>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350149A4-4657-BD49-B53F-67A78846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C77E6-F596-0144-8A50-6C8B7FA5527B}"/>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317898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2F64-E3BB-014E-9951-5021D59DC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0C46B7-8D51-3F4D-A4CC-37244DB4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FAA5C-503F-0D47-93F4-72E262AD0015}"/>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B002D9CE-B47A-9C4B-AD1A-32B232842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AB26C-6F0F-3B4B-B36C-C7662D3B1050}"/>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154559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59DF5-C55E-4249-AD12-6BEB91D6AD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BC5182-B0F4-E645-BBCE-F7BB293EAD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EDAAC-CE94-6141-AF9D-72C37DADEBBD}"/>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2766B506-56FA-B54F-BB59-DA768E255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0AE02-BD57-5940-B5FD-EFC53B440CB4}"/>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286239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3A3C-FF5A-0249-A672-C2D2344CE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C3FD4-A461-4844-A0E9-AF528FB70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521A6-C25D-CE4F-A977-22B1297F92F3}"/>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4909C7A0-EF6F-A94A-A810-745EC32C3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1F302-CDE3-D443-A539-A4472C465D5D}"/>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1302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AAB1-7071-2240-90DE-6E94E2F461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CCAC7-6AAE-2848-A80D-86D7099294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1356F-A041-F14A-9CFD-C19D801095E2}"/>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86D5881B-B27D-E644-BA65-48345E64D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E3750-700D-6642-860B-3171707D32E4}"/>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305340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B355-492E-664D-9381-B3CF15316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7D1F4-A160-E349-B9D9-5286361AA8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9462A8-E6DC-0F4B-B6A1-534AB3A339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CCC66-DECA-DA43-96E7-A383D930C9D8}"/>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6" name="Footer Placeholder 5">
            <a:extLst>
              <a:ext uri="{FF2B5EF4-FFF2-40B4-BE49-F238E27FC236}">
                <a16:creationId xmlns:a16="http://schemas.microsoft.com/office/drawing/2014/main" id="{5FDD662F-3F8C-EC44-82C6-2F0513B9B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1F0E3-FA55-F344-9CB3-E808610AE632}"/>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35363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E318-66BA-8946-9BB3-BEC532326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B5AEE-FA91-B94F-8C15-4A6C9EF57D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47937-6A8B-2B4F-B708-5A0CBD1FB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E8B628-715C-CE46-B773-A7484044D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EB163D-F90A-234D-953F-98D40D8EC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636B4-2B5B-CA43-8C22-E1F43AC3B326}"/>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8" name="Footer Placeholder 7">
            <a:extLst>
              <a:ext uri="{FF2B5EF4-FFF2-40B4-BE49-F238E27FC236}">
                <a16:creationId xmlns:a16="http://schemas.microsoft.com/office/drawing/2014/main" id="{C8B407EB-B1A5-E844-92B6-B3DA942C0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EC0269-EF36-EC40-B725-025EA3A98DAB}"/>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219679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18EA-D8F9-9E45-B5E6-17D548F1B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AE51E-2CBB-7A49-896B-C99744BF1D19}"/>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4" name="Footer Placeholder 3">
            <a:extLst>
              <a:ext uri="{FF2B5EF4-FFF2-40B4-BE49-F238E27FC236}">
                <a16:creationId xmlns:a16="http://schemas.microsoft.com/office/drawing/2014/main" id="{CDFBF9B9-22E0-5C40-842E-B1BC49482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00482-8C8E-664C-B67B-42FBC77F39FF}"/>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33450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01DA5-9863-5041-92F5-E46E3288A4D8}"/>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3" name="Footer Placeholder 2">
            <a:extLst>
              <a:ext uri="{FF2B5EF4-FFF2-40B4-BE49-F238E27FC236}">
                <a16:creationId xmlns:a16="http://schemas.microsoft.com/office/drawing/2014/main" id="{E4F87CFD-402D-3A49-A390-BE87904E5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0F6C4D-CABE-7D4D-9B97-27F9D12ADB15}"/>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87353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1C5D-B2DB-4C4F-94B0-2520FF288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908212-E31B-8D41-9CCA-921870A36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910EF-03C9-D04B-970A-40C61C8A5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CC8EB-E7CD-D34A-AA5A-8A7AAB254182}"/>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6" name="Footer Placeholder 5">
            <a:extLst>
              <a:ext uri="{FF2B5EF4-FFF2-40B4-BE49-F238E27FC236}">
                <a16:creationId xmlns:a16="http://schemas.microsoft.com/office/drawing/2014/main" id="{D6DCA74D-5C78-9648-B373-92F89EC58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171AE-7BA2-CC43-8CF1-9E87CDB68075}"/>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340823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D6B9-2EC0-AA4D-B8B0-37303CAF8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344FB-7735-2D41-85D2-5B011A342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495E0D-BAE9-9445-A8A3-872BE2C43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928B7-CE8B-3541-934E-B5FD43642152}"/>
              </a:ext>
            </a:extLst>
          </p:cNvPr>
          <p:cNvSpPr>
            <a:spLocks noGrp="1"/>
          </p:cNvSpPr>
          <p:nvPr>
            <p:ph type="dt" sz="half" idx="10"/>
          </p:nvPr>
        </p:nvSpPr>
        <p:spPr/>
        <p:txBody>
          <a:bodyPr/>
          <a:lstStyle/>
          <a:p>
            <a:fld id="{3EE7A33F-15A4-E34F-858D-F534EF17E5CD}" type="datetimeFigureOut">
              <a:rPr lang="en-US" smtClean="0"/>
              <a:t>6/8/21</a:t>
            </a:fld>
            <a:endParaRPr lang="en-US"/>
          </a:p>
        </p:txBody>
      </p:sp>
      <p:sp>
        <p:nvSpPr>
          <p:cNvPr id="6" name="Footer Placeholder 5">
            <a:extLst>
              <a:ext uri="{FF2B5EF4-FFF2-40B4-BE49-F238E27FC236}">
                <a16:creationId xmlns:a16="http://schemas.microsoft.com/office/drawing/2014/main" id="{CAE3AC06-1D47-F149-9D6D-03388D319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88E99-E7AD-F24D-8205-0337B63B2E7D}"/>
              </a:ext>
            </a:extLst>
          </p:cNvPr>
          <p:cNvSpPr>
            <a:spLocks noGrp="1"/>
          </p:cNvSpPr>
          <p:nvPr>
            <p:ph type="sldNum" sz="quarter" idx="12"/>
          </p:nvPr>
        </p:nvSpPr>
        <p:spPr/>
        <p:txBody>
          <a:bodyPr/>
          <a:lstStyle/>
          <a:p>
            <a:fld id="{EC6D3321-6289-A84F-ABED-B879F588ACA0}" type="slidenum">
              <a:rPr lang="en-US" smtClean="0"/>
              <a:t>‹#›</a:t>
            </a:fld>
            <a:endParaRPr lang="en-US"/>
          </a:p>
        </p:txBody>
      </p:sp>
    </p:spTree>
    <p:extLst>
      <p:ext uri="{BB962C8B-B14F-4D97-AF65-F5344CB8AC3E}">
        <p14:creationId xmlns:p14="http://schemas.microsoft.com/office/powerpoint/2010/main" val="181613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5531D-6FA4-554C-87B8-05B0DFD7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5868F-F6B5-DC49-97E6-67D3B2826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D3880-E10C-414E-B4F7-B3350FA4A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7A33F-15A4-E34F-858D-F534EF17E5CD}" type="datetimeFigureOut">
              <a:rPr lang="en-US" smtClean="0"/>
              <a:t>6/8/21</a:t>
            </a:fld>
            <a:endParaRPr lang="en-US"/>
          </a:p>
        </p:txBody>
      </p:sp>
      <p:sp>
        <p:nvSpPr>
          <p:cNvPr id="5" name="Footer Placeholder 4">
            <a:extLst>
              <a:ext uri="{FF2B5EF4-FFF2-40B4-BE49-F238E27FC236}">
                <a16:creationId xmlns:a16="http://schemas.microsoft.com/office/drawing/2014/main" id="{980C3E8A-4A49-1344-A8BB-6715D85FB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AB36A8-4EAB-464F-87AE-6B6F448BE9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3321-6289-A84F-ABED-B879F588ACA0}" type="slidenum">
              <a:rPr lang="en-US" smtClean="0"/>
              <a:t>‹#›</a:t>
            </a:fld>
            <a:endParaRPr lang="en-US"/>
          </a:p>
        </p:txBody>
      </p:sp>
    </p:spTree>
    <p:extLst>
      <p:ext uri="{BB962C8B-B14F-4D97-AF65-F5344CB8AC3E}">
        <p14:creationId xmlns:p14="http://schemas.microsoft.com/office/powerpoint/2010/main" val="3554451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51E8-A7DA-9C49-ACD6-321FE9255352}"/>
              </a:ext>
            </a:extLst>
          </p:cNvPr>
          <p:cNvSpPr>
            <a:spLocks noGrp="1"/>
          </p:cNvSpPr>
          <p:nvPr>
            <p:ph type="ctrTitle"/>
          </p:nvPr>
        </p:nvSpPr>
        <p:spPr>
          <a:xfrm>
            <a:off x="2849466" y="170956"/>
            <a:ext cx="6682161" cy="623701"/>
          </a:xfrm>
        </p:spPr>
        <p:txBody>
          <a:bodyPr>
            <a:noAutofit/>
          </a:bodyPr>
          <a:lstStyle/>
          <a:p>
            <a:r>
              <a:rPr lang="en-US" sz="2666" dirty="0"/>
              <a:t>Schaefer-Yeo-AFNI-2021 Atlases: </a:t>
            </a:r>
            <a:br>
              <a:rPr lang="en-US" sz="2666" dirty="0"/>
            </a:br>
            <a:r>
              <a:rPr lang="en-US" sz="2666" dirty="0"/>
              <a:t>Improved ROIs with AFNI+SUMA Processing</a:t>
            </a:r>
          </a:p>
        </p:txBody>
      </p:sp>
      <p:sp>
        <p:nvSpPr>
          <p:cNvPr id="3" name="Subtitle 2">
            <a:extLst>
              <a:ext uri="{FF2B5EF4-FFF2-40B4-BE49-F238E27FC236}">
                <a16:creationId xmlns:a16="http://schemas.microsoft.com/office/drawing/2014/main" id="{9AC29EC7-4E1C-1946-B29A-EF350723C70E}"/>
              </a:ext>
            </a:extLst>
          </p:cNvPr>
          <p:cNvSpPr>
            <a:spLocks noGrp="1"/>
          </p:cNvSpPr>
          <p:nvPr>
            <p:ph type="subTitle" idx="1"/>
          </p:nvPr>
        </p:nvSpPr>
        <p:spPr>
          <a:xfrm>
            <a:off x="2506077" y="783082"/>
            <a:ext cx="7563602" cy="441024"/>
          </a:xfrm>
        </p:spPr>
        <p:txBody>
          <a:bodyPr>
            <a:normAutofit fontScale="85000" lnSpcReduction="10000"/>
          </a:bodyPr>
          <a:lstStyle/>
          <a:p>
            <a:r>
              <a:rPr lang="en-US" sz="1333" i="1" dirty="0"/>
              <a:t>Daniel Glen</a:t>
            </a:r>
            <a:r>
              <a:rPr lang="en-US" sz="1333" i="1" baseline="30000" dirty="0"/>
              <a:t>1</a:t>
            </a:r>
            <a:r>
              <a:rPr lang="en-US" sz="1333" i="1" dirty="0"/>
              <a:t>, Richard Reynolds</a:t>
            </a:r>
            <a:r>
              <a:rPr lang="en-US" sz="1333" i="1" baseline="30000" dirty="0"/>
              <a:t>1</a:t>
            </a:r>
            <a:r>
              <a:rPr lang="en-US" sz="1333" i="1" dirty="0"/>
              <a:t>, Paul Taylor</a:t>
            </a:r>
            <a:r>
              <a:rPr lang="en-US" sz="1333" i="1" baseline="30000" dirty="0"/>
              <a:t>1</a:t>
            </a:r>
            <a:r>
              <a:rPr lang="en-US" sz="1333" i="1" dirty="0"/>
              <a:t>, </a:t>
            </a:r>
            <a:r>
              <a:rPr lang="en-US" sz="1333" i="1" dirty="0" err="1"/>
              <a:t>Xiaozhen</a:t>
            </a:r>
            <a:r>
              <a:rPr lang="en-US" sz="1333" i="1" dirty="0"/>
              <a:t> You</a:t>
            </a:r>
            <a:r>
              <a:rPr lang="en-US" sz="1333" i="1" baseline="30000" dirty="0"/>
              <a:t>2</a:t>
            </a:r>
            <a:r>
              <a:rPr lang="en-US" sz="1333" i="1" dirty="0"/>
              <a:t>, Ruby Kong</a:t>
            </a:r>
            <a:r>
              <a:rPr lang="en-US" sz="1333" i="1" baseline="30000" dirty="0"/>
              <a:t>3</a:t>
            </a:r>
            <a:r>
              <a:rPr lang="en-US" sz="1333" i="1" dirty="0"/>
              <a:t>, </a:t>
            </a:r>
            <a:r>
              <a:rPr lang="en-US" sz="1333" i="1" dirty="0" err="1"/>
              <a:t>Aihuiping</a:t>
            </a:r>
            <a:r>
              <a:rPr lang="en-US" sz="1333" i="1" dirty="0"/>
              <a:t> Xue</a:t>
            </a:r>
            <a:r>
              <a:rPr lang="en-US" sz="1333" i="1" baseline="30000" dirty="0"/>
              <a:t>3</a:t>
            </a:r>
            <a:r>
              <a:rPr lang="en-US" sz="1333" i="1" dirty="0"/>
              <a:t>, </a:t>
            </a:r>
            <a:r>
              <a:rPr lang="en-US" sz="1333" i="1" dirty="0" err="1"/>
              <a:t>Xiaoxuan</a:t>
            </a:r>
            <a:r>
              <a:rPr lang="en-US" sz="1333" i="1" dirty="0"/>
              <a:t> Yan</a:t>
            </a:r>
            <a:r>
              <a:rPr lang="en-US" sz="1333" i="1" baseline="30000" dirty="0"/>
              <a:t>3</a:t>
            </a:r>
            <a:r>
              <a:rPr lang="en-US" sz="1333" i="1" dirty="0"/>
              <a:t>, B.T. Thomas Yeo</a:t>
            </a:r>
            <a:r>
              <a:rPr lang="en-US" sz="1333" i="1" baseline="30000" dirty="0"/>
              <a:t>3</a:t>
            </a:r>
            <a:br>
              <a:rPr lang="en-US" sz="1333" dirty="0"/>
            </a:br>
            <a:r>
              <a:rPr lang="en-US" sz="1000" baseline="30000" dirty="0"/>
              <a:t>1</a:t>
            </a:r>
            <a:r>
              <a:rPr lang="en-US" sz="1000" dirty="0"/>
              <a:t>NIMH, </a:t>
            </a:r>
            <a:r>
              <a:rPr lang="en-US" sz="1000" baseline="30000" dirty="0"/>
              <a:t>2</a:t>
            </a:r>
            <a:r>
              <a:rPr lang="en-US" sz="1000" dirty="0"/>
              <a:t>Childrens National Medical Center, </a:t>
            </a:r>
            <a:r>
              <a:rPr lang="en-US" sz="1000" baseline="30000" dirty="0"/>
              <a:t>3</a:t>
            </a:r>
            <a:r>
              <a:rPr lang="en-US" sz="1000" dirty="0"/>
              <a:t>National University of Singapore</a:t>
            </a:r>
            <a:endParaRPr lang="en-US" sz="1333" dirty="0"/>
          </a:p>
        </p:txBody>
      </p:sp>
      <p:pic>
        <p:nvPicPr>
          <p:cNvPr id="52" name="Picture 6">
            <a:extLst>
              <a:ext uri="{FF2B5EF4-FFF2-40B4-BE49-F238E27FC236}">
                <a16:creationId xmlns:a16="http://schemas.microsoft.com/office/drawing/2014/main" id="{5B57258B-9EB5-114B-A214-64131554D096}"/>
              </a:ext>
            </a:extLst>
          </p:cNvPr>
          <p:cNvPicPr>
            <a:picLocks noChangeAspect="1"/>
          </p:cNvPicPr>
          <p:nvPr/>
        </p:nvPicPr>
        <p:blipFill>
          <a:blip r:embed="rId3">
            <a:lum/>
            <a:alphaModFix/>
          </a:blip>
          <a:srcRect/>
          <a:stretch>
            <a:fillRect/>
          </a:stretch>
        </p:blipFill>
        <p:spPr>
          <a:xfrm>
            <a:off x="212711" y="104244"/>
            <a:ext cx="840572" cy="763110"/>
          </a:xfrm>
          <a:prstGeom prst="rect">
            <a:avLst/>
          </a:prstGeom>
          <a:noFill/>
          <a:ln>
            <a:noFill/>
          </a:ln>
        </p:spPr>
      </p:pic>
      <p:pic>
        <p:nvPicPr>
          <p:cNvPr id="54" name="Picture 53">
            <a:extLst>
              <a:ext uri="{FF2B5EF4-FFF2-40B4-BE49-F238E27FC236}">
                <a16:creationId xmlns:a16="http://schemas.microsoft.com/office/drawing/2014/main" id="{85EF88B8-F025-F945-8278-A3AED83DDA73}"/>
              </a:ext>
            </a:extLst>
          </p:cNvPr>
          <p:cNvPicPr>
            <a:picLocks noChangeAspect="1"/>
          </p:cNvPicPr>
          <p:nvPr/>
        </p:nvPicPr>
        <p:blipFill>
          <a:blip r:embed="rId4"/>
          <a:stretch>
            <a:fillRect/>
          </a:stretch>
        </p:blipFill>
        <p:spPr>
          <a:xfrm>
            <a:off x="1968427" y="197816"/>
            <a:ext cx="849693" cy="696686"/>
          </a:xfrm>
          <a:prstGeom prst="rect">
            <a:avLst/>
          </a:prstGeom>
          <a:noFill/>
          <a:ln>
            <a:noFill/>
          </a:ln>
        </p:spPr>
      </p:pic>
      <p:sp>
        <p:nvSpPr>
          <p:cNvPr id="11" name="Rectangle 10">
            <a:extLst>
              <a:ext uri="{FF2B5EF4-FFF2-40B4-BE49-F238E27FC236}">
                <a16:creationId xmlns:a16="http://schemas.microsoft.com/office/drawing/2014/main" id="{1394AFA4-3383-5C43-B154-62D43A261568}"/>
              </a:ext>
            </a:extLst>
          </p:cNvPr>
          <p:cNvSpPr/>
          <p:nvPr/>
        </p:nvSpPr>
        <p:spPr>
          <a:xfrm>
            <a:off x="184147" y="1202927"/>
            <a:ext cx="2686878" cy="1815882"/>
          </a:xfrm>
          <a:prstGeom prst="rect">
            <a:avLst/>
          </a:prstGeom>
        </p:spPr>
        <p:txBody>
          <a:bodyPr wrap="square">
            <a:spAutoFit/>
          </a:bodyPr>
          <a:lstStyle/>
          <a:p>
            <a:r>
              <a:rPr lang="en-US" sz="800" b="0" i="0" dirty="0">
                <a:solidFill>
                  <a:srgbClr val="065C88"/>
                </a:solidFill>
                <a:effectLst/>
                <a:latin typeface="Open Sans" panose="020B0606030504020204" pitchFamily="34" charset="0"/>
              </a:rPr>
              <a:t>Introduction:</a:t>
            </a:r>
          </a:p>
          <a:p>
            <a:r>
              <a:rPr lang="en-US" sz="800" b="0" i="0" dirty="0">
                <a:solidFill>
                  <a:srgbClr val="4D4E4E"/>
                </a:solidFill>
                <a:effectLst/>
                <a:latin typeface="Open Sans" panose="020B0606030504020204" pitchFamily="34" charset="0"/>
              </a:rPr>
              <a:t>The original set of Schaefer-Yeo atlases [1] was created from resting-state FMRI activity, with a variable number of regions (100-1000) and two sizes of network groups (7 or 17). Since its introduction, the atlas has seen wide usage in the neuroscience community partly because the multi-scale resolution of this atlas has made it flexible for a variety of studies and for its ready usage for network analysis. Here, we introduce some important updates to this atlas, namely regions matching the MNI 2009c template, contiguous regions and standard mesh versions. The processing here was completed using AFNI/SUMA tools [2,3] together with </a:t>
            </a:r>
            <a:r>
              <a:rPr lang="en-US" sz="800" b="0" i="0" dirty="0" err="1">
                <a:solidFill>
                  <a:srgbClr val="4D4E4E"/>
                </a:solidFill>
                <a:effectLst/>
                <a:latin typeface="Open Sans" panose="020B0606030504020204" pitchFamily="34" charset="0"/>
              </a:rPr>
              <a:t>FreeSurfer</a:t>
            </a:r>
            <a:r>
              <a:rPr lang="en-US" sz="800" b="0" i="0" dirty="0">
                <a:solidFill>
                  <a:srgbClr val="4D4E4E"/>
                </a:solidFill>
                <a:effectLst/>
                <a:latin typeface="Open Sans" panose="020B0606030504020204" pitchFamily="34" charset="0"/>
              </a:rPr>
              <a:t> [4].</a:t>
            </a:r>
          </a:p>
        </p:txBody>
      </p:sp>
      <p:sp>
        <p:nvSpPr>
          <p:cNvPr id="34" name="Rectangle 33">
            <a:extLst>
              <a:ext uri="{FF2B5EF4-FFF2-40B4-BE49-F238E27FC236}">
                <a16:creationId xmlns:a16="http://schemas.microsoft.com/office/drawing/2014/main" id="{1602BAA5-B06D-454A-A9F4-9329BE3B87FD}"/>
              </a:ext>
            </a:extLst>
          </p:cNvPr>
          <p:cNvSpPr/>
          <p:nvPr/>
        </p:nvSpPr>
        <p:spPr>
          <a:xfrm>
            <a:off x="184147" y="3018809"/>
            <a:ext cx="3034746" cy="3416320"/>
          </a:xfrm>
          <a:prstGeom prst="rect">
            <a:avLst/>
          </a:prstGeom>
        </p:spPr>
        <p:txBody>
          <a:bodyPr wrap="square">
            <a:spAutoFit/>
          </a:bodyPr>
          <a:lstStyle/>
          <a:p>
            <a:r>
              <a:rPr lang="en-US" sz="800" b="0" i="0" dirty="0">
                <a:solidFill>
                  <a:srgbClr val="065C88"/>
                </a:solidFill>
                <a:effectLst/>
                <a:latin typeface="Open Sans" panose="020B0606030504020204" pitchFamily="34" charset="0"/>
              </a:rPr>
              <a:t>Methods:</a:t>
            </a:r>
          </a:p>
          <a:p>
            <a:r>
              <a:rPr lang="en-US" sz="800" b="0" i="0" dirty="0">
                <a:solidFill>
                  <a:srgbClr val="4D4E4E"/>
                </a:solidFill>
                <a:effectLst/>
                <a:latin typeface="Open Sans" panose="020B0606030504020204" pitchFamily="34" charset="0"/>
              </a:rPr>
              <a:t>First, the original volumetric version of this atlas was made based on alignment to the MNI 2006 asymmetric template. In this release, we instead create atlas datasets that are aligned to the MNI 2009c template, which has improved structural contrast and provides a better target for nonlinear alignment, thus increasing correspondence across subjects. Furthermore, we enhance the contiguity of regions by a modal smoothing method, where every </a:t>
            </a:r>
            <a:r>
              <a:rPr lang="en-US" sz="800" dirty="0">
                <a:solidFill>
                  <a:srgbClr val="4D4E4E"/>
                </a:solidFill>
                <a:latin typeface="Open Sans" panose="020B0606030504020204" pitchFamily="34" charset="0"/>
              </a:rPr>
              <a:t>node vertex on the surface</a:t>
            </a:r>
            <a:r>
              <a:rPr lang="en-US" sz="800" b="0" i="0" dirty="0">
                <a:solidFill>
                  <a:srgbClr val="4D4E4E"/>
                </a:solidFill>
                <a:effectLst/>
                <a:latin typeface="Open Sans" panose="020B0606030504020204" pitchFamily="34" charset="0"/>
              </a:rPr>
              <a:t> is replaced by the most common voxel in its local neighborhood. </a:t>
            </a:r>
            <a:r>
              <a:rPr lang="en-US" sz="800" dirty="0">
                <a:solidFill>
                  <a:srgbClr val="4D4E4E"/>
                </a:solidFill>
                <a:latin typeface="Open Sans" panose="020B0606030504020204" pitchFamily="34" charset="0"/>
              </a:rPr>
              <a:t>The surface mapping is projected into the volume </a:t>
            </a:r>
            <a:r>
              <a:rPr lang="en-US" sz="800" b="0" i="0" dirty="0">
                <a:solidFill>
                  <a:srgbClr val="4D4E4E"/>
                </a:solidFill>
                <a:effectLst/>
                <a:latin typeface="Open Sans" panose="020B0606030504020204" pitchFamily="34" charset="0"/>
              </a:rPr>
              <a:t>to fill a cortical ribbon mask. Centers are computed for every region, and the atlas is available to AFNI's </a:t>
            </a:r>
            <a:r>
              <a:rPr lang="en-US" sz="800" b="0" i="0" dirty="0" err="1">
                <a:solidFill>
                  <a:srgbClr val="4D4E4E"/>
                </a:solidFill>
                <a:effectLst/>
                <a:latin typeface="Open Sans" panose="020B0606030504020204" pitchFamily="34" charset="0"/>
              </a:rPr>
              <a:t>whereami</a:t>
            </a:r>
            <a:r>
              <a:rPr lang="en-US" sz="800" b="0" i="0" dirty="0">
                <a:solidFill>
                  <a:srgbClr val="4D4E4E"/>
                </a:solidFill>
                <a:effectLst/>
                <a:latin typeface="Open Sans" panose="020B0606030504020204" pitchFamily="34" charset="0"/>
              </a:rPr>
              <a:t> GUI and command line for atlas queries.</a:t>
            </a:r>
            <a:br>
              <a:rPr lang="en-US" sz="800" b="0" i="0" dirty="0">
                <a:solidFill>
                  <a:srgbClr val="4D4E4E"/>
                </a:solidFill>
                <a:effectLst/>
                <a:latin typeface="Open Sans" panose="020B0606030504020204" pitchFamily="34" charset="0"/>
              </a:rPr>
            </a:br>
            <a:br>
              <a:rPr lang="en-US" sz="800" b="0" i="0" dirty="0">
                <a:solidFill>
                  <a:srgbClr val="4D4E4E"/>
                </a:solidFill>
                <a:effectLst/>
                <a:latin typeface="Open Sans" panose="020B0606030504020204" pitchFamily="34" charset="0"/>
              </a:rPr>
            </a:br>
            <a:r>
              <a:rPr lang="en-US" sz="800" b="0" i="0" dirty="0">
                <a:solidFill>
                  <a:srgbClr val="4D4E4E"/>
                </a:solidFill>
                <a:effectLst/>
                <a:latin typeface="Open Sans" panose="020B0606030504020204" pitchFamily="34" charset="0"/>
              </a:rPr>
              <a:t>The original Schaefer-Yeo atlases are distributed as both volume and surface datasets. Here we use the surfaces and the </a:t>
            </a:r>
            <a:r>
              <a:rPr lang="en-US" sz="800" b="0" i="0" dirty="0" err="1">
                <a:solidFill>
                  <a:srgbClr val="4D4E4E"/>
                </a:solidFill>
                <a:effectLst/>
                <a:latin typeface="Open Sans" panose="020B0606030504020204" pitchFamily="34" charset="0"/>
              </a:rPr>
              <a:t>FreeSurfer</a:t>
            </a:r>
            <a:r>
              <a:rPr lang="en-US" sz="800" b="0" i="0" dirty="0">
                <a:solidFill>
                  <a:srgbClr val="4D4E4E"/>
                </a:solidFill>
                <a:effectLst/>
                <a:latin typeface="Open Sans" panose="020B0606030504020204" pitchFamily="34" charset="0"/>
              </a:rPr>
              <a:t> [4] registration (</a:t>
            </a:r>
            <a:r>
              <a:rPr lang="en-US" sz="800" b="0" i="0" dirty="0" err="1">
                <a:solidFill>
                  <a:srgbClr val="4D4E4E"/>
                </a:solidFill>
                <a:effectLst/>
                <a:latin typeface="Open Sans" panose="020B0606030504020204" pitchFamily="34" charset="0"/>
              </a:rPr>
              <a:t>sphere.reg</a:t>
            </a:r>
            <a:r>
              <a:rPr lang="en-US" sz="800" b="0" i="0" dirty="0">
                <a:solidFill>
                  <a:srgbClr val="4D4E4E"/>
                </a:solidFill>
                <a:effectLst/>
                <a:latin typeface="Open Sans" panose="020B0606030504020204" pitchFamily="34" charset="0"/>
              </a:rPr>
              <a:t>) to the </a:t>
            </a:r>
            <a:r>
              <a:rPr lang="en-US" sz="800" b="0" i="0" dirty="0" err="1">
                <a:solidFill>
                  <a:srgbClr val="4D4E4E"/>
                </a:solidFill>
                <a:effectLst/>
                <a:latin typeface="Open Sans" panose="020B0606030504020204" pitchFamily="34" charset="0"/>
              </a:rPr>
              <a:t>fsaverage</a:t>
            </a:r>
            <a:r>
              <a:rPr lang="en-US" sz="800" b="0" i="0" dirty="0">
                <a:solidFill>
                  <a:srgbClr val="4D4E4E"/>
                </a:solidFill>
                <a:effectLst/>
                <a:latin typeface="Open Sans" panose="020B0606030504020204" pitchFamily="34" charset="0"/>
              </a:rPr>
              <a:t> space to create high resolution standard mesh surfaces (where node indices are anatomically consistent across subjects)[5]. We </a:t>
            </a:r>
            <a:r>
              <a:rPr lang="en-US" sz="800" dirty="0">
                <a:solidFill>
                  <a:srgbClr val="4D4E4E"/>
                </a:solidFill>
                <a:latin typeface="Open Sans" panose="020B0606030504020204" pitchFamily="34" charset="0"/>
              </a:rPr>
              <a:t>apply modal smoothing on the surface using the new program, </a:t>
            </a:r>
            <a:r>
              <a:rPr lang="en-US" sz="800" dirty="0" err="1">
                <a:solidFill>
                  <a:srgbClr val="4D4E4E"/>
                </a:solidFill>
                <a:latin typeface="Open Sans" panose="020B0606030504020204" pitchFamily="34" charset="0"/>
              </a:rPr>
              <a:t>SurfLocalstats</a:t>
            </a:r>
            <a:r>
              <a:rPr lang="en-US" sz="800" dirty="0">
                <a:solidFill>
                  <a:srgbClr val="4D4E4E"/>
                </a:solidFill>
                <a:latin typeface="Open Sans" panose="020B0606030504020204" pitchFamily="34" charset="0"/>
              </a:rPr>
              <a:t>,  with a radius of 3mm. </a:t>
            </a:r>
            <a:r>
              <a:rPr lang="en-US" sz="800" b="0" i="0" dirty="0">
                <a:solidFill>
                  <a:srgbClr val="4D4E4E"/>
                </a:solidFill>
                <a:effectLst/>
                <a:latin typeface="Open Sans" panose="020B0606030504020204" pitchFamily="34" charset="0"/>
              </a:rPr>
              <a:t>We then project the atlas from the surface to the MNI 2009c volume,</a:t>
            </a:r>
            <a:r>
              <a:rPr lang="en-US" sz="800" dirty="0">
                <a:solidFill>
                  <a:srgbClr val="4D4E4E"/>
                </a:solidFill>
                <a:latin typeface="Open Sans" panose="020B0606030504020204" pitchFamily="34" charset="0"/>
              </a:rPr>
              <a:t> using a volumetric form of </a:t>
            </a:r>
            <a:r>
              <a:rPr lang="en-US" sz="800" b="0" i="0" dirty="0">
                <a:solidFill>
                  <a:srgbClr val="4D4E4E"/>
                </a:solidFill>
                <a:effectLst/>
                <a:latin typeface="Open Sans" panose="020B0606030504020204" pitchFamily="34" charset="0"/>
              </a:rPr>
              <a:t>modal smoothing to fill a dilated cortical ribbon mask (@</a:t>
            </a:r>
            <a:r>
              <a:rPr lang="en-US" sz="800" b="0" i="0" dirty="0" err="1">
                <a:solidFill>
                  <a:srgbClr val="4D4E4E"/>
                </a:solidFill>
                <a:effectLst/>
                <a:latin typeface="Open Sans" panose="020B0606030504020204" pitchFamily="34" charset="0"/>
              </a:rPr>
              <a:t>surf_to_vol_spackle</a:t>
            </a:r>
            <a:r>
              <a:rPr lang="en-US" sz="800" b="0" i="0" dirty="0">
                <a:solidFill>
                  <a:srgbClr val="4D4E4E"/>
                </a:solidFill>
                <a:effectLst/>
                <a:latin typeface="Open Sans" panose="020B0606030504020204" pitchFamily="34" charset="0"/>
              </a:rPr>
              <a:t>)..</a:t>
            </a:r>
          </a:p>
        </p:txBody>
      </p:sp>
      <p:sp>
        <p:nvSpPr>
          <p:cNvPr id="37" name="Rectangle 36">
            <a:extLst>
              <a:ext uri="{FF2B5EF4-FFF2-40B4-BE49-F238E27FC236}">
                <a16:creationId xmlns:a16="http://schemas.microsoft.com/office/drawing/2014/main" id="{9C7947E2-3491-964B-9F25-4D9989166267}"/>
              </a:ext>
            </a:extLst>
          </p:cNvPr>
          <p:cNvSpPr/>
          <p:nvPr/>
        </p:nvSpPr>
        <p:spPr>
          <a:xfrm>
            <a:off x="9884482" y="1093013"/>
            <a:ext cx="2060968" cy="2185214"/>
          </a:xfrm>
          <a:prstGeom prst="rect">
            <a:avLst/>
          </a:prstGeom>
        </p:spPr>
        <p:txBody>
          <a:bodyPr wrap="square">
            <a:spAutoFit/>
          </a:bodyPr>
          <a:lstStyle/>
          <a:p>
            <a:r>
              <a:rPr lang="en-US" sz="800" b="0" i="0" dirty="0">
                <a:solidFill>
                  <a:srgbClr val="065C88"/>
                </a:solidFill>
                <a:effectLst/>
                <a:latin typeface="Open Sans" panose="020B0606030504020204" pitchFamily="34" charset="0"/>
              </a:rPr>
              <a:t>Results:</a:t>
            </a:r>
          </a:p>
          <a:p>
            <a:r>
              <a:rPr lang="en-US" sz="800" b="0" i="0" dirty="0">
                <a:solidFill>
                  <a:srgbClr val="4D4E4E"/>
                </a:solidFill>
                <a:effectLst/>
                <a:latin typeface="Open Sans" panose="020B0606030504020204" pitchFamily="34" charset="0"/>
              </a:rPr>
              <a:t>The resulting volumetric (Figure 1) and surface versions (Figure 2) of the Schaefer-Yeo atlases are improved by the spatial contiguity of the atlas regions, removal of the jagged edges of the original regions, placement on the higher resolution grid and better correspondence to the improved template space of the MNI 2009c volume. Furthermore, the standard mesh versions of the surface atlases allow for propagation into subject-specific native space via each subject's </a:t>
            </a:r>
            <a:r>
              <a:rPr lang="en-US" sz="800" b="0" i="0" dirty="0" err="1">
                <a:solidFill>
                  <a:srgbClr val="4D4E4E"/>
                </a:solidFill>
                <a:effectLst/>
                <a:latin typeface="Open Sans" panose="020B0606030504020204" pitchFamily="34" charset="0"/>
              </a:rPr>
              <a:t>FreeSurfer</a:t>
            </a:r>
            <a:r>
              <a:rPr lang="en-US" sz="800" b="0" i="0" dirty="0">
                <a:solidFill>
                  <a:srgbClr val="4D4E4E"/>
                </a:solidFill>
                <a:effectLst/>
                <a:latin typeface="Open Sans" panose="020B0606030504020204" pitchFamily="34" charset="0"/>
              </a:rPr>
              <a:t> registration and SUMA by enforcing spatial correspondence across subjects.</a:t>
            </a:r>
          </a:p>
        </p:txBody>
      </p:sp>
      <p:sp>
        <p:nvSpPr>
          <p:cNvPr id="38" name="Rectangle 37">
            <a:extLst>
              <a:ext uri="{FF2B5EF4-FFF2-40B4-BE49-F238E27FC236}">
                <a16:creationId xmlns:a16="http://schemas.microsoft.com/office/drawing/2014/main" id="{5290385B-23B9-874A-8AE9-09798FE1BB67}"/>
              </a:ext>
            </a:extLst>
          </p:cNvPr>
          <p:cNvSpPr/>
          <p:nvPr/>
        </p:nvSpPr>
        <p:spPr>
          <a:xfrm>
            <a:off x="7271245" y="4966833"/>
            <a:ext cx="4811716" cy="707886"/>
          </a:xfrm>
          <a:prstGeom prst="rect">
            <a:avLst/>
          </a:prstGeom>
        </p:spPr>
        <p:txBody>
          <a:bodyPr wrap="square">
            <a:spAutoFit/>
          </a:bodyPr>
          <a:lstStyle/>
          <a:p>
            <a:r>
              <a:rPr lang="en-US" sz="800" b="0" i="0" dirty="0">
                <a:solidFill>
                  <a:srgbClr val="065C88"/>
                </a:solidFill>
                <a:effectLst/>
                <a:latin typeface="Open Sans" panose="020B0606030504020204" pitchFamily="34" charset="0"/>
              </a:rPr>
              <a:t>Conclusions:</a:t>
            </a:r>
          </a:p>
          <a:p>
            <a:r>
              <a:rPr lang="en-US" sz="800" b="0" i="0" dirty="0">
                <a:solidFill>
                  <a:srgbClr val="4D4E4E"/>
                </a:solidFill>
                <a:effectLst/>
                <a:latin typeface="Open Sans" panose="020B0606030504020204" pitchFamily="34" charset="0"/>
              </a:rPr>
              <a:t>An improved version of the Schaefer-Yeo atlases is provided with better spatial contiguity, a more relevant anatomical template and better surface based parcellations on a standard mesh. The scripts, atlases and intermediate datasets are all made available on the AFNI website https://</a:t>
            </a:r>
            <a:r>
              <a:rPr lang="en-US" sz="800" b="0" i="0" dirty="0" err="1">
                <a:solidFill>
                  <a:srgbClr val="4D4E4E"/>
                </a:solidFill>
                <a:effectLst/>
                <a:latin typeface="Open Sans" panose="020B0606030504020204" pitchFamily="34" charset="0"/>
              </a:rPr>
              <a:t>afni.nimh.nih.gov</a:t>
            </a:r>
            <a:r>
              <a:rPr lang="en-US" sz="800" b="0" i="0" dirty="0">
                <a:solidFill>
                  <a:srgbClr val="4D4E4E"/>
                </a:solidFill>
                <a:effectLst/>
                <a:latin typeface="Open Sans" panose="020B0606030504020204" pitchFamily="34" charset="0"/>
              </a:rPr>
              <a:t>/pub/</a:t>
            </a:r>
            <a:r>
              <a:rPr lang="en-US" sz="800" b="0" i="0" dirty="0" err="1">
                <a:solidFill>
                  <a:srgbClr val="4D4E4E"/>
                </a:solidFill>
                <a:effectLst/>
                <a:latin typeface="Open Sans" panose="020B0606030504020204" pitchFamily="34" charset="0"/>
              </a:rPr>
              <a:t>dist</a:t>
            </a:r>
            <a:r>
              <a:rPr lang="en-US" sz="800" b="0" i="0" dirty="0">
                <a:solidFill>
                  <a:srgbClr val="4D4E4E"/>
                </a:solidFill>
                <a:effectLst/>
                <a:latin typeface="Open Sans" panose="020B0606030504020204" pitchFamily="34" charset="0"/>
              </a:rPr>
              <a:t>/atlases/</a:t>
            </a:r>
            <a:r>
              <a:rPr lang="en-US" sz="800" b="0" i="0" dirty="0" err="1">
                <a:solidFill>
                  <a:srgbClr val="4D4E4E"/>
                </a:solidFill>
                <a:effectLst/>
                <a:latin typeface="Open Sans" panose="020B0606030504020204" pitchFamily="34" charset="0"/>
              </a:rPr>
              <a:t>SchaeferYeo</a:t>
            </a:r>
            <a:endParaRPr lang="en-US" sz="800" b="0" i="0" dirty="0">
              <a:solidFill>
                <a:srgbClr val="4D4E4E"/>
              </a:solidFill>
              <a:effectLst/>
              <a:latin typeface="Open Sans" panose="020B0606030504020204" pitchFamily="34" charset="0"/>
            </a:endParaRPr>
          </a:p>
        </p:txBody>
      </p:sp>
      <p:pic>
        <p:nvPicPr>
          <p:cNvPr id="41" name="Picture 4">
            <a:extLst>
              <a:ext uri="{FF2B5EF4-FFF2-40B4-BE49-F238E27FC236}">
                <a16:creationId xmlns:a16="http://schemas.microsoft.com/office/drawing/2014/main" id="{86ABA8EE-6E70-CD4A-B5ED-B1C08721D9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94" t="22870" r="6304" b="53247"/>
          <a:stretch/>
        </p:blipFill>
        <p:spPr bwMode="auto">
          <a:xfrm>
            <a:off x="3341895" y="3264859"/>
            <a:ext cx="3693616" cy="14246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2B50312-59EC-944F-987F-BBED5CCC421F}"/>
              </a:ext>
            </a:extLst>
          </p:cNvPr>
          <p:cNvSpPr/>
          <p:nvPr/>
        </p:nvSpPr>
        <p:spPr>
          <a:xfrm>
            <a:off x="7120393" y="3278227"/>
            <a:ext cx="4897943" cy="168784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172BD98-9A10-DC42-889D-92D17F5FFFCA}"/>
              </a:ext>
            </a:extLst>
          </p:cNvPr>
          <p:cNvSpPr/>
          <p:nvPr/>
        </p:nvSpPr>
        <p:spPr>
          <a:xfrm>
            <a:off x="7301215" y="5661245"/>
            <a:ext cx="4717121" cy="1308050"/>
          </a:xfrm>
          <a:prstGeom prst="rect">
            <a:avLst/>
          </a:prstGeom>
        </p:spPr>
        <p:txBody>
          <a:bodyPr wrap="square">
            <a:spAutoFit/>
          </a:bodyPr>
          <a:lstStyle/>
          <a:p>
            <a:r>
              <a:rPr lang="en-US" sz="700" dirty="0">
                <a:solidFill>
                  <a:srgbClr val="065C88"/>
                </a:solidFill>
                <a:latin typeface="Open Sans" panose="020B0606030504020204" pitchFamily="34" charset="0"/>
              </a:rPr>
              <a:t>Reference</a:t>
            </a:r>
            <a:r>
              <a:rPr lang="en-US" sz="700" b="0" i="0" dirty="0">
                <a:solidFill>
                  <a:srgbClr val="065C88"/>
                </a:solidFill>
                <a:effectLst/>
                <a:latin typeface="Open Sans" panose="020B0606030504020204" pitchFamily="34" charset="0"/>
              </a:rPr>
              <a:t>s</a:t>
            </a:r>
          </a:p>
          <a:p>
            <a:r>
              <a:rPr lang="en-US" sz="600" dirty="0"/>
              <a:t>[1] Schaefer A, Kong </a:t>
            </a:r>
            <a:r>
              <a:rPr lang="en-US" sz="600" dirty="0" err="1"/>
              <a:t>R,Gordon</a:t>
            </a:r>
            <a:r>
              <a:rPr lang="en-US" sz="600" dirty="0"/>
              <a:t> EM, </a:t>
            </a:r>
            <a:r>
              <a:rPr lang="en-US" sz="600" dirty="0" err="1"/>
              <a:t>Laumann</a:t>
            </a:r>
            <a:r>
              <a:rPr lang="en-US" sz="600" dirty="0"/>
              <a:t> TO, </a:t>
            </a:r>
            <a:r>
              <a:rPr lang="en-US" sz="600" dirty="0" err="1"/>
              <a:t>Zuo</a:t>
            </a:r>
            <a:r>
              <a:rPr lang="en-US" sz="600" dirty="0"/>
              <a:t> XN, Holmes AJ, Eickhoff SB, Yeo BT. Local-Global Parcellation of the Human Cerebral Cortex from Intrinsic Functional Connectivity MRI, Cerebral Cortex, Volume 28, Issue 9, September 2018, Pages 3095–3114, https://</a:t>
            </a:r>
            <a:r>
              <a:rPr lang="en-US" sz="600" dirty="0" err="1"/>
              <a:t>doi.org</a:t>
            </a:r>
            <a:r>
              <a:rPr lang="en-US" sz="600" dirty="0"/>
              <a:t>/10.1093/</a:t>
            </a:r>
            <a:r>
              <a:rPr lang="en-US" sz="600" dirty="0" err="1"/>
              <a:t>cercor</a:t>
            </a:r>
            <a:r>
              <a:rPr lang="en-US" sz="600" dirty="0"/>
              <a:t>/bhx179</a:t>
            </a:r>
            <a:br>
              <a:rPr lang="en-US" sz="600" dirty="0"/>
            </a:br>
            <a:r>
              <a:rPr lang="en-US" sz="600" dirty="0"/>
              <a:t>[2] Cox RW. AFNI: Software for analysis and visualization of functional magnetic resonance neuroimages. Computers and Biomedical Research, 29:162-173, 1996.</a:t>
            </a:r>
            <a:br>
              <a:rPr lang="en-US" sz="600" dirty="0"/>
            </a:br>
            <a:r>
              <a:rPr lang="en-US" sz="600" dirty="0"/>
              <a:t>[3] Saad ZS, Reynolds RC, Argall B, </a:t>
            </a:r>
            <a:r>
              <a:rPr lang="en-US" sz="600" dirty="0" err="1"/>
              <a:t>Japee</a:t>
            </a:r>
            <a:r>
              <a:rPr lang="en-US" sz="600" dirty="0"/>
              <a:t> S, Cox RW. SUMA: An Interface For Surface-Based Intra- And Inter-Subject Analysis With AFNI. 2004 IEEE International Symposium on Biomedical Imaging: From Nano to Macro. IEEE, Arlington, VA, pp. 1510-1513 (2004).</a:t>
            </a:r>
            <a:br>
              <a:rPr lang="en-US" sz="600" dirty="0"/>
            </a:br>
            <a:r>
              <a:rPr lang="en-US" sz="600" dirty="0"/>
              <a:t>[4] </a:t>
            </a:r>
            <a:r>
              <a:rPr lang="en-US" sz="600" dirty="0" err="1"/>
              <a:t>Fischl</a:t>
            </a:r>
            <a:r>
              <a:rPr lang="en-US" sz="600" dirty="0"/>
              <a:t> B, et al. “Whole brain segmentation: automated labeling of neuroanatomical structures in the human brain.” Neuron vol. 33,3 (2002): 341-55. doi:10.1016/s0896-6273(02)00569</a:t>
            </a:r>
            <a:br>
              <a:rPr lang="en-US" sz="600" dirty="0"/>
            </a:br>
            <a:r>
              <a:rPr lang="en-US" sz="600" dirty="0"/>
              <a:t>[5] Argall, Brenna D et al. “Simplified </a:t>
            </a:r>
            <a:r>
              <a:rPr lang="en-US" sz="600" dirty="0" err="1"/>
              <a:t>intersubject</a:t>
            </a:r>
            <a:r>
              <a:rPr lang="en-US" sz="600" dirty="0"/>
              <a:t> averaging on the cortical surface using SUMA.” Human brain mapping vol. 27,1 (2006): 14-27. doi:10.1002/hbm.20158</a:t>
            </a:r>
            <a:br>
              <a:rPr lang="en-US" sz="600" dirty="0"/>
            </a:br>
            <a:endParaRPr lang="en-US" sz="600" dirty="0"/>
          </a:p>
        </p:txBody>
      </p:sp>
      <p:pic>
        <p:nvPicPr>
          <p:cNvPr id="7" name="Picture 6">
            <a:extLst>
              <a:ext uri="{FF2B5EF4-FFF2-40B4-BE49-F238E27FC236}">
                <a16:creationId xmlns:a16="http://schemas.microsoft.com/office/drawing/2014/main" id="{15B2FE10-6829-4648-B2F8-B162037B5DCF}"/>
              </a:ext>
            </a:extLst>
          </p:cNvPr>
          <p:cNvPicPr>
            <a:picLocks noChangeAspect="1"/>
          </p:cNvPicPr>
          <p:nvPr/>
        </p:nvPicPr>
        <p:blipFill>
          <a:blip r:embed="rId6"/>
          <a:stretch>
            <a:fillRect/>
          </a:stretch>
        </p:blipFill>
        <p:spPr>
          <a:xfrm>
            <a:off x="6486794" y="1093013"/>
            <a:ext cx="3302920" cy="2155012"/>
          </a:xfrm>
          <a:prstGeom prst="rect">
            <a:avLst/>
          </a:prstGeom>
        </p:spPr>
      </p:pic>
      <p:pic>
        <p:nvPicPr>
          <p:cNvPr id="16" name="Picture 15">
            <a:extLst>
              <a:ext uri="{FF2B5EF4-FFF2-40B4-BE49-F238E27FC236}">
                <a16:creationId xmlns:a16="http://schemas.microsoft.com/office/drawing/2014/main" id="{BF70FE4E-3899-0341-B9B4-C28C591F25AA}"/>
              </a:ext>
            </a:extLst>
          </p:cNvPr>
          <p:cNvPicPr>
            <a:picLocks noChangeAspect="1"/>
          </p:cNvPicPr>
          <p:nvPr/>
        </p:nvPicPr>
        <p:blipFill rotWithShape="1">
          <a:blip r:embed="rId7"/>
          <a:srcRect r="22395"/>
          <a:stretch/>
        </p:blipFill>
        <p:spPr>
          <a:xfrm>
            <a:off x="7185017" y="3318529"/>
            <a:ext cx="4708441" cy="653283"/>
          </a:xfrm>
          <a:prstGeom prst="rect">
            <a:avLst/>
          </a:prstGeom>
        </p:spPr>
      </p:pic>
      <p:pic>
        <p:nvPicPr>
          <p:cNvPr id="8" name="Picture 7">
            <a:extLst>
              <a:ext uri="{FF2B5EF4-FFF2-40B4-BE49-F238E27FC236}">
                <a16:creationId xmlns:a16="http://schemas.microsoft.com/office/drawing/2014/main" id="{E0E1B1E8-564C-F844-BDCD-3A9309C9E2A5}"/>
              </a:ext>
            </a:extLst>
          </p:cNvPr>
          <p:cNvPicPr>
            <a:picLocks noChangeAspect="1"/>
          </p:cNvPicPr>
          <p:nvPr/>
        </p:nvPicPr>
        <p:blipFill>
          <a:blip r:embed="rId8"/>
          <a:stretch>
            <a:fillRect/>
          </a:stretch>
        </p:blipFill>
        <p:spPr>
          <a:xfrm>
            <a:off x="3395444" y="4688483"/>
            <a:ext cx="1862712" cy="1599669"/>
          </a:xfrm>
          <a:prstGeom prst="rect">
            <a:avLst/>
          </a:prstGeom>
        </p:spPr>
      </p:pic>
      <p:pic>
        <p:nvPicPr>
          <p:cNvPr id="9" name="Picture 8">
            <a:extLst>
              <a:ext uri="{FF2B5EF4-FFF2-40B4-BE49-F238E27FC236}">
                <a16:creationId xmlns:a16="http://schemas.microsoft.com/office/drawing/2014/main" id="{CD8AA01D-6FB7-C746-AF39-56CF05D02E05}"/>
              </a:ext>
            </a:extLst>
          </p:cNvPr>
          <p:cNvPicPr>
            <a:picLocks noChangeAspect="1"/>
          </p:cNvPicPr>
          <p:nvPr/>
        </p:nvPicPr>
        <p:blipFill rotWithShape="1">
          <a:blip r:embed="rId9"/>
          <a:srcRect l="799" r="-1"/>
          <a:stretch/>
        </p:blipFill>
        <p:spPr>
          <a:xfrm>
            <a:off x="5311705" y="4895403"/>
            <a:ext cx="1655348" cy="1247460"/>
          </a:xfrm>
          <a:prstGeom prst="rect">
            <a:avLst/>
          </a:prstGeom>
        </p:spPr>
      </p:pic>
      <p:sp>
        <p:nvSpPr>
          <p:cNvPr id="10" name="Rectangle 9">
            <a:extLst>
              <a:ext uri="{FF2B5EF4-FFF2-40B4-BE49-F238E27FC236}">
                <a16:creationId xmlns:a16="http://schemas.microsoft.com/office/drawing/2014/main" id="{D27F7D96-E491-E444-8F9D-F052E647C6F6}"/>
              </a:ext>
            </a:extLst>
          </p:cNvPr>
          <p:cNvSpPr/>
          <p:nvPr/>
        </p:nvSpPr>
        <p:spPr>
          <a:xfrm>
            <a:off x="4431612" y="5279272"/>
            <a:ext cx="819537" cy="687974"/>
          </a:xfrm>
          <a:prstGeom prst="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18A1FB-5A60-7E4B-8D9B-0ED50538F39F}"/>
              </a:ext>
            </a:extLst>
          </p:cNvPr>
          <p:cNvPicPr>
            <a:picLocks noChangeAspect="1"/>
          </p:cNvPicPr>
          <p:nvPr/>
        </p:nvPicPr>
        <p:blipFill>
          <a:blip r:embed="rId10"/>
          <a:stretch>
            <a:fillRect/>
          </a:stretch>
        </p:blipFill>
        <p:spPr>
          <a:xfrm>
            <a:off x="3341895" y="1103621"/>
            <a:ext cx="3028137" cy="1780247"/>
          </a:xfrm>
          <a:prstGeom prst="rect">
            <a:avLst/>
          </a:prstGeom>
        </p:spPr>
      </p:pic>
      <p:sp>
        <p:nvSpPr>
          <p:cNvPr id="13" name="TextBox 12">
            <a:extLst>
              <a:ext uri="{FF2B5EF4-FFF2-40B4-BE49-F238E27FC236}">
                <a16:creationId xmlns:a16="http://schemas.microsoft.com/office/drawing/2014/main" id="{715E3427-0882-CB44-86DB-832776D7FE37}"/>
              </a:ext>
            </a:extLst>
          </p:cNvPr>
          <p:cNvSpPr txBox="1"/>
          <p:nvPr/>
        </p:nvSpPr>
        <p:spPr>
          <a:xfrm>
            <a:off x="3323431" y="2834626"/>
            <a:ext cx="3262563" cy="523220"/>
          </a:xfrm>
          <a:prstGeom prst="rect">
            <a:avLst/>
          </a:prstGeom>
          <a:noFill/>
        </p:spPr>
        <p:txBody>
          <a:bodyPr wrap="square" rtlCol="0">
            <a:spAutoFit/>
          </a:bodyPr>
          <a:lstStyle/>
          <a:p>
            <a:r>
              <a:rPr lang="en-US" sz="700" dirty="0"/>
              <a:t>Figure 1. Volumetric Atlases</a:t>
            </a:r>
          </a:p>
          <a:p>
            <a:r>
              <a:rPr lang="en-US" sz="700" dirty="0"/>
              <a:t>a. Original Shaefer FSL MNI – 400 region, 17 networks on MNI152 2009c template</a:t>
            </a:r>
          </a:p>
          <a:p>
            <a:r>
              <a:rPr lang="en-US" sz="700" dirty="0"/>
              <a:t>b. Projected to dilated ribbon mask on same template</a:t>
            </a:r>
          </a:p>
          <a:p>
            <a:endParaRPr lang="en-US" sz="700" dirty="0"/>
          </a:p>
        </p:txBody>
      </p:sp>
      <p:sp>
        <p:nvSpPr>
          <p:cNvPr id="14" name="TextBox 13">
            <a:extLst>
              <a:ext uri="{FF2B5EF4-FFF2-40B4-BE49-F238E27FC236}">
                <a16:creationId xmlns:a16="http://schemas.microsoft.com/office/drawing/2014/main" id="{E8F1B7CD-FF90-BD44-97A2-41D74152EB04}"/>
              </a:ext>
            </a:extLst>
          </p:cNvPr>
          <p:cNvSpPr txBox="1"/>
          <p:nvPr/>
        </p:nvSpPr>
        <p:spPr>
          <a:xfrm>
            <a:off x="3341895" y="1134846"/>
            <a:ext cx="204543" cy="338554"/>
          </a:xfrm>
          <a:prstGeom prst="rect">
            <a:avLst/>
          </a:prstGeom>
          <a:noFill/>
        </p:spPr>
        <p:txBody>
          <a:bodyPr wrap="square" rtlCol="0">
            <a:spAutoFit/>
          </a:bodyPr>
          <a:lstStyle/>
          <a:p>
            <a:r>
              <a:rPr lang="en-US" sz="1600" dirty="0">
                <a:solidFill>
                  <a:schemeClr val="bg1"/>
                </a:solidFill>
              </a:rPr>
              <a:t>a</a:t>
            </a:r>
          </a:p>
        </p:txBody>
      </p:sp>
      <p:sp>
        <p:nvSpPr>
          <p:cNvPr id="25" name="TextBox 24">
            <a:extLst>
              <a:ext uri="{FF2B5EF4-FFF2-40B4-BE49-F238E27FC236}">
                <a16:creationId xmlns:a16="http://schemas.microsoft.com/office/drawing/2014/main" id="{6BA8D7FC-B1CB-3F45-BAD2-9B8A7B1C6DB9}"/>
              </a:ext>
            </a:extLst>
          </p:cNvPr>
          <p:cNvSpPr txBox="1"/>
          <p:nvPr/>
        </p:nvSpPr>
        <p:spPr>
          <a:xfrm>
            <a:off x="4905251" y="1134846"/>
            <a:ext cx="204543" cy="338554"/>
          </a:xfrm>
          <a:prstGeom prst="rect">
            <a:avLst/>
          </a:prstGeom>
          <a:noFill/>
        </p:spPr>
        <p:txBody>
          <a:bodyPr wrap="square" rtlCol="0">
            <a:spAutoFit/>
          </a:bodyPr>
          <a:lstStyle/>
          <a:p>
            <a:r>
              <a:rPr lang="en-US" sz="1600" dirty="0">
                <a:solidFill>
                  <a:schemeClr val="bg1"/>
                </a:solidFill>
              </a:rPr>
              <a:t>b</a:t>
            </a:r>
          </a:p>
        </p:txBody>
      </p:sp>
      <p:pic>
        <p:nvPicPr>
          <p:cNvPr id="18" name="Picture 17">
            <a:extLst>
              <a:ext uri="{FF2B5EF4-FFF2-40B4-BE49-F238E27FC236}">
                <a16:creationId xmlns:a16="http://schemas.microsoft.com/office/drawing/2014/main" id="{0A5A2E54-1A0F-5C42-B391-A6427041B537}"/>
              </a:ext>
            </a:extLst>
          </p:cNvPr>
          <p:cNvPicPr>
            <a:picLocks noChangeAspect="1"/>
          </p:cNvPicPr>
          <p:nvPr/>
        </p:nvPicPr>
        <p:blipFill>
          <a:blip r:embed="rId11"/>
          <a:stretch>
            <a:fillRect/>
          </a:stretch>
        </p:blipFill>
        <p:spPr>
          <a:xfrm>
            <a:off x="7185017" y="3996353"/>
            <a:ext cx="4717121" cy="653283"/>
          </a:xfrm>
          <a:prstGeom prst="rect">
            <a:avLst/>
          </a:prstGeom>
        </p:spPr>
      </p:pic>
      <p:sp>
        <p:nvSpPr>
          <p:cNvPr id="19" name="TextBox 18">
            <a:extLst>
              <a:ext uri="{FF2B5EF4-FFF2-40B4-BE49-F238E27FC236}">
                <a16:creationId xmlns:a16="http://schemas.microsoft.com/office/drawing/2014/main" id="{99C68BB5-F3EE-A242-B8A2-E53CBC4C87D5}"/>
              </a:ext>
            </a:extLst>
          </p:cNvPr>
          <p:cNvSpPr txBox="1"/>
          <p:nvPr/>
        </p:nvSpPr>
        <p:spPr>
          <a:xfrm>
            <a:off x="7185017" y="4627521"/>
            <a:ext cx="4634838" cy="338554"/>
          </a:xfrm>
          <a:prstGeom prst="rect">
            <a:avLst/>
          </a:prstGeom>
          <a:noFill/>
        </p:spPr>
        <p:txBody>
          <a:bodyPr wrap="square" rtlCol="0">
            <a:spAutoFit/>
          </a:bodyPr>
          <a:lstStyle/>
          <a:p>
            <a:r>
              <a:rPr lang="en-US" sz="800" dirty="0"/>
              <a:t>Modal smoothing on the surface – original, 1, 2, 2.5, 3, 4, 5 mm. Top-400 parcels, Bottom-1000 parcels 3mm neighborhood mode used for these atlases.</a:t>
            </a:r>
            <a:endParaRPr lang="en-US" sz="500" dirty="0"/>
          </a:p>
        </p:txBody>
      </p:sp>
      <p:sp>
        <p:nvSpPr>
          <p:cNvPr id="21" name="TextBox 20">
            <a:extLst>
              <a:ext uri="{FF2B5EF4-FFF2-40B4-BE49-F238E27FC236}">
                <a16:creationId xmlns:a16="http://schemas.microsoft.com/office/drawing/2014/main" id="{DA02FC0B-56F2-3144-A8B1-8BB3DA79E953}"/>
              </a:ext>
            </a:extLst>
          </p:cNvPr>
          <p:cNvSpPr txBox="1"/>
          <p:nvPr/>
        </p:nvSpPr>
        <p:spPr>
          <a:xfrm>
            <a:off x="6585994" y="3020993"/>
            <a:ext cx="1904035" cy="261610"/>
          </a:xfrm>
          <a:prstGeom prst="rect">
            <a:avLst/>
          </a:prstGeom>
          <a:noFill/>
        </p:spPr>
        <p:txBody>
          <a:bodyPr wrap="square" rtlCol="0">
            <a:spAutoFit/>
          </a:bodyPr>
          <a:lstStyle/>
          <a:p>
            <a:r>
              <a:rPr lang="en-US" sz="1100" dirty="0">
                <a:solidFill>
                  <a:schemeClr val="bg1"/>
                </a:solidFill>
              </a:rPr>
              <a:t>AFNI </a:t>
            </a:r>
            <a:r>
              <a:rPr lang="en-US" sz="1100" dirty="0" err="1">
                <a:solidFill>
                  <a:schemeClr val="bg1"/>
                </a:solidFill>
              </a:rPr>
              <a:t>whereami</a:t>
            </a:r>
            <a:r>
              <a:rPr lang="en-US" sz="1100" dirty="0">
                <a:solidFill>
                  <a:schemeClr val="bg1"/>
                </a:solidFill>
              </a:rPr>
              <a:t> interface</a:t>
            </a:r>
          </a:p>
        </p:txBody>
      </p:sp>
      <p:sp>
        <p:nvSpPr>
          <p:cNvPr id="22" name="TextBox 21">
            <a:extLst>
              <a:ext uri="{FF2B5EF4-FFF2-40B4-BE49-F238E27FC236}">
                <a16:creationId xmlns:a16="http://schemas.microsoft.com/office/drawing/2014/main" id="{AABD1FB6-05AA-E844-B339-D469D1FFB4D9}"/>
              </a:ext>
            </a:extLst>
          </p:cNvPr>
          <p:cNvSpPr txBox="1"/>
          <p:nvPr/>
        </p:nvSpPr>
        <p:spPr>
          <a:xfrm>
            <a:off x="3802321" y="6282612"/>
            <a:ext cx="2990809" cy="523220"/>
          </a:xfrm>
          <a:prstGeom prst="rect">
            <a:avLst/>
          </a:prstGeom>
          <a:noFill/>
        </p:spPr>
        <p:txBody>
          <a:bodyPr wrap="square" rtlCol="0">
            <a:spAutoFit/>
          </a:bodyPr>
          <a:lstStyle/>
          <a:p>
            <a:r>
              <a:rPr lang="en-US" sz="700" dirty="0"/>
              <a:t>Figure 2. Surface Atlases, smooth white matter surface from MNI 2009c template, 400 regions, 17 networks</a:t>
            </a:r>
          </a:p>
          <a:p>
            <a:r>
              <a:rPr lang="en-US" sz="700" dirty="0" err="1"/>
              <a:t>a,b</a:t>
            </a:r>
            <a:r>
              <a:rPr lang="en-US" sz="700" dirty="0"/>
              <a:t> - Original Schaefer annotation, zoomed version</a:t>
            </a:r>
          </a:p>
          <a:p>
            <a:r>
              <a:rPr lang="en-US" sz="700" dirty="0" err="1"/>
              <a:t>c,d</a:t>
            </a:r>
            <a:r>
              <a:rPr lang="en-US" sz="700" dirty="0"/>
              <a:t> – Modally smoothed (3mm) labels, zoomed version</a:t>
            </a:r>
          </a:p>
        </p:txBody>
      </p:sp>
      <p:sp>
        <p:nvSpPr>
          <p:cNvPr id="23" name="TextBox 22">
            <a:extLst>
              <a:ext uri="{FF2B5EF4-FFF2-40B4-BE49-F238E27FC236}">
                <a16:creationId xmlns:a16="http://schemas.microsoft.com/office/drawing/2014/main" id="{BB7B7F16-006E-D745-9E48-0061F3CD5D17}"/>
              </a:ext>
            </a:extLst>
          </p:cNvPr>
          <p:cNvSpPr txBox="1"/>
          <p:nvPr/>
        </p:nvSpPr>
        <p:spPr>
          <a:xfrm>
            <a:off x="3369745" y="4695979"/>
            <a:ext cx="136072" cy="369332"/>
          </a:xfrm>
          <a:prstGeom prst="rect">
            <a:avLst/>
          </a:prstGeom>
          <a:noFill/>
        </p:spPr>
        <p:txBody>
          <a:bodyPr wrap="square" rtlCol="0">
            <a:spAutoFit/>
          </a:bodyPr>
          <a:lstStyle/>
          <a:p>
            <a:r>
              <a:rPr lang="en-US" dirty="0">
                <a:solidFill>
                  <a:schemeClr val="bg1"/>
                </a:solidFill>
              </a:rPr>
              <a:t>c</a:t>
            </a:r>
          </a:p>
        </p:txBody>
      </p:sp>
      <p:sp>
        <p:nvSpPr>
          <p:cNvPr id="36" name="TextBox 35">
            <a:extLst>
              <a:ext uri="{FF2B5EF4-FFF2-40B4-BE49-F238E27FC236}">
                <a16:creationId xmlns:a16="http://schemas.microsoft.com/office/drawing/2014/main" id="{0411EF3B-A4DC-4E49-89BD-96666C4B0381}"/>
              </a:ext>
            </a:extLst>
          </p:cNvPr>
          <p:cNvSpPr txBox="1"/>
          <p:nvPr/>
        </p:nvSpPr>
        <p:spPr>
          <a:xfrm>
            <a:off x="6734742" y="4846865"/>
            <a:ext cx="136072" cy="369332"/>
          </a:xfrm>
          <a:prstGeom prst="rect">
            <a:avLst/>
          </a:prstGeom>
          <a:noFill/>
        </p:spPr>
        <p:txBody>
          <a:bodyPr wrap="square" rtlCol="0">
            <a:spAutoFit/>
          </a:bodyPr>
          <a:lstStyle/>
          <a:p>
            <a:r>
              <a:rPr lang="en-US" dirty="0">
                <a:solidFill>
                  <a:schemeClr val="bg1"/>
                </a:solidFill>
              </a:rPr>
              <a:t>d</a:t>
            </a:r>
          </a:p>
        </p:txBody>
      </p:sp>
      <p:pic>
        <p:nvPicPr>
          <p:cNvPr id="24" name="Picture 23">
            <a:extLst>
              <a:ext uri="{FF2B5EF4-FFF2-40B4-BE49-F238E27FC236}">
                <a16:creationId xmlns:a16="http://schemas.microsoft.com/office/drawing/2014/main" id="{BCED22D4-7499-EB42-9855-E84806EA183B}"/>
              </a:ext>
            </a:extLst>
          </p:cNvPr>
          <p:cNvPicPr>
            <a:picLocks noChangeAspect="1"/>
          </p:cNvPicPr>
          <p:nvPr/>
        </p:nvPicPr>
        <p:blipFill rotWithShape="1">
          <a:blip r:embed="rId12"/>
          <a:srcRect r="75900"/>
          <a:stretch/>
        </p:blipFill>
        <p:spPr>
          <a:xfrm>
            <a:off x="9595412" y="60448"/>
            <a:ext cx="1411774" cy="891267"/>
          </a:xfrm>
          <a:prstGeom prst="rect">
            <a:avLst/>
          </a:prstGeom>
        </p:spPr>
      </p:pic>
      <p:pic>
        <p:nvPicPr>
          <p:cNvPr id="27" name="Picture 26" descr="A blue and yellow logo&#10;&#10;Description automatically generated with low confidence">
            <a:extLst>
              <a:ext uri="{FF2B5EF4-FFF2-40B4-BE49-F238E27FC236}">
                <a16:creationId xmlns:a16="http://schemas.microsoft.com/office/drawing/2014/main" id="{4872996C-E070-DD4F-AEDD-169957E44034}"/>
              </a:ext>
            </a:extLst>
          </p:cNvPr>
          <p:cNvPicPr>
            <a:picLocks noChangeAspect="1"/>
          </p:cNvPicPr>
          <p:nvPr/>
        </p:nvPicPr>
        <p:blipFill rotWithShape="1">
          <a:blip r:embed="rId13"/>
          <a:srcRect t="38" r="63239"/>
          <a:stretch/>
        </p:blipFill>
        <p:spPr>
          <a:xfrm>
            <a:off x="10978745" y="97009"/>
            <a:ext cx="653812" cy="820674"/>
          </a:xfrm>
          <a:prstGeom prst="rect">
            <a:avLst/>
          </a:prstGeom>
        </p:spPr>
      </p:pic>
      <p:pic>
        <p:nvPicPr>
          <p:cNvPr id="43" name="Picture 14">
            <a:extLst>
              <a:ext uri="{FF2B5EF4-FFF2-40B4-BE49-F238E27FC236}">
                <a16:creationId xmlns:a16="http://schemas.microsoft.com/office/drawing/2014/main" id="{CB522BB2-D427-1E41-924D-739D4C628887}"/>
              </a:ext>
            </a:extLst>
          </p:cNvPr>
          <p:cNvPicPr>
            <a:picLocks noChangeAspect="1"/>
          </p:cNvPicPr>
          <p:nvPr/>
        </p:nvPicPr>
        <p:blipFill>
          <a:blip r:embed="rId14">
            <a:lum/>
            <a:alphaModFix/>
          </a:blip>
          <a:srcRect/>
          <a:stretch>
            <a:fillRect/>
          </a:stretch>
        </p:blipFill>
        <p:spPr>
          <a:xfrm>
            <a:off x="1092336" y="97009"/>
            <a:ext cx="840466" cy="763110"/>
          </a:xfrm>
          <a:prstGeom prst="rect">
            <a:avLst/>
          </a:prstGeom>
          <a:noFill/>
          <a:ln>
            <a:noFill/>
          </a:ln>
        </p:spPr>
      </p:pic>
    </p:spTree>
    <p:extLst>
      <p:ext uri="{BB962C8B-B14F-4D97-AF65-F5344CB8AC3E}">
        <p14:creationId xmlns:p14="http://schemas.microsoft.com/office/powerpoint/2010/main" val="73628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TotalTime>
  <Words>921</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Schaefer-Yeo-AFNI-2021 Atlases:  Improved ROIs with AFNI+SUMA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Schaefer-Yeo-AFNI-2021 Atlases:  Improved ROIs with AFNI+SUMA Processing</dc:title>
  <dc:creator>Glen, Daniel (NIH/NIMH) [E]</dc:creator>
  <cp:lastModifiedBy>Glen, Daniel (NIH/NIMH) [E]</cp:lastModifiedBy>
  <cp:revision>22</cp:revision>
  <dcterms:created xsi:type="dcterms:W3CDTF">2021-06-04T21:04:59Z</dcterms:created>
  <dcterms:modified xsi:type="dcterms:W3CDTF">2021-06-12T17:27:49Z</dcterms:modified>
</cp:coreProperties>
</file>