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6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2/27/13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01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2/27/13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25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2/27/13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92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2/27/13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59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2/27/13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77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2/27/13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0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2/27/13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59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2/27/13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0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2/27/13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8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2/27/13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50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D0E-A8CE-6D4D-B533-78B350F8879B}" type="datetimeFigureOut">
              <a:rPr lang="en-US" smtClean="0"/>
              <a:t>2/27/13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1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9BD0E-A8CE-6D4D-B533-78B350F8879B}" type="datetimeFigureOut">
              <a:rPr lang="en-US" smtClean="0"/>
              <a:t>2/27/13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DE902-130E-E24D-B906-DF37DA81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7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Resting State Analysis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Pre-processing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Caveats &amp; Kvetches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Tools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0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Self-Referencing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issue: No external information to “tie down” the analysis</a:t>
            </a:r>
          </a:p>
          <a:p>
            <a:pPr lvl="1"/>
            <a:r>
              <a:rPr lang="en-US" dirty="0" smtClean="0"/>
              <a:t>No task timing, no behavior measurements</a:t>
            </a:r>
          </a:p>
          <a:p>
            <a:r>
              <a:rPr lang="en-US" dirty="0" smtClean="0"/>
              <a:t>Can only reference data to itself</a:t>
            </a:r>
          </a:p>
          <a:p>
            <a:r>
              <a:rPr lang="en-US" dirty="0" smtClean="0"/>
              <a:t>Which means that statistical inference is tricky</a:t>
            </a:r>
          </a:p>
          <a:p>
            <a:r>
              <a:rPr lang="en-US" dirty="0" smtClean="0"/>
              <a:t>Artifacts can reduce </a:t>
            </a:r>
            <a:r>
              <a:rPr lang="en-US" b="1" i="1" dirty="0" smtClean="0">
                <a:solidFill>
                  <a:srgbClr val="FF0000"/>
                </a:solidFill>
              </a:rPr>
              <a:t>and/or </a:t>
            </a:r>
            <a:r>
              <a:rPr lang="en-US" dirty="0" smtClean="0"/>
              <a:t>increase inter-regional correlations of RS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819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to Suffer With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Spikes in the data</a:t>
            </a:r>
          </a:p>
          <a:p>
            <a:r>
              <a:rPr lang="en-US" dirty="0" smtClean="0"/>
              <a:t>Motion artifacts, even after image registration</a:t>
            </a:r>
          </a:p>
          <a:p>
            <a:r>
              <a:rPr lang="en-US" dirty="0" smtClean="0"/>
              <a:t>Physiological signals</a:t>
            </a:r>
          </a:p>
          <a:p>
            <a:r>
              <a:rPr lang="en-US" dirty="0" smtClean="0"/>
              <a:t>Long-term drifts = low frequency noise</a:t>
            </a:r>
          </a:p>
          <a:p>
            <a:r>
              <a:rPr lang="en-US" dirty="0" smtClean="0"/>
              <a:t>Rapid signal changes = high frequency noise</a:t>
            </a:r>
          </a:p>
          <a:p>
            <a:pPr lvl="1"/>
            <a:r>
              <a:rPr lang="en-US" dirty="0" smtClean="0"/>
              <a:t>BOLD effect is slow, so signal changes faster than time scale of (say) 10 seconds aren’t (mostly) BOLD</a:t>
            </a:r>
          </a:p>
        </p:txBody>
      </p:sp>
    </p:spTree>
    <p:extLst>
      <p:ext uri="{BB962C8B-B14F-4D97-AF65-F5344CB8AC3E}">
        <p14:creationId xmlns:p14="http://schemas.microsoft.com/office/powerpoint/2010/main" val="1677820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73"/>
            <a:ext cx="8229600" cy="1143000"/>
          </a:xfrm>
        </p:spPr>
        <p:txBody>
          <a:bodyPr/>
          <a:lstStyle/>
          <a:p>
            <a:r>
              <a:rPr lang="en-US" dirty="0" smtClean="0"/>
              <a:t>Solutions via Pre-Processing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73"/>
            <a:ext cx="8229600" cy="4708525"/>
          </a:xfrm>
        </p:spPr>
        <p:txBody>
          <a:bodyPr/>
          <a:lstStyle/>
          <a:p>
            <a:r>
              <a:rPr lang="en-US" dirty="0" err="1" smtClean="0"/>
              <a:t>Despiking</a:t>
            </a:r>
            <a:r>
              <a:rPr lang="en-US" dirty="0" smtClean="0"/>
              <a:t> the data</a:t>
            </a:r>
          </a:p>
          <a:p>
            <a:r>
              <a:rPr lang="en-US" dirty="0" smtClean="0"/>
              <a:t>Slice timing correction</a:t>
            </a:r>
          </a:p>
          <a:p>
            <a:r>
              <a:rPr lang="en-US" dirty="0" smtClean="0"/>
              <a:t>Motion correction</a:t>
            </a:r>
          </a:p>
          <a:p>
            <a:r>
              <a:rPr lang="en-US" dirty="0" smtClean="0"/>
              <a:t>Spatial normalization, alignment of EPI to anatomy, segmentation of anatomy</a:t>
            </a:r>
          </a:p>
          <a:p>
            <a:r>
              <a:rPr lang="en-US" dirty="0" smtClean="0"/>
              <a:t>Extraction of tissue-based </a:t>
            </a:r>
            <a:r>
              <a:rPr lang="en-US" dirty="0" err="1" smtClean="0"/>
              <a:t>regressors</a:t>
            </a:r>
            <a:r>
              <a:rPr lang="en-US" dirty="0" smtClean="0"/>
              <a:t> of no interest [e.g., </a:t>
            </a:r>
            <a:r>
              <a:rPr lang="en-US" b="1" dirty="0" smtClean="0">
                <a:solidFill>
                  <a:srgbClr val="FF0000"/>
                </a:solidFill>
              </a:rPr>
              <a:t>ANATICOR</a:t>
            </a:r>
            <a:r>
              <a:rPr lang="en-US" dirty="0" smtClean="0"/>
              <a:t> </a:t>
            </a:r>
            <a:r>
              <a:rPr lang="en-US" dirty="0" smtClean="0"/>
              <a:t>(HJ Jo et </a:t>
            </a:r>
            <a:r>
              <a:rPr lang="en-US" dirty="0" err="1" smtClean="0"/>
              <a:t>alii</a:t>
            </a:r>
            <a:r>
              <a:rPr lang="en-US" smtClean="0"/>
              <a:t>)]</a:t>
            </a:r>
            <a:endParaRPr lang="en-US" dirty="0" smtClean="0"/>
          </a:p>
          <a:p>
            <a:pPr lvl="1"/>
            <a:r>
              <a:rPr lang="en-US" dirty="0" smtClean="0"/>
              <a:t>Spatial blurring, if any, comes </a:t>
            </a:r>
            <a:r>
              <a:rPr lang="en-US" b="1" i="1" dirty="0" smtClean="0"/>
              <a:t>AFTER</a:t>
            </a:r>
            <a:r>
              <a:rPr lang="en-US" dirty="0" smtClean="0"/>
              <a:t> this step</a:t>
            </a:r>
          </a:p>
          <a:p>
            <a:r>
              <a:rPr lang="en-US" dirty="0" smtClean="0"/>
              <a:t>Motion censoring + Nuisance regression [via </a:t>
            </a:r>
            <a:r>
              <a:rPr lang="en-US" b="1" dirty="0" err="1" smtClean="0">
                <a:solidFill>
                  <a:srgbClr val="FF0000"/>
                </a:solidFill>
              </a:rPr>
              <a:t>RetroTS</a:t>
            </a:r>
            <a:r>
              <a:rPr lang="en-US" dirty="0" smtClean="0"/>
              <a:t>] + </a:t>
            </a:r>
            <a:r>
              <a:rPr lang="en-US" dirty="0" err="1" smtClean="0"/>
              <a:t>Bandpass</a:t>
            </a:r>
            <a:r>
              <a:rPr lang="en-US" dirty="0" smtClean="0"/>
              <a:t> filtering [all in one step]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916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317"/>
            <a:ext cx="8229600" cy="1143000"/>
          </a:xfrm>
        </p:spPr>
        <p:txBody>
          <a:bodyPr/>
          <a:lstStyle/>
          <a:p>
            <a:r>
              <a:rPr lang="en-US" dirty="0" smtClean="0"/>
              <a:t>Things We </a:t>
            </a:r>
            <a:r>
              <a:rPr lang="en-US" dirty="0" smtClean="0"/>
              <a:t>Really Don’t </a:t>
            </a:r>
            <a:r>
              <a:rPr lang="en-US" dirty="0" smtClean="0"/>
              <a:t>Like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5622"/>
            <a:ext cx="8229600" cy="5018719"/>
          </a:xfrm>
        </p:spPr>
        <p:txBody>
          <a:bodyPr/>
          <a:lstStyle/>
          <a:p>
            <a:r>
              <a:rPr lang="en-US" dirty="0" smtClean="0"/>
              <a:t>Global Signal Regression (GSR)</a:t>
            </a:r>
          </a:p>
          <a:p>
            <a:pPr lvl="1"/>
            <a:r>
              <a:rPr lang="en-US" dirty="0" smtClean="0"/>
              <a:t>Its effects on inter-regional correlations are unquantifiable, spatially variable, and can significantly differ between subject groups</a:t>
            </a:r>
          </a:p>
          <a:p>
            <a:pPr lvl="1"/>
            <a:r>
              <a:rPr lang="en-US" dirty="0" smtClean="0"/>
              <a:t>There is a strong interaction between GSR and subject head motion that is also confusing</a:t>
            </a:r>
          </a:p>
          <a:p>
            <a:r>
              <a:rPr lang="en-US" dirty="0" smtClean="0"/>
              <a:t>Poor software implementations of the pre-processing </a:t>
            </a:r>
            <a:r>
              <a:rPr lang="en-US" dirty="0" smtClean="0"/>
              <a:t>steps</a:t>
            </a:r>
          </a:p>
          <a:p>
            <a:pPr lvl="1"/>
            <a:r>
              <a:rPr lang="en-US" dirty="0" smtClean="0"/>
              <a:t>and poorly written Methods sections of papers</a:t>
            </a:r>
            <a:endParaRPr lang="en-US" dirty="0" smtClean="0"/>
          </a:p>
          <a:p>
            <a:r>
              <a:rPr lang="en-US" dirty="0" smtClean="0"/>
              <a:t>Spatial blurring before tissue-based regressor extraction!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365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RS-FMRI: Still Condensing from</a:t>
            </a:r>
            <a:br>
              <a:rPr lang="en-US" dirty="0" smtClean="0"/>
            </a:br>
            <a:r>
              <a:rPr lang="en-US" dirty="0" smtClean="0"/>
              <a:t>the Primordial Plasma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21" y="1600200"/>
            <a:ext cx="8499799" cy="4786150"/>
          </a:xfrm>
        </p:spPr>
        <p:txBody>
          <a:bodyPr/>
          <a:lstStyle/>
          <a:p>
            <a:r>
              <a:rPr lang="en-US" dirty="0" smtClean="0"/>
              <a:t>Data acquisition and processing for RS-FMRI is still unsettled</a:t>
            </a:r>
          </a:p>
          <a:p>
            <a:pPr lvl="1"/>
            <a:r>
              <a:rPr lang="en-US" b="1" dirty="0" smtClean="0"/>
              <a:t>MUCH</a:t>
            </a:r>
            <a:r>
              <a:rPr lang="en-US" dirty="0" smtClean="0"/>
              <a:t> more so than for task-based FMRI</a:t>
            </a:r>
          </a:p>
          <a:p>
            <a:r>
              <a:rPr lang="en-US" dirty="0" smtClean="0"/>
              <a:t>How to deal with removal of various artifacts is still a subject for R&amp;D</a:t>
            </a:r>
          </a:p>
          <a:p>
            <a:r>
              <a:rPr lang="en-US" dirty="0" smtClean="0"/>
              <a:t>How to interpret the results is also up in the air</a:t>
            </a:r>
          </a:p>
          <a:p>
            <a:r>
              <a:rPr lang="en-US" dirty="0" smtClean="0"/>
              <a:t>Convergence of results from different strains of evidence, and/or from different types of analyses is a good thing</a:t>
            </a:r>
          </a:p>
        </p:txBody>
      </p:sp>
    </p:spTree>
    <p:extLst>
      <p:ext uri="{BB962C8B-B14F-4D97-AF65-F5344CB8AC3E}">
        <p14:creationId xmlns:p14="http://schemas.microsoft.com/office/powerpoint/2010/main" val="807797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684"/>
            <a:ext cx="8229600" cy="1143000"/>
          </a:xfrm>
        </p:spPr>
        <p:txBody>
          <a:bodyPr/>
          <a:lstStyle/>
          <a:p>
            <a:r>
              <a:rPr lang="en-US" dirty="0" smtClean="0"/>
              <a:t>Tools in AFNI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671" y="1074568"/>
            <a:ext cx="8731833" cy="5507158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afni_proc.py</a:t>
            </a:r>
            <a:r>
              <a:rPr lang="en-US" dirty="0" smtClean="0"/>
              <a:t> will do the pre-processing steps as we currently recommend</a:t>
            </a:r>
          </a:p>
          <a:p>
            <a:pPr lvl="1"/>
            <a:r>
              <a:rPr lang="en-US" dirty="0" smtClean="0"/>
              <a:t>Results are ready-to-analyze individual subject time series datasets, hopefully cleaned up, and in standard (atlas/template) space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3dTcorrMap</a:t>
            </a:r>
            <a:r>
              <a:rPr lang="en-US" dirty="0" smtClean="0"/>
              <a:t> = compute average correlation of every voxel with every other voxel in the brain</a:t>
            </a:r>
          </a:p>
          <a:p>
            <a:pPr lvl="1"/>
            <a:r>
              <a:rPr lang="en-US" dirty="0" smtClean="0"/>
              <a:t>AKA “overall connectedness” of each voxel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3dTcorr1D</a:t>
            </a:r>
            <a:r>
              <a:rPr lang="en-US" dirty="0" smtClean="0"/>
              <a:t> = compute correlation of every voxel time series in a dataset with external time series in a 1D text file</a:t>
            </a:r>
          </a:p>
        </p:txBody>
      </p:sp>
    </p:spTree>
    <p:extLst>
      <p:ext uri="{BB962C8B-B14F-4D97-AF65-F5344CB8AC3E}">
        <p14:creationId xmlns:p14="http://schemas.microsoft.com/office/powerpoint/2010/main" val="3328999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684"/>
            <a:ext cx="8229600" cy="1143000"/>
          </a:xfrm>
        </p:spPr>
        <p:txBody>
          <a:bodyPr/>
          <a:lstStyle/>
          <a:p>
            <a:r>
              <a:rPr lang="en-US" dirty="0" smtClean="0"/>
              <a:t>Tools in AFNI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671" y="1074568"/>
            <a:ext cx="8731833" cy="5507158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3dAutoTcorrelate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= compute and save correlation of every voxel time series with every other voxel time series	</a:t>
            </a:r>
          </a:p>
          <a:p>
            <a:pPr lvl="1"/>
            <a:r>
              <a:rPr lang="en-US" dirty="0" smtClean="0"/>
              <a:t>Output file can be </a:t>
            </a:r>
            <a:r>
              <a:rPr lang="en-US" b="1" dirty="0" smtClean="0"/>
              <a:t>HUMUNGOLIOUS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AFNI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InstaCorr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= interactive tool for testing one dataset with seed-based correlation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3dGroupInCorr</a:t>
            </a:r>
            <a:r>
              <a:rPr lang="en-US" dirty="0" smtClean="0"/>
              <a:t> = interactive tool for testing 1 or 2 groups of datasets with seed-based correlation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8783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Recent Paper from NIMH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21" y="1417638"/>
            <a:ext cx="8597497" cy="4708525"/>
          </a:xfrm>
        </p:spPr>
        <p:txBody>
          <a:bodyPr/>
          <a:lstStyle/>
          <a:p>
            <a:r>
              <a:rPr lang="en-US" sz="3600" dirty="0" smtClean="0"/>
              <a:t>Illustrates how to process and think about RS-FMRI data</a:t>
            </a:r>
          </a:p>
          <a:p>
            <a:pPr marL="0" indent="0">
              <a:buNone/>
            </a:pPr>
            <a:r>
              <a:rPr lang="en-US" sz="3600" dirty="0" smtClean="0">
                <a:latin typeface="Arial Rounded MT Bold"/>
                <a:cs typeface="Arial Rounded MT Bold"/>
              </a:rPr>
              <a:t>Fractionation of social brain circuits in autism spectrum disorders</a:t>
            </a:r>
          </a:p>
          <a:p>
            <a:pPr marL="0" indent="0">
              <a:buNone/>
            </a:pPr>
            <a:r>
              <a:rPr lang="en-US" sz="3600" dirty="0" smtClean="0">
                <a:latin typeface="Arial Rounded MT Bold"/>
                <a:cs typeface="Arial Rounded MT Bold"/>
              </a:rPr>
              <a:t>SJ </a:t>
            </a:r>
            <a:r>
              <a:rPr lang="en-US" sz="3600" dirty="0" err="1" smtClean="0">
                <a:latin typeface="Arial Rounded MT Bold"/>
                <a:cs typeface="Arial Rounded MT Bold"/>
              </a:rPr>
              <a:t>Gotts</a:t>
            </a:r>
            <a:r>
              <a:rPr lang="en-US" sz="3600" dirty="0" smtClean="0">
                <a:latin typeface="Arial Rounded MT Bold"/>
                <a:cs typeface="Arial Rounded MT Bold"/>
              </a:rPr>
              <a:t>, WK Simmons, LA </a:t>
            </a:r>
            <a:r>
              <a:rPr lang="en-US" sz="3600" dirty="0" err="1" smtClean="0">
                <a:latin typeface="Arial Rounded MT Bold"/>
                <a:cs typeface="Arial Rounded MT Bold"/>
              </a:rPr>
              <a:t>Milbury</a:t>
            </a:r>
            <a:r>
              <a:rPr lang="en-US" sz="3600" dirty="0" smtClean="0">
                <a:latin typeface="Arial Rounded MT Bold"/>
                <a:cs typeface="Arial Rounded MT Bold"/>
              </a:rPr>
              <a:t>, GL Wallace, RW Cox, and A Martin</a:t>
            </a:r>
          </a:p>
          <a:p>
            <a:pPr marL="0" indent="0">
              <a:buNone/>
            </a:pPr>
            <a:r>
              <a:rPr lang="en-US" sz="3600" b="1" i="1" dirty="0" smtClean="0">
                <a:latin typeface="Arial Rounded MT Bold"/>
                <a:cs typeface="Arial Rounded MT Bold"/>
              </a:rPr>
              <a:t>Brain</a:t>
            </a:r>
            <a:r>
              <a:rPr lang="en-US" sz="3600" b="1" dirty="0" smtClean="0">
                <a:latin typeface="Arial Rounded MT Bold"/>
                <a:cs typeface="Arial Rounded MT Bold"/>
              </a:rPr>
              <a:t> 135:2711-2725 (2012)</a:t>
            </a:r>
          </a:p>
          <a:p>
            <a:pPr marL="0" indent="0">
              <a:buNone/>
            </a:pPr>
            <a:r>
              <a:rPr lang="en-US" sz="3600" dirty="0" err="1" smtClean="0">
                <a:latin typeface="Arial Rounded MT Bold"/>
                <a:cs typeface="Arial Rounded MT Bold"/>
              </a:rPr>
              <a:t>doi</a:t>
            </a:r>
            <a:r>
              <a:rPr lang="en-US" sz="3600" dirty="0" smtClean="0">
                <a:latin typeface="Arial Rounded MT Bold"/>
                <a:cs typeface="Arial Rounded MT Bold"/>
              </a:rPr>
              <a:t>: 10.1093/brain/aws160</a:t>
            </a:r>
            <a:endParaRPr lang="en-US" sz="3600" dirty="0">
              <a:latin typeface="Arial Rounded MT Bold"/>
              <a:cs typeface="Arial Rounded MT Bold"/>
            </a:endParaRPr>
          </a:p>
        </p:txBody>
      </p:sp>
    </p:spTree>
    <p:extLst>
      <p:ext uri="{BB962C8B-B14F-4D97-AF65-F5344CB8AC3E}">
        <p14:creationId xmlns:p14="http://schemas.microsoft.com/office/powerpoint/2010/main" val="1333088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502</Words>
  <Application>Microsoft Macintosh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Resting State Analysis</vt:lpstr>
      <vt:lpstr>Self-Referencing</vt:lpstr>
      <vt:lpstr>Issues to Suffer With</vt:lpstr>
      <vt:lpstr>Solutions via Pre-Processing</vt:lpstr>
      <vt:lpstr>Things We Really Don’t Like</vt:lpstr>
      <vt:lpstr>RS-FMRI: Still Condensing from the Primordial Plasma</vt:lpstr>
      <vt:lpstr>Tools in AFNI - 1</vt:lpstr>
      <vt:lpstr>Tools in AFNI - 2</vt:lpstr>
      <vt:lpstr>Recent Paper from NIMH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Resting State Analysis</dc:title>
  <dc:creator>Robert Cox</dc:creator>
  <cp:lastModifiedBy>Robert Cox</cp:lastModifiedBy>
  <cp:revision>11</cp:revision>
  <dcterms:created xsi:type="dcterms:W3CDTF">2013-02-27T18:19:41Z</dcterms:created>
  <dcterms:modified xsi:type="dcterms:W3CDTF">2013-02-27T19:00:30Z</dcterms:modified>
</cp:coreProperties>
</file>