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4095" r:id="rId2"/>
    <p:sldMasterId id="2147484119" r:id="rId3"/>
    <p:sldMasterId id="2147484131" r:id="rId4"/>
  </p:sldMasterIdLst>
  <p:notesMasterIdLst>
    <p:notesMasterId r:id="rId85"/>
  </p:notesMasterIdLst>
  <p:handoutMasterIdLst>
    <p:handoutMasterId r:id="rId86"/>
  </p:handoutMasterIdLst>
  <p:sldIdLst>
    <p:sldId id="428" r:id="rId5"/>
    <p:sldId id="517" r:id="rId6"/>
    <p:sldId id="438" r:id="rId7"/>
    <p:sldId id="345" r:id="rId8"/>
    <p:sldId id="570" r:id="rId9"/>
    <p:sldId id="571" r:id="rId10"/>
    <p:sldId id="572" r:id="rId11"/>
    <p:sldId id="506" r:id="rId12"/>
    <p:sldId id="539" r:id="rId13"/>
    <p:sldId id="505" r:id="rId14"/>
    <p:sldId id="545" r:id="rId15"/>
    <p:sldId id="488" r:id="rId16"/>
    <p:sldId id="442" r:id="rId17"/>
    <p:sldId id="569" r:id="rId18"/>
    <p:sldId id="443" r:id="rId19"/>
    <p:sldId id="490" r:id="rId20"/>
    <p:sldId id="503" r:id="rId21"/>
    <p:sldId id="496" r:id="rId22"/>
    <p:sldId id="441" r:id="rId23"/>
    <p:sldId id="546" r:id="rId24"/>
    <p:sldId id="547" r:id="rId25"/>
    <p:sldId id="548" r:id="rId26"/>
    <p:sldId id="567" r:id="rId27"/>
    <p:sldId id="549" r:id="rId28"/>
    <p:sldId id="551" r:id="rId29"/>
    <p:sldId id="552" r:id="rId30"/>
    <p:sldId id="554" r:id="rId31"/>
    <p:sldId id="553" r:id="rId32"/>
    <p:sldId id="555" r:id="rId33"/>
    <p:sldId id="556" r:id="rId34"/>
    <p:sldId id="439" r:id="rId35"/>
    <p:sldId id="440" r:id="rId36"/>
    <p:sldId id="444" r:id="rId37"/>
    <p:sldId id="445" r:id="rId38"/>
    <p:sldId id="464" r:id="rId39"/>
    <p:sldId id="465" r:id="rId40"/>
    <p:sldId id="446" r:id="rId41"/>
    <p:sldId id="449" r:id="rId42"/>
    <p:sldId id="447" r:id="rId43"/>
    <p:sldId id="450" r:id="rId44"/>
    <p:sldId id="448" r:id="rId45"/>
    <p:sldId id="452" r:id="rId46"/>
    <p:sldId id="557" r:id="rId47"/>
    <p:sldId id="562" r:id="rId48"/>
    <p:sldId id="478" r:id="rId49"/>
    <p:sldId id="454" r:id="rId50"/>
    <p:sldId id="566" r:id="rId51"/>
    <p:sldId id="573" r:id="rId52"/>
    <p:sldId id="574" r:id="rId53"/>
    <p:sldId id="491" r:id="rId54"/>
    <p:sldId id="492" r:id="rId55"/>
    <p:sldId id="493" r:id="rId56"/>
    <p:sldId id="494" r:id="rId57"/>
    <p:sldId id="497" r:id="rId58"/>
    <p:sldId id="498" r:id="rId59"/>
    <p:sldId id="575" r:id="rId60"/>
    <p:sldId id="576" r:id="rId61"/>
    <p:sldId id="500" r:id="rId62"/>
    <p:sldId id="501" r:id="rId63"/>
    <p:sldId id="502" r:id="rId64"/>
    <p:sldId id="522" r:id="rId65"/>
    <p:sldId id="523" r:id="rId66"/>
    <p:sldId id="564" r:id="rId67"/>
    <p:sldId id="565" r:id="rId68"/>
    <p:sldId id="524" r:id="rId69"/>
    <p:sldId id="568" r:id="rId70"/>
    <p:sldId id="495" r:id="rId71"/>
    <p:sldId id="520" r:id="rId72"/>
    <p:sldId id="519" r:id="rId73"/>
    <p:sldId id="518" r:id="rId74"/>
    <p:sldId id="480" r:id="rId75"/>
    <p:sldId id="482" r:id="rId76"/>
    <p:sldId id="481" r:id="rId77"/>
    <p:sldId id="483" r:id="rId78"/>
    <p:sldId id="484" r:id="rId79"/>
    <p:sldId id="577" r:id="rId80"/>
    <p:sldId id="578" r:id="rId81"/>
    <p:sldId id="579" r:id="rId82"/>
    <p:sldId id="580" r:id="rId83"/>
    <p:sldId id="525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FF05"/>
    <a:srgbClr val="FF161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03F24A-5696-594C-8C24-8302C99A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4F14C-2D04-4F48-99A0-05BAC2DE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2C3F05-B4A0-5447-819C-917CDD2FB9D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E945E16-6921-CE40-8234-BD50563FABE3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E8548B-7EDC-4944-AA68-FD70B6E42D2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B6075-4844-3743-8C6B-E6E917E99915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B0054C-3C7D-5442-BC5D-5650EDDF497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C35F57-7EDE-3943-97D5-4EDDB60452E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FCFDE-3C74-8B46-BBCF-9D7AC89CC821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06FC42-B045-ED4F-A8CB-DADAD28A9F3F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23F713-21CB-3A48-9B92-317A4F293BA5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9A6062-298E-5344-ACDB-561BECF2E6E2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08946-E4F9-3540-A432-1E82C987B755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D41BB2-B163-F24F-B1EE-278502DB5F71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D0BA04-A311-9A4A-8A85-D8EA6376D920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2C0F93-52C9-FA4D-A77C-460618AA6EF6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2EBA7F-C2BB-404A-AE38-211D7E6A5667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0A3F5A-D5CC-6C4B-B667-ABD2CB5ED6A2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5967ED-0CDA-AF4F-9E6E-5DA02C2C808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AF618-D71F-8548-AC94-4839254F5E3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255DB-C8A4-0449-A276-7C057A651813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8F3069-6CD9-8C4C-8E5E-9E5C238E688A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B5F7FA-E61A-E442-99D9-E702E055B7FF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4F14C-2D04-4F48-99A0-05BAC2DEA7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6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FBB25-C6D1-3945-AD53-16BF2A3B4B36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D6ED4-FE7E-F34A-934D-402DF681E525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E1C79-4A27-FE42-8842-D1F3F684C073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5841C-FE48-4044-AADB-A43E3AEAD9BE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86E99D-1C37-6B4F-99CB-868174A6EFB5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4D2A18-E6DB-5649-97C8-DC538AC643AA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F767AA-B5D4-A54A-91A8-8DB31053F8F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2D2B0-8078-7649-9B82-485C674048B7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2D2B0-8078-7649-9B82-485C674048B7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C5D6E3-B021-064D-9D9D-8100EEE8F945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2DA93F-B070-5E4B-A421-0747DE32FC85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70314A-436F-A04B-97C0-AC4CE3553082}" type="slidenum">
              <a:rPr lang="en-US" sz="1200"/>
              <a:pPr eaLnBrk="1" hangingPunct="1"/>
              <a:t>69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E4B64-5595-604A-8638-2A30D3C37826}" type="slidenum">
              <a:rPr lang="en-US" sz="1200"/>
              <a:pPr eaLnBrk="1" hangingPunct="1"/>
              <a:t>71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72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8C9B3E-9F70-4447-ABCC-648CB1B0B35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many factors, types of factor (between, within), so run 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anova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But that may not be necessary since you need to get to the particular post hoc tests that can be simply done with 3dttest++ or 3dMEMA. 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3dMVM or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3dLME can cover pretty much everything including one sample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ttest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but they are inefficient slow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pigcorndogs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Double dipping: MVM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interaction effect  extracts ROIs and then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did post hoc 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Better plan on these tests in the initial analysis,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voxelwise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tests.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AA3F4F-895E-944A-94DE-60AFF1D788C6}" type="slidenum">
              <a:rPr lang="en-US" sz="1200"/>
              <a:pPr eaLnBrk="1" hangingPunct="1"/>
              <a:t>73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BDDD-417F-D34F-9EE6-871C2082A4F8}" type="slidenum">
              <a:rPr lang="en-US" sz="1200"/>
              <a:pPr eaLnBrk="1" hangingPunct="1"/>
              <a:t>74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B7879A-0E05-6E41-91C7-688CBF16AA0C}" type="slidenum">
              <a:rPr lang="en-US" sz="1200"/>
              <a:pPr eaLnBrk="1" hangingPunct="1"/>
              <a:t>75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76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77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78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79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EA8AB-0C44-5045-AB0A-D0667B7039ED}" type="slidenum">
              <a:rPr lang="en-US" sz="1200"/>
              <a:pPr eaLnBrk="1" hangingPunct="1"/>
              <a:t>80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89131A-586A-D640-9774-CF73F7CE2AE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934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477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239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7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5936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930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012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1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9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47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571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60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4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047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85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7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736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C15F02-3721-FA42-A7A7-D34B525D6D7F}" type="datetime1">
              <a:rPr lang="en-US"/>
              <a:pPr>
                <a:defRPr/>
              </a:pPr>
              <a:t>3/10/16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0F3B97-9340-F546-879C-6C4A4BDDE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5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94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02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084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20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100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6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8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5282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3/10/16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869363" y="6667500"/>
            <a:ext cx="239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  <a:latin typeface="Helvetica" charset="0"/>
              </a:rPr>
              <a:t>-</a:t>
            </a:r>
            <a:fld id="{8423BA1A-AC77-314F-9668-995A6DCFE5E3}" type="slidenum">
              <a:rPr lang="en-US" sz="1000" smtClean="0">
                <a:solidFill>
                  <a:srgbClr val="000000"/>
                </a:solidFill>
                <a:latin typeface="Helvetica" charset="0"/>
              </a:rPr>
              <a:pPr>
                <a:defRPr/>
              </a:pPr>
              <a:t>‹#›</a:t>
            </a:fld>
            <a:r>
              <a:rPr lang="en-US" sz="1000" smtClean="0">
                <a:solidFill>
                  <a:srgbClr val="000000"/>
                </a:solidFill>
                <a:latin typeface="Helvetica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4" r:id="rId3"/>
    <p:sldLayoutId id="214748409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9pPr>
    </p:titleStyle>
    <p:bodyStyle>
      <a:lvl1pPr marL="233363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130000"/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9913" indent="-2222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H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855663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å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139825" indent="-1698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80000"/>
        <a:buFont typeface="Wingdings" charset="0"/>
        <a:buChar char="í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6318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1838B-F185-184E-9670-C7F12D85762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3/10/16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71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1838B-F185-184E-9670-C7F12D85762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3/10/16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4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1838B-F185-184E-9670-C7F12D85762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3/10/16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7623175" cy="17526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Group Analysis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10000"/>
            <a:ext cx="6553200" cy="2667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Gang Chen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SSCC/NIMH/NIH/HHS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1E4EFE-1B92-494B-A886-1F4B6DC1F047}" type="slidenum">
              <a:rPr lang="en-US" sz="1800"/>
              <a:pPr eaLnBrk="1" hangingPunct="1"/>
              <a:t>1</a:t>
            </a:fld>
            <a:endParaRPr lang="en-US" sz="1800"/>
          </a:p>
        </p:txBody>
      </p:sp>
      <p:sp>
        <p:nvSpPr>
          <p:cNvPr id="512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360E45-F979-9349-8F5D-318B76EF16E1}" type="datetime1">
              <a:rPr lang="en-US" sz="1800"/>
              <a:pPr eaLnBrk="1" hangingPunct="1"/>
              <a:t>3/10/16</a:t>
            </a:fld>
            <a:endParaRPr lang="en-US" sz="180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886200" y="312420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 charset="0"/>
                <a:cs typeface="Garamond" charset="0"/>
              </a:rPr>
              <a:t>File:</a:t>
            </a:r>
            <a:r>
              <a:rPr lang="en-US" sz="2800" dirty="0">
                <a:solidFill>
                  <a:srgbClr val="0000FF"/>
                </a:solidFill>
                <a:latin typeface="Garamond" charset="0"/>
                <a:cs typeface="Garamond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Garamond" charset="0"/>
                <a:cs typeface="Garamond" charset="0"/>
              </a:rPr>
              <a:t>GroupAna.pdf</a:t>
            </a:r>
            <a:endParaRPr lang="en-US" sz="2800" b="1" dirty="0">
              <a:solidFill>
                <a:srgbClr val="0000FF"/>
              </a:solidFill>
              <a:latin typeface="Garamond" charset="0"/>
              <a:cs typeface="Garamond" charset="0"/>
            </a:endParaRPr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Group Analysis </a:t>
            </a: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Caveats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Conventional: voxel-wise (brain) or node-wise (surface)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Prerequisite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reasonable alignment to some template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Limitations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alignment could be suboptimal or even poor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Different folding patterns across subjects: better alignment could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help (perhaps to 5 mm accuracy?)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Different </a:t>
            </a:r>
            <a:r>
              <a:rPr lang="en-US" sz="2200" dirty="0" err="1">
                <a:latin typeface="Palatino" charset="0"/>
                <a:ea typeface="Dotum" charset="0"/>
                <a:cs typeface="Dotum" charset="0"/>
              </a:rPr>
              <a:t>cytoarchitectonic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 (or functional) locations across subjects: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structural alignment of images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won’t help!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Impact on conjunction vs. selectivity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Alternative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(won’t discuss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): ROI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-based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Half data for functional localizers, and half for ROI analysis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Easier: whole brain reduced to a few numbers per subject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Model building and tuning possible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Most AFNI 3d analysis programs also handle ROI input (1D files)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buFont typeface="Courier New" charset="0"/>
              <a:buChar char="o"/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8"/>
            <a:ext cx="9144000" cy="620171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Various </a:t>
            </a:r>
            <a:r>
              <a:rPr lang="en-US" sz="24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group analysis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approaches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Student’s </a:t>
            </a:r>
            <a:r>
              <a:rPr lang="en-US" sz="2200" b="1" i="1" kern="0" dirty="0">
                <a:solidFill>
                  <a:srgbClr val="FF0000"/>
                </a:solidFill>
                <a:ea typeface="Dotum" charset="0"/>
                <a:cs typeface="Trebuchet MS"/>
              </a:rPr>
              <a:t>t</a:t>
            </a:r>
            <a:r>
              <a:rPr lang="en-US" sz="2200" b="1" kern="0" dirty="0">
                <a:solidFill>
                  <a:srgbClr val="FF0000"/>
                </a:solidFill>
                <a:ea typeface="Dotum" charset="0"/>
                <a:cs typeface="Trebuchet MS"/>
              </a:rPr>
              <a:t>-test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: one-, two-sample, and paired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ANOVA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one or more categorical explanatory variables (factors)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GLM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AN(C)OVA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LME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linear mixed-effects modeling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understand </a:t>
            </a:r>
            <a:r>
              <a:rPr lang="en-US" sz="24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not always practical or feasible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when layout (structure of data) is too complex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Main effects and interactions: desirable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When quantitative covariates are involved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Advantages of big models: AN(C)OVA, GLM, LME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All tests in one analysis (vs. piecemeal </a:t>
            </a: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-tests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Omnibus </a:t>
            </a: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-statistics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Power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gain: combining subjects across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groups for estimates of signal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noise parameters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i.e.,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variances and correlations)</a:t>
            </a: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Group Analysis in </a:t>
            </a: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NeuroImaging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Trebuchet MS"/>
              </a:rPr>
              <a:t>why big models?</a:t>
            </a:r>
            <a:endParaRPr lang="en-US" sz="3200" dirty="0">
              <a:solidFill>
                <a:srgbClr val="0000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9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Explanatory variables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Response/Outcome variable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(HDR): regression </a:t>
            </a:r>
            <a:r>
              <a:rPr lang="en-US" sz="2800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aseline="-250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coefficients 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Factor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: categorical, qualitative, nominal or discrete variable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Categorization of conditions/tasks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Within-subject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repeated-measures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) factor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Subject-grouping: Group of subjects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(sex,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normal/patients)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</a:t>
            </a:r>
            <a:r>
              <a:rPr lang="en-US" sz="20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subjects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factor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Gender, patients/controls, genotypes, …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Subject: 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4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factor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measuring deviations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Of no interest, but served as random samples from a population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</a:t>
            </a:r>
            <a:r>
              <a:rPr lang="en-US" sz="24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(numeric or continuous) 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covariate</a:t>
            </a:r>
            <a:endParaRPr lang="en-US" sz="24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Three </a:t>
            </a:r>
            <a:r>
              <a:rPr lang="en-US" altLang="ja-JP" sz="2400" dirty="0">
                <a:latin typeface="Palatino Linotype" charset="0"/>
                <a:ea typeface="ＭＳ Ｐゴシック" charset="0"/>
                <a:cs typeface="Palatino Linotype" charset="0"/>
              </a:rPr>
              <a:t>usages of ‘covariate’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 value (rather than strict separation into groups)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Variable of no interest: qualitative (scanner, sex, handedness) or quantitative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Explanatory variable (</a:t>
            </a:r>
            <a:r>
              <a:rPr lang="en-US" sz="20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regressor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independent variable, or predictor)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Examples: age, IQ, reaction time, </a:t>
            </a:r>
            <a:r>
              <a:rPr lang="en-US" altLang="ja-JP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etc</a:t>
            </a:r>
            <a:r>
              <a:rPr lang="en-US" altLang="ja-JP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.</a:t>
            </a:r>
            <a:endParaRPr lang="en-US" altLang="ja-JP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Fixed effects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Fixed-effects factor: </a:t>
            </a:r>
            <a:r>
              <a:rPr lang="en-US" sz="2400" dirty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categorical (qualitative or discrete) variable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Treated as a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variable (constant to be estimated) in the model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Categorization of conditions/tasks (modality: visual/auditory)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Within-subject (repeated-measures)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factor: 3 emotions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Subject-grouping: Group of subjects (gender, normal/patients)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Between-subject factor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All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levels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of a factor are of interest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main effect, contrasts among levels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in the sense of statistical inferences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Apply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only to the specific levels of the factor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Categories: human, tool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Don’</a:t>
            </a:r>
            <a:r>
              <a:rPr lang="en-US" altLang="ja-JP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 </a:t>
            </a:r>
            <a:r>
              <a:rPr lang="en-US" altLang="ja-JP" sz="2200" dirty="0">
                <a:latin typeface="Palatino Linotype" charset="0"/>
                <a:ea typeface="ＭＳ Ｐゴシック" charset="0"/>
                <a:cs typeface="Palatino Linotype" charset="0"/>
              </a:rPr>
              <a:t>extend to other potential levels that might have been </a:t>
            </a:r>
            <a:r>
              <a:rPr lang="en-US" altLang="ja-JP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included (but were not)</a:t>
            </a:r>
            <a:endParaRPr lang="en-US" altLang="ja-JP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Inferences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from viewing human and tool categories can’t be generated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to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animals or clouds or Martians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Fixed-effects variable: quantitative covariate</a:t>
            </a:r>
            <a:endParaRPr lang="en-US" sz="2400" dirty="0">
              <a:solidFill>
                <a:srgbClr val="B43402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"/>
            <a:ext cx="3581400" cy="40005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1800" u="sng" dirty="0">
                <a:latin typeface="Helvetica" charset="0"/>
                <a:ea typeface="ＭＳ Ｐゴシック" charset="0"/>
              </a:rPr>
              <a:t>Human whole-body motion (</a:t>
            </a:r>
            <a:r>
              <a:rPr lang="en-US" sz="1800" u="sng" dirty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HM</a:t>
            </a:r>
            <a:r>
              <a:rPr lang="en-US" sz="1800" u="sng" dirty="0">
                <a:latin typeface="Helvetica" charset="0"/>
                <a:ea typeface="ＭＳ Ｐゴシック" charset="0"/>
              </a:rPr>
              <a:t>)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pic>
        <p:nvPicPr>
          <p:cNvPr id="27650" name="Picture 18" descr="BeauchampJOCN2003proof_02_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844550"/>
            <a:ext cx="2408238" cy="1801813"/>
          </a:xfrm>
          <a:noFill/>
        </p:spPr>
      </p:pic>
      <p:pic>
        <p:nvPicPr>
          <p:cNvPr id="27653" name="Picture 21" descr="BeauchampJOCN2003proof_02_0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844550"/>
            <a:ext cx="2408238" cy="1801813"/>
          </a:xfrm>
          <a:noFill/>
        </p:spPr>
      </p:pic>
      <p:pic>
        <p:nvPicPr>
          <p:cNvPr id="27654" name="Picture 24" descr="BeauchampJOCN2003proof_02_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009900"/>
            <a:ext cx="24082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5" descr="BeauchampJOCN2003proof_02_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009900"/>
            <a:ext cx="24082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29"/>
          <p:cNvSpPr txBox="1">
            <a:spLocks noChangeArrowheads="1"/>
          </p:cNvSpPr>
          <p:nvPr/>
        </p:nvSpPr>
        <p:spPr bwMode="auto">
          <a:xfrm>
            <a:off x="0" y="4823753"/>
            <a:ext cx="9144000" cy="20005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1"/>
            <a:r>
              <a:rPr lang="en-US" sz="2000" b="1" dirty="0" smtClean="0">
                <a:latin typeface="Palatino"/>
                <a:cs typeface="Palatino"/>
              </a:rPr>
              <a:t>2 Factors, Each with 2 Levels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Factor A = type of object being viewed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Levels = Human or Tool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Factor B = type of display seen by subject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Levels = Whole or Points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This is </a:t>
            </a:r>
            <a:r>
              <a:rPr lang="en-US" sz="2000" b="1" u="sng" dirty="0" smtClean="0">
                <a:latin typeface="Palatino"/>
                <a:cs typeface="Palatino"/>
              </a:rPr>
              <a:t>repeated measures</a:t>
            </a:r>
            <a:r>
              <a:rPr lang="en-US" sz="2000" b="1" dirty="0" smtClean="0">
                <a:latin typeface="Palatino"/>
                <a:cs typeface="Palatino"/>
              </a:rPr>
              <a:t> (4 </a:t>
            </a:r>
            <a:r>
              <a:rPr lang="en-US" sz="2000" i="1" dirty="0" smtClean="0">
                <a:solidFill>
                  <a:srgbClr val="0000FF"/>
                </a:solidFill>
                <a:latin typeface="Palatino Linotype" charset="0"/>
                <a:cs typeface="Palatino Linotype" charset="0"/>
              </a:rPr>
              <a:t>β</a:t>
            </a:r>
            <a:r>
              <a:rPr lang="en-US" sz="1600" i="1" dirty="0" smtClean="0">
                <a:latin typeface="Palatino Linotype" charset="0"/>
                <a:cs typeface="Palatino Linotype" charset="0"/>
              </a:rPr>
              <a:t>s</a:t>
            </a:r>
            <a:r>
              <a:rPr lang="en-US" sz="2000" i="1" dirty="0" smtClean="0">
                <a:latin typeface="Palatino Linotype" charset="0"/>
                <a:cs typeface="Palatino Linotype" charset="0"/>
              </a:rPr>
              <a:t> </a:t>
            </a:r>
            <a:r>
              <a:rPr lang="en-US" sz="2000" b="1" dirty="0" smtClean="0">
                <a:latin typeface="Palatino"/>
                <a:cs typeface="Palatino"/>
              </a:rPr>
              <a:t>per subject), </a:t>
            </a:r>
            <a:r>
              <a:rPr lang="en-US" sz="2000" dirty="0">
                <a:latin typeface="Palatino"/>
                <a:cs typeface="Palatino"/>
              </a:rPr>
              <a:t>2 × 2 </a:t>
            </a:r>
            <a:r>
              <a:rPr lang="en-US" sz="2000" b="1" dirty="0" smtClean="0">
                <a:latin typeface="Palatino"/>
                <a:cs typeface="Palatino"/>
              </a:rPr>
              <a:t> </a:t>
            </a:r>
            <a:r>
              <a:rPr lang="en-US" sz="2000" b="1" u="sng" dirty="0" smtClean="0">
                <a:latin typeface="Palatino"/>
                <a:cs typeface="Palatino"/>
              </a:rPr>
              <a:t>factorial</a:t>
            </a:r>
            <a:endParaRPr lang="en-US" sz="2000" b="1" u="sng" dirty="0">
              <a:latin typeface="Palatino"/>
              <a:cs typeface="Palatino"/>
            </a:endParaRPr>
          </a:p>
        </p:txBody>
      </p:sp>
      <p:sp>
        <p:nvSpPr>
          <p:cNvPr id="27658" name="Text Box 31"/>
          <p:cNvSpPr txBox="1">
            <a:spLocks noChangeArrowheads="1"/>
          </p:cNvSpPr>
          <p:nvPr/>
        </p:nvSpPr>
        <p:spPr bwMode="auto">
          <a:xfrm>
            <a:off x="5900738" y="5461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Tool motion (</a:t>
            </a:r>
            <a:r>
              <a:rPr lang="en-US" sz="1800" u="sng" dirty="0">
                <a:solidFill>
                  <a:srgbClr val="0000FF"/>
                </a:solidFill>
              </a:rPr>
              <a:t>TM</a:t>
            </a:r>
            <a:r>
              <a:rPr lang="en-US" sz="1800" u="sng" dirty="0"/>
              <a:t>)</a:t>
            </a:r>
          </a:p>
        </p:txBody>
      </p:sp>
      <p:sp>
        <p:nvSpPr>
          <p:cNvPr id="27659" name="Text Box 32"/>
          <p:cNvSpPr txBox="1">
            <a:spLocks noChangeArrowheads="1"/>
          </p:cNvSpPr>
          <p:nvPr/>
        </p:nvSpPr>
        <p:spPr bwMode="auto">
          <a:xfrm>
            <a:off x="815975" y="2711450"/>
            <a:ext cx="286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Human point motion (</a:t>
            </a:r>
            <a:r>
              <a:rPr lang="en-US" sz="1800" u="sng" dirty="0">
                <a:solidFill>
                  <a:srgbClr val="0000FF"/>
                </a:solidFill>
              </a:rPr>
              <a:t>HP</a:t>
            </a:r>
            <a:r>
              <a:rPr lang="en-US" sz="1800" u="sng" dirty="0"/>
              <a:t>)</a:t>
            </a:r>
          </a:p>
        </p:txBody>
      </p:sp>
      <p:sp>
        <p:nvSpPr>
          <p:cNvPr id="27660" name="Text Box 33"/>
          <p:cNvSpPr txBox="1">
            <a:spLocks noChangeArrowheads="1"/>
          </p:cNvSpPr>
          <p:nvPr/>
        </p:nvSpPr>
        <p:spPr bwMode="auto">
          <a:xfrm>
            <a:off x="5672138" y="2719388"/>
            <a:ext cx="248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Tool point motion (</a:t>
            </a:r>
            <a:r>
              <a:rPr lang="en-US" sz="1800" u="sng" dirty="0">
                <a:solidFill>
                  <a:srgbClr val="0000FF"/>
                </a:solidFill>
              </a:rPr>
              <a:t>TP</a:t>
            </a:r>
            <a:r>
              <a:rPr lang="en-US" sz="1800" u="sng" dirty="0"/>
              <a:t>)</a:t>
            </a:r>
          </a:p>
        </p:txBody>
      </p:sp>
      <p:sp>
        <p:nvSpPr>
          <p:cNvPr id="27661" name="Text Box 34"/>
          <p:cNvSpPr txBox="1">
            <a:spLocks noChangeArrowheads="1"/>
          </p:cNvSpPr>
          <p:nvPr/>
        </p:nvSpPr>
        <p:spPr bwMode="auto">
          <a:xfrm>
            <a:off x="3457575" y="3036888"/>
            <a:ext cx="2085975" cy="523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From Figure 1</a:t>
            </a:r>
            <a:endParaRPr lang="en-US" sz="1400" i="1" dirty="0"/>
          </a:p>
          <a:p>
            <a:pPr algn="ctr"/>
            <a:r>
              <a:rPr lang="en-US" sz="1400" i="1" dirty="0"/>
              <a:t>Beauchamp et al. </a:t>
            </a:r>
            <a:r>
              <a:rPr lang="en-US" sz="1400" i="1" dirty="0" smtClean="0"/>
              <a:t>2003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97078" y="76200"/>
            <a:ext cx="394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This Study?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070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factor/effect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variable in the model: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exclusively used for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subject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 FMRI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average +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effects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attributable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to each subject: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.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N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l-GR" sz="2200" i="1" dirty="0">
                <a:latin typeface="Palatino Linotype" charset="0"/>
                <a:ea typeface="ＭＳ Ｐゴシック" charset="0"/>
                <a:cs typeface="Palatino Linotype" charset="0"/>
              </a:rPr>
              <a:t>μ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l-GR" sz="2200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τ</a:t>
            </a:r>
            <a:r>
              <a:rPr lang="en-US" sz="2200" baseline="30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Requires enough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subjects to estimate properly</a:t>
            </a:r>
            <a:endParaRPr lang="el-GR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Each individual subject effect is of NO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interest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response = 0.92%, subject 1 = 1.13%, random effect = 0.21%</a:t>
            </a:r>
            <a:endParaRPr lang="el-GR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 the sense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Subjects as random samples (representations) from a population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Inferences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can be generalized to a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hypothetical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population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 generic model: decomposing each subject’s response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Fixed (population) effects: universal constants (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immutable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endParaRPr lang="en-US" sz="2200" b="1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2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effects: individual subject’s deviation from the population (personality: 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durable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for that subject </a:t>
            </a:r>
            <a:r>
              <a:rPr lang="en-US" sz="2200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</a:t>
            </a:r>
            <a:r>
              <a:rPr lang="en-US" sz="22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Residuals: noise (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evanescent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ε</a:t>
            </a:r>
            <a:r>
              <a:rPr lang="en-US" sz="2800" b="1" i="1" baseline="-25000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endParaRPr lang="en-US" sz="2800" b="1" dirty="0" smtClean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349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Omnibus tests - main effect and interaction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Main effect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: any difference across levels of a factor?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: with ≥ 2 factors, interaction may exist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2 × 2 design: </a:t>
            </a:r>
            <a:r>
              <a:rPr lang="en-US" sz="2400" i="1" dirty="0" smtClean="0">
                <a:latin typeface="Garamond" charset="0"/>
                <a:ea typeface="ＭＳ Ｐゴシック" charset="0"/>
              </a:rPr>
              <a:t>F</a:t>
            </a:r>
            <a:r>
              <a:rPr lang="en-US" sz="2400" dirty="0">
                <a:latin typeface="Garamond" charset="0"/>
                <a:ea typeface="ＭＳ Ｐゴシック" charset="0"/>
              </a:rPr>
              <a:t>-test for interaction between A and </a:t>
            </a:r>
            <a:r>
              <a:rPr lang="en-US" sz="2400" dirty="0" smtClean="0">
                <a:latin typeface="Garamond" charset="0"/>
                <a:ea typeface="ＭＳ Ｐゴシック" charset="0"/>
              </a:rPr>
              <a:t>B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= </a:t>
            </a:r>
            <a:r>
              <a:rPr lang="en-US" altLang="ja-JP" sz="2400" i="1" dirty="0">
                <a:latin typeface="Garamond" charset="0"/>
                <a:ea typeface="ＭＳ Ｐゴシック" charset="0"/>
              </a:rPr>
              <a:t>t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-test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of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Font typeface="Wingdings" charset="0"/>
              <a:buNone/>
              <a:defRPr/>
            </a:pPr>
            <a:r>
              <a:rPr lang="en-US" altLang="ja-JP" sz="2400" dirty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US" altLang="ja-JP" sz="2400" dirty="0" smtClean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A1B1 - A1B2) - (A2B1 - A2B2</a:t>
            </a:r>
            <a:r>
              <a:rPr lang="en-US" altLang="ja-JP" sz="2400" dirty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)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 or </a:t>
            </a:r>
            <a:r>
              <a:rPr lang="en-US" altLang="ja-JP" sz="2400" dirty="0">
                <a:solidFill>
                  <a:srgbClr val="660066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US" altLang="ja-JP" sz="2400" dirty="0" smtClean="0">
                <a:solidFill>
                  <a:srgbClr val="660066"/>
                </a:solidFill>
                <a:latin typeface="Garamond" charset="0"/>
                <a:ea typeface="ＭＳ Ｐゴシック" charset="0"/>
              </a:rPr>
              <a:t>A1B1 - A2B1) - (A1B2 - A2B2)</a:t>
            </a:r>
            <a:endParaRPr lang="en-US" altLang="ja-JP" sz="2400" dirty="0">
              <a:solidFill>
                <a:srgbClr val="660066"/>
              </a:solidFill>
              <a:latin typeface="Garamond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altLang="ja-JP" sz="2400" i="1" dirty="0" smtClean="0">
                <a:latin typeface="Garamond" charset="0"/>
                <a:ea typeface="ＭＳ Ｐゴシック" charset="0"/>
              </a:rPr>
              <a:t>t </a:t>
            </a:r>
            <a:r>
              <a:rPr lang="en-US" altLang="ja-JP" sz="2400" dirty="0" err="1" smtClean="0">
                <a:latin typeface="Garamond" charset="0"/>
                <a:ea typeface="ＭＳ Ｐゴシック" charset="0"/>
              </a:rPr>
              <a:t>stastistic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is better than </a:t>
            </a:r>
            <a:r>
              <a:rPr lang="en-US" altLang="ja-JP" sz="2400" i="1" dirty="0" smtClean="0">
                <a:latin typeface="Garamond" charset="0"/>
                <a:ea typeface="ＭＳ Ｐゴシック" charset="0"/>
              </a:rPr>
              <a:t>F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: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a positive </a:t>
            </a:r>
            <a:r>
              <a:rPr lang="en-US" altLang="ja-JP" sz="2400" i="1" dirty="0">
                <a:latin typeface="Garamond" charset="0"/>
                <a:ea typeface="ＭＳ Ｐゴシック" charset="0"/>
              </a:rPr>
              <a:t>t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shows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altLang="ja-JP" sz="2400" dirty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A1B1 - A1B2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&gt;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A2B1 - A2B2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and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A1B1 - A2B1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&gt;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A1B2 - A2B2</a:t>
            </a:r>
            <a:endParaRPr lang="en-US" sz="2400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5602" name="Picture 1" descr="XEf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XEff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8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800" b="1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  <a:endParaRPr lang="en-US" sz="2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≥ 2 factors</a:t>
            </a:r>
            <a:endParaRPr lang="en-US" sz="24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May become very difficult to sort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out or understand!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≥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3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 levels in a factor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≥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3 factors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Solutions: reduction (in complexity)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Pairwise comparison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Plotting: ROI averages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Requires sophisticated modeling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AN(C)OVA: 3dANOVAx, 3dMVM, 3dLME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Interactions: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quantitative covariates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In addition to linear effects, may have nonlinearity: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y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 might depend on products of covariates: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-25000" dirty="0" smtClean="0">
                <a:latin typeface="Palatino"/>
                <a:ea typeface="ＭＳ Ｐゴシック" charset="0"/>
                <a:cs typeface="Palatino"/>
              </a:rPr>
              <a:t>1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*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-25000" dirty="0" smtClean="0">
                <a:latin typeface="Palatino"/>
                <a:ea typeface="ＭＳ Ｐゴシック" charset="0"/>
                <a:cs typeface="Palatino"/>
              </a:rPr>
              <a:t>2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, or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30000" dirty="0" smtClean="0">
                <a:latin typeface="Palatino"/>
                <a:ea typeface="ＭＳ Ｐゴシック" charset="0"/>
                <a:cs typeface="Palatino"/>
              </a:rPr>
              <a:t>2</a:t>
            </a:r>
            <a:endParaRPr lang="en-US" sz="2400" baseline="300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400" dirty="0">
              <a:latin typeface="Palatino"/>
              <a:ea typeface="ＭＳ Ｐゴシック" charset="0"/>
              <a:cs typeface="Palati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spcBef>
                <a:spcPts val="72"/>
              </a:spcBef>
              <a:defRPr/>
            </a:pPr>
            <a:r>
              <a:rPr lang="en-US" sz="28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b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etween a factor and a quantitative covariate</a:t>
            </a: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Using explanatory variable (Age) in a model as a nuisance regressor</a:t>
            </a:r>
            <a:r>
              <a:rPr lang="en-US" sz="2200" dirty="0">
                <a:latin typeface="Palatino"/>
                <a:ea typeface="ＭＳ Ｐゴシック" charset="0"/>
                <a:cs typeface="Palatino"/>
              </a:rPr>
              <a:t> </a:t>
            </a: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(additive effect) may not be enough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Model building/tuning: Potential interactions with other explanatory variables?  (as in graph on the right)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Of scientific interest (</a:t>
            </a:r>
            <a:r>
              <a:rPr lang="en-US" sz="2200" i="1" dirty="0" smtClean="0">
                <a:latin typeface="Palatino"/>
                <a:ea typeface="ＭＳ Ｐゴシック" charset="0"/>
                <a:cs typeface="Palatino"/>
              </a:rPr>
              <a:t>e.g</a:t>
            </a: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., gender differences</a:t>
            </a:r>
            <a:r>
              <a:rPr lang="en-US" sz="2000" dirty="0" smtClean="0">
                <a:latin typeface="Palatino"/>
                <a:ea typeface="ＭＳ Ｐゴシック" charset="0"/>
                <a:cs typeface="Palatino"/>
              </a:rPr>
              <a:t>)</a:t>
            </a:r>
          </a:p>
        </p:txBody>
      </p:sp>
      <p:pic>
        <p:nvPicPr>
          <p:cNvPr id="29698" name="Picture 1" descr="XEff11.pdf"/>
          <p:cNvPicPr>
            <a:picLocks noChangeAspect="1"/>
          </p:cNvPicPr>
          <p:nvPr/>
        </p:nvPicPr>
        <p:blipFill>
          <a:blip r:embed="rId3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XEff21.pdf"/>
          <p:cNvPicPr>
            <a:picLocks noChangeAspect="1"/>
          </p:cNvPicPr>
          <p:nvPr/>
        </p:nvPicPr>
        <p:blipFill>
          <a:blip r:embed="rId4">
            <a:lum bright="-93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Models at Group Level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Conventional approach: taking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(or linear combination of multiple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s</a:t>
            </a:r>
            <a:r>
              <a:rPr lang="en-US" altLang="ja-JP" sz="2400" dirty="0" smtClean="0">
                <a:latin typeface="Palatino" charset="0"/>
                <a:ea typeface="Dotum" charset="0"/>
                <a:cs typeface="Dotum" charset="0"/>
              </a:rPr>
              <a:t>) </a:t>
            </a:r>
            <a:r>
              <a:rPr lang="en-US" altLang="ja-JP" sz="2400" dirty="0">
                <a:latin typeface="Palatino" charset="0"/>
                <a:ea typeface="Dotum" charset="0"/>
                <a:cs typeface="Dotum" charset="0"/>
              </a:rPr>
              <a:t>only for group analysis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Assumption: all subjects have same precision (reliability, standard error, confidence interval) about </a:t>
            </a:r>
            <a:r>
              <a:rPr lang="en-US" sz="20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All subjects are treated equally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Student </a:t>
            </a: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-test: paired,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1- 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2-sample: </a:t>
            </a:r>
            <a:r>
              <a:rPr lang="en-US" sz="23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not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random-effects models in strict sense 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(said to be random effects in </a:t>
            </a:r>
            <a:r>
              <a:rPr lang="en-US" sz="18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ome other </a:t>
            </a:r>
            <a:r>
              <a:rPr lang="en-US" sz="1800" i="1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18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rogra</a:t>
            </a:r>
            <a:r>
              <a:rPr lang="en-US" sz="1800" i="1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AN(C)OVA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 GLM, 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Alternative: taking both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effect estimates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4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statistics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contains precision information about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effect estimates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Each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subject’s </a:t>
            </a:r>
            <a:r>
              <a:rPr lang="en-US" sz="23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is weighted based on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precision of effect estimate (more precise </a:t>
            </a:r>
            <a:r>
              <a:rPr lang="en-US" sz="20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s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get more weight)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All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models in common use are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some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type of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linear model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-test, </a:t>
            </a:r>
            <a:r>
              <a:rPr lang="en-US" sz="2300" dirty="0" smtClean="0">
                <a:latin typeface="Palatino" charset="0"/>
                <a:ea typeface="Dotum" charset="0"/>
                <a:cs typeface="Dotum" charset="0"/>
              </a:rPr>
              <a:t>AN(C)OVA</a:t>
            </a: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300" dirty="0" smtClean="0">
                <a:latin typeface="Palatino" charset="0"/>
                <a:ea typeface="Dotum" charset="0"/>
                <a:cs typeface="Dotum" charset="0"/>
              </a:rPr>
              <a:t>LME</a:t>
            </a: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, MEMA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Partition each subject’s effect into multiple </a:t>
            </a:r>
            <a:r>
              <a:rPr lang="en-US" sz="2300" dirty="0" smtClean="0">
                <a:latin typeface="Palatino" charset="0"/>
                <a:ea typeface="Dotum" charset="0"/>
                <a:cs typeface="Dotum" charset="0"/>
              </a:rPr>
              <a:t>components</a:t>
            </a:r>
            <a:endParaRPr lang="en-US" sz="2300" dirty="0">
              <a:latin typeface="Palatino" charset="0"/>
              <a:ea typeface="Dotum" charset="0"/>
              <a:cs typeface="Dotum" charset="0"/>
            </a:endParaRPr>
          </a:p>
        </p:txBody>
      </p:sp>
      <p:pic>
        <p:nvPicPr>
          <p:cNvPr id="31748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20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  <a:buSzPct val="70000"/>
              <a:buFont typeface="Wingdings" charset="0"/>
              <a:buNone/>
            </a:pPr>
            <a:endParaRPr lang="en-US" sz="4000" b="1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SzPct val="70000"/>
              <a:buFont typeface="Wingdings" charset="0"/>
              <a:buNone/>
            </a:pPr>
            <a:endParaRPr lang="en-US" sz="4000" b="1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</p:txBody>
      </p:sp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524000" y="4800600"/>
            <a:ext cx="5440363" cy="59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Group Analysis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524000" y="3776663"/>
            <a:ext cx="5418138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Individual Subject Analysis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055938" y="2781300"/>
            <a:ext cx="213995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Pre-Processing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844675" y="6019800"/>
            <a:ext cx="4784725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>
                <a:latin typeface="Garamond" charset="0"/>
                <a:ea typeface="Dotum" charset="0"/>
                <a:cs typeface="Dotum" charset="0"/>
              </a:rPr>
              <a:t>Post-Processing: clusterization, ROI analysis, connectivity, …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4267200" y="4191000"/>
            <a:ext cx="0" cy="60960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600200" y="53975"/>
            <a:ext cx="5334000" cy="708025"/>
          </a:xfrm>
          <a:prstGeom prst="rect">
            <a:avLst/>
          </a:prstGeom>
          <a:solidFill>
            <a:srgbClr val="FFFF01"/>
          </a:solidFill>
          <a:ln w="9525">
            <a:solidFill>
              <a:srgbClr val="1113E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FMRI Study Pipeline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809875" y="993775"/>
            <a:ext cx="27305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Experiment Design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3502025" y="1895475"/>
            <a:ext cx="1393825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Scanning</a:t>
            </a:r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4238625" y="3225800"/>
            <a:ext cx="0" cy="555625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 flipH="1">
            <a:off x="4257675" y="2330450"/>
            <a:ext cx="0" cy="43180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6"/>
          <p:cNvSpPr>
            <a:spLocks noChangeShapeType="1"/>
          </p:cNvSpPr>
          <p:nvPr/>
        </p:nvSpPr>
        <p:spPr bwMode="auto">
          <a:xfrm flipH="1">
            <a:off x="4238625" y="1428750"/>
            <a:ext cx="0" cy="431800"/>
          </a:xfrm>
          <a:prstGeom prst="line">
            <a:avLst/>
          </a:prstGeom>
          <a:noFill/>
          <a:ln w="19050">
            <a:solidFill>
              <a:srgbClr val="4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9"/>
            <a:ext cx="9144000" cy="5820712"/>
          </a:xfrm>
        </p:spPr>
        <p:txBody>
          <a:bodyPr>
            <a:normAutofit/>
          </a:bodyPr>
          <a:lstStyle/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Explanatory variables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A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2 levels (patient and control)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B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S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Subject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15 ASD children and 15 healthy controls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Quantitative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covariate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Age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233363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Using Multiple </a:t>
            </a:r>
            <a:r>
              <a:rPr lang="en-US" sz="2400" i="1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-tests for this study</a:t>
            </a:r>
            <a:endParaRPr lang="en-US" sz="2400" kern="0" dirty="0">
              <a:solidFill>
                <a:prstClr val="black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Group comparison + age effect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Pairwise comparisons among three conditions 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Cannot control for age effect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Effects that cannot be analyzed as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Main effect of Condition (3 levels is beyond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 method)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Interaction between Group and Condition (6 levels total)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Age effect across three conditions (just too complicated)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Piecemeal </a:t>
            </a:r>
            <a:r>
              <a:rPr lang="en-US" sz="3200" i="1" dirty="0" smtClean="0"/>
              <a:t>t</a:t>
            </a:r>
            <a:r>
              <a:rPr lang="en-US" sz="3200" dirty="0" smtClean="0"/>
              <a:t>-tests: 2 </a:t>
            </a:r>
            <a:r>
              <a:rPr lang="en-US" sz="3200" dirty="0" smtClean="0">
                <a:solidFill>
                  <a:srgbClr val="212745"/>
                </a:solidFill>
              </a:rPr>
              <a:t>× </a:t>
            </a:r>
            <a:r>
              <a:rPr lang="en-US" sz="3200" dirty="0" smtClean="0"/>
              <a:t>3 Mixed ANCOVA example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3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9"/>
            <a:ext cx="9144000" cy="5820712"/>
          </a:xfrm>
        </p:spPr>
        <p:txBody>
          <a:bodyPr>
            <a:normAutofit/>
          </a:bodyPr>
          <a:lstStyle/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A 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2 levels (patient and control)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B </a:t>
            </a: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3 levels (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S </a:t>
            </a: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15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ASD children and 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15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healthy 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controls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 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Age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): </a:t>
            </a:r>
            <a:r>
              <a:rPr lang="en-US" sz="18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be modeled; </a:t>
            </a:r>
            <a:r>
              <a:rPr lang="en-US" sz="18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correction for </a:t>
            </a:r>
            <a:r>
              <a:rPr lang="en-US" sz="18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  <a:endParaRPr lang="en-US" sz="18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Classical ANOVA: 2 </a:t>
            </a:r>
            <a:r>
              <a:rPr lang="en-US" sz="3200" dirty="0" smtClean="0">
                <a:solidFill>
                  <a:srgbClr val="212745"/>
                </a:solidFill>
              </a:rPr>
              <a:t>× </a:t>
            </a:r>
            <a:r>
              <a:rPr lang="en-US" sz="3200" dirty="0" smtClean="0"/>
              <a:t>3 Mixed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Fstat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" y="2192622"/>
            <a:ext cx="7119117" cy="4665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1222" y="23847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Different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denominator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65317" y="2524917"/>
            <a:ext cx="1785906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6251223" y="2384778"/>
            <a:ext cx="1569660" cy="646331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7719" y="2648985"/>
            <a:ext cx="1633503" cy="3140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89056" y="2754111"/>
            <a:ext cx="1062166" cy="60490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3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579"/>
            <a:ext cx="9144000" cy="589742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Univariate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 GLM: 2 x 3 mixed ANOVA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GL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1" y="1726110"/>
            <a:ext cx="8493760" cy="502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066" y="578587"/>
            <a:ext cx="409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Difficult to incorporate covariates 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Broken </a:t>
            </a:r>
            <a:r>
              <a:rPr lang="en-US" dirty="0" err="1" smtClean="0">
                <a:solidFill>
                  <a:srgbClr val="0000FF"/>
                </a:solidFill>
              </a:rPr>
              <a:t>orthogonality</a:t>
            </a:r>
            <a:r>
              <a:rPr lang="en-US" dirty="0" smtClean="0">
                <a:solidFill>
                  <a:srgbClr val="0000FF"/>
                </a:solidFill>
              </a:rPr>
              <a:t> of matrix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correction for </a:t>
            </a:r>
            <a:r>
              <a:rPr lang="en-US" dirty="0" err="1" smtClean="0">
                <a:solidFill>
                  <a:srgbClr val="FF0000"/>
                </a:solidFill>
              </a:rPr>
              <a:t>sphericity</a:t>
            </a:r>
            <a:r>
              <a:rPr lang="en-US" dirty="0" smtClean="0">
                <a:solidFill>
                  <a:srgbClr val="FF0000"/>
                </a:solidFill>
              </a:rPr>
              <a:t> violation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5915" y="3886200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X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807" y="3861137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b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733800"/>
            <a:ext cx="74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733800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d</a:t>
            </a:r>
            <a:endParaRPr lang="en-US" sz="6000" i="1" dirty="0">
              <a:solidFill>
                <a:srgbClr val="FFB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0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Advantage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s: more </a:t>
            </a:r>
            <a:r>
              <a:rPr lang="en-US" sz="2400" i="1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flexible</a:t>
            </a:r>
            <a:r>
              <a:rPr lang="en-US" sz="24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than the method of sums of squares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 limit on the the number of explanatory variables (in principle)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handle unbalanced designs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Covariates easily modeled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when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no within-subject factors present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Disadvantages: costs paid for the flexibility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Intricate dummy coding (to allow for different factors and levels)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pairing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numerator and denominator of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Choosing proper denominator SS is not obvious (errors in some software)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Can’t generalize (in practice) to any number of explanatory variables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Susceptible to invalid formulations and problematic post hoc tests</a:t>
            </a:r>
            <a:endParaRPr lang="en-US" sz="19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handle covariates in the presence of within-subject factors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direct approach to correcting for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Unrealistic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assumption: </a:t>
            </a:r>
            <a:r>
              <a:rPr lang="en-US" sz="19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same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variance-covariance structure</a:t>
            </a:r>
            <a:endParaRPr lang="en-US" sz="19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Problematic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When overall residual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SS is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adopted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all tests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-stat: valid only for highest order interaction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of within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-subject factors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Most post hoc tests are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inappropriate with this denominator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Univariate</a:t>
            </a:r>
            <a:r>
              <a:rPr lang="en-US" sz="3200" dirty="0" smtClean="0"/>
              <a:t> GLM: popular in neuroimaging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0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404"/>
            <a:ext cx="9144000" cy="1740525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579"/>
            <a:ext cx="9144000" cy="589742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Age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quantitative covariate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Font typeface="Courier New"/>
              <a:buChar char="o"/>
              <a:defRPr/>
            </a:pPr>
            <a:endParaRPr lang="en-US" sz="18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Our Approach: </a:t>
            </a:r>
            <a:r>
              <a:rPr lang="en-US" sz="3200" dirty="0">
                <a:solidFill>
                  <a:srgbClr val="212745"/>
                </a:solidFill>
              </a:rPr>
              <a:t>Multivariate GLM 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607" y="3733800"/>
            <a:ext cx="782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A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668" y="3733800"/>
            <a:ext cx="812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D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784937"/>
            <a:ext cx="776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endParaRPr lang="en-US" sz="6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784937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1981200"/>
            <a:ext cx="2667000" cy="12954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38600" y="211274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Β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=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X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A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+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D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294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Why not use individual level statistics (</a:t>
            </a:r>
            <a:r>
              <a:rPr lang="en-US" sz="2400" i="1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2400" i="1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F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)?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Dimensionless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 physical meaning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Sensitive to sample size (number of trials) and to signal-to-noise ratio (might vary per subject)</a:t>
            </a:r>
          </a:p>
          <a:p>
            <a:pPr marL="1147763" lvl="2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Are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-values of 4 and 100 (or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-values of 0.05 and 10</a:t>
            </a:r>
            <a:r>
              <a:rPr lang="en-US" sz="2200" kern="0" baseline="30000" dirty="0" smtClean="0">
                <a:solidFill>
                  <a:srgbClr val="000000"/>
                </a:solidFill>
                <a:ea typeface="Dotum" charset="0"/>
                <a:cs typeface="Trebuchet MS"/>
              </a:rPr>
              <a:t>-8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 really informative? The HDR of the latter is not 25 times larger than the former?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Distributional considerations – not very Gaussian (normal)</a:t>
            </a:r>
          </a:p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values</a:t>
            </a: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i="1" dirty="0" smtClean="0">
                <a:solidFill>
                  <a:srgbClr val="0000FF"/>
                </a:solidFill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H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ave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  <a:cs typeface="Palatino Linotype" charset="0"/>
              </a:rPr>
              <a:t>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hysical meaning: measure HDR magnitude = % signal change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i.e.,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how much BOLD effect)</a:t>
            </a:r>
          </a:p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Using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values </a:t>
            </a:r>
            <a:r>
              <a:rPr lang="en-US" sz="2400" b="1" i="1" u="sng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their </a:t>
            </a:r>
            <a:r>
              <a:rPr lang="en-US" sz="24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-statistics at the group level</a:t>
            </a: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More accurate (we hope) approach: 3dMEMA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Mostly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about the same as the conventional (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only)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approach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Not always practical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Why use </a:t>
            </a:r>
            <a:r>
              <a:rPr lang="en-US" sz="32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3200" dirty="0" smtClean="0"/>
              <a:t> values for group analysis?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7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Starting with HDR estimated via shape-fixed method (SFM)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per condition per subject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It might be significantly underpowered</a:t>
            </a:r>
            <a:r>
              <a:rPr lang="en-US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 (more later)</a:t>
            </a:r>
          </a:p>
          <a:p>
            <a:pPr marL="342900" lvl="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Two perspectives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Data structure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Ultimate goal: list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all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the tests you want to perform</a:t>
            </a:r>
          </a:p>
          <a:p>
            <a:pPr marL="1147763" lvl="2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Possible to avoid a big model this way</a:t>
            </a:r>
          </a:p>
          <a:p>
            <a:pPr marL="1147763" lvl="2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U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se a piecemeal approach with 3dttest++ or 3dMEMA</a:t>
            </a:r>
          </a:p>
          <a:p>
            <a:pPr marL="1604963" lvl="3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That is, do each test on your list separately</a:t>
            </a:r>
          </a:p>
          <a:p>
            <a:pPr marL="1604963" lvl="3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Difficulty: there can be </a:t>
            </a:r>
            <a:r>
              <a:rPr lang="en-US" sz="2200" b="1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many</a:t>
            </a:r>
            <a:r>
              <a:rPr lang="en-US" sz="2200" b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 you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might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want</a:t>
            </a:r>
          </a:p>
          <a:p>
            <a:pPr marL="34290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Most analyses can be done with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Computationally inefficient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Last resort: not recommended if simpler alternatives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e.g.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-tests) are available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Choosing a program for Group Analysis?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b="1" kern="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(new version of 3dttest) and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endParaRPr lang="en-US" sz="2400" b="1" kern="0" dirty="0">
              <a:solidFill>
                <a:schemeClr val="tx1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ot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</a:t>
            </a:r>
            <a:r>
              <a:rPr lang="en-US" sz="24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-tests except for ones with 1 </a:t>
            </a:r>
            <a:r>
              <a:rPr lang="en-US" sz="24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DoF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numerator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All factors are of two levels (at most), e.g., 2 x 2, or 2 x 2 x 2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Scenarios</a:t>
            </a:r>
            <a:endParaRPr lang="en-US" sz="24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One-, two-sample, paired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Multiple regression: one group + one or more quantitative variables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ANCOVA: two groups +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one or more quantitative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variables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ANOVA through dummy coding: all factors (between- or within-subject) are of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two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levels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AN(C)OVA: multiple between-subjects factors +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one or more quantitative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variables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 group against a constant: </a:t>
            </a:r>
            <a:r>
              <a:rPr lang="en-US" sz="2200" kern="0" dirty="0">
                <a:solidFill>
                  <a:srgbClr val="0000FF"/>
                </a:solidFill>
                <a:ea typeface="Dotum" charset="0"/>
                <a:cs typeface="Trebuchet MS"/>
              </a:rPr>
              <a:t>3dttest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–</a:t>
            </a:r>
            <a:r>
              <a:rPr lang="en-US" sz="2200" kern="0" dirty="0" err="1" smtClean="0">
                <a:solidFill>
                  <a:srgbClr val="0000FF"/>
                </a:solidFill>
                <a:ea typeface="Dotum" charset="0"/>
                <a:cs typeface="Trebuchet MS"/>
              </a:rPr>
              <a:t>singletonA</a:t>
            </a:r>
            <a:endParaRPr lang="en-US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The “constant” can depend on voxel, or be fixed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endParaRPr lang="en-US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Student’s </a:t>
            </a:r>
            <a:r>
              <a:rPr lang="en-US" sz="3200" i="1" dirty="0" smtClean="0"/>
              <a:t>t</a:t>
            </a:r>
            <a:r>
              <a:rPr lang="en-US" sz="3200" dirty="0" smtClean="0"/>
              <a:t>-tests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6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One-way between-subjects 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groups of subjects: 3dttest++, 3dMEMA </a:t>
            </a:r>
            <a:r>
              <a:rPr lang="en-US" sz="21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Two-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ANOVA</a:t>
            </a:r>
            <a:endParaRPr lang="en-US" sz="24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3dANOVA2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–type 1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Unequal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100" kern="0" dirty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  <a:endParaRPr lang="en-US" sz="2100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Three-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ANOVA</a:t>
            </a:r>
            <a:endParaRPr lang="en-US" sz="2400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–type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1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Unequal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r>
              <a:rPr lang="en-US" sz="2200" kern="0" dirty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100" kern="0" dirty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i="1" kern="0" dirty="0">
                <a:solidFill>
                  <a:srgbClr val="000000"/>
                </a:solidFill>
                <a:ea typeface="Dotum" charset="0"/>
                <a:cs typeface="Trebuchet MS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Between-subjects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0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Only one group of subjects</a:t>
            </a:r>
            <a:endParaRPr lang="en-US" sz="24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One-way within-subject ANOVA</a:t>
            </a:r>
            <a:endParaRPr lang="en-US" sz="26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3dANOVA2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3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Two conditions: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Two-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way 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within-subject 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ANOVA</a:t>
            </a:r>
            <a:endParaRPr lang="en-US" sz="28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4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(2 or more factors, 2 or more levels each)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way 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subject 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400" b="1" kern="0" dirty="0">
              <a:solidFill>
                <a:srgbClr val="0000FF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Within-subject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Preview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Introduction: basic concepts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Why do we need to do group analysis?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Factor, quantitative covariates, main effect, interaction, …</a:t>
            </a:r>
            <a:endParaRPr lang="en-US" sz="2200" dirty="0" smtClean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roup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analysis approaches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test: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+ (</a:t>
            </a:r>
            <a:r>
              <a:rPr lang="en-US" sz="2200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3dttest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), 3dMEMA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Regression: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3dMEMA,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3RegAna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ANOVA: 3dANOVA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x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3dMVM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solidFill>
                  <a:schemeClr val="accent1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GroupAna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ANCOVA or GLM: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3dMEMA,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3dMVM, 3dLME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Impact &amp; consequence of FSM, ASM, and ESM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Centering for covariates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Intra-Class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Correlation (ICC)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Nonparametric approach and fixed-effects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analysis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Inter-Subject Correlation (ISC)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One between- and one within-subject factor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5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Unequal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#subjects across groups: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More complicated scenarios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Multi-way ANOVA: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Multi-way ANCOVA (between-subjects covariates only):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HDR estimated with multiple basis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functions: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Missing data: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Within-subject covariates: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Subjects genetically related: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Trend analysis: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Mixed-type ANOVA and others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6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500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One-Sample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 group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or auditory)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effect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Linear combination of multiple effects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vs. auditory)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average effect = 0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Rejecting </a:t>
            </a:r>
            <a:r>
              <a:rPr lang="en-US" sz="24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is of interest!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effect at group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level (</a:t>
            </a:r>
            <a:r>
              <a:rPr lang="en-US" sz="24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OLay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statistic (</a:t>
            </a:r>
            <a:r>
              <a:rPr lang="en-US" sz="24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Thr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- 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</a:t>
            </a:r>
            <a:r>
              <a:rPr lang="en-US" sz="2400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-tailed by 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default 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in AFNI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err="1" smtClean="0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 (</a:t>
            </a:r>
            <a:r>
              <a:rPr lang="en-US" sz="2400" dirty="0" err="1" smtClean="0">
                <a:latin typeface="Garamond" charset="0"/>
                <a:ea typeface="Dotum" charset="0"/>
                <a:cs typeface="Dotum" charset="0"/>
              </a:rPr>
              <a:t>gen_group_command.py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) – graphical interface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4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+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One-Sample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taking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only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for group analysis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VisGroup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                              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]’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: taking </a:t>
            </a:r>
            <a:r>
              <a:rPr lang="en-US" sz="2400" b="1" i="1" dirty="0" smtClean="0">
                <a:latin typeface="Palatino" charset="0"/>
                <a:ea typeface="ＭＳ Ｐゴシック" charset="0"/>
                <a:cs typeface="Palatino" charset="0"/>
                <a:sym typeface="Symbol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="1" i="1" dirty="0" smtClean="0">
                <a:latin typeface="Palatino" charset="0"/>
                <a:ea typeface="ＭＳ Ｐゴシック" charset="0"/>
                <a:cs typeface="Palatino" charset="0"/>
                <a:sym typeface="Symbol" charset="0"/>
              </a:rPr>
              <a:t> 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and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-statistic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 for group analysis</a:t>
            </a:r>
            <a:endParaRPr lang="en-US" b="1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3dMEMA –prefix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VisGroupMEMA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 \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FP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FR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GM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[Vrel#0_Tstat]’ 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</a:t>
            </a: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5842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2743200" y="6096000"/>
            <a:ext cx="5361687" cy="400110"/>
            <a:chOff x="2743200" y="6096000"/>
            <a:chExt cx="5361687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3505200" y="6096000"/>
              <a:ext cx="459968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Dataset value = 0 </a:t>
              </a:r>
              <a:r>
                <a:rPr lang="en-US" sz="20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treat it as missing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743200" y="61722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dbl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464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Two-Sample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10 each)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;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for example: males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and females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e.g.,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auditory)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effect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Linear combination of multiple effects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e.g.,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minus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Gender difference in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emotional effect of stimulus?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Group1 = Group2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Group difference in average effect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- </a:t>
            </a:r>
            <a:r>
              <a:rPr lang="en-US" sz="2400" b="1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Two-tailed by 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default in AFNI</a:t>
            </a:r>
            <a:endParaRPr lang="en-US" sz="2400" b="1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b="1" dirty="0" err="1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One-way between-subjects ANOVA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Wingdings" charset="2"/>
              <a:buChar char="§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can also obtain individual group </a:t>
            </a:r>
            <a:r>
              <a:rPr lang="en-US" sz="2800" i="1" dirty="0" smtClean="0">
                <a:latin typeface="Garamond" charset="0"/>
                <a:ea typeface="Dotum" charset="0"/>
                <a:cs typeface="Dotum" charset="0"/>
              </a:rPr>
              <a:t>t-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tests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40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 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conditions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auditory)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no missing data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allowed (</a:t>
            </a:r>
            <a:r>
              <a:rPr lang="en-US" sz="28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Condition1 = Condition2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difference at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group level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</a:t>
            </a:r>
            <a:r>
              <a:rPr lang="en-US" sz="2400" b="1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-tailed by default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b="1" dirty="0" err="1" smtClean="0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One-way within-subject (repeated-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measures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ANOVA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3dANOVA2 –type 3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can also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get individual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condition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test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Missing data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): only 10 of 20 subjects have both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Essentially same as one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-sample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case using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contrast as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input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: comparing two conditions</a:t>
            </a:r>
          </a:p>
          <a:p>
            <a:pPr eaLnBrk="1" hangingPunct="1">
              <a:defRPr/>
            </a:pP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-mask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-paired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\                                   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setB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endParaRPr lang="en-US" sz="2400" b="1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3dMEMA: comparing two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conditions using subject-level response magnitudes and estimates of error levels</a:t>
            </a:r>
            <a:endParaRPr lang="en-US" sz="2400" dirty="0">
              <a:solidFill>
                <a:srgbClr val="000000"/>
              </a:solidFill>
              <a:latin typeface="Palatino" charset="0"/>
              <a:ea typeface="ＭＳ Ｐゴシック" charset="0"/>
              <a:cs typeface="Palatino" charset="0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Contrast </a:t>
            </a:r>
            <a:r>
              <a:rPr lang="en-US" sz="28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should come </a:t>
            </a:r>
            <a:r>
              <a:rPr lang="en-US" sz="28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from each subject </a:t>
            </a:r>
            <a:endParaRPr lang="en-US" sz="2800" dirty="0" smtClean="0">
              <a:solidFill>
                <a:srgbClr val="000000"/>
              </a:solidFill>
              <a:latin typeface="Palatino" charset="0"/>
              <a:ea typeface="ＭＳ Ｐゴシック" charset="0"/>
              <a:cs typeface="Palatino" charset="0"/>
            </a:endParaRPr>
          </a:p>
          <a:p>
            <a:pPr lvl="2" eaLnBrk="1" hangingPunct="1"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Instead of doing contrast inside 3dMEMA itself</a:t>
            </a:r>
            <a:endParaRPr lang="en-US" sz="2400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3dMEMA –prefix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Vis_Aud_MEMA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	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\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-mask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 	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\                                   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Vis-</a:t>
            </a:r>
            <a:r>
              <a:rPr lang="en-US" sz="22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Aud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	        \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</a:t>
            </a:r>
            <a:r>
              <a:rPr lang="ja-JP" alt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 </a:t>
            </a:r>
            <a:endParaRPr lang="en-US" altLang="ja-JP" sz="19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r>
              <a:rPr lang="ja-JP" alt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19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…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[Vrel-Arel#0_Tstat]’ </a:t>
            </a:r>
            <a:r>
              <a:rPr lang="en-US" sz="2200" b="1" dirty="0"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 typeface="Helvetica" charset="0"/>
              <a:buNone/>
              <a:defRPr/>
            </a:pPr>
            <a:r>
              <a:rPr lang="en-US" sz="18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4034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1000"/>
              </a:lnSpc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Between-Subjects ANOVA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or more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or linear combination of multiple conditions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visual, auditory,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vs.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Group1 = Group2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1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group difference</a:t>
            </a:r>
          </a:p>
          <a:p>
            <a:pPr lvl="2" eaLnBrk="1" hangingPunct="1">
              <a:lnSpc>
                <a:spcPct val="101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and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 (two-tailed by default)</a:t>
            </a: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3dANOVA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(for more than 2 groups)</a:t>
            </a:r>
            <a:endParaRPr lang="en-US" sz="2800" b="1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&gt;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2 groups: pair-group contrasts: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D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ummy coding: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3dMEMA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(hard work)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3dMVM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(also somewhat hard work)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Multiple-Way Between-Subjects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or more subject-grouping factors: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factorial designs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or linear combination of multiple conditions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Examples: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gender, control/patient, genotype,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handedness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Testing main effects, interactions, single group, group comparisons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Factorial design (imbalance not allowed): two-way (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3dANOVA2 –type 1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), three-way (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3dANOVA3 –type 1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3dMVM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no limit on number of factors (imbalance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OK)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All factors have two levels: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Using group coding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(via covariates)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imbalance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possible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Also called </a:t>
            </a:r>
            <a:r>
              <a:rPr lang="en-US" sz="2800" b="1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one-way repeated-measures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one group of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subjects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Two </a:t>
            </a:r>
            <a:r>
              <a:rPr lang="en-US" sz="2800" u="sng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more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conditions: extension to paired </a:t>
            </a:r>
            <a:r>
              <a:rPr lang="en-US" sz="28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-test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happy, sad,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neutral conditions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Main effect, simple effects, contrasts, general linear tests,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F-statistic </a:t>
            </a: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3dANOVA2 -type 3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(two-way ANOVA with one random factor)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With two conditions, </a:t>
            </a:r>
            <a:r>
              <a:rPr lang="en-US" sz="2800" b="1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equivalent</a:t>
            </a:r>
            <a:r>
              <a:rPr lang="en-US" sz="28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to paired case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With more than two conditions, can break into pairwise comparisons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  <a:endParaRPr lang="en-US" sz="2800" b="1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Why Group Analysis?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Evolution of FMRI studies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Early days [1992-1994]: no need for group analysis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" charset="0"/>
                <a:ea typeface="Dotum" charset="0"/>
                <a:cs typeface="Dotum" charset="0"/>
              </a:rPr>
              <a:t>Seed-based correlation for one subject was revolutionary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Now: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torture brain/data enough, and hope nature will confess!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Many ways to manipulate the brain (and data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Reproducibility and generalization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Science strives for generality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: summarizing subject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results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Typically 10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or more subjects per group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Exceptions: pre-surgical planning, lie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detection, …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Why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not one analysis with a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giant model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for all subjects?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Computationally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unmanageable and very hard to set up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Heterogeneity in data or experiment design across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subjects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Model and data quality check at individual subject level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Example: visual vs. auditory condition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3dANOVA2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–type 3 -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alevels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blevels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10 	\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-prefix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-mask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		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\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amean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Vis –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amean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Aud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–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adiff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2 V-A  \                                   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1 1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1 2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1 10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2 1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2 2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2 10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400" b="1" dirty="0" smtClean="0"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endParaRPr lang="en-US" sz="24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Two-Way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Factorial design; also known as </a:t>
            </a:r>
            <a:r>
              <a:rPr lang="en-US" sz="2800" b="1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two-way repeated-measures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within-subject factors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</a:t>
            </a:r>
            <a:r>
              <a:rPr lang="en-US" sz="26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emotion (happy/sad) </a:t>
            </a: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and category (visual/auditory)</a:t>
            </a: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Testing main effects, interactions, simple effects, contrasts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F-statistic </a:t>
            </a: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3dANOVA3 –type 4 </a:t>
            </a: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(three-way ANOVA with one random factor)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All factors have </a:t>
            </a:r>
            <a:r>
              <a:rPr lang="en-US" sz="2600" dirty="0" smtClean="0">
                <a:latin typeface="Garamond" charset="0"/>
                <a:ea typeface="Dotum" charset="0"/>
                <a:cs typeface="Dotum" charset="0"/>
              </a:rPr>
              <a:t>2 levels (2x2):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++</a:t>
            </a: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Missing data?</a:t>
            </a:r>
          </a:p>
          <a:p>
            <a:pPr lvl="2" eaLnBrk="1" hangingPunct="1">
              <a:lnSpc>
                <a:spcPct val="107000"/>
              </a:lnSpc>
              <a:buFont typeface="Wingdings" charset="2"/>
              <a:buChar char="§"/>
              <a:defRPr/>
            </a:pPr>
            <a:r>
              <a:rPr lang="en-US" sz="26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Break into </a:t>
            </a:r>
            <a:r>
              <a:rPr lang="en-US" sz="26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6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-tests: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6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2" eaLnBrk="1" hangingPunct="1">
              <a:lnSpc>
                <a:spcPct val="107000"/>
              </a:lnSpc>
              <a:buFont typeface="Wingdings" charset="2"/>
              <a:buChar char="§"/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endParaRPr lang="en-US" sz="2600" b="1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Two-Way Mixed ANOVA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Factorial design</a:t>
            </a:r>
            <a:endParaRPr lang="en-US" sz="24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One between-subjects and one within-subject factor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Example: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between-subject factor = gender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(male and female) and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within-subject factor = emotion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(happy, sad, neutral)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Testing main effects, interactions, simple effects, contrasts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Significance: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 (two-tailed by default) and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Approaches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3dANOVA3 –type 5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(three-way ANOVA with one random factor)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If all factors have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2 levels (2x2):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Missing data?</a:t>
            </a: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Unequal number of subjects across groups: </a:t>
            </a:r>
            <a:r>
              <a:rPr lang="en-US" sz="2200" b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GroupAna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Break into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-tests: </a:t>
            </a:r>
            <a:r>
              <a:rPr lang="en-US" sz="2200" b="1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uber_ttest.py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3dttest+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+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endParaRPr lang="en-US" sz="2200" b="1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Advantage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s: more </a:t>
            </a:r>
            <a:r>
              <a:rPr lang="en-US" sz="2400" i="1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flexible</a:t>
            </a:r>
            <a:r>
              <a:rPr lang="en-US" sz="24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than the method of Sums of Squares (SS)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 limit on the the number of explanatory variables (in principle)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handle unbalanced designs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Covariates can be modeled when no within-subject factors present</a:t>
            </a:r>
          </a:p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Disadvantages: costs paid for the flexibility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Intricate dummy coding – using covariates to partition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into subsets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pairing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numerator and denominator of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 be hard to select proper denominator SS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Can’t generalize (in practice) to any number of explanatory variables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Susceptible to invalid formulations and problematic post hoc tests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handle covariates in the presence of within-subject factors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direct approach to correcting for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Unrealistic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assumption: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same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variance-covariance structure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Problematic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When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residual SS is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adopted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all tests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-stat: valid only for highest order interaction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of within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-subject factors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Most post hoc tests are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inappropriate/invalid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Univariate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 GLM: popular in neuroimaging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1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MVM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296"/>
            <a:ext cx="9144000" cy="3989304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9" y="570235"/>
            <a:ext cx="9144000" cy="582676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Program </a:t>
            </a:r>
            <a:r>
              <a:rPr lang="en-US" sz="2400" b="1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3dMVM </a:t>
            </a:r>
            <a:r>
              <a:rPr lang="en-US" sz="2400" kern="0" dirty="0" smtClean="0">
                <a:solidFill>
                  <a:schemeClr val="tx1"/>
                </a:solidFill>
                <a:latin typeface="Trebuchet MS"/>
                <a:ea typeface="Dotum" charset="0"/>
                <a:cs typeface="Trebuchet MS"/>
              </a:rPr>
              <a:t>[written in R programming language]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No tedious and error-prone 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dummy coding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needed!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Symbolic coding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variables and post hoc testing</a:t>
            </a: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MVM Implementation in </a:t>
            </a:r>
            <a:r>
              <a:rPr lang="en-US" sz="3200" b="1" dirty="0" smtClean="0">
                <a:solidFill>
                  <a:srgbClr val="0000FF"/>
                </a:solidFill>
                <a:latin typeface="Trebuchet MS"/>
              </a:rPr>
              <a:t>AFNI </a:t>
            </a:r>
            <a:endParaRPr lang="en-US" sz="3200" b="1" dirty="0">
              <a:solidFill>
                <a:srgbClr val="0000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1159" y="5254467"/>
            <a:ext cx="186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Data layout</a:t>
            </a:r>
            <a:endParaRPr lang="en-US" sz="2400" b="1" dirty="0">
              <a:solidFill>
                <a:srgbClr val="FF0000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5239" y="5716132"/>
            <a:ext cx="895047" cy="33684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707519" y="4495800"/>
            <a:ext cx="6307719" cy="22860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797" y="2063523"/>
            <a:ext cx="227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Variable types</a:t>
            </a:r>
            <a:endParaRPr lang="en-US" sz="2400" b="1" dirty="0">
              <a:solidFill>
                <a:srgbClr val="0000FF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0092" y="2525188"/>
            <a:ext cx="438699" cy="44519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1" y="2083443"/>
            <a:ext cx="23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Post hoc tests</a:t>
            </a:r>
            <a:endParaRPr lang="en-US" sz="2400" b="1" dirty="0">
              <a:solidFill>
                <a:srgbClr val="FF0000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643621" y="2545108"/>
            <a:ext cx="416599" cy="67512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762248" y="3220236"/>
            <a:ext cx="8161746" cy="1275564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FF0000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" y="2970378"/>
            <a:ext cx="6434667" cy="201477"/>
          </a:xfrm>
          <a:prstGeom prst="frame">
            <a:avLst>
              <a:gd name="adj1" fmla="val 1748"/>
            </a:avLst>
          </a:prstGeom>
          <a:solidFill>
            <a:srgbClr val="0000FF"/>
          </a:solidFill>
          <a:ln w="635">
            <a:gradFill flip="none" rotWithShape="1">
              <a:gsLst>
                <a:gs pos="0">
                  <a:schemeClr val="accent1">
                    <a:alpha val="5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6691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9" grpId="0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Fixed-Shape method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Estimead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-Shape method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 via basis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functions: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TENTzero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TENT,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CSPLINzero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CSPLIN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Area under the curve (AUC) approach</a:t>
            </a:r>
            <a:endParaRPr lang="en-US" sz="24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Ignore </a:t>
            </a:r>
            <a:r>
              <a:rPr lang="en-US" sz="2400" b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differences between groups or conditions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Focus on the response </a:t>
            </a:r>
            <a:r>
              <a:rPr lang="en-US" sz="2400" b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magnitude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measured by AUC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Potential issues: Shape information lost; Undershoot may cause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trouble (canceling out some of the positive signal)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Better approach: maintaining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 information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Take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individual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values to group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analysis (MVM)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Adjusted-Shape method (</a:t>
            </a:r>
            <a:r>
              <a:rPr lang="en-US" sz="24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 via SPMG2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/3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Only take the major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component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to group level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o</a:t>
            </a:r>
            <a:r>
              <a:rPr lang="en-US" sz="2400" b="1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Reconstruct HRF,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and take the effect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estimates (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e.g.,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AUC)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Analysis with effect estimates at consecutive time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grids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(from TENT or CSPLIN or reconstructed HRF)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Used to be considered very </a:t>
            </a:r>
            <a:r>
              <a:rPr lang="en-US" sz="28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hard to set up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(in GLM)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Extra </a:t>
            </a:r>
            <a:r>
              <a:rPr lang="en-US" sz="28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variable in analysis: 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Time = </a:t>
            </a:r>
            <a:r>
              <a:rPr lang="en-US" sz="28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…, </a:t>
            </a:r>
            <a:r>
              <a:rPr lang="en-US" sz="2800" i="1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800" i="1" baseline="-250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endParaRPr lang="en-US" sz="2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One group of subjects under one condition</a:t>
            </a: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Accurate null hypothesis is</a:t>
            </a:r>
          </a:p>
          <a:p>
            <a:pPr marL="684213" lvl="2" indent="0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  <a:defRPr/>
            </a:pP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    H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=0, 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=0, …, 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=0   (</a:t>
            </a:r>
            <a:r>
              <a:rPr lang="en-US" sz="2800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NOT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=…=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Testing the centroid (multivariate testing) </a:t>
            </a: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3dLME</a:t>
            </a:r>
            <a:endParaRPr lang="en-US" sz="2400" b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Approximate hypothesis </a:t>
            </a:r>
            <a:r>
              <a:rPr lang="en-US" sz="2800" i="1" dirty="0">
                <a:latin typeface="Palatino Linotype" charset="0"/>
                <a:ea typeface="ＭＳ Ｐゴシック" charset="0"/>
                <a:cs typeface="Palatino Linotype" charset="0"/>
              </a:rPr>
              <a:t>H</a:t>
            </a:r>
            <a:r>
              <a:rPr lang="en-US" sz="2800" baseline="-25000" dirty="0"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8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8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baseline="-25000" dirty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=…=</a:t>
            </a:r>
            <a:r>
              <a:rPr lang="en-US" sz="2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8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(main effect)</a:t>
            </a:r>
            <a:endParaRPr lang="en-US" sz="2800" dirty="0" smtClean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endParaRPr lang="en-US" sz="24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Result:</a:t>
            </a:r>
            <a:r>
              <a:rPr lang="en-US" sz="28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F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8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8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each </a:t>
            </a:r>
            <a:r>
              <a:rPr lang="en-US" sz="28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Time point</a:t>
            </a:r>
            <a:endParaRPr lang="en-US" sz="2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Multiple groups (or conditions)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under one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condition (or group)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Accurate hypothesis: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2 conditions: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 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Approximate hypothesis: 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groups: </a:t>
            </a:r>
            <a:r>
              <a:rPr lang="en-US" sz="22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–type 5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(two-way mixed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ANOVA: equal #subjects), or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conditions: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–type 4</a:t>
            </a:r>
            <a:endParaRPr lang="en-US" sz="22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Focus: do these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groups/conditions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have different response shape?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the interaction between Time and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Group/Condition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main effect of Group: group/condition difference of AUC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main effect of Time: HDR effect across groups/conditions  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0"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Other scenarios: factor, quantitative variables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endParaRPr lang="en-US" sz="24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0418" name="Picture 1" descr="latex-image-1.pdf"/>
          <p:cNvPicPr>
            <a:picLocks noChangeAspect="1"/>
          </p:cNvPicPr>
          <p:nvPr/>
        </p:nvPicPr>
        <p:blipFill>
          <a:blip r:embed="rId3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96440"/>
            <a:ext cx="416734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0.tif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90" y="1143000"/>
            <a:ext cx="563271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groups (children, adults), 2 conditions (congruent, incongruent), 1 quantitative covariate (age)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methods: HRF modeled by 10 (tents) and 3 (SPMG3) bases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 descr="Screen Shot 2015-10-07 at 3.07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" y="2133600"/>
            <a:ext cx="912896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Advantages of ESM over FSM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More likely to detect HDR shape subtleties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Visual verification of HDR signature shape (vs. relying significance testing: </a:t>
            </a:r>
            <a:r>
              <a:rPr lang="en-US" sz="22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-values)</a:t>
            </a:r>
          </a:p>
          <a:p>
            <a:pPr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Study: Adults/Children with Congruent/Incongruent stimuli (2×2)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Screen Shot 2015-10-07 at 3.0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0"/>
            <a:ext cx="90304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41288"/>
            <a:ext cx="7010399" cy="685800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 Simplest Group Analysis: One-Sample </a:t>
            </a:r>
            <a:r>
              <a:rPr lang="en-US" sz="2000" b="1" i="1" u="sng" dirty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497013" y="5105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1497013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56941" y="1938338"/>
            <a:ext cx="12339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Signal</a:t>
            </a:r>
          </a:p>
          <a:p>
            <a:pPr algn="ctr"/>
            <a:r>
              <a:rPr lang="en-US" sz="1600" dirty="0"/>
              <a:t>in </a:t>
            </a:r>
            <a:r>
              <a:rPr lang="en-US" sz="1600" dirty="0" smtClean="0"/>
              <a:t>Voxel,</a:t>
            </a:r>
            <a:endParaRPr lang="en-US" sz="1600" dirty="0"/>
          </a:p>
          <a:p>
            <a:pPr algn="ctr"/>
            <a:r>
              <a:rPr lang="en-US" sz="1600" dirty="0"/>
              <a:t>from 7</a:t>
            </a:r>
          </a:p>
          <a:p>
            <a:pPr algn="ctr"/>
            <a:r>
              <a:rPr lang="en-US" sz="1600" dirty="0"/>
              <a:t>subjects</a:t>
            </a:r>
          </a:p>
          <a:p>
            <a:pPr algn="ctr"/>
            <a:r>
              <a:rPr lang="en-US" sz="1600" dirty="0"/>
              <a:t>(% change)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119945" y="5240338"/>
            <a:ext cx="23403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Condition or</a:t>
            </a:r>
          </a:p>
          <a:p>
            <a:pPr algn="ctr"/>
            <a:r>
              <a:rPr lang="en-US" sz="1600" dirty="0" smtClean="0"/>
              <a:t>Contrast of 2 conditions</a:t>
            </a:r>
            <a:endParaRPr lang="en-US" sz="1600" dirty="0"/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3217863" y="4654550"/>
            <a:ext cx="152400" cy="152400"/>
            <a:chOff x="1728" y="2784"/>
            <a:chExt cx="96" cy="96"/>
          </a:xfrm>
        </p:grpSpPr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1" name="Group 13"/>
          <p:cNvGrpSpPr>
            <a:grpSpLocks/>
          </p:cNvGrpSpPr>
          <p:nvPr/>
        </p:nvGrpSpPr>
        <p:grpSpPr bwMode="auto">
          <a:xfrm>
            <a:off x="3217863" y="4197350"/>
            <a:ext cx="152400" cy="152400"/>
            <a:chOff x="1728" y="2784"/>
            <a:chExt cx="96" cy="96"/>
          </a:xfrm>
        </p:grpSpPr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3200400" y="3740150"/>
            <a:ext cx="152400" cy="152400"/>
            <a:chOff x="1728" y="2784"/>
            <a:chExt cx="96" cy="96"/>
          </a:xfrm>
        </p:grpSpPr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3200400" y="3282950"/>
            <a:ext cx="152400" cy="152400"/>
            <a:chOff x="1728" y="2784"/>
            <a:chExt cx="96" cy="96"/>
          </a:xfrm>
        </p:grpSpPr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9" name="Line 2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3200400" y="2825750"/>
            <a:ext cx="152400" cy="152400"/>
            <a:chOff x="1728" y="2784"/>
            <a:chExt cx="96" cy="96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3200400" y="2387500"/>
            <a:ext cx="152400" cy="114500"/>
            <a:chOff x="1728" y="2784"/>
            <a:chExt cx="96" cy="96"/>
          </a:xfrm>
        </p:grpSpPr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Line 2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6" name="Group 28"/>
          <p:cNvGrpSpPr>
            <a:grpSpLocks/>
          </p:cNvGrpSpPr>
          <p:nvPr/>
        </p:nvGrpSpPr>
        <p:grpSpPr bwMode="auto">
          <a:xfrm>
            <a:off x="3217863" y="1930300"/>
            <a:ext cx="152400" cy="114500"/>
            <a:chOff x="1728" y="2784"/>
            <a:chExt cx="96" cy="96"/>
          </a:xfrm>
        </p:grpSpPr>
        <p:sp>
          <p:nvSpPr>
            <p:cNvPr id="109597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Line 3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3141663" y="30480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flipV="1">
            <a:off x="3294063" y="26670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3276600" y="36576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3227388" y="40386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3227388" y="26670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438400" y="3208338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</a:t>
            </a:r>
            <a:r>
              <a:rPr lang="en-US" sz="1200">
                <a:latin typeface="Symbol" charset="0"/>
              </a:rPr>
              <a:t>1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2438400" y="387826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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2438400" y="253841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+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5072063" y="1303339"/>
            <a:ext cx="3960812" cy="30400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u="sng" dirty="0"/>
              <a:t>SEM</a:t>
            </a:r>
            <a:r>
              <a:rPr lang="en-US" sz="1800" dirty="0"/>
              <a:t> = Standard Error of the Mean = standard deviation of </a:t>
            </a:r>
            <a:r>
              <a:rPr lang="en-US" sz="1800" dirty="0" smtClean="0"/>
              <a:t>sample, </a:t>
            </a:r>
            <a:r>
              <a:rPr lang="en-US" sz="1800" dirty="0"/>
              <a:t>divided by square root of number of samples</a:t>
            </a:r>
          </a:p>
          <a:p>
            <a:pPr>
              <a:buFont typeface="Times" charset="0"/>
              <a:buNone/>
            </a:pPr>
            <a:r>
              <a:rPr lang="en-US" sz="1800" dirty="0"/>
              <a:t>= estimate of uncertainty in sample mean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One-sample </a:t>
            </a:r>
            <a:r>
              <a:rPr lang="en-US" sz="1800" i="1" dirty="0" smtClean="0"/>
              <a:t>t</a:t>
            </a:r>
            <a:r>
              <a:rPr lang="en-US" sz="1800" dirty="0"/>
              <a:t>-test determines if sample </a:t>
            </a:r>
            <a:r>
              <a:rPr lang="en-US" sz="1800" dirty="0" smtClean="0"/>
              <a:t>mean is large enough </a:t>
            </a:r>
            <a:r>
              <a:rPr lang="en-US" altLang="ja-JP" sz="1800" dirty="0" smtClean="0">
                <a:latin typeface="Arial"/>
              </a:rPr>
              <a:t>relative to</a:t>
            </a:r>
            <a:r>
              <a:rPr lang="en-US" sz="1800" dirty="0" smtClean="0"/>
              <a:t> </a:t>
            </a:r>
            <a:r>
              <a:rPr lang="en-US" sz="1800" dirty="0"/>
              <a:t>SEM</a:t>
            </a:r>
            <a:endParaRPr lang="en-US" sz="1800" dirty="0">
              <a:latin typeface="Symbol" charset="0"/>
            </a:endParaRP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90801" y="4430713"/>
            <a:ext cx="1256674" cy="18158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one data</a:t>
            </a:r>
          </a:p>
          <a:p>
            <a:pPr algn="ctr"/>
            <a:r>
              <a:rPr lang="en-US" sz="1600" dirty="0"/>
              <a:t>sample =</a:t>
            </a:r>
          </a:p>
          <a:p>
            <a:pPr algn="ctr"/>
            <a:r>
              <a:rPr lang="en-US" sz="1600" dirty="0"/>
              <a:t>signal from</a:t>
            </a:r>
          </a:p>
          <a:p>
            <a:pPr algn="ctr"/>
            <a:r>
              <a:rPr lang="en-US" sz="1600" dirty="0"/>
              <a:t>one subject</a:t>
            </a:r>
          </a:p>
          <a:p>
            <a:pPr algn="ctr"/>
            <a:r>
              <a:rPr lang="en-US" sz="1600" dirty="0"/>
              <a:t>in this voxel</a:t>
            </a:r>
          </a:p>
          <a:p>
            <a:pPr algn="ctr"/>
            <a:r>
              <a:rPr lang="en-US" sz="1600" dirty="0"/>
              <a:t>in this</a:t>
            </a:r>
          </a:p>
          <a:p>
            <a:pPr algn="ctr"/>
            <a:r>
              <a:rPr lang="en-US" sz="1600" dirty="0"/>
              <a:t>condition</a:t>
            </a:r>
          </a:p>
        </p:txBody>
      </p:sp>
      <p:sp>
        <p:nvSpPr>
          <p:cNvPr id="109637" name="Freeform 69"/>
          <p:cNvSpPr>
            <a:spLocks/>
          </p:cNvSpPr>
          <p:nvPr/>
        </p:nvSpPr>
        <p:spPr bwMode="auto">
          <a:xfrm>
            <a:off x="1211262" y="4648200"/>
            <a:ext cx="1760537" cy="493713"/>
          </a:xfrm>
          <a:custGeom>
            <a:avLst/>
            <a:gdLst>
              <a:gd name="T0" fmla="*/ 0 w 659"/>
              <a:gd name="T1" fmla="*/ 251 h 251"/>
              <a:gd name="T2" fmla="*/ 120 w 659"/>
              <a:gd name="T3" fmla="*/ 131 h 251"/>
              <a:gd name="T4" fmla="*/ 257 w 659"/>
              <a:gd name="T5" fmla="*/ 182 h 251"/>
              <a:gd name="T6" fmla="*/ 465 w 659"/>
              <a:gd name="T7" fmla="*/ 29 h 251"/>
              <a:gd name="T8" fmla="*/ 603 w 659"/>
              <a:gd name="T9" fmla="*/ 7 h 251"/>
              <a:gd name="T10" fmla="*/ 659 w 659"/>
              <a:gd name="T11" fmla="*/ 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251">
                <a:moveTo>
                  <a:pt x="0" y="251"/>
                </a:moveTo>
                <a:cubicBezTo>
                  <a:pt x="20" y="231"/>
                  <a:pt x="77" y="142"/>
                  <a:pt x="120" y="131"/>
                </a:cubicBezTo>
                <a:cubicBezTo>
                  <a:pt x="163" y="120"/>
                  <a:pt x="200" y="199"/>
                  <a:pt x="257" y="182"/>
                </a:cubicBezTo>
                <a:cubicBezTo>
                  <a:pt x="314" y="165"/>
                  <a:pt x="407" y="58"/>
                  <a:pt x="465" y="29"/>
                </a:cubicBezTo>
                <a:cubicBezTo>
                  <a:pt x="523" y="0"/>
                  <a:pt x="571" y="11"/>
                  <a:pt x="603" y="7"/>
                </a:cubicBezTo>
                <a:cubicBezTo>
                  <a:pt x="635" y="3"/>
                  <a:pt x="650" y="6"/>
                  <a:pt x="659" y="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8" name="Text Box 70"/>
          <p:cNvSpPr txBox="1">
            <a:spLocks noChangeArrowheads="1"/>
          </p:cNvSpPr>
          <p:nvPr/>
        </p:nvSpPr>
        <p:spPr bwMode="auto">
          <a:xfrm>
            <a:off x="1509713" y="6164263"/>
            <a:ext cx="4826962" cy="400110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dirty="0"/>
              <a:t> </a:t>
            </a:r>
            <a:r>
              <a:rPr lang="en-US" sz="2000" u="sng" dirty="0" smtClean="0"/>
              <a:t>statisticall</a:t>
            </a:r>
            <a:r>
              <a:rPr lang="en-US" sz="2000" u="sng" dirty="0" smtClean="0"/>
              <a:t>y</a:t>
            </a:r>
            <a:r>
              <a:rPr lang="en-US" sz="2000" dirty="0" smtClean="0"/>
              <a:t> </a:t>
            </a:r>
            <a:r>
              <a:rPr lang="en-US" sz="2000" u="sng" dirty="0" smtClean="0"/>
              <a:t>significantly</a:t>
            </a:r>
            <a:r>
              <a:rPr lang="en-US" sz="2000" dirty="0" smtClean="0"/>
              <a:t> </a:t>
            </a:r>
            <a:r>
              <a:rPr lang="en-US" sz="2000" dirty="0" smtClean="0"/>
              <a:t>different from 0!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Correlation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behavioral measures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Difference between correlation and regression?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Essentially the same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When explanatory (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i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and response variable (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 are standardized (variance=1), then regression coefficient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correlation coefficient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Two approaches to get correlation from statistics software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Standardization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Convert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-statistic to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(or determination coefficient)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Programs: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3dRegAna</a:t>
            </a:r>
            <a:endParaRPr lang="en-US" sz="24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6562" name="Picture 3"/>
          <p:cNvPicPr>
            <a:picLocks noChangeAspect="1"/>
          </p:cNvPicPr>
          <p:nvPr/>
        </p:nvPicPr>
        <p:blipFill>
          <a:blip r:embed="rId3">
            <a:lum bright="-9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"/>
          <p:cNvPicPr>
            <a:picLocks noChangeAspect="1"/>
          </p:cNvPicPr>
          <p:nvPr/>
        </p:nvPicPr>
        <p:blipFill>
          <a:blip r:embed="rId4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073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some gradation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Linear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quadratic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or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higher-order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effects 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Habituation or attenuation effect across time (trials)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Between-subjects: Age, IQ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Fixed effect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Within-subject measures (covariates): morphed images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 (trends in different subjects) 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endParaRPr lang="en-US" sz="2400" b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Modeling: weights based on gradation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Equally-spaced: coefficients from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orthogonal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polynomials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With 6 equally-spaced levels,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., 0, 20, 40, 60, 80, 100%, 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Linear:	 -5 -3 -1  1  3  5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Quadratic: 	  5 -1 -4 -4 -1  5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Cubic: 	 -5  7  4 -4 -7 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some gradation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Modeling: weights based on gradation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Not equally-spaced: constructed from,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., poly() in R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Ages of 15 subjects: 31.7 38.4 51.1 72.2 27.7 71.6 74.5 56.6 54.6 18.9 28.0 26.1 58.3 39.2 63.5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70658" name="Picture 1" descr="tr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17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analysis: summary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Cross-trials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trend: AM2 single subject analysis with weights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 with within-subject trend (group level)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Run GLT with appropriate weights at individual levels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 with within-subject trend: 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approaches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Set up GLT weights among factor levels at group level (not directly using covariate values)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3dANOVA2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: best with equally-spaced with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even number of levels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Set up the covariates as the values of a variable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Needs to account for deviation of each subject (random trends)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Run trend analysis at individual level (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i.e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., -</a:t>
            </a:r>
            <a:r>
              <a:rPr lang="en-US" sz="22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gltsym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), and then take the trend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coefficient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estimates to group level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Simpler than the other two approaches of doing trend analysis at the group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quantitative variables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Covariate: 3 usages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Quantitative (vs. categorical) variable of interest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Age, IQ, behavioral measures, …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Of no interest to the investigator (trying to remove variance)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Age, IQ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sex, handedness, scanner,…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Any explanatory variables in a model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Variable selection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Infinite candidates for covariates: relying on prior information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Typical choices: age, IQ, RT (reaction time), …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RT: individual vs. group level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Amplitude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Modulation regression: cross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-trial variability at </a:t>
            </a:r>
            <a:r>
              <a:rPr lang="en-US" sz="2400" b="1" dirty="0">
                <a:latin typeface="Palatino"/>
                <a:ea typeface="ＭＳ Ｐゴシック" charset="0"/>
                <a:cs typeface="Palatino"/>
              </a:rPr>
              <a:t>individual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level (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cf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. Advanced Regression talk)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Group level: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variability across subjects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quantitative variables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Conventional framework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ANCOVA: one between-subjects factor (e.g., sex) + one quantitative variable (e.g., age)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Extension to ANOVA: GLM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Homogeneity of slopes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Broader framework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Any modeling approaches involving quantitative variables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egression, GLM, MVM, LME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Trend analysis, correlation analysis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Interpretations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“Controlling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at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…”, “holding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constant”: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centering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Regressing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dependence on </a:t>
            </a:r>
            <a:r>
              <a:rPr lang="en-US" sz="24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?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Caveats with covariate modeling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Linear regression with few data points: Sensitive to outliers</a:t>
            </a:r>
            <a:endParaRPr lang="en-US" sz="2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PastedGraphi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67833"/>
            <a:ext cx="6426200" cy="44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Caveats with covariate modeling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Specification</a:t>
            </a: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error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 excluding a crucial explanatory variable may lead to incorrect or distorted interpretations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spuriousness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oddler’s vocabulary ~ α * shoe size: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α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.50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Toddler’s vocabulary ~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α * shoe size + β * age: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α =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.04,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.6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Explanatory variables (shoe size, age) are highly correlated: r = 0.8!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Excluding one may lead to overestimated effect for the other, but not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always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the case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Suppression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y (# suicide attempts) ~ 0.49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(depression)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y ~ 0.19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(amount of psychotherapy)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y ~ 0.70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- 0.30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  (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0.7)</a:t>
            </a:r>
            <a:endParaRPr lang="en-US" sz="2400" baseline="-250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Imagine that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is head motion in FMRI!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8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egression: one group of subjects + quantitative variables 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Interpretation of effects (results of regression)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α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- slope (change rate, marginal effect): effect per unit of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α</a:t>
            </a:r>
            <a:r>
              <a:rPr lang="en-US" sz="2800" baseline="-250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intercept: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group effect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when </a:t>
            </a:r>
            <a:r>
              <a:rPr lang="en-US" sz="2800" b="1" i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0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Not necessarily meaningful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Linearity may not hold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Solution: centering</a:t>
            </a: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crucial for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interpretability</a:t>
            </a:r>
            <a:endParaRPr lang="en-US" sz="2400" dirty="0" smtClean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Mean centering?</a:t>
            </a: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or Median centering?</a:t>
            </a: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78850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143000"/>
            <a:ext cx="559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 descr="XEff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 + confusion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Trickier scenarios with two or more groups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Interpretation of effects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Slope: Interaction! Same or different slope?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α</a:t>
            </a:r>
            <a:r>
              <a:rPr lang="en-US" sz="2400" baseline="-250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0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(intercept)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same or different center?</a:t>
            </a:r>
            <a:endParaRPr lang="en-US" sz="2400" dirty="0" smtClean="0">
              <a:solidFill>
                <a:srgbClr val="FF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80898" name="Picture 1" descr="XEff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37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XEff2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67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41288"/>
            <a:ext cx="6037262" cy="685800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 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Simplest Group Analysis: Two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-Sample </a:t>
            </a:r>
            <a:r>
              <a:rPr lang="en-US" sz="2000" b="1" i="1" u="sng" dirty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497013" y="5105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1497013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61925" y="1938338"/>
            <a:ext cx="12239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Signal</a:t>
            </a:r>
          </a:p>
          <a:p>
            <a:pPr algn="ctr"/>
            <a:r>
              <a:rPr lang="en-US" sz="1600"/>
              <a:t>in Voxel,</a:t>
            </a:r>
          </a:p>
          <a:p>
            <a:pPr algn="ctr"/>
            <a:r>
              <a:rPr lang="en-US" sz="1600"/>
              <a:t>in each</a:t>
            </a:r>
          </a:p>
          <a:p>
            <a:pPr algn="ctr"/>
            <a:r>
              <a:rPr lang="en-US" sz="1600"/>
              <a:t>condition,</a:t>
            </a:r>
          </a:p>
          <a:p>
            <a:pPr algn="ctr"/>
            <a:r>
              <a:rPr lang="en-US" sz="1600"/>
              <a:t>from 7</a:t>
            </a:r>
          </a:p>
          <a:p>
            <a:pPr algn="ctr"/>
            <a:r>
              <a:rPr lang="en-US" sz="1600"/>
              <a:t>subjects</a:t>
            </a:r>
          </a:p>
          <a:p>
            <a:pPr algn="ctr"/>
            <a:r>
              <a:rPr lang="en-US" sz="1600"/>
              <a:t>(% change)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889125" y="5240338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1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489325" y="5240338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2</a:t>
            </a:r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2370138" y="4654550"/>
            <a:ext cx="152400" cy="152400"/>
            <a:chOff x="1728" y="2784"/>
            <a:chExt cx="96" cy="96"/>
          </a:xfrm>
        </p:grpSpPr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1" name="Group 13"/>
          <p:cNvGrpSpPr>
            <a:grpSpLocks/>
          </p:cNvGrpSpPr>
          <p:nvPr/>
        </p:nvGrpSpPr>
        <p:grpSpPr bwMode="auto">
          <a:xfrm>
            <a:off x="2370138" y="4197350"/>
            <a:ext cx="152400" cy="152400"/>
            <a:chOff x="1728" y="2784"/>
            <a:chExt cx="96" cy="96"/>
          </a:xfrm>
        </p:grpSpPr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2370138" y="3740150"/>
            <a:ext cx="152400" cy="152400"/>
            <a:chOff x="1728" y="2784"/>
            <a:chExt cx="96" cy="96"/>
          </a:xfrm>
        </p:grpSpPr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2370138" y="3282950"/>
            <a:ext cx="152400" cy="152400"/>
            <a:chOff x="1728" y="2784"/>
            <a:chExt cx="96" cy="96"/>
          </a:xfrm>
        </p:grpSpPr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9" name="Line 2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2370138" y="2825750"/>
            <a:ext cx="152400" cy="152400"/>
            <a:chOff x="1728" y="2784"/>
            <a:chExt cx="96" cy="96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2370138" y="2368550"/>
            <a:ext cx="152400" cy="152400"/>
            <a:chOff x="1728" y="2784"/>
            <a:chExt cx="96" cy="96"/>
          </a:xfrm>
        </p:grpSpPr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Line 2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6" name="Group 28"/>
          <p:cNvGrpSpPr>
            <a:grpSpLocks/>
          </p:cNvGrpSpPr>
          <p:nvPr/>
        </p:nvGrpSpPr>
        <p:grpSpPr bwMode="auto">
          <a:xfrm>
            <a:off x="2370138" y="1911350"/>
            <a:ext cx="152400" cy="152400"/>
            <a:chOff x="1728" y="2784"/>
            <a:chExt cx="96" cy="96"/>
          </a:xfrm>
        </p:grpSpPr>
        <p:sp>
          <p:nvSpPr>
            <p:cNvPr id="109597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Line 3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2293938" y="30480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flipV="1">
            <a:off x="2446338" y="26670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2446338" y="36576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2379663" y="40386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2379663" y="26670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1590675" y="3208338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</a:t>
            </a:r>
            <a:r>
              <a:rPr lang="en-US" sz="1200">
                <a:latin typeface="Symbol" charset="0"/>
              </a:rPr>
              <a:t>1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1590675" y="387826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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1590675" y="253841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+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grpSp>
        <p:nvGrpSpPr>
          <p:cNvPr id="109608" name="Group 40"/>
          <p:cNvGrpSpPr>
            <a:grpSpLocks/>
          </p:cNvGrpSpPr>
          <p:nvPr/>
        </p:nvGrpSpPr>
        <p:grpSpPr bwMode="auto">
          <a:xfrm>
            <a:off x="3951288" y="4387850"/>
            <a:ext cx="152400" cy="152400"/>
            <a:chOff x="1728" y="2784"/>
            <a:chExt cx="96" cy="96"/>
          </a:xfrm>
        </p:grpSpPr>
        <p:sp>
          <p:nvSpPr>
            <p:cNvPr id="109609" name="Line 4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0" name="Line 4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3951288" y="3924300"/>
            <a:ext cx="152400" cy="152400"/>
            <a:chOff x="1728" y="2784"/>
            <a:chExt cx="96" cy="96"/>
          </a:xfrm>
        </p:grpSpPr>
        <p:sp>
          <p:nvSpPr>
            <p:cNvPr id="109612" name="Line 4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3" name="Line 4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3951288" y="3467100"/>
            <a:ext cx="152400" cy="152400"/>
            <a:chOff x="1728" y="2784"/>
            <a:chExt cx="96" cy="96"/>
          </a:xfrm>
        </p:grpSpPr>
        <p:sp>
          <p:nvSpPr>
            <p:cNvPr id="109615" name="Line 4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6" name="Line 4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7" name="Group 49"/>
          <p:cNvGrpSpPr>
            <a:grpSpLocks/>
          </p:cNvGrpSpPr>
          <p:nvPr/>
        </p:nvGrpSpPr>
        <p:grpSpPr bwMode="auto">
          <a:xfrm>
            <a:off x="3951288" y="3009900"/>
            <a:ext cx="152400" cy="152400"/>
            <a:chOff x="1728" y="2784"/>
            <a:chExt cx="96" cy="96"/>
          </a:xfrm>
        </p:grpSpPr>
        <p:sp>
          <p:nvSpPr>
            <p:cNvPr id="109618" name="Line 5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9" name="Line 5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0" name="Group 52"/>
          <p:cNvGrpSpPr>
            <a:grpSpLocks/>
          </p:cNvGrpSpPr>
          <p:nvPr/>
        </p:nvGrpSpPr>
        <p:grpSpPr bwMode="auto">
          <a:xfrm>
            <a:off x="3951288" y="2552700"/>
            <a:ext cx="152400" cy="152400"/>
            <a:chOff x="1728" y="2784"/>
            <a:chExt cx="96" cy="96"/>
          </a:xfrm>
        </p:grpSpPr>
        <p:sp>
          <p:nvSpPr>
            <p:cNvPr id="109621" name="Line 5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2" name="Line 5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3" name="Group 55"/>
          <p:cNvGrpSpPr>
            <a:grpSpLocks/>
          </p:cNvGrpSpPr>
          <p:nvPr/>
        </p:nvGrpSpPr>
        <p:grpSpPr bwMode="auto">
          <a:xfrm>
            <a:off x="3951288" y="2095500"/>
            <a:ext cx="152400" cy="152400"/>
            <a:chOff x="1728" y="2784"/>
            <a:chExt cx="96" cy="96"/>
          </a:xfrm>
        </p:grpSpPr>
        <p:sp>
          <p:nvSpPr>
            <p:cNvPr id="109624" name="Line 5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5" name="Line 5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6" name="Group 58"/>
          <p:cNvGrpSpPr>
            <a:grpSpLocks/>
          </p:cNvGrpSpPr>
          <p:nvPr/>
        </p:nvGrpSpPr>
        <p:grpSpPr bwMode="auto">
          <a:xfrm>
            <a:off x="3951288" y="1638300"/>
            <a:ext cx="152400" cy="152400"/>
            <a:chOff x="1728" y="2784"/>
            <a:chExt cx="96" cy="96"/>
          </a:xfrm>
        </p:grpSpPr>
        <p:sp>
          <p:nvSpPr>
            <p:cNvPr id="109627" name="Line 5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8" name="Line 6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629" name="Rectangle 61"/>
          <p:cNvSpPr>
            <a:spLocks noChangeArrowheads="1"/>
          </p:cNvSpPr>
          <p:nvPr/>
        </p:nvSpPr>
        <p:spPr bwMode="auto">
          <a:xfrm>
            <a:off x="3875088" y="27813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 flipV="1">
            <a:off x="4027488" y="24003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1" name="Line 63"/>
          <p:cNvSpPr>
            <a:spLocks noChangeShapeType="1"/>
          </p:cNvSpPr>
          <p:nvPr/>
        </p:nvSpPr>
        <p:spPr bwMode="auto">
          <a:xfrm flipV="1">
            <a:off x="4027488" y="33909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3" name="Line 65"/>
          <p:cNvSpPr>
            <a:spLocks noChangeShapeType="1"/>
          </p:cNvSpPr>
          <p:nvPr/>
        </p:nvSpPr>
        <p:spPr bwMode="auto">
          <a:xfrm>
            <a:off x="3968750" y="3771900"/>
            <a:ext cx="18097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4" name="Line 66"/>
          <p:cNvSpPr>
            <a:spLocks noChangeShapeType="1"/>
          </p:cNvSpPr>
          <p:nvPr/>
        </p:nvSpPr>
        <p:spPr bwMode="auto">
          <a:xfrm>
            <a:off x="3960813" y="2400300"/>
            <a:ext cx="1968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5072063" y="1303338"/>
            <a:ext cx="3960812" cy="42497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Condition</a:t>
            </a:r>
            <a:r>
              <a:rPr lang="en-US" sz="1800" dirty="0"/>
              <a:t> = some way to categorize data (</a:t>
            </a:r>
            <a:r>
              <a:rPr lang="en-US" sz="1800" i="1" dirty="0"/>
              <a:t>e.g.</a:t>
            </a:r>
            <a:r>
              <a:rPr lang="en-US" sz="1800" dirty="0"/>
              <a:t>, stimulus type, drug treatment, day of scanning, subject type, …)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SEM</a:t>
            </a:r>
            <a:r>
              <a:rPr lang="en-US" sz="1800" dirty="0"/>
              <a:t> = Standard Error of the Mean = standard deviation of sample divided by square root of number of samples</a:t>
            </a:r>
          </a:p>
          <a:p>
            <a:pPr>
              <a:buFont typeface="Times" charset="0"/>
              <a:buNone/>
            </a:pPr>
            <a:r>
              <a:rPr lang="en-US" sz="1800" dirty="0"/>
              <a:t>= estimate of uncertainty in sample mean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Two</a:t>
            </a:r>
            <a:r>
              <a:rPr lang="en-US" sz="1800" smtClean="0"/>
              <a:t>-sample </a:t>
            </a:r>
            <a:r>
              <a:rPr lang="en-US" sz="1800" i="1" dirty="0"/>
              <a:t>t</a:t>
            </a:r>
            <a:r>
              <a:rPr lang="en-US" sz="1800" dirty="0"/>
              <a:t>-test determines if sample means are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far apart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compared to size of SEM</a:t>
            </a:r>
            <a:endParaRPr lang="en-US" sz="1800" dirty="0">
              <a:latin typeface="Symbol" charset="0"/>
            </a:endParaRP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90801" y="4430713"/>
            <a:ext cx="1256674" cy="18158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one data</a:t>
            </a:r>
          </a:p>
          <a:p>
            <a:pPr algn="ctr"/>
            <a:r>
              <a:rPr lang="en-US" sz="1600" dirty="0"/>
              <a:t>sample =</a:t>
            </a:r>
          </a:p>
          <a:p>
            <a:pPr algn="ctr"/>
            <a:r>
              <a:rPr lang="en-US" sz="1600" dirty="0"/>
              <a:t>signal from</a:t>
            </a:r>
          </a:p>
          <a:p>
            <a:pPr algn="ctr"/>
            <a:r>
              <a:rPr lang="en-US" sz="1600" dirty="0"/>
              <a:t>one subject</a:t>
            </a:r>
          </a:p>
          <a:p>
            <a:pPr algn="ctr"/>
            <a:r>
              <a:rPr lang="en-US" sz="1600" dirty="0"/>
              <a:t>in this voxel</a:t>
            </a:r>
          </a:p>
          <a:p>
            <a:pPr algn="ctr"/>
            <a:r>
              <a:rPr lang="en-US" sz="1600" dirty="0"/>
              <a:t>in this</a:t>
            </a:r>
          </a:p>
          <a:p>
            <a:pPr algn="ctr"/>
            <a:r>
              <a:rPr lang="en-US" sz="1600" dirty="0"/>
              <a:t>condition</a:t>
            </a:r>
          </a:p>
        </p:txBody>
      </p:sp>
      <p:sp>
        <p:nvSpPr>
          <p:cNvPr id="109637" name="Freeform 69"/>
          <p:cNvSpPr>
            <a:spLocks/>
          </p:cNvSpPr>
          <p:nvPr/>
        </p:nvSpPr>
        <p:spPr bwMode="auto">
          <a:xfrm>
            <a:off x="1211263" y="4743450"/>
            <a:ext cx="1046162" cy="398463"/>
          </a:xfrm>
          <a:custGeom>
            <a:avLst/>
            <a:gdLst>
              <a:gd name="T0" fmla="*/ 0 w 659"/>
              <a:gd name="T1" fmla="*/ 251 h 251"/>
              <a:gd name="T2" fmla="*/ 120 w 659"/>
              <a:gd name="T3" fmla="*/ 131 h 251"/>
              <a:gd name="T4" fmla="*/ 257 w 659"/>
              <a:gd name="T5" fmla="*/ 182 h 251"/>
              <a:gd name="T6" fmla="*/ 465 w 659"/>
              <a:gd name="T7" fmla="*/ 29 h 251"/>
              <a:gd name="T8" fmla="*/ 603 w 659"/>
              <a:gd name="T9" fmla="*/ 7 h 251"/>
              <a:gd name="T10" fmla="*/ 659 w 659"/>
              <a:gd name="T11" fmla="*/ 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251">
                <a:moveTo>
                  <a:pt x="0" y="251"/>
                </a:moveTo>
                <a:cubicBezTo>
                  <a:pt x="20" y="231"/>
                  <a:pt x="77" y="142"/>
                  <a:pt x="120" y="131"/>
                </a:cubicBezTo>
                <a:cubicBezTo>
                  <a:pt x="163" y="120"/>
                  <a:pt x="200" y="199"/>
                  <a:pt x="257" y="182"/>
                </a:cubicBezTo>
                <a:cubicBezTo>
                  <a:pt x="314" y="165"/>
                  <a:pt x="407" y="58"/>
                  <a:pt x="465" y="29"/>
                </a:cubicBezTo>
                <a:cubicBezTo>
                  <a:pt x="523" y="0"/>
                  <a:pt x="571" y="11"/>
                  <a:pt x="603" y="7"/>
                </a:cubicBezTo>
                <a:cubicBezTo>
                  <a:pt x="635" y="3"/>
                  <a:pt x="650" y="6"/>
                  <a:pt x="659" y="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8" name="Text Box 70"/>
          <p:cNvSpPr txBox="1">
            <a:spLocks noChangeArrowheads="1"/>
          </p:cNvSpPr>
          <p:nvPr/>
        </p:nvSpPr>
        <p:spPr bwMode="auto">
          <a:xfrm>
            <a:off x="1509713" y="6164263"/>
            <a:ext cx="4493538" cy="400110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dirty="0"/>
              <a:t> Not </a:t>
            </a:r>
            <a:r>
              <a:rPr lang="en-US" sz="2000" dirty="0" smtClean="0"/>
              <a:t>statistically significantly </a:t>
            </a:r>
            <a:r>
              <a:rPr lang="en-US" sz="2000" dirty="0"/>
              <a:t>different!</a:t>
            </a:r>
          </a:p>
        </p:txBody>
      </p:sp>
    </p:spTree>
    <p:extLst>
      <p:ext uri="{BB962C8B-B14F-4D97-AF65-F5344CB8AC3E}">
        <p14:creationId xmlns:p14="http://schemas.microsoft.com/office/powerpoint/2010/main" val="39217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Trickiest scenario with two or more groups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spcBef>
                <a:spcPts val="1272"/>
              </a:spcBef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More at 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http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://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afni.nimh.nih.gov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sscc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gangc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centering.html</a:t>
            </a:r>
            <a:endParaRPr lang="en-US" sz="24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82946" name="Picture 3" descr="XEff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1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Why should we report </a:t>
            </a: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response 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magnitudes?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Unacceptable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in some fields to report only significance (peak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t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and smallest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Neuroimaging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is an exception currently!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Obsession in FMRI about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-value!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Colored blobs of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-values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Peak voxel selected based on peak </a:t>
            </a:r>
            <a:r>
              <a:rPr lang="en-US" sz="24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Science is about reproducibility 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Response amplitude should be of primacy focus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Statistics are only for </a:t>
            </a:r>
            <a:r>
              <a:rPr lang="en-US" sz="2400" dirty="0" err="1" smtClean="0">
                <a:latin typeface="Palatino Linotype"/>
                <a:ea typeface="Dotum" charset="0"/>
                <a:cs typeface="Palatino Linotype"/>
              </a:rPr>
              <a:t>thresholding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lnSpc>
                <a:spcPct val="100000"/>
              </a:lnSpc>
              <a:spcBef>
                <a:spcPts val="1100"/>
              </a:spcBef>
              <a:buFont typeface="Courier New" charset="0"/>
              <a:buChar char="o"/>
              <a:defRPr/>
            </a:pPr>
            <a:r>
              <a:rPr lang="en-US" altLang="ja-JP" sz="2400" dirty="0" smtClean="0">
                <a:latin typeface="Palatino Linotype"/>
                <a:ea typeface="Dotum" charset="0"/>
                <a:cs typeface="Palatino Linotype"/>
              </a:rPr>
              <a:t>No physical dimension, and are a mix of response size and noise magnitude</a:t>
            </a:r>
          </a:p>
          <a:p>
            <a:pPr lvl="2" eaLnBrk="1" hangingPunct="1">
              <a:lnSpc>
                <a:spcPct val="100000"/>
              </a:lnSpc>
              <a:spcBef>
                <a:spcPts val="1100"/>
              </a:spcBef>
              <a:buFont typeface="Courier New" charset="0"/>
              <a:buChar char="o"/>
              <a:defRPr/>
            </a:pPr>
            <a:r>
              <a:rPr lang="en-US" altLang="ja-JP" sz="2400" dirty="0" smtClean="0">
                <a:latin typeface="Palatino Linotype"/>
                <a:ea typeface="Dotum" charset="0"/>
                <a:cs typeface="Palatino Linotype"/>
              </a:rPr>
              <a:t>Once surviving threshold, specific values are not informative</a:t>
            </a:r>
            <a:endParaRPr lang="en-US" altLang="ja-JP" sz="2400" dirty="0">
              <a:latin typeface="Palatino Linotype"/>
              <a:ea typeface="Dotum" charset="0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400" b="1" u="sng" dirty="0">
                <a:solidFill>
                  <a:srgbClr val="1402FF"/>
                </a:solidFill>
                <a:latin typeface="Helvetica" charset="0"/>
                <a:ea typeface="ＭＳ Ｐゴシック" charset="0"/>
                <a:cs typeface="ＭＳ Ｐゴシック" charset="0"/>
              </a:rPr>
              <a:t>Basics: Null hypothesis significance testing (NHST)</a:t>
            </a:r>
          </a:p>
          <a:p>
            <a:pPr lvl="1" eaLnBrk="1" hangingPunct="1"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Should science be based on a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binary (Yes/No) inference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?</a:t>
            </a:r>
          </a:p>
          <a:p>
            <a:pPr lvl="2" eaLnBrk="1" hangingPunct="1">
              <a:buFont typeface="Courier New" charset="0"/>
              <a:buChar char="o"/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If a cluster fails to survive </a:t>
            </a:r>
            <a:r>
              <a:rPr lang="en-US" sz="2400" dirty="0" err="1" smtClean="0">
                <a:latin typeface="Palatino Linotype"/>
                <a:ea typeface="Dotum" charset="0"/>
                <a:cs typeface="Palatino Linotype"/>
              </a:rPr>
              <a:t>thresholding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,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it has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no value?</a:t>
            </a:r>
          </a:p>
          <a:p>
            <a:pPr lvl="2" eaLnBrk="1" hangingPunct="1">
              <a:buFont typeface="Courier New" charset="0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Small Volume Correction (SVC):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Band-Aid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solution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>
          <a:xfrm>
            <a:off x="152400" y="2133600"/>
            <a:ext cx="8775700" cy="473354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Modeling strategy &amp; results: an example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latin typeface="Palatino Linotype"/>
                <a:ea typeface="Dotum" charset="0"/>
                <a:cs typeface="Palatino Linotype"/>
              </a:rPr>
              <a:t>SPMG3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: 1</a:t>
            </a:r>
            <a:r>
              <a:rPr lang="en-US" sz="2400" baseline="30000" dirty="0" smtClean="0">
                <a:latin typeface="Palatino Linotype"/>
                <a:ea typeface="Dotum" charset="0"/>
                <a:cs typeface="Palatino Linotype"/>
              </a:rPr>
              <a:t>st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  (canonical HDR)  [voxel-wise </a:t>
            </a:r>
            <a:r>
              <a:rPr lang="en-US" sz="2400" i="1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=0.01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]</a:t>
            </a:r>
            <a:endParaRPr lang="en-US" sz="24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  <p:pic>
        <p:nvPicPr>
          <p:cNvPr id="2" name="Picture 1" descr="SPMG3b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" y="1143000"/>
            <a:ext cx="9144000" cy="2779414"/>
          </a:xfrm>
          <a:prstGeom prst="rect">
            <a:avLst/>
          </a:prstGeom>
        </p:spPr>
      </p:pic>
      <p:pic>
        <p:nvPicPr>
          <p:cNvPr id="4" name="Picture 3" descr="T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" y="3941758"/>
            <a:ext cx="9144000" cy="291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607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Is </a:t>
            </a:r>
            <a:r>
              <a:rPr lang="en-US" sz="3200" b="1" i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-value everything? An example</a:t>
            </a:r>
          </a:p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" name="Picture 5" descr="loP_T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3805338" cy="2920999"/>
          </a:xfrm>
          <a:prstGeom prst="rect">
            <a:avLst/>
          </a:prstGeom>
        </p:spPr>
      </p:pic>
      <p:pic>
        <p:nvPicPr>
          <p:cNvPr id="7" name="Picture 6" descr="hiP_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3" y="2362200"/>
            <a:ext cx="4294115" cy="3302000"/>
          </a:xfrm>
          <a:prstGeom prst="rect">
            <a:avLst/>
          </a:prstGeom>
        </p:spPr>
      </p:pic>
      <p:pic>
        <p:nvPicPr>
          <p:cNvPr id="8" name="Picture 7" descr="loP_F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75013"/>
            <a:ext cx="3886200" cy="3005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990600"/>
            <a:ext cx="8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 smtClean="0"/>
              <a:t>=10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307068"/>
            <a:ext cx="80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=0.5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6172200"/>
            <a:ext cx="8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 smtClean="0"/>
              <a:t>=10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3886200" y="1175266"/>
            <a:ext cx="1066800" cy="196334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3962400" y="5638800"/>
            <a:ext cx="990600" cy="7180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7" idx="0"/>
          </p:cNvCxnSpPr>
          <p:nvPr/>
        </p:nvCxnSpPr>
        <p:spPr>
          <a:xfrm>
            <a:off x="6896100" y="1752600"/>
            <a:ext cx="65231" cy="6096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ame 21"/>
          <p:cNvSpPr/>
          <p:nvPr/>
        </p:nvSpPr>
        <p:spPr>
          <a:xfrm>
            <a:off x="4953000" y="9906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6400800" y="12954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4953000" y="60960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3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 animBg="1"/>
      <p:bldP spid="2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Advantages of ESM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basis functions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TENTzero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TENT, </a:t>
            </a:r>
            <a:r>
              <a:rPr lang="en-US" sz="22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CSPLINzero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CSPLIN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Similar to FIR in SPM, but FIR does not allow non-TR-synchronized modeling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Higher statistical power than FSM and ASM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More likely to identify activations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Extra support for true positives (TP) with </a:t>
            </a: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HRF signature shape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Unavailable from FFM and ASM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Crucial evidence if significance is marginal: false negatives (FP)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Avoiding false positives (FP)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Works best for event-related experiments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Useful for block designs if concerned about habituation, attenuation,…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How rigorous about corrections?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Two types of correction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testing correction n(MTC):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same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test across brain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FWE, FDR, SVC(?)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People (esp. reviewers) worship this!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comparisons correction (MCC):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different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tests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Happy vs. Sad, Happy vs. Neutral, Sad vs. Neutral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Two one-sided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-tests: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-value is ½ of two-sided test!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How far do you want to go?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Tests in one study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Tests in all FMRI or all scientific studies?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Nobody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cares about this issue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FMRI (for unknown reasons)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Many reasons for correction failure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(loss of statistical significance)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Region size, number of subjects, alignment quality, substantial cross-subject variability (anxiety disorder,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depression, …)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01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1" y="1524000"/>
            <a:ext cx="88669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92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9538"/>
            <a:ext cx="6477000" cy="685800"/>
          </a:xfrm>
        </p:spPr>
        <p:txBody>
          <a:bodyPr/>
          <a:lstStyle/>
          <a:p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Simplest Group Analysis: Paired 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(~1-sample) </a:t>
            </a:r>
            <a:r>
              <a:rPr lang="en-US" sz="2000" b="1" i="1" u="sng" dirty="0" smtClean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909638" y="5105400"/>
            <a:ext cx="249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909638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85725" y="2614613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Signal</a:t>
            </a:r>
            <a:endParaRPr lang="en-US" sz="180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30250" y="5160963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1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330450" y="5160963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2</a:t>
            </a:r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1187450" y="4648200"/>
            <a:ext cx="152400" cy="152400"/>
            <a:chOff x="1728" y="2784"/>
            <a:chExt cx="96" cy="96"/>
          </a:xfrm>
        </p:grpSpPr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3" name="Group 11"/>
          <p:cNvGrpSpPr>
            <a:grpSpLocks/>
          </p:cNvGrpSpPr>
          <p:nvPr/>
        </p:nvGrpSpPr>
        <p:grpSpPr bwMode="auto">
          <a:xfrm>
            <a:off x="1187450" y="4191000"/>
            <a:ext cx="152400" cy="152400"/>
            <a:chOff x="1728" y="2784"/>
            <a:chExt cx="96" cy="96"/>
          </a:xfrm>
        </p:grpSpPr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6" name="Group 14"/>
          <p:cNvGrpSpPr>
            <a:grpSpLocks/>
          </p:cNvGrpSpPr>
          <p:nvPr/>
        </p:nvGrpSpPr>
        <p:grpSpPr bwMode="auto">
          <a:xfrm>
            <a:off x="1187450" y="3733800"/>
            <a:ext cx="152400" cy="152400"/>
            <a:chOff x="1728" y="2784"/>
            <a:chExt cx="96" cy="96"/>
          </a:xfrm>
        </p:grpSpPr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9" name="Group 17"/>
          <p:cNvGrpSpPr>
            <a:grpSpLocks/>
          </p:cNvGrpSpPr>
          <p:nvPr/>
        </p:nvGrpSpPr>
        <p:grpSpPr bwMode="auto">
          <a:xfrm>
            <a:off x="1187450" y="3276600"/>
            <a:ext cx="152400" cy="152400"/>
            <a:chOff x="1728" y="2784"/>
            <a:chExt cx="96" cy="96"/>
          </a:xfrm>
        </p:grpSpPr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1187450" y="2819400"/>
            <a:ext cx="152400" cy="152400"/>
            <a:chOff x="1728" y="2784"/>
            <a:chExt cx="96" cy="96"/>
          </a:xfrm>
        </p:grpSpPr>
        <p:sp>
          <p:nvSpPr>
            <p:cNvPr id="110613" name="Line 2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1187450" y="2362200"/>
            <a:ext cx="152400" cy="152400"/>
            <a:chOff x="1728" y="2784"/>
            <a:chExt cx="96" cy="96"/>
          </a:xfrm>
        </p:grpSpPr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7" name="Line 2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1187450" y="1905000"/>
            <a:ext cx="152400" cy="152400"/>
            <a:chOff x="1728" y="2784"/>
            <a:chExt cx="96" cy="96"/>
          </a:xfrm>
        </p:grpSpPr>
        <p:sp>
          <p:nvSpPr>
            <p:cNvPr id="110619" name="Line 2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0" name="Line 2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2768600" y="4381500"/>
            <a:ext cx="152400" cy="152400"/>
            <a:chOff x="1728" y="2784"/>
            <a:chExt cx="96" cy="96"/>
          </a:xfrm>
        </p:grpSpPr>
        <p:sp>
          <p:nvSpPr>
            <p:cNvPr id="110631" name="Line 3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3" name="Group 41"/>
          <p:cNvGrpSpPr>
            <a:grpSpLocks/>
          </p:cNvGrpSpPr>
          <p:nvPr/>
        </p:nvGrpSpPr>
        <p:grpSpPr bwMode="auto">
          <a:xfrm>
            <a:off x="2768600" y="3924300"/>
            <a:ext cx="152400" cy="152400"/>
            <a:chOff x="1728" y="2784"/>
            <a:chExt cx="96" cy="96"/>
          </a:xfrm>
        </p:grpSpPr>
        <p:sp>
          <p:nvSpPr>
            <p:cNvPr id="110634" name="Line 4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Line 4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6" name="Group 44"/>
          <p:cNvGrpSpPr>
            <a:grpSpLocks/>
          </p:cNvGrpSpPr>
          <p:nvPr/>
        </p:nvGrpSpPr>
        <p:grpSpPr bwMode="auto">
          <a:xfrm>
            <a:off x="2768600" y="3467100"/>
            <a:ext cx="152400" cy="152400"/>
            <a:chOff x="1728" y="2784"/>
            <a:chExt cx="96" cy="96"/>
          </a:xfrm>
        </p:grpSpPr>
        <p:sp>
          <p:nvSpPr>
            <p:cNvPr id="110637" name="Line 4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Line 4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2768600" y="3009900"/>
            <a:ext cx="152400" cy="152400"/>
            <a:chOff x="1728" y="2784"/>
            <a:chExt cx="96" cy="96"/>
          </a:xfrm>
        </p:grpSpPr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2768600" y="2552700"/>
            <a:ext cx="152400" cy="152400"/>
            <a:chOff x="1728" y="2784"/>
            <a:chExt cx="96" cy="96"/>
          </a:xfrm>
        </p:grpSpPr>
        <p:sp>
          <p:nvSpPr>
            <p:cNvPr id="110643" name="Line 5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2768600" y="2095500"/>
            <a:ext cx="152400" cy="152400"/>
            <a:chOff x="1728" y="2784"/>
            <a:chExt cx="96" cy="96"/>
          </a:xfrm>
        </p:grpSpPr>
        <p:sp>
          <p:nvSpPr>
            <p:cNvPr id="110646" name="Line 5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Line 5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2768600" y="1638300"/>
            <a:ext cx="152400" cy="152400"/>
            <a:chOff x="1728" y="2784"/>
            <a:chExt cx="96" cy="96"/>
          </a:xfrm>
        </p:grpSpPr>
        <p:sp>
          <p:nvSpPr>
            <p:cNvPr id="110649" name="Line 5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0" name="Line 5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5114925" y="1141412"/>
            <a:ext cx="3883025" cy="54879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Paired</a:t>
            </a:r>
            <a:r>
              <a:rPr lang="en-US" sz="1800" dirty="0"/>
              <a:t> means that samples in different conditions should be linked together (</a:t>
            </a:r>
            <a:r>
              <a:rPr lang="en-US" sz="1800" i="1" dirty="0"/>
              <a:t>e.g</a:t>
            </a:r>
            <a:r>
              <a:rPr lang="en-US" sz="1800" dirty="0"/>
              <a:t>., from same subjects)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Test determines if differences between conditions in each pair are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large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compared to SEM of the differences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Paired test can detect systematic </a:t>
            </a:r>
            <a:r>
              <a:rPr lang="en-US" sz="1800" i="1" dirty="0"/>
              <a:t>intra</a:t>
            </a:r>
            <a:r>
              <a:rPr lang="en-US" sz="1800" dirty="0"/>
              <a:t>-subject differences that can be hidden in </a:t>
            </a:r>
            <a:r>
              <a:rPr lang="en-US" sz="1800" i="1" dirty="0"/>
              <a:t>inter</a:t>
            </a:r>
            <a:r>
              <a:rPr lang="en-US" sz="1800" dirty="0"/>
              <a:t>-subject variations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Lesson</a:t>
            </a:r>
            <a:r>
              <a:rPr lang="en-US" sz="1800" dirty="0"/>
              <a:t>: properly separating </a:t>
            </a:r>
            <a:r>
              <a:rPr lang="en-US" sz="1800" b="1" i="1" dirty="0"/>
              <a:t>inter</a:t>
            </a:r>
            <a:r>
              <a:rPr lang="en-US" sz="1800" dirty="0"/>
              <a:t>-subject and </a:t>
            </a:r>
            <a:r>
              <a:rPr lang="en-US" sz="1800" b="1" i="1" dirty="0"/>
              <a:t>intra</a:t>
            </a:r>
            <a:r>
              <a:rPr lang="en-US" sz="1800" dirty="0"/>
              <a:t>-subject signal variations can be very important</a:t>
            </a:r>
            <a:r>
              <a:rPr lang="en-US" sz="1800" dirty="0" smtClean="0"/>
              <a:t>!</a:t>
            </a:r>
          </a:p>
          <a:p>
            <a:pPr>
              <a:buFont typeface="Times" charset="0"/>
              <a:buChar char="•"/>
            </a:pPr>
            <a:endParaRPr lang="en-US" dirty="0">
              <a:latin typeface="Symbol" charset="0"/>
            </a:endParaRPr>
          </a:p>
          <a:p>
            <a:pPr>
              <a:buFont typeface="Times" charset="0"/>
              <a:buChar char="•"/>
            </a:pPr>
            <a:r>
              <a:rPr lang="en-US" sz="1800" dirty="0" smtClean="0">
                <a:latin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ssentially equivalent to one-sample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-test</a:t>
            </a:r>
            <a:endParaRPr lang="en-US" sz="1800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1030288" y="5911850"/>
            <a:ext cx="3722687" cy="738188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/>
              <a:t> Significantly different!</a:t>
            </a:r>
          </a:p>
          <a:p>
            <a:pPr>
              <a:buFont typeface="Times" charset="0"/>
              <a:buChar char="•"/>
            </a:pPr>
            <a:r>
              <a:rPr lang="en-US" sz="2000"/>
              <a:t> Condition #2 </a:t>
            </a:r>
            <a:r>
              <a:rPr lang="en-US" sz="2000">
                <a:sym typeface="Symbol" charset="0"/>
              </a:rPr>
              <a:t></a:t>
            </a:r>
            <a:r>
              <a:rPr lang="en-US" sz="2000"/>
              <a:t> #1, per subject</a:t>
            </a:r>
          </a:p>
        </p:txBody>
      </p:sp>
      <p:sp>
        <p:nvSpPr>
          <p:cNvPr id="110661" name="Line 69"/>
          <p:cNvSpPr>
            <a:spLocks noChangeShapeType="1"/>
          </p:cNvSpPr>
          <p:nvPr/>
        </p:nvSpPr>
        <p:spPr bwMode="auto">
          <a:xfrm flipV="1">
            <a:off x="1273175" y="4462463"/>
            <a:ext cx="1557338" cy="2635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2" name="Line 70"/>
          <p:cNvSpPr>
            <a:spLocks noChangeShapeType="1"/>
          </p:cNvSpPr>
          <p:nvPr/>
        </p:nvSpPr>
        <p:spPr bwMode="auto">
          <a:xfrm flipV="1">
            <a:off x="1265238" y="4002088"/>
            <a:ext cx="1574800" cy="2635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3" name="Line 71"/>
          <p:cNvSpPr>
            <a:spLocks noChangeShapeType="1"/>
          </p:cNvSpPr>
          <p:nvPr/>
        </p:nvSpPr>
        <p:spPr bwMode="auto">
          <a:xfrm flipV="1">
            <a:off x="1260475" y="3084513"/>
            <a:ext cx="1587500" cy="728662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4" name="Line 72"/>
          <p:cNvSpPr>
            <a:spLocks noChangeShapeType="1"/>
          </p:cNvSpPr>
          <p:nvPr/>
        </p:nvSpPr>
        <p:spPr bwMode="auto">
          <a:xfrm>
            <a:off x="1257300" y="3357563"/>
            <a:ext cx="1589088" cy="18097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5" name="Line 73"/>
          <p:cNvSpPr>
            <a:spLocks noChangeShapeType="1"/>
          </p:cNvSpPr>
          <p:nvPr/>
        </p:nvSpPr>
        <p:spPr bwMode="auto">
          <a:xfrm flipV="1">
            <a:off x="1257300" y="2633663"/>
            <a:ext cx="1577975" cy="273050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6" name="Line 74"/>
          <p:cNvSpPr>
            <a:spLocks noChangeShapeType="1"/>
          </p:cNvSpPr>
          <p:nvPr/>
        </p:nvSpPr>
        <p:spPr bwMode="auto">
          <a:xfrm flipV="1">
            <a:off x="1262063" y="2165350"/>
            <a:ext cx="1581150" cy="2762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7" name="Line 75"/>
          <p:cNvSpPr>
            <a:spLocks noChangeShapeType="1"/>
          </p:cNvSpPr>
          <p:nvPr/>
        </p:nvSpPr>
        <p:spPr bwMode="auto">
          <a:xfrm flipV="1">
            <a:off x="1265238" y="1712913"/>
            <a:ext cx="1568450" cy="268287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8" name="Line 76"/>
          <p:cNvSpPr>
            <a:spLocks noChangeShapeType="1"/>
          </p:cNvSpPr>
          <p:nvPr/>
        </p:nvSpPr>
        <p:spPr bwMode="auto">
          <a:xfrm flipV="1">
            <a:off x="3551238" y="2073275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>
            <a:off x="3551238" y="3016250"/>
            <a:ext cx="129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70" name="Text Box 78"/>
          <p:cNvSpPr txBox="1">
            <a:spLocks noChangeArrowheads="1"/>
          </p:cNvSpPr>
          <p:nvPr/>
        </p:nvSpPr>
        <p:spPr bwMode="auto">
          <a:xfrm>
            <a:off x="3692525" y="3463925"/>
            <a:ext cx="117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paired</a:t>
            </a:r>
          </a:p>
          <a:p>
            <a:pPr algn="ctr"/>
            <a:r>
              <a:rPr lang="en-US" sz="1600"/>
              <a:t>differences</a:t>
            </a:r>
          </a:p>
        </p:txBody>
      </p:sp>
      <p:grpSp>
        <p:nvGrpSpPr>
          <p:cNvPr id="110671" name="Group 79"/>
          <p:cNvGrpSpPr>
            <a:grpSpLocks/>
          </p:cNvGrpSpPr>
          <p:nvPr/>
        </p:nvGrpSpPr>
        <p:grpSpPr bwMode="auto">
          <a:xfrm>
            <a:off x="3775075" y="2516188"/>
            <a:ext cx="152400" cy="152400"/>
            <a:chOff x="1728" y="2784"/>
            <a:chExt cx="96" cy="96"/>
          </a:xfrm>
        </p:grpSpPr>
        <p:sp>
          <p:nvSpPr>
            <p:cNvPr id="110672" name="Line 8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3" name="Line 8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74" name="Group 82"/>
          <p:cNvGrpSpPr>
            <a:grpSpLocks/>
          </p:cNvGrpSpPr>
          <p:nvPr/>
        </p:nvGrpSpPr>
        <p:grpSpPr bwMode="auto">
          <a:xfrm>
            <a:off x="3979863" y="2525713"/>
            <a:ext cx="152400" cy="152400"/>
            <a:chOff x="1728" y="2784"/>
            <a:chExt cx="96" cy="96"/>
          </a:xfrm>
        </p:grpSpPr>
        <p:sp>
          <p:nvSpPr>
            <p:cNvPr id="110675" name="Line 8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6" name="Line 8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77" name="Group 85"/>
          <p:cNvGrpSpPr>
            <a:grpSpLocks/>
          </p:cNvGrpSpPr>
          <p:nvPr/>
        </p:nvGrpSpPr>
        <p:grpSpPr bwMode="auto">
          <a:xfrm>
            <a:off x="4184650" y="2535238"/>
            <a:ext cx="152400" cy="152400"/>
            <a:chOff x="1728" y="2784"/>
            <a:chExt cx="96" cy="96"/>
          </a:xfrm>
        </p:grpSpPr>
        <p:sp>
          <p:nvSpPr>
            <p:cNvPr id="110678" name="Line 8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9" name="Line 8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0" name="Group 88"/>
          <p:cNvGrpSpPr>
            <a:grpSpLocks/>
          </p:cNvGrpSpPr>
          <p:nvPr/>
        </p:nvGrpSpPr>
        <p:grpSpPr bwMode="auto">
          <a:xfrm>
            <a:off x="4389438" y="2544763"/>
            <a:ext cx="152400" cy="152400"/>
            <a:chOff x="1728" y="2784"/>
            <a:chExt cx="96" cy="96"/>
          </a:xfrm>
        </p:grpSpPr>
        <p:sp>
          <p:nvSpPr>
            <p:cNvPr id="110681" name="Line 8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2" name="Line 9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3" name="Group 91"/>
          <p:cNvGrpSpPr>
            <a:grpSpLocks/>
          </p:cNvGrpSpPr>
          <p:nvPr/>
        </p:nvGrpSpPr>
        <p:grpSpPr bwMode="auto">
          <a:xfrm>
            <a:off x="4594225" y="2554288"/>
            <a:ext cx="152400" cy="152400"/>
            <a:chOff x="1728" y="2784"/>
            <a:chExt cx="96" cy="96"/>
          </a:xfrm>
        </p:grpSpPr>
        <p:sp>
          <p:nvSpPr>
            <p:cNvPr id="110684" name="Line 9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5" name="Line 9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6" name="Group 94"/>
          <p:cNvGrpSpPr>
            <a:grpSpLocks/>
          </p:cNvGrpSpPr>
          <p:nvPr/>
        </p:nvGrpSpPr>
        <p:grpSpPr bwMode="auto">
          <a:xfrm>
            <a:off x="4184650" y="2014538"/>
            <a:ext cx="152400" cy="152400"/>
            <a:chOff x="1728" y="2784"/>
            <a:chExt cx="96" cy="96"/>
          </a:xfrm>
        </p:grpSpPr>
        <p:sp>
          <p:nvSpPr>
            <p:cNvPr id="110687" name="Line 9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8" name="Line 9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9" name="Group 97"/>
          <p:cNvGrpSpPr>
            <a:grpSpLocks/>
          </p:cNvGrpSpPr>
          <p:nvPr/>
        </p:nvGrpSpPr>
        <p:grpSpPr bwMode="auto">
          <a:xfrm>
            <a:off x="4184650" y="3082925"/>
            <a:ext cx="152400" cy="152400"/>
            <a:chOff x="1728" y="2784"/>
            <a:chExt cx="96" cy="96"/>
          </a:xfrm>
        </p:grpSpPr>
        <p:sp>
          <p:nvSpPr>
            <p:cNvPr id="110690" name="Line 9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1" name="Line 9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92" name="Rectangle 100"/>
          <p:cNvSpPr>
            <a:spLocks noChangeArrowheads="1"/>
          </p:cNvSpPr>
          <p:nvPr/>
        </p:nvSpPr>
        <p:spPr bwMode="auto">
          <a:xfrm>
            <a:off x="4106863" y="2432050"/>
            <a:ext cx="304800" cy="341313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3" name="Line 101"/>
          <p:cNvSpPr>
            <a:spLocks noChangeShapeType="1"/>
          </p:cNvSpPr>
          <p:nvPr/>
        </p:nvSpPr>
        <p:spPr bwMode="auto">
          <a:xfrm flipV="1">
            <a:off x="4259263" y="2268538"/>
            <a:ext cx="0" cy="1397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4" name="Line 102"/>
          <p:cNvSpPr>
            <a:spLocks noChangeShapeType="1"/>
          </p:cNvSpPr>
          <p:nvPr/>
        </p:nvSpPr>
        <p:spPr bwMode="auto">
          <a:xfrm>
            <a:off x="4183063" y="2274888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Line 103"/>
          <p:cNvSpPr>
            <a:spLocks noChangeShapeType="1"/>
          </p:cNvSpPr>
          <p:nvPr/>
        </p:nvSpPr>
        <p:spPr bwMode="auto">
          <a:xfrm flipV="1">
            <a:off x="4259263" y="2776538"/>
            <a:ext cx="0" cy="1651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Line 104"/>
          <p:cNvSpPr>
            <a:spLocks noChangeShapeType="1"/>
          </p:cNvSpPr>
          <p:nvPr/>
        </p:nvSpPr>
        <p:spPr bwMode="auto">
          <a:xfrm>
            <a:off x="4183063" y="2947988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Text Box 105"/>
          <p:cNvSpPr txBox="1">
            <a:spLocks noChangeArrowheads="1"/>
          </p:cNvSpPr>
          <p:nvPr/>
        </p:nvSpPr>
        <p:spPr bwMode="auto">
          <a:xfrm>
            <a:off x="152400" y="381000"/>
            <a:ext cx="1541708" cy="107721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paired data</a:t>
            </a:r>
          </a:p>
          <a:p>
            <a:pPr algn="ctr"/>
            <a:r>
              <a:rPr lang="en-US" sz="1600"/>
              <a:t>samples:</a:t>
            </a:r>
          </a:p>
          <a:p>
            <a:pPr algn="ctr"/>
            <a:r>
              <a:rPr lang="en-US" sz="1600"/>
              <a:t>same numbers</a:t>
            </a:r>
          </a:p>
          <a:p>
            <a:pPr algn="ctr"/>
            <a:r>
              <a:rPr lang="en-US" sz="1600"/>
              <a:t>as before</a:t>
            </a:r>
          </a:p>
        </p:txBody>
      </p:sp>
      <p:sp>
        <p:nvSpPr>
          <p:cNvPr id="110698" name="Freeform 106"/>
          <p:cNvSpPr>
            <a:spLocks/>
          </p:cNvSpPr>
          <p:nvPr/>
        </p:nvSpPr>
        <p:spPr bwMode="auto">
          <a:xfrm>
            <a:off x="1752600" y="914400"/>
            <a:ext cx="720725" cy="803275"/>
          </a:xfrm>
          <a:custGeom>
            <a:avLst/>
            <a:gdLst>
              <a:gd name="T0" fmla="*/ 0 w 345"/>
              <a:gd name="T1" fmla="*/ 1 h 330"/>
              <a:gd name="T2" fmla="*/ 174 w 345"/>
              <a:gd name="T3" fmla="*/ 29 h 330"/>
              <a:gd name="T4" fmla="*/ 109 w 345"/>
              <a:gd name="T5" fmla="*/ 173 h 330"/>
              <a:gd name="T6" fmla="*/ 238 w 345"/>
              <a:gd name="T7" fmla="*/ 173 h 330"/>
              <a:gd name="T8" fmla="*/ 308 w 345"/>
              <a:gd name="T9" fmla="*/ 196 h 330"/>
              <a:gd name="T10" fmla="*/ 345 w 345"/>
              <a:gd name="T11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330">
                <a:moveTo>
                  <a:pt x="0" y="1"/>
                </a:moveTo>
                <a:cubicBezTo>
                  <a:pt x="29" y="6"/>
                  <a:pt x="156" y="0"/>
                  <a:pt x="174" y="29"/>
                </a:cubicBezTo>
                <a:cubicBezTo>
                  <a:pt x="192" y="58"/>
                  <a:pt x="98" y="149"/>
                  <a:pt x="109" y="173"/>
                </a:cubicBezTo>
                <a:cubicBezTo>
                  <a:pt x="120" y="197"/>
                  <a:pt x="205" y="169"/>
                  <a:pt x="238" y="173"/>
                </a:cubicBezTo>
                <a:cubicBezTo>
                  <a:pt x="271" y="177"/>
                  <a:pt x="290" y="170"/>
                  <a:pt x="308" y="196"/>
                </a:cubicBezTo>
                <a:cubicBezTo>
                  <a:pt x="326" y="222"/>
                  <a:pt x="337" y="302"/>
                  <a:pt x="345" y="330"/>
                </a:cubicBez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9" name="Rectangle 107"/>
          <p:cNvSpPr>
            <a:spLocks noChangeArrowheads="1"/>
          </p:cNvSpPr>
          <p:nvPr/>
        </p:nvSpPr>
        <p:spPr bwMode="auto">
          <a:xfrm>
            <a:off x="3340100" y="1855788"/>
            <a:ext cx="1651000" cy="2357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00" name="Freeform 108"/>
          <p:cNvSpPr>
            <a:spLocks/>
          </p:cNvSpPr>
          <p:nvPr/>
        </p:nvSpPr>
        <p:spPr bwMode="auto">
          <a:xfrm>
            <a:off x="2928938" y="1581150"/>
            <a:ext cx="323850" cy="1422400"/>
          </a:xfrm>
          <a:custGeom>
            <a:avLst/>
            <a:gdLst>
              <a:gd name="T0" fmla="*/ 0 w 204"/>
              <a:gd name="T1" fmla="*/ 13 h 896"/>
              <a:gd name="T2" fmla="*/ 88 w 204"/>
              <a:gd name="T3" fmla="*/ 22 h 896"/>
              <a:gd name="T4" fmla="*/ 148 w 204"/>
              <a:gd name="T5" fmla="*/ 147 h 896"/>
              <a:gd name="T6" fmla="*/ 153 w 204"/>
              <a:gd name="T7" fmla="*/ 665 h 896"/>
              <a:gd name="T8" fmla="*/ 153 w 204"/>
              <a:gd name="T9" fmla="*/ 859 h 896"/>
              <a:gd name="T10" fmla="*/ 204 w 204"/>
              <a:gd name="T11" fmla="*/ 88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896">
                <a:moveTo>
                  <a:pt x="0" y="13"/>
                </a:moveTo>
                <a:cubicBezTo>
                  <a:pt x="31" y="6"/>
                  <a:pt x="63" y="0"/>
                  <a:pt x="88" y="22"/>
                </a:cubicBezTo>
                <a:cubicBezTo>
                  <a:pt x="113" y="44"/>
                  <a:pt x="137" y="40"/>
                  <a:pt x="148" y="147"/>
                </a:cubicBezTo>
                <a:cubicBezTo>
                  <a:pt x="159" y="254"/>
                  <a:pt x="152" y="546"/>
                  <a:pt x="153" y="665"/>
                </a:cubicBezTo>
                <a:cubicBezTo>
                  <a:pt x="154" y="784"/>
                  <a:pt x="145" y="822"/>
                  <a:pt x="153" y="859"/>
                </a:cubicBezTo>
                <a:cubicBezTo>
                  <a:pt x="161" y="896"/>
                  <a:pt x="194" y="882"/>
                  <a:pt x="204" y="887"/>
                </a:cubicBezTo>
              </a:path>
            </a:pathLst>
          </a:custGeom>
          <a:noFill/>
          <a:ln w="9525">
            <a:solidFill>
              <a:srgbClr val="B434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01" name="Freeform 109"/>
          <p:cNvSpPr>
            <a:spLocks/>
          </p:cNvSpPr>
          <p:nvPr/>
        </p:nvSpPr>
        <p:spPr bwMode="auto">
          <a:xfrm>
            <a:off x="2925763" y="2976563"/>
            <a:ext cx="330200" cy="1620837"/>
          </a:xfrm>
          <a:custGeom>
            <a:avLst/>
            <a:gdLst>
              <a:gd name="T0" fmla="*/ 0 w 208"/>
              <a:gd name="T1" fmla="*/ 1021 h 1021"/>
              <a:gd name="T2" fmla="*/ 96 w 208"/>
              <a:gd name="T3" fmla="*/ 981 h 1021"/>
              <a:gd name="T4" fmla="*/ 160 w 208"/>
              <a:gd name="T5" fmla="*/ 858 h 1021"/>
              <a:gd name="T6" fmla="*/ 157 w 208"/>
              <a:gd name="T7" fmla="*/ 231 h 1021"/>
              <a:gd name="T8" fmla="*/ 157 w 208"/>
              <a:gd name="T9" fmla="*/ 37 h 1021"/>
              <a:gd name="T10" fmla="*/ 208 w 208"/>
              <a:gd name="T11" fmla="*/ 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21">
                <a:moveTo>
                  <a:pt x="0" y="1021"/>
                </a:moveTo>
                <a:cubicBezTo>
                  <a:pt x="16" y="1014"/>
                  <a:pt x="69" y="1008"/>
                  <a:pt x="96" y="981"/>
                </a:cubicBezTo>
                <a:cubicBezTo>
                  <a:pt x="123" y="954"/>
                  <a:pt x="150" y="983"/>
                  <a:pt x="160" y="858"/>
                </a:cubicBezTo>
                <a:cubicBezTo>
                  <a:pt x="170" y="733"/>
                  <a:pt x="157" y="368"/>
                  <a:pt x="157" y="231"/>
                </a:cubicBezTo>
                <a:cubicBezTo>
                  <a:pt x="157" y="94"/>
                  <a:pt x="149" y="74"/>
                  <a:pt x="157" y="37"/>
                </a:cubicBezTo>
                <a:cubicBezTo>
                  <a:pt x="165" y="0"/>
                  <a:pt x="198" y="14"/>
                  <a:pt x="208" y="9"/>
                </a:cubicBezTo>
              </a:path>
            </a:pathLst>
          </a:custGeom>
          <a:noFill/>
          <a:ln w="9525">
            <a:solidFill>
              <a:srgbClr val="B434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Reliability (consistency, reproducibility) of signal: extent to which the levels of a factor are related to each other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Example – 3 sources of variability: conditions, sites, subjects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Traditional approach: random-effects ANOVAs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LME approach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</p:txBody>
      </p:sp>
      <p:pic>
        <p:nvPicPr>
          <p:cNvPr id="962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199"/>
            <a:ext cx="51054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9" y="3124200"/>
            <a:ext cx="8836731" cy="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/>
                <a:ea typeface="Dotum" charset="0"/>
                <a:cs typeface="Palatino"/>
              </a:rPr>
              <a:t>Group Analysis</a:t>
            </a:r>
            <a:r>
              <a:rPr lang="en-US" sz="3200" b="1" dirty="0">
                <a:latin typeface="Palatino"/>
                <a:ea typeface="Dotum" charset="0"/>
                <a:cs typeface="Palatino"/>
              </a:rPr>
              <a:t>: Non-Parametric Approach</a:t>
            </a:r>
            <a:endParaRPr lang="en-US" sz="3200" dirty="0">
              <a:latin typeface="Palatino"/>
              <a:ea typeface="Dotum" charset="0"/>
              <a:cs typeface="Palatino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Parametric 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When have enough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number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subjects: </a:t>
            </a:r>
            <a:r>
              <a:rPr lang="en-US" sz="2400" i="1" dirty="0">
                <a:latin typeface="Palatino"/>
                <a:ea typeface="Dotum" charset="0"/>
                <a:cs typeface="Palatino"/>
              </a:rPr>
              <a:t>n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 &gt;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10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Random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effects of subjects: usually Gaussian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distribution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Individual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and group analyses: separate</a:t>
            </a:r>
          </a:p>
          <a:p>
            <a:pPr lvl="1" eaLnBrk="1" hangingPunct="1">
              <a:defRPr/>
            </a:pP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eaLnBrk="1" hangingPunct="1">
              <a:defRPr/>
            </a:pPr>
            <a:r>
              <a:rPr lang="en-US" sz="2400" dirty="0">
                <a:latin typeface="Palatino"/>
                <a:ea typeface="Dotum" charset="0"/>
                <a:cs typeface="Palatino"/>
              </a:rPr>
              <a:t>Non-parametric 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Moderate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number of subjects: 4 &lt; </a:t>
            </a:r>
            <a:r>
              <a:rPr lang="en-US" sz="2400" i="1" dirty="0">
                <a:latin typeface="Palatino"/>
                <a:ea typeface="Dotum" charset="0"/>
                <a:cs typeface="Palatino"/>
              </a:rPr>
              <a:t>n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 &lt;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10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No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assumption of data distribution (e.g., normality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Statistics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based on ranking </a:t>
            </a:r>
            <a:r>
              <a:rPr lang="en-US" altLang="zh-CN" sz="2400" dirty="0">
                <a:latin typeface="Palatino"/>
                <a:ea typeface="Dotum" charset="0"/>
                <a:cs typeface="Palatino"/>
              </a:rPr>
              <a:t>or </a:t>
            </a:r>
            <a:r>
              <a:rPr lang="en-US" altLang="zh-CN" sz="2400" dirty="0" smtClean="0">
                <a:latin typeface="Palatino"/>
                <a:ea typeface="Dotum" charset="0"/>
                <a:cs typeface="Palatino"/>
              </a:rPr>
              <a:t>permutation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"/>
                <a:ea typeface="Dotum" charset="0"/>
                <a:cs typeface="Palatino"/>
              </a:rPr>
              <a:t>Individual </a:t>
            </a:r>
            <a:r>
              <a:rPr lang="en-US" sz="2400" dirty="0">
                <a:solidFill>
                  <a:srgbClr val="000000"/>
                </a:solidFill>
                <a:latin typeface="Palatino"/>
                <a:ea typeface="Dotum" charset="0"/>
                <a:cs typeface="Palatino"/>
              </a:rPr>
              <a:t>and group analyses: separate</a:t>
            </a: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lvl="1" eaLnBrk="1" hangingPunct="1">
              <a:defRPr/>
            </a:pP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lvl="1" eaLnBrk="1" hangingPunct="1">
              <a:defRPr/>
            </a:pPr>
            <a:endParaRPr lang="en-US" dirty="0">
              <a:latin typeface="Palatino"/>
              <a:ea typeface="Dotum" charset="0"/>
              <a:cs typeface="Palati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dirty="0">
                <a:latin typeface="Palatino Linotype"/>
                <a:ea typeface="Dotum" charset="0"/>
                <a:cs typeface="Palatino Linotype"/>
              </a:rPr>
              <a:t>Non-Parametric Analysis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Ranking-based: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roughly equivalent to permutation tests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3dWilcoxon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 (~ paired </a:t>
            </a: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-test)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3dFriedman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one-way within-subject with 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3dANOVA2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3dMannWhitney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two-sample </a:t>
            </a: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-test)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3dKruskalWallis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between-subjects with 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3dANOVA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Pros: Less sensitive to outliers (more robust) 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Cons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Multiple testing correction </a:t>
            </a:r>
            <a:r>
              <a:rPr lang="en-US" sz="2200" b="1" dirty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limited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 to FDR (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3dFDR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Less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flexible than parametric tests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Courier New" charset="0"/>
              <a:buChar char="o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Can</a:t>
            </a:r>
            <a:r>
              <a:rPr lang="ja-JP" altLang="en-US" sz="2200" dirty="0">
                <a:latin typeface="Palatino Linotype"/>
                <a:ea typeface="Dotum" charset="0"/>
                <a:cs typeface="Palatino Linotype"/>
              </a:rPr>
              <a:t>’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t handle complicated designs with more </a:t>
            </a:r>
            <a:r>
              <a:rPr lang="en-US" altLang="ja-JP" sz="2200" dirty="0" smtClean="0">
                <a:latin typeface="Palatino Linotype"/>
                <a:ea typeface="Dotum" charset="0"/>
                <a:cs typeface="Palatino Linotype"/>
              </a:rPr>
              <a:t>than one 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fixed-effects factor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Courier New" charset="0"/>
              <a:buChar char="o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Can</a:t>
            </a:r>
            <a:r>
              <a:rPr lang="ja-JP" altLang="en-US" sz="2200" dirty="0">
                <a:latin typeface="Palatino Linotype"/>
                <a:ea typeface="Dotum" charset="0"/>
                <a:cs typeface="Palatino Linotype"/>
              </a:rPr>
              <a:t>’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t handle </a:t>
            </a:r>
            <a:r>
              <a:rPr lang="en-US" altLang="ja-JP" sz="2200" dirty="0" smtClean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covariates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 charset="0"/>
                <a:cs typeface="Palatino Linotype"/>
              </a:rPr>
              <a:t>Direct permutation approach? </a:t>
            </a: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Group Analysis</a:t>
            </a:r>
            <a:r>
              <a:rPr lang="en-US" sz="3200" b="1" dirty="0">
                <a:latin typeface="Garamond" charset="0"/>
                <a:ea typeface="Dotum" charset="0"/>
                <a:cs typeface="Dotum" charset="0"/>
              </a:rPr>
              <a:t>: Fixed-Effects </a:t>
            </a:r>
            <a:r>
              <a:rPr lang="en-US" sz="3200" b="1" dirty="0" smtClean="0">
                <a:latin typeface="Garamond" charset="0"/>
                <a:ea typeface="Dotum" charset="0"/>
                <a:cs typeface="Dotum" charset="0"/>
              </a:rPr>
              <a:t>Analysis</a:t>
            </a:r>
            <a:r>
              <a:rPr lang="en-US" sz="3200" dirty="0" smtClean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(very old)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When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to consider?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LME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approach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Group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level: a few subjects: </a:t>
            </a:r>
            <a:r>
              <a:rPr lang="en-US" sz="24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&lt; 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6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Individual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level: combining multiple runs/sessions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Case study: difficult to generalize to whole population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Model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=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b</a:t>
            </a:r>
            <a:r>
              <a:rPr lang="en-US" sz="2400" dirty="0" err="1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400" i="1" dirty="0" err="1">
                <a:latin typeface="Lucida Grande" charset="0"/>
                <a:ea typeface="ＭＳ Ｐゴシック" charset="0"/>
                <a:cs typeface="Lucida Grande" charset="0"/>
              </a:rPr>
              <a:t>ε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i="1" dirty="0" err="1">
                <a:latin typeface="Lucida Grande" charset="0"/>
                <a:ea typeface="ＭＳ Ｐゴシック" charset="0"/>
                <a:cs typeface="Lucida Grande" charset="0"/>
              </a:rPr>
              <a:t>ε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~ N(0,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σ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baseline="30000" dirty="0"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),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σ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baseline="30000" dirty="0"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within-subject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variability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Fixed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in the sense that cross-subject variability is not considered</a:t>
            </a:r>
            <a:endParaRPr lang="en-US" sz="2400" i="1" baseline="300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Direct fixed-effects analysis (</a:t>
            </a:r>
            <a:r>
              <a:rPr lang="en-US" sz="2400" b="1" dirty="0">
                <a:solidFill>
                  <a:srgbClr val="000000"/>
                </a:solidFill>
                <a:latin typeface="Courier New" charset="0"/>
                <a:ea typeface="Dotum" charset="0"/>
                <a:cs typeface="Dotum" charset="0"/>
              </a:rPr>
              <a:t>3dDeconvolve</a:t>
            </a:r>
            <a:r>
              <a:rPr lang="en-US" sz="2400" b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/</a:t>
            </a:r>
            <a:r>
              <a:rPr lang="en-US" sz="2400" b="1" dirty="0">
                <a:solidFill>
                  <a:srgbClr val="000000"/>
                </a:solidFill>
                <a:latin typeface="Courier New" charset="0"/>
                <a:ea typeface="Dotum" charset="0"/>
                <a:cs typeface="Dotum" charset="0"/>
              </a:rPr>
              <a:t>3dREMLfit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Combine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data from all subjects and then run regression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Fixed-effects meta-analysis  (</a:t>
            </a:r>
            <a:r>
              <a:rPr lang="en-US" sz="2400" b="1" dirty="0">
                <a:latin typeface="Courier New" charset="0"/>
                <a:ea typeface="Dotum" charset="0"/>
                <a:cs typeface="Dotum" charset="0"/>
              </a:rPr>
              <a:t>3dcalc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) : weighted least squares</a:t>
            </a:r>
          </a:p>
          <a:p>
            <a:pPr lvl="1" eaLnBrk="1" hangingPunct="1">
              <a:lnSpc>
                <a:spcPts val="32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i="1" dirty="0" smtClean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= 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/∑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=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/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= weight for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 err="1">
                <a:latin typeface="Garamond" charset="0"/>
                <a:ea typeface="Dotum" charset="0"/>
                <a:cs typeface="Dotum" charset="0"/>
              </a:rPr>
              <a:t>th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subject</a:t>
            </a:r>
          </a:p>
          <a:p>
            <a:pPr lvl="1" eaLnBrk="1" hangingPunct="1">
              <a:lnSpc>
                <a:spcPts val="32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i="1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 = </a:t>
            </a:r>
            <a:r>
              <a:rPr lang="en-US" sz="2400" i="1" dirty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√∑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endParaRPr lang="en-US" sz="2400" i="1" dirty="0">
              <a:solidFill>
                <a:srgbClr val="0000FF"/>
              </a:solidFill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Program List</a:t>
            </a:r>
            <a:endParaRPr lang="en-US" sz="20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two-sample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paired </a:t>
            </a:r>
            <a:r>
              <a:rPr lang="en-US" sz="2200" i="1" u="sng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 + covariates (voxel-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wise is allowed,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GM fraction)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(R package for mixed-effects analysis,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-tests plus covariates)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3ddot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correlation between two </a:t>
            </a:r>
            <a:r>
              <a:rPr lang="en-US" sz="2200" u="sng" dirty="0" smtClean="0">
                <a:latin typeface="Palatino Linotype" charset="0"/>
                <a:ea typeface="ＭＳ Ｐゴシック" charset="0"/>
                <a:cs typeface="Palatino Linotype" charset="0"/>
              </a:rPr>
              <a:t>datasets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(one-way between-subject)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3dANOVA2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one-way within-subject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2-way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2-way within-subject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mixed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3-way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AN(C)OVA, and within-subject MAN(C)OVA)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(R package for sophisticated cases)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3dttest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two-sample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paired </a:t>
            </a:r>
            <a:r>
              <a:rPr lang="en-US" sz="2200" i="1" u="sng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3dRegAna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regression/correlation, covariates)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GroupAna</a:t>
            </a: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ostly 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000" dirty="0" err="1">
                <a:latin typeface="Palatino Linotype" charset="0"/>
                <a:ea typeface="ＭＳ Ｐゴシック" charset="0"/>
                <a:cs typeface="Palatino Linotype" charset="0"/>
              </a:rPr>
              <a:t>Matlab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package for up to four-way ANOVA)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sz="20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FMRI Group Analysis Comparison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54100"/>
          <a:ext cx="8442325" cy="5680078"/>
        </p:xfrm>
        <a:graphic>
          <a:graphicData uri="http://schemas.openxmlformats.org/drawingml/2006/table">
            <a:tbl>
              <a:tblPr/>
              <a:tblGrid>
                <a:gridCol w="1298342"/>
                <a:gridCol w="1428724"/>
                <a:gridCol w="1811584"/>
                <a:gridCol w="1970331"/>
                <a:gridCol w="1933344"/>
              </a:tblGrid>
              <a:tr h="40662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AFNI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SPM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FSL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7494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latin typeface="Garamond"/>
                          <a:cs typeface="Garamond"/>
                        </a:rPr>
                        <a:t>t</a:t>
                      </a:r>
                      <a:r>
                        <a:rPr lang="en-US" sz="1600" dirty="0" smtClean="0">
                          <a:latin typeface="Garamond"/>
                          <a:cs typeface="Garamond"/>
                        </a:rPr>
                        <a:t>-test (one-, two-sample, paired)</a:t>
                      </a:r>
                      <a:endParaRPr lang="en-US" sz="1600" dirty="0">
                        <a:latin typeface="Garamond"/>
                        <a:cs typeface="Garamond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3dttest++, 3dMEMA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FLAME1, FLAME1+2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82701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 categorical variable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: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one-way ANOVA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3dANOVA/2/3,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GroupAna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Only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 WS factor: full and flexible factorial design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Only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 within-subject factor: GLM in FEAT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70959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Multi-way AN(C)OVA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3dANOVA2/3,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GroupAna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, 3dMVM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82294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Between-subject covariate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3dttest++, 3dMEMA, 3dMVM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Partially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Partially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822942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Sophisticated situations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Covariate + within-subject factor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3dLME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822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Subject adjustment in trend analysis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Basis functions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Missing data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dirty="0" smtClean="0">
                <a:latin typeface="Palatino Linotype"/>
                <a:ea typeface="Dotum" charset="0"/>
                <a:cs typeface="Palatino Linotype"/>
              </a:rPr>
              <a:t>Inter-Subject Correlation (ISC)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Conventional task-related FMRI experiments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Meticulously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designed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Each trial lasts one or few TRs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Ultimate goal: identify ROIs associated with a task or a contrast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Potential issues: sensitivity (underpowered)</a:t>
            </a:r>
            <a:endParaRPr lang="en-US" sz="2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Naturalistic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tasks: lasting for a few minutes or more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Movie clip, music, speech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Minimally manipulated</a:t>
            </a:r>
          </a:p>
          <a:p>
            <a:pPr lvl="1" eaLnBrk="1" hangingPunct="1">
              <a:buFont typeface="Courier New"/>
              <a:buChar char="o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Courier New" charset="0"/>
              <a:buChar char="o"/>
              <a:defRPr/>
            </a:pPr>
            <a:endParaRPr lang="en-US" sz="20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1066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dirty="0" smtClean="0">
                <a:latin typeface="Palatino Linotype"/>
                <a:ea typeface="Dotum" charset="0"/>
                <a:cs typeface="Palatino Linotype"/>
              </a:rPr>
              <a:t>Inter-Subject Correlation (ISC)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 charset="0"/>
                <a:cs typeface="Palatino Linotype"/>
              </a:rPr>
              <a:t>Analysis methodology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Regression with task-related regressors won’t work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Voxel-wise correlation between any subject pair with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  <a:ea typeface="Dotum" charset="0"/>
                <a:cs typeface="Dotum" charset="0"/>
              </a:rPr>
              <a:t>3dTcorrelate</a:t>
            </a: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Wingdings" charset="2"/>
              <a:buChar char="§"/>
              <a:defRPr/>
            </a:pP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n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 = 4 subjects 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 6 ISC; </a:t>
            </a:r>
            <a:r>
              <a:rPr lang="en-US" sz="2200" i="1" dirty="0" smtClean="0">
                <a:latin typeface="Palatino Linotype"/>
                <a:ea typeface="Dotum" charset="0"/>
                <a:cs typeface="Palatino Linotype"/>
              </a:rPr>
              <a:t>n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= 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5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subjects 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 10 ISC</a:t>
            </a:r>
          </a:p>
          <a:p>
            <a:pPr lvl="2" eaLnBrk="1" hangingPunct="1">
              <a:buFont typeface="Wingdings" charset="2"/>
              <a:buChar char="§"/>
              <a:defRPr/>
            </a:pP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n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subjects </a:t>
            </a:r>
            <a:r>
              <a:rPr lang="en-US" sz="2200" dirty="0">
                <a:latin typeface="Palatino Linotype"/>
                <a:ea typeface="Dotum" charset="0"/>
                <a:cs typeface="Palatino Linotype"/>
                <a:sym typeface="Wingdings"/>
              </a:rPr>
              <a:t> </a:t>
            </a:r>
            <a:r>
              <a:rPr lang="en-US" sz="2200" i="1" dirty="0" smtClean="0">
                <a:latin typeface="Palatino Linotype"/>
                <a:ea typeface="Dotum" charset="0"/>
                <a:cs typeface="Palatino Linotype"/>
                <a:sym typeface="Wingdings"/>
              </a:rPr>
              <a:t>n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(</a:t>
            </a:r>
            <a:r>
              <a:rPr lang="en-US" sz="2200" i="1" dirty="0" smtClean="0">
                <a:latin typeface="Palatino Linotype"/>
                <a:ea typeface="Dotum" charset="0"/>
                <a:cs typeface="Palatino Linotype"/>
                <a:sym typeface="Wingdings"/>
              </a:rPr>
              <a:t>n</a:t>
            </a: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-1)/2 ISC – which are not all independent!</a:t>
            </a: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How to go about group analysis?</a:t>
            </a:r>
            <a:endParaRPr lang="en-US" sz="2200" dirty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buFont typeface="Courier New"/>
              <a:buChar char="o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Courier New" charset="0"/>
              <a:buChar char="o"/>
              <a:defRPr/>
            </a:pPr>
            <a:endParaRPr lang="en-US" sz="20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  <p:pic>
        <p:nvPicPr>
          <p:cNvPr id="3" name="Picture 2" descr="Screen Shot 2016-02-23 at 2.58.29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800"/>
            <a:ext cx="3200400" cy="2535382"/>
          </a:xfrm>
          <a:prstGeom prst="rect">
            <a:avLst/>
          </a:prstGeom>
        </p:spPr>
      </p:pic>
      <p:pic>
        <p:nvPicPr>
          <p:cNvPr id="4" name="Picture 3" descr="Screen Shot 2016-02-23 at 2.58.53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086100" cy="29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dirty="0" smtClean="0">
                <a:latin typeface="Palatino Linotype"/>
                <a:ea typeface="Dotum" charset="0"/>
                <a:cs typeface="Palatino Linotype"/>
              </a:rPr>
              <a:t>Inter-Subject Correlation (ISC)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 charset="0"/>
                <a:cs typeface="Palatino Linotype"/>
              </a:rPr>
              <a:t>Analysis  methodology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How to go about group analysis?</a:t>
            </a:r>
            <a:endParaRPr lang="en-US" sz="2200" dirty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Difficulty: The ISCs are not independent with each other</a:t>
            </a:r>
          </a:p>
          <a:p>
            <a:pPr lvl="2" eaLnBrk="1" hangingPunct="1"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The correlations are correlated themselves!</a:t>
            </a: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buFont typeface="Courier New"/>
              <a:buChar char="o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Courier New" charset="0"/>
              <a:buChar char="o"/>
              <a:defRPr/>
            </a:pPr>
            <a:endParaRPr lang="en-US" sz="20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  <p:pic>
        <p:nvPicPr>
          <p:cNvPr id="3" name="Picture 2" descr="Screen Shot 2016-02-23 at 2.53.0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590801"/>
            <a:ext cx="54653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dirty="0" smtClean="0">
                <a:latin typeface="Palatino Linotype"/>
                <a:ea typeface="Dotum" charset="0"/>
                <a:cs typeface="Palatino Linotype"/>
              </a:rPr>
              <a:t>Inter-Subject Correlation (ISC)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 charset="0"/>
                <a:cs typeface="Palatino Linotype"/>
              </a:rPr>
              <a:t>Analysis methodology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How to go about group analysis?</a:t>
            </a:r>
            <a:endParaRPr lang="en-US" sz="2200" dirty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  <a:sym typeface="Wingdings"/>
              </a:rPr>
              <a:t>Male group and difference between males and females</a:t>
            </a: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>
              <a:latin typeface="Palatino Linotype"/>
              <a:ea typeface="Dotum" charset="0"/>
              <a:cs typeface="Palatino Linotype"/>
              <a:sym typeface="Wingdings"/>
            </a:endParaRPr>
          </a:p>
          <a:p>
            <a:pPr lvl="2" eaLnBrk="1" hangingPunct="1">
              <a:buFont typeface="Wingdings" charset="2"/>
              <a:buChar char="§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buFont typeface="Courier New"/>
              <a:buChar char="o"/>
              <a:defRPr/>
            </a:pPr>
            <a:endParaRPr lang="en-US" sz="2200" dirty="0" smtClean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buFont typeface="Courier New" charset="0"/>
              <a:buChar char="o"/>
              <a:defRPr/>
            </a:pPr>
            <a:endParaRPr lang="en-US" sz="20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  <p:pic>
        <p:nvPicPr>
          <p:cNvPr id="2" name="Picture 1" descr="Screen Shot 2016-02-24 at 12.41.28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487127"/>
            <a:ext cx="2619115" cy="3341141"/>
          </a:xfrm>
          <a:prstGeom prst="rect">
            <a:avLst/>
          </a:prstGeom>
        </p:spPr>
      </p:pic>
      <p:pic>
        <p:nvPicPr>
          <p:cNvPr id="4" name="Picture 3" descr="Screen Shot 2016-02-24 at 12.41.53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2755"/>
            <a:ext cx="2590800" cy="3383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656" y="6031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Males, </a:t>
            </a:r>
            <a:r>
              <a:rPr lang="en-US" i="1" dirty="0" smtClean="0"/>
              <a:t>p</a:t>
            </a:r>
            <a:r>
              <a:rPr lang="en-US" dirty="0" smtClean="0"/>
              <a:t> &lt; 0.001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107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Males vs. Females, </a:t>
            </a:r>
            <a:r>
              <a:rPr lang="en-US" i="1" dirty="0" smtClean="0"/>
              <a:t>p</a:t>
            </a:r>
            <a:r>
              <a:rPr lang="en-US" dirty="0" smtClean="0"/>
              <a:t> &lt; 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Toy example of group analysis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Responses from a group of subjects under one condition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What we have: (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1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…,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10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)=(1.13, 0.87, …, 0.72)  </a:t>
            </a:r>
            <a:r>
              <a:rPr lang="en-US" sz="1400" dirty="0" smtClean="0">
                <a:latin typeface="Palatino" charset="0"/>
                <a:ea typeface="Dotum" charset="0"/>
                <a:cs typeface="Dotum" charset="0"/>
              </a:rPr>
              <a:t>[% signal change]</a:t>
            </a:r>
            <a:endParaRPr lang="en-US" sz="1400" baseline="-25000" dirty="0" smtClean="0">
              <a:latin typeface="Palatino" charset="0"/>
              <a:ea typeface="Dotum" charset="0"/>
              <a:cs typeface="Dotum" charset="0"/>
            </a:endParaRPr>
          </a:p>
          <a:p>
            <a:pPr marL="233363" lvl="1" indent="-233363" eaLnBrk="1" hangingPunct="1">
              <a:lnSpc>
                <a:spcPct val="100000"/>
              </a:lnSpc>
              <a:spcBef>
                <a:spcPts val="600"/>
              </a:spcBef>
              <a:buSzPct val="130000"/>
              <a:buFont typeface="Helvetica" charset="0"/>
              <a:buChar char="•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Centroid: average (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1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+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2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+…+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10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)/10 = 0.92 is not enough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Variation/reliability measure: diversity, spread, deviation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How different is 0.92 from 0.00 compared to its deviation?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Model building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ubject 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i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‘s response = 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average +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deviation of subject </a:t>
            </a:r>
            <a:r>
              <a:rPr lang="en-US" sz="2400" i="1" dirty="0" err="1" smtClean="0">
                <a:latin typeface="Palatino" charset="0"/>
                <a:ea typeface="Dotum" charset="0"/>
                <a:cs typeface="Dotum" charset="0"/>
              </a:rPr>
              <a:t>i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: simple model GLM (one-sample </a:t>
            </a:r>
            <a:r>
              <a:rPr lang="en-US" sz="2400" i="1" dirty="0" smtClean="0"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-test)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If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individual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responses are consistent,  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 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  should be small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How small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-value)?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4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test: significance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measure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=</a:t>
            </a:r>
            <a:endParaRPr lang="en-US" sz="2400" i="1" dirty="0" smtClean="0">
              <a:latin typeface="Lucida Grande"/>
              <a:ea typeface="Lucida Grande"/>
              <a:cs typeface="Lucida Grande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2 measures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(dimensional) and </a:t>
            </a:r>
            <a:r>
              <a:rPr lang="en-US" sz="2400" b="1" i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i="1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dimensionless)</a:t>
            </a:r>
            <a:endParaRPr lang="en-US" sz="2400" i="1" dirty="0">
              <a:solidFill>
                <a:srgbClr val="FF0000"/>
              </a:solidFill>
              <a:latin typeface="Palatino" charset="0"/>
              <a:ea typeface="Dotum" charset="0"/>
              <a:cs typeface="Dotum" charset="0"/>
            </a:endParaRP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4764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103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7225"/>
              </p:ext>
            </p:extLst>
          </p:nvPr>
        </p:nvGraphicFramePr>
        <p:xfrm>
          <a:off x="4953000" y="5638800"/>
          <a:ext cx="1393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6" imgW="609600" imgH="266700" progId="Equation.3">
                  <p:embed/>
                </p:oleObj>
              </mc:Choice>
              <mc:Fallback>
                <p:oleObj name="Equation" r:id="rId6" imgW="609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5638800"/>
                        <a:ext cx="13938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Overview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Basic concepts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Why do we need to do group analysis?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Factor, quantitative covariates, main effect, interaction, …</a:t>
            </a:r>
            <a:endParaRPr lang="en-US" sz="2200" dirty="0" smtClean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Various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analysis approaches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Regression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2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test)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: 3dttest++, 3dMEMA,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3dttest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3RegAna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(C)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OVA: 3dANOVA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x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3dMVM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solidFill>
                  <a:schemeClr val="accent1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GroupAna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Q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uantitative covariates: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3dMEMA,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3dMVM, 3dLME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Impact &amp; consequence of SFM, SAM, and SEM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Issues regarding result reporting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Intra-Class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Correlation (ICC)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Nonparametric approach and fixed-effects analysis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No routine statistical questions, only questionable routines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!</a:t>
            </a:r>
            <a:endParaRPr lang="en-US" sz="2400" dirty="0">
              <a:solidFill>
                <a:srgbClr val="FF161C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Group Analysis </a:t>
            </a: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Caveats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Conventional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voxel-wise (brain) or node-wise (surface)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Proper model to account for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cross-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within-subject variability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Results: two components (in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afni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GUI: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OLay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+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Thr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Effect estimates: have unit and physical meaning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Their significance (response to house </a:t>
            </a:r>
            <a:r>
              <a:rPr lang="en-US" sz="2200" b="1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significantly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&gt; face)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Very unfortunately </a:t>
            </a:r>
            <a:r>
              <a:rPr lang="en-US" sz="22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-values solely focused in FMRI!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Statistical significance (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-value) becomes obsession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Published papers: Big and t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all parents (violent men, engineers) have more sons, beautiful parents (nurses) have more daughters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Statistical </a:t>
            </a: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signiﬁcance is not the same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as practical importance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Statistically insignificant but the effect magnitude is suggestive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Sample size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Alignment</a:t>
            </a: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of different subjects’ brain images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282789</TotalTime>
  <Words>7341</Words>
  <Application>Microsoft Macintosh PowerPoint</Application>
  <PresentationFormat>On-screen Show (4:3)</PresentationFormat>
  <Paragraphs>1038</Paragraphs>
  <Slides>80</Slides>
  <Notes>77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Blank Presentation</vt:lpstr>
      <vt:lpstr>Slipstream</vt:lpstr>
      <vt:lpstr>2_Slipstream</vt:lpstr>
      <vt:lpstr>1_Slipstream</vt:lpstr>
      <vt:lpstr>Equation</vt:lpstr>
      <vt:lpstr>Group Analysis</vt:lpstr>
      <vt:lpstr>PowerPoint Presentation</vt:lpstr>
      <vt:lpstr>PowerPoint Presentation</vt:lpstr>
      <vt:lpstr>PowerPoint Presentation</vt:lpstr>
      <vt:lpstr> Simplest Group Analysis: One-Sample t-Test</vt:lpstr>
      <vt:lpstr> Simplest Group Analysis: Two-Sample t-Test</vt:lpstr>
      <vt:lpstr>Simplest Group Analysis: Paired (~1-sample) t-Test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FMRI Group Analysis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Spatial Working Memory Network  </dc:title>
  <dc:creator>Gang Chen</dc:creator>
  <cp:lastModifiedBy>Robert Cox</cp:lastModifiedBy>
  <cp:revision>2382</cp:revision>
  <cp:lastPrinted>2011-11-01T22:36:32Z</cp:lastPrinted>
  <dcterms:created xsi:type="dcterms:W3CDTF">2011-02-23T18:36:56Z</dcterms:created>
  <dcterms:modified xsi:type="dcterms:W3CDTF">2016-03-09T23:23:52Z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