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2.bin" ContentType="application/vnd.openxmlformats-officedocument.oleObject"/>
  <Override PartName="/ppt/notesSlides/notesSlide15.xml" ContentType="application/vnd.openxmlformats-officedocument.presentationml.notesSlide+xml"/>
  <Override PartName="/ppt/embeddings/oleObject3.bin" ContentType="application/vnd.openxmlformats-officedocument.oleObject"/>
  <Override PartName="/ppt/notesSlides/notesSlide16.xml" ContentType="application/vnd.openxmlformats-officedocument.presentationml.notesSlide+xml"/>
  <Override PartName="/ppt/embeddings/oleObject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27.xml" ContentType="application/vnd.openxmlformats-officedocument.presentationml.notesSlide+xml"/>
  <Override PartName="/ppt/embeddings/oleObject7.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44" r:id="rId1"/>
  </p:sldMasterIdLst>
  <p:notesMasterIdLst>
    <p:notesMasterId r:id="rId48"/>
  </p:notesMasterIdLst>
  <p:handoutMasterIdLst>
    <p:handoutMasterId r:id="rId49"/>
  </p:handoutMasterIdLst>
  <p:sldIdLst>
    <p:sldId id="257" r:id="rId2"/>
    <p:sldId id="258" r:id="rId3"/>
    <p:sldId id="303" r:id="rId4"/>
    <p:sldId id="310" r:id="rId5"/>
    <p:sldId id="304" r:id="rId6"/>
    <p:sldId id="260" r:id="rId7"/>
    <p:sldId id="305" r:id="rId8"/>
    <p:sldId id="259" r:id="rId9"/>
    <p:sldId id="263" r:id="rId10"/>
    <p:sldId id="266" r:id="rId11"/>
    <p:sldId id="264" r:id="rId12"/>
    <p:sldId id="267" r:id="rId13"/>
    <p:sldId id="268" r:id="rId14"/>
    <p:sldId id="265" r:id="rId15"/>
    <p:sldId id="274" r:id="rId16"/>
    <p:sldId id="306" r:id="rId17"/>
    <p:sldId id="307" r:id="rId18"/>
    <p:sldId id="308" r:id="rId19"/>
    <p:sldId id="275" r:id="rId20"/>
    <p:sldId id="309" r:id="rId21"/>
    <p:sldId id="273" r:id="rId22"/>
    <p:sldId id="311" r:id="rId23"/>
    <p:sldId id="277" r:id="rId24"/>
    <p:sldId id="278" r:id="rId25"/>
    <p:sldId id="269" r:id="rId26"/>
    <p:sldId id="276" r:id="rId27"/>
    <p:sldId id="272" r:id="rId28"/>
    <p:sldId id="280" r:id="rId29"/>
    <p:sldId id="284" r:id="rId30"/>
    <p:sldId id="312" r:id="rId31"/>
    <p:sldId id="289" r:id="rId32"/>
    <p:sldId id="287" r:id="rId33"/>
    <p:sldId id="288" r:id="rId34"/>
    <p:sldId id="290" r:id="rId35"/>
    <p:sldId id="291" r:id="rId36"/>
    <p:sldId id="281" r:id="rId37"/>
    <p:sldId id="292" r:id="rId38"/>
    <p:sldId id="285" r:id="rId39"/>
    <p:sldId id="302" r:id="rId40"/>
    <p:sldId id="300" r:id="rId41"/>
    <p:sldId id="293" r:id="rId42"/>
    <p:sldId id="294" r:id="rId43"/>
    <p:sldId id="295" r:id="rId44"/>
    <p:sldId id="297" r:id="rId45"/>
    <p:sldId id="262" r:id="rId46"/>
    <p:sldId id="30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38906"/>
    <a:srgbClr val="FFCC66"/>
    <a:srgbClr val="8000FF"/>
    <a:srgbClr val="FF66FF"/>
    <a:srgbClr val="19F502"/>
    <a:srgbClr val="1CFF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60"/>
  </p:normalViewPr>
  <p:slideViewPr>
    <p:cSldViewPr snapToGrid="0" snapToObjects="1">
      <p:cViewPr varScale="1">
        <p:scale>
          <a:sx n="92" d="100"/>
          <a:sy n="92" d="100"/>
        </p:scale>
        <p:origin x="-120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746D13-A1E3-A64B-AC5B-259ABA9C2C52}" type="datetime1">
              <a:rPr lang="en-US" smtClean="0"/>
              <a:t>3/7/16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364E6B-AC29-CC4E-AC8B-BF82BA182075}" type="slidenum">
              <a:rPr lang="en-US" smtClean="0"/>
              <a:t>‹#›</a:t>
            </a:fld>
            <a:endParaRPr lang="en-US"/>
          </a:p>
        </p:txBody>
      </p:sp>
    </p:spTree>
    <p:extLst>
      <p:ext uri="{BB962C8B-B14F-4D97-AF65-F5344CB8AC3E}">
        <p14:creationId xmlns:p14="http://schemas.microsoft.com/office/powerpoint/2010/main" val="615637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D7EC3-E641-3742-8E99-3E9D1B8545C5}" type="datetime1">
              <a:rPr lang="en-US" smtClean="0"/>
              <a:t>3/7/16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1A521-EB86-B64C-B97E-5D4F16FBA431}" type="slidenum">
              <a:rPr lang="en-US" smtClean="0"/>
              <a:t>‹#›</a:t>
            </a:fld>
            <a:endParaRPr lang="en-US"/>
          </a:p>
        </p:txBody>
      </p:sp>
    </p:spTree>
    <p:extLst>
      <p:ext uri="{BB962C8B-B14F-4D97-AF65-F5344CB8AC3E}">
        <p14:creationId xmlns:p14="http://schemas.microsoft.com/office/powerpoint/2010/main" val="41288196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1F1D688-05A0-C542-ACF7-6E3441433206}" type="slidenum">
              <a:rPr lang="en-US" sz="1200"/>
              <a:pPr/>
              <a:t>1</a:t>
            </a:fld>
            <a:endParaRPr lang="en-US" sz="120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914BEC1-AA89-D543-9359-4AC4A087377F}" type="slidenum">
              <a:rPr lang="en-US" sz="1200"/>
              <a:pPr/>
              <a:t>12</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51A2843E-E0EF-BE42-ADA6-9BFA8B860745}" type="slidenum">
              <a:rPr lang="en-US" sz="1200"/>
              <a:pPr/>
              <a:t>13</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15</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2</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23</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26</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3DB9CB5-3183-5C41-96B7-F7D489DDB8D9}" type="slidenum">
              <a:rPr lang="en-US" sz="1200"/>
              <a:pPr/>
              <a:t>29</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E7F0ECD-2C0C-D649-AE0D-285BFC87B553}" type="slidenum">
              <a:rPr lang="en-US" sz="1200"/>
              <a:pPr/>
              <a:t>31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9E945E16-6921-CE40-8234-BD50563FABE3}" type="slidenum">
              <a:rPr lang="en-US" sz="1200"/>
              <a:pPr/>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3</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3A1476F-C380-A244-B617-72E6F0D3061F}" type="slidenum">
              <a:rPr lang="en-US" sz="1200"/>
              <a:pPr/>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A750E26-8BBE-254F-BD30-549EDF5B8091}" type="slidenum">
              <a:rPr lang="en-US" sz="1200"/>
              <a:pPr/>
              <a:t>34</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DF48B97-487A-0B4D-A40C-3E14CC920C40}" type="slidenum">
              <a:rPr lang="en-US" sz="1200"/>
              <a:pPr/>
              <a:t>35</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AAA3E19-5EC4-5247-A984-75B75EBF7F61}" type="slidenum">
              <a:rPr lang="en-US" sz="1200"/>
              <a:pPr/>
              <a:t>38</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5B012D1-7872-BD41-9204-1C4C548B5A60}" type="slidenum">
              <a:rPr lang="en-US" sz="1200"/>
              <a:pPr/>
              <a:t>40</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41</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42</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43</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5</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44</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45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46</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6</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7</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5D40D2-FA00-9B4A-87E6-2A7DA2113233}" type="datetime1">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5462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1F5BE-71D8-C148-9AD4-425512AA6BEF}" type="datetime1">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428040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C4EEB-FFC7-7544-B66E-64634DCA4A04}" type="datetime1">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20696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623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340E9-26AF-9D46-A0A2-22D521429CCF}" type="datetime1">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8901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6CF0C-1002-E348-8EE1-6DA8764671A1}" type="datetime1">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4955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31AAC-01F4-3544-81D4-D31DD56945F7}" type="datetime1">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82373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74042-DB78-1D41-A982-3BBA93568E9D}" type="datetime1">
              <a:rPr lang="en-US" smtClean="0"/>
              <a:t>3/7/16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19535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91E56E-D9BD-CE4E-9DE2-D86C26380D74}" type="datetime1">
              <a:rPr lang="en-US" smtClean="0"/>
              <a:t>3/7/16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7045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C2F42-EDA5-EA43-A677-183CB9967474}" type="datetime1">
              <a:rPr lang="en-US" smtClean="0"/>
              <a:t>3/7/16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9442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E0A2E-86C6-CA48-BCB2-514639F163C2}" type="datetime1">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808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95E09-B1BC-F746-885B-EA0BCAE72CD8}" type="datetime1">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007270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39A9C-2ADF-E042-9C24-420F31A72AA4}" type="datetime1">
              <a:rPr lang="en-US" smtClean="0"/>
              <a:t>3/7/16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42ECA-B25A-7D4E-AE0A-E9B57F978545}" type="slidenum">
              <a:rPr lang="en-US" smtClean="0"/>
              <a:t>‹#›</a:t>
            </a:fld>
            <a:endParaRPr lang="en-US"/>
          </a:p>
        </p:txBody>
      </p:sp>
    </p:spTree>
    <p:extLst>
      <p:ext uri="{BB962C8B-B14F-4D97-AF65-F5344CB8AC3E}">
        <p14:creationId xmlns:p14="http://schemas.microsoft.com/office/powerpoint/2010/main" val="38536916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oleObject" Target="../embeddings/oleObject2.bin"/><Relationship Id="rId7"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3.png"/><Relationship Id="rId5" Type="http://schemas.openxmlformats.org/officeDocument/2006/relationships/oleObject" Target="../embeddings/oleObject3.bin"/><Relationship Id="rId6"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4.png"/><Relationship Id="rId5" Type="http://schemas.openxmlformats.org/officeDocument/2006/relationships/oleObject" Target="../embeddings/oleObject4.bin"/><Relationship Id="rId6"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5.bin"/><Relationship Id="rId5" Type="http://schemas.openxmlformats.org/officeDocument/2006/relationships/image" Target="../media/image23.emf"/><Relationship Id="rId6" Type="http://schemas.openxmlformats.org/officeDocument/2006/relationships/oleObject" Target="../embeddings/oleObject6.bin"/><Relationship Id="rId7" Type="http://schemas.openxmlformats.org/officeDocument/2006/relationships/image" Target="../media/image2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7.bin"/><Relationship Id="rId5" Type="http://schemas.openxmlformats.org/officeDocument/2006/relationships/image" Target="../media/image2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0.xml"/><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microsoft.com/office/2007/relationships/media" Target="file://localhost/Users/rwcox/IndiAna/beauchamp_videos.gif" TargetMode="External"/><Relationship Id="rId2" Type="http://schemas.openxmlformats.org/officeDocument/2006/relationships/video" Target="file://localhost/Users/rwcox/IndiAna/beauchamp_videos.gi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8.bin"/><Relationship Id="rId5" Type="http://schemas.openxmlformats.org/officeDocument/2006/relationships/image" Target="../media/image33.emf"/><Relationship Id="rId6" Type="http://schemas.openxmlformats.org/officeDocument/2006/relationships/oleObject" Target="../embeddings/oleObject9.bin"/><Relationship Id="rId7" Type="http://schemas.openxmlformats.org/officeDocument/2006/relationships/oleObject" Target="../embeddings/oleObject10.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760413" y="571036"/>
            <a:ext cx="7623175" cy="2456744"/>
          </a:xfrm>
        </p:spPr>
        <p:txBody>
          <a:bodyPr>
            <a:normAutofit/>
          </a:bodyPr>
          <a:lstStyle/>
          <a:p>
            <a:pPr algn="ctr" eaLnBrk="1" hangingPunct="1"/>
            <a:r>
              <a:rPr lang="en-US" sz="4800" b="1" dirty="0" smtClean="0">
                <a:solidFill>
                  <a:srgbClr val="0000FF"/>
                </a:solidFill>
                <a:latin typeface="Palatino"/>
                <a:ea typeface="ＭＳ Ｐゴシック" charset="0"/>
                <a:cs typeface="Palatino"/>
              </a:rPr>
              <a:t>FMRI Task-Based Data </a:t>
            </a:r>
            <a:r>
              <a:rPr lang="en-US" sz="4800" b="1" dirty="0">
                <a:solidFill>
                  <a:srgbClr val="0000FF"/>
                </a:solidFill>
                <a:latin typeface="Palatino"/>
                <a:ea typeface="ＭＳ Ｐゴシック" charset="0"/>
                <a:cs typeface="Palatino"/>
              </a:rPr>
              <a:t>Analysis at </a:t>
            </a:r>
            <a:r>
              <a:rPr lang="en-US" sz="4800" b="1" dirty="0" smtClean="0">
                <a:solidFill>
                  <a:srgbClr val="0000FF"/>
                </a:solidFill>
                <a:latin typeface="Palatino"/>
                <a:ea typeface="ＭＳ Ｐゴシック" charset="0"/>
                <a:cs typeface="Palatino"/>
              </a:rPr>
              <a:t>the Individual Level</a:t>
            </a:r>
            <a:endParaRPr lang="en-US" sz="4800" b="1" dirty="0">
              <a:solidFill>
                <a:srgbClr val="0000FF"/>
              </a:solidFill>
              <a:latin typeface="Palatino"/>
              <a:ea typeface="ＭＳ Ｐゴシック" charset="0"/>
              <a:cs typeface="Palatino"/>
            </a:endParaRPr>
          </a:p>
        </p:txBody>
      </p:sp>
      <p:sp>
        <p:nvSpPr>
          <p:cNvPr id="4098" name="Rectangle 3"/>
          <p:cNvSpPr>
            <a:spLocks noGrp="1" noChangeArrowheads="1"/>
          </p:cNvSpPr>
          <p:nvPr>
            <p:ph type="subTitle" idx="1"/>
          </p:nvPr>
        </p:nvSpPr>
        <p:spPr>
          <a:xfrm>
            <a:off x="1981200" y="3962400"/>
            <a:ext cx="6553200" cy="2514600"/>
          </a:xfrm>
        </p:spPr>
        <p:txBody>
          <a:bodyPr/>
          <a:lstStyle/>
          <a:p>
            <a:pPr algn="ctr" eaLnBrk="1" hangingPunct="1">
              <a:buFont typeface="Wingdings" charset="0"/>
              <a:buNone/>
            </a:pPr>
            <a:r>
              <a:rPr lang="en-US" sz="2400" dirty="0" smtClean="0">
                <a:latin typeface="Palatino"/>
                <a:ea typeface="ＭＳ Ｐゴシック" charset="0"/>
                <a:cs typeface="Palatino"/>
              </a:rPr>
              <a:t>SSCC</a:t>
            </a:r>
            <a:r>
              <a:rPr lang="en-US" sz="2400" dirty="0">
                <a:latin typeface="Palatino"/>
                <a:ea typeface="ＭＳ Ｐゴシック" charset="0"/>
                <a:cs typeface="Palatino"/>
              </a:rPr>
              <a:t>/NIMH/NIH</a:t>
            </a:r>
            <a:r>
              <a:rPr lang="en-US" sz="2400" dirty="0" smtClean="0">
                <a:latin typeface="Palatino"/>
                <a:ea typeface="ＭＳ Ｐゴシック" charset="0"/>
                <a:cs typeface="Palatino"/>
              </a:rPr>
              <a:t>/DHHS/USA/Earth</a:t>
            </a:r>
            <a:endParaRPr lang="en-US" sz="2400" dirty="0">
              <a:latin typeface="Palatino"/>
              <a:ea typeface="ＭＳ Ｐゴシック" charset="0"/>
              <a:cs typeface="Palatino"/>
            </a:endParaRP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953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953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7548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Types of FMRI Experiments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spcBef>
                <a:spcPct val="5000"/>
              </a:spcBef>
              <a:buSzTx/>
            </a:pPr>
            <a:r>
              <a:rPr lang="en-US" sz="2400" dirty="0" smtClean="0">
                <a:latin typeface="Palatino"/>
                <a:ea typeface="ＭＳ Ｐゴシック" charset="0"/>
                <a:cs typeface="Palatino"/>
              </a:rPr>
              <a:t>Two classical types of experiment design</a:t>
            </a:r>
          </a:p>
          <a:p>
            <a:pPr lvl="1">
              <a:spcBef>
                <a:spcPct val="5000"/>
              </a:spcBef>
              <a:buClr>
                <a:schemeClr val="tx1"/>
              </a:buClr>
              <a:buSzTx/>
              <a:buFont typeface="Wingdings" charset="2"/>
              <a:buChar char="Ø"/>
            </a:pPr>
            <a:r>
              <a:rPr lang="en-US" sz="2200" b="1" dirty="0" smtClean="0">
                <a:solidFill>
                  <a:srgbClr val="0000FF"/>
                </a:solidFill>
                <a:latin typeface="Palatino"/>
                <a:ea typeface="ＭＳ Ｐゴシック" charset="0"/>
                <a:cs typeface="Palatino"/>
              </a:rPr>
              <a:t>Block</a:t>
            </a:r>
            <a:r>
              <a:rPr lang="en-US" sz="2200" dirty="0" smtClean="0">
                <a:latin typeface="Palatino"/>
                <a:ea typeface="ＭＳ Ｐゴシック" charset="0"/>
                <a:cs typeface="Palatino"/>
              </a:rPr>
              <a:t> (boxcar) design</a:t>
            </a:r>
          </a:p>
          <a:p>
            <a:pPr lvl="2">
              <a:spcBef>
                <a:spcPct val="5000"/>
              </a:spcBef>
              <a:buSzTx/>
              <a:buFont typeface="Courier New"/>
              <a:buChar char="o"/>
            </a:pPr>
            <a:r>
              <a:rPr lang="en-US" sz="2000" dirty="0" smtClean="0">
                <a:latin typeface="Palatino"/>
                <a:ea typeface="ＭＳ Ｐゴシック" charset="0"/>
                <a:cs typeface="Palatino"/>
              </a:rPr>
              <a:t>Each stimulus block lasts for more than one TR (e.g., 4 to 20s)</a:t>
            </a:r>
          </a:p>
          <a:p>
            <a:pPr lvl="2">
              <a:spcBef>
                <a:spcPct val="5000"/>
              </a:spcBef>
              <a:buSzTx/>
              <a:buFont typeface="Courier New"/>
              <a:buChar char="o"/>
            </a:pPr>
            <a:r>
              <a:rPr lang="en-US" sz="2000" dirty="0" smtClean="0">
                <a:latin typeface="Palatino"/>
                <a:ea typeface="ＭＳ Ｐゴシック" charset="0"/>
                <a:cs typeface="Palatino"/>
              </a:rPr>
              <a:t>Each block is under one condition (e.g., watch a video clip), or a series of multiple trials (e.g., 10 consecutive blur images)</a:t>
            </a:r>
          </a:p>
          <a:p>
            <a:pPr lvl="2">
              <a:spcBef>
                <a:spcPct val="5000"/>
              </a:spcBef>
              <a:buSzTx/>
              <a:buFont typeface="Courier New"/>
              <a:buChar char="o"/>
            </a:pPr>
            <a:r>
              <a:rPr lang="en-US" sz="2000" dirty="0" smtClean="0">
                <a:latin typeface="Palatino"/>
                <a:ea typeface="ＭＳ Ｐゴシック" charset="0"/>
                <a:cs typeface="Palatino"/>
              </a:rPr>
              <a:t>BOLD </a:t>
            </a:r>
            <a:r>
              <a:rPr lang="en-US" sz="2000" dirty="0">
                <a:latin typeface="Palatino"/>
                <a:ea typeface="ＭＳ Ｐゴシック" charset="0"/>
                <a:cs typeface="Palatino"/>
              </a:rPr>
              <a:t>response is often visible in time </a:t>
            </a:r>
            <a:r>
              <a:rPr lang="en-US" sz="2000" dirty="0" smtClean="0">
                <a:latin typeface="Palatino"/>
                <a:ea typeface="ＭＳ Ｐゴシック" charset="0"/>
                <a:cs typeface="Palatino"/>
              </a:rPr>
              <a:t>series</a:t>
            </a:r>
          </a:p>
          <a:p>
            <a:pPr lvl="2">
              <a:spcBef>
                <a:spcPct val="5000"/>
              </a:spcBef>
              <a:buSzTx/>
              <a:buFont typeface="Courier New"/>
              <a:buChar char="o"/>
            </a:pPr>
            <a:r>
              <a:rPr lang="en-US" sz="2000" dirty="0" smtClean="0">
                <a:latin typeface="Palatino"/>
                <a:ea typeface="ＭＳ Ｐゴシック" charset="0"/>
                <a:cs typeface="Palatino"/>
              </a:rPr>
              <a:t>SNR: noise </a:t>
            </a:r>
            <a:r>
              <a:rPr lang="en-US" sz="2000" dirty="0">
                <a:latin typeface="Palatino"/>
                <a:ea typeface="ＭＳ Ｐゴシック" charset="0"/>
                <a:cs typeface="Palatino"/>
              </a:rPr>
              <a:t>magnitude about same as BOLD </a:t>
            </a:r>
            <a:r>
              <a:rPr lang="en-US" sz="2000" dirty="0" smtClean="0">
                <a:latin typeface="Palatino"/>
                <a:ea typeface="ＭＳ Ｐゴシック" charset="0"/>
                <a:cs typeface="Palatino"/>
              </a:rPr>
              <a:t>response</a:t>
            </a:r>
          </a:p>
          <a:p>
            <a:pPr lvl="1">
              <a:spcBef>
                <a:spcPct val="5000"/>
              </a:spcBef>
              <a:buClr>
                <a:schemeClr val="tx1"/>
              </a:buClr>
              <a:buSzTx/>
              <a:buFont typeface="Wingdings" charset="2"/>
              <a:buChar char="Ø"/>
            </a:pPr>
            <a:r>
              <a:rPr lang="en-US" sz="2200" b="1" dirty="0" smtClean="0">
                <a:solidFill>
                  <a:srgbClr val="0000FF"/>
                </a:solidFill>
                <a:latin typeface="Palatino"/>
                <a:ea typeface="ＭＳ Ｐゴシック" charset="0"/>
                <a:cs typeface="Palatino"/>
              </a:rPr>
              <a:t>Event-related </a:t>
            </a:r>
            <a:r>
              <a:rPr lang="en-US" sz="2200" dirty="0" smtClean="0">
                <a:solidFill>
                  <a:prstClr val="black"/>
                </a:solidFill>
                <a:latin typeface="Palatino"/>
                <a:ea typeface="ＭＳ Ｐゴシック" charset="0"/>
                <a:cs typeface="Palatino"/>
              </a:rPr>
              <a:t>design</a:t>
            </a:r>
            <a:endParaRPr lang="en-US" sz="2200" dirty="0">
              <a:solidFill>
                <a:prstClr val="black"/>
              </a:solidFill>
              <a:latin typeface="Palatino"/>
              <a:ea typeface="ＭＳ Ｐゴシック" charset="0"/>
              <a:cs typeface="Palatino"/>
            </a:endParaRPr>
          </a:p>
          <a:p>
            <a:pPr lvl="2">
              <a:spcBef>
                <a:spcPct val="5000"/>
              </a:spcBef>
              <a:buSzTx/>
              <a:buFont typeface="Courier New"/>
              <a:buChar char="o"/>
            </a:pPr>
            <a:r>
              <a:rPr lang="en-US" sz="2000" dirty="0" smtClean="0">
                <a:latin typeface="Palatino"/>
                <a:ea typeface="ＭＳ Ｐゴシック" charset="0"/>
                <a:cs typeface="Palatino"/>
              </a:rPr>
              <a:t>Each event or trial lasts for one TR or shorter</a:t>
            </a:r>
          </a:p>
          <a:p>
            <a:pPr lvl="2">
              <a:spcBef>
                <a:spcPct val="5000"/>
              </a:spcBef>
              <a:buSzTx/>
              <a:buFont typeface="Courier New"/>
              <a:buChar char="o"/>
            </a:pPr>
            <a:r>
              <a:rPr lang="en-US" altLang="ja-JP" sz="2000" dirty="0" smtClean="0">
                <a:latin typeface="Palatino"/>
                <a:ea typeface="ＭＳ Ｐゴシック" charset="0"/>
                <a:cs typeface="Palatino"/>
              </a:rPr>
              <a:t>Events are randomly spaced and/or sequenced </a:t>
            </a:r>
            <a:r>
              <a:rPr lang="en-US" altLang="ja-JP" sz="2000" dirty="0">
                <a:latin typeface="Palatino"/>
                <a:ea typeface="ＭＳ Ｐゴシック" charset="0"/>
                <a:cs typeface="Palatino"/>
              </a:rPr>
              <a:t>in </a:t>
            </a:r>
            <a:r>
              <a:rPr lang="en-US" altLang="ja-JP" sz="2000" dirty="0" smtClean="0">
                <a:latin typeface="Palatino"/>
                <a:ea typeface="ＭＳ Ｐゴシック" charset="0"/>
                <a:cs typeface="Palatino"/>
              </a:rPr>
              <a:t>time</a:t>
            </a:r>
          </a:p>
          <a:p>
            <a:pPr lvl="2">
              <a:spcBef>
                <a:spcPct val="5000"/>
              </a:spcBef>
              <a:buSzTx/>
              <a:buFont typeface="Courier New"/>
              <a:buChar char="o"/>
            </a:pPr>
            <a:r>
              <a:rPr lang="en-US" sz="2000" dirty="0" smtClean="0">
                <a:latin typeface="Palatino"/>
                <a:ea typeface="ＭＳ Ｐゴシック" charset="0"/>
                <a:cs typeface="Palatino"/>
              </a:rPr>
              <a:t>BOLD response to stimulus tends to be weaker, since fewer nearby-in-time </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activations</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 have overlapping signal changes</a:t>
            </a:r>
          </a:p>
          <a:p>
            <a:pPr lvl="2">
              <a:spcBef>
                <a:spcPct val="5000"/>
              </a:spcBef>
              <a:buFont typeface="Courier New"/>
              <a:buChar char="o"/>
            </a:pPr>
            <a:r>
              <a:rPr lang="en-US" sz="2000" dirty="0">
                <a:latin typeface="Palatino"/>
                <a:ea typeface="ＭＳ Ｐゴシック" charset="0"/>
                <a:cs typeface="Palatino"/>
              </a:rPr>
              <a:t>SNR: d</a:t>
            </a:r>
            <a:r>
              <a:rPr lang="en-US" sz="2000" dirty="0" smtClean="0">
                <a:latin typeface="Palatino"/>
                <a:ea typeface="ＭＳ Ｐゴシック" charset="0"/>
                <a:cs typeface="Palatino"/>
              </a:rPr>
              <a:t>ata </a:t>
            </a:r>
            <a:r>
              <a:rPr lang="en-US" sz="2000" u="sng" dirty="0">
                <a:latin typeface="Palatino"/>
                <a:ea typeface="ＭＳ Ｐゴシック" charset="0"/>
                <a:cs typeface="Palatino"/>
              </a:rPr>
              <a:t>looks</a:t>
            </a:r>
            <a:r>
              <a:rPr lang="en-US" sz="2000" dirty="0">
                <a:latin typeface="Palatino"/>
                <a:ea typeface="ＭＳ Ｐゴシック" charset="0"/>
                <a:cs typeface="Palatino"/>
              </a:rPr>
              <a:t> more like noise (to the pitiful human eye)</a:t>
            </a:r>
          </a:p>
          <a:p>
            <a:pPr lvl="0">
              <a:spcBef>
                <a:spcPct val="5000"/>
              </a:spcBef>
              <a:buSzTx/>
            </a:pPr>
            <a:r>
              <a:rPr lang="en-US" sz="2400" dirty="0" smtClean="0">
                <a:solidFill>
                  <a:prstClr val="black"/>
                </a:solidFill>
                <a:latin typeface="Palatino"/>
                <a:ea typeface="ＭＳ Ｐゴシック" charset="0"/>
                <a:cs typeface="Palatino"/>
              </a:rPr>
              <a:t>Mixed designs</a:t>
            </a:r>
          </a:p>
          <a:p>
            <a:pPr lvl="1">
              <a:spcBef>
                <a:spcPct val="5000"/>
              </a:spcBef>
              <a:buFont typeface="Wingdings" charset="2"/>
              <a:buChar char="Ø"/>
            </a:pPr>
            <a:r>
              <a:rPr lang="en-US" sz="2000" dirty="0" smtClean="0">
                <a:solidFill>
                  <a:prstClr val="black"/>
                </a:solidFill>
                <a:latin typeface="Palatino"/>
                <a:ea typeface="ＭＳ Ｐゴシック" charset="0"/>
                <a:cs typeface="Palatino"/>
              </a:rPr>
              <a:t>Containing both events and blocks, </a:t>
            </a:r>
            <a:r>
              <a:rPr lang="en-US" sz="2000" i="1" dirty="0" smtClean="0">
                <a:solidFill>
                  <a:prstClr val="black"/>
                </a:solidFill>
                <a:latin typeface="Palatino"/>
                <a:ea typeface="ＭＳ Ｐゴシック" charset="0"/>
                <a:cs typeface="Palatino"/>
              </a:rPr>
              <a:t>e.g</a:t>
            </a:r>
            <a:r>
              <a:rPr lang="en-US" sz="2000" dirty="0" smtClean="0">
                <a:solidFill>
                  <a:prstClr val="black"/>
                </a:solidFill>
                <a:latin typeface="Palatino"/>
                <a:ea typeface="ＭＳ Ｐゴシック" charset="0"/>
                <a:cs typeface="Palatino"/>
              </a:rPr>
              <a:t>., cue + video watching</a:t>
            </a:r>
          </a:p>
          <a:p>
            <a:pPr>
              <a:spcBef>
                <a:spcPct val="5000"/>
              </a:spcBef>
              <a:buFont typeface="Wingdings" charset="2"/>
              <a:buChar char="Ø"/>
            </a:pPr>
            <a:r>
              <a:rPr lang="en-US" sz="2400" dirty="0" smtClean="0">
                <a:solidFill>
                  <a:prstClr val="black"/>
                </a:solidFill>
                <a:latin typeface="Palatino"/>
                <a:ea typeface="ＭＳ Ｐゴシック" charset="0"/>
                <a:cs typeface="Palatino"/>
              </a:rPr>
              <a:t>Continuous stimulation (</a:t>
            </a:r>
            <a:r>
              <a:rPr lang="en-US" sz="2400" i="1" dirty="0" smtClean="0">
                <a:solidFill>
                  <a:prstClr val="black"/>
                </a:solidFill>
                <a:latin typeface="Palatino"/>
                <a:ea typeface="ＭＳ Ｐゴシック" charset="0"/>
                <a:cs typeface="Palatino"/>
              </a:rPr>
              <a:t>e.g.,</a:t>
            </a:r>
            <a:r>
              <a:rPr lang="en-US" sz="2400" dirty="0">
                <a:solidFill>
                  <a:prstClr val="black"/>
                </a:solidFill>
                <a:latin typeface="Palatino"/>
                <a:ea typeface="ＭＳ Ｐゴシック" charset="0"/>
                <a:cs typeface="Palatino"/>
              </a:rPr>
              <a:t> </a:t>
            </a:r>
            <a:r>
              <a:rPr lang="en-US" sz="2400" dirty="0" smtClean="0">
                <a:solidFill>
                  <a:prstClr val="black"/>
                </a:solidFill>
                <a:latin typeface="Palatino"/>
                <a:ea typeface="ＭＳ Ｐゴシック" charset="0"/>
                <a:cs typeface="Palatino"/>
              </a:rPr>
              <a:t>movie watching)</a:t>
            </a:r>
          </a:p>
          <a:p>
            <a:pPr lvl="1">
              <a:spcBef>
                <a:spcPct val="5000"/>
              </a:spcBef>
              <a:buFont typeface="Wingdings" charset="2"/>
              <a:buChar char="Ø"/>
            </a:pPr>
            <a:r>
              <a:rPr lang="en-US" sz="2000" dirty="0" smtClean="0">
                <a:solidFill>
                  <a:prstClr val="black"/>
                </a:solidFill>
                <a:latin typeface="Palatino"/>
                <a:ea typeface="ＭＳ Ｐゴシック" charset="0"/>
                <a:cs typeface="Palatino"/>
              </a:rPr>
              <a:t>Not covered here – more like resting state analysis</a:t>
            </a:r>
            <a:endParaRPr lang="en-US" dirty="0">
              <a:latin typeface="Palatino"/>
              <a:ea typeface="ＭＳ Ｐゴシック" charset="0"/>
              <a:cs typeface="Palatino"/>
            </a:endParaRPr>
          </a:p>
          <a:p>
            <a:pPr marL="0" indent="0">
              <a:spcBef>
                <a:spcPct val="5000"/>
              </a:spcBef>
              <a:buSzTx/>
              <a:buNone/>
            </a:pPr>
            <a:endParaRPr lang="en-US"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10</a:t>
            </a:fld>
            <a:endParaRPr lang="en-US"/>
          </a:p>
        </p:txBody>
      </p:sp>
    </p:spTree>
    <p:extLst>
      <p:ext uri="{BB962C8B-B14F-4D97-AF65-F5344CB8AC3E}">
        <p14:creationId xmlns:p14="http://schemas.microsoft.com/office/powerpoint/2010/main" val="34771742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FMRI Data</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58024"/>
            <a:ext cx="9144000" cy="5819775"/>
          </a:xfrm>
        </p:spPr>
        <p:txBody>
          <a:bodyPr/>
          <a:lstStyle/>
          <a:p>
            <a:pPr>
              <a:spcBef>
                <a:spcPts val="300"/>
              </a:spcBef>
              <a:buSzTx/>
            </a:pPr>
            <a:r>
              <a:rPr lang="en-US" sz="2400" dirty="0" smtClean="0">
                <a:latin typeface="Palatino"/>
                <a:ea typeface="ＭＳ Ｐゴシック" charset="0"/>
                <a:cs typeface="Palatino"/>
              </a:rPr>
              <a:t>Data partition: </a:t>
            </a:r>
            <a:r>
              <a:rPr lang="en-US" sz="2400" b="1" dirty="0" smtClean="0">
                <a:solidFill>
                  <a:srgbClr val="0000FF"/>
                </a:solidFill>
                <a:latin typeface="Palatino"/>
                <a:ea typeface="ＭＳ Ｐゴシック" charset="0"/>
                <a:cs typeface="Palatino"/>
              </a:rPr>
              <a:t>Data</a:t>
            </a:r>
            <a:r>
              <a:rPr lang="en-US" sz="2400" b="1" dirty="0" smtClean="0">
                <a:latin typeface="Palatino"/>
                <a:ea typeface="ＭＳ Ｐゴシック" charset="0"/>
                <a:cs typeface="Palatino"/>
              </a:rPr>
              <a:t> = </a:t>
            </a:r>
            <a:r>
              <a:rPr lang="en-US" sz="2400" b="1" dirty="0" smtClean="0">
                <a:solidFill>
                  <a:srgbClr val="800000"/>
                </a:solidFill>
                <a:latin typeface="Palatino"/>
                <a:ea typeface="ＭＳ Ｐゴシック" charset="0"/>
                <a:cs typeface="Palatino"/>
              </a:rPr>
              <a:t>Signal</a:t>
            </a:r>
            <a:r>
              <a:rPr lang="en-US" sz="2400" b="1" dirty="0" smtClean="0">
                <a:solidFill>
                  <a:srgbClr val="0000FF"/>
                </a:solidFill>
                <a:latin typeface="Palatino"/>
                <a:ea typeface="ＭＳ Ｐゴシック" charset="0"/>
                <a:cs typeface="Palatino"/>
              </a:rPr>
              <a:t> </a:t>
            </a:r>
            <a:r>
              <a:rPr lang="en-US" sz="2400" b="1" dirty="0" smtClean="0">
                <a:latin typeface="Palatino"/>
                <a:ea typeface="ＭＳ Ｐゴシック" charset="0"/>
                <a:cs typeface="Palatino"/>
              </a:rPr>
              <a:t>+</a:t>
            </a:r>
            <a:r>
              <a:rPr lang="en-US" sz="2400" b="1" dirty="0" smtClean="0">
                <a:solidFill>
                  <a:srgbClr val="0000FF"/>
                </a:solidFill>
                <a:latin typeface="Palatino"/>
                <a:ea typeface="ＭＳ Ｐゴシック" charset="0"/>
                <a:cs typeface="Palatino"/>
              </a:rPr>
              <a:t> </a:t>
            </a:r>
            <a:r>
              <a:rPr lang="en-US" sz="2400" b="1" dirty="0" smtClean="0">
                <a:latin typeface="Palatino"/>
                <a:ea typeface="ＭＳ Ｐゴシック" charset="0"/>
                <a:cs typeface="Palatino"/>
              </a:rPr>
              <a:t>Noise</a:t>
            </a:r>
          </a:p>
          <a:p>
            <a:pPr lvl="1">
              <a:spcBef>
                <a:spcPts val="300"/>
              </a:spcBef>
              <a:buClr>
                <a:schemeClr val="tx1"/>
              </a:buClr>
              <a:buSzTx/>
              <a:buFont typeface="Wingdings" charset="2"/>
              <a:buChar char="Ø"/>
            </a:pPr>
            <a:r>
              <a:rPr lang="en-US" sz="2100" b="1" u="sng" dirty="0" smtClean="0">
                <a:solidFill>
                  <a:srgbClr val="000BEE"/>
                </a:solidFill>
                <a:latin typeface="Palatino"/>
                <a:ea typeface="ＭＳ Ｐゴシック" charset="0"/>
                <a:cs typeface="Palatino"/>
              </a:rPr>
              <a:t>Data</a:t>
            </a:r>
            <a:r>
              <a:rPr lang="en-US" sz="2100" dirty="0" smtClean="0">
                <a:latin typeface="Palatino"/>
                <a:ea typeface="ＭＳ Ｐゴシック" charset="0"/>
                <a:cs typeface="Palatino"/>
              </a:rPr>
              <a:t> </a:t>
            </a:r>
            <a:r>
              <a:rPr lang="en-US" sz="2100" dirty="0">
                <a:latin typeface="Palatino"/>
                <a:ea typeface="ＭＳ Ｐゴシック" charset="0"/>
                <a:cs typeface="Palatino"/>
              </a:rPr>
              <a:t>= acquisition from scanner (voxel-wise time series</a:t>
            </a:r>
            <a:r>
              <a:rPr lang="en-US" sz="2100" dirty="0" smtClean="0">
                <a:latin typeface="Palatino"/>
                <a:ea typeface="ＭＳ Ｐゴシック" charset="0"/>
                <a:cs typeface="Palatino"/>
              </a:rPr>
              <a:t>)</a:t>
            </a:r>
          </a:p>
          <a:p>
            <a:pPr lvl="1">
              <a:spcBef>
                <a:spcPts val="300"/>
              </a:spcBef>
              <a:buClr>
                <a:schemeClr val="tx1"/>
              </a:buClr>
              <a:buSzTx/>
              <a:buFont typeface="Wingdings" charset="2"/>
              <a:buChar char="Ø"/>
            </a:pPr>
            <a:r>
              <a:rPr lang="en-US" sz="2100" b="1" u="sng" dirty="0" smtClean="0">
                <a:solidFill>
                  <a:srgbClr val="800000"/>
                </a:solidFill>
                <a:latin typeface="Palatino"/>
                <a:ea typeface="ＭＳ Ｐゴシック" charset="0"/>
                <a:cs typeface="Palatino"/>
              </a:rPr>
              <a:t>Signal</a:t>
            </a:r>
            <a:r>
              <a:rPr lang="en-US" sz="2100" dirty="0" smtClean="0">
                <a:solidFill>
                  <a:srgbClr val="800000"/>
                </a:solidFill>
                <a:latin typeface="Palatino"/>
                <a:ea typeface="ＭＳ Ｐゴシック" charset="0"/>
                <a:cs typeface="Palatino"/>
              </a:rPr>
              <a:t> </a:t>
            </a:r>
            <a:r>
              <a:rPr lang="en-US" sz="2100" dirty="0">
                <a:latin typeface="Palatino"/>
                <a:ea typeface="ＭＳ Ｐゴシック" charset="0"/>
                <a:cs typeface="Palatino"/>
              </a:rPr>
              <a:t>= </a:t>
            </a:r>
            <a:r>
              <a:rPr lang="en-US" sz="2100" dirty="0" smtClean="0">
                <a:latin typeface="Palatino"/>
                <a:ea typeface="ＭＳ Ｐゴシック" charset="0"/>
                <a:cs typeface="Palatino"/>
              </a:rPr>
              <a:t>BOLD response </a:t>
            </a:r>
            <a:r>
              <a:rPr lang="en-US" sz="2100" dirty="0">
                <a:latin typeface="Palatino"/>
                <a:ea typeface="ＭＳ Ｐゴシック" charset="0"/>
                <a:cs typeface="Palatino"/>
              </a:rPr>
              <a:t>to stimulus; effects of </a:t>
            </a:r>
            <a:r>
              <a:rPr lang="en-US" sz="2100" dirty="0" smtClean="0">
                <a:latin typeface="Palatino"/>
                <a:ea typeface="ＭＳ Ｐゴシック" charset="0"/>
                <a:cs typeface="Palatino"/>
              </a:rPr>
              <a:t>interest + no interest</a:t>
            </a:r>
          </a:p>
          <a:p>
            <a:pPr lvl="2">
              <a:spcBef>
                <a:spcPts val="300"/>
              </a:spcBef>
              <a:buClr>
                <a:schemeClr val="tx1"/>
              </a:buClr>
              <a:buSzTx/>
              <a:buFont typeface="Courier New"/>
              <a:buChar char="o"/>
            </a:pPr>
            <a:r>
              <a:rPr lang="en-US" sz="2100" b="1" dirty="0" smtClean="0">
                <a:solidFill>
                  <a:srgbClr val="FF0000"/>
                </a:solidFill>
                <a:latin typeface="Palatino"/>
                <a:ea typeface="ＭＳ Ｐゴシック" charset="0"/>
                <a:cs typeface="Palatino"/>
              </a:rPr>
              <a:t>We don’t actually know the real signal shape to look for</a:t>
            </a:r>
            <a:r>
              <a:rPr lang="en-US" sz="2100" b="1" i="1" dirty="0" smtClean="0">
                <a:solidFill>
                  <a:srgbClr val="FF0000"/>
                </a:solidFill>
                <a:latin typeface="Palatino"/>
                <a:ea typeface="ＭＳ Ｐゴシック" charset="0"/>
                <a:cs typeface="Palatino"/>
              </a:rPr>
              <a:t>!!!</a:t>
            </a:r>
          </a:p>
          <a:p>
            <a:pPr lvl="2">
              <a:spcBef>
                <a:spcPts val="300"/>
              </a:spcBef>
              <a:buSzTx/>
              <a:buFont typeface="Courier New"/>
              <a:buChar char="o"/>
            </a:pPr>
            <a:r>
              <a:rPr lang="en-US" sz="2100" dirty="0" smtClean="0">
                <a:latin typeface="Palatino"/>
                <a:ea typeface="ＭＳ Ｐゴシック" charset="0"/>
                <a:cs typeface="Palatino"/>
              </a:rPr>
              <a:t>Look for idealized task responses by assuming a </a:t>
            </a:r>
            <a:r>
              <a:rPr lang="en-US" sz="2100" b="1" dirty="0" smtClean="0">
                <a:solidFill>
                  <a:srgbClr val="0000FF"/>
                </a:solidFill>
                <a:latin typeface="Palatino"/>
                <a:ea typeface="ＭＳ Ｐゴシック" charset="0"/>
                <a:cs typeface="Palatino"/>
              </a:rPr>
              <a:t>fixed shape</a:t>
            </a:r>
            <a:r>
              <a:rPr lang="en-US" sz="2100" dirty="0" smtClean="0">
                <a:latin typeface="Palatino"/>
                <a:ea typeface="ＭＳ Ｐゴシック" charset="0"/>
                <a:cs typeface="Palatino"/>
              </a:rPr>
              <a:t> for BOLD effect (FMRI response) for each task trial</a:t>
            </a:r>
            <a:endParaRPr lang="en-US" sz="2100" dirty="0">
              <a:latin typeface="Palatino"/>
              <a:ea typeface="ＭＳ Ｐゴシック" charset="0"/>
              <a:cs typeface="Palatino"/>
            </a:endParaRPr>
          </a:p>
          <a:p>
            <a:pPr lvl="2">
              <a:spcBef>
                <a:spcPts val="300"/>
              </a:spcBef>
              <a:buSzTx/>
              <a:buFont typeface="Courier New"/>
              <a:buChar char="o"/>
            </a:pPr>
            <a:r>
              <a:rPr lang="en-US" sz="2100" b="1" i="1" dirty="0" smtClean="0">
                <a:latin typeface="Palatino"/>
                <a:ea typeface="ＭＳ Ｐゴシック" charset="0"/>
                <a:cs typeface="Palatino"/>
              </a:rPr>
              <a:t>Or</a:t>
            </a:r>
            <a:r>
              <a:rPr lang="en-US" sz="2100" b="1" dirty="0">
                <a:latin typeface="Palatino"/>
                <a:ea typeface="ＭＳ Ｐゴシック" charset="0"/>
                <a:cs typeface="Palatino"/>
              </a:rPr>
              <a:t> </a:t>
            </a:r>
            <a:r>
              <a:rPr lang="en-US" sz="2100" dirty="0" smtClean="0">
                <a:latin typeface="Palatino"/>
                <a:ea typeface="ＭＳ Ｐゴシック" charset="0"/>
                <a:cs typeface="Palatino"/>
              </a:rPr>
              <a:t>search for signal shape via repeated trials and </a:t>
            </a:r>
            <a:r>
              <a:rPr lang="en-US" sz="2100" b="1" dirty="0" smtClean="0">
                <a:solidFill>
                  <a:srgbClr val="0000FF"/>
                </a:solidFill>
                <a:latin typeface="Palatino"/>
                <a:ea typeface="ＭＳ Ｐゴシック" charset="0"/>
                <a:cs typeface="Palatino"/>
              </a:rPr>
              <a:t>basis functions</a:t>
            </a:r>
          </a:p>
          <a:p>
            <a:pPr lvl="2">
              <a:spcBef>
                <a:spcPts val="300"/>
              </a:spcBef>
              <a:buSzTx/>
              <a:buFont typeface="Courier New"/>
              <a:buChar char="o"/>
            </a:pPr>
            <a:r>
              <a:rPr lang="en-US" sz="2100" dirty="0" smtClean="0">
                <a:latin typeface="Palatino"/>
                <a:ea typeface="ＭＳ Ｐゴシック" charset="0"/>
                <a:cs typeface="Palatino"/>
              </a:rPr>
              <a:t>Of interest: effect size (response amplitude) for each task: </a:t>
            </a:r>
            <a:r>
              <a:rPr lang="en-US" sz="2100" b="1" dirty="0" smtClean="0">
                <a:solidFill>
                  <a:srgbClr val="0000FF"/>
                </a:solidFill>
                <a:latin typeface="Palatino"/>
                <a:ea typeface="ＭＳ Ｐゴシック" charset="0"/>
                <a:cs typeface="Palatino"/>
              </a:rPr>
              <a:t>beta</a:t>
            </a:r>
          </a:p>
          <a:p>
            <a:pPr lvl="2">
              <a:spcBef>
                <a:spcPts val="300"/>
              </a:spcBef>
              <a:buSzTx/>
              <a:buFont typeface="Courier New"/>
              <a:buChar char="o"/>
            </a:pPr>
            <a:r>
              <a:rPr lang="en-US" sz="2100" dirty="0" smtClean="0">
                <a:latin typeface="Palatino"/>
                <a:ea typeface="ＭＳ Ｐゴシック" charset="0"/>
                <a:cs typeface="Palatino"/>
              </a:rPr>
              <a:t>Of no interest: baseline, slow drifts, head motion effects, …</a:t>
            </a:r>
          </a:p>
          <a:p>
            <a:pPr lvl="1">
              <a:spcBef>
                <a:spcPts val="300"/>
              </a:spcBef>
              <a:buClr>
                <a:schemeClr val="tx1"/>
              </a:buClr>
              <a:buSzTx/>
              <a:buFont typeface="Wingdings" charset="2"/>
              <a:buChar char="Ø"/>
            </a:pPr>
            <a:r>
              <a:rPr lang="en-US" sz="2100" b="1" u="sng" dirty="0" smtClean="0">
                <a:latin typeface="Palatino"/>
                <a:ea typeface="ＭＳ Ｐゴシック" charset="0"/>
                <a:cs typeface="Palatino"/>
              </a:rPr>
              <a:t>Noise</a:t>
            </a:r>
            <a:r>
              <a:rPr lang="en-US" sz="2100" dirty="0" smtClean="0">
                <a:latin typeface="Palatino"/>
                <a:ea typeface="ＭＳ Ｐゴシック" charset="0"/>
                <a:cs typeface="Palatino"/>
              </a:rPr>
              <a:t> = components in data that interfere with signal</a:t>
            </a:r>
          </a:p>
          <a:p>
            <a:pPr lvl="2">
              <a:spcBef>
                <a:spcPts val="300"/>
              </a:spcBef>
              <a:buSzTx/>
              <a:buFont typeface="Courier New"/>
              <a:buChar char="o"/>
            </a:pPr>
            <a:r>
              <a:rPr lang="en-US" sz="2100" dirty="0" smtClean="0">
                <a:latin typeface="Palatino"/>
                <a:ea typeface="ＭＳ Ｐゴシック" charset="0"/>
                <a:cs typeface="Palatino"/>
              </a:rPr>
              <a:t>Practically: the part of the data we can’t explain with the model</a:t>
            </a:r>
          </a:p>
          <a:p>
            <a:pPr lvl="2">
              <a:spcBef>
                <a:spcPts val="300"/>
              </a:spcBef>
              <a:buSzTx/>
              <a:buFont typeface="Courier New"/>
              <a:buChar char="o"/>
            </a:pPr>
            <a:r>
              <a:rPr lang="en-US" sz="2100" dirty="0" smtClean="0">
                <a:latin typeface="Palatino"/>
                <a:ea typeface="ＭＳ Ｐゴシック" charset="0"/>
                <a:cs typeface="Palatino"/>
              </a:rPr>
              <a:t>Will have to make some assumptions about its probability distribution – to be able to carry out the statistical tests</a:t>
            </a:r>
          </a:p>
          <a:p>
            <a:pPr lvl="0">
              <a:spcBef>
                <a:spcPts val="300"/>
              </a:spcBef>
              <a:buSzTx/>
            </a:pPr>
            <a:r>
              <a:rPr lang="en-US" sz="2400" b="1" dirty="0">
                <a:solidFill>
                  <a:prstClr val="black"/>
                </a:solidFill>
                <a:latin typeface="Palatino"/>
                <a:ea typeface="ＭＳ Ｐゴシック" charset="0"/>
                <a:cs typeface="Palatino"/>
              </a:rPr>
              <a:t>D</a:t>
            </a:r>
            <a:r>
              <a:rPr lang="en-US" sz="2400" b="1" dirty="0" smtClean="0">
                <a:solidFill>
                  <a:prstClr val="black"/>
                </a:solidFill>
                <a:latin typeface="Palatino"/>
                <a:ea typeface="ＭＳ Ｐゴシック" charset="0"/>
                <a:cs typeface="Palatino"/>
              </a:rPr>
              <a:t>ata </a:t>
            </a:r>
            <a:r>
              <a:rPr lang="en-US" sz="2400" b="1" dirty="0">
                <a:solidFill>
                  <a:prstClr val="black"/>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b</a:t>
            </a:r>
            <a:r>
              <a:rPr lang="en-US" sz="2400" b="1" dirty="0" smtClean="0">
                <a:solidFill>
                  <a:srgbClr val="0000FF"/>
                </a:solidFill>
                <a:latin typeface="Palatino"/>
                <a:ea typeface="ＭＳ Ｐゴシック" charset="0"/>
                <a:cs typeface="Palatino"/>
              </a:rPr>
              <a:t>aseline + slow drift + other effects of no interest </a:t>
            </a:r>
            <a:r>
              <a:rPr lang="en-US" sz="2400" b="1" dirty="0" smtClean="0">
                <a:solidFill>
                  <a:prstClr val="black"/>
                </a:solidFill>
                <a:latin typeface="Palatino"/>
                <a:ea typeface="ＭＳ Ｐゴシック" charset="0"/>
                <a:cs typeface="Palatino"/>
              </a:rPr>
              <a:t>+ </a:t>
            </a:r>
            <a:r>
              <a:rPr lang="en-US" sz="2400" b="1" dirty="0" smtClean="0">
                <a:solidFill>
                  <a:srgbClr val="800000"/>
                </a:solidFill>
                <a:latin typeface="Palatino"/>
                <a:ea typeface="ＭＳ Ｐゴシック" charset="0"/>
                <a:cs typeface="Palatino"/>
              </a:rPr>
              <a:t>response</a:t>
            </a:r>
            <a:r>
              <a:rPr lang="en-US" sz="2400" b="1" baseline="-25000" dirty="0" smtClean="0">
                <a:solidFill>
                  <a:srgbClr val="800000"/>
                </a:solidFill>
                <a:latin typeface="Palatino"/>
                <a:ea typeface="ＭＳ Ｐゴシック" charset="0"/>
                <a:cs typeface="Palatino"/>
              </a:rPr>
              <a:t>1</a:t>
            </a:r>
            <a:r>
              <a:rPr lang="en-US" sz="2400" b="1" dirty="0" smtClean="0">
                <a:solidFill>
                  <a:srgbClr val="800000"/>
                </a:solidFill>
                <a:latin typeface="Palatino"/>
                <a:ea typeface="ＭＳ Ｐゴシック" charset="0"/>
                <a:cs typeface="Palatino"/>
              </a:rPr>
              <a:t> + … + </a:t>
            </a:r>
            <a:r>
              <a:rPr lang="en-US" sz="2400" b="1" dirty="0" err="1" smtClean="0">
                <a:solidFill>
                  <a:srgbClr val="800000"/>
                </a:solidFill>
                <a:latin typeface="Palatino"/>
                <a:ea typeface="ＭＳ Ｐゴシック" charset="0"/>
                <a:cs typeface="Palatino"/>
              </a:rPr>
              <a:t>response</a:t>
            </a:r>
            <a:r>
              <a:rPr lang="en-US" sz="2400" b="1" i="1" baseline="-25000" dirty="0" err="1" smtClean="0">
                <a:solidFill>
                  <a:srgbClr val="800000"/>
                </a:solidFill>
                <a:latin typeface="Palatino"/>
                <a:ea typeface="ＭＳ Ｐゴシック" charset="0"/>
                <a:cs typeface="Palatino"/>
              </a:rPr>
              <a:t>k</a:t>
            </a:r>
            <a:r>
              <a:rPr lang="en-US" sz="2400" b="1" dirty="0" smtClean="0">
                <a:solidFill>
                  <a:srgbClr val="800000"/>
                </a:solidFill>
                <a:latin typeface="Palatino"/>
                <a:ea typeface="ＭＳ Ｐゴシック" charset="0"/>
                <a:cs typeface="Palatino"/>
              </a:rPr>
              <a:t> </a:t>
            </a:r>
            <a:r>
              <a:rPr lang="en-US" sz="2400" b="1" dirty="0" smtClean="0">
                <a:solidFill>
                  <a:prstClr val="black"/>
                </a:solidFill>
                <a:latin typeface="Palatino"/>
                <a:ea typeface="ＭＳ Ｐゴシック" charset="0"/>
                <a:cs typeface="Palatino"/>
              </a:rPr>
              <a:t>+ noise</a:t>
            </a:r>
          </a:p>
          <a:p>
            <a:pPr>
              <a:spcBef>
                <a:spcPts val="300"/>
              </a:spcBef>
            </a:pPr>
            <a:r>
              <a:rPr lang="en-US" sz="2400" dirty="0" smtClean="0">
                <a:solidFill>
                  <a:prstClr val="black"/>
                </a:solidFill>
                <a:latin typeface="Palatino"/>
                <a:ea typeface="ＭＳ Ｐゴシック" charset="0"/>
                <a:cs typeface="Palatino"/>
              </a:rPr>
              <a:t>How to construct the regressors of interest (responses)?</a:t>
            </a:r>
            <a:endParaRPr lang="en-US" sz="2400" dirty="0">
              <a:solidFill>
                <a:prstClr val="black"/>
              </a:solidFill>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11</a:t>
            </a:fld>
            <a:endParaRPr lang="en-US"/>
          </a:p>
        </p:txBody>
      </p:sp>
    </p:spTree>
    <p:extLst>
      <p:ext uri="{BB962C8B-B14F-4D97-AF65-F5344CB8AC3E}">
        <p14:creationId xmlns:p14="http://schemas.microsoft.com/office/powerpoint/2010/main" val="17636361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762000"/>
            <a:ext cx="91408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10"/>
          <p:cNvSpPr txBox="1">
            <a:spLocks noChangeArrowheads="1"/>
          </p:cNvSpPr>
          <p:nvPr/>
        </p:nvSpPr>
        <p:spPr bwMode="auto">
          <a:xfrm>
            <a:off x="2109788" y="152400"/>
            <a:ext cx="5238475" cy="523220"/>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800" dirty="0" smtClean="0"/>
              <a:t>Block data of one run at a voxel</a:t>
            </a:r>
            <a:endParaRPr lang="en-US" sz="2800" dirty="0"/>
          </a:p>
        </p:txBody>
      </p:sp>
      <p:sp>
        <p:nvSpPr>
          <p:cNvPr id="30723" name="Text Box 13"/>
          <p:cNvSpPr txBox="1">
            <a:spLocks noChangeArrowheads="1"/>
          </p:cNvSpPr>
          <p:nvPr/>
        </p:nvSpPr>
        <p:spPr bwMode="auto">
          <a:xfrm>
            <a:off x="734426" y="3576608"/>
            <a:ext cx="7675148" cy="461665"/>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smtClean="0"/>
              <a:t>Block: </a:t>
            </a:r>
            <a:r>
              <a:rPr lang="en-US" dirty="0"/>
              <a:t>27 s </a:t>
            </a:r>
            <a:r>
              <a:rPr lang="ja-JP" altLang="en-US" dirty="0"/>
              <a:t>“</a:t>
            </a:r>
            <a:r>
              <a:rPr lang="en-US" altLang="ja-JP" dirty="0"/>
              <a:t>on</a:t>
            </a:r>
            <a:r>
              <a:rPr lang="ja-JP" altLang="en-US" dirty="0"/>
              <a:t>”</a:t>
            </a:r>
            <a:r>
              <a:rPr lang="en-US" altLang="ja-JP" dirty="0"/>
              <a:t> / 27 s </a:t>
            </a:r>
            <a:r>
              <a:rPr lang="ja-JP" altLang="en-US" dirty="0"/>
              <a:t>“</a:t>
            </a:r>
            <a:r>
              <a:rPr lang="en-US" altLang="ja-JP" dirty="0"/>
              <a:t>off</a:t>
            </a:r>
            <a:r>
              <a:rPr lang="ja-JP" altLang="en-US" dirty="0"/>
              <a:t>”</a:t>
            </a:r>
            <a:r>
              <a:rPr lang="en-US" altLang="ja-JP" dirty="0"/>
              <a:t>; TR=2.5 s; 130 time </a:t>
            </a:r>
            <a:r>
              <a:rPr lang="en-US" altLang="ja-JP" dirty="0" smtClean="0"/>
              <a:t>points</a:t>
            </a:r>
            <a:endParaRPr lang="en-US" dirty="0"/>
          </a:p>
        </p:txBody>
      </p:sp>
      <p:sp>
        <p:nvSpPr>
          <p:cNvPr id="30724" name="Text Box 14"/>
          <p:cNvSpPr txBox="1">
            <a:spLocks noChangeArrowheads="1"/>
          </p:cNvSpPr>
          <p:nvPr/>
        </p:nvSpPr>
        <p:spPr bwMode="auto">
          <a:xfrm>
            <a:off x="230188" y="3048000"/>
            <a:ext cx="1879600" cy="250825"/>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00FF"/>
                </a:solidFill>
              </a:rPr>
              <a:t>model fitted to data</a:t>
            </a:r>
            <a:endParaRPr lang="en-US" dirty="0"/>
          </a:p>
        </p:txBody>
      </p:sp>
      <p:sp>
        <p:nvSpPr>
          <p:cNvPr id="30725" name="Line 15"/>
          <p:cNvSpPr>
            <a:spLocks noChangeShapeType="1"/>
          </p:cNvSpPr>
          <p:nvPr/>
        </p:nvSpPr>
        <p:spPr bwMode="auto">
          <a:xfrm flipV="1">
            <a:off x="1143000" y="2514600"/>
            <a:ext cx="152400" cy="533400"/>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6" name="Text Box 16"/>
          <p:cNvSpPr txBox="1">
            <a:spLocks noChangeArrowheads="1"/>
          </p:cNvSpPr>
          <p:nvPr/>
        </p:nvSpPr>
        <p:spPr bwMode="auto">
          <a:xfrm>
            <a:off x="7679372" y="3048000"/>
            <a:ext cx="509588" cy="2508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576" tIns="0" rIns="36576"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t>data</a:t>
            </a:r>
            <a:endParaRPr lang="en-US" dirty="0"/>
          </a:p>
        </p:txBody>
      </p:sp>
      <p:sp>
        <p:nvSpPr>
          <p:cNvPr id="30727" name="Line 17"/>
          <p:cNvSpPr>
            <a:spLocks noChangeShapeType="1"/>
          </p:cNvSpPr>
          <p:nvPr/>
        </p:nvSpPr>
        <p:spPr bwMode="auto">
          <a:xfrm flipV="1">
            <a:off x="8188960" y="2970213"/>
            <a:ext cx="401320" cy="188118"/>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8" name="Text Box 18"/>
          <p:cNvSpPr txBox="1">
            <a:spLocks noChangeArrowheads="1"/>
          </p:cNvSpPr>
          <p:nvPr/>
        </p:nvSpPr>
        <p:spPr bwMode="auto">
          <a:xfrm>
            <a:off x="171450" y="338138"/>
            <a:ext cx="1749425" cy="250825"/>
          </a:xfrm>
          <a:prstGeom prst="rect">
            <a:avLst/>
          </a:prstGeom>
          <a:noFill/>
          <a:ln w="6350">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a:solidFill>
                  <a:srgbClr val="FF011C"/>
                </a:solidFill>
              </a:rPr>
              <a:t>model regressor</a:t>
            </a:r>
            <a:endParaRPr lang="en-US">
              <a:solidFill>
                <a:srgbClr val="FF011C"/>
              </a:solidFill>
            </a:endParaRPr>
          </a:p>
        </p:txBody>
      </p:sp>
      <p:sp>
        <p:nvSpPr>
          <p:cNvPr id="30729" name="Line 19"/>
          <p:cNvSpPr>
            <a:spLocks noChangeShapeType="1"/>
          </p:cNvSpPr>
          <p:nvPr/>
        </p:nvSpPr>
        <p:spPr bwMode="auto">
          <a:xfrm flipH="1">
            <a:off x="990600" y="590550"/>
            <a:ext cx="157163" cy="476250"/>
          </a:xfrm>
          <a:prstGeom prst="line">
            <a:avLst/>
          </a:prstGeom>
          <a:noFill/>
          <a:ln w="28575">
            <a:solidFill>
              <a:srgbClr val="FF011C"/>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30" name="Picture 22"/>
          <p:cNvPicPr>
            <a:picLocks noChangeAspect="1" noChangeArrowheads="1"/>
          </p:cNvPicPr>
          <p:nvPr/>
        </p:nvPicPr>
        <p:blipFill>
          <a:blip r:embed="rId4">
            <a:extLst>
              <a:ext uri="{28A0092B-C50C-407E-A947-70E740481C1C}">
                <a14:useLocalDpi xmlns:a14="http://schemas.microsoft.com/office/drawing/2010/main" val="0"/>
              </a:ext>
            </a:extLst>
          </a:blip>
          <a:srcRect l="4832" t="6000" b="12000"/>
          <a:stretch>
            <a:fillRect/>
          </a:stretch>
        </p:blipFill>
        <p:spPr bwMode="auto">
          <a:xfrm>
            <a:off x="7874000" y="0"/>
            <a:ext cx="12700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24"/>
          <p:cNvSpPr txBox="1">
            <a:spLocks noChangeArrowheads="1"/>
          </p:cNvSpPr>
          <p:nvPr/>
        </p:nvSpPr>
        <p:spPr bwMode="auto">
          <a:xfrm>
            <a:off x="2476500" y="3158331"/>
            <a:ext cx="3849787" cy="276999"/>
          </a:xfrm>
          <a:prstGeom prst="rect">
            <a:avLst/>
          </a:prstGeom>
          <a:noFill/>
          <a:ln w="6350">
            <a:solidFill>
              <a:srgbClr val="000BEE"/>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000BEE"/>
                </a:solidFill>
              </a:rPr>
              <a:t>Noise</a:t>
            </a:r>
            <a:r>
              <a:rPr lang="en-US" sz="1000" b="1" dirty="0">
                <a:solidFill>
                  <a:srgbClr val="000BEE"/>
                </a:solidFill>
              </a:rPr>
              <a:t> </a:t>
            </a:r>
            <a:r>
              <a:rPr lang="en-US" sz="1800" b="1" dirty="0" smtClean="0">
                <a:solidFill>
                  <a:srgbClr val="000BEE"/>
                </a:solidFill>
                <a:sym typeface="Symbol" charset="0"/>
              </a:rPr>
              <a:t>~</a:t>
            </a:r>
            <a:r>
              <a:rPr lang="en-US" sz="1000" b="1" dirty="0" smtClean="0">
                <a:solidFill>
                  <a:srgbClr val="000BEE"/>
                </a:solidFill>
              </a:rPr>
              <a:t> </a:t>
            </a:r>
            <a:r>
              <a:rPr lang="en-US" sz="1800" b="1" dirty="0">
                <a:solidFill>
                  <a:srgbClr val="000BEE"/>
                </a:solidFill>
              </a:rPr>
              <a:t>same size as </a:t>
            </a:r>
            <a:r>
              <a:rPr lang="en-US" sz="1800" b="1" dirty="0" smtClean="0">
                <a:solidFill>
                  <a:srgbClr val="000BEE"/>
                </a:solidFill>
              </a:rPr>
              <a:t>signal change</a:t>
            </a:r>
            <a:endParaRPr lang="en-US" sz="1800" b="1" dirty="0">
              <a:solidFill>
                <a:srgbClr val="000BEE"/>
              </a:solidFill>
            </a:endParaRPr>
          </a:p>
        </p:txBody>
      </p:sp>
      <p:sp>
        <p:nvSpPr>
          <p:cNvPr id="30733" name="Line 25"/>
          <p:cNvSpPr>
            <a:spLocks noChangeShapeType="1"/>
          </p:cNvSpPr>
          <p:nvPr/>
        </p:nvSpPr>
        <p:spPr bwMode="auto">
          <a:xfrm flipV="1">
            <a:off x="3499803" y="2624931"/>
            <a:ext cx="152400" cy="533400"/>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3175" y="4118640"/>
            <a:ext cx="9140825" cy="2785378"/>
          </a:xfrm>
          <a:prstGeom prst="rect">
            <a:avLst/>
          </a:prstGeom>
          <a:noFill/>
        </p:spPr>
        <p:txBody>
          <a:bodyPr wrap="square" rtlCol="0">
            <a:spAutoFit/>
          </a:bodyPr>
          <a:lstStyle/>
          <a:p>
            <a:pPr marL="285750" indent="-285750">
              <a:buFont typeface="Wingdings" charset="2"/>
              <a:buChar char="Ø"/>
            </a:pPr>
            <a:r>
              <a:rPr lang="en-US" sz="2500" dirty="0" smtClean="0">
                <a:latin typeface="Palatino"/>
                <a:cs typeface="Palatino"/>
              </a:rPr>
              <a:t>This is “best” voxel; most voxels are not fitted as well as this</a:t>
            </a:r>
          </a:p>
          <a:p>
            <a:pPr marL="285750" indent="-285750">
              <a:buFont typeface="Wingdings" charset="2"/>
              <a:buChar char="Ø"/>
            </a:pPr>
            <a:r>
              <a:rPr lang="en-US" sz="2500" dirty="0" smtClean="0">
                <a:latin typeface="Palatino"/>
                <a:cs typeface="Palatino"/>
              </a:rPr>
              <a:t>Data drifts downwards – this effect is captured in the model fit by baseline drift regressors</a:t>
            </a:r>
          </a:p>
          <a:p>
            <a:pPr marL="742950" lvl="1" indent="-285750">
              <a:buFont typeface="Wingdings" charset="2"/>
              <a:buChar char="Ø"/>
            </a:pPr>
            <a:r>
              <a:rPr lang="en-US" sz="2500" dirty="0" smtClean="0">
                <a:latin typeface="Palatino"/>
                <a:cs typeface="Palatino"/>
              </a:rPr>
              <a:t>If we did </a:t>
            </a:r>
            <a:r>
              <a:rPr lang="en-US" sz="2500" i="1" dirty="0" smtClean="0">
                <a:latin typeface="Palatino"/>
                <a:cs typeface="Palatino"/>
              </a:rPr>
              <a:t>not</a:t>
            </a:r>
            <a:r>
              <a:rPr lang="en-US" sz="2500" dirty="0" smtClean="0">
                <a:latin typeface="Palatino"/>
                <a:cs typeface="Palatino"/>
              </a:rPr>
              <a:t> model for drift, our fit would not be as good</a:t>
            </a:r>
          </a:p>
          <a:p>
            <a:pPr marL="285750" indent="-285750">
              <a:buFont typeface="Wingdings" charset="2"/>
              <a:buChar char="Ø"/>
            </a:pPr>
            <a:r>
              <a:rPr lang="en-US" sz="2500" dirty="0" smtClean="0">
                <a:latin typeface="Palatino"/>
                <a:cs typeface="Palatino"/>
              </a:rPr>
              <a:t>Activation amplitude and shape vary across blocks</a:t>
            </a:r>
          </a:p>
          <a:p>
            <a:pPr marL="800100" lvl="1" indent="-342900">
              <a:buFont typeface="Courier New"/>
              <a:buChar char="o"/>
            </a:pPr>
            <a:r>
              <a:rPr lang="en-US" sz="2500" dirty="0" smtClean="0">
                <a:latin typeface="Palatino"/>
                <a:cs typeface="Palatino"/>
              </a:rPr>
              <a:t>Reasons why?  We can only guess</a:t>
            </a:r>
          </a:p>
          <a:p>
            <a:pPr marL="800100" lvl="1" indent="-342900">
              <a:buFont typeface="Courier New"/>
              <a:buChar char="o"/>
            </a:pPr>
            <a:r>
              <a:rPr lang="en-US" sz="2500" dirty="0" smtClean="0">
                <a:latin typeface="Palatino"/>
                <a:cs typeface="Palatino"/>
              </a:rPr>
              <a:t>Habituation? Attention? Noise?</a:t>
            </a:r>
          </a:p>
        </p:txBody>
      </p:sp>
      <p:sp>
        <p:nvSpPr>
          <p:cNvPr id="6" name="Slide Number Placeholder 5"/>
          <p:cNvSpPr>
            <a:spLocks noGrp="1"/>
          </p:cNvSpPr>
          <p:nvPr>
            <p:ph type="sldNum" sz="quarter" idx="12"/>
          </p:nvPr>
        </p:nvSpPr>
        <p:spPr/>
        <p:txBody>
          <a:bodyPr/>
          <a:lstStyle/>
          <a:p>
            <a:fld id="{2B142ECA-B25A-7D4E-AE0A-E9B57F978545}" type="slidenum">
              <a:rPr lang="en-US" smtClean="0"/>
              <a:t>12</a:t>
            </a:fld>
            <a:endParaRPr lang="en-US"/>
          </a:p>
        </p:txBody>
      </p:sp>
    </p:spTree>
    <p:extLst>
      <p:ext uri="{BB962C8B-B14F-4D97-AF65-F5344CB8AC3E}">
        <p14:creationId xmlns:p14="http://schemas.microsoft.com/office/powerpoint/2010/main" val="19479393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152400"/>
            <a:ext cx="8382000" cy="685800"/>
          </a:xfrm>
        </p:spPr>
        <p:txBody>
          <a:bodyPr/>
          <a:lstStyle/>
          <a:p>
            <a:pPr eaLnBrk="1" hangingPunct="1"/>
            <a:r>
              <a:rPr lang="en-US" sz="3600" u="sng" dirty="0" smtClean="0">
                <a:latin typeface="Helvetica" charset="0"/>
                <a:ea typeface="ＭＳ Ｐゴシック" charset="0"/>
                <a:cs typeface="ＭＳ Ｐゴシック" charset="0"/>
              </a:rPr>
              <a:t>Event-Related Data at 2 Voxels</a:t>
            </a:r>
            <a:endParaRPr lang="en-US" sz="3600" u="sng" dirty="0">
              <a:latin typeface="Helvetica" charset="0"/>
              <a:ea typeface="ＭＳ Ｐゴシック" charset="0"/>
              <a:cs typeface="ＭＳ Ｐゴシック" charset="0"/>
            </a:endParaRPr>
          </a:p>
        </p:txBody>
      </p:sp>
      <p:pic>
        <p:nvPicPr>
          <p:cNvPr id="3686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8200"/>
            <a:ext cx="90995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9463"/>
            <a:ext cx="909478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7"/>
          <p:cNvSpPr txBox="1">
            <a:spLocks noChangeArrowheads="1"/>
          </p:cNvSpPr>
          <p:nvPr/>
        </p:nvSpPr>
        <p:spPr bwMode="auto">
          <a:xfrm>
            <a:off x="950913" y="2895600"/>
            <a:ext cx="3090862" cy="280988"/>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0.56</a:t>
            </a:r>
          </a:p>
        </p:txBody>
      </p:sp>
      <p:sp>
        <p:nvSpPr>
          <p:cNvPr id="36869" name="Text Box 8"/>
          <p:cNvSpPr txBox="1">
            <a:spLocks noChangeArrowheads="1"/>
          </p:cNvSpPr>
          <p:nvPr/>
        </p:nvSpPr>
        <p:spPr bwMode="auto">
          <a:xfrm>
            <a:off x="2778125" y="5486400"/>
            <a:ext cx="3243263" cy="280988"/>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a:t>
            </a:r>
            <a:r>
              <a:rPr lang="en-US" sz="700" b="1">
                <a:solidFill>
                  <a:srgbClr val="0000FF"/>
                </a:solidFill>
              </a:rPr>
              <a:t> </a:t>
            </a:r>
            <a:r>
              <a:rPr lang="en-US" sz="1800" b="1">
                <a:solidFill>
                  <a:srgbClr val="0000FF"/>
                </a:solidFill>
              </a:rPr>
              <a:t>0.01</a:t>
            </a:r>
          </a:p>
        </p:txBody>
      </p:sp>
      <p:sp>
        <p:nvSpPr>
          <p:cNvPr id="36870" name="Text Box 9"/>
          <p:cNvSpPr txBox="1">
            <a:spLocks noChangeArrowheads="1"/>
          </p:cNvSpPr>
          <p:nvPr/>
        </p:nvSpPr>
        <p:spPr bwMode="auto">
          <a:xfrm>
            <a:off x="990600" y="6375400"/>
            <a:ext cx="7421563" cy="434975"/>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2000" dirty="0"/>
              <a:t>Lesson: ER-FMRI activation is not obvious via casual inspection</a:t>
            </a:r>
          </a:p>
        </p:txBody>
      </p:sp>
      <p:sp>
        <p:nvSpPr>
          <p:cNvPr id="10" name="Text Box 14"/>
          <p:cNvSpPr txBox="1">
            <a:spLocks noChangeArrowheads="1"/>
          </p:cNvSpPr>
          <p:nvPr/>
        </p:nvSpPr>
        <p:spPr bwMode="auto">
          <a:xfrm>
            <a:off x="4405948" y="2966403"/>
            <a:ext cx="1478870" cy="246221"/>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smtClean="0">
                <a:solidFill>
                  <a:srgbClr val="008000"/>
                </a:solidFill>
              </a:rPr>
              <a:t>Voxel activated</a:t>
            </a:r>
            <a:endParaRPr lang="en-US" dirty="0">
              <a:solidFill>
                <a:srgbClr val="008000"/>
              </a:solidFill>
            </a:endParaRPr>
          </a:p>
        </p:txBody>
      </p:sp>
      <p:sp>
        <p:nvSpPr>
          <p:cNvPr id="11" name="Text Box 14"/>
          <p:cNvSpPr txBox="1">
            <a:spLocks noChangeArrowheads="1"/>
          </p:cNvSpPr>
          <p:nvPr/>
        </p:nvSpPr>
        <p:spPr bwMode="auto">
          <a:xfrm>
            <a:off x="3679508" y="4298870"/>
            <a:ext cx="1854875" cy="246221"/>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smtClean="0">
                <a:solidFill>
                  <a:srgbClr val="008000"/>
                </a:solidFill>
              </a:rPr>
              <a:t>Voxel not activated</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13</a:t>
            </a:fld>
            <a:endParaRPr lang="en-US"/>
          </a:p>
        </p:txBody>
      </p:sp>
    </p:spTree>
    <p:extLst>
      <p:ext uri="{BB962C8B-B14F-4D97-AF65-F5344CB8AC3E}">
        <p14:creationId xmlns:p14="http://schemas.microsoft.com/office/powerpoint/2010/main" val="30895726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BOLD Response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73762"/>
            <a:ext cx="8839200" cy="5935014"/>
          </a:xfrm>
        </p:spPr>
        <p:txBody>
          <a:bodyPr>
            <a:noAutofit/>
          </a:bodyPr>
          <a:lstStyle/>
          <a:p>
            <a:pPr>
              <a:lnSpc>
                <a:spcPct val="95000"/>
              </a:lnSpc>
              <a:spcBef>
                <a:spcPts val="400"/>
              </a:spcBef>
              <a:buSzTx/>
            </a:pPr>
            <a:r>
              <a:rPr lang="en-US" sz="2500" dirty="0" smtClean="0">
                <a:latin typeface="Palatino"/>
                <a:ea typeface="ＭＳ Ｐゴシック" charset="0"/>
                <a:cs typeface="Palatino"/>
              </a:rPr>
              <a:t>Hemodynamic response (</a:t>
            </a:r>
            <a:r>
              <a:rPr lang="en-US" sz="2500" b="1" dirty="0" smtClean="0">
                <a:solidFill>
                  <a:srgbClr val="0000FF"/>
                </a:solidFill>
                <a:latin typeface="Palatino"/>
                <a:ea typeface="ＭＳ Ｐゴシック" charset="0"/>
                <a:cs typeface="Palatino"/>
              </a:rPr>
              <a:t>HDR</a:t>
            </a:r>
            <a:r>
              <a:rPr lang="en-US" sz="2500" dirty="0" smtClean="0">
                <a:latin typeface="Palatino"/>
                <a:ea typeface="ＭＳ Ｐゴシック" charset="0"/>
                <a:cs typeface="Palatino"/>
              </a:rPr>
              <a:t>)</a:t>
            </a:r>
          </a:p>
          <a:p>
            <a:pPr lvl="1">
              <a:lnSpc>
                <a:spcPct val="95000"/>
              </a:lnSpc>
              <a:spcBef>
                <a:spcPts val="400"/>
              </a:spcBef>
              <a:buSzTx/>
              <a:buFont typeface="Wingdings" charset="2"/>
              <a:buChar char="Ø"/>
            </a:pPr>
            <a:r>
              <a:rPr lang="en-US" sz="2500" dirty="0" err="1" smtClean="0">
                <a:solidFill>
                  <a:prstClr val="black"/>
                </a:solidFill>
                <a:latin typeface="Palatino"/>
                <a:ea typeface="ＭＳ Ｐゴシック" charset="0"/>
                <a:cs typeface="Palatino"/>
              </a:rPr>
              <a:t>Brain+FMRI</a:t>
            </a:r>
            <a:r>
              <a:rPr lang="en-US" sz="2500" dirty="0" smtClean="0">
                <a:solidFill>
                  <a:prstClr val="black"/>
                </a:solidFill>
                <a:latin typeface="Palatino"/>
                <a:ea typeface="ＭＳ Ｐゴシック" charset="0"/>
                <a:cs typeface="Palatino"/>
              </a:rPr>
              <a:t> response to stimulus/task/condition</a:t>
            </a:r>
          </a:p>
          <a:p>
            <a:pPr lvl="1">
              <a:lnSpc>
                <a:spcPct val="95000"/>
              </a:lnSpc>
              <a:spcBef>
                <a:spcPts val="400"/>
              </a:spcBef>
              <a:buSzTx/>
              <a:buFont typeface="Wingdings" charset="2"/>
              <a:buChar char="Ø"/>
            </a:pPr>
            <a:r>
              <a:rPr lang="en-US" sz="2500" dirty="0" smtClean="0">
                <a:solidFill>
                  <a:prstClr val="black"/>
                </a:solidFill>
                <a:latin typeface="Palatino"/>
                <a:ea typeface="ＭＳ Ｐゴシック" charset="0"/>
                <a:cs typeface="Palatino"/>
              </a:rPr>
              <a:t>Indirect measure of neural response: brain activation</a:t>
            </a:r>
            <a:r>
              <a:rPr lang="en-US" sz="2500" dirty="0">
                <a:solidFill>
                  <a:srgbClr val="800000"/>
                </a:solidFill>
                <a:latin typeface="Wingdings"/>
                <a:ea typeface="Wingdings"/>
                <a:cs typeface="Wingdings"/>
                <a:sym typeface="Wingdings"/>
              </a:rPr>
              <a:t></a:t>
            </a:r>
            <a:r>
              <a:rPr lang="en-US" sz="2500" dirty="0" smtClean="0">
                <a:solidFill>
                  <a:prstClr val="black"/>
                </a:solidFill>
                <a:latin typeface="Palatino"/>
                <a:ea typeface="ＭＳ Ｐゴシック" charset="0"/>
                <a:cs typeface="Palatino"/>
              </a:rPr>
              <a:t> changes in blood </a:t>
            </a:r>
            <a:r>
              <a:rPr lang="en-US" sz="2500" dirty="0" err="1" smtClean="0">
                <a:solidFill>
                  <a:prstClr val="black"/>
                </a:solidFill>
                <a:latin typeface="Palatino"/>
                <a:ea typeface="ＭＳ Ｐゴシック" charset="0"/>
                <a:cs typeface="Palatino"/>
              </a:rPr>
              <a:t>oxygen</a:t>
            </a:r>
            <a:r>
              <a:rPr lang="en-US" sz="2500" dirty="0" err="1" smtClean="0">
                <a:solidFill>
                  <a:srgbClr val="800000"/>
                </a:solidFill>
                <a:latin typeface="Wingdings"/>
                <a:ea typeface="Wingdings"/>
                <a:cs typeface="Wingdings"/>
                <a:sym typeface="Wingdings"/>
              </a:rPr>
              <a:t></a:t>
            </a:r>
            <a:r>
              <a:rPr lang="en-US" sz="2500" dirty="0" err="1" smtClean="0">
                <a:solidFill>
                  <a:prstClr val="black"/>
                </a:solidFill>
                <a:latin typeface="Palatino"/>
                <a:ea typeface="ＭＳ Ｐゴシック" charset="0"/>
                <a:cs typeface="Palatino"/>
              </a:rPr>
              <a:t>changes</a:t>
            </a:r>
            <a:r>
              <a:rPr lang="en-US" sz="2500" dirty="0" smtClean="0">
                <a:solidFill>
                  <a:prstClr val="black"/>
                </a:solidFill>
                <a:latin typeface="Palatino"/>
                <a:ea typeface="ＭＳ Ｐゴシック" charset="0"/>
                <a:cs typeface="Palatino"/>
              </a:rPr>
              <a:t> in FMRI signal</a:t>
            </a:r>
            <a:endParaRPr lang="en-US" sz="2500" dirty="0" smtClean="0">
              <a:latin typeface="Palatino"/>
              <a:ea typeface="ＭＳ Ｐゴシック" charset="0"/>
              <a:cs typeface="Palatino"/>
            </a:endParaRPr>
          </a:p>
          <a:p>
            <a:pPr>
              <a:lnSpc>
                <a:spcPct val="95000"/>
              </a:lnSpc>
              <a:spcBef>
                <a:spcPts val="400"/>
              </a:spcBef>
              <a:buSzTx/>
            </a:pPr>
            <a:r>
              <a:rPr lang="en-US" sz="2500" dirty="0">
                <a:latin typeface="Palatino"/>
                <a:ea typeface="ＭＳ Ｐゴシック" charset="0"/>
                <a:cs typeface="Palatino"/>
              </a:rPr>
              <a:t>Hemodynamic response </a:t>
            </a:r>
            <a:r>
              <a:rPr lang="en-US" sz="2500" dirty="0" smtClean="0">
                <a:latin typeface="Palatino"/>
                <a:ea typeface="ＭＳ Ｐゴシック" charset="0"/>
                <a:cs typeface="Palatino"/>
              </a:rPr>
              <a:t>function (</a:t>
            </a:r>
            <a:r>
              <a:rPr lang="en-US" sz="2500" b="1" dirty="0" smtClean="0">
                <a:solidFill>
                  <a:srgbClr val="0000FF"/>
                </a:solidFill>
                <a:latin typeface="Palatino"/>
                <a:ea typeface="ＭＳ Ｐゴシック" charset="0"/>
                <a:cs typeface="Palatino"/>
              </a:rPr>
              <a:t>HRF</a:t>
            </a:r>
            <a:r>
              <a:rPr lang="en-US" sz="2500" dirty="0" smtClean="0">
                <a:latin typeface="Palatino"/>
                <a:ea typeface="ＭＳ Ｐゴシック" charset="0"/>
                <a:cs typeface="Palatino"/>
              </a:rPr>
              <a:t>)</a:t>
            </a: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Mathematical formulation/idealization of HDR for </a:t>
            </a:r>
            <a:r>
              <a:rPr lang="en-US" sz="2500" b="1" i="1" dirty="0" smtClean="0">
                <a:latin typeface="Palatino"/>
                <a:ea typeface="ＭＳ Ｐゴシック" charset="0"/>
                <a:cs typeface="Palatino"/>
              </a:rPr>
              <a:t>one</a:t>
            </a:r>
            <a:r>
              <a:rPr lang="en-US" sz="2500" dirty="0" smtClean="0">
                <a:latin typeface="Palatino"/>
                <a:ea typeface="ＭＳ Ｐゴシック" charset="0"/>
                <a:cs typeface="Palatino"/>
              </a:rPr>
              <a:t> full stimulus interval</a:t>
            </a: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HRF bridges between neural response (what we like) and BOLD signal (what we measure)</a:t>
            </a:r>
          </a:p>
          <a:p>
            <a:pPr>
              <a:lnSpc>
                <a:spcPct val="95000"/>
              </a:lnSpc>
              <a:spcBef>
                <a:spcPts val="400"/>
              </a:spcBef>
              <a:buSzTx/>
            </a:pPr>
            <a:r>
              <a:rPr lang="en-US" sz="2500" dirty="0" smtClean="0">
                <a:latin typeface="Palatino"/>
                <a:ea typeface="ＭＳ Ｐゴシック" charset="0"/>
                <a:cs typeface="Palatino"/>
              </a:rPr>
              <a:t>How to build the bridge?</a:t>
            </a:r>
            <a:endParaRPr lang="en-US" sz="2500" dirty="0">
              <a:latin typeface="Palatino"/>
              <a:ea typeface="ＭＳ Ｐゴシック" charset="0"/>
              <a:cs typeface="Palatino"/>
            </a:endParaRP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Most simple: Assume a </a:t>
            </a:r>
            <a:r>
              <a:rPr lang="en-US" sz="2500" u="sng" dirty="0">
                <a:latin typeface="Palatino"/>
                <a:ea typeface="ＭＳ Ｐゴシック" charset="0"/>
                <a:cs typeface="Palatino"/>
              </a:rPr>
              <a:t>fixed-shape</a:t>
            </a:r>
            <a:r>
              <a:rPr lang="en-US" sz="2500" dirty="0">
                <a:latin typeface="Palatino"/>
                <a:ea typeface="ＭＳ Ｐゴシック" charset="0"/>
                <a:cs typeface="Palatino"/>
              </a:rPr>
              <a:t> </a:t>
            </a:r>
            <a:r>
              <a:rPr lang="en-US" sz="2500" dirty="0" smtClean="0">
                <a:latin typeface="Palatino"/>
                <a:ea typeface="ＭＳ Ｐゴシック" charset="0"/>
                <a:cs typeface="Palatino"/>
              </a:rPr>
              <a:t>(idealized) HRF</a:t>
            </a: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Most complex: No assumption about HDR shape</a:t>
            </a:r>
          </a:p>
          <a:p>
            <a:pPr lvl="2">
              <a:lnSpc>
                <a:spcPct val="95000"/>
              </a:lnSpc>
              <a:spcBef>
                <a:spcPts val="400"/>
              </a:spcBef>
              <a:buFont typeface="Wingdings" charset="2"/>
              <a:buChar char="Ø"/>
            </a:pPr>
            <a:r>
              <a:rPr lang="en-US" sz="2300" dirty="0" smtClean="0">
                <a:latin typeface="Palatino"/>
                <a:ea typeface="ＭＳ Ｐゴシック" charset="0"/>
                <a:cs typeface="Palatino"/>
              </a:rPr>
              <a:t> Basis function expansion of HRF shape and size</a:t>
            </a: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In the middle: 1 major fixed shape + a little space for shape adjustment</a:t>
            </a:r>
            <a:endParaRPr lang="en-US" sz="2500" dirty="0">
              <a:latin typeface="Palatino"/>
              <a:ea typeface="ＭＳ Ｐゴシック" charset="0"/>
              <a:cs typeface="Palatino"/>
            </a:endParaRPr>
          </a:p>
          <a:p>
            <a:pPr marL="0" indent="0">
              <a:lnSpc>
                <a:spcPct val="95000"/>
              </a:lnSpc>
              <a:spcBef>
                <a:spcPts val="400"/>
              </a:spcBef>
              <a:buSzTx/>
              <a:buNone/>
            </a:pPr>
            <a:endParaRPr lang="en-US" sz="25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14</a:t>
            </a:fld>
            <a:endParaRPr lang="en-US"/>
          </a:p>
        </p:txBody>
      </p:sp>
    </p:spTree>
    <p:extLst>
      <p:ext uri="{BB962C8B-B14F-4D97-AF65-F5344CB8AC3E}">
        <p14:creationId xmlns:p14="http://schemas.microsoft.com/office/powerpoint/2010/main" val="35842904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 1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r>
              <a:rPr lang="en-US" sz="2400" dirty="0" smtClean="0">
                <a:latin typeface="Palatino"/>
                <a:ea typeface="ＭＳ Ｐゴシック" charset="0"/>
                <a:cs typeface="Palatino"/>
              </a:rPr>
              <a:t>Assume </a:t>
            </a:r>
            <a:r>
              <a:rPr lang="en-US" sz="2400" dirty="0">
                <a:latin typeface="Palatino"/>
                <a:ea typeface="ＭＳ Ｐゴシック" charset="0"/>
                <a:cs typeface="Palatino"/>
              </a:rPr>
              <a:t>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smtClean="0">
                <a:solidFill>
                  <a:srgbClr val="0000FF"/>
                </a:solidFill>
                <a:latin typeface="Palatino"/>
                <a:ea typeface="ＭＳ Ｐゴシック" charset="0"/>
                <a:cs typeface="Palatino"/>
              </a:rPr>
              <a:t>t</a:t>
            </a:r>
            <a:r>
              <a:rPr lang="en-US" sz="2400" dirty="0" smtClean="0">
                <a:solidFill>
                  <a:srgbClr val="0000FF"/>
                </a:solidFill>
                <a:latin typeface="Palatino"/>
                <a:ea typeface="ＭＳ Ｐゴシック" charset="0"/>
                <a:cs typeface="Palatino"/>
              </a:rPr>
              <a:t>)</a:t>
            </a:r>
            <a:r>
              <a:rPr lang="en-US" sz="2400" dirty="0" smtClean="0">
                <a:latin typeface="Palatino"/>
                <a:ea typeface="ＭＳ Ｐゴシック" charset="0"/>
                <a:cs typeface="Palatino"/>
              </a:rPr>
              <a:t> </a:t>
            </a:r>
            <a:r>
              <a:rPr lang="en-US" sz="2400" dirty="0">
                <a:latin typeface="Palatino"/>
                <a:ea typeface="ＭＳ Ｐゴシック" charset="0"/>
                <a:cs typeface="Palatino"/>
              </a:rPr>
              <a:t>for </a:t>
            </a:r>
            <a:r>
              <a:rPr lang="en-US" sz="2400" dirty="0" smtClean="0">
                <a:latin typeface="Palatino"/>
                <a:ea typeface="ＭＳ Ｐゴシック" charset="0"/>
                <a:cs typeface="Palatino"/>
              </a:rPr>
              <a:t>HRF to an </a:t>
            </a:r>
            <a:r>
              <a:rPr lang="en-US" sz="2400" b="1" dirty="0" smtClean="0">
                <a:solidFill>
                  <a:srgbClr val="008000"/>
                </a:solidFill>
                <a:latin typeface="Palatino"/>
                <a:ea typeface="ＭＳ Ｐゴシック" charset="0"/>
                <a:cs typeface="Palatino"/>
              </a:rPr>
              <a:t>instantaneous</a:t>
            </a:r>
            <a:r>
              <a:rPr lang="en-US" sz="2400" dirty="0" smtClean="0">
                <a:latin typeface="Palatino"/>
                <a:ea typeface="ＭＳ Ｐゴシック" charset="0"/>
                <a:cs typeface="Palatino"/>
              </a:rPr>
              <a:t> </a:t>
            </a:r>
            <a:r>
              <a:rPr lang="en-US" sz="2000" dirty="0" smtClean="0">
                <a:latin typeface="Palatino"/>
                <a:ea typeface="ＭＳ Ｐゴシック" charset="0"/>
                <a:cs typeface="Palatino"/>
              </a:rPr>
              <a:t>(very short) </a:t>
            </a:r>
            <a:r>
              <a:rPr lang="en-US" sz="2400" dirty="0" smtClean="0">
                <a:latin typeface="Palatino"/>
                <a:ea typeface="ＭＳ Ｐゴシック" charset="0"/>
                <a:cs typeface="Palatino"/>
              </a:rPr>
              <a:t>stimulus: impulse response function (</a:t>
            </a:r>
            <a:r>
              <a:rPr lang="en-US" sz="2400" b="1" dirty="0" smtClean="0">
                <a:solidFill>
                  <a:srgbClr val="0000FF"/>
                </a:solidFill>
                <a:latin typeface="Palatino"/>
                <a:ea typeface="ＭＳ Ｐゴシック" charset="0"/>
                <a:cs typeface="Palatino"/>
              </a:rPr>
              <a:t>IRF</a:t>
            </a:r>
            <a:r>
              <a:rPr lang="en-US" sz="2400" dirty="0" smtClean="0">
                <a:latin typeface="Palatino"/>
                <a:ea typeface="ＭＳ Ｐゴシック" charset="0"/>
                <a:cs typeface="Palatino"/>
              </a:rPr>
              <a:t>)</a:t>
            </a:r>
            <a:endParaRPr lang="en-US" sz="2400" dirty="0">
              <a:latin typeface="Palatino"/>
              <a:ea typeface="ＭＳ Ｐゴシック" charset="0"/>
              <a:cs typeface="Palatino"/>
            </a:endParaRPr>
          </a:p>
          <a:p>
            <a:pPr lvl="1">
              <a:buFont typeface="Wingdings" charset="0"/>
              <a:buChar char="Ø"/>
            </a:pPr>
            <a:r>
              <a:rPr lang="en-US" sz="2200" dirty="0">
                <a:solidFill>
                  <a:prstClr val="black"/>
                </a:solidFill>
                <a:latin typeface="Palatino"/>
                <a:ea typeface="ＭＳ Ｐゴシック" charset="0"/>
                <a:cs typeface="Palatino"/>
              </a:rPr>
              <a:t>GAM(</a:t>
            </a:r>
            <a:r>
              <a:rPr lang="en-US" sz="2200" i="1" dirty="0" err="1">
                <a:solidFill>
                  <a:prstClr val="black"/>
                </a:solidFill>
                <a:latin typeface="Palatino"/>
                <a:ea typeface="ＭＳ Ｐゴシック" charset="0"/>
                <a:cs typeface="Palatino"/>
              </a:rPr>
              <a:t>p</a:t>
            </a:r>
            <a:r>
              <a:rPr lang="en-US" sz="2200" dirty="0" err="1">
                <a:solidFill>
                  <a:prstClr val="black"/>
                </a:solidFill>
                <a:latin typeface="Palatino"/>
                <a:ea typeface="ＭＳ Ｐゴシック" charset="0"/>
                <a:cs typeface="Palatino"/>
              </a:rPr>
              <a:t>,</a:t>
            </a:r>
            <a:r>
              <a:rPr lang="en-US" sz="2200" i="1" dirty="0" err="1">
                <a:solidFill>
                  <a:prstClr val="black"/>
                </a:solidFill>
                <a:latin typeface="Palatino"/>
                <a:ea typeface="ＭＳ Ｐゴシック" charset="0"/>
                <a:cs typeface="Palatino"/>
              </a:rPr>
              <a:t>q</a:t>
            </a:r>
            <a:r>
              <a:rPr lang="en-US" sz="2200" dirty="0" smtClean="0">
                <a:solidFill>
                  <a:prstClr val="black"/>
                </a:solidFill>
                <a:latin typeface="Palatino"/>
                <a:ea typeface="ＭＳ Ｐゴシック" charset="0"/>
                <a:cs typeface="Palatino"/>
              </a:rPr>
              <a:t>):  </a:t>
            </a:r>
            <a:r>
              <a:rPr lang="en-US" sz="2200" i="1" dirty="0" smtClean="0">
                <a:solidFill>
                  <a:srgbClr val="0000FF"/>
                </a:solidFill>
                <a:latin typeface="Palatino"/>
                <a:ea typeface="ＭＳ Ｐゴシック" charset="0"/>
                <a:cs typeface="Palatino"/>
              </a:rPr>
              <a:t>h</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a:t>
            </a:r>
            <a:r>
              <a:rPr lang="en-US" sz="2200" dirty="0" smtClean="0">
                <a:solidFill>
                  <a:srgbClr val="0000FF"/>
                </a:solidFill>
                <a:latin typeface="Palatino"/>
                <a:ea typeface="ＭＳ Ｐゴシック" charset="0"/>
                <a:cs typeface="Palatino"/>
              </a:rPr>
              <a:t>) = </a:t>
            </a:r>
            <a:r>
              <a:rPr lang="en-US" sz="2200" i="1" dirty="0" smtClean="0">
                <a:solidFill>
                  <a:srgbClr val="0000FF"/>
                </a:solidFill>
                <a:latin typeface="Palatino"/>
                <a:ea typeface="ＭＳ Ｐゴシック" charset="0"/>
                <a:cs typeface="Palatino"/>
              </a:rPr>
              <a:t>t</a:t>
            </a:r>
            <a:r>
              <a:rPr lang="en-US" sz="1400" i="1" baseline="-25000" dirty="0" smtClean="0">
                <a:solidFill>
                  <a:srgbClr val="0000FF"/>
                </a:solidFill>
                <a:latin typeface="Palatino"/>
                <a:ea typeface="ＭＳ Ｐゴシック" charset="0"/>
                <a:cs typeface="Palatino"/>
              </a:rPr>
              <a:t> </a:t>
            </a:r>
            <a:r>
              <a:rPr lang="en-US" sz="2200" i="1" baseline="30000" dirty="0" smtClean="0">
                <a:solidFill>
                  <a:srgbClr val="0000FF"/>
                </a:solidFill>
                <a:latin typeface="Palatino"/>
                <a:ea typeface="ＭＳ Ｐゴシック" charset="0"/>
                <a:cs typeface="Palatino"/>
              </a:rPr>
              <a:t>p</a:t>
            </a:r>
            <a:r>
              <a:rPr lang="en-US" sz="2200" dirty="0" smtClean="0">
                <a:solidFill>
                  <a:srgbClr val="0000FF"/>
                </a:solidFill>
                <a:latin typeface="Palatino"/>
                <a:ea typeface="ＭＳ Ｐゴシック" charset="0"/>
                <a:cs typeface="Palatino"/>
              </a:rPr>
              <a:t> </a:t>
            </a:r>
            <a:r>
              <a:rPr lang="en-US" sz="2200" dirty="0" err="1" smtClean="0">
                <a:solidFill>
                  <a:srgbClr val="0000FF"/>
                </a:solidFill>
                <a:latin typeface="Palatino"/>
                <a:ea typeface="ＭＳ Ｐゴシック" charset="0"/>
                <a:cs typeface="Palatino"/>
              </a:rPr>
              <a:t>exp</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q</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for power </a:t>
            </a:r>
            <a:r>
              <a:rPr lang="en-US" sz="2200" i="1" dirty="0" smtClean="0">
                <a:latin typeface="Palatino"/>
                <a:ea typeface="ＭＳ Ｐゴシック" charset="0"/>
                <a:cs typeface="Palatino"/>
              </a:rPr>
              <a:t>p</a:t>
            </a:r>
            <a:r>
              <a:rPr lang="en-US" sz="2200" dirty="0" smtClean="0">
                <a:latin typeface="Palatino"/>
                <a:ea typeface="ＭＳ Ｐゴシック" charset="0"/>
                <a:cs typeface="Palatino"/>
              </a:rPr>
              <a:t> and time </a:t>
            </a:r>
            <a:r>
              <a:rPr lang="en-US" sz="2200" i="1" dirty="0" smtClean="0">
                <a:latin typeface="Palatino"/>
                <a:ea typeface="ＭＳ Ｐゴシック" charset="0"/>
                <a:cs typeface="Palatino"/>
              </a:rPr>
              <a:t>q</a:t>
            </a:r>
            <a:endParaRPr lang="en-US" sz="2200" dirty="0" smtClean="0">
              <a:latin typeface="Palatino"/>
              <a:ea typeface="ＭＳ Ｐゴシック" charset="0"/>
              <a:cs typeface="Palatino"/>
            </a:endParaRPr>
          </a:p>
          <a:p>
            <a:pPr lvl="2">
              <a:buFont typeface="Courier New"/>
              <a:buChar char="o"/>
            </a:pPr>
            <a:r>
              <a:rPr lang="en-US" sz="2000" dirty="0" smtClean="0">
                <a:latin typeface="Palatino"/>
                <a:ea typeface="ＭＳ Ｐゴシック" charset="0"/>
                <a:cs typeface="Palatino"/>
              </a:rPr>
              <a:t>Sample IRF: </a:t>
            </a:r>
            <a:r>
              <a:rPr lang="en-US" sz="2000" i="1" dirty="0">
                <a:solidFill>
                  <a:srgbClr val="0000FF"/>
                </a:solidFill>
                <a:latin typeface="Palatino"/>
                <a:ea typeface="ＭＳ Ｐゴシック" charset="0"/>
                <a:cs typeface="Palatino"/>
              </a:rPr>
              <a:t>h</a:t>
            </a:r>
            <a:r>
              <a:rPr lang="en-US" sz="2000" dirty="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a:t>
            </a:r>
            <a:r>
              <a:rPr lang="en-US" sz="2000" dirty="0" smtClean="0">
                <a:solidFill>
                  <a:srgbClr val="0000FF"/>
                </a:solidFill>
                <a:latin typeface="Palatino"/>
                <a:ea typeface="ＭＳ Ｐゴシック" charset="0"/>
                <a:cs typeface="Palatino"/>
              </a:rPr>
              <a:t>) </a:t>
            </a:r>
            <a:r>
              <a:rPr lang="en-US" sz="2000" dirty="0">
                <a:solidFill>
                  <a:srgbClr val="0000FF"/>
                </a:solidFill>
                <a:latin typeface="Palatino"/>
                <a:ea typeface="ＭＳ Ｐゴシック" charset="0"/>
                <a:cs typeface="Palatino"/>
              </a:rPr>
              <a:t>= </a:t>
            </a:r>
            <a:r>
              <a:rPr lang="en-US" sz="2000" i="1" dirty="0">
                <a:solidFill>
                  <a:srgbClr val="0000FF"/>
                </a:solidFill>
                <a:latin typeface="Palatino"/>
                <a:ea typeface="ＭＳ Ｐゴシック" charset="0"/>
                <a:cs typeface="Palatino"/>
              </a:rPr>
              <a:t>t</a:t>
            </a:r>
            <a:r>
              <a:rPr lang="en-US" sz="1600" i="1" dirty="0">
                <a:solidFill>
                  <a:srgbClr val="0000FF"/>
                </a:solidFill>
                <a:latin typeface="Palatino"/>
                <a:ea typeface="ＭＳ Ｐゴシック" charset="0"/>
                <a:cs typeface="Palatino"/>
              </a:rPr>
              <a:t> </a:t>
            </a:r>
            <a:r>
              <a:rPr lang="en-US" sz="2000" baseline="30000" dirty="0">
                <a:solidFill>
                  <a:srgbClr val="0000FF"/>
                </a:solidFill>
                <a:latin typeface="Palatino"/>
                <a:ea typeface="ＭＳ Ｐゴシック" charset="0"/>
                <a:cs typeface="Palatino"/>
              </a:rPr>
              <a:t>8.6</a:t>
            </a:r>
            <a:r>
              <a:rPr lang="en-US" sz="2000" dirty="0">
                <a:solidFill>
                  <a:srgbClr val="0000FF"/>
                </a:solidFill>
                <a:latin typeface="Palatino"/>
                <a:ea typeface="ＭＳ Ｐゴシック" charset="0"/>
                <a:cs typeface="Palatino"/>
              </a:rPr>
              <a:t> </a:t>
            </a:r>
            <a:r>
              <a:rPr lang="en-US" sz="2000" dirty="0" err="1">
                <a:solidFill>
                  <a:srgbClr val="0000FF"/>
                </a:solidFill>
                <a:latin typeface="Palatino"/>
                <a:ea typeface="ＭＳ Ｐゴシック" charset="0"/>
                <a:cs typeface="Palatino"/>
              </a:rPr>
              <a:t>exp</a:t>
            </a:r>
            <a:r>
              <a:rPr lang="en-US" sz="2000" dirty="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a:t>
            </a:r>
            <a:r>
              <a:rPr lang="en-US" sz="2000" dirty="0" smtClean="0">
                <a:solidFill>
                  <a:srgbClr val="0000FF"/>
                </a:solidFill>
                <a:latin typeface="Palatino"/>
                <a:ea typeface="ＭＳ Ｐゴシック" charset="0"/>
                <a:cs typeface="Palatino"/>
              </a:rPr>
              <a:t>/</a:t>
            </a:r>
            <a:r>
              <a:rPr lang="en-US" sz="2000" dirty="0">
                <a:solidFill>
                  <a:srgbClr val="0000FF"/>
                </a:solidFill>
                <a:latin typeface="Palatino"/>
                <a:ea typeface="ＭＳ Ｐゴシック" charset="0"/>
                <a:cs typeface="Palatino"/>
              </a:rPr>
              <a:t>0.547)</a:t>
            </a:r>
            <a:r>
              <a:rPr lang="en-US" sz="2000" dirty="0">
                <a:latin typeface="Palatino"/>
                <a:ea typeface="ＭＳ Ｐゴシック" charset="0"/>
                <a:cs typeface="Palatino"/>
              </a:rPr>
              <a:t>   </a:t>
            </a:r>
            <a:r>
              <a:rPr lang="en-US" sz="2000" dirty="0">
                <a:solidFill>
                  <a:srgbClr val="800000"/>
                </a:solidFill>
                <a:latin typeface="Palatino"/>
                <a:ea typeface="ＭＳ Ｐゴシック" charset="0"/>
                <a:cs typeface="Palatino"/>
              </a:rPr>
              <a:t>[MS Cohen, 1997</a:t>
            </a:r>
            <a:r>
              <a:rPr lang="en-US" sz="2000" dirty="0" smtClean="0">
                <a:solidFill>
                  <a:srgbClr val="800000"/>
                </a:solidFill>
                <a:latin typeface="Palatino"/>
                <a:ea typeface="ＭＳ Ｐゴシック" charset="0"/>
                <a:cs typeface="Palatino"/>
              </a:rPr>
              <a:t>]</a:t>
            </a:r>
          </a:p>
          <a:p>
            <a:pPr lvl="2">
              <a:spcBef>
                <a:spcPct val="5000"/>
              </a:spcBef>
              <a:buSzTx/>
              <a:buFont typeface="Courier New"/>
              <a:buChar char="o"/>
            </a:pPr>
            <a:r>
              <a:rPr lang="en-US" sz="2000" dirty="0" smtClean="0">
                <a:solidFill>
                  <a:prstClr val="black"/>
                </a:solidFill>
                <a:latin typeface="Palatino"/>
                <a:ea typeface="ＭＳ Ｐゴシック" charset="0"/>
                <a:cs typeface="Palatino"/>
              </a:rPr>
              <a:t>A variation: SPMG1 (undershoot is added in)</a:t>
            </a:r>
          </a:p>
          <a:p>
            <a:pPr lvl="1">
              <a:buFont typeface="Wingdings" charset="0"/>
              <a:buChar char="Ø"/>
            </a:pPr>
            <a:r>
              <a:rPr lang="en-US" sz="2200" dirty="0" smtClean="0">
                <a:solidFill>
                  <a:prstClr val="black"/>
                </a:solidFill>
                <a:latin typeface="Palatino"/>
                <a:ea typeface="ＭＳ Ｐゴシック" charset="0"/>
                <a:cs typeface="Palatino"/>
              </a:rPr>
              <a:t>Build HRF based on presumed IRF through </a:t>
            </a:r>
            <a:r>
              <a:rPr lang="en-US" sz="2200" b="1" dirty="0" smtClean="0">
                <a:solidFill>
                  <a:srgbClr val="FF0000"/>
                </a:solidFill>
                <a:latin typeface="Palatino"/>
                <a:ea typeface="ＭＳ Ｐゴシック" charset="0"/>
                <a:cs typeface="Palatino"/>
              </a:rPr>
              <a:t>convolution</a:t>
            </a:r>
            <a:endParaRPr lang="en-US" sz="2200" b="1" dirty="0">
              <a:solidFill>
                <a:srgbClr val="FF0000"/>
              </a:solidFill>
              <a:latin typeface="Palatino"/>
              <a:ea typeface="ＭＳ Ｐゴシック" charset="0"/>
              <a:cs typeface="Palatino"/>
            </a:endParaRPr>
          </a:p>
          <a:p>
            <a:pPr lvl="2">
              <a:spcBef>
                <a:spcPct val="5000"/>
              </a:spcBef>
              <a:buFont typeface="Courier New"/>
              <a:buChar char="o"/>
            </a:pPr>
            <a:r>
              <a:rPr lang="en-US" sz="2000" dirty="0" smtClean="0">
                <a:solidFill>
                  <a:prstClr val="black"/>
                </a:solidFill>
                <a:latin typeface="Palatino"/>
                <a:ea typeface="ＭＳ Ｐゴシック" charset="0"/>
                <a:cs typeface="Palatino"/>
              </a:rPr>
              <a:t>Combine IRF </a:t>
            </a:r>
            <a:r>
              <a:rPr lang="en-US" sz="2000" i="1" dirty="0" smtClean="0">
                <a:solidFill>
                  <a:srgbClr val="0000FF"/>
                </a:solidFill>
                <a:latin typeface="Palatino"/>
                <a:ea typeface="ＭＳ Ｐゴシック" charset="0"/>
                <a:cs typeface="Palatino"/>
              </a:rPr>
              <a:t>h</a:t>
            </a:r>
            <a:r>
              <a:rPr lang="en-US" sz="2000" dirty="0" smtClean="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a:t>
            </a:r>
            <a:r>
              <a:rPr lang="en-US" sz="2000" dirty="0" smtClean="0">
                <a:solidFill>
                  <a:srgbClr val="0000FF"/>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with stimulus timing </a:t>
            </a:r>
            <a:r>
              <a:rPr lang="en-US" sz="2000" i="1" dirty="0" smtClean="0">
                <a:solidFill>
                  <a:srgbClr val="0000FF"/>
                </a:solidFill>
                <a:latin typeface="Palatino"/>
                <a:ea typeface="ＭＳ Ｐゴシック" charset="0"/>
                <a:cs typeface="Palatino"/>
              </a:rPr>
              <a:t>S</a:t>
            </a:r>
            <a:r>
              <a:rPr lang="en-US" sz="2000" dirty="0" smtClean="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a:t>
            </a:r>
            <a:r>
              <a:rPr lang="en-US" sz="2000" dirty="0" smtClean="0">
                <a:solidFill>
                  <a:srgbClr val="0000FF"/>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smtClean="0">
              <a:latin typeface="Helvetica" charset="0"/>
              <a:ea typeface="ＭＳ Ｐゴシック" charset="0"/>
              <a:cs typeface="ＭＳ Ｐゴシック" charset="0"/>
            </a:endParaRPr>
          </a:p>
        </p:txBody>
      </p:sp>
      <p:pic>
        <p:nvPicPr>
          <p:cNvPr id="4" name="Picture 3" descr="Blo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8" y="3575539"/>
            <a:ext cx="4270953" cy="3282461"/>
          </a:xfrm>
          <a:prstGeom prst="rect">
            <a:avLst/>
          </a:prstGeom>
        </p:spPr>
      </p:pic>
      <p:pic>
        <p:nvPicPr>
          <p:cNvPr id="6" name="Picture 5" descr="SPMG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453" y="3575539"/>
            <a:ext cx="4270952" cy="328246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860964670"/>
              </p:ext>
            </p:extLst>
          </p:nvPr>
        </p:nvGraphicFramePr>
        <p:xfrm>
          <a:off x="6504775" y="3129636"/>
          <a:ext cx="2006818" cy="382251"/>
        </p:xfrm>
        <a:graphic>
          <a:graphicData uri="http://schemas.openxmlformats.org/presentationml/2006/ole">
            <mc:AlternateContent xmlns:mc="http://schemas.openxmlformats.org/markup-compatibility/2006">
              <mc:Choice xmlns:v="urn:schemas-microsoft-com:vml" Requires="v">
                <p:oleObj spid="_x0000_s36432" name="Equation" r:id="rId6" imgW="1066800" imgH="203200" progId="Equation.3">
                  <p:embed/>
                </p:oleObj>
              </mc:Choice>
              <mc:Fallback>
                <p:oleObj name="Equation" r:id="rId6" imgW="1066800" imgH="203200" progId="Equation.3">
                  <p:embed/>
                  <p:pic>
                    <p:nvPicPr>
                      <p:cNvPr id="0" name=""/>
                      <p:cNvPicPr/>
                      <p:nvPr/>
                    </p:nvPicPr>
                    <p:blipFill>
                      <a:blip r:embed="rId7"/>
                      <a:stretch>
                        <a:fillRect/>
                      </a:stretch>
                    </p:blipFill>
                    <p:spPr>
                      <a:xfrm>
                        <a:off x="6504775" y="3129636"/>
                        <a:ext cx="2006818" cy="382251"/>
                      </a:xfrm>
                      <a:prstGeom prst="rect">
                        <a:avLst/>
                      </a:prstGeom>
                    </p:spPr>
                  </p:pic>
                </p:oleObj>
              </mc:Fallback>
            </mc:AlternateContent>
          </a:graphicData>
        </a:graphic>
      </p:graphicFrame>
      <p:sp>
        <p:nvSpPr>
          <p:cNvPr id="10" name="Line 5"/>
          <p:cNvSpPr>
            <a:spLocks noChangeShapeType="1"/>
          </p:cNvSpPr>
          <p:nvPr/>
        </p:nvSpPr>
        <p:spPr bwMode="auto">
          <a:xfrm>
            <a:off x="5273815" y="5505759"/>
            <a:ext cx="0" cy="778060"/>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528708" y="5823250"/>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Text Box 12"/>
          <p:cNvSpPr txBox="1">
            <a:spLocks noChangeArrowheads="1"/>
          </p:cNvSpPr>
          <p:nvPr/>
        </p:nvSpPr>
        <p:spPr bwMode="auto">
          <a:xfrm>
            <a:off x="3795358" y="4911397"/>
            <a:ext cx="10470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b="1" dirty="0" smtClean="0">
                <a:solidFill>
                  <a:srgbClr val="FF011C"/>
                </a:solidFill>
              </a:rPr>
              <a:t>Short</a:t>
            </a:r>
          </a:p>
          <a:p>
            <a:pPr algn="ctr"/>
            <a:r>
              <a:rPr lang="en-US" sz="1600" b="1" dirty="0" smtClean="0">
                <a:solidFill>
                  <a:srgbClr val="FF011C"/>
                </a:solidFill>
              </a:rPr>
              <a:t>Stimulus</a:t>
            </a:r>
          </a:p>
          <a:p>
            <a:pPr algn="ctr"/>
            <a:r>
              <a:rPr lang="en-US" sz="1600" b="1" dirty="0" smtClean="0">
                <a:solidFill>
                  <a:srgbClr val="FF011C"/>
                </a:solidFill>
              </a:rPr>
              <a:t>(≤ 1s)</a:t>
            </a:r>
            <a:endParaRPr lang="en-US" sz="1600" b="1" dirty="0"/>
          </a:p>
        </p:txBody>
      </p:sp>
      <p:sp>
        <p:nvSpPr>
          <p:cNvPr id="14" name="Line 5"/>
          <p:cNvSpPr>
            <a:spLocks noChangeShapeType="1"/>
          </p:cNvSpPr>
          <p:nvPr/>
        </p:nvSpPr>
        <p:spPr bwMode="auto">
          <a:xfrm flipV="1">
            <a:off x="528708" y="5363058"/>
            <a:ext cx="3345208" cy="1032411"/>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flipH="1" flipV="1">
            <a:off x="4770445" y="5363055"/>
            <a:ext cx="498603" cy="802185"/>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15</a:t>
            </a:fld>
            <a:endParaRPr lang="en-US"/>
          </a:p>
        </p:txBody>
      </p:sp>
      <p:sp>
        <p:nvSpPr>
          <p:cNvPr id="2" name="TextBox 1"/>
          <p:cNvSpPr txBox="1"/>
          <p:nvPr/>
        </p:nvSpPr>
        <p:spPr>
          <a:xfrm>
            <a:off x="2780096" y="4416581"/>
            <a:ext cx="661209" cy="369332"/>
          </a:xfrm>
          <a:prstGeom prst="rect">
            <a:avLst/>
          </a:prstGeom>
          <a:solidFill>
            <a:srgbClr val="FFFF00"/>
          </a:solidFill>
        </p:spPr>
        <p:txBody>
          <a:bodyPr wrap="none" rtlCol="0">
            <a:spAutoFit/>
          </a:bodyPr>
          <a:lstStyle/>
          <a:p>
            <a:r>
              <a:rPr lang="en-US" dirty="0" smtClean="0"/>
              <a:t>GAM</a:t>
            </a:r>
            <a:endParaRPr lang="en-US" dirty="0"/>
          </a:p>
        </p:txBody>
      </p:sp>
      <p:sp>
        <p:nvSpPr>
          <p:cNvPr id="16" name="TextBox 15"/>
          <p:cNvSpPr txBox="1"/>
          <p:nvPr/>
        </p:nvSpPr>
        <p:spPr>
          <a:xfrm>
            <a:off x="7234208" y="4416581"/>
            <a:ext cx="869950" cy="369332"/>
          </a:xfrm>
          <a:prstGeom prst="rect">
            <a:avLst/>
          </a:prstGeom>
          <a:solidFill>
            <a:srgbClr val="FFFF00"/>
          </a:solidFill>
        </p:spPr>
        <p:txBody>
          <a:bodyPr wrap="none" rtlCol="0">
            <a:spAutoFit/>
          </a:bodyPr>
          <a:lstStyle/>
          <a:p>
            <a:r>
              <a:rPr lang="en-US" dirty="0" smtClean="0"/>
              <a:t>SPMG1</a:t>
            </a:r>
            <a:endParaRPr lang="en-US" dirty="0"/>
          </a:p>
        </p:txBody>
      </p:sp>
    </p:spTree>
    <p:extLst>
      <p:ext uri="{BB962C8B-B14F-4D97-AF65-F5344CB8AC3E}">
        <p14:creationId xmlns:p14="http://schemas.microsoft.com/office/powerpoint/2010/main" val="34980205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amSUM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98755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 5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35873"/>
            <a:ext cx="8945828" cy="5819775"/>
          </a:xfrm>
        </p:spPr>
        <p:txBody>
          <a:bodyPr>
            <a:normAutofit/>
          </a:bodyPr>
          <a:lstStyle/>
          <a:p>
            <a:pPr lvl="1">
              <a:spcBef>
                <a:spcPct val="5000"/>
              </a:spcBef>
              <a:buFont typeface="Courier New"/>
              <a:buChar char="o"/>
            </a:pPr>
            <a:r>
              <a:rPr lang="en-US" dirty="0" smtClean="0">
                <a:solidFill>
                  <a:prstClr val="black"/>
                </a:solidFill>
                <a:latin typeface="Palatino"/>
                <a:ea typeface="ＭＳ Ｐゴシック" charset="0"/>
                <a:cs typeface="Palatino"/>
              </a:rPr>
              <a:t>Combine IRF </a:t>
            </a:r>
            <a:r>
              <a:rPr lang="en-US" i="1" dirty="0" smtClean="0">
                <a:solidFill>
                  <a:srgbClr val="0000FF"/>
                </a:solidFill>
                <a:latin typeface="Palatino"/>
                <a:ea typeface="ＭＳ Ｐゴシック" charset="0"/>
                <a:cs typeface="Palatino"/>
              </a:rPr>
              <a:t>h</a:t>
            </a:r>
            <a:r>
              <a:rPr lang="en-US" dirty="0" smtClean="0">
                <a:solidFill>
                  <a:srgbClr val="0000FF"/>
                </a:solidFill>
                <a:latin typeface="Palatino"/>
                <a:ea typeface="ＭＳ Ｐゴシック" charset="0"/>
                <a:cs typeface="Palatino"/>
              </a:rPr>
              <a:t>(</a:t>
            </a:r>
            <a:r>
              <a:rPr lang="en-US" i="1" dirty="0" smtClean="0">
                <a:solidFill>
                  <a:srgbClr val="0000FF"/>
                </a:solidFill>
                <a:latin typeface="Palatino"/>
                <a:ea typeface="ＭＳ Ｐゴシック" charset="0"/>
                <a:cs typeface="Palatino"/>
              </a:rPr>
              <a:t>t</a:t>
            </a:r>
            <a:r>
              <a:rPr lang="en-US" dirty="0" smtClean="0">
                <a:solidFill>
                  <a:srgbClr val="0000FF"/>
                </a:solidFill>
                <a:latin typeface="Palatino"/>
                <a:ea typeface="ＭＳ Ｐゴシック" charset="0"/>
                <a:cs typeface="Palatino"/>
              </a:rPr>
              <a:t>) </a:t>
            </a:r>
            <a:r>
              <a:rPr lang="en-US" dirty="0" smtClean="0">
                <a:solidFill>
                  <a:prstClr val="black"/>
                </a:solidFill>
                <a:latin typeface="Palatino"/>
                <a:ea typeface="ＭＳ Ｐゴシック" charset="0"/>
                <a:cs typeface="Palatino"/>
              </a:rPr>
              <a:t>with stimulus timing </a:t>
            </a:r>
            <a:r>
              <a:rPr lang="en-US" i="1" dirty="0" smtClean="0">
                <a:solidFill>
                  <a:srgbClr val="0000FF"/>
                </a:solidFill>
                <a:latin typeface="Palatino"/>
                <a:ea typeface="ＭＳ Ｐゴシック" charset="0"/>
                <a:cs typeface="Palatino"/>
              </a:rPr>
              <a:t>S</a:t>
            </a:r>
            <a:r>
              <a:rPr lang="en-US" dirty="0" smtClean="0">
                <a:solidFill>
                  <a:srgbClr val="0000FF"/>
                </a:solidFill>
                <a:latin typeface="Palatino"/>
                <a:ea typeface="ＭＳ Ｐゴシック" charset="0"/>
                <a:cs typeface="Palatino"/>
              </a:rPr>
              <a:t>(</a:t>
            </a:r>
            <a:r>
              <a:rPr lang="en-US" i="1" dirty="0" smtClean="0">
                <a:solidFill>
                  <a:srgbClr val="0000FF"/>
                </a:solidFill>
                <a:latin typeface="Palatino"/>
                <a:ea typeface="ＭＳ Ｐゴシック" charset="0"/>
                <a:cs typeface="Palatino"/>
              </a:rPr>
              <a:t>t</a:t>
            </a:r>
            <a:r>
              <a:rPr lang="en-US" dirty="0" smtClean="0">
                <a:solidFill>
                  <a:srgbClr val="0000FF"/>
                </a:solidFill>
                <a:latin typeface="Palatino"/>
                <a:ea typeface="ＭＳ Ｐゴシック" charset="0"/>
                <a:cs typeface="Palatino"/>
              </a:rPr>
              <a:t>)</a:t>
            </a:r>
            <a:r>
              <a:rPr lang="en-US" dirty="0" smtClean="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smtClean="0">
              <a:latin typeface="Helvetica" charset="0"/>
              <a:ea typeface="ＭＳ Ｐゴシック" charset="0"/>
              <a:cs typeface="ＭＳ Ｐゴシック"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1101074"/>
              </p:ext>
            </p:extLst>
          </p:nvPr>
        </p:nvGraphicFramePr>
        <p:xfrm>
          <a:off x="5420606" y="3330971"/>
          <a:ext cx="2006818" cy="382251"/>
        </p:xfrm>
        <a:graphic>
          <a:graphicData uri="http://schemas.openxmlformats.org/presentationml/2006/ole">
            <mc:AlternateContent xmlns:mc="http://schemas.openxmlformats.org/markup-compatibility/2006">
              <mc:Choice xmlns:v="urn:schemas-microsoft-com:vml" Requires="v">
                <p:oleObj spid="_x0000_s58532" name="Equation" r:id="rId5" imgW="1066800" imgH="203200" progId="Equation.3">
                  <p:embed/>
                </p:oleObj>
              </mc:Choice>
              <mc:Fallback>
                <p:oleObj name="Equation" r:id="rId5" imgW="1066800" imgH="203200" progId="Equation.3">
                  <p:embed/>
                  <p:pic>
                    <p:nvPicPr>
                      <p:cNvPr id="0" name=""/>
                      <p:cNvPicPr/>
                      <p:nvPr/>
                    </p:nvPicPr>
                    <p:blipFill>
                      <a:blip r:embed="rId6"/>
                      <a:stretch>
                        <a:fillRect/>
                      </a:stretch>
                    </p:blipFill>
                    <p:spPr>
                      <a:xfrm>
                        <a:off x="5420606" y="3330971"/>
                        <a:ext cx="2006818" cy="382251"/>
                      </a:xfrm>
                      <a:prstGeom prst="rect">
                        <a:avLst/>
                      </a:prstGeom>
                    </p:spPr>
                  </p:pic>
                </p:oleObj>
              </mc:Fallback>
            </mc:AlternateContent>
          </a:graphicData>
        </a:graphic>
      </p:graphicFrame>
      <p:sp>
        <p:nvSpPr>
          <p:cNvPr id="11" name="Line 5"/>
          <p:cNvSpPr>
            <a:spLocks noChangeShapeType="1"/>
          </p:cNvSpPr>
          <p:nvPr/>
        </p:nvSpPr>
        <p:spPr bwMode="auto">
          <a:xfrm>
            <a:off x="1527715"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16</a:t>
            </a:fld>
            <a:endParaRPr lang="en-US"/>
          </a:p>
        </p:txBody>
      </p:sp>
      <p:sp>
        <p:nvSpPr>
          <p:cNvPr id="2" name="TextBox 1"/>
          <p:cNvSpPr txBox="1"/>
          <p:nvPr/>
        </p:nvSpPr>
        <p:spPr>
          <a:xfrm>
            <a:off x="6024656" y="4157854"/>
            <a:ext cx="1659429" cy="646331"/>
          </a:xfrm>
          <a:prstGeom prst="rect">
            <a:avLst/>
          </a:prstGeom>
          <a:solidFill>
            <a:srgbClr val="FFFF00"/>
          </a:solidFill>
        </p:spPr>
        <p:txBody>
          <a:bodyPr wrap="none" rtlCol="0">
            <a:spAutoFit/>
          </a:bodyPr>
          <a:lstStyle/>
          <a:p>
            <a:r>
              <a:rPr lang="en-US" dirty="0" smtClean="0"/>
              <a:t>Copies of GAM</a:t>
            </a:r>
          </a:p>
          <a:p>
            <a:r>
              <a:rPr lang="en-US" dirty="0" smtClean="0"/>
              <a:t>= </a:t>
            </a:r>
            <a:r>
              <a:rPr lang="en-US" i="1" dirty="0" smtClean="0">
                <a:solidFill>
                  <a:srgbClr val="0000FF"/>
                </a:solidFill>
              </a:rPr>
              <a:t>h</a:t>
            </a:r>
            <a:r>
              <a:rPr lang="en-US" dirty="0" smtClean="0">
                <a:solidFill>
                  <a:srgbClr val="0000FF"/>
                </a:solidFill>
              </a:rPr>
              <a:t>(</a:t>
            </a:r>
            <a:r>
              <a:rPr lang="en-US" i="1" dirty="0" smtClean="0">
                <a:solidFill>
                  <a:srgbClr val="0000FF"/>
                </a:solidFill>
              </a:rPr>
              <a:t>t</a:t>
            </a:r>
            <a:r>
              <a:rPr lang="en-US" dirty="0" smtClean="0">
                <a:solidFill>
                  <a:srgbClr val="0000FF"/>
                </a:solidFill>
              </a:rPr>
              <a:t>)   </a:t>
            </a:r>
            <a:r>
              <a:rPr lang="en-US" dirty="0" smtClean="0"/>
              <a:t>1 s apart</a:t>
            </a:r>
            <a:endParaRPr lang="en-US" dirty="0"/>
          </a:p>
        </p:txBody>
      </p:sp>
      <p:sp>
        <p:nvSpPr>
          <p:cNvPr id="17" name="Line 5"/>
          <p:cNvSpPr>
            <a:spLocks noChangeShapeType="1"/>
          </p:cNvSpPr>
          <p:nvPr/>
        </p:nvSpPr>
        <p:spPr bwMode="auto">
          <a:xfrm>
            <a:off x="1848552"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8" name="Line 5"/>
          <p:cNvSpPr>
            <a:spLocks noChangeShapeType="1"/>
          </p:cNvSpPr>
          <p:nvPr/>
        </p:nvSpPr>
        <p:spPr bwMode="auto">
          <a:xfrm>
            <a:off x="2169389"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9" name="Line 5"/>
          <p:cNvSpPr>
            <a:spLocks noChangeShapeType="1"/>
          </p:cNvSpPr>
          <p:nvPr/>
        </p:nvSpPr>
        <p:spPr bwMode="auto">
          <a:xfrm>
            <a:off x="2490226"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0" name="Line 5"/>
          <p:cNvSpPr>
            <a:spLocks noChangeShapeType="1"/>
          </p:cNvSpPr>
          <p:nvPr/>
        </p:nvSpPr>
        <p:spPr bwMode="auto">
          <a:xfrm>
            <a:off x="2811064"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2" name="Line 5"/>
          <p:cNvSpPr>
            <a:spLocks noChangeShapeType="1"/>
          </p:cNvSpPr>
          <p:nvPr/>
        </p:nvSpPr>
        <p:spPr bwMode="auto">
          <a:xfrm flipV="1">
            <a:off x="4708492" y="4499079"/>
            <a:ext cx="1316164" cy="789855"/>
          </a:xfrm>
          <a:prstGeom prst="line">
            <a:avLst/>
          </a:prstGeom>
          <a:ln w="38100" cmpd="dbl">
            <a:solidFill>
              <a:srgbClr val="A38906"/>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3" name="TextBox 22"/>
          <p:cNvSpPr txBox="1"/>
          <p:nvPr/>
        </p:nvSpPr>
        <p:spPr>
          <a:xfrm>
            <a:off x="5172673" y="2869929"/>
            <a:ext cx="2433929" cy="369332"/>
          </a:xfrm>
          <a:prstGeom prst="rect">
            <a:avLst/>
          </a:prstGeom>
          <a:solidFill>
            <a:srgbClr val="FFFF00"/>
          </a:solidFill>
        </p:spPr>
        <p:txBody>
          <a:bodyPr wrap="none" rtlCol="0">
            <a:spAutoFit/>
          </a:bodyPr>
          <a:lstStyle/>
          <a:p>
            <a:r>
              <a:rPr lang="en-US" dirty="0" smtClean="0"/>
              <a:t>Sum of 5 copies of GAM</a:t>
            </a:r>
            <a:endParaRPr lang="en-US" dirty="0"/>
          </a:p>
        </p:txBody>
      </p:sp>
      <p:sp>
        <p:nvSpPr>
          <p:cNvPr id="24" name="Line 5"/>
          <p:cNvSpPr>
            <a:spLocks noChangeShapeType="1"/>
          </p:cNvSpPr>
          <p:nvPr/>
        </p:nvSpPr>
        <p:spPr bwMode="auto">
          <a:xfrm flipV="1">
            <a:off x="4329047" y="3068454"/>
            <a:ext cx="843626" cy="0"/>
          </a:xfrm>
          <a:prstGeom prst="line">
            <a:avLst/>
          </a:prstGeom>
          <a:ln w="38100" cmpd="dbl">
            <a:solidFill>
              <a:srgbClr val="00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6" name="TextBox 25"/>
          <p:cNvSpPr txBox="1"/>
          <p:nvPr/>
        </p:nvSpPr>
        <p:spPr>
          <a:xfrm>
            <a:off x="1526935" y="1295481"/>
            <a:ext cx="2662694" cy="903718"/>
          </a:xfrm>
          <a:prstGeom prst="rect">
            <a:avLst/>
          </a:prstGeom>
          <a:solidFill>
            <a:srgbClr val="FFFF00"/>
          </a:solidFill>
        </p:spPr>
        <p:txBody>
          <a:bodyPr wrap="square" rtlCol="0">
            <a:noAutofit/>
          </a:bodyPr>
          <a:lstStyle/>
          <a:p>
            <a:pPr algn="ctr"/>
            <a:r>
              <a:rPr lang="en-US" dirty="0" smtClean="0"/>
              <a:t>Cannot distinguish individual responses to nearby stimuli with FMRI</a:t>
            </a:r>
          </a:p>
        </p:txBody>
      </p:sp>
    </p:spTree>
    <p:extLst>
      <p:ext uri="{BB962C8B-B14F-4D97-AF65-F5344CB8AC3E}">
        <p14:creationId xmlns:p14="http://schemas.microsoft.com/office/powerpoint/2010/main" val="53816610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mSUM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102627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 10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97825"/>
            <a:ext cx="8945828" cy="5819775"/>
          </a:xfrm>
        </p:spPr>
        <p:txBody>
          <a:bodyPr>
            <a:normAutofit/>
          </a:bodyPr>
          <a:lstStyle/>
          <a:p>
            <a:pPr lvl="1">
              <a:spcBef>
                <a:spcPct val="5000"/>
              </a:spcBef>
              <a:buFont typeface="Courier New"/>
              <a:buChar char="o"/>
            </a:pPr>
            <a:r>
              <a:rPr lang="en-US" dirty="0" smtClean="0">
                <a:solidFill>
                  <a:prstClr val="black"/>
                </a:solidFill>
                <a:latin typeface="Palatino"/>
                <a:ea typeface="ＭＳ Ｐゴシック" charset="0"/>
                <a:cs typeface="Palatino"/>
              </a:rPr>
              <a:t>Combine IRF </a:t>
            </a:r>
            <a:r>
              <a:rPr lang="en-US" i="1" dirty="0" smtClean="0">
                <a:solidFill>
                  <a:srgbClr val="0000FF"/>
                </a:solidFill>
                <a:latin typeface="Palatino"/>
                <a:ea typeface="ＭＳ Ｐゴシック" charset="0"/>
                <a:cs typeface="Palatino"/>
              </a:rPr>
              <a:t>h</a:t>
            </a:r>
            <a:r>
              <a:rPr lang="en-US" dirty="0" smtClean="0">
                <a:solidFill>
                  <a:srgbClr val="0000FF"/>
                </a:solidFill>
                <a:latin typeface="Palatino"/>
                <a:ea typeface="ＭＳ Ｐゴシック" charset="0"/>
                <a:cs typeface="Palatino"/>
              </a:rPr>
              <a:t>(</a:t>
            </a:r>
            <a:r>
              <a:rPr lang="en-US" i="1" dirty="0" smtClean="0">
                <a:solidFill>
                  <a:srgbClr val="0000FF"/>
                </a:solidFill>
                <a:latin typeface="Palatino"/>
                <a:ea typeface="ＭＳ Ｐゴシック" charset="0"/>
                <a:cs typeface="Palatino"/>
              </a:rPr>
              <a:t>t</a:t>
            </a:r>
            <a:r>
              <a:rPr lang="en-US" dirty="0" smtClean="0">
                <a:solidFill>
                  <a:srgbClr val="0000FF"/>
                </a:solidFill>
                <a:latin typeface="Palatino"/>
                <a:ea typeface="ＭＳ Ｐゴシック" charset="0"/>
                <a:cs typeface="Palatino"/>
              </a:rPr>
              <a:t>) </a:t>
            </a:r>
            <a:r>
              <a:rPr lang="en-US" dirty="0" smtClean="0">
                <a:solidFill>
                  <a:prstClr val="black"/>
                </a:solidFill>
                <a:latin typeface="Palatino"/>
                <a:ea typeface="ＭＳ Ｐゴシック" charset="0"/>
                <a:cs typeface="Palatino"/>
              </a:rPr>
              <a:t>with stimulus timing </a:t>
            </a:r>
            <a:r>
              <a:rPr lang="en-US" i="1" dirty="0" smtClean="0">
                <a:solidFill>
                  <a:srgbClr val="0000FF"/>
                </a:solidFill>
                <a:latin typeface="Palatino"/>
                <a:ea typeface="ＭＳ Ｐゴシック" charset="0"/>
                <a:cs typeface="Palatino"/>
              </a:rPr>
              <a:t>S</a:t>
            </a:r>
            <a:r>
              <a:rPr lang="en-US" dirty="0" smtClean="0">
                <a:solidFill>
                  <a:srgbClr val="0000FF"/>
                </a:solidFill>
                <a:latin typeface="Palatino"/>
                <a:ea typeface="ＭＳ Ｐゴシック" charset="0"/>
                <a:cs typeface="Palatino"/>
              </a:rPr>
              <a:t>(</a:t>
            </a:r>
            <a:r>
              <a:rPr lang="en-US" i="1" dirty="0" smtClean="0">
                <a:solidFill>
                  <a:srgbClr val="0000FF"/>
                </a:solidFill>
                <a:latin typeface="Palatino"/>
                <a:ea typeface="ＭＳ Ｐゴシック" charset="0"/>
                <a:cs typeface="Palatino"/>
              </a:rPr>
              <a:t>t</a:t>
            </a:r>
            <a:r>
              <a:rPr lang="en-US" dirty="0" smtClean="0">
                <a:solidFill>
                  <a:srgbClr val="0000FF"/>
                </a:solidFill>
                <a:latin typeface="Palatino"/>
                <a:ea typeface="ＭＳ Ｐゴシック" charset="0"/>
                <a:cs typeface="Palatino"/>
              </a:rPr>
              <a:t>)</a:t>
            </a:r>
            <a:r>
              <a:rPr lang="en-US" dirty="0" smtClean="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smtClean="0">
              <a:latin typeface="Helvetica" charset="0"/>
              <a:ea typeface="ＭＳ Ｐゴシック" charset="0"/>
              <a:cs typeface="ＭＳ Ｐゴシック" charset="0"/>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17</a:t>
            </a:fld>
            <a:endParaRPr lang="en-US"/>
          </a:p>
        </p:txBody>
      </p:sp>
      <p:sp>
        <p:nvSpPr>
          <p:cNvPr id="23" name="TextBox 22"/>
          <p:cNvSpPr txBox="1"/>
          <p:nvPr/>
        </p:nvSpPr>
        <p:spPr>
          <a:xfrm>
            <a:off x="6415908" y="1894226"/>
            <a:ext cx="1556473" cy="646331"/>
          </a:xfrm>
          <a:prstGeom prst="rect">
            <a:avLst/>
          </a:prstGeom>
          <a:solidFill>
            <a:srgbClr val="FFFF00"/>
          </a:solidFill>
        </p:spPr>
        <p:txBody>
          <a:bodyPr wrap="none" rtlCol="0">
            <a:spAutoFit/>
          </a:bodyPr>
          <a:lstStyle/>
          <a:p>
            <a:pPr algn="ctr"/>
            <a:r>
              <a:rPr lang="en-US" dirty="0" smtClean="0"/>
              <a:t>Sum of 10</a:t>
            </a:r>
          </a:p>
          <a:p>
            <a:pPr algn="ctr"/>
            <a:r>
              <a:rPr lang="en-US" dirty="0" smtClean="0"/>
              <a:t>copies of GAM</a:t>
            </a:r>
            <a:endParaRPr lang="en-US" dirty="0"/>
          </a:p>
        </p:txBody>
      </p:sp>
      <p:sp>
        <p:nvSpPr>
          <p:cNvPr id="24" name="Line 5"/>
          <p:cNvSpPr>
            <a:spLocks noChangeShapeType="1"/>
          </p:cNvSpPr>
          <p:nvPr/>
        </p:nvSpPr>
        <p:spPr bwMode="auto">
          <a:xfrm flipV="1">
            <a:off x="5684264" y="2201163"/>
            <a:ext cx="762243" cy="0"/>
          </a:xfrm>
          <a:prstGeom prst="line">
            <a:avLst/>
          </a:prstGeom>
          <a:ln w="38100" cmpd="dbl">
            <a:solidFill>
              <a:schemeClr val="tx1"/>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27538886"/>
              </p:ext>
            </p:extLst>
          </p:nvPr>
        </p:nvGraphicFramePr>
        <p:xfrm>
          <a:off x="6045287" y="2614369"/>
          <a:ext cx="2006818" cy="382251"/>
        </p:xfrm>
        <a:graphic>
          <a:graphicData uri="http://schemas.openxmlformats.org/presentationml/2006/ole">
            <mc:AlternateContent xmlns:mc="http://schemas.openxmlformats.org/markup-compatibility/2006">
              <mc:Choice xmlns:v="urn:schemas-microsoft-com:vml" Requires="v">
                <p:oleObj spid="_x0000_s59554" name="Equation" r:id="rId5" imgW="1066800" imgH="203200" progId="Equation.3">
                  <p:embed/>
                </p:oleObj>
              </mc:Choice>
              <mc:Fallback>
                <p:oleObj name="Equation" r:id="rId5" imgW="1066800" imgH="203200" progId="Equation.3">
                  <p:embed/>
                  <p:pic>
                    <p:nvPicPr>
                      <p:cNvPr id="0" name=""/>
                      <p:cNvPicPr/>
                      <p:nvPr/>
                    </p:nvPicPr>
                    <p:blipFill>
                      <a:blip r:embed="rId6"/>
                      <a:stretch>
                        <a:fillRect/>
                      </a:stretch>
                    </p:blipFill>
                    <p:spPr>
                      <a:xfrm>
                        <a:off x="6045287" y="2614369"/>
                        <a:ext cx="2006818" cy="382251"/>
                      </a:xfrm>
                      <a:prstGeom prst="rect">
                        <a:avLst/>
                      </a:prstGeom>
                    </p:spPr>
                  </p:pic>
                </p:oleObj>
              </mc:Fallback>
            </mc:AlternateContent>
          </a:graphicData>
        </a:graphic>
      </p:graphicFrame>
      <p:sp>
        <p:nvSpPr>
          <p:cNvPr id="21" name="TextBox 20"/>
          <p:cNvSpPr txBox="1"/>
          <p:nvPr/>
        </p:nvSpPr>
        <p:spPr>
          <a:xfrm>
            <a:off x="1528311" y="1339783"/>
            <a:ext cx="1891338" cy="923330"/>
          </a:xfrm>
          <a:prstGeom prst="rect">
            <a:avLst/>
          </a:prstGeom>
          <a:solidFill>
            <a:srgbClr val="FFFF00"/>
          </a:solidFill>
        </p:spPr>
        <p:txBody>
          <a:bodyPr wrap="none" rtlCol="0">
            <a:spAutoFit/>
          </a:bodyPr>
          <a:lstStyle/>
          <a:p>
            <a:pPr algn="ctr"/>
            <a:r>
              <a:rPr lang="en-US" dirty="0" smtClean="0"/>
              <a:t>Stimulus duration</a:t>
            </a:r>
          </a:p>
          <a:p>
            <a:pPr algn="ctr"/>
            <a:r>
              <a:rPr lang="en-US" dirty="0" smtClean="0"/>
              <a:t>longer than 10 s is</a:t>
            </a:r>
          </a:p>
          <a:p>
            <a:pPr algn="ctr"/>
            <a:r>
              <a:rPr lang="en-US" b="1" dirty="0" smtClean="0">
                <a:solidFill>
                  <a:srgbClr val="0000FF"/>
                </a:solidFill>
              </a:rPr>
              <a:t>Block Design</a:t>
            </a:r>
            <a:endParaRPr lang="en-US" b="1" dirty="0">
              <a:solidFill>
                <a:srgbClr val="0000FF"/>
              </a:solidFill>
            </a:endParaRPr>
          </a:p>
        </p:txBody>
      </p:sp>
    </p:spTree>
    <p:extLst>
      <p:ext uri="{BB962C8B-B14F-4D97-AF65-F5344CB8AC3E}">
        <p14:creationId xmlns:p14="http://schemas.microsoft.com/office/powerpoint/2010/main" val="9218224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f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102627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 10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35873"/>
            <a:ext cx="8945828" cy="5819775"/>
          </a:xfrm>
        </p:spPr>
        <p:txBody>
          <a:bodyPr>
            <a:normAutofit/>
          </a:bodyPr>
          <a:lstStyle/>
          <a:p>
            <a:pPr lvl="1">
              <a:spcBef>
                <a:spcPct val="5000"/>
              </a:spcBef>
              <a:buFont typeface="Courier New"/>
              <a:buChar char="o"/>
            </a:pPr>
            <a:r>
              <a:rPr lang="en-US" dirty="0" smtClean="0">
                <a:solidFill>
                  <a:prstClr val="black"/>
                </a:solidFill>
                <a:latin typeface="Palatino"/>
                <a:ea typeface="ＭＳ Ｐゴシック" charset="0"/>
                <a:cs typeface="Palatino"/>
              </a:rPr>
              <a:t>With the ‘</a:t>
            </a:r>
            <a:r>
              <a:rPr lang="en-US" b="1" dirty="0" smtClean="0">
                <a:solidFill>
                  <a:srgbClr val="0000FF"/>
                </a:solidFill>
                <a:latin typeface="Palatino"/>
                <a:ea typeface="ＭＳ Ｐゴシック" charset="0"/>
                <a:cs typeface="Palatino"/>
              </a:rPr>
              <a:t>BLOCK(10)</a:t>
            </a:r>
            <a:r>
              <a:rPr lang="en-US" dirty="0" smtClean="0">
                <a:solidFill>
                  <a:prstClr val="black"/>
                </a:solidFill>
                <a:latin typeface="Palatino"/>
                <a:ea typeface="ＭＳ Ｐゴシック" charset="0"/>
                <a:cs typeface="Palatino"/>
              </a:rPr>
              <a:t>’ function in AFNI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smtClean="0">
              <a:latin typeface="Helvetica" charset="0"/>
              <a:ea typeface="ＭＳ Ｐゴシック" charset="0"/>
              <a:cs typeface="ＭＳ Ｐゴシック" charset="0"/>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18</a:t>
            </a:fld>
            <a:endParaRPr lang="en-US"/>
          </a:p>
        </p:txBody>
      </p:sp>
      <p:sp>
        <p:nvSpPr>
          <p:cNvPr id="23" name="TextBox 22"/>
          <p:cNvSpPr txBox="1"/>
          <p:nvPr/>
        </p:nvSpPr>
        <p:spPr>
          <a:xfrm>
            <a:off x="6245052" y="1524894"/>
            <a:ext cx="1771639" cy="369332"/>
          </a:xfrm>
          <a:prstGeom prst="rect">
            <a:avLst/>
          </a:prstGeom>
          <a:solidFill>
            <a:srgbClr val="FFFF00"/>
          </a:solidFill>
        </p:spPr>
        <p:txBody>
          <a:bodyPr wrap="none" rtlCol="0">
            <a:spAutoFit/>
          </a:bodyPr>
          <a:lstStyle/>
          <a:p>
            <a:pPr algn="ctr"/>
            <a:r>
              <a:rPr lang="en-US" dirty="0" smtClean="0"/>
              <a:t>HRF = </a:t>
            </a:r>
            <a:r>
              <a:rPr lang="en-US" b="1" dirty="0" smtClean="0">
                <a:solidFill>
                  <a:srgbClr val="0000FF"/>
                </a:solidFill>
              </a:rPr>
              <a:t>BLOCK(10)</a:t>
            </a:r>
            <a:endParaRPr lang="en-US" b="1" dirty="0">
              <a:solidFill>
                <a:srgbClr val="0000FF"/>
              </a:solidFill>
            </a:endParaRPr>
          </a:p>
        </p:txBody>
      </p:sp>
      <p:sp>
        <p:nvSpPr>
          <p:cNvPr id="24" name="Line 5"/>
          <p:cNvSpPr>
            <a:spLocks noChangeShapeType="1"/>
          </p:cNvSpPr>
          <p:nvPr/>
        </p:nvSpPr>
        <p:spPr bwMode="auto">
          <a:xfrm flipV="1">
            <a:off x="5297055" y="1705568"/>
            <a:ext cx="947998" cy="0"/>
          </a:xfrm>
          <a:prstGeom prst="line">
            <a:avLst/>
          </a:prstGeom>
          <a:ln w="38100" cmpd="dbl">
            <a:solidFill>
              <a:srgbClr val="8000FF"/>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1" name="TextBox 20"/>
          <p:cNvSpPr txBox="1"/>
          <p:nvPr/>
        </p:nvSpPr>
        <p:spPr>
          <a:xfrm>
            <a:off x="1531555" y="1335096"/>
            <a:ext cx="1645920" cy="2025664"/>
          </a:xfrm>
          <a:prstGeom prst="rect">
            <a:avLst/>
          </a:prstGeom>
          <a:solidFill>
            <a:srgbClr val="FFFF00"/>
          </a:solidFill>
        </p:spPr>
        <p:txBody>
          <a:bodyPr wrap="square" rtlCol="0">
            <a:noAutofit/>
          </a:bodyPr>
          <a:lstStyle/>
          <a:p>
            <a:pPr algn="ctr"/>
            <a:r>
              <a:rPr lang="en-US" b="1" dirty="0" smtClean="0">
                <a:solidFill>
                  <a:srgbClr val="0000FF"/>
                </a:solidFill>
              </a:rPr>
              <a:t>BLOCK(</a:t>
            </a:r>
            <a:r>
              <a:rPr lang="en-US" b="1" i="1" dirty="0" smtClean="0">
                <a:solidFill>
                  <a:srgbClr val="0000FF"/>
                </a:solidFill>
              </a:rPr>
              <a:t>d</a:t>
            </a:r>
            <a:r>
              <a:rPr lang="en-US" b="1" dirty="0" smtClean="0">
                <a:solidFill>
                  <a:srgbClr val="0000FF"/>
                </a:solidFill>
              </a:rPr>
              <a:t>) </a:t>
            </a:r>
            <a:r>
              <a:rPr lang="en-US" dirty="0" smtClean="0"/>
              <a:t>function is used to specify HRF for individual responses to stimuli with duration </a:t>
            </a:r>
            <a:r>
              <a:rPr lang="en-US" b="1" i="1" dirty="0" smtClean="0">
                <a:solidFill>
                  <a:srgbClr val="0000FF"/>
                </a:solidFill>
              </a:rPr>
              <a:t>d</a:t>
            </a:r>
            <a:endParaRPr lang="en-US" b="1" dirty="0" smtClean="0">
              <a:solidFill>
                <a:srgbClr val="0000FF"/>
              </a:solidFill>
            </a:endParaRPr>
          </a:p>
        </p:txBody>
      </p:sp>
    </p:spTree>
    <p:extLst>
      <p:ext uri="{BB962C8B-B14F-4D97-AF65-F5344CB8AC3E}">
        <p14:creationId xmlns:p14="http://schemas.microsoft.com/office/powerpoint/2010/main" val="10433711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ock.jpg"/>
          <p:cNvPicPr>
            <a:picLocks noChangeAspect="1"/>
          </p:cNvPicPr>
          <p:nvPr/>
        </p:nvPicPr>
        <p:blipFill rotWithShape="1">
          <a:blip r:embed="rId3">
            <a:extLst>
              <a:ext uri="{28A0092B-C50C-407E-A947-70E740481C1C}">
                <a14:useLocalDpi xmlns:a14="http://schemas.microsoft.com/office/drawing/2010/main" val="0"/>
              </a:ext>
            </a:extLst>
          </a:blip>
          <a:srcRect l="7535" r="-36"/>
          <a:stretch/>
        </p:blipFill>
        <p:spPr>
          <a:xfrm>
            <a:off x="560596" y="3129018"/>
            <a:ext cx="8126204" cy="3142366"/>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for Block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2000"/>
              </a:lnSpc>
            </a:pPr>
            <a:r>
              <a:rPr lang="en-US" sz="2400" dirty="0" smtClean="0">
                <a:latin typeface="Palatino"/>
                <a:ea typeface="ＭＳ Ｐゴシック" charset="0"/>
                <a:cs typeface="Palatino"/>
              </a:rPr>
              <a:t>Assuming </a:t>
            </a:r>
            <a:r>
              <a:rPr lang="en-US" sz="2400" dirty="0">
                <a:latin typeface="Palatino"/>
                <a:ea typeface="ＭＳ Ｐゴシック" charset="0"/>
                <a:cs typeface="Palatino"/>
              </a:rPr>
              <a:t>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smtClean="0">
                <a:solidFill>
                  <a:srgbClr val="0000FF"/>
                </a:solidFill>
                <a:latin typeface="Palatino"/>
                <a:ea typeface="ＭＳ Ｐゴシック" charset="0"/>
                <a:cs typeface="Palatino"/>
              </a:rPr>
              <a:t>t</a:t>
            </a:r>
            <a:r>
              <a:rPr lang="en-US" sz="2400" dirty="0" smtClean="0">
                <a:solidFill>
                  <a:srgbClr val="0000FF"/>
                </a:solidFill>
                <a:latin typeface="Palatino"/>
                <a:ea typeface="ＭＳ Ｐゴシック" charset="0"/>
                <a:cs typeface="Palatino"/>
              </a:rPr>
              <a:t>)</a:t>
            </a:r>
            <a:r>
              <a:rPr lang="en-US" sz="2400" dirty="0" smtClean="0">
                <a:latin typeface="Palatino"/>
                <a:ea typeface="ＭＳ Ｐゴシック" charset="0"/>
                <a:cs typeface="Palatino"/>
              </a:rPr>
              <a:t> </a:t>
            </a:r>
            <a:r>
              <a:rPr lang="en-US" sz="2400" dirty="0">
                <a:latin typeface="Palatino"/>
                <a:ea typeface="ＭＳ Ｐゴシック" charset="0"/>
                <a:cs typeface="Palatino"/>
              </a:rPr>
              <a:t>for </a:t>
            </a:r>
            <a:r>
              <a:rPr lang="en-US" sz="2400" dirty="0" smtClean="0">
                <a:latin typeface="Palatino"/>
                <a:ea typeface="ＭＳ Ｐゴシック" charset="0"/>
                <a:cs typeface="Palatino"/>
              </a:rPr>
              <a:t>IRF to an </a:t>
            </a:r>
            <a:r>
              <a:rPr lang="en-US" sz="2400" b="1" dirty="0" smtClean="0">
                <a:solidFill>
                  <a:srgbClr val="008000"/>
                </a:solidFill>
                <a:latin typeface="Palatino"/>
                <a:ea typeface="ＭＳ Ｐゴシック" charset="0"/>
                <a:cs typeface="Palatino"/>
              </a:rPr>
              <a:t>instantaneous</a:t>
            </a:r>
            <a:r>
              <a:rPr lang="en-US" sz="2400" dirty="0" smtClean="0">
                <a:latin typeface="Palatino"/>
                <a:ea typeface="ＭＳ Ｐゴシック" charset="0"/>
                <a:cs typeface="Palatino"/>
              </a:rPr>
              <a:t>  </a:t>
            </a:r>
            <a:r>
              <a:rPr lang="en-US" sz="2000" dirty="0" smtClean="0">
                <a:latin typeface="Palatino"/>
                <a:ea typeface="ＭＳ Ｐゴシック" charset="0"/>
                <a:cs typeface="Palatino"/>
              </a:rPr>
              <a:t>(very short) </a:t>
            </a:r>
            <a:r>
              <a:rPr lang="en-US" sz="2400" dirty="0" smtClean="0">
                <a:latin typeface="Palatino"/>
                <a:ea typeface="ＭＳ Ｐゴシック" charset="0"/>
                <a:cs typeface="Palatino"/>
              </a:rPr>
              <a:t>stimulus</a:t>
            </a:r>
          </a:p>
          <a:p>
            <a:pPr lvl="1">
              <a:lnSpc>
                <a:spcPct val="92000"/>
              </a:lnSpc>
              <a:buFont typeface="Wingdings" charset="0"/>
              <a:buChar char="Ø"/>
            </a:pPr>
            <a:r>
              <a:rPr lang="en-US" sz="2200" dirty="0" smtClean="0">
                <a:latin typeface="Palatino"/>
                <a:ea typeface="ＭＳ Ｐゴシック" charset="0"/>
                <a:cs typeface="Palatino"/>
              </a:rPr>
              <a:t>For each block, </a:t>
            </a:r>
            <a:r>
              <a:rPr lang="en-US" sz="2200" i="1" dirty="0" smtClean="0">
                <a:solidFill>
                  <a:srgbClr val="0000FF"/>
                </a:solidFill>
                <a:latin typeface="Palatino"/>
                <a:ea typeface="ＭＳ Ｐゴシック" charset="0"/>
                <a:cs typeface="Palatino"/>
              </a:rPr>
              <a:t>h</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is convolved with </a:t>
            </a:r>
            <a:r>
              <a:rPr lang="en-US" sz="2200" b="1" dirty="0" smtClean="0">
                <a:solidFill>
                  <a:srgbClr val="008000"/>
                </a:solidFill>
                <a:latin typeface="Palatino"/>
                <a:ea typeface="ＭＳ Ｐゴシック" charset="0"/>
                <a:cs typeface="Palatino"/>
              </a:rPr>
              <a:t>stimulus timing</a:t>
            </a:r>
            <a:r>
              <a:rPr lang="en-US" sz="2200" b="1" dirty="0" smtClean="0">
                <a:latin typeface="Palatino"/>
                <a:ea typeface="ＭＳ Ｐゴシック" charset="0"/>
                <a:cs typeface="Palatino"/>
              </a:rPr>
              <a:t> </a:t>
            </a:r>
            <a:r>
              <a:rPr lang="en-US" sz="2200" i="1" dirty="0" smtClean="0">
                <a:latin typeface="Palatino"/>
                <a:ea typeface="ＭＳ Ｐゴシック" charset="0"/>
                <a:cs typeface="Palatino"/>
              </a:rPr>
              <a:t>and</a:t>
            </a:r>
            <a:r>
              <a:rPr lang="en-US" sz="2200" dirty="0" smtClean="0">
                <a:latin typeface="Palatino"/>
                <a:ea typeface="ＭＳ Ｐゴシック" charset="0"/>
                <a:cs typeface="Palatino"/>
              </a:rPr>
              <a:t> </a:t>
            </a:r>
            <a:r>
              <a:rPr lang="en-US" sz="2200" b="1" dirty="0" smtClean="0">
                <a:solidFill>
                  <a:srgbClr val="008000"/>
                </a:solidFill>
                <a:latin typeface="Palatino"/>
                <a:ea typeface="ＭＳ Ｐゴシック" charset="0"/>
                <a:cs typeface="Palatino"/>
              </a:rPr>
              <a:t>duration</a:t>
            </a:r>
            <a:r>
              <a:rPr lang="en-US" sz="2200" dirty="0" smtClean="0">
                <a:latin typeface="Palatino"/>
                <a:ea typeface="ＭＳ Ｐゴシック" charset="0"/>
                <a:cs typeface="Palatino"/>
              </a:rPr>
              <a:t> (</a:t>
            </a:r>
            <a:r>
              <a:rPr lang="en-US" sz="2200" i="1" dirty="0" smtClean="0">
                <a:solidFill>
                  <a:srgbClr val="0000FF"/>
                </a:solidFill>
                <a:latin typeface="Palatino"/>
                <a:ea typeface="ＭＳ Ｐゴシック" charset="0"/>
                <a:cs typeface="Palatino"/>
              </a:rPr>
              <a:t>d</a:t>
            </a:r>
            <a:r>
              <a:rPr lang="en-US" sz="2200" dirty="0" smtClean="0">
                <a:latin typeface="Palatino"/>
                <a:ea typeface="ＭＳ Ｐゴシック" charset="0"/>
                <a:cs typeface="Palatino"/>
              </a:rPr>
              <a:t>) to get idealized response (temporal pattern) as an explanatory variable (regressor</a:t>
            </a:r>
            <a:r>
              <a:rPr lang="en-US" sz="2200" dirty="0">
                <a:latin typeface="Palatino"/>
                <a:ea typeface="ＭＳ Ｐゴシック" charset="0"/>
                <a:cs typeface="Palatino"/>
              </a:rPr>
              <a:t>)</a:t>
            </a:r>
            <a:r>
              <a:rPr lang="en-US" sz="2200" dirty="0" smtClean="0">
                <a:latin typeface="Palatino"/>
                <a:ea typeface="ＭＳ Ｐゴシック" charset="0"/>
                <a:cs typeface="Palatino"/>
              </a:rPr>
              <a:t>: HRF = </a:t>
            </a:r>
            <a:r>
              <a:rPr lang="en-US" sz="2200" b="1" dirty="0">
                <a:solidFill>
                  <a:srgbClr val="FF0000"/>
                </a:solidFill>
                <a:latin typeface="Palatino"/>
                <a:ea typeface="ＭＳ Ｐゴシック" charset="0"/>
                <a:cs typeface="Palatino"/>
              </a:rPr>
              <a:t>BLOCK(</a:t>
            </a:r>
            <a:r>
              <a:rPr lang="en-US" sz="2200" b="1" i="1" dirty="0" err="1">
                <a:solidFill>
                  <a:srgbClr val="FF0000"/>
                </a:solidFill>
                <a:latin typeface="Palatino"/>
                <a:ea typeface="ＭＳ Ｐゴシック" charset="0"/>
                <a:cs typeface="Palatino"/>
              </a:rPr>
              <a:t>d</a:t>
            </a:r>
            <a:r>
              <a:rPr lang="en-US" sz="2200" b="1" dirty="0" err="1">
                <a:solidFill>
                  <a:srgbClr val="FF0000"/>
                </a:solidFill>
                <a:latin typeface="Palatino"/>
                <a:ea typeface="ＭＳ Ｐゴシック" charset="0"/>
                <a:cs typeface="Palatino"/>
              </a:rPr>
              <a:t>,</a:t>
            </a:r>
            <a:r>
              <a:rPr lang="en-US" sz="2200" b="1" i="1" dirty="0" err="1">
                <a:solidFill>
                  <a:srgbClr val="FF0000"/>
                </a:solidFill>
                <a:latin typeface="Palatino"/>
                <a:ea typeface="ＭＳ Ｐゴシック" charset="0"/>
                <a:cs typeface="Palatino"/>
              </a:rPr>
              <a:t>p</a:t>
            </a:r>
            <a:r>
              <a:rPr lang="en-US" sz="2200" b="1" dirty="0" smtClean="0">
                <a:solidFill>
                  <a:srgbClr val="FF0000"/>
                </a:solidFill>
                <a:latin typeface="Palatino"/>
                <a:ea typeface="ＭＳ Ｐゴシック" charset="0"/>
                <a:cs typeface="Palatino"/>
              </a:rPr>
              <a:t>)</a:t>
            </a:r>
          </a:p>
          <a:p>
            <a:pPr lvl="2">
              <a:lnSpc>
                <a:spcPct val="95000"/>
              </a:lnSpc>
              <a:spcBef>
                <a:spcPts val="100"/>
              </a:spcBef>
              <a:buClr>
                <a:schemeClr val="tx1"/>
              </a:buClr>
              <a:buSzTx/>
              <a:buFont typeface="Courier New"/>
              <a:buChar char="o"/>
            </a:pPr>
            <a:r>
              <a:rPr lang="en-US" sz="2000" b="1" dirty="0" smtClean="0">
                <a:solidFill>
                  <a:srgbClr val="0000FF"/>
                </a:solidFill>
                <a:latin typeface="Palatino"/>
                <a:ea typeface="ＭＳ Ｐゴシック" charset="0"/>
                <a:cs typeface="Palatino"/>
              </a:rPr>
              <a:t>Equivalent to adding up a series of consecutive events</a:t>
            </a:r>
          </a:p>
          <a:p>
            <a:pPr lvl="2">
              <a:lnSpc>
                <a:spcPct val="95000"/>
              </a:lnSpc>
              <a:spcBef>
                <a:spcPct val="5000"/>
              </a:spcBef>
              <a:buSzTx/>
              <a:buFont typeface="Courier New"/>
              <a:buChar char="o"/>
            </a:pPr>
            <a:r>
              <a:rPr lang="en-US" sz="2000" dirty="0" smtClean="0">
                <a:solidFill>
                  <a:prstClr val="black"/>
                </a:solidFill>
                <a:latin typeface="Palatino"/>
                <a:ea typeface="ＭＳ Ｐゴシック" charset="0"/>
                <a:cs typeface="Palatino"/>
              </a:rPr>
              <a:t>scale HRF to </a:t>
            </a:r>
            <a:r>
              <a:rPr lang="en-US" sz="2000" i="1" dirty="0" smtClean="0">
                <a:solidFill>
                  <a:prstClr val="black"/>
                </a:solidFill>
                <a:latin typeface="Palatino"/>
                <a:ea typeface="ＭＳ Ｐゴシック" charset="0"/>
                <a:cs typeface="Palatino"/>
              </a:rPr>
              <a:t>p=</a:t>
            </a:r>
            <a:r>
              <a:rPr lang="en-US" sz="2000" dirty="0" smtClean="0">
                <a:solidFill>
                  <a:prstClr val="black"/>
                </a:solidFill>
                <a:latin typeface="Palatino"/>
                <a:ea typeface="ＭＳ Ｐゴシック" charset="0"/>
                <a:cs typeface="Palatino"/>
              </a:rPr>
              <a:t>1 for easy interpretation of </a:t>
            </a:r>
            <a:r>
              <a:rPr lang="en-US" sz="2000" dirty="0" smtClean="0">
                <a:solidFill>
                  <a:prstClr val="black"/>
                </a:solidFill>
                <a:latin typeface="Lucida Grande"/>
                <a:ea typeface="Lucida Grande"/>
                <a:cs typeface="Lucida Grande"/>
              </a:rPr>
              <a:t>β</a:t>
            </a:r>
            <a:r>
              <a:rPr lang="en-US" sz="2000" dirty="0" smtClean="0">
                <a:solidFill>
                  <a:prstClr val="black"/>
                </a:solidFill>
                <a:latin typeface="Palatino"/>
                <a:ea typeface="ＭＳ Ｐゴシック" charset="0"/>
                <a:cs typeface="Palatino"/>
              </a:rPr>
              <a:t> </a:t>
            </a:r>
            <a:endParaRPr lang="en-US" sz="2000" dirty="0">
              <a:solidFill>
                <a:prstClr val="black"/>
              </a:solidFill>
              <a:latin typeface="Palatino"/>
              <a:ea typeface="ＭＳ Ｐゴシック" charset="0"/>
              <a:cs typeface="Palatino"/>
            </a:endParaRP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sp>
        <p:nvSpPr>
          <p:cNvPr id="6" name="Text Box 13"/>
          <p:cNvSpPr txBox="1">
            <a:spLocks noChangeArrowheads="1"/>
          </p:cNvSpPr>
          <p:nvPr/>
        </p:nvSpPr>
        <p:spPr bwMode="auto">
          <a:xfrm>
            <a:off x="2137595" y="6271383"/>
            <a:ext cx="6058069" cy="400110"/>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000" dirty="0" smtClean="0"/>
              <a:t>Block: 20 </a:t>
            </a:r>
            <a:r>
              <a:rPr lang="en-US" sz="2000" dirty="0"/>
              <a:t>s </a:t>
            </a:r>
            <a:r>
              <a:rPr lang="en-US" altLang="ja-JP" sz="2000" dirty="0" smtClean="0"/>
              <a:t>on and 10 </a:t>
            </a:r>
            <a:r>
              <a:rPr lang="en-US" altLang="ja-JP" sz="2000" dirty="0"/>
              <a:t>s </a:t>
            </a:r>
            <a:r>
              <a:rPr lang="en-US" altLang="ja-JP" sz="2000" dirty="0" smtClean="0"/>
              <a:t>off; </a:t>
            </a:r>
            <a:r>
              <a:rPr lang="en-US" altLang="ja-JP" sz="2000" dirty="0"/>
              <a:t>TR=</a:t>
            </a:r>
            <a:r>
              <a:rPr lang="en-US" altLang="ja-JP" sz="2000" dirty="0" smtClean="0"/>
              <a:t>2 </a:t>
            </a:r>
            <a:r>
              <a:rPr lang="en-US" altLang="ja-JP" sz="2000" dirty="0"/>
              <a:t>s; </a:t>
            </a:r>
            <a:r>
              <a:rPr lang="en-US" altLang="ja-JP" sz="2000" dirty="0" smtClean="0"/>
              <a:t>150 </a:t>
            </a:r>
            <a:r>
              <a:rPr lang="en-US" altLang="ja-JP" sz="2000" dirty="0"/>
              <a:t>time </a:t>
            </a:r>
            <a:r>
              <a:rPr lang="en-US" altLang="ja-JP" sz="2000" dirty="0" smtClean="0"/>
              <a:t>points</a:t>
            </a:r>
            <a:endParaRPr lang="en-US" sz="2000" dirty="0"/>
          </a:p>
        </p:txBody>
      </p:sp>
      <p:sp>
        <p:nvSpPr>
          <p:cNvPr id="7" name="Slide Number Placeholder 6"/>
          <p:cNvSpPr>
            <a:spLocks noGrp="1"/>
          </p:cNvSpPr>
          <p:nvPr>
            <p:ph type="sldNum" sz="quarter" idx="12"/>
          </p:nvPr>
        </p:nvSpPr>
        <p:spPr/>
        <p:txBody>
          <a:bodyPr/>
          <a:lstStyle/>
          <a:p>
            <a:fld id="{2B142ECA-B25A-7D4E-AE0A-E9B57F978545}" type="slidenum">
              <a:rPr lang="en-US" smtClean="0"/>
              <a:t>19</a:t>
            </a:fld>
            <a:endParaRPr lang="en-US"/>
          </a:p>
        </p:txBody>
      </p:sp>
      <p:sp>
        <p:nvSpPr>
          <p:cNvPr id="8" name="Line 5"/>
          <p:cNvSpPr>
            <a:spLocks noChangeShapeType="1"/>
          </p:cNvSpPr>
          <p:nvPr/>
        </p:nvSpPr>
        <p:spPr bwMode="auto">
          <a:xfrm>
            <a:off x="9159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9" name="Line 5"/>
          <p:cNvSpPr>
            <a:spLocks noChangeShapeType="1"/>
          </p:cNvSpPr>
          <p:nvPr/>
        </p:nvSpPr>
        <p:spPr bwMode="auto">
          <a:xfrm>
            <a:off x="16723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0" name="Line 5"/>
          <p:cNvSpPr>
            <a:spLocks noChangeShapeType="1"/>
          </p:cNvSpPr>
          <p:nvPr/>
        </p:nvSpPr>
        <p:spPr bwMode="auto">
          <a:xfrm>
            <a:off x="24288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31852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2" name="Line 5"/>
          <p:cNvSpPr>
            <a:spLocks noChangeShapeType="1"/>
          </p:cNvSpPr>
          <p:nvPr/>
        </p:nvSpPr>
        <p:spPr bwMode="auto">
          <a:xfrm>
            <a:off x="39417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Line 5"/>
          <p:cNvSpPr>
            <a:spLocks noChangeShapeType="1"/>
          </p:cNvSpPr>
          <p:nvPr/>
        </p:nvSpPr>
        <p:spPr bwMode="auto">
          <a:xfrm>
            <a:off x="46981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4" name="Line 5"/>
          <p:cNvSpPr>
            <a:spLocks noChangeShapeType="1"/>
          </p:cNvSpPr>
          <p:nvPr/>
        </p:nvSpPr>
        <p:spPr bwMode="auto">
          <a:xfrm>
            <a:off x="54546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a:off x="62110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6" name="Line 5"/>
          <p:cNvSpPr>
            <a:spLocks noChangeShapeType="1"/>
          </p:cNvSpPr>
          <p:nvPr/>
        </p:nvSpPr>
        <p:spPr bwMode="auto">
          <a:xfrm>
            <a:off x="69675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7" name="Line 5"/>
          <p:cNvSpPr>
            <a:spLocks noChangeShapeType="1"/>
          </p:cNvSpPr>
          <p:nvPr/>
        </p:nvSpPr>
        <p:spPr bwMode="auto">
          <a:xfrm>
            <a:off x="77239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8" name="TextBox 17"/>
          <p:cNvSpPr txBox="1"/>
          <p:nvPr/>
        </p:nvSpPr>
        <p:spPr>
          <a:xfrm>
            <a:off x="6911817" y="3014052"/>
            <a:ext cx="1965051" cy="369332"/>
          </a:xfrm>
          <a:prstGeom prst="rect">
            <a:avLst/>
          </a:prstGeom>
          <a:solidFill>
            <a:srgbClr val="FFFF00"/>
          </a:solidFill>
        </p:spPr>
        <p:txBody>
          <a:bodyPr wrap="none" rtlCol="0">
            <a:spAutoFit/>
          </a:bodyPr>
          <a:lstStyle/>
          <a:p>
            <a:pPr algn="ctr"/>
            <a:r>
              <a:rPr lang="en-US" dirty="0" smtClean="0"/>
              <a:t>HRF = </a:t>
            </a:r>
            <a:r>
              <a:rPr lang="en-US" b="1" dirty="0" smtClean="0">
                <a:solidFill>
                  <a:srgbClr val="0000FF"/>
                </a:solidFill>
              </a:rPr>
              <a:t>BLOCK(20,1)</a:t>
            </a:r>
            <a:endParaRPr lang="en-US" b="1" dirty="0">
              <a:solidFill>
                <a:srgbClr val="0000FF"/>
              </a:solidFill>
            </a:endParaRPr>
          </a:p>
        </p:txBody>
      </p:sp>
      <p:sp>
        <p:nvSpPr>
          <p:cNvPr id="19" name="TextBox 18"/>
          <p:cNvSpPr txBox="1"/>
          <p:nvPr/>
        </p:nvSpPr>
        <p:spPr>
          <a:xfrm>
            <a:off x="143965" y="6144896"/>
            <a:ext cx="1543910" cy="642157"/>
          </a:xfrm>
          <a:prstGeom prst="rect">
            <a:avLst/>
          </a:prstGeom>
          <a:solidFill>
            <a:srgbClr val="FFFF00"/>
          </a:solidFill>
        </p:spPr>
        <p:txBody>
          <a:bodyPr wrap="square" rtlCol="0">
            <a:noAutofit/>
          </a:bodyPr>
          <a:lstStyle/>
          <a:p>
            <a:pPr algn="ctr"/>
            <a:r>
              <a:rPr lang="en-US" dirty="0" smtClean="0"/>
              <a:t>Start times for each block</a:t>
            </a:r>
            <a:endParaRPr lang="en-US" b="1" dirty="0">
              <a:solidFill>
                <a:srgbClr val="0000FF"/>
              </a:solidFill>
            </a:endParaRPr>
          </a:p>
        </p:txBody>
      </p:sp>
      <p:sp>
        <p:nvSpPr>
          <p:cNvPr id="20" name="Line 5"/>
          <p:cNvSpPr>
            <a:spLocks noChangeShapeType="1"/>
          </p:cNvSpPr>
          <p:nvPr/>
        </p:nvSpPr>
        <p:spPr bwMode="auto">
          <a:xfrm flipH="1">
            <a:off x="228600" y="5730326"/>
            <a:ext cx="631009" cy="414570"/>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Tree>
    <p:extLst>
      <p:ext uri="{BB962C8B-B14F-4D97-AF65-F5344CB8AC3E}">
        <p14:creationId xmlns:p14="http://schemas.microsoft.com/office/powerpoint/2010/main" val="22809474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Overview</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a:bodyPr>
          <a:lstStyle/>
          <a:p>
            <a:pPr eaLnBrk="1" hangingPunct="1"/>
            <a:r>
              <a:rPr lang="en-US" sz="2400" dirty="0" smtClean="0">
                <a:latin typeface="Palatino"/>
                <a:ea typeface="ＭＳ Ｐゴシック" charset="0"/>
                <a:cs typeface="Palatino"/>
              </a:rPr>
              <a:t>Basics of linear models for data analysis</a:t>
            </a:r>
          </a:p>
          <a:p>
            <a:pPr eaLnBrk="1" hangingPunct="1"/>
            <a:r>
              <a:rPr lang="en-US" sz="2400" dirty="0" smtClean="0">
                <a:latin typeface="Palatino"/>
                <a:ea typeface="ＭＳ Ｐゴシック" charset="0"/>
                <a:cs typeface="Palatino"/>
              </a:rPr>
              <a:t>FMRI data decomposition: three components</a:t>
            </a:r>
          </a:p>
          <a:p>
            <a:pPr lvl="1">
              <a:buFont typeface="Wingdings" charset="2"/>
              <a:buChar char="Ø"/>
            </a:pPr>
            <a:r>
              <a:rPr lang="en-US" sz="2000" b="1" dirty="0" smtClean="0">
                <a:solidFill>
                  <a:srgbClr val="0000FF"/>
                </a:solidFill>
                <a:latin typeface="Palatino"/>
                <a:ea typeface="ＭＳ Ｐゴシック" charset="0"/>
                <a:cs typeface="Palatino"/>
              </a:rPr>
              <a:t>Baseline + slow drift + effects of no interest</a:t>
            </a:r>
            <a:r>
              <a:rPr lang="en-US" sz="2000" dirty="0" smtClean="0">
                <a:latin typeface="Palatino"/>
                <a:ea typeface="ＭＳ Ｐゴシック" charset="0"/>
                <a:cs typeface="Palatino"/>
              </a:rPr>
              <a:t>; </a:t>
            </a:r>
            <a:r>
              <a:rPr lang="en-US" sz="2000" b="1" dirty="0" smtClean="0">
                <a:solidFill>
                  <a:srgbClr val="FF0000"/>
                </a:solidFill>
                <a:latin typeface="Palatino"/>
                <a:ea typeface="ＭＳ Ｐゴシック" charset="0"/>
                <a:cs typeface="Palatino"/>
              </a:rPr>
              <a:t>Effects of interest</a:t>
            </a:r>
            <a:r>
              <a:rPr lang="en-US" sz="2000" dirty="0" smtClean="0">
                <a:latin typeface="Palatino"/>
                <a:ea typeface="ＭＳ Ｐゴシック" charset="0"/>
                <a:cs typeface="Palatino"/>
              </a:rPr>
              <a:t>; </a:t>
            </a:r>
            <a:r>
              <a:rPr lang="en-US" sz="2000" b="1" dirty="0" smtClean="0">
                <a:latin typeface="Palatino"/>
                <a:ea typeface="ＭＳ Ｐゴシック" charset="0"/>
                <a:cs typeface="Palatino"/>
              </a:rPr>
              <a:t>Noise</a:t>
            </a:r>
          </a:p>
          <a:p>
            <a:pPr lvl="1">
              <a:buFont typeface="Wingdings" charset="2"/>
              <a:buChar char="Ø"/>
            </a:pPr>
            <a:r>
              <a:rPr lang="en-US" sz="2000" dirty="0" smtClean="0">
                <a:latin typeface="Palatino"/>
                <a:ea typeface="ＭＳ Ｐゴシック" charset="0"/>
                <a:cs typeface="Palatino"/>
              </a:rPr>
              <a:t>Effects of interest – </a:t>
            </a:r>
            <a:r>
              <a:rPr lang="en-US" sz="2000" dirty="0">
                <a:latin typeface="Palatino"/>
                <a:ea typeface="ＭＳ Ｐゴシック" charset="0"/>
                <a:cs typeface="Palatino"/>
              </a:rPr>
              <a:t>u</a:t>
            </a:r>
            <a:r>
              <a:rPr lang="en-US" sz="2000" dirty="0" smtClean="0">
                <a:latin typeface="Palatino"/>
                <a:ea typeface="ＭＳ Ｐゴシック" charset="0"/>
                <a:cs typeface="Palatino"/>
              </a:rPr>
              <a:t>nderstanding BOLD vs. stimulus</a:t>
            </a:r>
          </a:p>
          <a:p>
            <a:pPr lvl="2">
              <a:buFont typeface="Wingdings" charset="2"/>
              <a:buChar char="Ø"/>
            </a:pPr>
            <a:r>
              <a:rPr lang="en-US" sz="2000" dirty="0" smtClean="0">
                <a:latin typeface="Palatino"/>
                <a:ea typeface="ＭＳ Ｐゴシック" charset="0"/>
                <a:cs typeface="Palatino"/>
              </a:rPr>
              <a:t>IRF and HRF and HDR</a:t>
            </a:r>
          </a:p>
          <a:p>
            <a:r>
              <a:rPr lang="en-US" sz="2400" dirty="0" smtClean="0">
                <a:latin typeface="Palatino"/>
                <a:ea typeface="ＭＳ Ｐゴシック" charset="0"/>
                <a:cs typeface="Palatino"/>
              </a:rPr>
              <a:t>Three modeling strategies</a:t>
            </a:r>
          </a:p>
          <a:p>
            <a:pPr lvl="1">
              <a:buFont typeface="Wingdings" charset="2"/>
              <a:buChar char="Ø"/>
            </a:pPr>
            <a:r>
              <a:rPr lang="en-US" sz="2000" dirty="0" smtClean="0">
                <a:latin typeface="Palatino"/>
                <a:ea typeface="ＭＳ Ｐゴシック" charset="0"/>
                <a:cs typeface="Palatino"/>
              </a:rPr>
              <a:t>Fixed-shape HRF</a:t>
            </a:r>
          </a:p>
          <a:p>
            <a:pPr lvl="1">
              <a:buFont typeface="Wingdings" charset="2"/>
              <a:buChar char="Ø"/>
            </a:pPr>
            <a:r>
              <a:rPr lang="en-US" sz="2000" dirty="0" smtClean="0">
                <a:latin typeface="Palatino"/>
                <a:ea typeface="ＭＳ Ｐゴシック" charset="0"/>
                <a:cs typeface="Palatino"/>
              </a:rPr>
              <a:t>Variable HRF shape</a:t>
            </a:r>
          </a:p>
          <a:p>
            <a:pPr lvl="1">
              <a:buFont typeface="Wingdings" charset="2"/>
              <a:buChar char="Ø"/>
            </a:pPr>
            <a:r>
              <a:rPr lang="en-US" sz="2000" dirty="0" smtClean="0">
                <a:latin typeface="Palatino"/>
                <a:ea typeface="ＭＳ Ｐゴシック" charset="0"/>
                <a:cs typeface="Palatino"/>
              </a:rPr>
              <a:t>Fixed major HRF shape plus a little shape adjustment</a:t>
            </a:r>
          </a:p>
          <a:p>
            <a:r>
              <a:rPr lang="en-US" sz="2400" dirty="0" smtClean="0">
                <a:latin typeface="Palatino"/>
                <a:ea typeface="ＭＳ Ｐゴシック" charset="0"/>
                <a:cs typeface="Palatino"/>
              </a:rPr>
              <a:t>Other issues</a:t>
            </a:r>
          </a:p>
          <a:p>
            <a:pPr lvl="1">
              <a:buFont typeface="Wingdings" charset="2"/>
              <a:buChar char="Ø"/>
            </a:pPr>
            <a:r>
              <a:rPr lang="en-US" sz="2000" dirty="0" smtClean="0">
                <a:latin typeface="Palatino"/>
                <a:ea typeface="ＭＳ Ｐゴシック" charset="0"/>
                <a:cs typeface="Palatino"/>
              </a:rPr>
              <a:t>Multicollinearity</a:t>
            </a:r>
          </a:p>
          <a:p>
            <a:pPr lvl="1">
              <a:buFont typeface="Wingdings" charset="2"/>
              <a:buChar char="Ø"/>
            </a:pPr>
            <a:r>
              <a:rPr lang="en-US" sz="2000" dirty="0" smtClean="0">
                <a:latin typeface="Palatino"/>
                <a:ea typeface="ＭＳ Ｐゴシック" charset="0"/>
                <a:cs typeface="Palatino"/>
              </a:rPr>
              <a:t>Run catenation</a:t>
            </a:r>
          </a:p>
          <a:p>
            <a:pPr lvl="1">
              <a:buFont typeface="Wingdings" charset="2"/>
              <a:buChar char="Ø"/>
            </a:pPr>
            <a:r>
              <a:rPr lang="en-US" sz="2000" dirty="0" smtClean="0">
                <a:latin typeface="Palatino"/>
                <a:ea typeface="ＭＳ Ｐゴシック" charset="0"/>
                <a:cs typeface="Palatino"/>
              </a:rPr>
              <a:t>Percent signal change</a:t>
            </a:r>
          </a:p>
        </p:txBody>
      </p:sp>
      <p:sp>
        <p:nvSpPr>
          <p:cNvPr id="5" name="Slide Number Placeholder 4"/>
          <p:cNvSpPr>
            <a:spLocks noGrp="1"/>
          </p:cNvSpPr>
          <p:nvPr>
            <p:ph type="sldNum" sz="quarter" idx="12"/>
          </p:nvPr>
        </p:nvSpPr>
        <p:spPr/>
        <p:txBody>
          <a:bodyPr/>
          <a:lstStyle/>
          <a:p>
            <a:fld id="{2B142ECA-B25A-7D4E-AE0A-E9B57F978545}" type="slidenum">
              <a:rPr lang="en-US" smtClean="0"/>
              <a:t>2</a:t>
            </a:fld>
            <a:endParaRPr lang="en-US"/>
          </a:p>
        </p:txBody>
      </p:sp>
    </p:spTree>
    <p:extLst>
      <p:ext uri="{BB962C8B-B14F-4D97-AF65-F5344CB8AC3E}">
        <p14:creationId xmlns:p14="http://schemas.microsoft.com/office/powerpoint/2010/main" val="18393032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bl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02" y="1885904"/>
            <a:ext cx="8286326" cy="4975627"/>
          </a:xfrm>
          <a:prstGeom prst="rect">
            <a:avLst/>
          </a:prstGeom>
        </p:spPr>
      </p:pic>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for Event-Related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89000"/>
            <a:ext cx="9144000" cy="5969000"/>
          </a:xfrm>
        </p:spPr>
        <p:txBody>
          <a:bodyPr>
            <a:normAutofit/>
          </a:bodyPr>
          <a:lstStyle/>
          <a:p>
            <a:pPr>
              <a:lnSpc>
                <a:spcPct val="92000"/>
              </a:lnSpc>
            </a:pPr>
            <a:r>
              <a:rPr lang="en-US" sz="2100" dirty="0" smtClean="0">
                <a:latin typeface="Palatino"/>
                <a:ea typeface="ＭＳ Ｐゴシック" charset="0"/>
                <a:cs typeface="Palatino"/>
              </a:rPr>
              <a:t>The </a:t>
            </a:r>
            <a:r>
              <a:rPr lang="en-US" sz="2100" b="1" dirty="0" smtClean="0">
                <a:solidFill>
                  <a:srgbClr val="0000FF"/>
                </a:solidFill>
                <a:latin typeface="Palatino"/>
                <a:ea typeface="ＭＳ Ｐゴシック" charset="0"/>
                <a:cs typeface="Palatino"/>
              </a:rPr>
              <a:t>BLOCK</a:t>
            </a:r>
            <a:r>
              <a:rPr lang="en-US" sz="2100" dirty="0" smtClean="0">
                <a:latin typeface="Palatino"/>
                <a:ea typeface="ＭＳ Ｐゴシック" charset="0"/>
                <a:cs typeface="Palatino"/>
              </a:rPr>
              <a:t> HRF shape is useful with event-related experiment designs</a:t>
            </a:r>
          </a:p>
          <a:p>
            <a:pPr>
              <a:lnSpc>
                <a:spcPct val="92000"/>
              </a:lnSpc>
            </a:pPr>
            <a:r>
              <a:rPr lang="en-US" sz="2100" dirty="0" smtClean="0">
                <a:solidFill>
                  <a:prstClr val="black"/>
                </a:solidFill>
                <a:latin typeface="Palatino"/>
                <a:ea typeface="ＭＳ Ｐゴシック" charset="0"/>
                <a:cs typeface="Palatino"/>
              </a:rPr>
              <a:t>Just use a short duration, such as 1 second</a:t>
            </a:r>
          </a:p>
          <a:p>
            <a:pPr>
              <a:lnSpc>
                <a:spcPct val="92000"/>
              </a:lnSpc>
            </a:pPr>
            <a:r>
              <a:rPr lang="en-US" sz="2100" dirty="0" smtClean="0">
                <a:solidFill>
                  <a:prstClr val="black"/>
                </a:solidFill>
                <a:latin typeface="Palatino"/>
                <a:ea typeface="ＭＳ Ｐゴシック" charset="0"/>
                <a:cs typeface="Palatino"/>
              </a:rPr>
              <a:t>Real experiments have more than 4 task repetitions!</a:t>
            </a:r>
            <a:endParaRPr lang="en-US" sz="2100" dirty="0">
              <a:solidFill>
                <a:prstClr val="black"/>
              </a:solidFill>
              <a:latin typeface="Palatino"/>
              <a:ea typeface="ＭＳ Ｐゴシック" charset="0"/>
              <a:cs typeface="Palatino"/>
            </a:endParaRP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sp>
        <p:nvSpPr>
          <p:cNvPr id="11" name="Line 5"/>
          <p:cNvSpPr>
            <a:spLocks noChangeShapeType="1"/>
          </p:cNvSpPr>
          <p:nvPr/>
        </p:nvSpPr>
        <p:spPr bwMode="auto">
          <a:xfrm>
            <a:off x="1310876" y="5569183"/>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2" name="Line 5"/>
          <p:cNvSpPr>
            <a:spLocks noChangeShapeType="1"/>
          </p:cNvSpPr>
          <p:nvPr/>
        </p:nvSpPr>
        <p:spPr bwMode="auto">
          <a:xfrm>
            <a:off x="2965656" y="5569183"/>
            <a:ext cx="0" cy="794162"/>
          </a:xfrm>
          <a:prstGeom prst="line">
            <a:avLst/>
          </a:prstGeom>
          <a:ln w="76200" cmpd="sng">
            <a:solidFill>
              <a:srgbClr val="19F502"/>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Line 5"/>
          <p:cNvSpPr>
            <a:spLocks noChangeShapeType="1"/>
          </p:cNvSpPr>
          <p:nvPr/>
        </p:nvSpPr>
        <p:spPr bwMode="auto">
          <a:xfrm>
            <a:off x="3946688" y="5569183"/>
            <a:ext cx="0" cy="794162"/>
          </a:xfrm>
          <a:prstGeom prst="line">
            <a:avLst/>
          </a:prstGeom>
          <a:ln w="76200" cmpd="sng">
            <a:solidFill>
              <a:srgbClr val="3366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4" name="Line 5"/>
          <p:cNvSpPr>
            <a:spLocks noChangeShapeType="1"/>
          </p:cNvSpPr>
          <p:nvPr/>
        </p:nvSpPr>
        <p:spPr bwMode="auto">
          <a:xfrm>
            <a:off x="5384630" y="5569183"/>
            <a:ext cx="0" cy="794162"/>
          </a:xfrm>
          <a:prstGeom prst="line">
            <a:avLst/>
          </a:prstGeom>
          <a:ln w="76200" cmpd="sng">
            <a:solidFill>
              <a:srgbClr val="FF66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TextBox 14"/>
          <p:cNvSpPr txBox="1"/>
          <p:nvPr/>
        </p:nvSpPr>
        <p:spPr>
          <a:xfrm>
            <a:off x="6459195" y="2391004"/>
            <a:ext cx="1848057" cy="369332"/>
          </a:xfrm>
          <a:prstGeom prst="rect">
            <a:avLst/>
          </a:prstGeom>
          <a:solidFill>
            <a:srgbClr val="FFFF00"/>
          </a:solidFill>
        </p:spPr>
        <p:txBody>
          <a:bodyPr wrap="none" rtlCol="0">
            <a:spAutoFit/>
          </a:bodyPr>
          <a:lstStyle/>
          <a:p>
            <a:pPr algn="ctr"/>
            <a:r>
              <a:rPr lang="en-US" dirty="0" smtClean="0"/>
              <a:t>HRF = </a:t>
            </a:r>
            <a:r>
              <a:rPr lang="en-US" b="1" dirty="0" smtClean="0">
                <a:solidFill>
                  <a:srgbClr val="0000FF"/>
                </a:solidFill>
              </a:rPr>
              <a:t>BLOCK(1,1)</a:t>
            </a:r>
            <a:endParaRPr lang="en-US" b="1" dirty="0">
              <a:solidFill>
                <a:srgbClr val="0000FF"/>
              </a:solidFill>
            </a:endParaRPr>
          </a:p>
        </p:txBody>
      </p:sp>
      <p:sp>
        <p:nvSpPr>
          <p:cNvPr id="16" name="TextBox 15"/>
          <p:cNvSpPr txBox="1"/>
          <p:nvPr/>
        </p:nvSpPr>
        <p:spPr>
          <a:xfrm>
            <a:off x="1421746" y="2391004"/>
            <a:ext cx="1543910" cy="642157"/>
          </a:xfrm>
          <a:prstGeom prst="rect">
            <a:avLst/>
          </a:prstGeom>
          <a:solidFill>
            <a:srgbClr val="FFFF00"/>
          </a:solidFill>
        </p:spPr>
        <p:txBody>
          <a:bodyPr wrap="square" rtlCol="0">
            <a:noAutofit/>
          </a:bodyPr>
          <a:lstStyle/>
          <a:p>
            <a:pPr algn="ctr"/>
            <a:r>
              <a:rPr lang="en-US" dirty="0" smtClean="0"/>
              <a:t>Start times for each 1 s event</a:t>
            </a:r>
            <a:endParaRPr lang="en-US" b="1" dirty="0">
              <a:solidFill>
                <a:srgbClr val="0000FF"/>
              </a:solidFill>
            </a:endParaRPr>
          </a:p>
        </p:txBody>
      </p:sp>
      <p:sp>
        <p:nvSpPr>
          <p:cNvPr id="17" name="Line 5"/>
          <p:cNvSpPr>
            <a:spLocks noChangeShapeType="1"/>
          </p:cNvSpPr>
          <p:nvPr/>
        </p:nvSpPr>
        <p:spPr bwMode="auto">
          <a:xfrm flipV="1">
            <a:off x="1421746" y="3033159"/>
            <a:ext cx="522055" cy="2863974"/>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6459194" y="3101664"/>
            <a:ext cx="2347787" cy="1609258"/>
            <a:chOff x="6459194" y="3043268"/>
            <a:chExt cx="2347787" cy="1609258"/>
          </a:xfrm>
        </p:grpSpPr>
        <p:sp>
          <p:nvSpPr>
            <p:cNvPr id="18" name="TextBox 17"/>
            <p:cNvSpPr txBox="1"/>
            <p:nvPr/>
          </p:nvSpPr>
          <p:spPr>
            <a:xfrm>
              <a:off x="7190744" y="3210772"/>
              <a:ext cx="1616237" cy="1441754"/>
            </a:xfrm>
            <a:prstGeom prst="rect">
              <a:avLst/>
            </a:prstGeom>
            <a:solidFill>
              <a:srgbClr val="FFFF00"/>
            </a:solidFill>
          </p:spPr>
          <p:txBody>
            <a:bodyPr wrap="square" rtlCol="0">
              <a:noAutofit/>
            </a:bodyPr>
            <a:lstStyle/>
            <a:p>
              <a:pPr algn="ctr"/>
              <a:r>
                <a:rPr lang="en-US" dirty="0" smtClean="0"/>
                <a:t>Sum of 4 individual HRFs gives the regressor for this task</a:t>
              </a:r>
            </a:p>
          </p:txBody>
        </p:sp>
        <p:sp>
          <p:nvSpPr>
            <p:cNvPr id="19" name="Line 5"/>
            <p:cNvSpPr>
              <a:spLocks noChangeShapeType="1"/>
            </p:cNvSpPr>
            <p:nvPr/>
          </p:nvSpPr>
          <p:spPr bwMode="auto">
            <a:xfrm>
              <a:off x="6459194" y="3043268"/>
              <a:ext cx="731549" cy="418159"/>
            </a:xfrm>
            <a:prstGeom prst="line">
              <a:avLst/>
            </a:prstGeom>
            <a:ln w="38100" cmpd="dbl">
              <a:solidFill>
                <a:schemeClr val="tx1"/>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spTree>
    <p:extLst>
      <p:ext uri="{BB962C8B-B14F-4D97-AF65-F5344CB8AC3E}">
        <p14:creationId xmlns:p14="http://schemas.microsoft.com/office/powerpoint/2010/main" val="23116703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Linear Model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89000"/>
            <a:ext cx="9144000" cy="5819775"/>
          </a:xfrm>
        </p:spPr>
        <p:txBody>
          <a:bodyPr>
            <a:normAutofit lnSpcReduction="10000"/>
          </a:bodyPr>
          <a:lstStyle/>
          <a:p>
            <a:pPr lvl="1">
              <a:lnSpc>
                <a:spcPct val="95000"/>
              </a:lnSpc>
              <a:spcBef>
                <a:spcPct val="5000"/>
              </a:spcBef>
              <a:buFont typeface="Wingdings" charset="2"/>
              <a:buChar char="Ø"/>
            </a:pPr>
            <a:r>
              <a:rPr lang="en-US" sz="2200" dirty="0" smtClean="0">
                <a:solidFill>
                  <a:prstClr val="black"/>
                </a:solidFill>
                <a:latin typeface="Palatino"/>
                <a:ea typeface="ＭＳ Ｐゴシック" charset="0"/>
                <a:cs typeface="Palatino"/>
              </a:rPr>
              <a:t>FMRI </a:t>
            </a:r>
            <a:r>
              <a:rPr lang="en-US" sz="2200" dirty="0">
                <a:solidFill>
                  <a:prstClr val="black"/>
                </a:solidFill>
                <a:latin typeface="Palatino"/>
                <a:ea typeface="ＭＳ Ｐゴシック" charset="0"/>
                <a:cs typeface="Palatino"/>
              </a:rPr>
              <a:t>data = </a:t>
            </a:r>
            <a:r>
              <a:rPr lang="en-US" sz="2200" dirty="0">
                <a:solidFill>
                  <a:srgbClr val="0000FF"/>
                </a:solidFill>
                <a:latin typeface="Palatino"/>
                <a:ea typeface="ＭＳ Ｐゴシック" charset="0"/>
                <a:cs typeface="Palatino"/>
              </a:rPr>
              <a:t>baseline + </a:t>
            </a:r>
            <a:r>
              <a:rPr lang="en-US" sz="2200" dirty="0" smtClean="0">
                <a:solidFill>
                  <a:srgbClr val="0000FF"/>
                </a:solidFill>
                <a:latin typeface="Palatino"/>
                <a:ea typeface="ＭＳ Ｐゴシック" charset="0"/>
                <a:cs typeface="Palatino"/>
              </a:rPr>
              <a:t>drift </a:t>
            </a:r>
            <a:r>
              <a:rPr lang="en-US" sz="2200" dirty="0">
                <a:solidFill>
                  <a:srgbClr val="0000FF"/>
                </a:solidFill>
                <a:latin typeface="Palatino"/>
                <a:ea typeface="ＭＳ Ｐゴシック" charset="0"/>
                <a:cs typeface="Palatino"/>
              </a:rPr>
              <a:t>+ other effects of no </a:t>
            </a:r>
            <a:r>
              <a:rPr lang="en-US" sz="2200" dirty="0" smtClean="0">
                <a:solidFill>
                  <a:srgbClr val="0000FF"/>
                </a:solidFill>
                <a:latin typeface="Palatino"/>
                <a:ea typeface="ＭＳ Ｐゴシック" charset="0"/>
                <a:cs typeface="Palatino"/>
              </a:rPr>
              <a:t>interest</a:t>
            </a:r>
            <a:r>
              <a:rPr lang="en-US" sz="2200" dirty="0" smtClean="0">
                <a:solidFill>
                  <a:prstClr val="black"/>
                </a:solidFill>
                <a:latin typeface="Palatino"/>
                <a:ea typeface="ＭＳ Ｐゴシック" charset="0"/>
                <a:cs typeface="Palatino"/>
              </a:rPr>
              <a:t> + </a:t>
            </a:r>
            <a:r>
              <a:rPr lang="en-US" sz="2200" dirty="0" smtClean="0">
                <a:solidFill>
                  <a:srgbClr val="800000"/>
                </a:solidFill>
                <a:latin typeface="Palatino"/>
                <a:ea typeface="ＭＳ Ｐゴシック" charset="0"/>
                <a:cs typeface="Palatino"/>
              </a:rPr>
              <a:t>response</a:t>
            </a:r>
            <a:r>
              <a:rPr lang="en-US" sz="2200" baseline="-25000" dirty="0" smtClean="0">
                <a:solidFill>
                  <a:srgbClr val="800000"/>
                </a:solidFill>
                <a:latin typeface="Palatino"/>
                <a:ea typeface="ＭＳ Ｐゴシック" charset="0"/>
                <a:cs typeface="Palatino"/>
              </a:rPr>
              <a:t>1</a:t>
            </a:r>
            <a:r>
              <a:rPr lang="en-US" sz="2200" dirty="0" smtClean="0">
                <a:solidFill>
                  <a:srgbClr val="800000"/>
                </a:solidFill>
                <a:latin typeface="Palatino"/>
                <a:ea typeface="ＭＳ Ｐゴシック" charset="0"/>
                <a:cs typeface="Palatino"/>
              </a:rPr>
              <a:t> </a:t>
            </a:r>
            <a:r>
              <a:rPr lang="en-US" sz="2200" dirty="0">
                <a:solidFill>
                  <a:srgbClr val="800000"/>
                </a:solidFill>
                <a:latin typeface="Palatino"/>
                <a:ea typeface="ＭＳ Ｐゴシック" charset="0"/>
                <a:cs typeface="Palatino"/>
              </a:rPr>
              <a:t>+ … + </a:t>
            </a:r>
            <a:r>
              <a:rPr lang="en-US" sz="2200" dirty="0" err="1">
                <a:solidFill>
                  <a:srgbClr val="800000"/>
                </a:solidFill>
                <a:latin typeface="Palatino"/>
                <a:ea typeface="ＭＳ Ｐゴシック" charset="0"/>
                <a:cs typeface="Palatino"/>
              </a:rPr>
              <a:t>response</a:t>
            </a:r>
            <a:r>
              <a:rPr lang="en-US" sz="2200" i="1" baseline="-25000" dirty="0" err="1">
                <a:solidFill>
                  <a:srgbClr val="800000"/>
                </a:solidFill>
                <a:latin typeface="Palatino"/>
                <a:ea typeface="ＭＳ Ｐゴシック" charset="0"/>
                <a:cs typeface="Palatino"/>
              </a:rPr>
              <a:t>k</a:t>
            </a:r>
            <a:r>
              <a:rPr lang="en-US" sz="2200" dirty="0">
                <a:solidFill>
                  <a:srgbClr val="800000"/>
                </a:solidFill>
                <a:latin typeface="Palatino"/>
                <a:ea typeface="ＭＳ Ｐゴシック" charset="0"/>
                <a:cs typeface="Palatino"/>
              </a:rPr>
              <a:t> </a:t>
            </a:r>
            <a:r>
              <a:rPr lang="en-US" sz="2200" dirty="0">
                <a:solidFill>
                  <a:srgbClr val="0000FF"/>
                </a:solidFill>
                <a:latin typeface="Palatino"/>
                <a:ea typeface="ＭＳ Ｐゴシック" charset="0"/>
                <a:cs typeface="Palatino"/>
              </a:rPr>
              <a:t>+ </a:t>
            </a:r>
            <a:r>
              <a:rPr lang="en-US" sz="2200" dirty="0">
                <a:solidFill>
                  <a:srgbClr val="000000"/>
                </a:solidFill>
                <a:latin typeface="Palatino"/>
                <a:ea typeface="ＭＳ Ｐゴシック" charset="0"/>
                <a:cs typeface="Palatino"/>
              </a:rPr>
              <a:t>noise</a:t>
            </a:r>
          </a:p>
          <a:p>
            <a:pPr lvl="1">
              <a:buFont typeface="Wingdings" charset="2"/>
              <a:buChar char="Ø"/>
            </a:pPr>
            <a:r>
              <a:rPr lang="en-US" sz="2200" dirty="0" smtClean="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baseline</a:t>
            </a:r>
            <a:r>
              <a:rPr lang="en-US" sz="2200" dirty="0" smtClean="0">
                <a:solidFill>
                  <a:prstClr val="black"/>
                </a:solidFill>
                <a:latin typeface="Palatino"/>
                <a:ea typeface="ＭＳ Ｐゴシック" charset="0"/>
                <a:cs typeface="Palatino"/>
              </a:rPr>
              <a:t>’ = </a:t>
            </a:r>
            <a:r>
              <a:rPr lang="en-US" sz="2200" b="1" dirty="0" smtClean="0">
                <a:solidFill>
                  <a:srgbClr val="008000"/>
                </a:solidFill>
                <a:latin typeface="Palatino"/>
                <a:ea typeface="ＭＳ Ｐゴシック" charset="0"/>
                <a:cs typeface="Palatino"/>
              </a:rPr>
              <a:t>baseline</a:t>
            </a:r>
            <a:r>
              <a:rPr lang="en-US" sz="2200" dirty="0" smtClean="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b="1" dirty="0" smtClean="0">
                <a:solidFill>
                  <a:prstClr val="black"/>
                </a:solidFill>
                <a:latin typeface="Palatino"/>
                <a:ea typeface="ＭＳ Ｐゴシック" charset="0"/>
                <a:cs typeface="Palatino"/>
              </a:rPr>
              <a:t>drift</a:t>
            </a:r>
            <a:r>
              <a:rPr lang="en-US" sz="2200" dirty="0" smtClean="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b="1" dirty="0">
                <a:solidFill>
                  <a:prstClr val="black"/>
                </a:solidFill>
                <a:latin typeface="Palatino"/>
                <a:ea typeface="ＭＳ Ｐゴシック" charset="0"/>
                <a:cs typeface="Palatino"/>
              </a:rPr>
              <a:t>other effects of no </a:t>
            </a:r>
            <a:r>
              <a:rPr lang="en-US" sz="2200" b="1" dirty="0" smtClean="0">
                <a:solidFill>
                  <a:prstClr val="black"/>
                </a:solidFill>
                <a:latin typeface="Palatino"/>
                <a:ea typeface="ＭＳ Ｐゴシック" charset="0"/>
                <a:cs typeface="Palatino"/>
              </a:rPr>
              <a:t>interest</a:t>
            </a:r>
          </a:p>
          <a:p>
            <a:pPr lvl="2">
              <a:buFont typeface="Courier New"/>
              <a:buChar char="o"/>
            </a:pPr>
            <a:r>
              <a:rPr lang="en-US" sz="2000" dirty="0" smtClean="0">
                <a:solidFill>
                  <a:prstClr val="black"/>
                </a:solidFill>
                <a:latin typeface="Palatino"/>
                <a:ea typeface="ＭＳ Ｐゴシック" charset="0"/>
                <a:cs typeface="Palatino"/>
              </a:rPr>
              <a:t>Drift: physiological effect, tiny motions, scanner fluctuations</a:t>
            </a:r>
          </a:p>
          <a:p>
            <a:pPr lvl="2">
              <a:buFont typeface="Courier New"/>
              <a:buChar char="o"/>
            </a:pPr>
            <a:r>
              <a:rPr lang="en-US" sz="2000" dirty="0" smtClean="0">
                <a:solidFill>
                  <a:prstClr val="black"/>
                </a:solidFill>
                <a:latin typeface="Palatino"/>
                <a:ea typeface="ＭＳ Ｐゴシック" charset="0"/>
                <a:cs typeface="Palatino"/>
              </a:rPr>
              <a:t>Data =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 </a:t>
            </a:r>
            <a:r>
              <a:rPr lang="en-US" sz="2000" dirty="0" smtClean="0">
                <a:solidFill>
                  <a:srgbClr val="800000"/>
                </a:solidFill>
                <a:latin typeface="Palatino"/>
                <a:ea typeface="ＭＳ Ｐゴシック" charset="0"/>
                <a:cs typeface="Palatino"/>
              </a:rPr>
              <a:t>effects of interest </a:t>
            </a:r>
            <a:r>
              <a:rPr lang="en-US" sz="2000" dirty="0" smtClean="0">
                <a:solidFill>
                  <a:prstClr val="black"/>
                </a:solidFill>
                <a:latin typeface="Palatino"/>
                <a:ea typeface="ＭＳ Ｐゴシック" charset="0"/>
                <a:cs typeface="Palatino"/>
              </a:rPr>
              <a:t>+ noise</a:t>
            </a:r>
          </a:p>
          <a:p>
            <a:pPr lvl="2">
              <a:buFont typeface="Courier New"/>
              <a:buChar char="o"/>
            </a:pPr>
            <a:r>
              <a:rPr lang="en-US" sz="2000" b="1" dirty="0" smtClean="0">
                <a:solidFill>
                  <a:srgbClr val="008000"/>
                </a:solidFill>
                <a:latin typeface="Palatino"/>
                <a:ea typeface="ＭＳ Ｐゴシック" charset="0"/>
                <a:cs typeface="Palatino"/>
              </a:rPr>
              <a:t>Baseline condition (and drift) </a:t>
            </a:r>
            <a:r>
              <a:rPr lang="en-US" sz="2000" dirty="0" smtClean="0">
                <a:solidFill>
                  <a:prstClr val="black"/>
                </a:solidFill>
                <a:latin typeface="Palatino"/>
                <a:ea typeface="ＭＳ Ｐゴシック" charset="0"/>
                <a:cs typeface="Palatino"/>
              </a:rPr>
              <a:t>is treated in AFNI as </a:t>
            </a:r>
            <a:r>
              <a:rPr lang="en-US" sz="2000" b="1" dirty="0" smtClean="0">
                <a:solidFill>
                  <a:srgbClr val="008000"/>
                </a:solidFill>
                <a:latin typeface="Palatino"/>
                <a:ea typeface="ＭＳ Ｐゴシック" charset="0"/>
                <a:cs typeface="Palatino"/>
              </a:rPr>
              <a:t>baseline model</a:t>
            </a:r>
            <a:r>
              <a:rPr lang="en-US" sz="2000" dirty="0" smtClean="0">
                <a:solidFill>
                  <a:prstClr val="black"/>
                </a:solidFill>
                <a:latin typeface="Palatino"/>
                <a:ea typeface="ＭＳ Ｐゴシック" charset="0"/>
                <a:cs typeface="Palatino"/>
              </a:rPr>
              <a:t>, an additive effect, not an effect of interest (</a:t>
            </a:r>
            <a:r>
              <a:rPr lang="en-US" sz="2000" i="1" dirty="0" smtClean="0">
                <a:solidFill>
                  <a:prstClr val="black"/>
                </a:solidFill>
                <a:latin typeface="Palatino"/>
                <a:ea typeface="ＭＳ Ｐゴシック" charset="0"/>
                <a:cs typeface="Palatino"/>
              </a:rPr>
              <a:t>cf.</a:t>
            </a:r>
            <a:r>
              <a:rPr lang="en-US" sz="2000" dirty="0" smtClean="0">
                <a:solidFill>
                  <a:prstClr val="black"/>
                </a:solidFill>
                <a:latin typeface="Palatino"/>
                <a:ea typeface="ＭＳ Ｐゴシック" charset="0"/>
                <a:cs typeface="Palatino"/>
              </a:rPr>
              <a:t> </a:t>
            </a:r>
            <a:r>
              <a:rPr lang="en-US" sz="2000" b="1" dirty="0" smtClean="0">
                <a:solidFill>
                  <a:prstClr val="black"/>
                </a:solidFill>
                <a:latin typeface="Palatino"/>
                <a:ea typeface="ＭＳ Ｐゴシック" charset="0"/>
                <a:cs typeface="Palatino"/>
              </a:rPr>
              <a:t>SPM</a:t>
            </a:r>
            <a:r>
              <a:rPr lang="en-US" sz="2000" dirty="0" smtClean="0">
                <a:solidFill>
                  <a:prstClr val="black"/>
                </a:solidFill>
                <a:latin typeface="Palatino"/>
                <a:ea typeface="ＭＳ Ｐゴシック" charset="0"/>
                <a:cs typeface="Palatino"/>
              </a:rPr>
              <a:t>/</a:t>
            </a:r>
            <a:r>
              <a:rPr lang="en-US" sz="2000" b="1" dirty="0" smtClean="0">
                <a:solidFill>
                  <a:prstClr val="black"/>
                </a:solidFill>
                <a:latin typeface="Palatino"/>
                <a:ea typeface="ＭＳ Ｐゴシック" charset="0"/>
                <a:cs typeface="Palatino"/>
              </a:rPr>
              <a:t>FSL</a:t>
            </a:r>
            <a:r>
              <a:rPr lang="en-US" sz="2000" dirty="0" smtClean="0">
                <a:solidFill>
                  <a:prstClr val="black"/>
                </a:solidFill>
                <a:latin typeface="Palatino"/>
                <a:ea typeface="ＭＳ Ｐゴシック" charset="0"/>
                <a:cs typeface="Palatino"/>
              </a:rPr>
              <a:t>)!</a:t>
            </a:r>
          </a:p>
          <a:p>
            <a:pPr lvl="2">
              <a:buFont typeface="Courier New"/>
              <a:buChar char="o"/>
            </a:pPr>
            <a:r>
              <a:rPr lang="en-US" sz="2000" b="1" dirty="0" err="1" smtClean="0">
                <a:solidFill>
                  <a:prstClr val="black"/>
                </a:solidFill>
                <a:latin typeface="Palatino"/>
                <a:ea typeface="ＭＳ Ｐゴシック" charset="0"/>
                <a:cs typeface="Palatino"/>
              </a:rPr>
              <a:t>Baseline+</a:t>
            </a:r>
            <a:r>
              <a:rPr lang="en-US" sz="2000" b="1" dirty="0" err="1" smtClean="0">
                <a:solidFill>
                  <a:prstClr val="black"/>
                </a:solidFill>
                <a:latin typeface="Palatino"/>
                <a:ea typeface="ＭＳ Ｐゴシック" charset="0"/>
                <a:cs typeface="Palatino"/>
              </a:rPr>
              <a:t>drift</a:t>
            </a:r>
            <a:r>
              <a:rPr lang="en-US" sz="2000" b="1" dirty="0" smtClean="0">
                <a:solidFill>
                  <a:prstClr val="black"/>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 also need parameters in the model fit</a:t>
            </a:r>
            <a:endParaRPr lang="en-US" sz="2000" dirty="0" smtClean="0">
              <a:solidFill>
                <a:schemeClr val="tx1">
                  <a:lumMod val="95000"/>
                  <a:lumOff val="5000"/>
                </a:schemeClr>
              </a:solidFill>
              <a:latin typeface="Palatino"/>
              <a:ea typeface="ＭＳ Ｐゴシック" charset="0"/>
              <a:cs typeface="Palatino"/>
            </a:endParaRPr>
          </a:p>
          <a:p>
            <a:pPr lvl="1">
              <a:buFont typeface="Wingdings" charset="2"/>
              <a:buChar char="Ø"/>
            </a:pPr>
            <a:r>
              <a:rPr lang="en-US" sz="2200" i="1" dirty="0" err="1" smtClean="0">
                <a:latin typeface="Palatino"/>
                <a:ea typeface="ＭＳ Ｐゴシック" charset="0"/>
                <a:cs typeface="Palatino"/>
              </a:rPr>
              <a:t>y</a:t>
            </a:r>
            <a:r>
              <a:rPr lang="en-US" sz="2200" i="1" baseline="-25000" dirty="0" err="1" smtClean="0">
                <a:latin typeface="Palatino"/>
                <a:ea typeface="ＭＳ Ｐゴシック" charset="0"/>
                <a:cs typeface="Palatino"/>
              </a:rPr>
              <a:t>i</a:t>
            </a:r>
            <a:r>
              <a:rPr lang="en-US" sz="2200" dirty="0" smtClean="0">
                <a:latin typeface="Palatino"/>
                <a:ea typeface="ＭＳ Ｐゴシック" charset="0"/>
                <a:cs typeface="Palatino"/>
              </a:rPr>
              <a:t> = </a:t>
            </a:r>
            <a:r>
              <a:rPr lang="en-US" sz="2200" b="1" i="1" dirty="0" smtClean="0">
                <a:solidFill>
                  <a:srgbClr val="0000FF"/>
                </a:solidFill>
                <a:latin typeface="Palatino"/>
                <a:ea typeface="ＭＳ Ｐゴシック" charset="0"/>
                <a:cs typeface="Palatino"/>
              </a:rPr>
              <a:t>α</a:t>
            </a:r>
            <a:r>
              <a:rPr lang="en-US" sz="2200" b="1" baseline="-25000" dirty="0" smtClean="0">
                <a:solidFill>
                  <a:srgbClr val="0000FF"/>
                </a:solidFill>
                <a:latin typeface="Palatino"/>
                <a:ea typeface="ＭＳ Ｐゴシック" charset="0"/>
                <a:cs typeface="Palatino"/>
              </a:rPr>
              <a:t>0</a:t>
            </a:r>
            <a:r>
              <a:rPr lang="en-US" sz="2200" b="1" dirty="0" smtClean="0">
                <a:solidFill>
                  <a:srgbClr val="0000FF"/>
                </a:solidFill>
                <a:latin typeface="Palatino"/>
                <a:ea typeface="ＭＳ Ｐゴシック" charset="0"/>
                <a:cs typeface="Palatino"/>
              </a:rPr>
              <a:t> + </a:t>
            </a:r>
            <a:r>
              <a:rPr lang="en-US" sz="2200" b="1" i="1" dirty="0" smtClean="0">
                <a:solidFill>
                  <a:srgbClr val="0000FF"/>
                </a:solidFill>
                <a:latin typeface="Palatino"/>
                <a:ea typeface="ＭＳ Ｐゴシック" charset="0"/>
                <a:cs typeface="Palatino"/>
              </a:rPr>
              <a:t>α</a:t>
            </a:r>
            <a:r>
              <a:rPr lang="en-US" sz="2200" b="1" baseline="-25000" dirty="0" smtClean="0">
                <a:solidFill>
                  <a:srgbClr val="0000FF"/>
                </a:solidFill>
                <a:latin typeface="Palatino"/>
                <a:ea typeface="ＭＳ Ｐゴシック" charset="0"/>
                <a:cs typeface="Palatino"/>
              </a:rPr>
              <a:t>1</a:t>
            </a:r>
            <a:r>
              <a:rPr lang="en-US" sz="2200" b="1" dirty="0" smtClean="0">
                <a:solidFill>
                  <a:srgbClr val="0000FF"/>
                </a:solidFill>
                <a:latin typeface="Palatino"/>
                <a:ea typeface="ＭＳ Ｐゴシック" charset="0"/>
                <a:cs typeface="Palatino"/>
              </a:rPr>
              <a:t> </a:t>
            </a:r>
            <a:r>
              <a:rPr lang="en-US" sz="2200" b="1" i="1" dirty="0" err="1" smtClean="0">
                <a:solidFill>
                  <a:srgbClr val="0000FF"/>
                </a:solidFill>
                <a:latin typeface="Palatino"/>
                <a:ea typeface="ＭＳ Ｐゴシック" charset="0"/>
                <a:cs typeface="Palatino"/>
              </a:rPr>
              <a:t>t</a:t>
            </a:r>
            <a:r>
              <a:rPr lang="en-US" sz="2200" b="1" i="1" baseline="-25000" dirty="0" err="1" smtClean="0">
                <a:solidFill>
                  <a:srgbClr val="0000FF"/>
                </a:solidFill>
                <a:latin typeface="Palatino"/>
                <a:ea typeface="ＭＳ Ｐゴシック" charset="0"/>
                <a:cs typeface="Palatino"/>
              </a:rPr>
              <a:t>i</a:t>
            </a:r>
            <a:r>
              <a:rPr lang="en-US" sz="2200" b="1" dirty="0" smtClean="0">
                <a:solidFill>
                  <a:srgbClr val="0000FF"/>
                </a:solidFill>
                <a:latin typeface="Palatino"/>
                <a:ea typeface="ＭＳ Ｐゴシック" charset="0"/>
                <a:cs typeface="Palatino"/>
              </a:rPr>
              <a:t> + </a:t>
            </a:r>
            <a:r>
              <a:rPr lang="en-US" sz="2200" b="1" i="1" dirty="0" smtClean="0">
                <a:solidFill>
                  <a:srgbClr val="0000FF"/>
                </a:solidFill>
                <a:latin typeface="Palatino"/>
                <a:ea typeface="ＭＳ Ｐゴシック" charset="0"/>
                <a:cs typeface="Palatino"/>
              </a:rPr>
              <a:t>α</a:t>
            </a:r>
            <a:r>
              <a:rPr lang="en-US" sz="2200" b="1" baseline="-25000" dirty="0">
                <a:solidFill>
                  <a:srgbClr val="0000FF"/>
                </a:solidFill>
                <a:latin typeface="Palatino"/>
                <a:ea typeface="ＭＳ Ｐゴシック" charset="0"/>
                <a:cs typeface="Palatino"/>
              </a:rPr>
              <a:t>2</a:t>
            </a:r>
            <a:r>
              <a:rPr lang="en-US" sz="2200" b="1" dirty="0" smtClean="0">
                <a:solidFill>
                  <a:srgbClr val="0000FF"/>
                </a:solidFill>
                <a:latin typeface="Palatino"/>
                <a:ea typeface="ＭＳ Ｐゴシック" charset="0"/>
                <a:cs typeface="Palatino"/>
              </a:rPr>
              <a:t> </a:t>
            </a:r>
            <a:r>
              <a:rPr lang="en-US" sz="2200" b="1" i="1" dirty="0" smtClean="0">
                <a:solidFill>
                  <a:srgbClr val="0000FF"/>
                </a:solidFill>
                <a:latin typeface="Palatino"/>
                <a:ea typeface="ＭＳ Ｐゴシック" charset="0"/>
                <a:cs typeface="Palatino"/>
              </a:rPr>
              <a:t>t</a:t>
            </a:r>
            <a:r>
              <a:rPr lang="en-US" sz="2200" b="1" i="1" baseline="-25000" dirty="0" smtClean="0">
                <a:solidFill>
                  <a:srgbClr val="0000FF"/>
                </a:solidFill>
                <a:latin typeface="Palatino"/>
                <a:ea typeface="ＭＳ Ｐゴシック" charset="0"/>
                <a:cs typeface="Palatino"/>
              </a:rPr>
              <a:t>i</a:t>
            </a:r>
            <a:r>
              <a:rPr lang="en-US" sz="2200" b="1" baseline="30000" dirty="0" smtClean="0">
                <a:solidFill>
                  <a:srgbClr val="0000FF"/>
                </a:solidFill>
                <a:latin typeface="Palatino"/>
                <a:ea typeface="ＭＳ Ｐゴシック" charset="0"/>
                <a:cs typeface="Palatino"/>
              </a:rPr>
              <a:t>2</a:t>
            </a:r>
            <a:r>
              <a:rPr lang="en-US" sz="2200" b="1" dirty="0" smtClean="0">
                <a:solidFill>
                  <a:srgbClr val="0000FF"/>
                </a:solidFill>
                <a:latin typeface="Palatino"/>
                <a:cs typeface="Palatino"/>
              </a:rPr>
              <a:t> </a:t>
            </a:r>
            <a:r>
              <a:rPr lang="en-US" sz="2200" dirty="0" smtClean="0">
                <a:latin typeface="Palatino"/>
                <a:ea typeface="ＭＳ Ｐゴシック" charset="0"/>
                <a:cs typeface="Palatino"/>
              </a:rPr>
              <a:t>+ </a:t>
            </a:r>
            <a:r>
              <a:rPr lang="en-US" sz="2200" b="1" i="1" dirty="0" smtClean="0">
                <a:solidFill>
                  <a:srgbClr val="800000"/>
                </a:solidFill>
                <a:latin typeface="Palatino"/>
                <a:ea typeface="ＭＳ Ｐゴシック" charset="0"/>
                <a:cs typeface="Palatino"/>
              </a:rPr>
              <a:t>β</a:t>
            </a:r>
            <a:r>
              <a:rPr lang="en-US" sz="2200" b="1" baseline="-25000" dirty="0" smtClean="0">
                <a:solidFill>
                  <a:srgbClr val="800000"/>
                </a:solidFill>
                <a:latin typeface="Palatino"/>
                <a:ea typeface="ＭＳ Ｐゴシック" charset="0"/>
                <a:cs typeface="Palatino"/>
              </a:rPr>
              <a:t>1</a:t>
            </a:r>
            <a:r>
              <a:rPr lang="en-US" sz="2200" b="1" i="1" dirty="0" smtClean="0">
                <a:solidFill>
                  <a:srgbClr val="800000"/>
                </a:solidFill>
                <a:latin typeface="Palatino"/>
                <a:ea typeface="ＭＳ Ｐゴシック" charset="0"/>
                <a:cs typeface="Palatino"/>
              </a:rPr>
              <a:t>x</a:t>
            </a:r>
            <a:r>
              <a:rPr lang="en-US" sz="2200" b="1" baseline="-25000" dirty="0" smtClean="0">
                <a:solidFill>
                  <a:srgbClr val="800000"/>
                </a:solidFill>
                <a:latin typeface="Palatino"/>
                <a:ea typeface="ＭＳ Ｐゴシック" charset="0"/>
                <a:cs typeface="Palatino"/>
              </a:rPr>
              <a:t>1</a:t>
            </a:r>
            <a:r>
              <a:rPr lang="en-US" sz="2200" b="1" i="1" baseline="-25000" dirty="0" smtClean="0">
                <a:solidFill>
                  <a:srgbClr val="800000"/>
                </a:solidFill>
                <a:latin typeface="Palatino"/>
                <a:ea typeface="ＭＳ Ｐゴシック" charset="0"/>
                <a:cs typeface="Palatino"/>
              </a:rPr>
              <a:t>i</a:t>
            </a:r>
            <a:r>
              <a:rPr lang="en-US" sz="2200" b="1" dirty="0" smtClean="0">
                <a:solidFill>
                  <a:srgbClr val="800000"/>
                </a:solidFill>
                <a:latin typeface="Palatino"/>
                <a:ea typeface="ＭＳ Ｐゴシック" charset="0"/>
                <a:cs typeface="Palatino"/>
              </a:rPr>
              <a:t> +… + </a:t>
            </a:r>
            <a:r>
              <a:rPr lang="en-US" sz="2200" b="1" i="1" dirty="0" smtClean="0">
                <a:solidFill>
                  <a:srgbClr val="800000"/>
                </a:solidFill>
                <a:latin typeface="Palatino"/>
                <a:ea typeface="ＭＳ Ｐゴシック" charset="0"/>
                <a:cs typeface="Palatino"/>
              </a:rPr>
              <a:t>β</a:t>
            </a:r>
            <a:r>
              <a:rPr lang="en-US" sz="2200" b="1" i="1" baseline="-25000" dirty="0" err="1" smtClean="0">
                <a:solidFill>
                  <a:srgbClr val="800000"/>
                </a:solidFill>
                <a:latin typeface="Palatino"/>
                <a:ea typeface="ＭＳ Ｐゴシック" charset="0"/>
                <a:cs typeface="Palatino"/>
              </a:rPr>
              <a:t>k</a:t>
            </a:r>
            <a:r>
              <a:rPr lang="en-US" sz="2200" b="1" i="1" dirty="0" err="1" smtClean="0">
                <a:solidFill>
                  <a:srgbClr val="800000"/>
                </a:solidFill>
                <a:latin typeface="Palatino"/>
                <a:ea typeface="ＭＳ Ｐゴシック" charset="0"/>
                <a:cs typeface="Palatino"/>
              </a:rPr>
              <a:t>x</a:t>
            </a:r>
            <a:r>
              <a:rPr lang="en-US" sz="2200" b="1" i="1" baseline="-25000" dirty="0" err="1" smtClean="0">
                <a:solidFill>
                  <a:srgbClr val="800000"/>
                </a:solidFill>
                <a:latin typeface="Palatino"/>
                <a:ea typeface="ＭＳ Ｐゴシック" charset="0"/>
                <a:cs typeface="Palatino"/>
              </a:rPr>
              <a:t>ki</a:t>
            </a:r>
            <a:r>
              <a:rPr lang="en-US" sz="2200" b="1" dirty="0" smtClean="0">
                <a:solidFill>
                  <a:srgbClr val="800000"/>
                </a:solidFill>
                <a:latin typeface="Palatino"/>
                <a:ea typeface="ＭＳ Ｐゴシック" charset="0"/>
                <a:cs typeface="Palatino"/>
              </a:rPr>
              <a:t> </a:t>
            </a:r>
            <a:r>
              <a:rPr lang="en-US" sz="2200" dirty="0" smtClean="0">
                <a:latin typeface="Palatino"/>
                <a:ea typeface="ＭＳ Ｐゴシック" charset="0"/>
                <a:cs typeface="Palatino"/>
              </a:rPr>
              <a:t>+…+ </a:t>
            </a:r>
            <a:r>
              <a:rPr lang="en-US" sz="2200" b="1" i="1" dirty="0" err="1" smtClean="0">
                <a:latin typeface="Palatino"/>
                <a:ea typeface="ＭＳ Ｐゴシック" charset="0"/>
                <a:cs typeface="Palatino"/>
              </a:rPr>
              <a:t>ε</a:t>
            </a:r>
            <a:r>
              <a:rPr lang="en-US" sz="2200" i="1" baseline="-25000" dirty="0" err="1" smtClean="0">
                <a:latin typeface="Palatino"/>
                <a:ea typeface="ＭＳ Ｐゴシック" charset="0"/>
                <a:cs typeface="Palatino"/>
              </a:rPr>
              <a:t>i</a:t>
            </a:r>
            <a:r>
              <a:rPr lang="en-US" sz="2200" baseline="-25000" dirty="0" smtClean="0">
                <a:latin typeface="Palatino"/>
                <a:ea typeface="ＭＳ Ｐゴシック" charset="0"/>
                <a:cs typeface="Palatino"/>
              </a:rPr>
              <a:t> </a:t>
            </a:r>
            <a:r>
              <a:rPr lang="en-US" sz="2200" dirty="0" smtClean="0">
                <a:latin typeface="Palatino"/>
                <a:ea typeface="ＭＳ Ｐゴシック" charset="0"/>
                <a:cs typeface="Palatino"/>
              </a:rPr>
              <a:t>   [</a:t>
            </a:r>
            <a:r>
              <a:rPr lang="en-US" sz="2200" i="1" dirty="0" err="1" smtClean="0">
                <a:latin typeface="Palatino"/>
                <a:ea typeface="ＭＳ Ｐゴシック" charset="0"/>
                <a:cs typeface="Palatino"/>
              </a:rPr>
              <a:t>i</a:t>
            </a:r>
            <a:r>
              <a:rPr lang="en-US" sz="2200" i="1" dirty="0" smtClean="0">
                <a:latin typeface="Palatino"/>
                <a:ea typeface="ＭＳ Ｐゴシック" charset="0"/>
                <a:cs typeface="Palatino"/>
              </a:rPr>
              <a:t> = </a:t>
            </a:r>
            <a:r>
              <a:rPr lang="en-US" sz="2200" dirty="0" smtClean="0">
                <a:latin typeface="Palatino"/>
                <a:ea typeface="ＭＳ Ｐゴシック" charset="0"/>
                <a:cs typeface="Palatino"/>
              </a:rPr>
              <a:t>time]</a:t>
            </a:r>
            <a:endParaRPr lang="en-US" sz="2200" i="1" baseline="-25000" dirty="0" smtClean="0">
              <a:latin typeface="Palatino"/>
              <a:ea typeface="ＭＳ Ｐゴシック" charset="0"/>
              <a:cs typeface="Palatino"/>
            </a:endParaRPr>
          </a:p>
          <a:p>
            <a:pPr lvl="1">
              <a:buFont typeface="Wingdings" charset="2"/>
              <a:buChar char="Ø"/>
            </a:pPr>
            <a:r>
              <a:rPr lang="en-US" sz="2200" i="1" baseline="-25000" dirty="0" smtClean="0">
                <a:latin typeface="Palatino"/>
                <a:ea typeface="ＭＳ Ｐゴシック" charset="0"/>
                <a:cs typeface="Palatino"/>
              </a:rPr>
              <a:t> </a:t>
            </a:r>
            <a:r>
              <a:rPr lang="en-US" sz="2200" b="1" dirty="0">
                <a:latin typeface="Palatino"/>
                <a:ea typeface="ＭＳ Ｐゴシック" charset="0"/>
                <a:cs typeface="Palatino"/>
              </a:rPr>
              <a:t>y</a:t>
            </a:r>
            <a:r>
              <a:rPr lang="en-US" sz="2200" dirty="0">
                <a:latin typeface="Palatino"/>
                <a:ea typeface="ＭＳ Ｐゴシック" charset="0"/>
                <a:cs typeface="Palatino"/>
              </a:rPr>
              <a:t> = </a:t>
            </a:r>
            <a:r>
              <a:rPr lang="en-US" sz="2200" b="1" dirty="0">
                <a:latin typeface="Palatino"/>
                <a:ea typeface="ＭＳ Ｐゴシック" charset="0"/>
                <a:cs typeface="Palatino"/>
              </a:rPr>
              <a:t>Xβ</a:t>
            </a:r>
            <a:r>
              <a:rPr lang="en-US" sz="2200" dirty="0">
                <a:latin typeface="Palatino"/>
                <a:ea typeface="ＭＳ Ｐゴシック" charset="0"/>
                <a:cs typeface="Palatino"/>
              </a:rPr>
              <a:t> + </a:t>
            </a:r>
            <a:r>
              <a:rPr lang="en-US" sz="2200" b="1" dirty="0" err="1">
                <a:latin typeface="Palatino"/>
                <a:ea typeface="ＭＳ Ｐゴシック" charset="0"/>
                <a:cs typeface="Palatino"/>
              </a:rPr>
              <a:t>ε</a:t>
            </a:r>
            <a:r>
              <a:rPr lang="en-US" sz="2200" b="1" dirty="0">
                <a:latin typeface="Palatino"/>
                <a:ea typeface="ＭＳ Ｐゴシック" charset="0"/>
                <a:cs typeface="Palatino"/>
              </a:rPr>
              <a:t>, X </a:t>
            </a:r>
            <a:r>
              <a:rPr lang="en-US" sz="2200" dirty="0">
                <a:latin typeface="Palatino"/>
                <a:cs typeface="Palatino"/>
              </a:rPr>
              <a:t>= </a:t>
            </a:r>
            <a:r>
              <a:rPr lang="en-US" sz="2400" dirty="0" smtClean="0">
                <a:latin typeface="Palatino"/>
                <a:cs typeface="Palatino"/>
              </a:rPr>
              <a:t>[1, </a:t>
            </a:r>
            <a:r>
              <a:rPr lang="en-US" sz="2400" i="1" dirty="0" smtClean="0">
                <a:latin typeface="Palatino"/>
                <a:cs typeface="Palatino"/>
              </a:rPr>
              <a:t>t</a:t>
            </a:r>
            <a:r>
              <a:rPr lang="en-US" sz="2400" dirty="0" smtClean="0">
                <a:latin typeface="Palatino"/>
                <a:cs typeface="Palatino"/>
              </a:rPr>
              <a:t>, </a:t>
            </a:r>
            <a:r>
              <a:rPr lang="en-US" sz="2400" i="1" dirty="0" smtClean="0">
                <a:latin typeface="Palatino"/>
                <a:ea typeface="ＭＳ Ｐゴシック" charset="0"/>
                <a:cs typeface="Palatino"/>
              </a:rPr>
              <a:t>t</a:t>
            </a:r>
            <a:r>
              <a:rPr lang="en-US" sz="2400" baseline="30000" dirty="0" smtClean="0">
                <a:latin typeface="Palatino"/>
                <a:ea typeface="ＭＳ Ｐゴシック" charset="0"/>
                <a:cs typeface="Palatino"/>
              </a:rPr>
              <a:t>2</a:t>
            </a:r>
            <a:r>
              <a:rPr lang="en-US" sz="2400" dirty="0" smtClean="0">
                <a:latin typeface="Palatino"/>
                <a:cs typeface="Palatino"/>
              </a:rPr>
              <a:t>, </a:t>
            </a:r>
            <a:r>
              <a:rPr lang="en-US" sz="2400" b="1" i="1" dirty="0" smtClean="0">
                <a:latin typeface="Palatino"/>
                <a:cs typeface="Palatino"/>
              </a:rPr>
              <a:t>x</a:t>
            </a:r>
            <a:r>
              <a:rPr lang="en-US" sz="2400" baseline="-25000" dirty="0" smtClean="0">
                <a:latin typeface="Palatino"/>
                <a:cs typeface="Palatino"/>
              </a:rPr>
              <a:t>1</a:t>
            </a:r>
            <a:r>
              <a:rPr lang="en-US" sz="2400" dirty="0" smtClean="0">
                <a:latin typeface="Palatino"/>
                <a:cs typeface="Palatino"/>
              </a:rPr>
              <a:t>, </a:t>
            </a:r>
            <a:r>
              <a:rPr lang="en-US" sz="2400" b="1" i="1" dirty="0" smtClean="0">
                <a:latin typeface="Palatino"/>
                <a:cs typeface="Palatino"/>
              </a:rPr>
              <a:t>x</a:t>
            </a:r>
            <a:r>
              <a:rPr lang="en-US" sz="2400" baseline="-25000" dirty="0" smtClean="0">
                <a:latin typeface="Palatino"/>
                <a:cs typeface="Palatino"/>
              </a:rPr>
              <a:t>2</a:t>
            </a:r>
            <a:r>
              <a:rPr lang="en-US" sz="2400" dirty="0" smtClean="0">
                <a:latin typeface="Palatino"/>
                <a:cs typeface="Palatino"/>
              </a:rPr>
              <a:t>, …, </a:t>
            </a:r>
            <a:r>
              <a:rPr lang="en-US" sz="2400" b="1" i="1" dirty="0" err="1" smtClean="0">
                <a:latin typeface="Palatino"/>
                <a:cs typeface="Palatino"/>
              </a:rPr>
              <a:t>x</a:t>
            </a:r>
            <a:r>
              <a:rPr lang="en-US" sz="2400" i="1" baseline="-25000" dirty="0" err="1" smtClean="0">
                <a:latin typeface="Palatino"/>
                <a:cs typeface="Palatino"/>
              </a:rPr>
              <a:t>k</a:t>
            </a:r>
            <a:r>
              <a:rPr lang="en-US" sz="2400" dirty="0" smtClean="0">
                <a:latin typeface="Palatino"/>
                <a:cs typeface="Palatino"/>
              </a:rPr>
              <a:t>, …]        [vector format]</a:t>
            </a:r>
            <a:endParaRPr lang="en-US" sz="2200" dirty="0" smtClean="0">
              <a:latin typeface="Palatino"/>
              <a:cs typeface="Palatino"/>
            </a:endParaRPr>
          </a:p>
          <a:p>
            <a:pPr lvl="1">
              <a:buFont typeface="Wingdings" charset="2"/>
              <a:buChar char="Ø"/>
            </a:pPr>
            <a:r>
              <a:rPr lang="en-US" sz="2200" dirty="0">
                <a:solidFill>
                  <a:prstClr val="black"/>
                </a:solidFill>
                <a:latin typeface="Palatino"/>
                <a:ea typeface="ＭＳ Ｐゴシック" charset="0"/>
                <a:cs typeface="Palatino"/>
              </a:rPr>
              <a:t>In AFNI </a:t>
            </a:r>
            <a:r>
              <a:rPr lang="en-US" sz="2200" b="1" dirty="0" smtClean="0">
                <a:solidFill>
                  <a:srgbClr val="008000"/>
                </a:solidFill>
                <a:latin typeface="Palatino"/>
                <a:ea typeface="ＭＳ Ｐゴシック" charset="0"/>
                <a:cs typeface="Palatino"/>
              </a:rPr>
              <a:t>baseline + slow drift</a:t>
            </a:r>
            <a:r>
              <a:rPr lang="en-US" sz="2200" b="1" dirty="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is modeled with </a:t>
            </a:r>
            <a:r>
              <a:rPr lang="en-US" sz="2200" dirty="0" smtClean="0">
                <a:solidFill>
                  <a:prstClr val="black"/>
                </a:solidFill>
                <a:latin typeface="Palatino"/>
                <a:ea typeface="ＭＳ Ｐゴシック" charset="0"/>
                <a:cs typeface="Palatino"/>
              </a:rPr>
              <a:t>polynomials</a:t>
            </a:r>
          </a:p>
          <a:p>
            <a:pPr lvl="2">
              <a:buFont typeface="Courier New"/>
              <a:buChar char="o"/>
            </a:pPr>
            <a:r>
              <a:rPr lang="en-US" sz="2000" dirty="0" smtClean="0">
                <a:solidFill>
                  <a:prstClr val="black"/>
                </a:solidFill>
                <a:latin typeface="Palatino"/>
                <a:ea typeface="ＭＳ Ｐゴシック" charset="0"/>
                <a:cs typeface="Palatino"/>
              </a:rPr>
              <a:t>A longer run needs a higher order of polynomials</a:t>
            </a:r>
          </a:p>
          <a:p>
            <a:pPr lvl="3">
              <a:buFont typeface="Wingdings" charset="2"/>
              <a:buChar char="§"/>
            </a:pPr>
            <a:r>
              <a:rPr lang="en-US" dirty="0" smtClean="0">
                <a:solidFill>
                  <a:prstClr val="black"/>
                </a:solidFill>
                <a:latin typeface="Palatino"/>
                <a:ea typeface="ＭＳ Ｐゴシック" charset="0"/>
                <a:cs typeface="Palatino"/>
              </a:rPr>
              <a:t>One polynomial order per 150 sec is the default in AFNI</a:t>
            </a:r>
            <a:endParaRPr lang="en-US" dirty="0">
              <a:solidFill>
                <a:prstClr val="black"/>
              </a:solidFill>
              <a:latin typeface="Palatino"/>
              <a:ea typeface="ＭＳ Ｐゴシック" charset="0"/>
              <a:cs typeface="Palatino"/>
            </a:endParaRPr>
          </a:p>
          <a:p>
            <a:pPr lvl="2">
              <a:buFont typeface="Courier New"/>
              <a:buChar char="o"/>
            </a:pPr>
            <a:r>
              <a:rPr lang="en-US" sz="2000" dirty="0" smtClean="0">
                <a:solidFill>
                  <a:prstClr val="black"/>
                </a:solidFill>
                <a:latin typeface="Palatino"/>
                <a:ea typeface="ＭＳ Ｐゴシック" charset="0"/>
                <a:cs typeface="Palatino"/>
              </a:rPr>
              <a:t>With </a:t>
            </a:r>
            <a:r>
              <a:rPr lang="en-US" sz="2000" i="1" dirty="0" smtClean="0">
                <a:solidFill>
                  <a:prstClr val="black"/>
                </a:solidFill>
                <a:latin typeface="Palatino"/>
                <a:ea typeface="ＭＳ Ｐゴシック" charset="0"/>
                <a:cs typeface="Palatino"/>
              </a:rPr>
              <a:t>m</a:t>
            </a:r>
            <a:r>
              <a:rPr lang="en-US" sz="2000" dirty="0" smtClean="0">
                <a:solidFill>
                  <a:prstClr val="black"/>
                </a:solidFill>
                <a:latin typeface="Palatino"/>
                <a:ea typeface="ＭＳ Ｐゴシック" charset="0"/>
                <a:cs typeface="Palatino"/>
              </a:rPr>
              <a:t>&gt;1 </a:t>
            </a:r>
            <a:r>
              <a:rPr lang="en-US" sz="2000" dirty="0" smtClean="0">
                <a:solidFill>
                  <a:prstClr val="black"/>
                </a:solidFill>
                <a:latin typeface="Palatino"/>
                <a:ea typeface="ＭＳ Ｐゴシック" charset="0"/>
                <a:cs typeface="Palatino"/>
              </a:rPr>
              <a:t>runs, </a:t>
            </a:r>
            <a:r>
              <a:rPr lang="en-US" sz="2000" i="1" dirty="0" smtClean="0">
                <a:solidFill>
                  <a:prstClr val="black"/>
                </a:solidFill>
                <a:latin typeface="Palatino"/>
                <a:ea typeface="ＭＳ Ｐゴシック" charset="0"/>
                <a:cs typeface="Palatino"/>
              </a:rPr>
              <a:t>m</a:t>
            </a:r>
            <a:r>
              <a:rPr lang="en-US" sz="2000" dirty="0" smtClean="0">
                <a:solidFill>
                  <a:prstClr val="black"/>
                </a:solidFill>
                <a:latin typeface="Palatino"/>
                <a:ea typeface="ＭＳ Ｐゴシック" charset="0"/>
                <a:cs typeface="Palatino"/>
              </a:rPr>
              <a:t> sets of polynomials needed to allow for temporal discontinuities across runs</a:t>
            </a:r>
          </a:p>
          <a:p>
            <a:pPr lvl="2">
              <a:buFont typeface="Wingdings" charset="2"/>
              <a:buChar char="§"/>
            </a:pPr>
            <a:r>
              <a:rPr lang="en-US" sz="2000" i="1" dirty="0" smtClean="0">
                <a:solidFill>
                  <a:prstClr val="black"/>
                </a:solidFill>
                <a:latin typeface="Palatino"/>
                <a:ea typeface="ＭＳ Ｐゴシック" charset="0"/>
                <a:cs typeface="Palatino"/>
              </a:rPr>
              <a:t>m</a:t>
            </a:r>
            <a:r>
              <a:rPr lang="en-US" sz="2000" dirty="0" smtClean="0">
                <a:solidFill>
                  <a:prstClr val="black"/>
                </a:solidFill>
                <a:latin typeface="Palatino"/>
                <a:ea typeface="ＭＳ Ｐゴシック" charset="0"/>
                <a:cs typeface="Palatino"/>
              </a:rPr>
              <a:t>(</a:t>
            </a:r>
            <a:r>
              <a:rPr lang="en-US" sz="2000" i="1" dirty="0" smtClean="0">
                <a:solidFill>
                  <a:prstClr val="black"/>
                </a:solidFill>
                <a:latin typeface="Palatino"/>
                <a:ea typeface="ＭＳ Ｐゴシック" charset="0"/>
                <a:cs typeface="Palatino"/>
              </a:rPr>
              <a:t>p</a:t>
            </a:r>
            <a:r>
              <a:rPr lang="en-US" sz="2000" dirty="0" smtClean="0">
                <a:solidFill>
                  <a:prstClr val="black"/>
                </a:solidFill>
                <a:latin typeface="Palatino"/>
                <a:ea typeface="ＭＳ Ｐゴシック" charset="0"/>
                <a:cs typeface="Palatino"/>
              </a:rPr>
              <a:t>+1) columns for </a:t>
            </a:r>
            <a:r>
              <a:rPr lang="en-US" sz="2000" b="1" dirty="0" err="1" smtClean="0">
                <a:solidFill>
                  <a:srgbClr val="0000FF"/>
                </a:solidFill>
                <a:latin typeface="Palatino"/>
                <a:ea typeface="ＭＳ Ｐゴシック" charset="0"/>
                <a:cs typeface="Palatino"/>
              </a:rPr>
              <a:t>baseline+slow</a:t>
            </a:r>
            <a:r>
              <a:rPr lang="en-US" sz="2000" b="1" dirty="0" smtClean="0">
                <a:solidFill>
                  <a:srgbClr val="0000FF"/>
                </a:solidFill>
                <a:latin typeface="Palatino"/>
                <a:ea typeface="ＭＳ Ｐゴシック" charset="0"/>
                <a:cs typeface="Palatino"/>
              </a:rPr>
              <a:t> drift</a:t>
            </a:r>
            <a:r>
              <a:rPr lang="en-US" sz="2000" dirty="0" smtClean="0">
                <a:solidFill>
                  <a:prstClr val="black"/>
                </a:solidFill>
                <a:latin typeface="Palatino"/>
                <a:ea typeface="ＭＳ Ｐゴシック" charset="0"/>
                <a:cs typeface="Palatino"/>
              </a:rPr>
              <a:t> with </a:t>
            </a:r>
            <a:r>
              <a:rPr lang="en-US" sz="2000" i="1" dirty="0" smtClean="0">
                <a:solidFill>
                  <a:prstClr val="black"/>
                </a:solidFill>
                <a:latin typeface="Palatino"/>
                <a:ea typeface="ＭＳ Ｐゴシック" charset="0"/>
                <a:cs typeface="Palatino"/>
              </a:rPr>
              <a:t>p</a:t>
            </a:r>
            <a:r>
              <a:rPr lang="en-US" sz="2000" dirty="0" smtClean="0">
                <a:solidFill>
                  <a:prstClr val="black"/>
                </a:solidFill>
                <a:latin typeface="Palatino"/>
                <a:ea typeface="ＭＳ Ｐゴシック" charset="0"/>
                <a:cs typeface="Palatino"/>
              </a:rPr>
              <a:t>-order polynomials</a:t>
            </a:r>
            <a:endParaRPr lang="en-US" sz="2000" b="1" dirty="0" smtClean="0">
              <a:latin typeface="Palatino"/>
              <a:cs typeface="Palatino"/>
            </a:endParaRPr>
          </a:p>
          <a:p>
            <a:pPr lvl="1">
              <a:buFont typeface="Wingdings" charset="2"/>
              <a:buChar char="Ø"/>
            </a:pPr>
            <a:r>
              <a:rPr lang="en-US" sz="2400" dirty="0" smtClean="0">
                <a:latin typeface="Palatino"/>
                <a:cs typeface="Palatino"/>
              </a:rPr>
              <a:t>Other </a:t>
            </a:r>
            <a:r>
              <a:rPr lang="en-US" sz="2400" dirty="0" smtClean="0">
                <a:solidFill>
                  <a:prstClr val="black"/>
                </a:solidFill>
                <a:latin typeface="Palatino"/>
                <a:ea typeface="ＭＳ Ｐゴシック" charset="0"/>
                <a:cs typeface="Palatino"/>
              </a:rPr>
              <a:t>effects </a:t>
            </a:r>
            <a:r>
              <a:rPr lang="en-US" sz="2400" dirty="0">
                <a:solidFill>
                  <a:prstClr val="black"/>
                </a:solidFill>
                <a:latin typeface="Palatino"/>
                <a:ea typeface="ＭＳ Ｐゴシック" charset="0"/>
                <a:cs typeface="Palatino"/>
              </a:rPr>
              <a:t>of no </a:t>
            </a:r>
            <a:r>
              <a:rPr lang="en-US" sz="2400" dirty="0" smtClean="0">
                <a:solidFill>
                  <a:prstClr val="black"/>
                </a:solidFill>
                <a:latin typeface="Palatino"/>
                <a:ea typeface="ＭＳ Ｐゴシック" charset="0"/>
                <a:cs typeface="Palatino"/>
              </a:rPr>
              <a:t>interest: </a:t>
            </a:r>
            <a:r>
              <a:rPr lang="en-US" sz="2400" u="sng" dirty="0" smtClean="0">
                <a:solidFill>
                  <a:prstClr val="black"/>
                </a:solidFill>
                <a:latin typeface="Palatino"/>
                <a:ea typeface="ＭＳ Ｐゴシック" charset="0"/>
                <a:cs typeface="Palatino"/>
              </a:rPr>
              <a:t>head movement estimates</a:t>
            </a:r>
            <a:endParaRPr lang="en-US" sz="2400" b="1" u="sng" dirty="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21</a:t>
            </a:fld>
            <a:endParaRPr lang="en-US" dirty="0"/>
          </a:p>
        </p:txBody>
      </p:sp>
    </p:spTree>
    <p:extLst>
      <p:ext uri="{BB962C8B-B14F-4D97-AF65-F5344CB8AC3E}">
        <p14:creationId xmlns:p14="http://schemas.microsoft.com/office/powerpoint/2010/main" val="27741742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
            <a:ext cx="8229600" cy="1143000"/>
          </a:xfrm>
        </p:spPr>
        <p:txBody>
          <a:bodyPr/>
          <a:lstStyle/>
          <a:p>
            <a:r>
              <a:rPr lang="en-US" dirty="0" smtClean="0"/>
              <a:t>Stimulus Correlated Motion = Bad</a:t>
            </a:r>
            <a:endParaRPr lang="en-US" dirty="0"/>
          </a:p>
        </p:txBody>
      </p:sp>
      <p:sp>
        <p:nvSpPr>
          <p:cNvPr id="4" name="Slide Number Placeholder 3"/>
          <p:cNvSpPr>
            <a:spLocks noGrp="1"/>
          </p:cNvSpPr>
          <p:nvPr>
            <p:ph type="sldNum" sz="quarter" idx="12"/>
          </p:nvPr>
        </p:nvSpPr>
        <p:spPr/>
        <p:txBody>
          <a:bodyPr/>
          <a:lstStyle/>
          <a:p>
            <a:fld id="{2B142ECA-B25A-7D4E-AE0A-E9B57F978545}" type="slidenum">
              <a:rPr lang="en-US" smtClean="0"/>
              <a:t>22</a:t>
            </a:fld>
            <a:endParaRPr lang="en-US"/>
          </a:p>
        </p:txBody>
      </p:sp>
      <p:pic>
        <p:nvPicPr>
          <p:cNvPr id="5" name="Picture 4"/>
          <p:cNvPicPr>
            <a:picLocks noChangeAspect="1"/>
          </p:cNvPicPr>
          <p:nvPr/>
        </p:nvPicPr>
        <p:blipFill>
          <a:blip r:embed="rId2"/>
          <a:stretch>
            <a:fillRect/>
          </a:stretch>
        </p:blipFill>
        <p:spPr>
          <a:xfrm>
            <a:off x="70955" y="981261"/>
            <a:ext cx="4491582" cy="4491582"/>
          </a:xfrm>
          <a:prstGeom prst="rect">
            <a:avLst/>
          </a:prstGeom>
        </p:spPr>
      </p:pic>
      <p:pic>
        <p:nvPicPr>
          <p:cNvPr id="6" name="Picture 5"/>
          <p:cNvPicPr>
            <a:picLocks noChangeAspect="1"/>
          </p:cNvPicPr>
          <p:nvPr/>
        </p:nvPicPr>
        <p:blipFill>
          <a:blip r:embed="rId3"/>
          <a:stretch>
            <a:fillRect/>
          </a:stretch>
        </p:blipFill>
        <p:spPr>
          <a:xfrm>
            <a:off x="4606840" y="981261"/>
            <a:ext cx="4491582" cy="4491582"/>
          </a:xfrm>
          <a:prstGeom prst="rect">
            <a:avLst/>
          </a:prstGeom>
        </p:spPr>
      </p:pic>
      <p:sp>
        <p:nvSpPr>
          <p:cNvPr id="7" name="TextBox 6"/>
          <p:cNvSpPr txBox="1"/>
          <p:nvPr/>
        </p:nvSpPr>
        <p:spPr>
          <a:xfrm>
            <a:off x="40458" y="5541484"/>
            <a:ext cx="4552577" cy="1200328"/>
          </a:xfrm>
          <a:prstGeom prst="rect">
            <a:avLst/>
          </a:prstGeom>
          <a:solidFill>
            <a:srgbClr val="FFFF00"/>
          </a:solidFill>
        </p:spPr>
        <p:txBody>
          <a:bodyPr wrap="square" rtlCol="0">
            <a:spAutoFit/>
          </a:bodyPr>
          <a:lstStyle/>
          <a:p>
            <a:pPr algn="ctr"/>
            <a:r>
              <a:rPr lang="en-US" sz="2400" dirty="0" smtClean="0"/>
              <a:t>Activation map </a:t>
            </a:r>
            <a:r>
              <a:rPr lang="en-US" sz="2400" dirty="0" smtClean="0"/>
              <a:t>with image registration but </a:t>
            </a:r>
            <a:r>
              <a:rPr lang="en-US" sz="2400" i="1" dirty="0" smtClean="0"/>
              <a:t>without</a:t>
            </a:r>
            <a:r>
              <a:rPr lang="en-US" sz="2400" dirty="0" smtClean="0"/>
              <a:t> </a:t>
            </a:r>
            <a:r>
              <a:rPr lang="en-US" sz="2400" dirty="0" smtClean="0"/>
              <a:t>using movement estimates as regressors</a:t>
            </a:r>
          </a:p>
        </p:txBody>
      </p:sp>
      <p:sp>
        <p:nvSpPr>
          <p:cNvPr id="8" name="TextBox 7"/>
          <p:cNvSpPr txBox="1"/>
          <p:nvPr/>
        </p:nvSpPr>
        <p:spPr>
          <a:xfrm>
            <a:off x="5135313" y="5541484"/>
            <a:ext cx="3434636" cy="1200328"/>
          </a:xfrm>
          <a:prstGeom prst="rect">
            <a:avLst/>
          </a:prstGeom>
          <a:solidFill>
            <a:srgbClr val="FFFF00"/>
          </a:solidFill>
        </p:spPr>
        <p:txBody>
          <a:bodyPr wrap="square" rtlCol="0">
            <a:spAutoFit/>
          </a:bodyPr>
          <a:lstStyle/>
          <a:p>
            <a:pPr algn="ctr"/>
            <a:r>
              <a:rPr lang="en-US" sz="2400" dirty="0" smtClean="0"/>
              <a:t>Activation map when </a:t>
            </a:r>
            <a:r>
              <a:rPr lang="en-US" sz="2400" dirty="0" smtClean="0"/>
              <a:t>also using </a:t>
            </a:r>
            <a:r>
              <a:rPr lang="en-US" sz="2400" dirty="0" smtClean="0"/>
              <a:t>movement estimates as regressors</a:t>
            </a:r>
          </a:p>
        </p:txBody>
      </p:sp>
    </p:spTree>
    <p:extLst>
      <p:ext uri="{BB962C8B-B14F-4D97-AF65-F5344CB8AC3E}">
        <p14:creationId xmlns:p14="http://schemas.microsoft.com/office/powerpoint/2010/main" val="40907754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Design Matrix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smtClean="0">
                <a:latin typeface="Palatino"/>
                <a:cs typeface="Palatino"/>
              </a:rPr>
              <a:t>Voxel-wise (massively </a:t>
            </a:r>
            <a:r>
              <a:rPr lang="en-US" sz="2000" dirty="0" err="1" smtClean="0">
                <a:latin typeface="Palatino"/>
                <a:cs typeface="Palatino"/>
              </a:rPr>
              <a:t>univariate</a:t>
            </a:r>
            <a:r>
              <a:rPr lang="en-US" sz="2000" dirty="0" smtClean="0">
                <a:latin typeface="Palatino"/>
                <a:cs typeface="Palatino"/>
              </a:rPr>
              <a:t>) linear model: </a:t>
            </a:r>
            <a:r>
              <a:rPr lang="en-US" sz="2000" b="1" i="1" dirty="0" smtClean="0">
                <a:solidFill>
                  <a:srgbClr val="3366FF"/>
                </a:solidFill>
                <a:latin typeface="Palatino"/>
                <a:cs typeface="Palatino"/>
              </a:rPr>
              <a:t>y</a:t>
            </a:r>
            <a:r>
              <a:rPr lang="en-US" sz="2000" b="1" dirty="0" smtClean="0">
                <a:solidFill>
                  <a:srgbClr val="3366FF"/>
                </a:solidFill>
                <a:latin typeface="Palatino"/>
                <a:cs typeface="Palatino"/>
              </a:rPr>
              <a:t> = X</a:t>
            </a:r>
            <a:r>
              <a:rPr lang="en-US" sz="2000" b="1" i="1" dirty="0" smtClean="0">
                <a:solidFill>
                  <a:srgbClr val="3366FF"/>
                </a:solidFill>
                <a:latin typeface="Palatino"/>
                <a:cs typeface="Palatino"/>
              </a:rPr>
              <a:t>β</a:t>
            </a:r>
            <a:r>
              <a:rPr lang="en-US" sz="2000" b="1" dirty="0" smtClean="0">
                <a:solidFill>
                  <a:srgbClr val="3366FF"/>
                </a:solidFill>
                <a:latin typeface="Palatino"/>
                <a:cs typeface="Palatino"/>
              </a:rPr>
              <a:t>+</a:t>
            </a:r>
            <a:r>
              <a:rPr lang="en-US" sz="2000" b="1" i="1" dirty="0" err="1" smtClean="0">
                <a:solidFill>
                  <a:srgbClr val="3366FF"/>
                </a:solidFill>
                <a:latin typeface="Palatino"/>
                <a:cs typeface="Palatino"/>
              </a:rPr>
              <a:t>ε</a:t>
            </a:r>
            <a:endParaRPr lang="en-US" sz="2000" b="1" i="1" dirty="0" smtClean="0">
              <a:solidFill>
                <a:srgbClr val="3366FF"/>
              </a:solidFill>
              <a:latin typeface="Palatino"/>
              <a:cs typeface="Palatino"/>
            </a:endParaRPr>
          </a:p>
          <a:p>
            <a:pPr lvl="1">
              <a:buClr>
                <a:schemeClr val="tx1"/>
              </a:buClr>
              <a:buFont typeface="Wingdings" charset="0"/>
              <a:buChar char="Ø"/>
            </a:pPr>
            <a:r>
              <a:rPr lang="en-US" sz="1800" b="1" dirty="0">
                <a:solidFill>
                  <a:srgbClr val="3366FF"/>
                </a:solidFill>
                <a:latin typeface="Palatino"/>
                <a:cs typeface="Palatino"/>
              </a:rPr>
              <a:t>X</a:t>
            </a:r>
            <a:r>
              <a:rPr lang="en-US" sz="1800" dirty="0">
                <a:latin typeface="Palatino"/>
                <a:cs typeface="Palatino"/>
              </a:rPr>
              <a:t>: explanatory variables (</a:t>
            </a:r>
            <a:r>
              <a:rPr lang="en-US" sz="1800" dirty="0" err="1">
                <a:latin typeface="Palatino"/>
                <a:cs typeface="Palatino"/>
              </a:rPr>
              <a:t>regressors</a:t>
            </a:r>
            <a:r>
              <a:rPr lang="en-US" sz="1800" dirty="0" smtClean="0">
                <a:latin typeface="Palatino"/>
                <a:cs typeface="Palatino"/>
              </a:rPr>
              <a:t>)</a:t>
            </a:r>
            <a:r>
              <a:rPr lang="en-US" sz="1800" dirty="0">
                <a:latin typeface="Palatino"/>
                <a:cs typeface="Palatino"/>
              </a:rPr>
              <a:t>	</a:t>
            </a:r>
            <a:r>
              <a:rPr lang="en-US" sz="1800" dirty="0" smtClean="0">
                <a:latin typeface="Palatino"/>
                <a:cs typeface="Palatino"/>
              </a:rPr>
              <a:t>– </a:t>
            </a:r>
            <a:r>
              <a:rPr lang="en-US" sz="1800" b="1" dirty="0">
                <a:solidFill>
                  <a:srgbClr val="FF0000"/>
                </a:solidFill>
                <a:latin typeface="Palatino"/>
                <a:cs typeface="Palatino"/>
              </a:rPr>
              <a:t>same</a:t>
            </a:r>
            <a:r>
              <a:rPr lang="en-US" sz="1800" dirty="0">
                <a:solidFill>
                  <a:srgbClr val="FF0000"/>
                </a:solidFill>
                <a:latin typeface="Palatino"/>
                <a:cs typeface="Palatino"/>
              </a:rPr>
              <a:t> </a:t>
            </a:r>
            <a:r>
              <a:rPr lang="en-US" sz="1800" dirty="0">
                <a:latin typeface="Palatino"/>
                <a:cs typeface="Palatino"/>
              </a:rPr>
              <a:t>across voxels</a:t>
            </a:r>
          </a:p>
          <a:p>
            <a:pPr lvl="1">
              <a:buClr>
                <a:schemeClr val="tx1"/>
              </a:buClr>
              <a:buFont typeface="Wingdings" charset="0"/>
              <a:buChar char="Ø"/>
            </a:pPr>
            <a:r>
              <a:rPr lang="en-US" sz="1800" b="1" i="1" dirty="0" smtClean="0">
                <a:solidFill>
                  <a:srgbClr val="3366FF"/>
                </a:solidFill>
                <a:latin typeface="Palatino"/>
                <a:cs typeface="Palatino"/>
              </a:rPr>
              <a:t>y</a:t>
            </a:r>
            <a:r>
              <a:rPr lang="en-US" sz="1800" dirty="0" smtClean="0">
                <a:latin typeface="Palatino"/>
                <a:cs typeface="Palatino"/>
              </a:rPr>
              <a:t>: data (time series) at a voxel		– </a:t>
            </a:r>
            <a:r>
              <a:rPr lang="en-US" sz="1800" b="1" dirty="0" smtClean="0">
                <a:solidFill>
                  <a:srgbClr val="FF0000"/>
                </a:solidFill>
                <a:latin typeface="Palatino"/>
                <a:cs typeface="Palatino"/>
              </a:rPr>
              <a:t>different</a:t>
            </a:r>
            <a:r>
              <a:rPr lang="en-US" sz="1800" dirty="0" smtClean="0">
                <a:solidFill>
                  <a:srgbClr val="FF0000"/>
                </a:solidFill>
                <a:latin typeface="Palatino"/>
                <a:cs typeface="Palatino"/>
              </a:rPr>
              <a:t> </a:t>
            </a:r>
            <a:r>
              <a:rPr lang="en-US" sz="1800" dirty="0" smtClean="0">
                <a:latin typeface="Palatino"/>
                <a:cs typeface="Palatino"/>
              </a:rPr>
              <a:t>across voxels</a:t>
            </a:r>
          </a:p>
          <a:p>
            <a:pPr lvl="1">
              <a:buClr>
                <a:schemeClr val="tx1"/>
              </a:buClr>
              <a:buFont typeface="Wingdings" charset="0"/>
              <a:buChar char="Ø"/>
            </a:pPr>
            <a:r>
              <a:rPr lang="en-US" sz="1800" b="1" i="1" dirty="0" smtClean="0">
                <a:solidFill>
                  <a:srgbClr val="3366FF"/>
                </a:solidFill>
                <a:latin typeface="Palatino"/>
                <a:cs typeface="Palatino"/>
              </a:rPr>
              <a:t>β</a:t>
            </a:r>
            <a:r>
              <a:rPr lang="en-US" sz="1800" dirty="0" smtClean="0">
                <a:latin typeface="Palatino"/>
                <a:cs typeface="Palatino"/>
              </a:rPr>
              <a:t>: regression coefficients (effects)</a:t>
            </a:r>
            <a:r>
              <a:rPr lang="en-US" sz="1800" dirty="0">
                <a:latin typeface="Palatino"/>
                <a:cs typeface="Palatino"/>
              </a:rPr>
              <a:t>	</a:t>
            </a:r>
            <a:r>
              <a:rPr lang="en-US" sz="1800" dirty="0" smtClean="0">
                <a:latin typeface="Palatino"/>
                <a:cs typeface="Palatino"/>
              </a:rPr>
              <a:t>	– </a:t>
            </a:r>
            <a:r>
              <a:rPr lang="en-US" sz="1800" b="1" dirty="0" smtClean="0">
                <a:solidFill>
                  <a:srgbClr val="FF0000"/>
                </a:solidFill>
                <a:latin typeface="Palatino"/>
                <a:cs typeface="Palatino"/>
              </a:rPr>
              <a:t>different</a:t>
            </a:r>
            <a:r>
              <a:rPr lang="en-US" sz="1800" dirty="0" smtClean="0">
                <a:solidFill>
                  <a:srgbClr val="FF0000"/>
                </a:solidFill>
                <a:latin typeface="Palatino"/>
                <a:cs typeface="Palatino"/>
              </a:rPr>
              <a:t> </a:t>
            </a:r>
            <a:r>
              <a:rPr lang="en-US" sz="1800" dirty="0" smtClean="0">
                <a:latin typeface="Palatino"/>
                <a:cs typeface="Palatino"/>
              </a:rPr>
              <a:t>across voxels</a:t>
            </a:r>
          </a:p>
          <a:p>
            <a:pPr lvl="1">
              <a:buClr>
                <a:schemeClr val="tx1"/>
              </a:buClr>
              <a:buFont typeface="Wingdings" charset="0"/>
              <a:buChar char="Ø"/>
            </a:pPr>
            <a:r>
              <a:rPr lang="en-US" sz="1800" b="1" i="1" dirty="0" err="1" smtClean="0">
                <a:solidFill>
                  <a:srgbClr val="3366FF"/>
                </a:solidFill>
                <a:latin typeface="Palatino"/>
                <a:cs typeface="Palatino"/>
              </a:rPr>
              <a:t>ε</a:t>
            </a:r>
            <a:r>
              <a:rPr lang="en-US" sz="1800" dirty="0" smtClean="0">
                <a:latin typeface="Palatino"/>
                <a:cs typeface="Palatino"/>
              </a:rPr>
              <a:t>: anything we can’t account for</a:t>
            </a:r>
            <a:r>
              <a:rPr lang="en-US" sz="1800" dirty="0">
                <a:latin typeface="Palatino"/>
                <a:cs typeface="Palatino"/>
              </a:rPr>
              <a:t>	</a:t>
            </a:r>
            <a:r>
              <a:rPr lang="en-US" sz="1800" dirty="0" smtClean="0">
                <a:latin typeface="Palatino"/>
                <a:cs typeface="Palatino"/>
              </a:rPr>
              <a:t>	– </a:t>
            </a:r>
            <a:r>
              <a:rPr lang="en-US" sz="1800" b="1" dirty="0" smtClean="0">
                <a:solidFill>
                  <a:srgbClr val="FF0000"/>
                </a:solidFill>
                <a:latin typeface="Palatino"/>
                <a:cs typeface="Palatino"/>
              </a:rPr>
              <a:t>different</a:t>
            </a:r>
            <a:r>
              <a:rPr lang="en-US" sz="1800" dirty="0" smtClean="0">
                <a:solidFill>
                  <a:srgbClr val="FF0000"/>
                </a:solidFill>
                <a:latin typeface="Palatino"/>
                <a:cs typeface="Palatino"/>
              </a:rPr>
              <a:t> </a:t>
            </a:r>
            <a:r>
              <a:rPr lang="en-US" sz="1800" dirty="0" smtClean="0">
                <a:latin typeface="Palatino"/>
                <a:cs typeface="Palatino"/>
              </a:rPr>
              <a:t>across voxels</a:t>
            </a:r>
          </a:p>
          <a:p>
            <a:pPr>
              <a:buFont typeface="Arial" charset="0"/>
              <a:buChar char="•"/>
            </a:pPr>
            <a:r>
              <a:rPr lang="en-US" sz="2000" dirty="0" smtClean="0">
                <a:latin typeface="Palatino"/>
                <a:cs typeface="Palatino"/>
              </a:rPr>
              <a:t>Visualizing design matrix </a:t>
            </a:r>
            <a:r>
              <a:rPr lang="en-US" sz="2000" b="1" dirty="0" smtClean="0">
                <a:solidFill>
                  <a:srgbClr val="3366FF"/>
                </a:solidFill>
                <a:latin typeface="Palatino"/>
                <a:cs typeface="Palatino"/>
              </a:rPr>
              <a:t>X</a:t>
            </a:r>
            <a:r>
              <a:rPr lang="en-US" sz="2000" dirty="0" smtClean="0">
                <a:latin typeface="Palatino"/>
                <a:cs typeface="Palatino"/>
              </a:rPr>
              <a:t> = [1, </a:t>
            </a:r>
            <a:r>
              <a:rPr lang="en-US" sz="2000" i="1" dirty="0" smtClean="0">
                <a:latin typeface="Palatino"/>
                <a:cs typeface="Palatino"/>
              </a:rPr>
              <a:t>t</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1</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2</a:t>
            </a:r>
            <a:r>
              <a:rPr lang="en-US" sz="2000" dirty="0" smtClean="0">
                <a:latin typeface="Palatino"/>
                <a:cs typeface="Palatino"/>
              </a:rPr>
              <a:t>, …, </a:t>
            </a:r>
            <a:r>
              <a:rPr lang="en-US" sz="2000" i="1" dirty="0" err="1" smtClean="0">
                <a:latin typeface="Palatino"/>
                <a:cs typeface="Palatino"/>
              </a:rPr>
              <a:t>x</a:t>
            </a:r>
            <a:r>
              <a:rPr lang="en-US" sz="2000" i="1" baseline="-25000" dirty="0" err="1" smtClean="0">
                <a:latin typeface="Palatino"/>
                <a:cs typeface="Palatino"/>
              </a:rPr>
              <a:t>k</a:t>
            </a:r>
            <a:r>
              <a:rPr lang="en-US" sz="2000" dirty="0" smtClean="0">
                <a:latin typeface="Palatino"/>
                <a:cs typeface="Palatino"/>
              </a:rPr>
              <a:t>, …] in </a:t>
            </a:r>
            <a:r>
              <a:rPr lang="en-US" sz="2000" dirty="0" err="1" smtClean="0">
                <a:latin typeface="Palatino"/>
                <a:cs typeface="Palatino"/>
              </a:rPr>
              <a:t>grayscale</a:t>
            </a:r>
            <a:r>
              <a:rPr lang="en-US" sz="2000" dirty="0" smtClean="0">
                <a:latin typeface="Palatino"/>
                <a:cs typeface="Palatino"/>
              </a:rPr>
              <a:t> image</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grpSp>
        <p:nvGrpSpPr>
          <p:cNvPr id="10" name="Group 9"/>
          <p:cNvGrpSpPr/>
          <p:nvPr/>
        </p:nvGrpSpPr>
        <p:grpSpPr>
          <a:xfrm>
            <a:off x="592889" y="2951267"/>
            <a:ext cx="3967236" cy="3594896"/>
            <a:chOff x="209549" y="555054"/>
            <a:chExt cx="5137151" cy="5636196"/>
          </a:xfrm>
        </p:grpSpPr>
        <p:sp>
          <p:nvSpPr>
            <p:cNvPr id="22" name="Text Box 14"/>
            <p:cNvSpPr txBox="1">
              <a:spLocks noChangeArrowheads="1"/>
            </p:cNvSpPr>
            <p:nvPr/>
          </p:nvSpPr>
          <p:spPr bwMode="auto">
            <a:xfrm>
              <a:off x="209549" y="555054"/>
              <a:ext cx="2040321"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u="sng" dirty="0"/>
                <a:t>b</a:t>
              </a:r>
              <a:r>
                <a:rPr lang="en-US" sz="1600" u="sng" dirty="0" smtClean="0"/>
                <a:t>aseline + drift</a:t>
              </a:r>
              <a:endParaRPr lang="en-US" u="sng" dirty="0"/>
            </a:p>
          </p:txBody>
        </p:sp>
        <p:sp>
          <p:nvSpPr>
            <p:cNvPr id="23" name="WordArt 15"/>
            <p:cNvSpPr>
              <a:spLocks noChangeArrowheads="1" noChangeShapeType="1" noTextEdit="1"/>
            </p:cNvSpPr>
            <p:nvPr/>
          </p:nvSpPr>
          <p:spPr bwMode="auto">
            <a:xfrm rot="5400000" flipH="1" flipV="1">
              <a:off x="1215231" y="97632"/>
              <a:ext cx="185737" cy="2197100"/>
            </a:xfrm>
            <a:prstGeom prst="rect">
              <a:avLst/>
            </a:prstGeom>
          </p:spPr>
          <p:txBody>
            <a:bodyPr wrap="none" fromWordArt="1">
              <a:prstTxWarp prst="textPlain">
                <a:avLst>
                  <a:gd name="adj" fmla="val 53463"/>
                </a:avLst>
              </a:prstTxWarp>
            </a:bodyPr>
            <a:lstStyle/>
            <a:p>
              <a:r>
                <a:rPr lang="en-US" sz="9600" kern="10" dirty="0">
                  <a:ln w="9525">
                    <a:solidFill>
                      <a:srgbClr val="1218A4"/>
                    </a:solidFill>
                    <a:round/>
                    <a:headEnd/>
                    <a:tailEnd/>
                  </a:ln>
                  <a:solidFill>
                    <a:srgbClr val="FF011C"/>
                  </a:solidFill>
                  <a:latin typeface="Arial Narrow"/>
                  <a:ea typeface="Arial Narrow"/>
                  <a:cs typeface="Arial Narrow"/>
                </a:rPr>
                <a:t>}</a:t>
              </a:r>
            </a:p>
          </p:txBody>
        </p:sp>
        <p:sp>
          <p:nvSpPr>
            <p:cNvPr id="24" name="Rectangle 22"/>
            <p:cNvSpPr>
              <a:spLocks noChangeArrowheads="1"/>
            </p:cNvSpPr>
            <p:nvPr/>
          </p:nvSpPr>
          <p:spPr bwMode="auto">
            <a:xfrm>
              <a:off x="2249870" y="572518"/>
              <a:ext cx="1024913"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600" u="sng" dirty="0" smtClean="0"/>
                <a:t> </a:t>
              </a:r>
              <a:r>
                <a:rPr lang="en-US" sz="1600" u="sng" dirty="0"/>
                <a:t>stimuli</a:t>
              </a:r>
              <a:endParaRPr lang="en-US" sz="1600" dirty="0"/>
            </a:p>
          </p:txBody>
        </p:sp>
        <p:sp>
          <p:nvSpPr>
            <p:cNvPr id="25" name="Rectangle 23"/>
            <p:cNvSpPr>
              <a:spLocks noChangeArrowheads="1"/>
            </p:cNvSpPr>
            <p:nvPr/>
          </p:nvSpPr>
          <p:spPr bwMode="auto">
            <a:xfrm>
              <a:off x="3590271" y="569218"/>
              <a:ext cx="1617920"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600" u="sng" dirty="0"/>
                <a:t>h</a:t>
              </a:r>
              <a:r>
                <a:rPr lang="en-US" sz="1600" u="sng" dirty="0" smtClean="0"/>
                <a:t>ead motion</a:t>
              </a:r>
              <a:endParaRPr lang="en-US" dirty="0"/>
            </a:p>
          </p:txBody>
        </p:sp>
        <p:sp>
          <p:nvSpPr>
            <p:cNvPr id="26" name="WordArt 24"/>
            <p:cNvSpPr>
              <a:spLocks noChangeArrowheads="1" noChangeShapeType="1" noTextEdit="1"/>
            </p:cNvSpPr>
            <p:nvPr/>
          </p:nvSpPr>
          <p:spPr bwMode="auto">
            <a:xfrm rot="5400000" flipH="1" flipV="1">
              <a:off x="2690813" y="835025"/>
              <a:ext cx="192088" cy="6937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sp>
          <p:nvSpPr>
            <p:cNvPr id="27" name="WordArt 25"/>
            <p:cNvSpPr>
              <a:spLocks noChangeArrowheads="1" noChangeShapeType="1" noTextEdit="1"/>
            </p:cNvSpPr>
            <p:nvPr/>
          </p:nvSpPr>
          <p:spPr bwMode="auto">
            <a:xfrm rot="5400000" flipH="1" flipV="1">
              <a:off x="4161632" y="100806"/>
              <a:ext cx="190500" cy="21796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pic>
          <p:nvPicPr>
            <p:cNvPr id="28" name="Picture 11" descr="rall_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354138"/>
              <a:ext cx="51181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7"/>
          <p:cNvSpPr>
            <a:spLocks noChangeArrowheads="1"/>
          </p:cNvSpPr>
          <p:nvPr/>
        </p:nvSpPr>
        <p:spPr bwMode="auto">
          <a:xfrm>
            <a:off x="5024952" y="3306540"/>
            <a:ext cx="34766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buFontTx/>
              <a:buChar char="•"/>
            </a:pPr>
            <a:r>
              <a:rPr lang="en-US" sz="1800" dirty="0"/>
              <a:t> 6 drift effect </a:t>
            </a:r>
            <a:r>
              <a:rPr lang="en-US" sz="1800" dirty="0" err="1"/>
              <a:t>regressors</a:t>
            </a:r>
            <a:endParaRPr lang="en-US" sz="1800" dirty="0"/>
          </a:p>
          <a:p>
            <a:pPr lvl="1" algn="l">
              <a:buSzPct val="50000"/>
              <a:buFont typeface="Wingdings" charset="0"/>
              <a:buChar char="Ø"/>
            </a:pPr>
            <a:r>
              <a:rPr lang="en-US" sz="1800" dirty="0"/>
              <a:t> </a:t>
            </a:r>
            <a:r>
              <a:rPr lang="en-US" sz="1800" dirty="0" smtClean="0"/>
              <a:t>   linear </a:t>
            </a:r>
            <a:r>
              <a:rPr lang="en-US" sz="1800" dirty="0"/>
              <a:t>baseline</a:t>
            </a:r>
          </a:p>
          <a:p>
            <a:pPr lvl="1" algn="l">
              <a:buSzPct val="50000"/>
              <a:buFont typeface="Wingdings" charset="0"/>
              <a:buChar char="Ø"/>
            </a:pPr>
            <a:r>
              <a:rPr lang="en-US" sz="1800" dirty="0"/>
              <a:t> </a:t>
            </a:r>
            <a:r>
              <a:rPr lang="en-US" sz="1800" dirty="0" smtClean="0"/>
              <a:t>   3 </a:t>
            </a:r>
            <a:r>
              <a:rPr lang="en-US" sz="1800" dirty="0"/>
              <a:t>runs </a:t>
            </a:r>
            <a:r>
              <a:rPr lang="en-US" sz="1800" dirty="0" smtClean="0"/>
              <a:t>x 2 parameters</a:t>
            </a:r>
            <a:r>
              <a:rPr lang="en-US" sz="1800" dirty="0"/>
              <a:t>/</a:t>
            </a:r>
            <a:r>
              <a:rPr lang="en-US" sz="1800" dirty="0" smtClean="0"/>
              <a:t>run</a:t>
            </a:r>
          </a:p>
          <a:p>
            <a:pPr algn="l">
              <a:spcBef>
                <a:spcPts val="600"/>
              </a:spcBef>
              <a:buFontTx/>
              <a:buChar char="•"/>
            </a:pPr>
            <a:r>
              <a:rPr lang="en-US" sz="1800" dirty="0" smtClean="0"/>
              <a:t>2 </a:t>
            </a:r>
            <a:r>
              <a:rPr lang="en-US" sz="1800" dirty="0" err="1"/>
              <a:t>regressors</a:t>
            </a:r>
            <a:r>
              <a:rPr lang="en-US" sz="1800" dirty="0"/>
              <a:t> of </a:t>
            </a:r>
            <a:r>
              <a:rPr lang="en-US" sz="1800" dirty="0" smtClean="0"/>
              <a:t>interest</a:t>
            </a:r>
          </a:p>
          <a:p>
            <a:pPr marL="742950" lvl="1" indent="-285750">
              <a:buSzPct val="50000"/>
              <a:buFont typeface="Wingdings" charset="2"/>
              <a:buChar char="Ø"/>
            </a:pPr>
            <a:r>
              <a:rPr lang="en-US" dirty="0" smtClean="0"/>
              <a:t>that is, relevant to brain activity</a:t>
            </a:r>
            <a:endParaRPr lang="en-US" sz="1800" dirty="0"/>
          </a:p>
          <a:p>
            <a:pPr algn="l">
              <a:spcBef>
                <a:spcPts val="600"/>
              </a:spcBef>
              <a:buFontTx/>
              <a:buChar char="•"/>
            </a:pPr>
            <a:r>
              <a:rPr lang="en-US" sz="1800" dirty="0"/>
              <a:t> 6 head motion </a:t>
            </a:r>
            <a:r>
              <a:rPr lang="en-US" sz="1800" dirty="0" err="1"/>
              <a:t>regressors</a:t>
            </a:r>
            <a:endParaRPr lang="en-US" sz="1800" dirty="0"/>
          </a:p>
          <a:p>
            <a:pPr lvl="1" algn="l">
              <a:buSzPct val="50000"/>
              <a:buFont typeface="Wingdings" charset="0"/>
              <a:buChar char="Ø"/>
            </a:pPr>
            <a:r>
              <a:rPr lang="en-US" sz="1800" dirty="0"/>
              <a:t> </a:t>
            </a:r>
            <a:r>
              <a:rPr lang="en-US" sz="1800" dirty="0" smtClean="0"/>
              <a:t>   3 </a:t>
            </a:r>
            <a:r>
              <a:rPr lang="en-US" sz="1800" dirty="0"/>
              <a:t>rotations </a:t>
            </a:r>
            <a:r>
              <a:rPr lang="en-US" sz="1800" dirty="0" smtClean="0"/>
              <a:t>+ 3 </a:t>
            </a:r>
            <a:r>
              <a:rPr lang="en-US" sz="1800" dirty="0"/>
              <a:t>shifts</a:t>
            </a:r>
          </a:p>
        </p:txBody>
      </p:sp>
      <p:sp>
        <p:nvSpPr>
          <p:cNvPr id="5" name="Slide Number Placeholder 4"/>
          <p:cNvSpPr>
            <a:spLocks noGrp="1"/>
          </p:cNvSpPr>
          <p:nvPr>
            <p:ph type="sldNum" sz="quarter" idx="12"/>
          </p:nvPr>
        </p:nvSpPr>
        <p:spPr/>
        <p:txBody>
          <a:bodyPr/>
          <a:lstStyle/>
          <a:p>
            <a:fld id="{2B142ECA-B25A-7D4E-AE0A-E9B57F978545}" type="slidenum">
              <a:rPr lang="en-US" smtClean="0"/>
              <a:t>23</a:t>
            </a:fld>
            <a:endParaRPr lang="en-US"/>
          </a:p>
        </p:txBody>
      </p:sp>
      <p:sp>
        <p:nvSpPr>
          <p:cNvPr id="2" name="TextBox 1"/>
          <p:cNvSpPr txBox="1"/>
          <p:nvPr/>
        </p:nvSpPr>
        <p:spPr>
          <a:xfrm>
            <a:off x="4998928" y="5883647"/>
            <a:ext cx="3108543" cy="830997"/>
          </a:xfrm>
          <a:prstGeom prst="rect">
            <a:avLst/>
          </a:prstGeom>
          <a:noFill/>
          <a:ln>
            <a:solidFill>
              <a:srgbClr val="800000"/>
            </a:solidFill>
          </a:ln>
        </p:spPr>
        <p:txBody>
          <a:bodyPr wrap="none" rtlCol="0">
            <a:spAutoFit/>
          </a:bodyPr>
          <a:lstStyle/>
          <a:p>
            <a:r>
              <a:rPr lang="en-US" sz="1600" dirty="0" smtClean="0"/>
              <a:t>Black = bigger numbers</a:t>
            </a:r>
          </a:p>
          <a:p>
            <a:r>
              <a:rPr lang="en-US" sz="1600" dirty="0" smtClean="0"/>
              <a:t>White = smaller numbers</a:t>
            </a:r>
          </a:p>
          <a:p>
            <a:r>
              <a:rPr lang="en-US" sz="1600" dirty="0" smtClean="0"/>
              <a:t>Each column of </a:t>
            </a:r>
            <a:r>
              <a:rPr lang="en-US" sz="1600" b="1" dirty="0" smtClean="0"/>
              <a:t>X</a:t>
            </a:r>
            <a:r>
              <a:rPr lang="en-US" sz="1600" dirty="0" smtClean="0"/>
              <a:t> scaled separately</a:t>
            </a:r>
            <a:endParaRPr lang="en-US" sz="1600" dirty="0"/>
          </a:p>
        </p:txBody>
      </p:sp>
      <p:sp>
        <p:nvSpPr>
          <p:cNvPr id="15" name="Line 5"/>
          <p:cNvSpPr>
            <a:spLocks noChangeShapeType="1"/>
          </p:cNvSpPr>
          <p:nvPr/>
        </p:nvSpPr>
        <p:spPr bwMode="auto">
          <a:xfrm>
            <a:off x="4553996" y="6264640"/>
            <a:ext cx="444931" cy="0"/>
          </a:xfrm>
          <a:prstGeom prst="line">
            <a:avLst/>
          </a:prstGeom>
          <a:ln w="38100" cmpd="dbl">
            <a:solidFill>
              <a:srgbClr val="0000FF"/>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Tree>
    <p:extLst>
      <p:ext uri="{BB962C8B-B14F-4D97-AF65-F5344CB8AC3E}">
        <p14:creationId xmlns:p14="http://schemas.microsoft.com/office/powerpoint/2010/main" val="24747139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Design Matrix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smtClean="0">
                <a:latin typeface="Palatino"/>
                <a:cs typeface="Palatino"/>
              </a:rPr>
              <a:t>Visualizing same design matrix </a:t>
            </a:r>
            <a:r>
              <a:rPr lang="en-US" sz="2000" dirty="0" smtClean="0">
                <a:solidFill>
                  <a:srgbClr val="3366FF"/>
                </a:solidFill>
                <a:latin typeface="Palatino"/>
                <a:cs typeface="Palatino"/>
              </a:rPr>
              <a:t>X</a:t>
            </a:r>
            <a:r>
              <a:rPr lang="en-US" sz="2000" dirty="0" smtClean="0">
                <a:latin typeface="Palatino"/>
                <a:cs typeface="Palatino"/>
              </a:rPr>
              <a:t> = [1, </a:t>
            </a:r>
            <a:r>
              <a:rPr lang="en-US" sz="2000" i="1" dirty="0" smtClean="0">
                <a:latin typeface="Palatino"/>
                <a:cs typeface="Palatino"/>
              </a:rPr>
              <a:t>t</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1</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2</a:t>
            </a:r>
            <a:r>
              <a:rPr lang="en-US" sz="2000" dirty="0" smtClean="0">
                <a:latin typeface="Palatino"/>
                <a:cs typeface="Palatino"/>
              </a:rPr>
              <a:t>, …, </a:t>
            </a:r>
            <a:r>
              <a:rPr lang="en-US" sz="2000" i="1" dirty="0" err="1" smtClean="0">
                <a:latin typeface="Palatino"/>
                <a:cs typeface="Palatino"/>
              </a:rPr>
              <a:t>x</a:t>
            </a:r>
            <a:r>
              <a:rPr lang="en-US" sz="2000" i="1" baseline="-25000" dirty="0" err="1" smtClean="0">
                <a:latin typeface="Palatino"/>
                <a:cs typeface="Palatino"/>
              </a:rPr>
              <a:t>k</a:t>
            </a:r>
            <a:r>
              <a:rPr lang="en-US" sz="2000" dirty="0" smtClean="0">
                <a:latin typeface="Palatino"/>
                <a:cs typeface="Palatino"/>
              </a:rPr>
              <a:t>, …] in graphs</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pic>
        <p:nvPicPr>
          <p:cNvPr id="13" name="Picture 4"/>
          <p:cNvPicPr>
            <a:picLocks noChangeAspect="1"/>
          </p:cNvPicPr>
          <p:nvPr/>
        </p:nvPicPr>
        <p:blipFill rotWithShape="1">
          <a:blip r:embed="rId3">
            <a:extLst>
              <a:ext uri="{28A0092B-C50C-407E-A947-70E740481C1C}">
                <a14:useLocalDpi xmlns:a14="http://schemas.microsoft.com/office/drawing/2010/main" val="0"/>
              </a:ext>
            </a:extLst>
          </a:blip>
          <a:srcRect l="974" t="7531" b="-85"/>
          <a:stretch/>
        </p:blipFill>
        <p:spPr bwMode="auto">
          <a:xfrm>
            <a:off x="9444" y="1254477"/>
            <a:ext cx="9134556" cy="55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24</a:t>
            </a:fld>
            <a:endParaRPr lang="en-US"/>
          </a:p>
        </p:txBody>
      </p:sp>
    </p:spTree>
    <p:extLst>
      <p:ext uri="{BB962C8B-B14F-4D97-AF65-F5344CB8AC3E}">
        <p14:creationId xmlns:p14="http://schemas.microsoft.com/office/powerpoint/2010/main" val="32885642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Model Quality Check</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fontScale="92500" lnSpcReduction="20000"/>
          </a:bodyPr>
          <a:lstStyle/>
          <a:p>
            <a:pPr eaLnBrk="1" hangingPunct="1"/>
            <a:r>
              <a:rPr lang="en-US" sz="2400" dirty="0" smtClean="0">
                <a:latin typeface="Palatino"/>
                <a:ea typeface="ＭＳ Ｐゴシック" charset="0"/>
                <a:cs typeface="Palatino"/>
              </a:rPr>
              <a:t>First thing to do!</a:t>
            </a:r>
          </a:p>
          <a:p>
            <a:pPr lvl="1">
              <a:lnSpc>
                <a:spcPct val="120000"/>
              </a:lnSpc>
              <a:buFont typeface="Wingdings" charset="2"/>
              <a:buChar char="Ø"/>
            </a:pPr>
            <a:r>
              <a:rPr lang="en-US" sz="2000" dirty="0" smtClean="0">
                <a:latin typeface="Palatino"/>
                <a:ea typeface="ＭＳ Ｐゴシック" charset="0"/>
                <a:cs typeface="Palatino"/>
              </a:rPr>
              <a:t>Unfortunately most users in FMRI simply jump to specific effects of interest, their contrasts and their significance. They simply don’t pay any attention (or lip service) to overall model performance at all!</a:t>
            </a:r>
          </a:p>
          <a:p>
            <a:pPr eaLnBrk="1" hangingPunct="1"/>
            <a:r>
              <a:rPr lang="en-US" sz="2400" dirty="0" smtClean="0">
                <a:latin typeface="Palatino"/>
                <a:ea typeface="ＭＳ Ｐゴシック" charset="0"/>
                <a:cs typeface="Palatino"/>
              </a:rPr>
              <a:t>Approaches to judge your model</a:t>
            </a:r>
          </a:p>
          <a:p>
            <a:pPr lvl="1">
              <a:buFont typeface="Wingdings" charset="2"/>
              <a:buChar char="Ø"/>
            </a:pPr>
            <a:r>
              <a:rPr lang="en-US" sz="2200" dirty="0" smtClean="0">
                <a:latin typeface="Palatino"/>
                <a:ea typeface="ＭＳ Ｐゴシック" charset="0"/>
                <a:cs typeface="Palatino"/>
              </a:rPr>
              <a:t>Design matrix report from 3dDeconvolve</a:t>
            </a:r>
          </a:p>
          <a:p>
            <a:pPr lvl="1">
              <a:buFont typeface="Wingdings" charset="2"/>
              <a:buChar char="Ø"/>
            </a:pPr>
            <a:endParaRPr lang="en-US" sz="2200" dirty="0" smtClean="0">
              <a:latin typeface="Palatino"/>
              <a:ea typeface="ＭＳ Ｐゴシック" charset="0"/>
              <a:cs typeface="Palatino"/>
            </a:endParaRP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endParaRPr lang="en-US" sz="2200" dirty="0" smtClean="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Full </a:t>
            </a:r>
            <a:r>
              <a:rPr lang="en-US" sz="2200" i="1" dirty="0" smtClean="0">
                <a:latin typeface="Palatino"/>
                <a:ea typeface="ＭＳ Ｐゴシック" charset="0"/>
                <a:cs typeface="Palatino"/>
              </a:rPr>
              <a:t>F</a:t>
            </a:r>
            <a:r>
              <a:rPr lang="en-US" sz="2200" dirty="0" smtClean="0">
                <a:latin typeface="Palatino"/>
                <a:ea typeface="ＭＳ Ｐゴシック" charset="0"/>
                <a:cs typeface="Palatino"/>
              </a:rPr>
              <a:t>-statistic (automatically provided in AFNI); testing</a:t>
            </a:r>
          </a:p>
          <a:p>
            <a:pPr lvl="2">
              <a:buFont typeface="Courier New"/>
              <a:buChar char="o"/>
            </a:pPr>
            <a:r>
              <a:rPr lang="en-US" sz="2000" dirty="0" smtClean="0">
                <a:solidFill>
                  <a:prstClr val="black"/>
                </a:solidFill>
                <a:latin typeface="Palatino"/>
                <a:ea typeface="ＭＳ Ｐゴシック" charset="0"/>
                <a:cs typeface="Palatino"/>
              </a:rPr>
              <a:t>Data </a:t>
            </a:r>
            <a:r>
              <a:rPr lang="en-US" sz="2000" dirty="0">
                <a:solidFill>
                  <a:prstClr val="black"/>
                </a:solidFill>
                <a:latin typeface="Palatino"/>
                <a:ea typeface="ＭＳ Ｐゴシック" charset="0"/>
                <a:cs typeface="Palatino"/>
              </a:rPr>
              <a:t>=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effects of interest</a:t>
            </a:r>
            <a:r>
              <a:rPr lang="en-US" sz="2000" dirty="0">
                <a:solidFill>
                  <a:prstClr val="black"/>
                </a:solidFill>
                <a:latin typeface="Palatino"/>
                <a:ea typeface="ＭＳ Ｐゴシック" charset="0"/>
                <a:cs typeface="Palatino"/>
              </a:rPr>
              <a:t> + </a:t>
            </a:r>
            <a:r>
              <a:rPr lang="en-US" sz="2000" dirty="0" smtClean="0">
                <a:solidFill>
                  <a:prstClr val="black"/>
                </a:solidFill>
                <a:latin typeface="Palatino"/>
                <a:ea typeface="ＭＳ Ｐゴシック" charset="0"/>
                <a:cs typeface="Palatino"/>
              </a:rPr>
              <a:t>noise</a:t>
            </a:r>
            <a:r>
              <a:rPr lang="en-US" sz="1800" dirty="0" smtClean="0">
                <a:latin typeface="Palatino"/>
                <a:ea typeface="ＭＳ Ｐゴシック" charset="0"/>
                <a:cs typeface="Palatino"/>
              </a:rPr>
              <a:t> </a:t>
            </a:r>
            <a:r>
              <a:rPr lang="en-US" sz="1800" b="1" i="1" dirty="0" smtClean="0">
                <a:solidFill>
                  <a:srgbClr val="0000FF"/>
                </a:solidFill>
                <a:latin typeface="Palatino"/>
                <a:ea typeface="ＭＳ Ｐゴシック" charset="0"/>
                <a:cs typeface="Palatino"/>
              </a:rPr>
              <a:t>versus </a:t>
            </a:r>
          </a:p>
          <a:p>
            <a:pPr marL="914400" lvl="2" indent="0">
              <a:buNone/>
            </a:pPr>
            <a:r>
              <a:rPr lang="en-US" sz="1800" dirty="0">
                <a:solidFill>
                  <a:prstClr val="black"/>
                </a:solidFill>
                <a:latin typeface="Palatino"/>
                <a:ea typeface="ＭＳ Ｐゴシック" charset="0"/>
                <a:cs typeface="Palatino"/>
              </a:rPr>
              <a:t> </a:t>
            </a:r>
            <a:r>
              <a:rPr lang="en-US" sz="1800" dirty="0" smtClean="0">
                <a:solidFill>
                  <a:prstClr val="black"/>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Data </a:t>
            </a:r>
            <a:r>
              <a:rPr lang="en-US" sz="2000" dirty="0">
                <a:solidFill>
                  <a:prstClr val="black"/>
                </a:solidFill>
                <a:latin typeface="Palatino"/>
                <a:ea typeface="ＭＳ Ｐゴシック" charset="0"/>
                <a:cs typeface="Palatino"/>
              </a:rPr>
              <a:t>=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noise</a:t>
            </a:r>
            <a:endParaRPr lang="en-US" sz="2000" i="1" dirty="0" smtClean="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or, Determination coefficient R</a:t>
            </a:r>
            <a:r>
              <a:rPr lang="en-US" sz="2200" baseline="30000" dirty="0" smtClean="0">
                <a:latin typeface="Palatino"/>
                <a:ea typeface="ＭＳ Ｐゴシック" charset="0"/>
                <a:cs typeface="Palatino"/>
              </a:rPr>
              <a:t>2</a:t>
            </a:r>
            <a:r>
              <a:rPr lang="en-US" sz="2200" dirty="0" smtClean="0">
                <a:latin typeface="Palatino"/>
                <a:ea typeface="ＭＳ Ｐゴシック" charset="0"/>
                <a:cs typeface="Palatino"/>
              </a:rPr>
              <a:t> at activated regions (</a:t>
            </a:r>
            <a:r>
              <a:rPr lang="en-US" sz="2200" dirty="0" smtClean="0">
                <a:solidFill>
                  <a:srgbClr val="0000FF"/>
                </a:solidFill>
                <a:latin typeface="Palatino"/>
                <a:ea typeface="ＭＳ Ｐゴシック" charset="0"/>
                <a:cs typeface="Palatino"/>
              </a:rPr>
              <a:t>-rout</a:t>
            </a:r>
            <a:r>
              <a:rPr lang="en-US" sz="2200" dirty="0" smtClean="0">
                <a:latin typeface="Palatino"/>
                <a:ea typeface="ＭＳ Ｐゴシック" charset="0"/>
                <a:cs typeface="Palatino"/>
              </a:rPr>
              <a:t> </a:t>
            </a:r>
            <a:r>
              <a:rPr lang="en-US" sz="2200" dirty="0">
                <a:latin typeface="Palatino"/>
                <a:ea typeface="ＭＳ Ｐゴシック" charset="0"/>
                <a:cs typeface="Palatino"/>
              </a:rPr>
              <a:t>in </a:t>
            </a:r>
            <a:r>
              <a:rPr lang="en-US" sz="2200" dirty="0" smtClean="0">
                <a:latin typeface="Palatino"/>
                <a:ea typeface="ＭＳ Ｐゴシック" charset="0"/>
                <a:cs typeface="Palatino"/>
              </a:rPr>
              <a:t>3dDeconvolve):</a:t>
            </a:r>
          </a:p>
          <a:p>
            <a:pPr lvl="2">
              <a:buFont typeface="Courier New"/>
              <a:buChar char="o"/>
            </a:pPr>
            <a:r>
              <a:rPr lang="en-US" sz="2000" dirty="0" smtClean="0">
                <a:latin typeface="Palatino"/>
                <a:ea typeface="ＭＳ Ｐゴシック" charset="0"/>
                <a:cs typeface="Palatino"/>
              </a:rPr>
              <a:t>Block design: ~50%</a:t>
            </a:r>
          </a:p>
          <a:p>
            <a:pPr lvl="2">
              <a:buFont typeface="Courier New"/>
              <a:buChar char="o"/>
            </a:pPr>
            <a:r>
              <a:rPr lang="en-US" sz="2000" dirty="0" smtClean="0">
                <a:latin typeface="Palatino"/>
                <a:ea typeface="ＭＳ Ｐゴシック" charset="0"/>
                <a:cs typeface="Palatino"/>
              </a:rPr>
              <a:t>Event</a:t>
            </a:r>
            <a:r>
              <a:rPr lang="en-US" sz="2000" dirty="0">
                <a:latin typeface="Palatino"/>
                <a:ea typeface="ＭＳ Ｐゴシック" charset="0"/>
                <a:cs typeface="Palatino"/>
              </a:rPr>
              <a:t>-related experiments: </a:t>
            </a:r>
            <a:r>
              <a:rPr lang="en-US" sz="2000" dirty="0" smtClean="0">
                <a:latin typeface="Palatino"/>
                <a:ea typeface="ＭＳ Ｐゴシック" charset="0"/>
                <a:cs typeface="Palatino"/>
              </a:rPr>
              <a:t>10-20%</a:t>
            </a:r>
            <a:endParaRPr lang="en-US" sz="2000" dirty="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Modeled vs. not modeled: </a:t>
            </a:r>
            <a:r>
              <a:rPr lang="en-US" sz="2200" dirty="0" smtClean="0">
                <a:solidFill>
                  <a:srgbClr val="0000FF"/>
                </a:solidFill>
                <a:latin typeface="Palatino"/>
                <a:ea typeface="ＭＳ Ｐゴシック" charset="0"/>
                <a:cs typeface="Palatino"/>
              </a:rPr>
              <a:t>–</a:t>
            </a:r>
            <a:r>
              <a:rPr lang="en-US" sz="2200" dirty="0" err="1" smtClean="0">
                <a:solidFill>
                  <a:srgbClr val="0000FF"/>
                </a:solidFill>
                <a:latin typeface="Palatino"/>
                <a:ea typeface="ＭＳ Ｐゴシック" charset="0"/>
                <a:cs typeface="Palatino"/>
              </a:rPr>
              <a:t>fitts</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and</a:t>
            </a:r>
            <a:r>
              <a:rPr lang="en-US" sz="2200" dirty="0" smtClean="0">
                <a:solidFill>
                  <a:srgbClr val="0000FF"/>
                </a:solidFill>
                <a:latin typeface="Palatino"/>
                <a:ea typeface="ＭＳ Ｐゴシック" charset="0"/>
                <a:cs typeface="Palatino"/>
              </a:rPr>
              <a:t> –</a:t>
            </a:r>
            <a:r>
              <a:rPr lang="en-US" sz="2200" dirty="0" err="1" smtClean="0">
                <a:solidFill>
                  <a:srgbClr val="0000FF"/>
                </a:solidFill>
                <a:latin typeface="Palatino"/>
                <a:ea typeface="ＭＳ Ｐゴシック" charset="0"/>
                <a:cs typeface="Palatino"/>
              </a:rPr>
              <a:t>errts</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in 3dDeconvolve</a:t>
            </a:r>
          </a:p>
          <a:p>
            <a:pPr lvl="2">
              <a:buFont typeface="Courier New"/>
              <a:buChar char="o"/>
            </a:pPr>
            <a:r>
              <a:rPr lang="en-US" sz="2200" dirty="0" smtClean="0">
                <a:solidFill>
                  <a:prstClr val="black"/>
                </a:solidFill>
                <a:latin typeface="Palatino"/>
                <a:ea typeface="ＭＳ Ｐゴシック" charset="0"/>
                <a:cs typeface="Palatino"/>
              </a:rPr>
              <a:t>Fitted curve = </a:t>
            </a:r>
            <a:r>
              <a:rPr lang="en-US" sz="2200" dirty="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dirty="0" smtClean="0">
                <a:solidFill>
                  <a:srgbClr val="FF0000"/>
                </a:solidFill>
                <a:latin typeface="Palatino"/>
                <a:ea typeface="ＭＳ Ｐゴシック" charset="0"/>
                <a:cs typeface="Palatino"/>
              </a:rPr>
              <a:t>effects of interest</a:t>
            </a:r>
          </a:p>
          <a:p>
            <a:pPr lvl="2">
              <a:buFont typeface="Courier New"/>
              <a:buChar char="o"/>
            </a:pPr>
            <a:r>
              <a:rPr lang="en-US" sz="2200" dirty="0" smtClean="0">
                <a:solidFill>
                  <a:prstClr val="black"/>
                </a:solidFill>
                <a:latin typeface="Palatino"/>
                <a:ea typeface="ＭＳ Ｐゴシック" charset="0"/>
                <a:cs typeface="Palatino"/>
              </a:rPr>
              <a:t>Residuals = noise = components we have no idea about</a:t>
            </a:r>
            <a:endParaRPr lang="en-US" sz="2200" dirty="0">
              <a:latin typeface="Palatino"/>
              <a:ea typeface="ＭＳ Ｐゴシック" charset="0"/>
              <a:cs typeface="Palatino"/>
            </a:endParaRPr>
          </a:p>
        </p:txBody>
      </p:sp>
      <p:pic>
        <p:nvPicPr>
          <p:cNvPr id="2" name="Picture 1"/>
          <p:cNvPicPr>
            <a:picLocks noChangeAspect="1"/>
          </p:cNvPicPr>
          <p:nvPr/>
        </p:nvPicPr>
        <p:blipFill>
          <a:blip r:embed="rId3"/>
          <a:stretch>
            <a:fillRect/>
          </a:stretch>
        </p:blipFill>
        <p:spPr>
          <a:xfrm>
            <a:off x="1256901" y="2818742"/>
            <a:ext cx="4983265" cy="756247"/>
          </a:xfrm>
          <a:prstGeom prst="rect">
            <a:avLst/>
          </a:prstGeom>
        </p:spPr>
      </p:pic>
      <p:sp>
        <p:nvSpPr>
          <p:cNvPr id="6" name="Slide Number Placeholder 5"/>
          <p:cNvSpPr>
            <a:spLocks noGrp="1"/>
          </p:cNvSpPr>
          <p:nvPr>
            <p:ph type="sldNum" sz="quarter" idx="12"/>
          </p:nvPr>
        </p:nvSpPr>
        <p:spPr/>
        <p:txBody>
          <a:bodyPr/>
          <a:lstStyle/>
          <a:p>
            <a:fld id="{2B142ECA-B25A-7D4E-AE0A-E9B57F978545}" type="slidenum">
              <a:rPr lang="en-US" smtClean="0"/>
              <a:t>25</a:t>
            </a:fld>
            <a:endParaRPr lang="en-US"/>
          </a:p>
        </p:txBody>
      </p:sp>
      <p:sp>
        <p:nvSpPr>
          <p:cNvPr id="3" name="TextBox 2"/>
          <p:cNvSpPr txBox="1"/>
          <p:nvPr/>
        </p:nvSpPr>
        <p:spPr>
          <a:xfrm>
            <a:off x="6818672" y="2333250"/>
            <a:ext cx="1623198" cy="923330"/>
          </a:xfrm>
          <a:prstGeom prst="rect">
            <a:avLst/>
          </a:prstGeom>
          <a:solidFill>
            <a:srgbClr val="FFFF00"/>
          </a:solidFill>
        </p:spPr>
        <p:txBody>
          <a:bodyPr wrap="square" rtlCol="0">
            <a:spAutoFit/>
          </a:bodyPr>
          <a:lstStyle/>
          <a:p>
            <a:r>
              <a:rPr lang="en-US" dirty="0" smtClean="0"/>
              <a:t>This message is usually due to setup mistakes</a:t>
            </a:r>
            <a:endParaRPr lang="en-US" dirty="0"/>
          </a:p>
        </p:txBody>
      </p:sp>
    </p:spTree>
    <p:extLst>
      <p:ext uri="{BB962C8B-B14F-4D97-AF65-F5344CB8AC3E}">
        <p14:creationId xmlns:p14="http://schemas.microsoft.com/office/powerpoint/2010/main" val="11079088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Statistical Testing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a:bodyPr>
          <a:lstStyle/>
          <a:p>
            <a:pPr eaLnBrk="1" hangingPunct="1"/>
            <a:r>
              <a:rPr lang="en-US" sz="2400" dirty="0" smtClean="0">
                <a:latin typeface="Palatino"/>
                <a:ea typeface="ＭＳ Ｐゴシック" charset="0"/>
                <a:cs typeface="Palatino"/>
              </a:rPr>
              <a:t>Everything is about contrast!</a:t>
            </a:r>
          </a:p>
          <a:p>
            <a:pPr eaLnBrk="1" hangingPunct="1"/>
            <a:r>
              <a:rPr lang="en-US" sz="2400" dirty="0" smtClean="0">
                <a:latin typeface="Palatino"/>
                <a:ea typeface="ＭＳ Ｐゴシック" charset="0"/>
                <a:cs typeface="Palatino"/>
              </a:rPr>
              <a:t>Effects (regression coefficients) of interest</a:t>
            </a:r>
          </a:p>
          <a:p>
            <a:pPr lvl="1">
              <a:buFont typeface="Wingdings" charset="2"/>
              <a:buChar char="Ø"/>
            </a:pPr>
            <a:r>
              <a:rPr lang="en-US" sz="2000" i="1" dirty="0" smtClean="0">
                <a:solidFill>
                  <a:prstClr val="black"/>
                </a:solidFill>
                <a:latin typeface="Lucida Grande"/>
                <a:ea typeface="Lucida Grande"/>
                <a:cs typeface="Lucida Grande"/>
              </a:rPr>
              <a:t>β</a:t>
            </a:r>
            <a:r>
              <a:rPr lang="en-US" sz="2000" dirty="0" smtClean="0">
                <a:solidFill>
                  <a:prstClr val="black"/>
                </a:solidFill>
                <a:latin typeface="Palatino"/>
                <a:ea typeface="ＭＳ Ｐゴシック" charset="0"/>
                <a:cs typeface="Palatino"/>
              </a:rPr>
              <a:t>: effect relative to baseline condition (by default in AFNI)</a:t>
            </a:r>
          </a:p>
          <a:p>
            <a:pPr lvl="2">
              <a:buFont typeface="Courier New"/>
              <a:buChar char="o"/>
            </a:pPr>
            <a:r>
              <a:rPr lang="en-US" sz="2000" i="1" dirty="0" smtClean="0">
                <a:solidFill>
                  <a:prstClr val="black"/>
                </a:solidFill>
                <a:latin typeface="Lucida Grande"/>
                <a:ea typeface="Lucida Grande"/>
                <a:cs typeface="Lucida Grande"/>
              </a:rPr>
              <a:t>β</a:t>
            </a:r>
            <a:r>
              <a:rPr lang="en-US" sz="2000" baseline="-25000" dirty="0" smtClean="0">
                <a:solidFill>
                  <a:prstClr val="black"/>
                </a:solidFill>
                <a:latin typeface="Palatino"/>
                <a:ea typeface="ＭＳ Ｐゴシック" charset="0"/>
                <a:cs typeface="Palatino"/>
              </a:rPr>
              <a:t>A</a:t>
            </a:r>
            <a:r>
              <a:rPr lang="en-US" sz="2000" dirty="0" smtClean="0">
                <a:solidFill>
                  <a:prstClr val="black"/>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err="1" smtClean="0">
                <a:solidFill>
                  <a:prstClr val="black"/>
                </a:solidFill>
                <a:latin typeface="Palatino"/>
                <a:ea typeface="ＭＳ Ｐゴシック" charset="0"/>
                <a:cs typeface="Palatino"/>
              </a:rPr>
              <a:t>Effect</a:t>
            </a:r>
            <a:r>
              <a:rPr lang="en-US" sz="2000" baseline="-25000" dirty="0" err="1" smtClean="0">
                <a:solidFill>
                  <a:prstClr val="black"/>
                </a:solidFill>
                <a:latin typeface="Palatino"/>
                <a:ea typeface="ＭＳ Ｐゴシック" charset="0"/>
                <a:cs typeface="Palatino"/>
              </a:rPr>
              <a:t>A</a:t>
            </a:r>
            <a:r>
              <a:rPr lang="en-US" sz="2000" dirty="0" smtClean="0">
                <a:solidFill>
                  <a:prstClr val="black"/>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i="1" dirty="0" smtClean="0">
                <a:solidFill>
                  <a:prstClr val="black"/>
                </a:solidFill>
                <a:latin typeface="Lucida Grande"/>
                <a:ea typeface="Lucida Grande"/>
                <a:cs typeface="Lucida Grande"/>
              </a:rPr>
              <a:t>β</a:t>
            </a:r>
            <a:r>
              <a:rPr lang="en-US" sz="2000" baseline="-25000" dirty="0" smtClean="0">
                <a:solidFill>
                  <a:prstClr val="black"/>
                </a:solidFill>
                <a:latin typeface="Palatino"/>
                <a:ea typeface="ＭＳ Ｐゴシック" charset="0"/>
                <a:cs typeface="Palatino"/>
              </a:rPr>
              <a:t>base</a:t>
            </a:r>
            <a:endParaRPr lang="en-US" sz="2000" dirty="0" smtClean="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statistic: statistical significance of a </a:t>
            </a:r>
            <a:r>
              <a:rPr lang="en-US" sz="2000" i="1" dirty="0" smtClean="0">
                <a:solidFill>
                  <a:prstClr val="black"/>
                </a:solidFill>
                <a:latin typeface="Lucida Grande"/>
                <a:ea typeface="Lucida Grande"/>
                <a:cs typeface="Lucida Grande"/>
              </a:rPr>
              <a:t>β</a:t>
            </a:r>
            <a:endParaRPr lang="en-US" sz="2000" dirty="0" smtClean="0">
              <a:latin typeface="Palatino"/>
              <a:ea typeface="ＭＳ Ｐゴシック" charset="0"/>
              <a:cs typeface="Palatino"/>
            </a:endParaRPr>
          </a:p>
          <a:p>
            <a:pPr eaLnBrk="1" hangingPunct="1"/>
            <a:r>
              <a:rPr lang="en-US" sz="2400" dirty="0" smtClean="0">
                <a:latin typeface="Palatino"/>
                <a:ea typeface="ＭＳ Ｐゴシック" charset="0"/>
                <a:cs typeface="Palatino"/>
              </a:rPr>
              <a:t>Pairwise comparisons (contrasts)</a:t>
            </a:r>
          </a:p>
          <a:p>
            <a:pPr lvl="1">
              <a:buFont typeface="Wingdings" charset="2"/>
              <a:buChar char="Ø"/>
            </a:pPr>
            <a:r>
              <a:rPr lang="en-US" sz="2000" dirty="0">
                <a:latin typeface="Palatino"/>
                <a:ea typeface="ＭＳ Ｐゴシック" charset="0"/>
                <a:cs typeface="Palatino"/>
              </a:rPr>
              <a:t>C</a:t>
            </a:r>
            <a:r>
              <a:rPr lang="en-US" sz="2000" dirty="0" smtClean="0">
                <a:latin typeface="Palatino"/>
                <a:ea typeface="ＭＳ Ｐゴシック" charset="0"/>
                <a:cs typeface="Palatino"/>
              </a:rPr>
              <a:t>onditions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A</a:t>
            </a:r>
            <a:r>
              <a:rPr lang="en-US" sz="2000" dirty="0" smtClean="0">
                <a:latin typeface="Palatino"/>
                <a:ea typeface="ＭＳ Ｐゴシック" charset="0"/>
                <a:cs typeface="Palatino"/>
              </a:rPr>
              <a:t> vs.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t>
            </a:r>
            <a:r>
              <a:rPr lang="en-US" sz="2000" dirty="0" smtClean="0">
                <a:latin typeface="Palatino"/>
                <a:ea typeface="ＭＳ Ｐゴシック" charset="0"/>
                <a:cs typeface="Palatino"/>
              </a:rPr>
              <a:t> (</a:t>
            </a:r>
            <a:r>
              <a:rPr lang="en-US" sz="2000" i="1" dirty="0" smtClean="0">
                <a:latin typeface="Palatino"/>
                <a:ea typeface="ＭＳ Ｐゴシック" charset="0"/>
                <a:cs typeface="Palatino"/>
              </a:rPr>
              <a:t>e.g</a:t>
            </a:r>
            <a:r>
              <a:rPr lang="en-US" sz="2000" dirty="0" smtClean="0">
                <a:latin typeface="Palatino"/>
                <a:ea typeface="ＭＳ Ｐゴシック" charset="0"/>
                <a:cs typeface="Palatino"/>
              </a:rPr>
              <a:t>., house vs. face)</a:t>
            </a:r>
          </a:p>
          <a:p>
            <a:pPr lvl="2">
              <a:buFont typeface="Courier New"/>
              <a:buChar char="o"/>
            </a:pPr>
            <a:r>
              <a:rPr lang="en-US" sz="2000" i="1" dirty="0" smtClean="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A </a:t>
            </a:r>
            <a:r>
              <a:rPr lang="en-US" sz="2000" dirty="0" smtClean="0">
                <a:solidFill>
                  <a:prstClr val="black"/>
                </a:solidFill>
                <a:latin typeface="Palatino"/>
                <a:ea typeface="ＭＳ Ｐゴシック" charset="0"/>
                <a:cs typeface="Palatino"/>
              </a:rPr>
              <a:t>–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t>
            </a:r>
            <a:r>
              <a:rPr lang="en-US" sz="2000" dirty="0" smtClean="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smtClean="0">
                <a:latin typeface="Palatino"/>
                <a:ea typeface="ＭＳ Ｐゴシック" charset="0"/>
                <a:cs typeface="Palatino"/>
              </a:rPr>
              <a:t>A</a:t>
            </a:r>
            <a:r>
              <a:rPr lang="en-US" sz="2000" dirty="0" smtClean="0">
                <a:solidFill>
                  <a:prstClr val="black"/>
                </a:solidFill>
                <a:latin typeface="Palatino"/>
                <a:ea typeface="ＭＳ Ｐゴシック" charset="0"/>
                <a:cs typeface="Palatino"/>
              </a:rPr>
              <a:t> - </a:t>
            </a:r>
            <a:r>
              <a:rPr lang="en-US" sz="2000" i="1" dirty="0" smtClean="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base</a:t>
            </a:r>
            <a:r>
              <a:rPr lang="en-US" sz="2000" dirty="0" smtClean="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smtClean="0">
                <a:latin typeface="Palatino"/>
                <a:ea typeface="ＭＳ Ｐゴシック" charset="0"/>
                <a:cs typeface="Palatino"/>
              </a:rPr>
              <a:t>B</a:t>
            </a:r>
            <a:r>
              <a:rPr lang="en-US" sz="2000" dirty="0" smtClean="0">
                <a:solidFill>
                  <a:prstClr val="black"/>
                </a:solidFill>
                <a:latin typeface="Palatino"/>
                <a:ea typeface="ＭＳ Ｐゴシック" charset="0"/>
                <a:cs typeface="Palatino"/>
              </a:rPr>
              <a:t> -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base</a:t>
            </a:r>
            <a:r>
              <a:rPr lang="en-US" sz="2000" dirty="0" smtClean="0">
                <a:solidFill>
                  <a:prstClr val="black"/>
                </a:solidFill>
                <a:latin typeface="Palatino"/>
                <a:ea typeface="ＭＳ Ｐゴシック" charset="0"/>
                <a:cs typeface="Palatino"/>
              </a:rPr>
              <a:t>) = </a:t>
            </a:r>
            <a:r>
              <a:rPr lang="en-US" sz="2000" dirty="0" err="1" smtClean="0">
                <a:solidFill>
                  <a:prstClr val="black"/>
                </a:solidFill>
                <a:latin typeface="Palatino"/>
                <a:ea typeface="ＭＳ Ｐゴシック" charset="0"/>
                <a:cs typeface="Palatino"/>
              </a:rPr>
              <a:t>Effect</a:t>
            </a:r>
            <a:r>
              <a:rPr lang="en-US" sz="2000" baseline="-25000" dirty="0" err="1" smtClean="0">
                <a:latin typeface="Palatino"/>
                <a:ea typeface="ＭＳ Ｐゴシック" charset="0"/>
                <a:cs typeface="Palatino"/>
              </a:rPr>
              <a:t>A</a:t>
            </a:r>
            <a:r>
              <a:rPr lang="en-US" sz="2000" dirty="0" smtClean="0">
                <a:solidFill>
                  <a:prstClr val="black"/>
                </a:solidFill>
                <a:latin typeface="Palatino"/>
                <a:ea typeface="ＭＳ Ｐゴシック" charset="0"/>
                <a:cs typeface="Palatino"/>
              </a:rPr>
              <a:t> - </a:t>
            </a:r>
            <a:r>
              <a:rPr lang="en-US" sz="2000" dirty="0" err="1" smtClean="0">
                <a:solidFill>
                  <a:prstClr val="black"/>
                </a:solidFill>
                <a:latin typeface="Palatino"/>
                <a:ea typeface="ＭＳ Ｐゴシック" charset="0"/>
                <a:cs typeface="Palatino"/>
              </a:rPr>
              <a:t>Effect</a:t>
            </a:r>
            <a:r>
              <a:rPr lang="en-US" sz="2000" baseline="-25000" dirty="0" err="1" smtClean="0">
                <a:latin typeface="Palatino"/>
                <a:ea typeface="ＭＳ Ｐゴシック" charset="0"/>
                <a:cs typeface="Palatino"/>
              </a:rPr>
              <a:t>B</a:t>
            </a:r>
            <a:endParaRPr lang="en-US" sz="2000" dirty="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a:t>
            </a:r>
            <a:r>
              <a:rPr lang="en-US" sz="2000" dirty="0" smtClean="0">
                <a:solidFill>
                  <a:prstClr val="black"/>
                </a:solidFill>
                <a:latin typeface="Palatino"/>
                <a:ea typeface="ＭＳ Ｐゴシック" charset="0"/>
                <a:cs typeface="Palatino"/>
              </a:rPr>
              <a:t>statistical significance of this difference</a:t>
            </a:r>
            <a:endParaRPr lang="en-US" sz="2000" dirty="0">
              <a:solidFill>
                <a:prstClr val="black"/>
              </a:solidFill>
              <a:latin typeface="Palatino"/>
              <a:ea typeface="ＭＳ Ｐゴシック" charset="0"/>
              <a:cs typeface="Palatino"/>
            </a:endParaRPr>
          </a:p>
          <a:p>
            <a:r>
              <a:rPr lang="en-US" sz="2400" dirty="0" smtClean="0">
                <a:latin typeface="Palatino"/>
                <a:ea typeface="ＭＳ Ｐゴシック" charset="0"/>
                <a:cs typeface="Palatino"/>
              </a:rPr>
              <a:t>General linear test – linear combination of multiple effects</a:t>
            </a: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statistic of 0.5*happy + 0.5*sad – neutral</a:t>
            </a:r>
            <a:endParaRPr lang="en-US" sz="2000" dirty="0">
              <a:solidFill>
                <a:prstClr val="black"/>
              </a:solidFill>
              <a:latin typeface="Palatino"/>
              <a:ea typeface="ＭＳ Ｐゴシック" charset="0"/>
              <a:cs typeface="Palatino"/>
            </a:endParaRPr>
          </a:p>
          <a:p>
            <a:r>
              <a:rPr lang="en-US" sz="2400" dirty="0" smtClean="0">
                <a:latin typeface="Palatino"/>
                <a:ea typeface="ＭＳ Ｐゴシック" charset="0"/>
                <a:cs typeface="Palatino"/>
              </a:rPr>
              <a:t>Composite tests</a:t>
            </a:r>
          </a:p>
          <a:p>
            <a:pPr lvl="1">
              <a:buFont typeface="Wingdings" charset="2"/>
              <a:buChar char="Ø"/>
            </a:pPr>
            <a:r>
              <a:rPr lang="en-US" sz="2000" i="1" dirty="0" smtClean="0">
                <a:solidFill>
                  <a:prstClr val="black"/>
                </a:solidFill>
                <a:latin typeface="Palatino"/>
                <a:ea typeface="ＭＳ Ｐゴシック" charset="0"/>
                <a:cs typeface="Palatino"/>
              </a:rPr>
              <a:t>F</a:t>
            </a:r>
            <a:r>
              <a:rPr lang="en-US" sz="2000" dirty="0" smtClean="0">
                <a:solidFill>
                  <a:prstClr val="black"/>
                </a:solidFill>
                <a:latin typeface="Palatino"/>
                <a:ea typeface="ＭＳ Ｐゴシック" charset="0"/>
                <a:cs typeface="Palatino"/>
              </a:rPr>
              <a:t>-statistic for composite (multi-part) null hypotheses: happy = sad = neutral = 0 [3 parts]; or, happy </a:t>
            </a:r>
            <a:r>
              <a:rPr lang="en-US" sz="2000" dirty="0">
                <a:solidFill>
                  <a:prstClr val="black"/>
                </a:solidFill>
                <a:latin typeface="Palatino"/>
                <a:ea typeface="ＭＳ Ｐゴシック" charset="0"/>
                <a:cs typeface="Palatino"/>
              </a:rPr>
              <a:t>= sad = </a:t>
            </a:r>
            <a:r>
              <a:rPr lang="en-US" sz="2000" dirty="0" smtClean="0">
                <a:solidFill>
                  <a:prstClr val="black"/>
                </a:solidFill>
                <a:latin typeface="Palatino"/>
                <a:ea typeface="ＭＳ Ｐゴシック" charset="0"/>
                <a:cs typeface="Palatino"/>
              </a:rPr>
              <a:t>neutral [2 parts]</a:t>
            </a:r>
          </a:p>
          <a:p>
            <a:pPr lvl="1"/>
            <a:endParaRPr lang="en-US" sz="2000" dirty="0" smtClean="0">
              <a:latin typeface="Palatino"/>
              <a:ea typeface="ＭＳ Ｐゴシック" charset="0"/>
              <a:cs typeface="Palatino"/>
            </a:endParaRPr>
          </a:p>
          <a:p>
            <a:pPr lvl="1"/>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26</a:t>
            </a:fld>
            <a:endParaRPr lang="en-US"/>
          </a:p>
        </p:txBody>
      </p:sp>
    </p:spTree>
    <p:extLst>
      <p:ext uri="{BB962C8B-B14F-4D97-AF65-F5344CB8AC3E}">
        <p14:creationId xmlns:p14="http://schemas.microsoft.com/office/powerpoint/2010/main" val="27665684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22530"/>
            <a:ext cx="9067800" cy="762000"/>
          </a:xfrm>
        </p:spPr>
        <p:txBody>
          <a:bodyPr/>
          <a:lstStyle/>
          <a:p>
            <a:r>
              <a:rPr lang="en-US" sz="3600" dirty="0" smtClean="0">
                <a:latin typeface="Palatino"/>
                <a:ea typeface="ＭＳ Ｐゴシック" charset="0"/>
                <a:cs typeface="Palatino"/>
              </a:rPr>
              <a:t>Assessing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Approach</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759130"/>
            <a:ext cx="9144000" cy="5962345"/>
          </a:xfrm>
        </p:spPr>
        <p:txBody>
          <a:bodyPr/>
          <a:lstStyle/>
          <a:p>
            <a:pPr>
              <a:lnSpc>
                <a:spcPct val="95000"/>
              </a:lnSpc>
              <a:spcBef>
                <a:spcPts val="200"/>
              </a:spcBef>
              <a:buSzTx/>
            </a:pPr>
            <a:r>
              <a:rPr lang="en-US" sz="2400" dirty="0" smtClean="0">
                <a:latin typeface="Palatino"/>
                <a:ea typeface="ＭＳ Ｐゴシック" charset="0"/>
                <a:cs typeface="Palatino"/>
              </a:rPr>
              <a:t>Used 99% of </a:t>
            </a:r>
            <a:r>
              <a:rPr lang="en-US" sz="2400" dirty="0">
                <a:latin typeface="Palatino"/>
                <a:ea typeface="ＭＳ Ｐゴシック" charset="0"/>
                <a:cs typeface="Palatino"/>
              </a:rPr>
              <a:t>time: </a:t>
            </a:r>
            <a:r>
              <a:rPr lang="en-US" sz="2400" u="sng" dirty="0" smtClean="0">
                <a:latin typeface="Palatino"/>
                <a:ea typeface="ＭＳ Ｐゴシック" charset="0"/>
                <a:cs typeface="Palatino"/>
              </a:rPr>
              <a:t>Why is it </a:t>
            </a:r>
            <a:r>
              <a:rPr lang="en-US" sz="2400" u="sng" dirty="0">
                <a:latin typeface="Palatino"/>
                <a:ea typeface="ＭＳ Ｐゴシック" charset="0"/>
                <a:cs typeface="Palatino"/>
              </a:rPr>
              <a:t>popular</a:t>
            </a:r>
            <a:r>
              <a:rPr lang="en-US" sz="2400" dirty="0" smtClean="0">
                <a:latin typeface="Palatino"/>
                <a:ea typeface="ＭＳ Ｐゴシック" charset="0"/>
                <a:cs typeface="Palatino"/>
              </a:rPr>
              <a:t>?</a:t>
            </a:r>
          </a:p>
          <a:p>
            <a:pPr lvl="1">
              <a:lnSpc>
                <a:spcPct val="95000"/>
              </a:lnSpc>
              <a:spcBef>
                <a:spcPts val="200"/>
              </a:spcBef>
              <a:buFont typeface="Wingdings" charset="2"/>
              <a:buChar char="Ø"/>
            </a:pPr>
            <a:r>
              <a:rPr lang="en-US" sz="2200" dirty="0" smtClean="0">
                <a:latin typeface="Palatino"/>
                <a:ea typeface="ＭＳ Ｐゴシック" charset="0"/>
                <a:cs typeface="Palatino"/>
              </a:rPr>
              <a:t>Assume brain responds with </a:t>
            </a:r>
            <a:r>
              <a:rPr lang="en-US" sz="2200" b="1" dirty="0" smtClean="0">
                <a:solidFill>
                  <a:srgbClr val="FF0000"/>
                </a:solidFill>
                <a:latin typeface="Palatino"/>
                <a:ea typeface="ＭＳ Ｐゴシック" charset="0"/>
                <a:cs typeface="Palatino"/>
              </a:rPr>
              <a:t>same shape </a:t>
            </a:r>
            <a:r>
              <a:rPr lang="en-US" sz="2200" dirty="0" smtClean="0">
                <a:latin typeface="Palatino"/>
                <a:ea typeface="ＭＳ Ｐゴシック" charset="0"/>
                <a:cs typeface="Palatino"/>
              </a:rPr>
              <a:t>across 4 levels: </a:t>
            </a:r>
            <a:r>
              <a:rPr lang="en-US" sz="2200" b="1" dirty="0" smtClean="0">
                <a:solidFill>
                  <a:srgbClr val="0000FF"/>
                </a:solidFill>
                <a:latin typeface="Palatino"/>
                <a:ea typeface="ＭＳ Ｐゴシック" charset="0"/>
                <a:cs typeface="Palatino"/>
              </a:rPr>
              <a:t>subjects</a:t>
            </a:r>
            <a:r>
              <a:rPr lang="en-US" sz="2200" dirty="0" smtClean="0">
                <a:latin typeface="Palatino"/>
                <a:ea typeface="ＭＳ Ｐゴシック" charset="0"/>
                <a:cs typeface="Palatino"/>
              </a:rPr>
              <a:t>, activated </a:t>
            </a:r>
            <a:r>
              <a:rPr lang="en-US" sz="2200" b="1" dirty="0" smtClean="0">
                <a:solidFill>
                  <a:srgbClr val="0000FF"/>
                </a:solidFill>
                <a:latin typeface="Palatino"/>
                <a:ea typeface="ＭＳ Ｐゴシック" charset="0"/>
                <a:cs typeface="Palatino"/>
              </a:rPr>
              <a:t>regions</a:t>
            </a:r>
            <a:r>
              <a:rPr lang="en-US" sz="2200" dirty="0" smtClean="0">
                <a:latin typeface="Palatino"/>
                <a:ea typeface="ＭＳ Ｐゴシック" charset="0"/>
                <a:cs typeface="Palatino"/>
              </a:rPr>
              <a:t>, stimulus </a:t>
            </a:r>
            <a:r>
              <a:rPr lang="en-US" sz="2200" b="1" dirty="0" smtClean="0">
                <a:solidFill>
                  <a:srgbClr val="0000FF"/>
                </a:solidFill>
                <a:latin typeface="Palatino"/>
                <a:ea typeface="ＭＳ Ｐゴシック" charset="0"/>
                <a:cs typeface="Palatino"/>
              </a:rPr>
              <a:t>conditions/tasks</a:t>
            </a:r>
            <a:r>
              <a:rPr lang="en-US" sz="2200" dirty="0" smtClean="0">
                <a:latin typeface="Palatino"/>
                <a:ea typeface="ＭＳ Ｐゴシック" charset="0"/>
                <a:cs typeface="Palatino"/>
              </a:rPr>
              <a:t>,</a:t>
            </a:r>
            <a:r>
              <a:rPr lang="en-US" sz="2200" dirty="0" smtClean="0">
                <a:solidFill>
                  <a:srgbClr val="0000FF"/>
                </a:solidFill>
                <a:latin typeface="Palatino"/>
                <a:ea typeface="ＭＳ Ｐゴシック" charset="0"/>
                <a:cs typeface="Palatino"/>
              </a:rPr>
              <a:t> </a:t>
            </a:r>
            <a:r>
              <a:rPr lang="en-US" sz="2200" b="1" dirty="0" smtClean="0">
                <a:solidFill>
                  <a:srgbClr val="0000FF"/>
                </a:solidFill>
                <a:latin typeface="Palatino"/>
                <a:ea typeface="ＭＳ Ｐゴシック" charset="0"/>
                <a:cs typeface="Palatino"/>
              </a:rPr>
              <a:t>trials</a:t>
            </a:r>
            <a:endParaRPr lang="en-US" sz="2200" b="1" dirty="0" smtClean="0">
              <a:solidFill>
                <a:prstClr val="black"/>
              </a:solidFill>
              <a:latin typeface="Palatino"/>
              <a:ea typeface="ＭＳ Ｐゴシック" charset="0"/>
              <a:cs typeface="Palatino"/>
            </a:endParaRPr>
          </a:p>
          <a:p>
            <a:pPr lvl="2">
              <a:lnSpc>
                <a:spcPct val="95000"/>
              </a:lnSpc>
              <a:spcBef>
                <a:spcPts val="200"/>
              </a:spcBef>
              <a:buFont typeface="Courier New"/>
              <a:buChar char="o"/>
            </a:pPr>
            <a:r>
              <a:rPr lang="en-US" sz="2200" dirty="0" smtClean="0">
                <a:latin typeface="Palatino"/>
                <a:ea typeface="ＭＳ Ｐゴシック" charset="0"/>
                <a:cs typeface="Palatino"/>
              </a:rPr>
              <a:t>Difference in </a:t>
            </a:r>
            <a:r>
              <a:rPr lang="en-US" sz="2200" b="1" dirty="0" smtClean="0">
                <a:solidFill>
                  <a:srgbClr val="1B1DDA"/>
                </a:solidFill>
                <a:latin typeface="Palatino"/>
                <a:ea typeface="ＭＳ Ｐゴシック" charset="0"/>
                <a:cs typeface="Palatino"/>
              </a:rPr>
              <a:t>magnitude</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β</a:t>
            </a:r>
            <a:r>
              <a:rPr lang="en-US" sz="2200" dirty="0" smtClean="0">
                <a:latin typeface="Palatino"/>
                <a:ea typeface="ＭＳ Ｐゴシック" charset="0"/>
                <a:cs typeface="Palatino"/>
              </a:rPr>
              <a:t>  in different conditions or different subjects (and its significance) is what we focus on</a:t>
            </a:r>
            <a:endParaRPr lang="en-US" sz="2200" dirty="0" smtClean="0">
              <a:solidFill>
                <a:srgbClr val="1218A4"/>
              </a:solidFill>
              <a:latin typeface="Palatino"/>
              <a:ea typeface="ＭＳ Ｐゴシック" charset="0"/>
              <a:cs typeface="Palatino"/>
            </a:endParaRPr>
          </a:p>
          <a:p>
            <a:pPr lvl="2">
              <a:lnSpc>
                <a:spcPct val="95000"/>
              </a:lnSpc>
              <a:spcBef>
                <a:spcPts val="200"/>
              </a:spcBef>
              <a:buSzTx/>
              <a:buFont typeface="Courier New"/>
              <a:buChar char="o"/>
            </a:pPr>
            <a:r>
              <a:rPr lang="en-US" sz="2200" dirty="0" smtClean="0">
                <a:solidFill>
                  <a:prstClr val="black"/>
                </a:solidFill>
                <a:latin typeface="Palatino"/>
                <a:ea typeface="ＭＳ Ｐゴシック" charset="0"/>
                <a:cs typeface="Palatino"/>
              </a:rPr>
              <a:t>Strong assumption about </a:t>
            </a:r>
            <a:r>
              <a:rPr lang="en-US" sz="2200" b="1" dirty="0" smtClean="0">
                <a:solidFill>
                  <a:srgbClr val="008000"/>
                </a:solidFill>
                <a:latin typeface="Palatino"/>
                <a:ea typeface="ＭＳ Ｐゴシック" charset="0"/>
                <a:cs typeface="Palatino"/>
              </a:rPr>
              <a:t>four</a:t>
            </a:r>
            <a:r>
              <a:rPr lang="en-US" sz="2200" dirty="0" smtClean="0">
                <a:solidFill>
                  <a:srgbClr val="008000"/>
                </a:solidFill>
                <a:latin typeface="Palatino"/>
                <a:ea typeface="ＭＳ Ｐゴシック" charset="0"/>
                <a:cs typeface="Palatino"/>
              </a:rPr>
              <a:t> </a:t>
            </a:r>
            <a:r>
              <a:rPr lang="en-US" sz="2200" dirty="0" smtClean="0">
                <a:solidFill>
                  <a:prstClr val="black"/>
                </a:solidFill>
                <a:latin typeface="Palatino"/>
                <a:ea typeface="ＭＳ Ｐゴシック" charset="0"/>
                <a:cs typeface="Palatino"/>
              </a:rPr>
              <a:t>levels of shape information?</a:t>
            </a:r>
          </a:p>
          <a:p>
            <a:pPr lvl="1">
              <a:lnSpc>
                <a:spcPct val="95000"/>
              </a:lnSpc>
              <a:spcBef>
                <a:spcPts val="200"/>
              </a:spcBef>
              <a:buSzTx/>
              <a:buFont typeface="Wingdings" charset="2"/>
              <a:buChar char="Ø"/>
            </a:pPr>
            <a:r>
              <a:rPr lang="en-US" sz="2200" b="1" dirty="0" smtClean="0">
                <a:solidFill>
                  <a:prstClr val="black"/>
                </a:solidFill>
                <a:latin typeface="Palatino"/>
                <a:ea typeface="ＭＳ Ｐゴシック" charset="0"/>
                <a:cs typeface="Palatino"/>
              </a:rPr>
              <a:t>Easy to handle and think about</a:t>
            </a:r>
            <a:r>
              <a:rPr lang="en-US" sz="2200" dirty="0" smtClean="0">
                <a:solidFill>
                  <a:prstClr val="black"/>
                </a:solidFill>
                <a:latin typeface="Palatino"/>
                <a:ea typeface="ＭＳ Ｐゴシック" charset="0"/>
                <a:cs typeface="Palatino"/>
              </a:rPr>
              <a:t>: one value per effect/task</a:t>
            </a:r>
          </a:p>
          <a:p>
            <a:pPr lvl="1">
              <a:lnSpc>
                <a:spcPct val="95000"/>
              </a:lnSpc>
              <a:spcBef>
                <a:spcPts val="200"/>
              </a:spcBef>
              <a:buSzTx/>
              <a:buFont typeface="Wingdings" charset="2"/>
              <a:buChar char="Ø"/>
            </a:pPr>
            <a:r>
              <a:rPr lang="en-US" sz="2200" dirty="0" smtClean="0">
                <a:solidFill>
                  <a:prstClr val="black"/>
                </a:solidFill>
                <a:latin typeface="Palatino"/>
                <a:ea typeface="ＭＳ Ｐゴシック" charset="0"/>
                <a:cs typeface="Palatino"/>
              </a:rPr>
              <a:t>Works relatively well</a:t>
            </a:r>
          </a:p>
          <a:p>
            <a:pPr lvl="2">
              <a:lnSpc>
                <a:spcPct val="95000"/>
              </a:lnSpc>
              <a:spcBef>
                <a:spcPts val="200"/>
              </a:spcBef>
              <a:buFont typeface="Courier New"/>
              <a:buChar char="o"/>
            </a:pPr>
            <a:r>
              <a:rPr lang="en-US" sz="2200" dirty="0" smtClean="0">
                <a:solidFill>
                  <a:prstClr val="black"/>
                </a:solidFill>
                <a:latin typeface="Palatino"/>
                <a:ea typeface="ＭＳ Ｐゴシック" charset="0"/>
                <a:cs typeface="Palatino"/>
              </a:rPr>
              <a:t>Block design: shape usually not important due to accumulating effects (modeled via convolution) of consecutive events</a:t>
            </a:r>
          </a:p>
          <a:p>
            <a:pPr lvl="3">
              <a:lnSpc>
                <a:spcPct val="95000"/>
              </a:lnSpc>
              <a:spcBef>
                <a:spcPts val="200"/>
              </a:spcBef>
              <a:buFont typeface="Wingdings" charset="2"/>
              <a:buChar char="§"/>
            </a:pPr>
            <a:r>
              <a:rPr lang="en-US" dirty="0" smtClean="0">
                <a:solidFill>
                  <a:prstClr val="black"/>
                </a:solidFill>
                <a:latin typeface="Palatino"/>
                <a:ea typeface="ＭＳ Ｐゴシック" charset="0"/>
                <a:cs typeface="Palatino"/>
              </a:rPr>
              <a:t>Really plateau? Same magnitude across blocks?</a:t>
            </a:r>
          </a:p>
          <a:p>
            <a:pPr lvl="2">
              <a:lnSpc>
                <a:spcPct val="95000"/>
              </a:lnSpc>
              <a:spcBef>
                <a:spcPts val="200"/>
              </a:spcBef>
              <a:buFont typeface="Courier New"/>
              <a:buChar char="o"/>
            </a:pPr>
            <a:r>
              <a:rPr lang="en-US" sz="2200" dirty="0" smtClean="0">
                <a:solidFill>
                  <a:prstClr val="black"/>
                </a:solidFill>
                <a:latin typeface="Palatino"/>
                <a:ea typeface="ＭＳ Ｐゴシック" charset="0"/>
                <a:cs typeface="Palatino"/>
              </a:rPr>
              <a:t>Event-related experiment: OK most of time</a:t>
            </a:r>
            <a:endParaRPr lang="en-US" sz="2200" dirty="0">
              <a:solidFill>
                <a:prstClr val="black"/>
              </a:solidFill>
              <a:latin typeface="Palatino"/>
              <a:ea typeface="ＭＳ Ｐゴシック" charset="0"/>
              <a:cs typeface="Palatino"/>
            </a:endParaRPr>
          </a:p>
          <a:p>
            <a:pPr lvl="3">
              <a:lnSpc>
                <a:spcPct val="95000"/>
              </a:lnSpc>
              <a:spcBef>
                <a:spcPts val="200"/>
              </a:spcBef>
              <a:buFont typeface="Wingdings" charset="2"/>
              <a:buChar char="§"/>
            </a:pPr>
            <a:r>
              <a:rPr lang="en-US" dirty="0" smtClean="0">
                <a:solidFill>
                  <a:prstClr val="black"/>
                </a:solidFill>
                <a:latin typeface="Palatino"/>
                <a:ea typeface="ＭＳ Ｐゴシック" charset="0"/>
                <a:cs typeface="Palatino"/>
              </a:rPr>
              <a:t>Linearity when responses overlap? </a:t>
            </a:r>
            <a:r>
              <a:rPr lang="en-US" dirty="0">
                <a:solidFill>
                  <a:prstClr val="black"/>
                </a:solidFill>
                <a:latin typeface="Palatino"/>
                <a:ea typeface="ＭＳ Ｐゴシック" charset="0"/>
                <a:cs typeface="Palatino"/>
              </a:rPr>
              <a:t>Same </a:t>
            </a:r>
            <a:r>
              <a:rPr lang="en-US" dirty="0" smtClean="0">
                <a:solidFill>
                  <a:prstClr val="black"/>
                </a:solidFill>
                <a:latin typeface="Palatino"/>
                <a:ea typeface="ＭＳ Ｐゴシック" charset="0"/>
                <a:cs typeface="Palatino"/>
              </a:rPr>
              <a:t>effect across events?</a:t>
            </a:r>
            <a:endParaRPr lang="en-US" dirty="0" smtClean="0">
              <a:latin typeface="Palatino"/>
              <a:ea typeface="ＭＳ Ｐゴシック" charset="0"/>
              <a:cs typeface="Palatino"/>
            </a:endParaRPr>
          </a:p>
          <a:p>
            <a:pPr lvl="0">
              <a:lnSpc>
                <a:spcPct val="95000"/>
              </a:lnSpc>
              <a:spcBef>
                <a:spcPts val="200"/>
              </a:spcBef>
              <a:buClr>
                <a:schemeClr val="tx1"/>
              </a:buClr>
            </a:pPr>
            <a:r>
              <a:rPr lang="en-US" sz="2400" b="1" i="1" dirty="0" smtClean="0">
                <a:solidFill>
                  <a:srgbClr val="800000"/>
                </a:solidFill>
                <a:latin typeface="Palatino"/>
                <a:ea typeface="ＭＳ Ｐゴシック" charset="0"/>
                <a:cs typeface="Palatino"/>
              </a:rPr>
              <a:t>Not</a:t>
            </a:r>
            <a:r>
              <a:rPr lang="en-US" sz="2400" dirty="0" smtClean="0">
                <a:solidFill>
                  <a:srgbClr val="800000"/>
                </a:solidFill>
                <a:latin typeface="Palatino"/>
                <a:ea typeface="ＭＳ Ｐゴシック" charset="0"/>
                <a:cs typeface="Palatino"/>
              </a:rPr>
              <a:t> </a:t>
            </a:r>
            <a:r>
              <a:rPr lang="en-US" sz="2400" dirty="0" smtClean="0">
                <a:solidFill>
                  <a:prstClr val="black"/>
                </a:solidFill>
                <a:latin typeface="Palatino"/>
                <a:ea typeface="ＭＳ Ｐゴシック" charset="0"/>
                <a:cs typeface="Palatino"/>
              </a:rPr>
              <a:t>what you want if you</a:t>
            </a:r>
          </a:p>
          <a:p>
            <a:pPr lvl="1">
              <a:lnSpc>
                <a:spcPct val="95000"/>
              </a:lnSpc>
              <a:spcBef>
                <a:spcPts val="200"/>
              </a:spcBef>
              <a:buFont typeface="Wingdings" charset="2"/>
              <a:buChar char="Ø"/>
            </a:pPr>
            <a:r>
              <a:rPr lang="en-US" sz="2200" dirty="0" smtClean="0">
                <a:solidFill>
                  <a:prstClr val="black"/>
                </a:solidFill>
                <a:latin typeface="Palatino"/>
                <a:ea typeface="ＭＳ Ｐゴシック" charset="0"/>
                <a:cs typeface="Palatino"/>
              </a:rPr>
              <a:t>Care/worry about shape difference across subjects, across regions, across conditions, and across trials</a:t>
            </a:r>
          </a:p>
          <a:p>
            <a:pPr lvl="1">
              <a:lnSpc>
                <a:spcPct val="95000"/>
              </a:lnSpc>
              <a:spcBef>
                <a:spcPts val="200"/>
              </a:spcBef>
              <a:buFont typeface="Wingdings" charset="2"/>
              <a:buChar char="Ø"/>
            </a:pPr>
            <a:r>
              <a:rPr lang="en-US" sz="2200" dirty="0" smtClean="0">
                <a:solidFill>
                  <a:prstClr val="black"/>
                </a:solidFill>
                <a:latin typeface="Palatino"/>
                <a:ea typeface="ＭＳ Ｐゴシック" charset="0"/>
                <a:cs typeface="Palatino"/>
              </a:rPr>
              <a:t>Improved modeling</a:t>
            </a:r>
            <a:endParaRPr lang="en-US" sz="2200" dirty="0">
              <a:solidFill>
                <a:prstClr val="black"/>
              </a:solidFill>
              <a:latin typeface="Palatino"/>
              <a:ea typeface="ＭＳ Ｐゴシック" charset="0"/>
              <a:cs typeface="Palatino"/>
            </a:endParaRPr>
          </a:p>
          <a:p>
            <a:pPr marL="457200" lvl="1" indent="0">
              <a:lnSpc>
                <a:spcPct val="95000"/>
              </a:lnSpc>
              <a:spcBef>
                <a:spcPts val="200"/>
              </a:spcBef>
              <a:buNone/>
            </a:pPr>
            <a:endParaRPr lang="en-US" sz="2000" dirty="0">
              <a:solidFill>
                <a:prstClr val="black"/>
              </a:solidFill>
              <a:latin typeface="Palatino"/>
              <a:ea typeface="ＭＳ Ｐゴシック" charset="0"/>
              <a:cs typeface="Palatino"/>
            </a:endParaRPr>
          </a:p>
          <a:p>
            <a:pPr>
              <a:lnSpc>
                <a:spcPct val="95000"/>
              </a:lnSpc>
              <a:spcBef>
                <a:spcPts val="200"/>
              </a:spcBef>
              <a:buFont typeface="Wingdings" charset="2"/>
              <a:buChar char="§"/>
            </a:pPr>
            <a:endParaRPr lang="en-US" sz="3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27</a:t>
            </a:fld>
            <a:endParaRPr lang="en-US"/>
          </a:p>
        </p:txBody>
      </p:sp>
    </p:spTree>
    <p:extLst>
      <p:ext uri="{BB962C8B-B14F-4D97-AF65-F5344CB8AC3E}">
        <p14:creationId xmlns:p14="http://schemas.microsoft.com/office/powerpoint/2010/main" val="39450658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58830"/>
            <a:ext cx="9067800" cy="762000"/>
          </a:xfrm>
        </p:spPr>
        <p:txBody>
          <a:bodyPr/>
          <a:lstStyle/>
          <a:p>
            <a:r>
              <a:rPr lang="en-US" sz="3600" dirty="0" smtClean="0">
                <a:latin typeface="Palatino"/>
                <a:ea typeface="ＭＳ Ｐゴシック" charset="0"/>
                <a:cs typeface="Palatino"/>
              </a:rPr>
              <a:t>Alternative: No Constraint on HRF Shape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20830"/>
            <a:ext cx="8686800" cy="5887945"/>
          </a:xfrm>
        </p:spPr>
        <p:txBody>
          <a:bodyPr>
            <a:normAutofit/>
          </a:bodyPr>
          <a:lstStyle/>
          <a:p>
            <a:pPr>
              <a:lnSpc>
                <a:spcPct val="95000"/>
              </a:lnSpc>
              <a:spcBef>
                <a:spcPct val="5000"/>
              </a:spcBef>
              <a:buSzTx/>
            </a:pPr>
            <a:r>
              <a:rPr lang="en-US" sz="2400" dirty="0" smtClean="0">
                <a:latin typeface="Palatino"/>
                <a:ea typeface="ＭＳ Ｐゴシック" charset="0"/>
                <a:cs typeface="Palatino"/>
              </a:rPr>
              <a:t>TENT expansion of HRF</a:t>
            </a:r>
          </a:p>
          <a:p>
            <a:pPr lvl="1">
              <a:lnSpc>
                <a:spcPct val="95000"/>
              </a:lnSpc>
              <a:spcBef>
                <a:spcPct val="5000"/>
              </a:spcBef>
              <a:buFont typeface="Wingdings" charset="2"/>
              <a:buChar char="Ø"/>
            </a:pPr>
            <a:r>
              <a:rPr lang="en-US" sz="2200" dirty="0" smtClean="0">
                <a:latin typeface="Palatino"/>
                <a:ea typeface="ＭＳ Ｐゴシック" charset="0"/>
                <a:cs typeface="Palatino"/>
              </a:rPr>
              <a:t>Set multiple tents at various equally-spaced locations to cover the potential BOLD response period</a:t>
            </a:r>
          </a:p>
          <a:p>
            <a:pPr lvl="2">
              <a:lnSpc>
                <a:spcPct val="95000"/>
              </a:lnSpc>
              <a:spcBef>
                <a:spcPct val="5000"/>
              </a:spcBef>
              <a:buFont typeface="Courier New"/>
              <a:buChar char="o"/>
            </a:pPr>
            <a:r>
              <a:rPr lang="en-US" sz="2000" dirty="0" smtClean="0">
                <a:solidFill>
                  <a:prstClr val="black"/>
                </a:solidFill>
                <a:latin typeface="Palatino"/>
                <a:ea typeface="ＭＳ Ｐゴシック" charset="0"/>
                <a:cs typeface="Palatino"/>
              </a:rPr>
              <a:t>Each TENT is a </a:t>
            </a:r>
            <a:r>
              <a:rPr lang="en-US" sz="2000" b="1" dirty="0" smtClean="0">
                <a:solidFill>
                  <a:srgbClr val="0000FF"/>
                </a:solidFill>
                <a:latin typeface="Palatino"/>
                <a:ea typeface="ＭＳ Ｐゴシック" charset="0"/>
                <a:cs typeface="Palatino"/>
              </a:rPr>
              <a:t>basis function</a:t>
            </a:r>
          </a:p>
          <a:p>
            <a:pPr lvl="2">
              <a:lnSpc>
                <a:spcPct val="95000"/>
              </a:lnSpc>
              <a:spcBef>
                <a:spcPct val="5000"/>
              </a:spcBef>
              <a:buFont typeface="Courier New"/>
              <a:buChar char="o"/>
            </a:pPr>
            <a:r>
              <a:rPr lang="en-US" sz="2000" dirty="0" smtClean="0">
                <a:latin typeface="Palatino"/>
                <a:ea typeface="ＭＳ Ｐゴシック" charset="0"/>
                <a:cs typeface="Palatino"/>
              </a:rPr>
              <a:t>HRF is a sum of multiple basis functions, each with its own</a:t>
            </a:r>
            <a:r>
              <a:rPr lang="en-US" sz="1800" dirty="0" smtClean="0">
                <a:latin typeface="Palatino"/>
                <a:ea typeface="ＭＳ Ｐゴシック" charset="0"/>
                <a:cs typeface="Palatino"/>
              </a:rPr>
              <a:t> </a:t>
            </a:r>
            <a:r>
              <a:rPr lang="en-US" sz="2000" i="1" dirty="0">
                <a:solidFill>
                  <a:srgbClr val="000000"/>
                </a:solidFill>
                <a:latin typeface="Palatino"/>
                <a:ea typeface="Lucida Grande"/>
                <a:cs typeface="Palatino"/>
                <a:sym typeface="Symbol" charset="0"/>
              </a:rPr>
              <a:t>β</a:t>
            </a:r>
            <a:r>
              <a:rPr lang="en-US" sz="2000" dirty="0" smtClean="0">
                <a:latin typeface="Palatino"/>
                <a:ea typeface="ＭＳ Ｐゴシック" charset="0"/>
                <a:cs typeface="Palatino"/>
              </a:rPr>
              <a:t> </a:t>
            </a:r>
            <a:endParaRPr lang="en-US" sz="2000" dirty="0">
              <a:latin typeface="Palatino"/>
              <a:ea typeface="ＭＳ Ｐゴシック" charset="0"/>
              <a:cs typeface="Palatino"/>
            </a:endParaRPr>
          </a:p>
          <a:p>
            <a:pPr lvl="1">
              <a:lnSpc>
                <a:spcPct val="95000"/>
              </a:lnSpc>
              <a:spcBef>
                <a:spcPct val="5000"/>
              </a:spcBef>
              <a:buFont typeface="Wingdings" charset="2"/>
              <a:buChar char="Ø"/>
            </a:pPr>
            <a:r>
              <a:rPr lang="en-US" sz="2200" dirty="0" smtClean="0">
                <a:solidFill>
                  <a:prstClr val="black"/>
                </a:solidFill>
                <a:latin typeface="Palatino"/>
                <a:ea typeface="ＭＳ Ｐゴシック" charset="0"/>
                <a:cs typeface="Palatino"/>
              </a:rPr>
              <a:t>BOLD response measured by TENT heights (</a:t>
            </a:r>
            <a:r>
              <a:rPr lang="en-US" sz="2200" i="1" dirty="0" smtClean="0">
                <a:solidFill>
                  <a:srgbClr val="000000"/>
                </a:solidFill>
                <a:latin typeface="Palatino"/>
                <a:ea typeface="Lucida Grande"/>
                <a:cs typeface="Palatino"/>
                <a:sym typeface="Symbol" charset="0"/>
              </a:rPr>
              <a:t>β</a:t>
            </a:r>
            <a:r>
              <a:rPr lang="en-US" sz="1800" dirty="0" smtClean="0">
                <a:solidFill>
                  <a:srgbClr val="000000"/>
                </a:solidFill>
                <a:latin typeface="Palatino"/>
                <a:ea typeface="Lucida Grande"/>
                <a:cs typeface="Palatino"/>
                <a:sym typeface="Symbol" charset="0"/>
              </a:rPr>
              <a:t>s</a:t>
            </a:r>
            <a:r>
              <a:rPr lang="en-US" sz="2000" dirty="0" smtClean="0">
                <a:solidFill>
                  <a:srgbClr val="000000"/>
                </a:solidFill>
                <a:latin typeface="Lucida Grande"/>
                <a:ea typeface="Lucida Grande"/>
                <a:cs typeface="Lucida Grande"/>
                <a:sym typeface="Symbol" charset="0"/>
              </a:rPr>
              <a:t>) </a:t>
            </a:r>
            <a:r>
              <a:rPr lang="en-US" sz="2200" dirty="0" smtClean="0">
                <a:solidFill>
                  <a:prstClr val="black"/>
                </a:solidFill>
                <a:latin typeface="Palatino"/>
                <a:ea typeface="ＭＳ Ｐゴシック" charset="0"/>
                <a:cs typeface="Palatino"/>
              </a:rPr>
              <a:t>at all locations</a:t>
            </a:r>
          </a:p>
          <a:p>
            <a:pPr lvl="1">
              <a:lnSpc>
                <a:spcPct val="95000"/>
              </a:lnSpc>
              <a:spcBef>
                <a:spcPct val="5000"/>
              </a:spcBef>
              <a:buFont typeface="Wingdings" charset="2"/>
              <a:buChar char="Ø"/>
            </a:pPr>
            <a:r>
              <a:rPr lang="en-US" sz="2200" dirty="0" smtClean="0">
                <a:latin typeface="Palatino"/>
                <a:ea typeface="ＭＳ Ｐゴシック" charset="0"/>
                <a:cs typeface="Palatino"/>
              </a:rPr>
              <a:t>TENTs are also known as ‘piecewise linear splines’</a:t>
            </a: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351259168"/>
              </p:ext>
            </p:extLst>
          </p:nvPr>
        </p:nvGraphicFramePr>
        <p:xfrm>
          <a:off x="228600" y="4151569"/>
          <a:ext cx="3810000" cy="965200"/>
        </p:xfrm>
        <a:graphic>
          <a:graphicData uri="http://schemas.openxmlformats.org/presentationml/2006/ole">
            <mc:AlternateContent xmlns:mc="http://schemas.openxmlformats.org/markup-compatibility/2006">
              <mc:Choice xmlns:v="urn:schemas-microsoft-com:vml" Requires="v">
                <p:oleObj spid="_x0000_s49081" name="Equation" r:id="rId4" imgW="1905000" imgH="482600" progId="Equation.3">
                  <p:embed/>
                </p:oleObj>
              </mc:Choice>
              <mc:Fallback>
                <p:oleObj name="Equation" r:id="rId4" imgW="19050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51569"/>
                        <a:ext cx="3810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 name="Line 5"/>
          <p:cNvSpPr>
            <a:spLocks noChangeShapeType="1"/>
          </p:cNvSpPr>
          <p:nvPr/>
        </p:nvSpPr>
        <p:spPr bwMode="auto">
          <a:xfrm>
            <a:off x="4394200" y="4392932"/>
            <a:ext cx="0" cy="1774825"/>
          </a:xfrm>
          <a:prstGeom prst="line">
            <a:avLst/>
          </a:prstGeom>
          <a:noFill/>
          <a:ln w="9525">
            <a:solidFill>
              <a:schemeClr val="tx1"/>
            </a:solidFill>
            <a:round/>
            <a:headEnd type="stealth" w="sm"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6"/>
          <p:cNvSpPr>
            <a:spLocks noChangeShapeType="1"/>
          </p:cNvSpPr>
          <p:nvPr/>
        </p:nvSpPr>
        <p:spPr bwMode="auto">
          <a:xfrm>
            <a:off x="4249738" y="6174107"/>
            <a:ext cx="4284662" cy="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9"/>
          <p:cNvSpPr>
            <a:spLocks noChangeShapeType="1"/>
          </p:cNvSpPr>
          <p:nvPr/>
        </p:nvSpPr>
        <p:spPr bwMode="auto">
          <a:xfrm>
            <a:off x="4389438" y="6172519"/>
            <a:ext cx="688975" cy="0"/>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20"/>
          <p:cNvSpPr txBox="1">
            <a:spLocks noChangeArrowheads="1"/>
          </p:cNvSpPr>
          <p:nvPr/>
        </p:nvSpPr>
        <p:spPr bwMode="auto">
          <a:xfrm>
            <a:off x="8058150" y="5875657"/>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time</a:t>
            </a:r>
            <a:endParaRPr lang="en-US" i="1"/>
          </a:p>
        </p:txBody>
      </p:sp>
      <p:sp>
        <p:nvSpPr>
          <p:cNvPr id="25" name="Text Box 21"/>
          <p:cNvSpPr txBox="1">
            <a:spLocks noChangeArrowheads="1"/>
          </p:cNvSpPr>
          <p:nvPr/>
        </p:nvSpPr>
        <p:spPr bwMode="auto">
          <a:xfrm>
            <a:off x="4360863" y="4432619"/>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h</a:t>
            </a:r>
            <a:endParaRPr lang="en-US" i="1"/>
          </a:p>
        </p:txBody>
      </p:sp>
      <p:sp>
        <p:nvSpPr>
          <p:cNvPr id="26" name="Text Box 22"/>
          <p:cNvSpPr txBox="1">
            <a:spLocks noChangeArrowheads="1"/>
          </p:cNvSpPr>
          <p:nvPr/>
        </p:nvSpPr>
        <p:spPr bwMode="auto">
          <a:xfrm>
            <a:off x="4175125" y="6218557"/>
            <a:ext cx="471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a:t>
            </a:r>
            <a:r>
              <a:rPr lang="en-US" sz="500" i="1"/>
              <a:t> </a:t>
            </a:r>
            <a:r>
              <a:rPr lang="en-US" sz="1400"/>
              <a:t>0</a:t>
            </a:r>
          </a:p>
        </p:txBody>
      </p:sp>
      <p:sp>
        <p:nvSpPr>
          <p:cNvPr id="27" name="Text Box 23"/>
          <p:cNvSpPr txBox="1">
            <a:spLocks noChangeArrowheads="1"/>
          </p:cNvSpPr>
          <p:nvPr/>
        </p:nvSpPr>
        <p:spPr bwMode="auto">
          <a:xfrm>
            <a:off x="4851400" y="6218557"/>
            <a:ext cx="592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=TR</a:t>
            </a:r>
            <a:endParaRPr lang="en-US" sz="2000" i="1"/>
          </a:p>
        </p:txBody>
      </p:sp>
      <p:sp>
        <p:nvSpPr>
          <p:cNvPr id="28" name="Text Box 24"/>
          <p:cNvSpPr txBox="1">
            <a:spLocks noChangeArrowheads="1"/>
          </p:cNvSpPr>
          <p:nvPr/>
        </p:nvSpPr>
        <p:spPr bwMode="auto">
          <a:xfrm>
            <a:off x="5521325" y="6218557"/>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dirty="0"/>
              <a:t>t</a:t>
            </a:r>
            <a:r>
              <a:rPr lang="en-US" sz="500" i="1" dirty="0"/>
              <a:t> </a:t>
            </a:r>
            <a:r>
              <a:rPr lang="en-US" sz="1400" dirty="0"/>
              <a:t>=</a:t>
            </a:r>
            <a:r>
              <a:rPr lang="en-US" sz="500" i="1" dirty="0"/>
              <a:t> </a:t>
            </a:r>
            <a:r>
              <a:rPr lang="en-US" sz="1400" dirty="0" smtClean="0"/>
              <a:t>2</a:t>
            </a:r>
            <a:r>
              <a:rPr lang="en-US" sz="1400" dirty="0" smtClean="0">
                <a:latin typeface="Wingdings"/>
                <a:ea typeface="Wingdings"/>
                <a:cs typeface="Wingdings"/>
                <a:sym typeface="Wingdings"/>
              </a:rPr>
              <a:t></a:t>
            </a:r>
            <a:r>
              <a:rPr lang="en-US" sz="1400" dirty="0" smtClean="0"/>
              <a:t>TR</a:t>
            </a:r>
            <a:endParaRPr lang="en-US" sz="1400" dirty="0"/>
          </a:p>
        </p:txBody>
      </p:sp>
      <p:sp>
        <p:nvSpPr>
          <p:cNvPr id="29" name="Text Box 25"/>
          <p:cNvSpPr txBox="1">
            <a:spLocks noChangeArrowheads="1"/>
          </p:cNvSpPr>
          <p:nvPr/>
        </p:nvSpPr>
        <p:spPr bwMode="auto">
          <a:xfrm>
            <a:off x="6203950" y="6218557"/>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3</a:t>
            </a:r>
            <a:r>
              <a:rPr lang="en-US" sz="1400" dirty="0" smtClean="0">
                <a:latin typeface="Wingdings"/>
                <a:ea typeface="Wingdings"/>
                <a:cs typeface="Wingdings"/>
                <a:sym typeface="Wingdings"/>
              </a:rPr>
              <a:t></a:t>
            </a:r>
            <a:r>
              <a:rPr lang="en-US" sz="1400" dirty="0" smtClean="0"/>
              <a:t>TR</a:t>
            </a:r>
            <a:endParaRPr lang="en-US" sz="1400" dirty="0"/>
          </a:p>
        </p:txBody>
      </p:sp>
      <p:sp>
        <p:nvSpPr>
          <p:cNvPr id="30" name="Text Box 26"/>
          <p:cNvSpPr txBox="1">
            <a:spLocks noChangeArrowheads="1"/>
          </p:cNvSpPr>
          <p:nvPr/>
        </p:nvSpPr>
        <p:spPr bwMode="auto">
          <a:xfrm>
            <a:off x="6886575" y="6218557"/>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4</a:t>
            </a:r>
            <a:r>
              <a:rPr lang="en-US" sz="1400" dirty="0" smtClean="0">
                <a:latin typeface="Wingdings"/>
                <a:ea typeface="Wingdings"/>
                <a:cs typeface="Wingdings"/>
                <a:sym typeface="Wingdings"/>
              </a:rPr>
              <a:t></a:t>
            </a:r>
            <a:r>
              <a:rPr lang="en-US" sz="1400" dirty="0" smtClean="0"/>
              <a:t>TR</a:t>
            </a:r>
            <a:endParaRPr lang="en-US" sz="1400" dirty="0"/>
          </a:p>
        </p:txBody>
      </p:sp>
      <p:sp>
        <p:nvSpPr>
          <p:cNvPr id="31" name="Text Box 27"/>
          <p:cNvSpPr txBox="1">
            <a:spLocks noChangeArrowheads="1"/>
          </p:cNvSpPr>
          <p:nvPr/>
        </p:nvSpPr>
        <p:spPr bwMode="auto">
          <a:xfrm>
            <a:off x="7561263" y="6218557"/>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5</a:t>
            </a:r>
            <a:r>
              <a:rPr lang="en-US" sz="1400" dirty="0" smtClean="0">
                <a:latin typeface="Wingdings"/>
                <a:ea typeface="Wingdings"/>
                <a:cs typeface="Wingdings"/>
                <a:sym typeface="Wingdings"/>
              </a:rPr>
              <a:t></a:t>
            </a:r>
            <a:r>
              <a:rPr lang="en-US" sz="1400" dirty="0" smtClean="0"/>
              <a:t>TR</a:t>
            </a:r>
            <a:endParaRPr lang="en-US" sz="1400" dirty="0"/>
          </a:p>
        </p:txBody>
      </p:sp>
      <p:sp>
        <p:nvSpPr>
          <p:cNvPr id="32" name="Line 31"/>
          <p:cNvSpPr>
            <a:spLocks noChangeShapeType="1"/>
          </p:cNvSpPr>
          <p:nvPr/>
        </p:nvSpPr>
        <p:spPr bwMode="auto">
          <a:xfrm>
            <a:off x="6437313" y="3894457"/>
            <a:ext cx="1347787" cy="2263775"/>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2"/>
          <p:cNvSpPr>
            <a:spLocks noChangeShapeType="1"/>
          </p:cNvSpPr>
          <p:nvPr/>
        </p:nvSpPr>
        <p:spPr bwMode="auto">
          <a:xfrm flipH="1">
            <a:off x="5065713" y="3888107"/>
            <a:ext cx="1379537" cy="2268537"/>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3"/>
          <p:cNvSpPr>
            <a:spLocks noChangeShapeType="1"/>
          </p:cNvSpPr>
          <p:nvPr/>
        </p:nvSpPr>
        <p:spPr bwMode="auto">
          <a:xfrm>
            <a:off x="7785100" y="6169344"/>
            <a:ext cx="376238" cy="0"/>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5" name="Object 3"/>
          <p:cNvGraphicFramePr>
            <a:graphicFrameLocks noChangeAspect="1"/>
          </p:cNvGraphicFramePr>
          <p:nvPr>
            <p:extLst>
              <p:ext uri="{D42A27DB-BD31-4B8C-83A1-F6EECF244321}">
                <p14:modId xmlns:p14="http://schemas.microsoft.com/office/powerpoint/2010/main" val="698763141"/>
              </p:ext>
            </p:extLst>
          </p:nvPr>
        </p:nvGraphicFramePr>
        <p:xfrm>
          <a:off x="6997700" y="3935413"/>
          <a:ext cx="1401763" cy="722312"/>
        </p:xfrm>
        <a:graphic>
          <a:graphicData uri="http://schemas.openxmlformats.org/presentationml/2006/ole">
            <mc:AlternateContent xmlns:mc="http://schemas.openxmlformats.org/markup-compatibility/2006">
              <mc:Choice xmlns:v="urn:schemas-microsoft-com:vml" Requires="v">
                <p:oleObj spid="_x0000_s49082" name="Equation" r:id="rId6" imgW="838200" imgH="431800" progId="Equation.3">
                  <p:embed/>
                </p:oleObj>
              </mc:Choice>
              <mc:Fallback>
                <p:oleObj name="Equation" r:id="rId6" imgW="838200" imgH="431800" progId="Equation.3">
                  <p:embed/>
                  <p:pic>
                    <p:nvPicPr>
                      <p:cNvPr id="0" name=""/>
                      <p:cNvPicPr>
                        <a:picLocks noChangeAspect="1" noChangeArrowheads="1"/>
                      </p:cNvPicPr>
                      <p:nvPr/>
                    </p:nvPicPr>
                    <p:blipFill>
                      <a:blip r:embed="rId7"/>
                      <a:srcRect/>
                      <a:stretch>
                        <a:fillRect/>
                      </a:stretch>
                    </p:blipFill>
                    <p:spPr bwMode="auto">
                      <a:xfrm>
                        <a:off x="6997700" y="3935413"/>
                        <a:ext cx="1401763" cy="722312"/>
                      </a:xfrm>
                      <a:prstGeom prst="rect">
                        <a:avLst/>
                      </a:prstGeom>
                      <a:noFill/>
                      <a:ln>
                        <a:solidFill>
                          <a:srgbClr val="FF0000"/>
                        </a:solidFill>
                      </a:ln>
                      <a:effectLst/>
                    </p:spPr>
                  </p:pic>
                </p:oleObj>
              </mc:Fallback>
            </mc:AlternateContent>
          </a:graphicData>
        </a:graphic>
      </p:graphicFrame>
      <p:sp>
        <p:nvSpPr>
          <p:cNvPr id="36" name="Text Box 38"/>
          <p:cNvSpPr txBox="1">
            <a:spLocks noChangeArrowheads="1"/>
          </p:cNvSpPr>
          <p:nvPr/>
        </p:nvSpPr>
        <p:spPr bwMode="auto">
          <a:xfrm>
            <a:off x="877888" y="6120427"/>
            <a:ext cx="2511425" cy="58477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dirty="0" smtClean="0"/>
              <a:t>Cubic splines (CSPLIN)</a:t>
            </a:r>
            <a:endParaRPr lang="en-US" sz="1600" dirty="0"/>
          </a:p>
          <a:p>
            <a:pPr algn="ctr"/>
            <a:r>
              <a:rPr lang="en-US" sz="1600" dirty="0"/>
              <a:t>are also </a:t>
            </a:r>
            <a:r>
              <a:rPr lang="en-US" sz="1600" dirty="0" smtClean="0"/>
              <a:t>available in AFNI</a:t>
            </a:r>
            <a:endParaRPr lang="en-US" sz="1600" dirty="0"/>
          </a:p>
        </p:txBody>
      </p:sp>
      <p:sp>
        <p:nvSpPr>
          <p:cNvPr id="37" name="Text Box 38"/>
          <p:cNvSpPr txBox="1">
            <a:spLocks noChangeArrowheads="1"/>
          </p:cNvSpPr>
          <p:nvPr/>
        </p:nvSpPr>
        <p:spPr bwMode="auto">
          <a:xfrm>
            <a:off x="826906" y="5203453"/>
            <a:ext cx="2613388" cy="830997"/>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dirty="0" smtClean="0">
                <a:solidFill>
                  <a:srgbClr val="0000FF"/>
                </a:solidFill>
              </a:rPr>
              <a:t>Formula for standardized TENT</a:t>
            </a:r>
            <a:r>
              <a:rPr lang="en-US" sz="1600" dirty="0">
                <a:solidFill>
                  <a:srgbClr val="0000FF"/>
                </a:solidFill>
              </a:rPr>
              <a:t> </a:t>
            </a:r>
            <a:r>
              <a:rPr lang="en-US" sz="1600" dirty="0" smtClean="0">
                <a:solidFill>
                  <a:srgbClr val="0000FF"/>
                </a:solidFill>
              </a:rPr>
              <a:t>centered at </a:t>
            </a:r>
            <a:r>
              <a:rPr lang="en-US" sz="1600" i="1" dirty="0" smtClean="0">
                <a:solidFill>
                  <a:srgbClr val="0000FF"/>
                </a:solidFill>
              </a:rPr>
              <a:t>x</a:t>
            </a:r>
            <a:r>
              <a:rPr lang="en-US" sz="1600" dirty="0" smtClean="0">
                <a:solidFill>
                  <a:srgbClr val="0000FF"/>
                </a:solidFill>
              </a:rPr>
              <a:t>=0, width=±1</a:t>
            </a:r>
          </a:p>
        </p:txBody>
      </p:sp>
      <p:sp>
        <p:nvSpPr>
          <p:cNvPr id="38" name="Line 5"/>
          <p:cNvSpPr>
            <a:spLocks noChangeShapeType="1"/>
          </p:cNvSpPr>
          <p:nvPr/>
        </p:nvSpPr>
        <p:spPr bwMode="auto">
          <a:xfrm>
            <a:off x="6437314" y="3935733"/>
            <a:ext cx="0" cy="2238374"/>
          </a:xfrm>
          <a:prstGeom prst="line">
            <a:avLst/>
          </a:prstGeom>
          <a:ln w="38100" cmpd="sng">
            <a:solidFill>
              <a:srgbClr val="008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40" name="Text Box 38"/>
          <p:cNvSpPr txBox="1">
            <a:spLocks noChangeArrowheads="1"/>
          </p:cNvSpPr>
          <p:nvPr/>
        </p:nvSpPr>
        <p:spPr bwMode="auto">
          <a:xfrm>
            <a:off x="3755899" y="3420054"/>
            <a:ext cx="2569934" cy="646331"/>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800" b="1" dirty="0" smtClean="0">
                <a:solidFill>
                  <a:srgbClr val="FF0000"/>
                </a:solidFill>
              </a:rPr>
              <a:t>TENT with unit height</a:t>
            </a:r>
          </a:p>
          <a:p>
            <a:pPr algn="ctr"/>
            <a:r>
              <a:rPr lang="en-US" sz="1800" b="1" dirty="0" smtClean="0">
                <a:solidFill>
                  <a:srgbClr val="FF0000"/>
                </a:solidFill>
              </a:rPr>
              <a:t>at location 3</a:t>
            </a:r>
            <a:r>
              <a:rPr lang="en-US" sz="1800" b="1" dirty="0" smtClean="0">
                <a:solidFill>
                  <a:srgbClr val="FF0000"/>
                </a:solidFill>
                <a:latin typeface="Wingdings"/>
                <a:ea typeface="Wingdings"/>
                <a:cs typeface="Wingdings"/>
                <a:sym typeface="Wingdings"/>
              </a:rPr>
              <a:t></a:t>
            </a:r>
            <a:r>
              <a:rPr lang="en-US" sz="1800" b="1" dirty="0" smtClean="0">
                <a:solidFill>
                  <a:srgbClr val="FF0000"/>
                </a:solidFill>
              </a:rPr>
              <a:t>TR</a:t>
            </a:r>
            <a:endParaRPr lang="en-US" sz="1800" b="1" dirty="0">
              <a:solidFill>
                <a:srgbClr val="FF0000"/>
              </a:solidFill>
            </a:endParaRPr>
          </a:p>
        </p:txBody>
      </p:sp>
      <p:sp>
        <p:nvSpPr>
          <p:cNvPr id="41" name="Line 15"/>
          <p:cNvSpPr>
            <a:spLocks noChangeShapeType="1"/>
          </p:cNvSpPr>
          <p:nvPr/>
        </p:nvSpPr>
        <p:spPr bwMode="auto">
          <a:xfrm>
            <a:off x="5065713" y="4066385"/>
            <a:ext cx="1371599" cy="1163159"/>
          </a:xfrm>
          <a:prstGeom prst="line">
            <a:avLst/>
          </a:prstGeom>
          <a:noFill/>
          <a:ln w="38100" cmpd="dbl">
            <a:solidFill>
              <a:srgbClr val="FF0000"/>
            </a:solidFill>
            <a:prstDash val="sysDash"/>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5"/>
          <p:cNvSpPr>
            <a:spLocks noChangeShapeType="1"/>
          </p:cNvSpPr>
          <p:nvPr/>
        </p:nvSpPr>
        <p:spPr bwMode="auto">
          <a:xfrm flipH="1">
            <a:off x="7440203" y="4658043"/>
            <a:ext cx="121059" cy="902361"/>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28</a:t>
            </a:fld>
            <a:endParaRPr lang="en-US"/>
          </a:p>
        </p:txBody>
      </p:sp>
    </p:spTree>
    <p:extLst>
      <p:ext uri="{BB962C8B-B14F-4D97-AF65-F5344CB8AC3E}">
        <p14:creationId xmlns:p14="http://schemas.microsoft.com/office/powerpoint/2010/main" val="15808175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119063"/>
            <a:ext cx="7772400" cy="598487"/>
          </a:xfrm>
        </p:spPr>
        <p:txBody>
          <a:bodyPr>
            <a:normAutofit fontScale="90000"/>
          </a:bodyPr>
          <a:lstStyle/>
          <a:p>
            <a:pPr eaLnBrk="1" hangingPunct="1"/>
            <a:r>
              <a:rPr lang="en-US" sz="4000" dirty="0" err="1" smtClean="0">
                <a:latin typeface="Palatino"/>
                <a:ea typeface="ＭＳ Ｐゴシック" charset="0"/>
                <a:cs typeface="Palatino"/>
              </a:rPr>
              <a:t>Σ</a:t>
            </a:r>
            <a:r>
              <a:rPr lang="en-US" sz="4000" dirty="0" smtClean="0">
                <a:latin typeface="Palatino"/>
                <a:ea typeface="ＭＳ Ｐゴシック" charset="0"/>
                <a:cs typeface="Palatino"/>
              </a:rPr>
              <a:t> </a:t>
            </a:r>
            <a:r>
              <a:rPr lang="en-US" sz="3600" dirty="0" smtClean="0">
                <a:latin typeface="Palatino"/>
                <a:ea typeface="ＭＳ Ｐゴシック" charset="0"/>
                <a:cs typeface="Palatino"/>
              </a:rPr>
              <a:t>Tent </a:t>
            </a:r>
            <a:r>
              <a:rPr lang="en-US" sz="3600" dirty="0">
                <a:latin typeface="Palatino"/>
                <a:ea typeface="ＭＳ Ｐゴシック" charset="0"/>
                <a:cs typeface="Palatino"/>
              </a:rPr>
              <a:t>Functions = Linear Interpolation</a:t>
            </a:r>
            <a:endParaRPr lang="en-US" dirty="0">
              <a:latin typeface="Palatino"/>
              <a:ea typeface="ＭＳ Ｐゴシック" charset="0"/>
              <a:cs typeface="Palatino"/>
            </a:endParaRPr>
          </a:p>
        </p:txBody>
      </p:sp>
      <p:sp>
        <p:nvSpPr>
          <p:cNvPr id="17410" name="Rectangle 3"/>
          <p:cNvSpPr>
            <a:spLocks noGrp="1" noChangeArrowheads="1"/>
          </p:cNvSpPr>
          <p:nvPr>
            <p:ph type="body" idx="1"/>
          </p:nvPr>
        </p:nvSpPr>
        <p:spPr>
          <a:xfrm>
            <a:off x="146050" y="711200"/>
            <a:ext cx="8950325" cy="6146800"/>
          </a:xfrm>
        </p:spPr>
        <p:txBody>
          <a:bodyPr>
            <a:normAutofit/>
          </a:bodyPr>
          <a:lstStyle/>
          <a:p>
            <a:pPr>
              <a:lnSpc>
                <a:spcPct val="90000"/>
              </a:lnSpc>
            </a:pPr>
            <a:r>
              <a:rPr lang="en-US" sz="2000" dirty="0" smtClean="0">
                <a:latin typeface="Palatino"/>
                <a:ea typeface="ＭＳ Ｐゴシック" charset="0"/>
                <a:cs typeface="Palatino"/>
              </a:rPr>
              <a:t>5 equally-spaced TENT functions = linear interpolation between </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knots</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 </a:t>
            </a:r>
            <a:r>
              <a:rPr lang="en-US" altLang="ja-JP" sz="2000" dirty="0">
                <a:latin typeface="Palatino"/>
                <a:ea typeface="ＭＳ Ｐゴシック" charset="0"/>
                <a:cs typeface="Palatino"/>
              </a:rPr>
              <a:t>with </a:t>
            </a:r>
            <a:r>
              <a:rPr lang="en-US" altLang="ja-JP" sz="2000" dirty="0" err="1" smtClean="0">
                <a:solidFill>
                  <a:srgbClr val="008000"/>
                </a:solidFill>
                <a:latin typeface="Palatino"/>
                <a:ea typeface="ＭＳ Ｐゴシック" charset="0"/>
                <a:cs typeface="Palatino"/>
              </a:rPr>
              <a:t>TENTzero</a:t>
            </a:r>
            <a:r>
              <a:rPr lang="en-US" altLang="ja-JP" sz="2000" dirty="0"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b</a:t>
            </a:r>
            <a:r>
              <a:rPr lang="en-US" altLang="ja-JP" sz="2000" dirty="0" err="1"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c</a:t>
            </a:r>
            <a:r>
              <a:rPr lang="en-US" altLang="ja-JP" sz="2000" dirty="0" err="1"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n</a:t>
            </a:r>
            <a:r>
              <a:rPr lang="en-US" altLang="ja-JP" sz="2000" dirty="0" smtClean="0">
                <a:solidFill>
                  <a:srgbClr val="008000"/>
                </a:solidFill>
                <a:latin typeface="Palatino"/>
                <a:ea typeface="ＭＳ Ｐゴシック" charset="0"/>
                <a:cs typeface="Palatino"/>
              </a:rPr>
              <a:t>)</a:t>
            </a:r>
            <a:r>
              <a:rPr lang="en-US" altLang="ja-JP" sz="2000" dirty="0" smtClean="0">
                <a:latin typeface="Palatino"/>
                <a:ea typeface="ＭＳ Ｐゴシック" charset="0"/>
                <a:cs typeface="Palatino"/>
              </a:rPr>
              <a:t> = </a:t>
            </a:r>
            <a:r>
              <a:rPr lang="en-US" sz="2000" dirty="0" err="1" smtClean="0">
                <a:solidFill>
                  <a:srgbClr val="0000FF"/>
                </a:solidFill>
                <a:latin typeface="Palatino"/>
                <a:ea typeface="ＭＳ Ｐゴシック" charset="0"/>
                <a:cs typeface="Palatino"/>
                <a:sym typeface="Symbol" charset="0"/>
              </a:rPr>
              <a:t>TENTzero</a:t>
            </a:r>
            <a:r>
              <a:rPr lang="en-US" sz="2000" dirty="0" smtClean="0">
                <a:solidFill>
                  <a:srgbClr val="0000FF"/>
                </a:solidFill>
                <a:latin typeface="Palatino"/>
                <a:ea typeface="ＭＳ Ｐゴシック" charset="0"/>
                <a:cs typeface="Palatino"/>
                <a:sym typeface="Symbol" charset="0"/>
              </a:rPr>
              <a:t>(0,12,7) </a:t>
            </a:r>
            <a:endParaRPr lang="en-US" altLang="ja-JP" sz="2000" dirty="0" smtClean="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smtClean="0">
              <a:latin typeface="Palatino"/>
              <a:ea typeface="ＭＳ Ｐゴシック" charset="0"/>
              <a:cs typeface="Palatino"/>
            </a:endParaRPr>
          </a:p>
          <a:p>
            <a:pPr>
              <a:lnSpc>
                <a:spcPct val="90000"/>
              </a:lnSpc>
              <a:spcBef>
                <a:spcPts val="240"/>
              </a:spcBef>
            </a:pPr>
            <a:r>
              <a:rPr lang="en-US" sz="2000" dirty="0" smtClean="0">
                <a:latin typeface="Palatino"/>
                <a:ea typeface="ＭＳ Ｐゴシック" charset="0"/>
                <a:cs typeface="Palatino"/>
              </a:rPr>
              <a:t>TENT parameters are easily interpreted as function values (e.g., </a:t>
            </a:r>
            <a:r>
              <a:rPr lang="en-US" sz="2000" b="1" i="1" dirty="0" smtClean="0">
                <a:solidFill>
                  <a:srgbClr val="0000FF"/>
                </a:solidFill>
                <a:latin typeface="Palatino"/>
                <a:ea typeface="ＭＳ Ｐゴシック" charset="0"/>
                <a:cs typeface="Palatino"/>
                <a:sym typeface="Symbol" charset="0"/>
              </a:rPr>
              <a:t>L</a:t>
            </a:r>
            <a:r>
              <a:rPr lang="en-US" sz="2000" dirty="0" smtClean="0">
                <a:latin typeface="Palatino"/>
                <a:ea typeface="ＭＳ Ｐゴシック" charset="0"/>
                <a:cs typeface="Palatino"/>
              </a:rPr>
              <a:t>: TENT </a:t>
            </a:r>
            <a:r>
              <a:rPr lang="en-US" sz="2000" dirty="0" smtClean="0">
                <a:solidFill>
                  <a:srgbClr val="FF0000"/>
                </a:solidFill>
                <a:latin typeface="Palatino"/>
                <a:ea typeface="ＭＳ Ｐゴシック" charset="0"/>
                <a:cs typeface="Palatino"/>
              </a:rPr>
              <a:t>radius</a:t>
            </a:r>
            <a:r>
              <a:rPr lang="en-US" sz="2000" dirty="0" smtClean="0">
                <a:latin typeface="Palatino"/>
                <a:ea typeface="ＭＳ Ｐゴシック" charset="0"/>
                <a:cs typeface="Palatino"/>
              </a:rPr>
              <a:t>; </a:t>
            </a:r>
            <a:r>
              <a:rPr lang="en-US" sz="2000" dirty="0" smtClean="0">
                <a:solidFill>
                  <a:srgbClr val="0000FF"/>
                </a:solidFill>
                <a:latin typeface="Lucida Grande"/>
                <a:ea typeface="Lucida Grande"/>
                <a:cs typeface="Lucida Grande"/>
                <a:sym typeface="Symbol" charset="0"/>
              </a:rPr>
              <a:t>β</a:t>
            </a:r>
            <a:r>
              <a:rPr lang="en-US" sz="2000" b="1" baseline="-25000" dirty="0" smtClean="0">
                <a:solidFill>
                  <a:srgbClr val="0000FF"/>
                </a:solidFill>
                <a:latin typeface="Palatino"/>
                <a:ea typeface="ＭＳ Ｐゴシック" charset="0"/>
                <a:cs typeface="Palatino"/>
                <a:sym typeface="Symbol" charset="0"/>
              </a:rPr>
              <a:t>2</a:t>
            </a:r>
            <a:r>
              <a:rPr lang="en-US" sz="2000" dirty="0" smtClean="0">
                <a:latin typeface="Palatino"/>
                <a:ea typeface="ＭＳ Ｐゴシック" charset="0"/>
                <a:cs typeface="Palatino"/>
                <a:sym typeface="Symbol" charset="0"/>
              </a:rPr>
              <a:t> = response (TENT </a:t>
            </a:r>
            <a:r>
              <a:rPr lang="en-US" sz="2000" dirty="0" smtClean="0">
                <a:solidFill>
                  <a:srgbClr val="FF0000"/>
                </a:solidFill>
                <a:latin typeface="Palatino"/>
                <a:ea typeface="ＭＳ Ｐゴシック" charset="0"/>
                <a:cs typeface="Palatino"/>
                <a:sym typeface="Symbol" charset="0"/>
              </a:rPr>
              <a:t>height</a:t>
            </a:r>
            <a:r>
              <a:rPr lang="en-US" sz="2000" dirty="0" smtClean="0">
                <a:latin typeface="Palatino"/>
                <a:ea typeface="ＭＳ Ｐゴシック" charset="0"/>
                <a:cs typeface="Palatino"/>
                <a:sym typeface="Symbol" charset="0"/>
              </a:rPr>
              <a:t>) at time </a:t>
            </a:r>
            <a:r>
              <a:rPr lang="en-US" sz="2000" b="1" i="1" dirty="0" smtClean="0">
                <a:solidFill>
                  <a:srgbClr val="0000FF"/>
                </a:solidFill>
                <a:latin typeface="Palatino"/>
                <a:ea typeface="ＭＳ Ｐゴシック" charset="0"/>
                <a:cs typeface="Palatino"/>
                <a:sym typeface="Symbol" charset="0"/>
              </a:rPr>
              <a:t>t </a:t>
            </a:r>
            <a:r>
              <a:rPr lang="en-US" sz="2000" dirty="0" smtClean="0">
                <a:latin typeface="Palatino"/>
                <a:ea typeface="ＭＳ Ｐゴシック" charset="0"/>
                <a:cs typeface="Palatino"/>
                <a:sym typeface="Symbol" charset="0"/>
              </a:rPr>
              <a:t>= </a:t>
            </a:r>
            <a:r>
              <a:rPr lang="en-US" sz="2000" b="1" dirty="0" smtClean="0">
                <a:solidFill>
                  <a:srgbClr val="0000FF"/>
                </a:solidFill>
                <a:latin typeface="Palatino"/>
                <a:ea typeface="ＭＳ Ｐゴシック" charset="0"/>
                <a:cs typeface="Palatino"/>
                <a:sym typeface="Symbol" charset="0"/>
              </a:rPr>
              <a:t>2</a:t>
            </a:r>
            <a:r>
              <a:rPr lang="en-US" sz="2000" b="1" i="1" dirty="0" smtClean="0">
                <a:solidFill>
                  <a:srgbClr val="0000FF"/>
                </a:solidFill>
                <a:latin typeface="Palatino"/>
                <a:ea typeface="ＭＳ Ｐゴシック" charset="0"/>
                <a:cs typeface="Palatino"/>
                <a:sym typeface="Symbol" charset="0"/>
              </a:rPr>
              <a:t>L</a:t>
            </a:r>
            <a:r>
              <a:rPr lang="en-US" sz="2000" dirty="0" smtClean="0">
                <a:latin typeface="Palatino"/>
                <a:ea typeface="ＭＳ Ｐゴシック" charset="0"/>
                <a:cs typeface="Palatino"/>
                <a:sym typeface="Symbol" charset="0"/>
              </a:rPr>
              <a:t> after stimulus onset)</a:t>
            </a:r>
            <a:endParaRPr lang="en-US" sz="2000" dirty="0" smtClean="0">
              <a:latin typeface="Palatino"/>
              <a:ea typeface="ＭＳ Ｐゴシック" charset="0"/>
              <a:cs typeface="Palatino"/>
            </a:endParaRPr>
          </a:p>
          <a:p>
            <a:pPr>
              <a:lnSpc>
                <a:spcPct val="90000"/>
              </a:lnSpc>
              <a:spcBef>
                <a:spcPct val="10000"/>
              </a:spcBef>
            </a:pPr>
            <a:r>
              <a:rPr lang="en-US" sz="2000" dirty="0" smtClean="0">
                <a:latin typeface="Palatino"/>
                <a:ea typeface="ＭＳ Ｐゴシック" charset="0"/>
                <a:cs typeface="Palatino"/>
              </a:rPr>
              <a:t>Relationship of TENT spacing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rPr>
              <a:t> and TR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rPr>
              <a:t> ≥</a:t>
            </a:r>
            <a:r>
              <a:rPr lang="en-US" sz="2000" dirty="0" smtClean="0">
                <a:latin typeface="Palatino"/>
                <a:ea typeface="ＭＳ Ｐゴシック" charset="0"/>
                <a:cs typeface="Palatino"/>
                <a:sym typeface="Symbol" charset="0"/>
              </a:rPr>
              <a:t> TR), </a:t>
            </a:r>
            <a:r>
              <a:rPr lang="en-US" sz="2000" i="1" dirty="0" smtClean="0">
                <a:latin typeface="Palatino"/>
                <a:ea typeface="ＭＳ Ｐゴシック" charset="0"/>
                <a:cs typeface="Palatino"/>
                <a:sym typeface="Symbol" charset="0"/>
              </a:rPr>
              <a:t>e.g</a:t>
            </a:r>
            <a:r>
              <a:rPr lang="en-US" sz="2000" dirty="0" smtClean="0">
                <a:latin typeface="Palatino"/>
                <a:ea typeface="ＭＳ Ｐゴシック" charset="0"/>
                <a:cs typeface="Palatino"/>
                <a:sym typeface="Symbol" charset="0"/>
              </a:rPr>
              <a:t>., with TR=2s,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sym typeface="Symbol" charset="0"/>
              </a:rPr>
              <a:t>=2, 4s</a:t>
            </a:r>
          </a:p>
          <a:p>
            <a:pPr>
              <a:lnSpc>
                <a:spcPct val="90000"/>
              </a:lnSpc>
              <a:spcBef>
                <a:spcPct val="10000"/>
              </a:spcBef>
            </a:pPr>
            <a:r>
              <a:rPr lang="en-US" sz="2000" dirty="0" smtClean="0">
                <a:latin typeface="Palatino"/>
                <a:ea typeface="ＭＳ Ｐゴシック" charset="0"/>
                <a:cs typeface="Palatino"/>
                <a:sym typeface="Symbol" charset="0"/>
              </a:rPr>
              <a:t>In </a:t>
            </a:r>
            <a:r>
              <a:rPr lang="en-US" sz="2000" b="1" dirty="0" err="1" smtClean="0">
                <a:solidFill>
                  <a:srgbClr val="00B300"/>
                </a:solidFill>
                <a:latin typeface="Palatino"/>
                <a:ea typeface="ＭＳ Ｐゴシック" charset="0"/>
                <a:cs typeface="Palatino"/>
              </a:rPr>
              <a:t>uber_subject.py</a:t>
            </a:r>
            <a:r>
              <a:rPr lang="en-US" sz="2000" b="1" dirty="0" smtClean="0">
                <a:solidFill>
                  <a:srgbClr val="00B300"/>
                </a:solidFill>
                <a:latin typeface="Palatino"/>
                <a:ea typeface="ＭＳ Ｐゴシック" charset="0"/>
                <a:cs typeface="Palatino"/>
              </a:rPr>
              <a:t> </a:t>
            </a:r>
            <a:r>
              <a:rPr lang="en-US" sz="2000" dirty="0" smtClean="0">
                <a:latin typeface="Palatino"/>
                <a:ea typeface="ＭＳ Ｐゴシック" charset="0"/>
                <a:cs typeface="Palatino"/>
                <a:sym typeface="Symbol" charset="0"/>
              </a:rPr>
              <a:t>or</a:t>
            </a:r>
            <a:r>
              <a:rPr lang="en-US" sz="2000" b="1" dirty="0" smtClean="0">
                <a:solidFill>
                  <a:srgbClr val="00B300"/>
                </a:solidFill>
                <a:latin typeface="Palatino"/>
                <a:ea typeface="ＭＳ Ｐゴシック" charset="0"/>
                <a:cs typeface="Palatino"/>
              </a:rPr>
              <a:t> 3dDeconvolve</a:t>
            </a:r>
            <a:r>
              <a:rPr lang="en-US" sz="2000" dirty="0" smtClean="0">
                <a:latin typeface="Palatino"/>
                <a:ea typeface="ＭＳ Ｐゴシック" charset="0"/>
                <a:cs typeface="Palatino"/>
                <a:sym typeface="Symbol" charset="0"/>
              </a:rPr>
              <a:t> with </a:t>
            </a:r>
            <a:r>
              <a:rPr lang="en-US" sz="2000" dirty="0" err="1" smtClean="0">
                <a:solidFill>
                  <a:srgbClr val="0000FF"/>
                </a:solidFill>
                <a:latin typeface="Palatino"/>
                <a:ea typeface="ＭＳ Ｐゴシック" charset="0"/>
                <a:cs typeface="Palatino"/>
                <a:sym typeface="Symbol" charset="0"/>
              </a:rPr>
              <a:t>TENTzero</a:t>
            </a:r>
            <a:r>
              <a:rPr lang="en-US" sz="2000" dirty="0" smtClean="0">
                <a:solidFill>
                  <a:srgbClr val="0000FF"/>
                </a:solidFill>
                <a:latin typeface="Palatino"/>
                <a:ea typeface="ＭＳ Ｐゴシック" charset="0"/>
                <a:cs typeface="Palatino"/>
                <a:sym typeface="Symbol" charset="0"/>
              </a:rPr>
              <a:t>(0, </a:t>
            </a:r>
            <a:r>
              <a:rPr lang="en-US" sz="2000" i="1" dirty="0" smtClean="0">
                <a:solidFill>
                  <a:srgbClr val="0000FF"/>
                </a:solidFill>
                <a:latin typeface="Palatino"/>
                <a:ea typeface="ＭＳ Ｐゴシック" charset="0"/>
                <a:cs typeface="Palatino"/>
                <a:sym typeface="Symbol" charset="0"/>
              </a:rPr>
              <a:t>D</a:t>
            </a:r>
            <a:r>
              <a:rPr lang="en-US" sz="2000" dirty="0" smtClean="0">
                <a:solidFill>
                  <a:srgbClr val="0000FF"/>
                </a:solidFill>
                <a:latin typeface="Palatino"/>
                <a:ea typeface="ＭＳ Ｐゴシック" charset="0"/>
                <a:cs typeface="Palatino"/>
                <a:sym typeface="Symbol" charset="0"/>
              </a:rPr>
              <a:t>, </a:t>
            </a:r>
            <a:r>
              <a:rPr lang="en-US" sz="2000" i="1" dirty="0" smtClean="0">
                <a:solidFill>
                  <a:srgbClr val="0000FF"/>
                </a:solidFill>
                <a:latin typeface="Palatino"/>
                <a:ea typeface="ＭＳ Ｐゴシック" charset="0"/>
                <a:cs typeface="Palatino"/>
                <a:sym typeface="Symbol" charset="0"/>
              </a:rPr>
              <a:t>n</a:t>
            </a:r>
            <a:r>
              <a:rPr lang="en-US" sz="2000" dirty="0" smtClean="0">
                <a:solidFill>
                  <a:srgbClr val="0000FF"/>
                </a:solidFill>
                <a:latin typeface="Palatino"/>
                <a:ea typeface="ＭＳ Ｐゴシック" charset="0"/>
                <a:cs typeface="Palatino"/>
                <a:sym typeface="Symbol" charset="0"/>
              </a:rPr>
              <a:t>)</a:t>
            </a:r>
            <a:r>
              <a:rPr lang="en-US" sz="2000" dirty="0" smtClean="0">
                <a:latin typeface="Palatino"/>
                <a:ea typeface="ＭＳ Ｐゴシック" charset="0"/>
                <a:cs typeface="Palatino"/>
                <a:sym typeface="Symbol" charset="0"/>
              </a:rPr>
              <a:t>, specify duration (</a:t>
            </a:r>
            <a:r>
              <a:rPr lang="en-US" sz="2000" i="1" dirty="0" smtClean="0">
                <a:solidFill>
                  <a:srgbClr val="000BEE"/>
                </a:solidFill>
                <a:latin typeface="Palatino"/>
                <a:ea typeface="ＭＳ Ｐゴシック" charset="0"/>
                <a:cs typeface="Palatino"/>
                <a:sym typeface="Symbol" charset="0"/>
              </a:rPr>
              <a:t>D</a:t>
            </a:r>
            <a:r>
              <a:rPr lang="en-US" sz="2000" dirty="0" smtClean="0">
                <a:latin typeface="Palatino"/>
                <a:ea typeface="ＭＳ Ｐゴシック" charset="0"/>
                <a:cs typeface="Palatino"/>
                <a:sym typeface="Symbol" charset="0"/>
              </a:rPr>
              <a:t>) of HRF and number (</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 radius </a:t>
            </a:r>
            <a:r>
              <a:rPr lang="en-US" sz="2000" b="1" i="1" dirty="0" smtClean="0">
                <a:solidFill>
                  <a:srgbClr val="0000FF"/>
                </a:solidFill>
                <a:latin typeface="Palatino"/>
                <a:ea typeface="ＭＳ Ｐゴシック" charset="0"/>
                <a:cs typeface="Palatino"/>
              </a:rPr>
              <a:t>L </a:t>
            </a:r>
            <a:r>
              <a:rPr lang="en-US" sz="2000" dirty="0" smtClean="0">
                <a:latin typeface="Palatino"/>
                <a:ea typeface="ＭＳ Ｐゴシック" charset="0"/>
                <a:cs typeface="Palatino"/>
                <a:sym typeface="Symbol" charset="0"/>
              </a:rPr>
              <a:t>= </a:t>
            </a:r>
            <a:r>
              <a:rPr lang="en-US" sz="2000" i="1" dirty="0" smtClean="0">
                <a:latin typeface="Palatino"/>
                <a:ea typeface="ＭＳ Ｐゴシック" charset="0"/>
                <a:cs typeface="Palatino"/>
                <a:sym typeface="Symbol" charset="0"/>
              </a:rPr>
              <a:t>D</a:t>
            </a:r>
            <a:r>
              <a:rPr lang="en-US" sz="2000" dirty="0" smtClean="0">
                <a:latin typeface="Palatino"/>
                <a:ea typeface="ＭＳ Ｐゴシック" charset="0"/>
                <a:cs typeface="Palatino"/>
                <a:sym typeface="Symbol" charset="0"/>
              </a:rPr>
              <a:t>/(</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-1) with (</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-2) full tents, each TENT overlaps half tent with two neighboring ones. </a:t>
            </a:r>
          </a:p>
          <a:p>
            <a:pPr lvl="1">
              <a:lnSpc>
                <a:spcPct val="90000"/>
              </a:lnSpc>
              <a:spcBef>
                <a:spcPct val="10000"/>
              </a:spcBef>
            </a:pPr>
            <a:r>
              <a:rPr lang="en-US" sz="1800" dirty="0" smtClean="0">
                <a:latin typeface="Palatino"/>
                <a:ea typeface="ＭＳ Ｐゴシック" charset="0"/>
                <a:cs typeface="Palatino"/>
                <a:sym typeface="Symbol" charset="0"/>
              </a:rPr>
              <a:t>In above example, </a:t>
            </a:r>
            <a:r>
              <a:rPr lang="en-US" sz="1800" i="1" dirty="0" smtClean="0">
                <a:latin typeface="Palatino"/>
                <a:ea typeface="ＭＳ Ｐゴシック" charset="0"/>
                <a:cs typeface="Palatino"/>
                <a:sym typeface="Symbol" charset="0"/>
              </a:rPr>
              <a:t>D</a:t>
            </a:r>
            <a:r>
              <a:rPr lang="en-US" sz="1800" dirty="0" smtClean="0">
                <a:latin typeface="Palatino"/>
                <a:ea typeface="ＭＳ Ｐゴシック" charset="0"/>
                <a:cs typeface="Palatino"/>
                <a:sym typeface="Symbol" charset="0"/>
              </a:rPr>
              <a:t>=12s, then </a:t>
            </a:r>
            <a:r>
              <a:rPr lang="en-US" sz="1800" b="1" i="1" dirty="0" smtClean="0">
                <a:solidFill>
                  <a:srgbClr val="0000FF"/>
                </a:solidFill>
                <a:latin typeface="Palatino"/>
                <a:ea typeface="ＭＳ Ｐゴシック" charset="0"/>
                <a:cs typeface="Palatino"/>
              </a:rPr>
              <a:t>L</a:t>
            </a:r>
            <a:r>
              <a:rPr lang="en-US" sz="1800" dirty="0" smtClean="0">
                <a:latin typeface="Palatino"/>
                <a:ea typeface="ＭＳ Ｐゴシック" charset="0"/>
                <a:cs typeface="Palatino"/>
                <a:sym typeface="Symbol" charset="0"/>
              </a:rPr>
              <a:t>=2s </a:t>
            </a:r>
            <a:r>
              <a:rPr lang="en-US" sz="1800" i="1" dirty="0" smtClean="0">
                <a:latin typeface="Palatino"/>
                <a:ea typeface="ＭＳ Ｐゴシック" charset="0"/>
                <a:cs typeface="Palatino"/>
                <a:sym typeface="Symbol" charset="0"/>
              </a:rPr>
              <a:t>n</a:t>
            </a:r>
            <a:r>
              <a:rPr lang="en-US" sz="1800" dirty="0" smtClean="0">
                <a:latin typeface="Palatino"/>
                <a:ea typeface="ＭＳ Ｐゴシック" charset="0"/>
                <a:cs typeface="Palatino"/>
                <a:sym typeface="Symbol" charset="0"/>
              </a:rPr>
              <a:t>=7;</a:t>
            </a:r>
            <a:r>
              <a:rPr lang="en-US" sz="1800" dirty="0" smtClean="0">
                <a:solidFill>
                  <a:srgbClr val="FF0000"/>
                </a:solidFill>
                <a:latin typeface="Palatino"/>
                <a:ea typeface="ＭＳ Ｐゴシック" charset="0"/>
                <a:cs typeface="Palatino"/>
                <a:sym typeface="Symbol" charset="0"/>
              </a:rPr>
              <a:t> covering 12s</a:t>
            </a:r>
            <a:r>
              <a:rPr lang="en-US" sz="1800" dirty="0" smtClean="0">
                <a:latin typeface="Palatino"/>
                <a:ea typeface="ＭＳ Ｐゴシック" charset="0"/>
                <a:cs typeface="Palatino"/>
                <a:sym typeface="Symbol" charset="0"/>
              </a:rPr>
              <a:t>;</a:t>
            </a:r>
            <a:r>
              <a:rPr lang="en-US" sz="1800" dirty="0" smtClean="0">
                <a:solidFill>
                  <a:srgbClr val="FF0000"/>
                </a:solidFill>
                <a:latin typeface="Palatino"/>
                <a:ea typeface="ＭＳ Ｐゴシック" charset="0"/>
                <a:cs typeface="Palatino"/>
                <a:sym typeface="Symbol" charset="0"/>
              </a:rPr>
              <a:t> </a:t>
            </a:r>
            <a:r>
              <a:rPr lang="en-US" sz="1800" dirty="0" err="1" smtClean="0">
                <a:solidFill>
                  <a:srgbClr val="0000FF"/>
                </a:solidFill>
                <a:latin typeface="Palatino"/>
                <a:ea typeface="ＭＳ Ｐゴシック" charset="0"/>
                <a:cs typeface="Palatino"/>
                <a:sym typeface="Symbol" charset="0"/>
              </a:rPr>
              <a:t>TENTzero</a:t>
            </a:r>
            <a:r>
              <a:rPr lang="en-US" sz="1800" dirty="0" smtClean="0">
                <a:solidFill>
                  <a:srgbClr val="0000FF"/>
                </a:solidFill>
                <a:latin typeface="Palatino"/>
                <a:ea typeface="ＭＳ Ｐゴシック" charset="0"/>
                <a:cs typeface="Palatino"/>
                <a:sym typeface="Symbol" charset="0"/>
              </a:rPr>
              <a:t>(0,12,7)</a:t>
            </a:r>
            <a:endParaRPr lang="en-US" sz="1800" dirty="0">
              <a:solidFill>
                <a:srgbClr val="0000FF"/>
              </a:solidFill>
              <a:latin typeface="Palatino"/>
              <a:ea typeface="ＭＳ Ｐゴシック" charset="0"/>
              <a:cs typeface="Palatino"/>
              <a:sym typeface="Symbol" charset="0"/>
            </a:endParaRPr>
          </a:p>
        </p:txBody>
      </p:sp>
      <p:sp>
        <p:nvSpPr>
          <p:cNvPr id="17412" name="Line 5"/>
          <p:cNvSpPr>
            <a:spLocks noChangeShapeType="1"/>
          </p:cNvSpPr>
          <p:nvPr/>
        </p:nvSpPr>
        <p:spPr bwMode="auto">
          <a:xfrm>
            <a:off x="800100" y="2233613"/>
            <a:ext cx="0" cy="1774825"/>
          </a:xfrm>
          <a:prstGeom prst="line">
            <a:avLst/>
          </a:prstGeom>
          <a:noFill/>
          <a:ln w="9525">
            <a:solidFill>
              <a:schemeClr val="tx1"/>
            </a:solidFill>
            <a:round/>
            <a:headEnd type="stealth" w="sm"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6"/>
          <p:cNvSpPr>
            <a:spLocks noChangeShapeType="1"/>
          </p:cNvSpPr>
          <p:nvPr/>
        </p:nvSpPr>
        <p:spPr bwMode="auto">
          <a:xfrm>
            <a:off x="627063" y="3995738"/>
            <a:ext cx="7323137" cy="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17414" name="Text Box 7"/>
          <p:cNvSpPr txBox="1">
            <a:spLocks noChangeArrowheads="1"/>
          </p:cNvSpPr>
          <p:nvPr/>
        </p:nvSpPr>
        <p:spPr bwMode="auto">
          <a:xfrm>
            <a:off x="8125295" y="3755212"/>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time</a:t>
            </a:r>
            <a:endParaRPr lang="en-US" i="1" dirty="0"/>
          </a:p>
        </p:txBody>
      </p:sp>
      <p:sp>
        <p:nvSpPr>
          <p:cNvPr id="17415" name="Line 8"/>
          <p:cNvSpPr>
            <a:spLocks noChangeShapeType="1"/>
          </p:cNvSpPr>
          <p:nvPr/>
        </p:nvSpPr>
        <p:spPr bwMode="auto">
          <a:xfrm>
            <a:off x="80010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9"/>
          <p:cNvSpPr>
            <a:spLocks noChangeShapeType="1"/>
          </p:cNvSpPr>
          <p:nvPr/>
        </p:nvSpPr>
        <p:spPr bwMode="auto">
          <a:xfrm>
            <a:off x="202247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10"/>
          <p:cNvSpPr>
            <a:spLocks noChangeShapeType="1"/>
          </p:cNvSpPr>
          <p:nvPr/>
        </p:nvSpPr>
        <p:spPr bwMode="auto">
          <a:xfrm>
            <a:off x="324485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11"/>
          <p:cNvSpPr>
            <a:spLocks noChangeShapeType="1"/>
          </p:cNvSpPr>
          <p:nvPr/>
        </p:nvSpPr>
        <p:spPr bwMode="auto">
          <a:xfrm>
            <a:off x="446722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2"/>
          <p:cNvSpPr>
            <a:spLocks noChangeShapeType="1"/>
          </p:cNvSpPr>
          <p:nvPr/>
        </p:nvSpPr>
        <p:spPr bwMode="auto">
          <a:xfrm>
            <a:off x="568960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3"/>
          <p:cNvSpPr>
            <a:spLocks noChangeShapeType="1"/>
          </p:cNvSpPr>
          <p:nvPr/>
        </p:nvSpPr>
        <p:spPr bwMode="auto">
          <a:xfrm>
            <a:off x="691197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7"/>
          <p:cNvGrpSpPr>
            <a:grpSpLocks/>
          </p:cNvGrpSpPr>
          <p:nvPr/>
        </p:nvGrpSpPr>
        <p:grpSpPr bwMode="auto">
          <a:xfrm>
            <a:off x="2019300" y="2378075"/>
            <a:ext cx="2444750" cy="1638300"/>
            <a:chOff x="1272" y="2061"/>
            <a:chExt cx="1540" cy="765"/>
          </a:xfrm>
        </p:grpSpPr>
        <p:sp>
          <p:nvSpPr>
            <p:cNvPr id="17461" name="Line 15"/>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2" name="Line 16"/>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8"/>
          <p:cNvGrpSpPr>
            <a:grpSpLocks/>
          </p:cNvGrpSpPr>
          <p:nvPr/>
        </p:nvGrpSpPr>
        <p:grpSpPr bwMode="auto">
          <a:xfrm>
            <a:off x="3248025" y="2597150"/>
            <a:ext cx="2444750" cy="1412875"/>
            <a:chOff x="1272" y="2061"/>
            <a:chExt cx="1540" cy="765"/>
          </a:xfrm>
        </p:grpSpPr>
        <p:sp>
          <p:nvSpPr>
            <p:cNvPr id="17459" name="Line 19"/>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0" name="Line 20"/>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21"/>
          <p:cNvGrpSpPr>
            <a:grpSpLocks/>
          </p:cNvGrpSpPr>
          <p:nvPr/>
        </p:nvGrpSpPr>
        <p:grpSpPr bwMode="auto">
          <a:xfrm>
            <a:off x="4476750" y="3611563"/>
            <a:ext cx="2444750" cy="392112"/>
            <a:chOff x="1272" y="2061"/>
            <a:chExt cx="1540" cy="765"/>
          </a:xfrm>
        </p:grpSpPr>
        <p:sp>
          <p:nvSpPr>
            <p:cNvPr id="17457" name="Line 22"/>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8" name="Line 23"/>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4"/>
          <p:cNvGrpSpPr>
            <a:grpSpLocks/>
          </p:cNvGrpSpPr>
          <p:nvPr/>
        </p:nvGrpSpPr>
        <p:grpSpPr bwMode="auto">
          <a:xfrm>
            <a:off x="801688" y="3263900"/>
            <a:ext cx="2444750" cy="744538"/>
            <a:chOff x="1272" y="2061"/>
            <a:chExt cx="1540" cy="765"/>
          </a:xfrm>
        </p:grpSpPr>
        <p:sp>
          <p:nvSpPr>
            <p:cNvPr id="17455" name="Line 25"/>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6" name="Line 26"/>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428" name="Text Box 34"/>
          <p:cNvSpPr txBox="1">
            <a:spLocks noChangeArrowheads="1"/>
          </p:cNvSpPr>
          <p:nvPr/>
        </p:nvSpPr>
        <p:spPr bwMode="auto">
          <a:xfrm>
            <a:off x="1793875" y="29241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1</a:t>
            </a:r>
            <a:endParaRPr lang="en-US" dirty="0"/>
          </a:p>
        </p:txBody>
      </p:sp>
      <p:sp>
        <p:nvSpPr>
          <p:cNvPr id="17429" name="Text Box 35"/>
          <p:cNvSpPr txBox="1">
            <a:spLocks noChangeArrowheads="1"/>
          </p:cNvSpPr>
          <p:nvPr/>
        </p:nvSpPr>
        <p:spPr bwMode="auto">
          <a:xfrm>
            <a:off x="2886075" y="21494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2</a:t>
            </a:r>
            <a:endParaRPr lang="en-US" dirty="0"/>
          </a:p>
        </p:txBody>
      </p:sp>
      <p:sp>
        <p:nvSpPr>
          <p:cNvPr id="17430" name="Text Box 36"/>
          <p:cNvSpPr txBox="1">
            <a:spLocks noChangeArrowheads="1"/>
          </p:cNvSpPr>
          <p:nvPr/>
        </p:nvSpPr>
        <p:spPr bwMode="auto">
          <a:xfrm>
            <a:off x="4505325" y="23018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3</a:t>
            </a:r>
            <a:endParaRPr lang="en-US" dirty="0"/>
          </a:p>
        </p:txBody>
      </p:sp>
      <p:sp>
        <p:nvSpPr>
          <p:cNvPr id="17431" name="Text Box 37"/>
          <p:cNvSpPr txBox="1">
            <a:spLocks noChangeArrowheads="1"/>
          </p:cNvSpPr>
          <p:nvPr/>
        </p:nvSpPr>
        <p:spPr bwMode="auto">
          <a:xfrm>
            <a:off x="5718175" y="327342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4</a:t>
            </a:r>
            <a:endParaRPr lang="en-US" dirty="0"/>
          </a:p>
        </p:txBody>
      </p:sp>
      <p:sp>
        <p:nvSpPr>
          <p:cNvPr id="17432" name="Text Box 38"/>
          <p:cNvSpPr txBox="1">
            <a:spLocks noChangeArrowheads="1"/>
          </p:cNvSpPr>
          <p:nvPr/>
        </p:nvSpPr>
        <p:spPr bwMode="auto">
          <a:xfrm>
            <a:off x="1947863" y="4132263"/>
            <a:ext cx="139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i="1">
                <a:solidFill>
                  <a:srgbClr val="1218A4"/>
                </a:solidFill>
                <a:sym typeface="Symbol" charset="0"/>
              </a:rPr>
              <a:t>L</a:t>
            </a:r>
            <a:endParaRPr lang="en-US"/>
          </a:p>
        </p:txBody>
      </p:sp>
      <p:sp>
        <p:nvSpPr>
          <p:cNvPr id="17433" name="Text Box 39"/>
          <p:cNvSpPr txBox="1">
            <a:spLocks noChangeArrowheads="1"/>
          </p:cNvSpPr>
          <p:nvPr/>
        </p:nvSpPr>
        <p:spPr bwMode="auto">
          <a:xfrm>
            <a:off x="3081338" y="4132263"/>
            <a:ext cx="269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2</a:t>
            </a:r>
            <a:r>
              <a:rPr lang="en-US" sz="1800" b="1" i="1" dirty="0" smtClean="0">
                <a:solidFill>
                  <a:srgbClr val="1218A4"/>
                </a:solidFill>
                <a:sym typeface="Symbol" charset="0"/>
              </a:rPr>
              <a:t>L</a:t>
            </a:r>
            <a:endParaRPr lang="en-US" dirty="0"/>
          </a:p>
        </p:txBody>
      </p:sp>
      <p:sp>
        <p:nvSpPr>
          <p:cNvPr id="17434" name="Text Box 40"/>
          <p:cNvSpPr txBox="1">
            <a:spLocks noChangeArrowheads="1"/>
          </p:cNvSpPr>
          <p:nvPr/>
        </p:nvSpPr>
        <p:spPr bwMode="auto">
          <a:xfrm>
            <a:off x="4305300"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3</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5" name="Text Box 41"/>
          <p:cNvSpPr txBox="1">
            <a:spLocks noChangeArrowheads="1"/>
          </p:cNvSpPr>
          <p:nvPr/>
        </p:nvSpPr>
        <p:spPr bwMode="auto">
          <a:xfrm>
            <a:off x="5543550"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4</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6" name="Text Box 42"/>
          <p:cNvSpPr txBox="1">
            <a:spLocks noChangeArrowheads="1"/>
          </p:cNvSpPr>
          <p:nvPr/>
        </p:nvSpPr>
        <p:spPr bwMode="auto">
          <a:xfrm>
            <a:off x="6751638"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5</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7" name="Text Box 43"/>
          <p:cNvSpPr txBox="1">
            <a:spLocks noChangeArrowheads="1"/>
          </p:cNvSpPr>
          <p:nvPr/>
        </p:nvSpPr>
        <p:spPr bwMode="auto">
          <a:xfrm>
            <a:off x="741363" y="41322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a:solidFill>
                  <a:srgbClr val="1218A4"/>
                </a:solidFill>
                <a:sym typeface="Symbol" charset="0"/>
              </a:rPr>
              <a:t>0</a:t>
            </a:r>
            <a:endParaRPr lang="en-US"/>
          </a:p>
        </p:txBody>
      </p:sp>
      <p:sp>
        <p:nvSpPr>
          <p:cNvPr id="17439" name="Text Box 47"/>
          <p:cNvSpPr txBox="1">
            <a:spLocks noChangeArrowheads="1"/>
          </p:cNvSpPr>
          <p:nvPr/>
        </p:nvSpPr>
        <p:spPr bwMode="auto">
          <a:xfrm>
            <a:off x="6897688" y="3478213"/>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5</a:t>
            </a:r>
            <a:endParaRPr lang="en-US" dirty="0"/>
          </a:p>
        </p:txBody>
      </p:sp>
      <p:sp>
        <p:nvSpPr>
          <p:cNvPr id="114737" name="Text Box 49"/>
          <p:cNvSpPr txBox="1">
            <a:spLocks noChangeArrowheads="1"/>
          </p:cNvSpPr>
          <p:nvPr/>
        </p:nvSpPr>
        <p:spPr bwMode="auto">
          <a:xfrm>
            <a:off x="5713413" y="2508528"/>
            <a:ext cx="2678175" cy="369332"/>
          </a:xfrm>
          <a:prstGeom prst="rect">
            <a:avLst/>
          </a:prstGeom>
          <a:solidFill>
            <a:srgbClr val="FFFC97"/>
          </a:solidFill>
          <a:ln w="6350">
            <a:solidFill>
              <a:srgbClr val="FF011C"/>
            </a:solidFill>
            <a:miter lim="800000"/>
            <a:headEnd/>
            <a:tailEnd/>
          </a:ln>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t>6 </a:t>
            </a:r>
            <a:r>
              <a:rPr lang="en-US" sz="1800" dirty="0"/>
              <a:t>intervals = </a:t>
            </a:r>
            <a:r>
              <a:rPr lang="en-US" sz="1800" dirty="0" smtClean="0"/>
              <a:t>5 </a:t>
            </a:r>
            <a:r>
              <a:rPr lang="en-US" sz="1800" dirty="0" smtClean="0">
                <a:solidFill>
                  <a:srgbClr val="0000FF"/>
                </a:solidFill>
                <a:latin typeface="Lucida Grande"/>
                <a:ea typeface="Lucida Grande"/>
                <a:cs typeface="Lucida Grande"/>
                <a:sym typeface="Symbol" charset="0"/>
              </a:rPr>
              <a:t>β</a:t>
            </a:r>
            <a:r>
              <a:rPr lang="en-US" sz="1800" dirty="0" smtClean="0"/>
              <a:t> </a:t>
            </a:r>
            <a:r>
              <a:rPr lang="en-US" sz="1800" dirty="0"/>
              <a:t>weights</a:t>
            </a:r>
          </a:p>
        </p:txBody>
      </p:sp>
      <p:grpSp>
        <p:nvGrpSpPr>
          <p:cNvPr id="11" name="Group 10"/>
          <p:cNvGrpSpPr/>
          <p:nvPr/>
        </p:nvGrpSpPr>
        <p:grpSpPr>
          <a:xfrm>
            <a:off x="7197725" y="3486150"/>
            <a:ext cx="1762125" cy="744538"/>
            <a:chOff x="7197725" y="3486150"/>
            <a:chExt cx="1762125" cy="744538"/>
          </a:xfrm>
        </p:grpSpPr>
        <p:sp>
          <p:nvSpPr>
            <p:cNvPr id="114738" name="Text Box 50"/>
            <p:cNvSpPr txBox="1">
              <a:spLocks noChangeArrowheads="1"/>
            </p:cNvSpPr>
            <p:nvPr/>
          </p:nvSpPr>
          <p:spPr bwMode="auto">
            <a:xfrm>
              <a:off x="7932738" y="3486150"/>
              <a:ext cx="1027112" cy="247650"/>
            </a:xfrm>
            <a:prstGeom prst="rect">
              <a:avLst/>
            </a:prstGeom>
            <a:solidFill>
              <a:srgbClr val="FFFC97"/>
            </a:solidFill>
            <a:ln w="6350">
              <a:solidFill>
                <a:srgbClr val="FF011C"/>
              </a:solidFill>
              <a:miter lim="800000"/>
              <a:headEnd/>
              <a:tailEnd/>
            </a:ln>
          </p:spPr>
          <p:txBody>
            <a:bodyPr wrap="none" lIns="45720" tIns="18288" rIns="45720" bIns="9144"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ja-JP" altLang="en-US" sz="1400" dirty="0"/>
                <a:t>“</a:t>
              </a:r>
              <a:r>
                <a:rPr lang="en-US" altLang="ja-JP" sz="1400" dirty="0"/>
                <a:t>knot</a:t>
              </a:r>
              <a:r>
                <a:rPr lang="ja-JP" altLang="en-US" sz="1400" dirty="0"/>
                <a:t>”</a:t>
              </a:r>
              <a:r>
                <a:rPr lang="en-US" altLang="ja-JP" sz="1400" dirty="0"/>
                <a:t> times</a:t>
              </a:r>
              <a:endParaRPr lang="en-US" sz="1400" dirty="0"/>
            </a:p>
          </p:txBody>
        </p:sp>
        <p:sp>
          <p:nvSpPr>
            <p:cNvPr id="17442" name="Line 51"/>
            <p:cNvSpPr>
              <a:spLocks noChangeShapeType="1"/>
            </p:cNvSpPr>
            <p:nvPr/>
          </p:nvSpPr>
          <p:spPr bwMode="auto">
            <a:xfrm flipH="1">
              <a:off x="7197725" y="3659188"/>
              <a:ext cx="723900" cy="571500"/>
            </a:xfrm>
            <a:prstGeom prst="line">
              <a:avLst/>
            </a:prstGeom>
            <a:noFill/>
            <a:ln w="12700">
              <a:solidFill>
                <a:srgbClr val="00808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7443" name="Text Box 52"/>
          <p:cNvSpPr txBox="1">
            <a:spLocks noChangeArrowheads="1"/>
          </p:cNvSpPr>
          <p:nvPr/>
        </p:nvSpPr>
        <p:spPr bwMode="auto">
          <a:xfrm>
            <a:off x="504825" y="2111375"/>
            <a:ext cx="22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h</a:t>
            </a:r>
            <a:endParaRPr lang="en-US" i="1" dirty="0"/>
          </a:p>
        </p:txBody>
      </p:sp>
      <p:sp>
        <p:nvSpPr>
          <p:cNvPr id="17446" name="Text Box 42"/>
          <p:cNvSpPr txBox="1">
            <a:spLocks noChangeArrowheads="1"/>
          </p:cNvSpPr>
          <p:nvPr/>
        </p:nvSpPr>
        <p:spPr bwMode="auto">
          <a:xfrm>
            <a:off x="7861300" y="411321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6</a:t>
            </a:r>
            <a:r>
              <a:rPr lang="en-US" sz="1800" b="1" i="1" dirty="0" smtClean="0">
                <a:solidFill>
                  <a:srgbClr val="1218A4"/>
                </a:solidFill>
                <a:sym typeface="Symbol" charset="0"/>
              </a:rPr>
              <a:t>L</a:t>
            </a:r>
            <a:endParaRPr lang="en-US" sz="1800" b="1" i="1" dirty="0">
              <a:solidFill>
                <a:srgbClr val="1218A4"/>
              </a:solidFill>
              <a:sym typeface="Symbol" charset="0"/>
            </a:endParaRPr>
          </a:p>
        </p:txBody>
      </p:sp>
      <p:graphicFrame>
        <p:nvGraphicFramePr>
          <p:cNvPr id="57" name="Object 2"/>
          <p:cNvGraphicFramePr>
            <a:graphicFrameLocks noChangeAspect="1"/>
          </p:cNvGraphicFramePr>
          <p:nvPr>
            <p:extLst>
              <p:ext uri="{D42A27DB-BD31-4B8C-83A1-F6EECF244321}">
                <p14:modId xmlns:p14="http://schemas.microsoft.com/office/powerpoint/2010/main" val="4008814754"/>
              </p:ext>
            </p:extLst>
          </p:nvPr>
        </p:nvGraphicFramePr>
        <p:xfrm>
          <a:off x="1463675" y="1303958"/>
          <a:ext cx="6294438" cy="750887"/>
        </p:xfrm>
        <a:graphic>
          <a:graphicData uri="http://schemas.openxmlformats.org/presentationml/2006/ole">
            <mc:AlternateContent xmlns:mc="http://schemas.openxmlformats.org/markup-compatibility/2006">
              <mc:Choice xmlns:v="urn:schemas-microsoft-com:vml" Requires="v">
                <p:oleObj spid="_x0000_s56789" name="Equation" r:id="rId4" imgW="3619500" imgH="431800" progId="Equation.3">
                  <p:embed/>
                </p:oleObj>
              </mc:Choice>
              <mc:Fallback>
                <p:oleObj name="Equation" r:id="rId4" imgW="3619500" imgH="431800" progId="Equation.3">
                  <p:embed/>
                  <p:pic>
                    <p:nvPicPr>
                      <p:cNvPr id="0" name=""/>
                      <p:cNvPicPr>
                        <a:picLocks noChangeAspect="1" noChangeArrowheads="1"/>
                      </p:cNvPicPr>
                      <p:nvPr/>
                    </p:nvPicPr>
                    <p:blipFill>
                      <a:blip r:embed="rId5"/>
                      <a:srcRect/>
                      <a:stretch>
                        <a:fillRect/>
                      </a:stretch>
                    </p:blipFill>
                    <p:spPr bwMode="auto">
                      <a:xfrm>
                        <a:off x="1463675" y="1303958"/>
                        <a:ext cx="6294438"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 name="Line 5"/>
          <p:cNvSpPr>
            <a:spLocks noChangeShapeType="1"/>
          </p:cNvSpPr>
          <p:nvPr/>
        </p:nvSpPr>
        <p:spPr bwMode="auto">
          <a:xfrm flipH="1">
            <a:off x="2018546" y="3259138"/>
            <a:ext cx="754" cy="738168"/>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59" name="Line 5"/>
          <p:cNvSpPr>
            <a:spLocks noChangeShapeType="1"/>
          </p:cNvSpPr>
          <p:nvPr/>
        </p:nvSpPr>
        <p:spPr bwMode="auto">
          <a:xfrm>
            <a:off x="3248025" y="2379663"/>
            <a:ext cx="0" cy="1601787"/>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0" name="Line 5"/>
          <p:cNvSpPr>
            <a:spLocks noChangeShapeType="1"/>
          </p:cNvSpPr>
          <p:nvPr/>
        </p:nvSpPr>
        <p:spPr bwMode="auto">
          <a:xfrm flipH="1">
            <a:off x="4464050" y="2598738"/>
            <a:ext cx="0" cy="1397000"/>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1" name="Line 5"/>
          <p:cNvSpPr>
            <a:spLocks noChangeShapeType="1"/>
          </p:cNvSpPr>
          <p:nvPr/>
        </p:nvSpPr>
        <p:spPr bwMode="auto">
          <a:xfrm>
            <a:off x="5689599" y="3609976"/>
            <a:ext cx="4763" cy="371474"/>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2" name="Line 5"/>
          <p:cNvSpPr>
            <a:spLocks noChangeShapeType="1"/>
          </p:cNvSpPr>
          <p:nvPr/>
        </p:nvSpPr>
        <p:spPr bwMode="auto">
          <a:xfrm flipH="1">
            <a:off x="6911973" y="3790950"/>
            <a:ext cx="1" cy="225425"/>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5684838" y="3790949"/>
            <a:ext cx="2337577" cy="203201"/>
            <a:chOff x="5684838" y="3790949"/>
            <a:chExt cx="2337577" cy="203201"/>
          </a:xfrm>
        </p:grpSpPr>
        <p:sp>
          <p:nvSpPr>
            <p:cNvPr id="114734" name="Line 46"/>
            <p:cNvSpPr>
              <a:spLocks noChangeShapeType="1"/>
            </p:cNvSpPr>
            <p:nvPr/>
          </p:nvSpPr>
          <p:spPr bwMode="auto">
            <a:xfrm flipV="1">
              <a:off x="5684838" y="3790950"/>
              <a:ext cx="1195387" cy="203200"/>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46"/>
            <p:cNvSpPr>
              <a:spLocks noChangeShapeType="1"/>
            </p:cNvSpPr>
            <p:nvPr/>
          </p:nvSpPr>
          <p:spPr bwMode="auto">
            <a:xfrm>
              <a:off x="6929908" y="3790949"/>
              <a:ext cx="1092507" cy="190501"/>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
          <p:cNvGrpSpPr/>
          <p:nvPr/>
        </p:nvGrpSpPr>
        <p:grpSpPr>
          <a:xfrm>
            <a:off x="801688" y="2374900"/>
            <a:ext cx="7239001" cy="1622425"/>
            <a:chOff x="801688" y="2374900"/>
            <a:chExt cx="7239001" cy="1622425"/>
          </a:xfrm>
        </p:grpSpPr>
        <p:grpSp>
          <p:nvGrpSpPr>
            <p:cNvPr id="6" name="Group 48"/>
            <p:cNvGrpSpPr>
              <a:grpSpLocks/>
            </p:cNvGrpSpPr>
            <p:nvPr/>
          </p:nvGrpSpPr>
          <p:grpSpPr bwMode="auto">
            <a:xfrm>
              <a:off x="801688" y="2374900"/>
              <a:ext cx="6097587" cy="1622425"/>
              <a:chOff x="505" y="1572"/>
              <a:chExt cx="3841" cy="1022"/>
            </a:xfrm>
          </p:grpSpPr>
          <p:sp>
            <p:nvSpPr>
              <p:cNvPr id="17450" name="Line 27"/>
              <p:cNvSpPr>
                <a:spLocks noChangeShapeType="1"/>
              </p:cNvSpPr>
              <p:nvPr/>
            </p:nvSpPr>
            <p:spPr bwMode="auto">
              <a:xfrm flipV="1">
                <a:off x="505" y="2132"/>
                <a:ext cx="771" cy="462"/>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1" name="Line 28"/>
              <p:cNvSpPr>
                <a:spLocks noChangeShapeType="1"/>
              </p:cNvSpPr>
              <p:nvPr/>
            </p:nvSpPr>
            <p:spPr bwMode="auto">
              <a:xfrm flipV="1">
                <a:off x="1273" y="1575"/>
                <a:ext cx="768" cy="55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2" name="Line 29"/>
              <p:cNvSpPr>
                <a:spLocks noChangeShapeType="1"/>
              </p:cNvSpPr>
              <p:nvPr/>
            </p:nvSpPr>
            <p:spPr bwMode="auto">
              <a:xfrm>
                <a:off x="2041" y="1572"/>
                <a:ext cx="771" cy="141"/>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3" name="Line 30"/>
              <p:cNvSpPr>
                <a:spLocks noChangeShapeType="1"/>
              </p:cNvSpPr>
              <p:nvPr/>
            </p:nvSpPr>
            <p:spPr bwMode="auto">
              <a:xfrm>
                <a:off x="2815" y="1713"/>
                <a:ext cx="772" cy="637"/>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4" name="Line 31"/>
              <p:cNvSpPr>
                <a:spLocks noChangeShapeType="1"/>
              </p:cNvSpPr>
              <p:nvPr/>
            </p:nvSpPr>
            <p:spPr bwMode="auto">
              <a:xfrm>
                <a:off x="3586" y="2352"/>
                <a:ext cx="760" cy="10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5" name="Line 31"/>
            <p:cNvSpPr>
              <a:spLocks noChangeShapeType="1"/>
            </p:cNvSpPr>
            <p:nvPr/>
          </p:nvSpPr>
          <p:spPr bwMode="auto">
            <a:xfrm>
              <a:off x="6898499" y="3784306"/>
              <a:ext cx="1142190" cy="19714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6" name="Line 13"/>
          <p:cNvSpPr>
            <a:spLocks noChangeShapeType="1"/>
          </p:cNvSpPr>
          <p:nvPr/>
        </p:nvSpPr>
        <p:spPr bwMode="auto">
          <a:xfrm>
            <a:off x="7996349" y="399681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5"/>
          <p:cNvSpPr>
            <a:spLocks noChangeShapeType="1"/>
          </p:cNvSpPr>
          <p:nvPr/>
        </p:nvSpPr>
        <p:spPr bwMode="auto">
          <a:xfrm>
            <a:off x="627063" y="3340400"/>
            <a:ext cx="139444" cy="628350"/>
          </a:xfrm>
          <a:prstGeom prst="line">
            <a:avLst/>
          </a:prstGeom>
          <a:noFill/>
          <a:ln w="28575">
            <a:solidFill>
              <a:srgbClr val="660066"/>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Text Box 38"/>
          <p:cNvSpPr txBox="1">
            <a:spLocks noChangeArrowheads="1"/>
          </p:cNvSpPr>
          <p:nvPr/>
        </p:nvSpPr>
        <p:spPr bwMode="auto">
          <a:xfrm>
            <a:off x="126904" y="2971068"/>
            <a:ext cx="1660055" cy="369332"/>
          </a:xfrm>
          <a:prstGeom prst="rect">
            <a:avLst/>
          </a:prstGeom>
          <a:noFill/>
          <a:ln w="6350">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s</a:t>
            </a:r>
            <a:r>
              <a:rPr lang="en-US" sz="1800" dirty="0" smtClean="0"/>
              <a:t>timulus onset</a:t>
            </a:r>
            <a:endParaRPr lang="en-US" sz="1800" dirty="0"/>
          </a:p>
        </p:txBody>
      </p:sp>
      <p:sp>
        <p:nvSpPr>
          <p:cNvPr id="14" name="Slide Number Placeholder 13"/>
          <p:cNvSpPr>
            <a:spLocks noGrp="1"/>
          </p:cNvSpPr>
          <p:nvPr>
            <p:ph type="sldNum" sz="quarter" idx="12"/>
          </p:nvPr>
        </p:nvSpPr>
        <p:spPr/>
        <p:txBody>
          <a:bodyPr/>
          <a:lstStyle/>
          <a:p>
            <a:fld id="{2B142ECA-B25A-7D4E-AE0A-E9B57F978545}" type="slidenum">
              <a:rPr lang="en-US" smtClean="0"/>
              <a:t>29</a:t>
            </a:fld>
            <a:endParaRPr lang="en-US" dirty="0"/>
          </a:p>
        </p:txBody>
      </p:sp>
    </p:spTree>
    <p:extLst>
      <p:ext uri="{BB962C8B-B14F-4D97-AF65-F5344CB8AC3E}">
        <p14:creationId xmlns:p14="http://schemas.microsoft.com/office/powerpoint/2010/main" val="237768511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6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6500"/>
                            </p:stCondLst>
                            <p:childTnLst>
                              <p:par>
                                <p:cTn id="25" presetID="2" presetClass="entr" presetSubtype="8"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8000"/>
                            </p:stCondLst>
                            <p:childTnLst>
                              <p:par>
                                <p:cTn id="30" presetID="10" presetClass="entr" presetSubtype="0" fill="hold" grpId="0" nodeType="afterEffect">
                                  <p:stCondLst>
                                    <p:cond delay="1000"/>
                                  </p:stCondLst>
                                  <p:childTnLst>
                                    <p:set>
                                      <p:cBhvr>
                                        <p:cTn id="31" dur="1" fill="hold">
                                          <p:stCondLst>
                                            <p:cond delay="0"/>
                                          </p:stCondLst>
                                        </p:cTn>
                                        <p:tgtEl>
                                          <p:spTgt spid="114737"/>
                                        </p:tgtEl>
                                        <p:attrNameLst>
                                          <p:attrName>style.visibility</p:attrName>
                                        </p:attrNameLst>
                                      </p:cBhvr>
                                      <p:to>
                                        <p:strVal val="visible"/>
                                      </p:to>
                                    </p:set>
                                    <p:animEffect transition="in" filter="fade">
                                      <p:cBhvr>
                                        <p:cTn id="32" dur="500"/>
                                        <p:tgtEl>
                                          <p:spTgt spid="114737"/>
                                        </p:tgtEl>
                                      </p:cBhvr>
                                    </p:animEffect>
                                  </p:childTnLst>
                                </p:cTn>
                              </p:par>
                            </p:childTnLst>
                          </p:cTn>
                        </p:par>
                        <p:par>
                          <p:cTn id="33" fill="hold">
                            <p:stCondLst>
                              <p:cond delay="9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 descr="linear_regressi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4798" y="3709226"/>
            <a:ext cx="3821710" cy="258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Basics of Linear Modeling</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76200" y="936026"/>
            <a:ext cx="9067800" cy="5819775"/>
          </a:xfrm>
        </p:spPr>
        <p:txBody>
          <a:bodyPr>
            <a:normAutofit lnSpcReduction="10000"/>
          </a:bodyPr>
          <a:lstStyle/>
          <a:p>
            <a:pPr eaLnBrk="1" hangingPunct="1">
              <a:lnSpc>
                <a:spcPct val="110000"/>
              </a:lnSpc>
              <a:buClr>
                <a:schemeClr val="tx1"/>
              </a:buClr>
            </a:pPr>
            <a:r>
              <a:rPr lang="en-US" sz="2400" b="1" dirty="0" smtClean="0">
                <a:solidFill>
                  <a:srgbClr val="0000FF"/>
                </a:solidFill>
                <a:latin typeface="Palatino"/>
                <a:ea typeface="ＭＳ Ｐゴシック" charset="0"/>
                <a:cs typeface="Palatino"/>
              </a:rPr>
              <a:t>Regression</a:t>
            </a:r>
            <a:r>
              <a:rPr lang="en-US" sz="2400" dirty="0" smtClean="0">
                <a:latin typeface="Palatino"/>
                <a:ea typeface="ＭＳ Ｐゴシック" charset="0"/>
                <a:cs typeface="Palatino"/>
              </a:rPr>
              <a:t>: finding a relationship </a:t>
            </a:r>
            <a:r>
              <a:rPr lang="en-US" sz="2400" dirty="0">
                <a:latin typeface="Palatino"/>
                <a:ea typeface="ＭＳ Ｐゴシック" charset="0"/>
                <a:cs typeface="Palatino"/>
              </a:rPr>
              <a:t>between a response/outcome (dependent) variable and one or more explanatory (independent) </a:t>
            </a:r>
            <a:r>
              <a:rPr lang="en-US" sz="2400" dirty="0" smtClean="0">
                <a:latin typeface="Palatino"/>
                <a:ea typeface="ＭＳ Ｐゴシック" charset="0"/>
                <a:cs typeface="Palatino"/>
              </a:rPr>
              <a:t>variables (</a:t>
            </a:r>
            <a:r>
              <a:rPr lang="en-US" sz="2400" b="1" dirty="0" smtClean="0">
                <a:solidFill>
                  <a:srgbClr val="0000FF"/>
                </a:solidFill>
                <a:latin typeface="Palatino"/>
                <a:ea typeface="ＭＳ Ｐゴシック" charset="0"/>
                <a:cs typeface="Palatino"/>
              </a:rPr>
              <a:t>regressors</a:t>
            </a:r>
            <a:r>
              <a:rPr lang="en-US" sz="2400" dirty="0" smtClean="0">
                <a:latin typeface="Palatino"/>
                <a:ea typeface="ＭＳ Ｐゴシック" charset="0"/>
                <a:cs typeface="Palatino"/>
              </a:rPr>
              <a:t>)</a:t>
            </a:r>
          </a:p>
          <a:p>
            <a:pPr lvl="1">
              <a:buFont typeface="Wingdings" charset="2"/>
              <a:buChar char="Ø"/>
            </a:pPr>
            <a:r>
              <a:rPr lang="en-US" sz="2200" dirty="0" smtClean="0">
                <a:latin typeface="Palatino"/>
                <a:ea typeface="ＭＳ Ｐゴシック" charset="0"/>
                <a:cs typeface="Palatino"/>
              </a:rPr>
              <a:t>Also called </a:t>
            </a:r>
            <a:r>
              <a:rPr lang="en-US" sz="2200" b="1" dirty="0" smtClean="0">
                <a:solidFill>
                  <a:srgbClr val="0000FF"/>
                </a:solidFill>
                <a:latin typeface="Palatino"/>
                <a:ea typeface="ＭＳ Ｐゴシック" charset="0"/>
                <a:cs typeface="Palatino"/>
              </a:rPr>
              <a:t>linear model </a:t>
            </a:r>
            <a:r>
              <a:rPr lang="en-US" sz="2200" dirty="0" smtClean="0">
                <a:latin typeface="Palatino"/>
                <a:ea typeface="ＭＳ Ｐゴシック" charset="0"/>
                <a:cs typeface="Palatino"/>
              </a:rPr>
              <a:t>or</a:t>
            </a:r>
            <a:r>
              <a:rPr lang="en-US" sz="2200" b="1" dirty="0" smtClean="0">
                <a:latin typeface="Palatino"/>
                <a:ea typeface="ＭＳ Ｐゴシック" charset="0"/>
                <a:cs typeface="Palatino"/>
              </a:rPr>
              <a:t> </a:t>
            </a:r>
            <a:r>
              <a:rPr lang="en-US" sz="2200" b="1" dirty="0" smtClean="0">
                <a:solidFill>
                  <a:srgbClr val="0000FF"/>
                </a:solidFill>
                <a:latin typeface="Palatino"/>
                <a:ea typeface="ＭＳ Ｐゴシック" charset="0"/>
                <a:cs typeface="Palatino"/>
              </a:rPr>
              <a:t>linear regression</a:t>
            </a:r>
          </a:p>
          <a:p>
            <a:pPr eaLnBrk="1" hangingPunct="1"/>
            <a:r>
              <a:rPr lang="en-US" sz="2400" dirty="0" smtClean="0">
                <a:latin typeface="Palatino"/>
                <a:ea typeface="ＭＳ Ｐゴシック" charset="0"/>
                <a:cs typeface="Palatino"/>
              </a:rPr>
              <a:t>Equations</a:t>
            </a:r>
            <a:endParaRPr lang="en-US" sz="2000" dirty="0">
              <a:latin typeface="Palatino"/>
              <a:ea typeface="ＭＳ Ｐゴシック" charset="0"/>
              <a:cs typeface="Palatino"/>
            </a:endParaRPr>
          </a:p>
          <a:p>
            <a:pPr lvl="1" eaLnBrk="1" hangingPunct="1">
              <a:buFont typeface="Wingdings" charset="2"/>
              <a:buChar char="Ø"/>
            </a:pPr>
            <a:r>
              <a:rPr lang="en-US" sz="2400" i="1" dirty="0" smtClean="0">
                <a:latin typeface="Palatino"/>
                <a:ea typeface="ＭＳ Ｐゴシック" charset="0"/>
                <a:cs typeface="Palatino"/>
              </a:rPr>
              <a:t> </a:t>
            </a:r>
            <a:r>
              <a:rPr lang="en-US" sz="2400" i="1" dirty="0" err="1" smtClean="0">
                <a:solidFill>
                  <a:srgbClr val="000000"/>
                </a:solidFill>
                <a:latin typeface="Palatino"/>
                <a:ea typeface="ＭＳ Ｐゴシック" charset="0"/>
                <a:cs typeface="Palatino"/>
              </a:rPr>
              <a:t>i</a:t>
            </a:r>
            <a:r>
              <a:rPr lang="en-US" sz="2400" dirty="0" smtClean="0">
                <a:latin typeface="Palatino"/>
                <a:ea typeface="ＭＳ Ｐゴシック" charset="0"/>
                <a:cs typeface="Palatino"/>
              </a:rPr>
              <a:t>=index of data = 0, 1, 2 … N-1 </a:t>
            </a:r>
            <a:r>
              <a:rPr lang="en-US" sz="2000" dirty="0" smtClean="0">
                <a:latin typeface="Palatino"/>
                <a:ea typeface="ＭＳ Ｐゴシック" charset="0"/>
                <a:cs typeface="Palatino"/>
              </a:rPr>
              <a:t>(total of N data points)</a:t>
            </a:r>
          </a:p>
          <a:p>
            <a:pPr lvl="1" eaLnBrk="1" hangingPunct="1">
              <a:buFont typeface="Wingdings" charset="2"/>
              <a:buChar char="Ø"/>
            </a:pPr>
            <a:r>
              <a:rPr lang="en-US" sz="2400" i="1" dirty="0">
                <a:latin typeface="Palatino"/>
                <a:ea typeface="ＭＳ Ｐゴシック" charset="0"/>
                <a:cs typeface="Palatino"/>
              </a:rPr>
              <a:t> </a:t>
            </a:r>
            <a:r>
              <a:rPr lang="en-US" sz="2400" i="1" dirty="0" smtClean="0">
                <a:solidFill>
                  <a:srgbClr val="000000"/>
                </a:solidFill>
                <a:latin typeface="Palatino"/>
                <a:ea typeface="ＭＳ Ｐゴシック" charset="0"/>
                <a:cs typeface="Palatino"/>
              </a:rPr>
              <a:t>x</a:t>
            </a:r>
            <a:r>
              <a:rPr lang="en-US" sz="2400" i="1" baseline="-25000" dirty="0" smtClean="0">
                <a:latin typeface="Palatino"/>
                <a:ea typeface="ＭＳ Ｐゴシック" charset="0"/>
                <a:cs typeface="Palatino"/>
              </a:rPr>
              <a:t>i</a:t>
            </a:r>
            <a:r>
              <a:rPr lang="en-US" sz="2400" i="1" dirty="0" smtClean="0">
                <a:latin typeface="Palatino"/>
                <a:ea typeface="ＭＳ Ｐゴシック" charset="0"/>
                <a:cs typeface="Palatino"/>
              </a:rPr>
              <a:t>=</a:t>
            </a:r>
            <a:r>
              <a:rPr lang="en-US" sz="2400" dirty="0" smtClean="0">
                <a:latin typeface="Palatino"/>
                <a:ea typeface="ＭＳ Ｐゴシック" charset="0"/>
                <a:cs typeface="Palatino"/>
              </a:rPr>
              <a:t>explanatory model </a:t>
            </a:r>
            <a:r>
              <a:rPr lang="en-US" sz="2000" dirty="0" smtClean="0">
                <a:latin typeface="Palatino"/>
                <a:ea typeface="ＭＳ Ｐゴシック" charset="0"/>
                <a:cs typeface="Palatino"/>
              </a:rPr>
              <a:t>(known value) </a:t>
            </a:r>
            <a:r>
              <a:rPr lang="en-US" sz="2400" dirty="0" smtClean="0">
                <a:latin typeface="Palatino"/>
                <a:ea typeface="ＭＳ Ｐゴシック" charset="0"/>
                <a:cs typeface="Palatino"/>
              </a:rPr>
              <a:t>for data point number </a:t>
            </a:r>
            <a:r>
              <a:rPr lang="en-US" sz="2400" i="1" dirty="0" err="1" smtClean="0">
                <a:latin typeface="Palatino"/>
                <a:ea typeface="ＭＳ Ｐゴシック" charset="0"/>
                <a:cs typeface="Palatino"/>
              </a:rPr>
              <a:t>i</a:t>
            </a:r>
            <a:endParaRPr lang="en-US" sz="2400" dirty="0" smtClean="0">
              <a:latin typeface="Palatino"/>
              <a:ea typeface="ＭＳ Ｐゴシック" charset="0"/>
              <a:cs typeface="Palatino"/>
            </a:endParaRPr>
          </a:p>
          <a:p>
            <a:pPr lvl="1" eaLnBrk="1" hangingPunct="1">
              <a:buFont typeface="Wingdings" charset="2"/>
              <a:buChar char="Ø"/>
            </a:pPr>
            <a:r>
              <a:rPr lang="en-US" sz="2400" i="1" dirty="0" smtClean="0">
                <a:latin typeface="Palatino"/>
                <a:ea typeface="ＭＳ Ｐゴシック" charset="0"/>
                <a:cs typeface="Palatino"/>
              </a:rPr>
              <a:t> </a:t>
            </a:r>
            <a:r>
              <a:rPr lang="en-US" sz="2400" i="1" dirty="0" err="1" smtClean="0">
                <a:solidFill>
                  <a:srgbClr val="000000"/>
                </a:solidFill>
                <a:latin typeface="Palatino"/>
                <a:ea typeface="ＭＳ Ｐゴシック" charset="0"/>
                <a:cs typeface="Palatino"/>
              </a:rPr>
              <a:t>y</a:t>
            </a:r>
            <a:r>
              <a:rPr lang="en-US" sz="2400" i="1" baseline="-25000" dirty="0" err="1" smtClean="0">
                <a:solidFill>
                  <a:srgbClr val="000000"/>
                </a:solidFill>
                <a:latin typeface="Palatino"/>
                <a:ea typeface="ＭＳ Ｐゴシック" charset="0"/>
                <a:cs typeface="Palatino"/>
              </a:rPr>
              <a:t>i</a:t>
            </a:r>
            <a:r>
              <a:rPr lang="en-US" sz="2400" dirty="0" smtClean="0">
                <a:latin typeface="Palatino"/>
                <a:ea typeface="ＭＳ Ｐゴシック" charset="0"/>
                <a:cs typeface="Palatino"/>
              </a:rPr>
              <a:t>=data value for data point number </a:t>
            </a:r>
            <a:r>
              <a:rPr lang="en-US" sz="2400" i="1" dirty="0" err="1" smtClean="0">
                <a:solidFill>
                  <a:srgbClr val="000000"/>
                </a:solidFill>
                <a:latin typeface="Palatino"/>
                <a:ea typeface="ＭＳ Ｐゴシック" charset="0"/>
                <a:cs typeface="Palatino"/>
              </a:rPr>
              <a:t>i</a:t>
            </a:r>
            <a:endParaRPr lang="en-US" sz="2400" i="1" dirty="0" smtClean="0">
              <a:solidFill>
                <a:srgbClr val="000000"/>
              </a:solidFill>
              <a:latin typeface="Palatino"/>
              <a:ea typeface="ＭＳ Ｐゴシック" charset="0"/>
              <a:cs typeface="Palatino"/>
            </a:endParaRPr>
          </a:p>
          <a:p>
            <a:pPr lvl="1">
              <a:buFont typeface="Wingdings" charset="2"/>
              <a:buChar char="Ø"/>
            </a:pPr>
            <a:r>
              <a:rPr lang="en-US" sz="2400" dirty="0" smtClean="0">
                <a:latin typeface="Palatino"/>
                <a:ea typeface="ＭＳ Ｐゴシック" charset="0"/>
                <a:cs typeface="Palatino"/>
              </a:rPr>
              <a:t>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 </a:t>
            </a:r>
            <a:r>
              <a:rPr lang="en-US" sz="2200" i="1" dirty="0" smtClean="0">
                <a:solidFill>
                  <a:srgbClr val="000000"/>
                </a:solidFill>
                <a:latin typeface="Palatino"/>
                <a:ea typeface="ＭＳ Ｐゴシック" charset="0"/>
                <a:cs typeface="Palatino"/>
              </a:rPr>
              <a:t>β</a:t>
            </a:r>
            <a:r>
              <a:rPr lang="en-US" sz="2200" i="1" baseline="-25000" dirty="0" smtClean="0">
                <a:solidFill>
                  <a:srgbClr val="000000"/>
                </a:solidFill>
                <a:latin typeface="Palatino"/>
                <a:ea typeface="ＭＳ Ｐゴシック" charset="0"/>
                <a:cs typeface="Palatino"/>
              </a:rPr>
              <a:t>0</a:t>
            </a:r>
            <a:r>
              <a:rPr lang="en-US" sz="2200" dirty="0" smtClean="0">
                <a:solidFill>
                  <a:srgbClr val="000000"/>
                </a:solidFill>
                <a:latin typeface="Palatino"/>
                <a:ea typeface="ＭＳ Ｐゴシック" charset="0"/>
                <a:cs typeface="Palatino"/>
              </a:rPr>
              <a:t> </a:t>
            </a:r>
            <a:r>
              <a:rPr lang="en-US" sz="2200" dirty="0">
                <a:solidFill>
                  <a:srgbClr val="000000"/>
                </a:solidFill>
                <a:latin typeface="Palatino"/>
                <a:ea typeface="ＭＳ Ｐゴシック" charset="0"/>
                <a:cs typeface="Palatino"/>
              </a:rPr>
              <a:t>+ </a:t>
            </a:r>
            <a:r>
              <a:rPr lang="en-US" sz="2200" i="1" dirty="0" smtClean="0">
                <a:solidFill>
                  <a:srgbClr val="000000"/>
                </a:solidFill>
                <a:latin typeface="Palatino"/>
                <a:ea typeface="ＭＳ Ｐゴシック" charset="0"/>
                <a:cs typeface="Palatino"/>
              </a:rPr>
              <a:t>β</a:t>
            </a:r>
            <a:r>
              <a:rPr lang="en-US" sz="2200" i="1" baseline="-25000" dirty="0" smtClean="0">
                <a:solidFill>
                  <a:srgbClr val="000000"/>
                </a:solidFill>
                <a:latin typeface="Palatino"/>
                <a:ea typeface="ＭＳ Ｐゴシック" charset="0"/>
                <a:cs typeface="Palatino"/>
              </a:rPr>
              <a:t>1</a:t>
            </a:r>
            <a:r>
              <a:rPr lang="en-US" sz="2200" i="1" dirty="0" smtClean="0">
                <a:solidFill>
                  <a:srgbClr val="000000"/>
                </a:solidFill>
                <a:latin typeface="Palatino"/>
                <a:ea typeface="ＭＳ Ｐゴシック" charset="0"/>
                <a:cs typeface="Palatino"/>
              </a:rPr>
              <a:t>x</a:t>
            </a:r>
            <a:r>
              <a:rPr lang="en-US" sz="2200" i="1" baseline="-25000" dirty="0" smtClean="0">
                <a:solidFill>
                  <a:srgbClr val="000000"/>
                </a:solidFill>
                <a:latin typeface="Palatino"/>
                <a:ea typeface="ＭＳ Ｐゴシック" charset="0"/>
                <a:cs typeface="Palatino"/>
              </a:rPr>
              <a:t>i</a:t>
            </a:r>
            <a:r>
              <a:rPr lang="en-US" sz="2200" dirty="0" smtClean="0">
                <a:solidFill>
                  <a:srgbClr val="000000"/>
                </a:solidFill>
                <a:latin typeface="Palatino"/>
                <a:ea typeface="ＭＳ Ｐゴシック" charset="0"/>
                <a:cs typeface="Palatino"/>
              </a:rPr>
              <a:t> </a:t>
            </a:r>
            <a:r>
              <a:rPr lang="en-US" sz="2200" dirty="0">
                <a:solidFill>
                  <a:srgbClr val="000000"/>
                </a:solidFill>
                <a:latin typeface="Palatino"/>
                <a:ea typeface="ＭＳ Ｐゴシック" charset="0"/>
                <a:cs typeface="Palatino"/>
              </a:rPr>
              <a:t>+ </a:t>
            </a:r>
            <a:r>
              <a:rPr lang="en-US" sz="2200" i="1" dirty="0" err="1" smtClean="0">
                <a:solidFill>
                  <a:srgbClr val="000000"/>
                </a:solidFill>
                <a:latin typeface="Palatino"/>
                <a:ea typeface="ＭＳ Ｐゴシック" charset="0"/>
                <a:cs typeface="Palatino"/>
              </a:rPr>
              <a:t>ε</a:t>
            </a:r>
            <a:r>
              <a:rPr lang="en-US" sz="2200" i="1" baseline="-25000" dirty="0" err="1" smtClean="0">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  </a:t>
            </a:r>
            <a:r>
              <a:rPr lang="en-US" sz="2200" b="1" dirty="0" smtClean="0">
                <a:latin typeface="Palatino"/>
                <a:ea typeface="ＭＳ Ｐゴシック" charset="0"/>
                <a:cs typeface="Palatino"/>
              </a:rPr>
              <a:t>or</a:t>
            </a:r>
            <a:r>
              <a:rPr lang="en-US" sz="2200" dirty="0" smtClean="0">
                <a:latin typeface="Palatino"/>
                <a:ea typeface="ＭＳ Ｐゴシック" charset="0"/>
                <a:cs typeface="Palatino"/>
              </a:rPr>
              <a:t>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0</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1</a:t>
            </a:r>
            <a:r>
              <a:rPr lang="en-US" sz="2200" i="1" dirty="0">
                <a:solidFill>
                  <a:srgbClr val="000000"/>
                </a:solidFill>
                <a:latin typeface="Palatino"/>
                <a:ea typeface="ＭＳ Ｐゴシック" charset="0"/>
                <a:cs typeface="Palatino"/>
              </a:rPr>
              <a:t>x</a:t>
            </a:r>
            <a:r>
              <a:rPr lang="en-US" sz="2200" i="1" baseline="-25000" dirty="0">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endParaRPr lang="en-US" sz="2200" dirty="0" smtClean="0">
              <a:solidFill>
                <a:srgbClr val="000000"/>
              </a:solidFill>
              <a:latin typeface="Palatino"/>
              <a:ea typeface="ＭＳ Ｐゴシック" charset="0"/>
              <a:cs typeface="Palatino"/>
            </a:endParaRPr>
          </a:p>
          <a:p>
            <a:pPr lvl="1">
              <a:buFont typeface="Wingdings" charset="2"/>
              <a:buChar char="Ø"/>
            </a:pPr>
            <a:r>
              <a:rPr lang="en-US" sz="2200" dirty="0">
                <a:latin typeface="Palatino"/>
                <a:ea typeface="ＭＳ Ｐゴシック" charset="0"/>
                <a:cs typeface="Palatino"/>
              </a:rPr>
              <a:t> </a:t>
            </a:r>
            <a:r>
              <a:rPr lang="en-US" sz="2200" i="1" dirty="0" smtClean="0">
                <a:solidFill>
                  <a:srgbClr val="000000"/>
                </a:solidFill>
                <a:latin typeface="Palatino"/>
                <a:ea typeface="ＭＳ Ｐゴシック" charset="0"/>
                <a:cs typeface="Palatino"/>
              </a:rPr>
              <a:t>β</a:t>
            </a:r>
            <a:r>
              <a:rPr lang="en-US" sz="2200" i="1" baseline="-25000" dirty="0" smtClean="0">
                <a:solidFill>
                  <a:srgbClr val="000000"/>
                </a:solidFill>
                <a:latin typeface="Palatino"/>
                <a:ea typeface="ＭＳ Ｐゴシック" charset="0"/>
                <a:cs typeface="Palatino"/>
              </a:rPr>
              <a:t>0</a:t>
            </a:r>
            <a:r>
              <a:rPr lang="en-US" sz="2200" dirty="0" smtClean="0">
                <a:latin typeface="Palatino"/>
                <a:ea typeface="ＭＳ Ｐゴシック" charset="0"/>
                <a:cs typeface="Palatino"/>
              </a:rPr>
              <a:t> and </a:t>
            </a:r>
            <a:r>
              <a:rPr lang="en-US" sz="2200" i="1" dirty="0" smtClean="0">
                <a:solidFill>
                  <a:srgbClr val="000000"/>
                </a:solidFill>
                <a:latin typeface="Palatino"/>
                <a:ea typeface="ＭＳ Ｐゴシック" charset="0"/>
                <a:cs typeface="Palatino"/>
              </a:rPr>
              <a:t>β</a:t>
            </a:r>
            <a:r>
              <a:rPr lang="en-US" sz="2200" i="1" baseline="-25000" dirty="0" smtClean="0">
                <a:solidFill>
                  <a:srgbClr val="000000"/>
                </a:solidFill>
                <a:latin typeface="Palatino"/>
                <a:ea typeface="ＭＳ Ｐゴシック" charset="0"/>
                <a:cs typeface="Palatino"/>
              </a:rPr>
              <a:t>1</a:t>
            </a:r>
            <a:r>
              <a:rPr lang="en-US" sz="2200" i="1" dirty="0" smtClean="0">
                <a:latin typeface="Palatino"/>
                <a:ea typeface="ＭＳ Ｐゴシック" charset="0"/>
                <a:cs typeface="Palatino"/>
              </a:rPr>
              <a:t> </a:t>
            </a:r>
            <a:r>
              <a:rPr lang="en-US" sz="2200" dirty="0" smtClean="0">
                <a:latin typeface="Palatino"/>
                <a:ea typeface="ＭＳ Ｐゴシック" charset="0"/>
                <a:cs typeface="Palatino"/>
              </a:rPr>
              <a:t>are </a:t>
            </a:r>
            <a:r>
              <a:rPr lang="en-US" sz="2200" b="1" dirty="0" smtClean="0">
                <a:solidFill>
                  <a:srgbClr val="0000FF"/>
                </a:solidFill>
                <a:latin typeface="Palatino"/>
                <a:ea typeface="ＭＳ Ｐゴシック" charset="0"/>
                <a:cs typeface="Palatino"/>
              </a:rPr>
              <a:t>model fit parameters</a:t>
            </a:r>
            <a:endParaRPr lang="en-US" sz="2200" b="1" dirty="0">
              <a:solidFill>
                <a:srgbClr val="0000FF"/>
              </a:solidFill>
              <a:latin typeface="Palatino"/>
              <a:ea typeface="ＭＳ Ｐゴシック" charset="0"/>
              <a:cs typeface="Palatino"/>
            </a:endParaRPr>
          </a:p>
          <a:p>
            <a:pPr lvl="2">
              <a:buClr>
                <a:schemeClr val="tx1"/>
              </a:buClr>
              <a:buFont typeface="Wingdings" charset="2"/>
              <a:buChar char="Ø"/>
            </a:pPr>
            <a:r>
              <a:rPr lang="en-US" sz="1800" b="1"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to be calculated from the </a:t>
            </a:r>
            <a:r>
              <a:rPr lang="en-US" sz="2200" i="1" dirty="0" smtClean="0">
                <a:solidFill>
                  <a:srgbClr val="000000"/>
                </a:solidFill>
                <a:latin typeface="Palatino"/>
                <a:ea typeface="ＭＳ Ｐゴシック" charset="0"/>
                <a:cs typeface="Palatino"/>
              </a:rPr>
              <a:t>x</a:t>
            </a:r>
            <a:r>
              <a:rPr lang="en-US" sz="2200" i="1" baseline="-25000" dirty="0" smtClean="0">
                <a:solidFill>
                  <a:srgbClr val="000000"/>
                </a:solidFill>
                <a:latin typeface="Palatino"/>
                <a:ea typeface="ＭＳ Ｐゴシック" charset="0"/>
                <a:cs typeface="Palatino"/>
              </a:rPr>
              <a:t>i</a:t>
            </a:r>
            <a:r>
              <a:rPr lang="en-US" sz="2200" dirty="0" smtClean="0">
                <a:latin typeface="Palatino"/>
                <a:ea typeface="ＭＳ Ｐゴシック" charset="0"/>
                <a:cs typeface="Palatino"/>
              </a:rPr>
              <a:t> and </a:t>
            </a:r>
            <a:r>
              <a:rPr lang="en-US" sz="2200" i="1" dirty="0" err="1" smtClean="0">
                <a:solidFill>
                  <a:srgbClr val="000000"/>
                </a:solidFill>
                <a:latin typeface="Palatino"/>
                <a:ea typeface="ＭＳ Ｐゴシック" charset="0"/>
                <a:cs typeface="Palatino"/>
              </a:rPr>
              <a:t>y</a:t>
            </a:r>
            <a:r>
              <a:rPr lang="en-US" sz="2200" i="1" baseline="-25000" dirty="0" err="1" smtClean="0">
                <a:solidFill>
                  <a:srgbClr val="000000"/>
                </a:solidFill>
                <a:latin typeface="Palatino"/>
                <a:ea typeface="ＭＳ Ｐゴシック" charset="0"/>
                <a:cs typeface="Palatino"/>
              </a:rPr>
              <a:t>i</a:t>
            </a:r>
            <a:endParaRPr lang="en-US" sz="2200" i="1" baseline="-25000" dirty="0" smtClean="0">
              <a:solidFill>
                <a:srgbClr val="000000"/>
              </a:solidFill>
              <a:latin typeface="Palatino"/>
              <a:ea typeface="ＭＳ Ｐゴシック" charset="0"/>
              <a:cs typeface="Palatino"/>
            </a:endParaRPr>
          </a:p>
          <a:p>
            <a:pPr lvl="1">
              <a:buClr>
                <a:schemeClr val="tx1"/>
              </a:buClr>
              <a:buFont typeface="Wingdings" charset="2"/>
              <a:buChar char="Ø"/>
            </a:pPr>
            <a:r>
              <a:rPr lang="en-US" sz="2600" dirty="0" smtClean="0">
                <a:latin typeface="Palatino"/>
                <a:ea typeface="ＭＳ Ｐゴシック" charset="0"/>
                <a:cs typeface="Palatino"/>
              </a:rPr>
              <a:t> </a:t>
            </a:r>
            <a:r>
              <a:rPr lang="en-US" sz="2400" i="1" dirty="0" err="1">
                <a:solidFill>
                  <a:srgbClr val="000000"/>
                </a:solidFill>
                <a:latin typeface="Palatino"/>
                <a:ea typeface="ＭＳ Ｐゴシック" charset="0"/>
                <a:cs typeface="Palatino"/>
              </a:rPr>
              <a:t>ε</a:t>
            </a:r>
            <a:r>
              <a:rPr lang="en-US" sz="2400" i="1" baseline="-25000" dirty="0" err="1">
                <a:solidFill>
                  <a:srgbClr val="000000"/>
                </a:solidFill>
                <a:latin typeface="Palatino"/>
                <a:ea typeface="ＭＳ Ｐゴシック" charset="0"/>
                <a:cs typeface="Palatino"/>
              </a:rPr>
              <a:t>i</a:t>
            </a:r>
            <a:r>
              <a:rPr lang="en-US" sz="2400" dirty="0">
                <a:latin typeface="Palatino"/>
                <a:ea typeface="ＭＳ Ｐゴシック" charset="0"/>
                <a:cs typeface="Palatino"/>
              </a:rPr>
              <a:t> </a:t>
            </a:r>
            <a:r>
              <a:rPr lang="en-US" sz="2400" dirty="0" smtClean="0">
                <a:latin typeface="Palatino"/>
                <a:ea typeface="ＭＳ Ｐゴシック" charset="0"/>
                <a:cs typeface="Palatino"/>
              </a:rPr>
              <a:t>are the </a:t>
            </a:r>
            <a:r>
              <a:rPr lang="en-US" sz="2400" b="1" dirty="0" smtClean="0">
                <a:solidFill>
                  <a:srgbClr val="0000FF"/>
                </a:solidFill>
                <a:latin typeface="Palatino"/>
                <a:ea typeface="ＭＳ Ｐゴシック" charset="0"/>
                <a:cs typeface="Palatino"/>
              </a:rPr>
              <a:t>residuals</a:t>
            </a:r>
          </a:p>
          <a:p>
            <a:pPr lvl="2">
              <a:buClr>
                <a:schemeClr val="tx1"/>
              </a:buClr>
              <a:buFont typeface="Wingdings" charset="2"/>
              <a:buChar char="Ø"/>
            </a:pPr>
            <a:r>
              <a:rPr lang="en-US" sz="2200" dirty="0" smtClean="0">
                <a:latin typeface="Palatino"/>
                <a:ea typeface="ＭＳ Ｐゴシック" charset="0"/>
                <a:cs typeface="Palatino"/>
              </a:rPr>
              <a:t> what are left after the regression</a:t>
            </a:r>
          </a:p>
          <a:p>
            <a:pPr lvl="2">
              <a:buClr>
                <a:schemeClr val="tx1"/>
              </a:buClr>
              <a:buFont typeface="Wingdings" charset="2"/>
              <a:buChar char="Ø"/>
            </a:pPr>
            <a:r>
              <a:rPr lang="en-US" sz="2200" dirty="0">
                <a:latin typeface="Palatino"/>
                <a:ea typeface="ＭＳ Ｐゴシック" charset="0"/>
                <a:cs typeface="Palatino"/>
              </a:rPr>
              <a:t> </a:t>
            </a:r>
            <a:r>
              <a:rPr lang="en-US" sz="2200" dirty="0" smtClean="0">
                <a:latin typeface="Palatino"/>
                <a:ea typeface="ＭＳ Ｐゴシック" charset="0"/>
                <a:cs typeface="Palatino"/>
              </a:rPr>
              <a:t>assumed to be </a:t>
            </a:r>
            <a:r>
              <a:rPr lang="en-US" sz="2200" b="1" dirty="0" smtClean="0">
                <a:solidFill>
                  <a:srgbClr val="0000FF"/>
                </a:solidFill>
                <a:latin typeface="Palatino"/>
                <a:ea typeface="ＭＳ Ｐゴシック" charset="0"/>
                <a:cs typeface="Palatino"/>
              </a:rPr>
              <a:t>random noise</a:t>
            </a:r>
            <a:endParaRPr lang="en-US" sz="2200" b="1" dirty="0">
              <a:solidFill>
                <a:srgbClr val="0000FF"/>
              </a:solidFill>
              <a:latin typeface="Palatino"/>
              <a:ea typeface="ＭＳ Ｐゴシック" charset="0"/>
              <a:cs typeface="Palatino"/>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b="1" dirty="0">
              <a:latin typeface="Helvetica" charset="0"/>
              <a:ea typeface="ＭＳ Ｐゴシック" charset="0"/>
              <a:cs typeface="ＭＳ Ｐゴシック" charset="0"/>
            </a:endParaRPr>
          </a:p>
        </p:txBody>
      </p:sp>
      <p:sp>
        <p:nvSpPr>
          <p:cNvPr id="5" name="Slide Number Placeholder 4"/>
          <p:cNvSpPr>
            <a:spLocks noGrp="1"/>
          </p:cNvSpPr>
          <p:nvPr>
            <p:ph type="sldNum" sz="quarter" idx="12"/>
          </p:nvPr>
        </p:nvSpPr>
        <p:spPr>
          <a:xfrm>
            <a:off x="6783290" y="6390676"/>
            <a:ext cx="2017919" cy="365125"/>
          </a:xfrm>
        </p:spPr>
        <p:txBody>
          <a:bodyPr/>
          <a:lstStyle/>
          <a:p>
            <a:fld id="{2B142ECA-B25A-7D4E-AE0A-E9B57F978545}" type="slidenum">
              <a:rPr lang="en-US" smtClean="0"/>
              <a:t>3</a:t>
            </a:fld>
            <a:endParaRPr lang="en-US"/>
          </a:p>
        </p:txBody>
      </p:sp>
    </p:spTree>
    <p:extLst>
      <p:ext uri="{BB962C8B-B14F-4D97-AF65-F5344CB8AC3E}">
        <p14:creationId xmlns:p14="http://schemas.microsoft.com/office/powerpoint/2010/main" val="29612893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46"/>
            <a:ext cx="8229600" cy="1143000"/>
          </a:xfrm>
        </p:spPr>
        <p:txBody>
          <a:bodyPr/>
          <a:lstStyle/>
          <a:p>
            <a:r>
              <a:rPr lang="en-US" dirty="0" smtClean="0">
                <a:latin typeface="Palatino"/>
                <a:cs typeface="Palatino"/>
              </a:rPr>
              <a:t>Tent Functions Create the HRF</a:t>
            </a:r>
            <a:endParaRPr lang="en-US" dirty="0">
              <a:latin typeface="Palatino"/>
              <a:cs typeface="Palatino"/>
            </a:endParaRPr>
          </a:p>
        </p:txBody>
      </p:sp>
      <p:sp>
        <p:nvSpPr>
          <p:cNvPr id="3" name="Content Placeholder 2"/>
          <p:cNvSpPr>
            <a:spLocks noGrp="1"/>
          </p:cNvSpPr>
          <p:nvPr>
            <p:ph idx="1"/>
          </p:nvPr>
        </p:nvSpPr>
        <p:spPr>
          <a:xfrm>
            <a:off x="457200" y="1161547"/>
            <a:ext cx="8229600" cy="5474789"/>
          </a:xfrm>
        </p:spPr>
        <p:txBody>
          <a:bodyPr>
            <a:normAutofit/>
          </a:bodyPr>
          <a:lstStyle/>
          <a:p>
            <a:pPr>
              <a:spcBef>
                <a:spcPts val="500"/>
              </a:spcBef>
            </a:pPr>
            <a:r>
              <a:rPr lang="en-US" sz="2800" dirty="0" smtClean="0">
                <a:latin typeface="Palatino"/>
                <a:cs typeface="Palatino"/>
              </a:rPr>
              <a:t>And then the HRF is repeated for all stimuli of the same type</a:t>
            </a:r>
          </a:p>
          <a:p>
            <a:pPr>
              <a:spcBef>
                <a:spcPts val="500"/>
              </a:spcBef>
            </a:pPr>
            <a:r>
              <a:rPr lang="en-US" sz="2800" dirty="0" smtClean="0">
                <a:latin typeface="Palatino"/>
                <a:cs typeface="Palatino"/>
              </a:rPr>
              <a:t>In the example on the last slide, the HRF has 5 parameters (</a:t>
            </a:r>
            <a:r>
              <a:rPr lang="en-US" sz="2800" i="1" dirty="0" smtClean="0">
                <a:latin typeface="Palatino"/>
                <a:ea typeface="Lucida Grande"/>
                <a:cs typeface="Palatino"/>
                <a:sym typeface="Symbol" charset="0"/>
              </a:rPr>
              <a:t>β</a:t>
            </a:r>
            <a:r>
              <a:rPr lang="en-US" sz="2400" dirty="0" smtClean="0">
                <a:latin typeface="Palatino"/>
                <a:ea typeface="Lucida Grande"/>
                <a:cs typeface="Palatino"/>
                <a:sym typeface="Symbol" charset="0"/>
              </a:rPr>
              <a:t>s</a:t>
            </a:r>
            <a:r>
              <a:rPr lang="en-US" sz="2800" dirty="0" smtClean="0">
                <a:latin typeface="Palatino"/>
                <a:ea typeface="Lucida Grande"/>
                <a:cs typeface="Palatino"/>
                <a:sym typeface="Symbol" charset="0"/>
              </a:rPr>
              <a:t>) to be estimated</a:t>
            </a:r>
          </a:p>
          <a:p>
            <a:pPr>
              <a:spcBef>
                <a:spcPts val="500"/>
              </a:spcBef>
            </a:pPr>
            <a:r>
              <a:rPr lang="en-US" sz="2800" dirty="0" smtClean="0">
                <a:latin typeface="Palatino"/>
                <a:ea typeface="Lucida Grande"/>
                <a:cs typeface="Palatino"/>
                <a:sym typeface="Symbol" charset="0"/>
              </a:rPr>
              <a:t>The </a:t>
            </a:r>
            <a:r>
              <a:rPr lang="en-US" sz="2800" i="1" dirty="0" smtClean="0">
                <a:latin typeface="Palatino"/>
                <a:ea typeface="Lucida Grande"/>
                <a:cs typeface="Palatino"/>
                <a:sym typeface="Symbol" charset="0"/>
              </a:rPr>
              <a:t>β</a:t>
            </a:r>
            <a:r>
              <a:rPr lang="en-US" sz="2400" dirty="0" smtClean="0">
                <a:latin typeface="Palatino"/>
                <a:ea typeface="Lucida Grande"/>
                <a:cs typeface="Palatino"/>
                <a:sym typeface="Symbol" charset="0"/>
              </a:rPr>
              <a:t>s </a:t>
            </a:r>
            <a:r>
              <a:rPr lang="en-US" sz="2800" dirty="0" smtClean="0">
                <a:latin typeface="Palatino"/>
                <a:ea typeface="Lucida Grande"/>
                <a:cs typeface="Palatino"/>
                <a:sym typeface="Symbol" charset="0"/>
              </a:rPr>
              <a:t>determine the amplitude (percent signal change) </a:t>
            </a:r>
            <a:r>
              <a:rPr lang="en-US" sz="2800" b="1" i="1" dirty="0" smtClean="0">
                <a:latin typeface="Palatino"/>
                <a:ea typeface="Lucida Grande"/>
                <a:cs typeface="Palatino"/>
                <a:sym typeface="Symbol" charset="0"/>
              </a:rPr>
              <a:t>and</a:t>
            </a:r>
            <a:r>
              <a:rPr lang="en-US" sz="2800" dirty="0" smtClean="0">
                <a:latin typeface="Palatino"/>
                <a:ea typeface="Lucida Grande"/>
                <a:cs typeface="Palatino"/>
                <a:sym typeface="Symbol" charset="0"/>
              </a:rPr>
              <a:t> the shape of the HRF</a:t>
            </a:r>
          </a:p>
          <a:p>
            <a:pPr>
              <a:spcBef>
                <a:spcPts val="500"/>
              </a:spcBef>
            </a:pPr>
            <a:r>
              <a:rPr lang="en-US" sz="2800" dirty="0" smtClean="0">
                <a:latin typeface="Palatino"/>
                <a:ea typeface="Lucida Grande"/>
                <a:cs typeface="Palatino"/>
                <a:sym typeface="Symbol" charset="0"/>
              </a:rPr>
              <a:t>Each voxel in each subject gets a separate HRF shape now, not just a separate amplitude</a:t>
            </a:r>
          </a:p>
          <a:p>
            <a:pPr lvl="1">
              <a:spcBef>
                <a:spcPts val="500"/>
              </a:spcBef>
            </a:pPr>
            <a:r>
              <a:rPr lang="en-US" sz="2400" dirty="0" smtClean="0">
                <a:latin typeface="Palatino"/>
                <a:ea typeface="Lucida Grande"/>
                <a:cs typeface="Palatino"/>
                <a:sym typeface="Symbol" charset="0"/>
              </a:rPr>
              <a:t>And if there are multiple types of tasks, each task gets a separate shape</a:t>
            </a:r>
          </a:p>
          <a:p>
            <a:pPr>
              <a:spcBef>
                <a:spcPts val="500"/>
              </a:spcBef>
            </a:pPr>
            <a:r>
              <a:rPr lang="en-US" dirty="0" smtClean="0">
                <a:latin typeface="Palatino"/>
                <a:ea typeface="Lucida Grande"/>
                <a:cs typeface="Palatino"/>
                <a:sym typeface="Symbol" charset="0"/>
              </a:rPr>
              <a:t>Stimulus times do </a:t>
            </a:r>
            <a:r>
              <a:rPr lang="en-US" b="1" i="1" dirty="0" smtClean="0">
                <a:latin typeface="Palatino"/>
                <a:ea typeface="Lucida Grande"/>
                <a:cs typeface="Palatino"/>
                <a:sym typeface="Symbol" charset="0"/>
              </a:rPr>
              <a:t>not</a:t>
            </a:r>
            <a:r>
              <a:rPr lang="en-US" b="1" dirty="0" smtClean="0">
                <a:latin typeface="Palatino"/>
                <a:ea typeface="Lucida Grande"/>
                <a:cs typeface="Palatino"/>
                <a:sym typeface="Symbol" charset="0"/>
              </a:rPr>
              <a:t> </a:t>
            </a:r>
            <a:r>
              <a:rPr lang="en-US" dirty="0" smtClean="0">
                <a:latin typeface="Palatino"/>
                <a:ea typeface="Lucida Grande"/>
                <a:cs typeface="Palatino"/>
                <a:sym typeface="Symbol" charset="0"/>
              </a:rPr>
              <a:t>have to be exactly on the TR grid</a:t>
            </a:r>
          </a:p>
        </p:txBody>
      </p:sp>
      <p:sp>
        <p:nvSpPr>
          <p:cNvPr id="4" name="Slide Number Placeholder 3"/>
          <p:cNvSpPr>
            <a:spLocks noGrp="1"/>
          </p:cNvSpPr>
          <p:nvPr>
            <p:ph type="sldNum" sz="quarter" idx="12"/>
          </p:nvPr>
        </p:nvSpPr>
        <p:spPr/>
        <p:txBody>
          <a:bodyPr/>
          <a:lstStyle/>
          <a:p>
            <a:fld id="{2B142ECA-B25A-7D4E-AE0A-E9B57F978545}" type="slidenum">
              <a:rPr lang="en-US" smtClean="0"/>
              <a:t>30</a:t>
            </a:fld>
            <a:endParaRPr lang="en-US"/>
          </a:p>
        </p:txBody>
      </p:sp>
    </p:spTree>
    <p:extLst>
      <p:ext uri="{BB962C8B-B14F-4D97-AF65-F5344CB8AC3E}">
        <p14:creationId xmlns:p14="http://schemas.microsoft.com/office/powerpoint/2010/main" val="32792203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98500" y="133350"/>
            <a:ext cx="7929563" cy="615950"/>
          </a:xfrm>
        </p:spPr>
        <p:txBody>
          <a:bodyPr>
            <a:normAutofit fontScale="90000"/>
          </a:bodyPr>
          <a:lstStyle/>
          <a:p>
            <a:pPr eaLnBrk="1" hangingPunct="1"/>
            <a:r>
              <a:rPr lang="en-US" sz="3600" dirty="0" smtClean="0">
                <a:latin typeface="Palatino"/>
                <a:ea typeface="ＭＳ Ｐゴシック" charset="0"/>
                <a:cs typeface="Palatino"/>
              </a:rPr>
              <a:t>Modeling with TENTs - Example</a:t>
            </a:r>
            <a:endParaRPr lang="en-US" sz="3600" dirty="0">
              <a:latin typeface="Palatino"/>
              <a:ea typeface="ＭＳ Ｐゴシック" charset="0"/>
              <a:cs typeface="Palatino"/>
            </a:endParaRPr>
          </a:p>
        </p:txBody>
      </p:sp>
      <p:sp>
        <p:nvSpPr>
          <p:cNvPr id="31746" name="Rectangle 3"/>
          <p:cNvSpPr>
            <a:spLocks noGrp="1" noChangeArrowheads="1"/>
          </p:cNvSpPr>
          <p:nvPr>
            <p:ph type="body" idx="1"/>
          </p:nvPr>
        </p:nvSpPr>
        <p:spPr>
          <a:xfrm>
            <a:off x="112713" y="573034"/>
            <a:ext cx="8974137" cy="5991280"/>
          </a:xfrm>
        </p:spPr>
        <p:txBody>
          <a:bodyPr>
            <a:noAutofit/>
          </a:bodyPr>
          <a:lstStyle/>
          <a:p>
            <a:pPr eaLnBrk="1" hangingPunct="1">
              <a:lnSpc>
                <a:spcPct val="150000"/>
              </a:lnSpc>
              <a:spcBef>
                <a:spcPts val="0"/>
              </a:spcBef>
            </a:pPr>
            <a:r>
              <a:rPr lang="en-US" sz="2400" dirty="0">
                <a:latin typeface="Palatino"/>
                <a:ea typeface="ＭＳ Ｐゴシック" charset="0"/>
                <a:cs typeface="Palatino"/>
              </a:rPr>
              <a:t> Event-related study </a:t>
            </a:r>
            <a:r>
              <a:rPr lang="en-US" sz="2400" dirty="0" smtClean="0">
                <a:latin typeface="Palatino"/>
                <a:ea typeface="ＭＳ Ｐゴシック" charset="0"/>
                <a:cs typeface="Palatino"/>
              </a:rPr>
              <a:t>(</a:t>
            </a:r>
            <a:r>
              <a:rPr lang="en-US" sz="2000" dirty="0" smtClean="0">
                <a:latin typeface="Palatino"/>
                <a:ea typeface="ＭＳ Ｐゴシック" charset="0"/>
                <a:cs typeface="Palatino"/>
              </a:rPr>
              <a:t>Beauchamp et al., J </a:t>
            </a:r>
            <a:r>
              <a:rPr lang="en-US" sz="2000" dirty="0" err="1" smtClean="0">
                <a:latin typeface="Palatino"/>
                <a:ea typeface="ＭＳ Ｐゴシック" charset="0"/>
                <a:cs typeface="Palatino"/>
              </a:rPr>
              <a:t>Cogn</a:t>
            </a:r>
            <a:r>
              <a:rPr lang="en-US" sz="2000" dirty="0" smtClean="0">
                <a:latin typeface="Palatino"/>
                <a:ea typeface="ＭＳ Ｐゴシック" charset="0"/>
                <a:cs typeface="Palatino"/>
              </a:rPr>
              <a:t> </a:t>
            </a:r>
            <a:r>
              <a:rPr lang="en-US" sz="2000" dirty="0" err="1" smtClean="0">
                <a:latin typeface="Palatino"/>
                <a:ea typeface="ＭＳ Ｐゴシック" charset="0"/>
                <a:cs typeface="Palatino"/>
              </a:rPr>
              <a:t>Neurosci</a:t>
            </a:r>
            <a:r>
              <a:rPr lang="en-US" sz="2000" dirty="0" smtClean="0">
                <a:latin typeface="Palatino"/>
                <a:ea typeface="ＭＳ Ｐゴシック" charset="0"/>
                <a:cs typeface="Palatino"/>
              </a:rPr>
              <a:t> 15:991-1001</a:t>
            </a:r>
            <a:r>
              <a:rPr lang="en-US" sz="2400" dirty="0" smtClean="0">
                <a:latin typeface="Palatino"/>
                <a:ea typeface="ＭＳ Ｐゴシック" charset="0"/>
                <a:cs typeface="Palatino"/>
              </a:rPr>
              <a:t>)</a:t>
            </a:r>
            <a:endParaRPr lang="en-US" sz="2000" dirty="0">
              <a:latin typeface="Palatino"/>
              <a:ea typeface="ＭＳ Ｐゴシック" charset="0"/>
              <a:cs typeface="Palatino"/>
            </a:endParaRPr>
          </a:p>
          <a:p>
            <a:pPr lvl="1">
              <a:lnSpc>
                <a:spcPct val="150000"/>
              </a:lnSpc>
              <a:spcBef>
                <a:spcPct val="0"/>
              </a:spcBef>
              <a:buClr>
                <a:schemeClr val="tx1"/>
              </a:buClr>
              <a:buFont typeface="Wingdings" charset="2"/>
              <a:buChar char="Ø"/>
            </a:pPr>
            <a:r>
              <a:rPr lang="en-US" sz="2000" dirty="0" smtClean="0">
                <a:solidFill>
                  <a:srgbClr val="0000FF"/>
                </a:solidFill>
                <a:latin typeface="Palatino"/>
                <a:ea typeface="ＭＳ Ｐゴシック" charset="0"/>
                <a:cs typeface="Palatino"/>
              </a:rPr>
              <a:t>10</a:t>
            </a:r>
            <a:r>
              <a:rPr lang="en-US" sz="2000" dirty="0" smtClean="0">
                <a:latin typeface="Palatino"/>
                <a:ea typeface="ＭＳ Ｐゴシック" charset="0"/>
                <a:cs typeface="Palatino"/>
              </a:rPr>
              <a:t> </a:t>
            </a:r>
            <a:r>
              <a:rPr lang="en-US" sz="2000" dirty="0">
                <a:latin typeface="Palatino"/>
                <a:ea typeface="ＭＳ Ｐゴシック" charset="0"/>
                <a:cs typeface="Palatino"/>
              </a:rPr>
              <a:t>runs, </a:t>
            </a:r>
            <a:r>
              <a:rPr lang="en-US" sz="2000" dirty="0" smtClean="0">
                <a:latin typeface="Palatino"/>
                <a:ea typeface="ＭＳ Ｐゴシック" charset="0"/>
                <a:cs typeface="Palatino"/>
              </a:rPr>
              <a:t>136 time points per run, TR=2 s</a:t>
            </a:r>
          </a:p>
          <a:p>
            <a:pPr lvl="1">
              <a:lnSpc>
                <a:spcPct val="150000"/>
              </a:lnSpc>
              <a:spcBef>
                <a:spcPct val="0"/>
              </a:spcBef>
              <a:buFont typeface="Wingdings" charset="2"/>
              <a:buChar char="Ø"/>
            </a:pPr>
            <a:r>
              <a:rPr lang="en-US" sz="2000" dirty="0" smtClean="0">
                <a:latin typeface="Palatino"/>
                <a:ea typeface="ＭＳ Ｐゴシック" charset="0"/>
                <a:cs typeface="Palatino"/>
              </a:rPr>
              <a:t>Two factors</a:t>
            </a:r>
          </a:p>
          <a:p>
            <a:pPr lvl="2">
              <a:lnSpc>
                <a:spcPct val="150000"/>
              </a:lnSpc>
              <a:spcBef>
                <a:spcPct val="10000"/>
              </a:spcBef>
              <a:buFont typeface="Courier New"/>
              <a:buChar char="o"/>
            </a:pPr>
            <a:r>
              <a:rPr lang="en-US" sz="2000" dirty="0" smtClean="0">
                <a:solidFill>
                  <a:prstClr val="black"/>
                </a:solidFill>
                <a:latin typeface="Palatino"/>
                <a:ea typeface="ＭＳ Ｐゴシック" charset="0"/>
                <a:cs typeface="Palatino"/>
              </a:rPr>
              <a:t>Object type: 				</a:t>
            </a:r>
            <a:r>
              <a:rPr lang="en-US" sz="2000" b="1" dirty="0" smtClean="0">
                <a:solidFill>
                  <a:prstClr val="black"/>
                </a:solidFill>
                <a:latin typeface="Palatino"/>
                <a:ea typeface="ＭＳ Ｐゴシック" charset="0"/>
                <a:cs typeface="Palatino"/>
              </a:rPr>
              <a:t>human</a:t>
            </a:r>
            <a:r>
              <a:rPr lang="en-US" sz="2000" dirty="0" smtClean="0">
                <a:solidFill>
                  <a:prstClr val="black"/>
                </a:solidFill>
                <a:latin typeface="Palatino"/>
                <a:ea typeface="ＭＳ Ｐゴシック" charset="0"/>
                <a:cs typeface="Palatino"/>
              </a:rPr>
              <a:t>       vs. </a:t>
            </a:r>
            <a:r>
              <a:rPr lang="en-US" sz="2000" b="1" dirty="0" smtClean="0">
                <a:solidFill>
                  <a:prstClr val="black"/>
                </a:solidFill>
                <a:latin typeface="Palatino"/>
                <a:ea typeface="ＭＳ Ｐゴシック" charset="0"/>
                <a:cs typeface="Palatino"/>
              </a:rPr>
              <a:t>tool</a:t>
            </a:r>
          </a:p>
          <a:p>
            <a:pPr lvl="2">
              <a:lnSpc>
                <a:spcPct val="150000"/>
              </a:lnSpc>
              <a:spcBef>
                <a:spcPct val="10000"/>
              </a:spcBef>
              <a:buFont typeface="Courier New"/>
              <a:buChar char="o"/>
            </a:pPr>
            <a:r>
              <a:rPr lang="en-US" sz="2000" dirty="0" smtClean="0">
                <a:solidFill>
                  <a:prstClr val="black"/>
                </a:solidFill>
                <a:latin typeface="Palatino"/>
                <a:ea typeface="ＭＳ Ｐゴシック" charset="0"/>
                <a:cs typeface="Palatino"/>
              </a:rPr>
              <a:t>Object form in videos: 	</a:t>
            </a:r>
            <a:r>
              <a:rPr lang="en-US" sz="2000" b="1" dirty="0" smtClean="0">
                <a:solidFill>
                  <a:prstClr val="black"/>
                </a:solidFill>
                <a:latin typeface="Palatino"/>
                <a:ea typeface="ＭＳ Ｐゴシック" charset="0"/>
                <a:cs typeface="Palatino"/>
              </a:rPr>
              <a:t>real image </a:t>
            </a:r>
            <a:r>
              <a:rPr lang="en-US" sz="2000" dirty="0" smtClean="0">
                <a:solidFill>
                  <a:prstClr val="black"/>
                </a:solidFill>
                <a:latin typeface="Palatino"/>
                <a:ea typeface="ＭＳ Ｐゴシック" charset="0"/>
                <a:cs typeface="Palatino"/>
              </a:rPr>
              <a:t>vs. </a:t>
            </a:r>
            <a:r>
              <a:rPr lang="en-US" sz="2000" b="1" dirty="0" smtClean="0">
                <a:solidFill>
                  <a:prstClr val="black"/>
                </a:solidFill>
                <a:latin typeface="Palatino"/>
                <a:ea typeface="ＭＳ Ｐゴシック" charset="0"/>
                <a:cs typeface="Palatino"/>
              </a:rPr>
              <a:t>points</a:t>
            </a:r>
            <a:endParaRPr lang="en-US" sz="1600" b="1" dirty="0" smtClean="0">
              <a:latin typeface="Palatino"/>
              <a:ea typeface="ＭＳ Ｐゴシック" charset="0"/>
              <a:cs typeface="Palatino"/>
            </a:endParaRPr>
          </a:p>
          <a:p>
            <a:pPr lvl="1">
              <a:lnSpc>
                <a:spcPct val="150000"/>
              </a:lnSpc>
              <a:spcBef>
                <a:spcPct val="0"/>
              </a:spcBef>
              <a:buFont typeface="Wingdings" charset="2"/>
              <a:buChar char="Ø"/>
            </a:pPr>
            <a:r>
              <a:rPr lang="en-US" sz="2000" dirty="0" smtClean="0">
                <a:latin typeface="Palatino"/>
                <a:ea typeface="ＭＳ Ｐゴシック" charset="0"/>
                <a:cs typeface="Palatino"/>
              </a:rPr>
              <a:t>4 types </a:t>
            </a:r>
            <a:r>
              <a:rPr lang="en-US" sz="2000" dirty="0">
                <a:latin typeface="Palatino"/>
                <a:ea typeface="ＭＳ Ｐゴシック" charset="0"/>
                <a:cs typeface="Palatino"/>
              </a:rPr>
              <a:t>(2x2 design) of stimuli </a:t>
            </a:r>
            <a:r>
              <a:rPr lang="en-US" sz="1800" dirty="0">
                <a:latin typeface="Palatino"/>
                <a:ea typeface="ＭＳ Ｐゴシック" charset="0"/>
                <a:cs typeface="Palatino"/>
              </a:rPr>
              <a:t>(short videos)</a:t>
            </a:r>
            <a:endParaRPr lang="en-US" sz="2000" dirty="0">
              <a:latin typeface="Palatino"/>
              <a:ea typeface="ＭＳ Ｐゴシック" charset="0"/>
              <a:cs typeface="Palatino"/>
            </a:endParaRPr>
          </a:p>
          <a:p>
            <a:pPr lvl="2" eaLnBrk="1" hangingPunct="1">
              <a:lnSpc>
                <a:spcPct val="150000"/>
              </a:lnSpc>
              <a:spcBef>
                <a:spcPct val="10000"/>
              </a:spcBef>
              <a:buFont typeface="Courier New"/>
              <a:buChar char="o"/>
            </a:pPr>
            <a:r>
              <a:rPr lang="en-US" sz="2000" b="1" dirty="0">
                <a:latin typeface="Palatino"/>
                <a:ea typeface="ＭＳ Ｐゴシック" charset="0"/>
                <a:cs typeface="Palatino"/>
              </a:rPr>
              <a:t> </a:t>
            </a:r>
            <a:r>
              <a:rPr lang="en-US" sz="2000" dirty="0">
                <a:latin typeface="Palatino"/>
                <a:ea typeface="ＭＳ Ｐゴシック" charset="0"/>
                <a:cs typeface="Palatino"/>
              </a:rPr>
              <a:t>Tools moving </a:t>
            </a:r>
            <a:r>
              <a:rPr lang="en-US" sz="1800" dirty="0">
                <a:latin typeface="Palatino"/>
                <a:ea typeface="ＭＳ Ｐゴシック" charset="0"/>
                <a:cs typeface="Palatino"/>
              </a:rPr>
              <a:t>(e.g., a hammer pounding)</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ToolMovie</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People moving </a:t>
            </a:r>
            <a:r>
              <a:rPr lang="en-US" sz="1800" dirty="0">
                <a:latin typeface="Palatino"/>
                <a:ea typeface="ＭＳ Ｐゴシック" charset="0"/>
                <a:cs typeface="Palatino"/>
              </a:rPr>
              <a:t>(e.g., jumping jacks)</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HumanMovie</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tools moving </a:t>
            </a:r>
            <a:r>
              <a:rPr lang="en-US" sz="1800" dirty="0">
                <a:latin typeface="Palatino"/>
                <a:ea typeface="ＭＳ Ｐゴシック" charset="0"/>
                <a:cs typeface="Palatino"/>
              </a:rPr>
              <a:t>(no objects, just points)</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ToolPoint</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people moving - </a:t>
            </a:r>
            <a:r>
              <a:rPr lang="en-US" sz="2000" b="1" u="sng" dirty="0" err="1">
                <a:solidFill>
                  <a:srgbClr val="3366FF"/>
                </a:solidFill>
                <a:latin typeface="Palatino"/>
                <a:ea typeface="ＭＳ Ｐゴシック" charset="0"/>
                <a:cs typeface="Palatino"/>
              </a:rPr>
              <a:t>HumanPoint</a:t>
            </a:r>
            <a:endParaRPr lang="en-US" sz="2000" dirty="0">
              <a:solidFill>
                <a:srgbClr val="3366FF"/>
              </a:solidFill>
              <a:latin typeface="Palatino"/>
              <a:ea typeface="ＭＳ Ｐゴシック" charset="0"/>
              <a:cs typeface="Palatino"/>
            </a:endParaRPr>
          </a:p>
          <a:p>
            <a:pPr lvl="1" eaLnBrk="1" hangingPunct="1">
              <a:lnSpc>
                <a:spcPct val="150000"/>
              </a:lnSpc>
              <a:buFont typeface="Wingdings" charset="2"/>
              <a:buChar char="Ø"/>
            </a:pPr>
            <a:r>
              <a:rPr lang="en-US" sz="2000" dirty="0">
                <a:latin typeface="Palatino"/>
                <a:ea typeface="ＭＳ Ｐゴシック" charset="0"/>
                <a:cs typeface="Palatino"/>
              </a:rPr>
              <a:t> Goal: find brain area that distinguishes natural motions </a:t>
            </a:r>
            <a:r>
              <a:rPr lang="en-US" sz="1800" dirty="0">
                <a:latin typeface="Palatino"/>
                <a:ea typeface="ＭＳ Ｐゴシック" charset="0"/>
                <a:cs typeface="Palatino"/>
              </a:rPr>
              <a:t>(</a:t>
            </a:r>
            <a:r>
              <a:rPr lang="en-US" sz="1800" b="1" dirty="0" err="1">
                <a:solidFill>
                  <a:srgbClr val="3366FF"/>
                </a:solidFill>
                <a:latin typeface="Palatino"/>
                <a:ea typeface="ＭＳ Ｐゴシック" charset="0"/>
                <a:cs typeface="Palatino"/>
              </a:rPr>
              <a:t>HumanMovie</a:t>
            </a:r>
            <a:r>
              <a:rPr lang="en-US" sz="1800" dirty="0">
                <a:solidFill>
                  <a:srgbClr val="3366FF"/>
                </a:solidFill>
                <a:latin typeface="Palatino"/>
                <a:ea typeface="ＭＳ Ｐゴシック" charset="0"/>
                <a:cs typeface="Palatino"/>
              </a:rPr>
              <a:t> </a:t>
            </a:r>
            <a:r>
              <a:rPr lang="en-US" sz="1800" dirty="0">
                <a:latin typeface="Palatino"/>
                <a:ea typeface="ＭＳ Ｐゴシック" charset="0"/>
                <a:cs typeface="Palatino"/>
              </a:rPr>
              <a:t>and </a:t>
            </a:r>
            <a:r>
              <a:rPr lang="en-US" sz="1800" b="1" dirty="0" err="1">
                <a:solidFill>
                  <a:srgbClr val="3366FF"/>
                </a:solidFill>
                <a:latin typeface="Palatino"/>
                <a:ea typeface="ＭＳ Ｐゴシック" charset="0"/>
                <a:cs typeface="Palatino"/>
              </a:rPr>
              <a:t>HumanPoint</a:t>
            </a:r>
            <a:r>
              <a:rPr lang="en-US" sz="1800" dirty="0">
                <a:latin typeface="Palatino"/>
                <a:ea typeface="ＭＳ Ｐゴシック" charset="0"/>
                <a:cs typeface="Palatino"/>
              </a:rPr>
              <a:t>)</a:t>
            </a:r>
            <a:r>
              <a:rPr lang="en-US" sz="2000" dirty="0">
                <a:latin typeface="Palatino"/>
                <a:ea typeface="ＭＳ Ｐゴシック" charset="0"/>
                <a:cs typeface="Palatino"/>
              </a:rPr>
              <a:t> from simpler rigid motions </a:t>
            </a:r>
            <a:r>
              <a:rPr lang="en-US" sz="1800" dirty="0">
                <a:latin typeface="Palatino"/>
                <a:ea typeface="ＭＳ Ｐゴシック" charset="0"/>
                <a:cs typeface="Palatino"/>
              </a:rPr>
              <a:t>(</a:t>
            </a:r>
            <a:r>
              <a:rPr lang="en-US" sz="1800" b="1" dirty="0" err="1">
                <a:solidFill>
                  <a:srgbClr val="3366FF"/>
                </a:solidFill>
                <a:latin typeface="Palatino"/>
                <a:ea typeface="ＭＳ Ｐゴシック" charset="0"/>
                <a:cs typeface="Palatino"/>
              </a:rPr>
              <a:t>ToolMovie</a:t>
            </a:r>
            <a:r>
              <a:rPr lang="en-US" sz="1800" dirty="0">
                <a:solidFill>
                  <a:srgbClr val="3366FF"/>
                </a:solidFill>
                <a:latin typeface="Palatino"/>
                <a:ea typeface="ＭＳ Ｐゴシック" charset="0"/>
                <a:cs typeface="Palatino"/>
              </a:rPr>
              <a:t> </a:t>
            </a:r>
            <a:r>
              <a:rPr lang="en-US" sz="1800" dirty="0">
                <a:latin typeface="Palatino"/>
                <a:ea typeface="ＭＳ Ｐゴシック" charset="0"/>
                <a:cs typeface="Palatino"/>
              </a:rPr>
              <a:t>and </a:t>
            </a:r>
            <a:r>
              <a:rPr lang="en-US" sz="1800" b="1" dirty="0" err="1">
                <a:solidFill>
                  <a:srgbClr val="3366FF"/>
                </a:solidFill>
                <a:latin typeface="Palatino"/>
                <a:ea typeface="ＭＳ Ｐゴシック" charset="0"/>
                <a:cs typeface="Palatino"/>
              </a:rPr>
              <a:t>ToolPoint</a:t>
            </a:r>
            <a:r>
              <a:rPr lang="en-US" sz="1800" dirty="0">
                <a:latin typeface="Palatino"/>
                <a:ea typeface="ＭＳ Ｐゴシック" charset="0"/>
                <a:cs typeface="Palatino"/>
              </a:rPr>
              <a:t>)</a:t>
            </a:r>
          </a:p>
          <a:p>
            <a:pPr marL="0" indent="0" eaLnBrk="1" hangingPunct="1">
              <a:lnSpc>
                <a:spcPct val="150000"/>
              </a:lnSpc>
              <a:buNone/>
            </a:pPr>
            <a:r>
              <a:rPr lang="en-US" sz="2400" b="1" dirty="0">
                <a:latin typeface="Palatino"/>
                <a:ea typeface="ＭＳ Ｐゴシック" charset="0"/>
                <a:cs typeface="Palatino"/>
              </a:rPr>
              <a:t> </a:t>
            </a: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31</a:t>
            </a:fld>
            <a:endParaRPr lang="en-US"/>
          </a:p>
        </p:txBody>
      </p:sp>
    </p:spTree>
    <p:extLst>
      <p:ext uri="{BB962C8B-B14F-4D97-AF65-F5344CB8AC3E}">
        <p14:creationId xmlns:p14="http://schemas.microsoft.com/office/powerpoint/2010/main" val="24902188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sz="half" idx="1"/>
          </p:nvPr>
        </p:nvSpPr>
        <p:spPr>
          <a:xfrm>
            <a:off x="304800" y="209550"/>
            <a:ext cx="4191000" cy="762000"/>
          </a:xfrm>
        </p:spPr>
        <p:txBody>
          <a:bodyPr>
            <a:normAutofit fontScale="62500" lnSpcReduction="20000"/>
          </a:bodyPr>
          <a:lstStyle/>
          <a:p>
            <a:pPr>
              <a:lnSpc>
                <a:spcPct val="110000"/>
              </a:lnSpc>
            </a:pPr>
            <a:r>
              <a:rPr lang="en-US" b="1" u="sng" dirty="0">
                <a:latin typeface="Helvetica" charset="0"/>
                <a:ea typeface="ＭＳ Ｐゴシック" charset="0"/>
                <a:cs typeface="ＭＳ Ｐゴシック" charset="0"/>
              </a:rPr>
              <a:t>Experiment</a:t>
            </a:r>
            <a:r>
              <a:rPr lang="en-US" b="1" dirty="0">
                <a:latin typeface="Helvetica" charset="0"/>
                <a:ea typeface="ＭＳ Ｐゴシック" charset="0"/>
                <a:cs typeface="ＭＳ Ｐゴシック" charset="0"/>
              </a:rPr>
              <a:t>: 2 x 2 design</a:t>
            </a:r>
            <a:endParaRPr lang="en-US" u="sng" dirty="0">
              <a:latin typeface="Helvetica" charset="0"/>
              <a:ea typeface="ＭＳ Ｐゴシック" charset="0"/>
              <a:cs typeface="ＭＳ Ｐゴシック" charset="0"/>
            </a:endParaRPr>
          </a:p>
          <a:p>
            <a:pPr lvl="1">
              <a:lnSpc>
                <a:spcPct val="110000"/>
              </a:lnSpc>
              <a:buFontTx/>
              <a:buNone/>
            </a:pPr>
            <a:r>
              <a:rPr lang="en-US" dirty="0">
                <a:latin typeface="Helvetica" charset="0"/>
                <a:ea typeface="ＭＳ Ｐゴシック" charset="0"/>
              </a:rPr>
              <a:t>  </a:t>
            </a:r>
            <a:r>
              <a:rPr lang="en-US" u="sng" dirty="0">
                <a:latin typeface="Helvetica" charset="0"/>
                <a:ea typeface="ＭＳ Ｐゴシック" charset="0"/>
              </a:rPr>
              <a:t>Human whole-body motion (</a:t>
            </a:r>
            <a:r>
              <a:rPr lang="en-US" u="sng" dirty="0">
                <a:solidFill>
                  <a:srgbClr val="0000FF"/>
                </a:solidFill>
                <a:latin typeface="Helvetica" charset="0"/>
                <a:ea typeface="ＭＳ Ｐゴシック" charset="0"/>
              </a:rPr>
              <a:t>HM</a:t>
            </a:r>
            <a:r>
              <a:rPr lang="en-US" u="sng" dirty="0">
                <a:latin typeface="Helvetica" charset="0"/>
                <a:ea typeface="ＭＳ Ｐゴシック" charset="0"/>
              </a:rPr>
              <a:t>)</a:t>
            </a:r>
            <a:endParaRPr lang="en-US" sz="1400" dirty="0">
              <a:latin typeface="Helvetica" charset="0"/>
              <a:ea typeface="ＭＳ Ｐゴシック" charset="0"/>
            </a:endParaRPr>
          </a:p>
        </p:txBody>
      </p:sp>
      <p:pic>
        <p:nvPicPr>
          <p:cNvPr id="27650" name="Picture 18" descr="BeauchampJOCN2003proof_02_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047750" y="844550"/>
            <a:ext cx="2408238" cy="1801813"/>
          </a:xfrm>
          <a:noFill/>
        </p:spPr>
      </p:pic>
      <p:pic>
        <p:nvPicPr>
          <p:cNvPr id="27653" name="Picture 21" descr="BeauchampJOCN2003proof_02_000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7654" name="Picture 24" descr="BeauchampJOCN2003proof_02_0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5" descr="BeauchampJOCN2003proof_02_0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29"/>
          <p:cNvSpPr txBox="1">
            <a:spLocks noChangeArrowheads="1"/>
          </p:cNvSpPr>
          <p:nvPr/>
        </p:nvSpPr>
        <p:spPr bwMode="auto">
          <a:xfrm>
            <a:off x="0" y="4823753"/>
            <a:ext cx="9144000" cy="20313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sz="2400">
                <a:solidFill>
                  <a:schemeClr val="tx1"/>
                </a:solidFill>
                <a:latin typeface="Helvetica" charset="0"/>
                <a:ea typeface="ＭＳ Ｐゴシック" charset="0"/>
                <a:cs typeface="ＭＳ Ｐゴシック" charset="0"/>
              </a:defRPr>
            </a:lvl1pPr>
            <a:lvl2pPr>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lvl="1"/>
            <a:r>
              <a:rPr lang="en-US" sz="1800" b="1" u="sng" dirty="0">
                <a:latin typeface="Palatino"/>
                <a:cs typeface="Palatino"/>
              </a:rPr>
              <a:t>Hypotheses to test</a:t>
            </a:r>
            <a:r>
              <a:rPr lang="en-US" sz="1800" dirty="0">
                <a:latin typeface="Palatino"/>
                <a:cs typeface="Palatino"/>
              </a:rPr>
              <a:t>:</a:t>
            </a:r>
          </a:p>
          <a:p>
            <a:pPr lvl="1" algn="l">
              <a:buFont typeface="Times" charset="0"/>
              <a:buChar char="•"/>
            </a:pPr>
            <a:r>
              <a:rPr lang="en-US" sz="1800" dirty="0">
                <a:latin typeface="Palatino"/>
                <a:cs typeface="Palatino"/>
              </a:rPr>
              <a:t> Which areas are differentially activated by any of these stimuli (main effect)?</a:t>
            </a:r>
          </a:p>
          <a:p>
            <a:pPr lvl="2" algn="l">
              <a:buFont typeface="Courier New" charset="0"/>
              <a:buChar char="o"/>
            </a:pPr>
            <a:r>
              <a:rPr lang="en-US" sz="1800" dirty="0">
                <a:latin typeface="Palatino"/>
                <a:cs typeface="Palatino"/>
              </a:rPr>
              <a:t>point motion versus natural motion? (type of image)</a:t>
            </a:r>
          </a:p>
          <a:p>
            <a:pPr lvl="2" algn="l">
              <a:buFont typeface="Courier New" charset="0"/>
              <a:buChar char="o"/>
            </a:pPr>
            <a:r>
              <a:rPr lang="en-US" sz="1800" dirty="0">
                <a:latin typeface="Palatino"/>
                <a:cs typeface="Palatino"/>
              </a:rPr>
              <a:t>human-like versus tool-like motion? (type of motion)</a:t>
            </a:r>
          </a:p>
          <a:p>
            <a:pPr lvl="1" algn="l">
              <a:buFont typeface="Times" charset="0"/>
              <a:buChar char="•"/>
            </a:pPr>
            <a:r>
              <a:rPr lang="en-US" sz="1800" dirty="0">
                <a:latin typeface="Palatino"/>
                <a:cs typeface="Palatino"/>
              </a:rPr>
              <a:t> Interaction effects?</a:t>
            </a:r>
          </a:p>
          <a:p>
            <a:pPr lvl="2" algn="l">
              <a:buFont typeface="Courier New" charset="0"/>
              <a:buChar char="o"/>
            </a:pPr>
            <a:r>
              <a:rPr lang="en-US" sz="1800" dirty="0">
                <a:latin typeface="Palatino"/>
                <a:cs typeface="Palatino"/>
              </a:rPr>
              <a:t>Point:  human-like versus tool-like? Natural:  human-like versus tool-like? </a:t>
            </a:r>
          </a:p>
          <a:p>
            <a:pPr lvl="2" algn="l">
              <a:buFont typeface="Courier New" charset="0"/>
              <a:buChar char="o"/>
            </a:pPr>
            <a:r>
              <a:rPr lang="en-US" sz="1800" dirty="0">
                <a:latin typeface="Palatino"/>
                <a:cs typeface="Palatino"/>
              </a:rPr>
              <a:t>Human: point versus natural? Tool: point versus natural</a:t>
            </a:r>
            <a:r>
              <a:rPr lang="en-US" sz="1800" dirty="0" smtClean="0">
                <a:latin typeface="Palatino"/>
                <a:cs typeface="Palatino"/>
              </a:rPr>
              <a:t>?</a:t>
            </a:r>
            <a:endParaRPr lang="en-US" sz="1800" dirty="0">
              <a:latin typeface="Palatino"/>
              <a:cs typeface="Palatino"/>
            </a:endParaRPr>
          </a:p>
        </p:txBody>
      </p:sp>
      <p:sp>
        <p:nvSpPr>
          <p:cNvPr id="27658"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Tool motion (</a:t>
            </a:r>
            <a:r>
              <a:rPr lang="en-US" sz="1600" u="sng" dirty="0">
                <a:solidFill>
                  <a:srgbClr val="0000FF"/>
                </a:solidFill>
              </a:rPr>
              <a:t>TM</a:t>
            </a:r>
            <a:r>
              <a:rPr lang="en-US" sz="1600" u="sng" dirty="0"/>
              <a:t>)</a:t>
            </a:r>
          </a:p>
        </p:txBody>
      </p:sp>
      <p:sp>
        <p:nvSpPr>
          <p:cNvPr id="27659"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Human point motion (</a:t>
            </a:r>
            <a:r>
              <a:rPr lang="en-US" sz="1600" u="sng" dirty="0">
                <a:solidFill>
                  <a:srgbClr val="0000FF"/>
                </a:solidFill>
              </a:rPr>
              <a:t>HP</a:t>
            </a:r>
            <a:r>
              <a:rPr lang="en-US" sz="1600" u="sng" dirty="0"/>
              <a:t>)</a:t>
            </a:r>
          </a:p>
        </p:txBody>
      </p:sp>
      <p:sp>
        <p:nvSpPr>
          <p:cNvPr id="27660"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Tool point motion (</a:t>
            </a:r>
            <a:r>
              <a:rPr lang="en-US" sz="1600" u="sng" dirty="0">
                <a:solidFill>
                  <a:srgbClr val="0000FF"/>
                </a:solidFill>
              </a:rPr>
              <a:t>TP</a:t>
            </a:r>
            <a:r>
              <a:rPr lang="en-US" sz="1600" u="sng" dirty="0"/>
              <a:t>)</a:t>
            </a:r>
          </a:p>
        </p:txBody>
      </p:sp>
      <p:sp>
        <p:nvSpPr>
          <p:cNvPr id="27661" name="Text Box 34"/>
          <p:cNvSpPr txBox="1">
            <a:spLocks noChangeArrowheads="1"/>
          </p:cNvSpPr>
          <p:nvPr/>
        </p:nvSpPr>
        <p:spPr bwMode="auto">
          <a:xfrm>
            <a:off x="3457575" y="3036888"/>
            <a:ext cx="2085975" cy="52322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400" dirty="0"/>
              <a:t>From Figure 1</a:t>
            </a:r>
            <a:endParaRPr lang="en-US" sz="1400" i="1" dirty="0"/>
          </a:p>
          <a:p>
            <a:pPr algn="ctr"/>
            <a:r>
              <a:rPr lang="en-US" sz="1400" i="1" dirty="0"/>
              <a:t>Beauchamp et al. </a:t>
            </a:r>
            <a:r>
              <a:rPr lang="en-US" sz="1400" i="1" dirty="0" smtClean="0"/>
              <a:t>2003</a:t>
            </a:r>
            <a:endParaRPr lang="en-US" sz="1400" i="1" dirty="0"/>
          </a:p>
        </p:txBody>
      </p:sp>
    </p:spTree>
    <p:extLst>
      <p:ext uri="{BB962C8B-B14F-4D97-AF65-F5344CB8AC3E}">
        <p14:creationId xmlns:p14="http://schemas.microsoft.com/office/powerpoint/2010/main" val="22947923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8" descr="BeauchampJOCN2003proof_02_000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047750" y="844550"/>
            <a:ext cx="2408238" cy="1801813"/>
          </a:xfrm>
          <a:noFill/>
        </p:spPr>
      </p:pic>
      <p:sp>
        <p:nvSpPr>
          <p:cNvPr id="29698" name="Text Box 10"/>
          <p:cNvSpPr txBox="1">
            <a:spLocks noChangeArrowheads="1"/>
          </p:cNvSpPr>
          <p:nvPr/>
        </p:nvSpPr>
        <p:spPr bwMode="auto">
          <a:xfrm>
            <a:off x="457200" y="1295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699" name="Text Box 14"/>
          <p:cNvSpPr txBox="1">
            <a:spLocks noChangeArrowheads="1"/>
          </p:cNvSpPr>
          <p:nvPr/>
        </p:nvSpPr>
        <p:spPr bwMode="auto">
          <a:xfrm>
            <a:off x="1127125" y="1254125"/>
            <a:ext cx="275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endParaRPr lang="en-US">
              <a:latin typeface="Symbol" charset="0"/>
            </a:endParaRPr>
          </a:p>
        </p:txBody>
      </p:sp>
      <p:pic>
        <p:nvPicPr>
          <p:cNvPr id="29700" name="Picture 21" descr="BeauchampJOCN2003proof_02_0003"/>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9701" name="Picture 24" descr="BeauchampJOCN2003proof_02_0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5" descr="BeauchampJOCN2003proof_02_0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27"/>
          <p:cNvSpPr txBox="1">
            <a:spLocks noChangeArrowheads="1"/>
          </p:cNvSpPr>
          <p:nvPr/>
        </p:nvSpPr>
        <p:spPr bwMode="auto">
          <a:xfrm>
            <a:off x="990600" y="4343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704"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motion (TM)</a:t>
            </a:r>
          </a:p>
        </p:txBody>
      </p:sp>
      <p:sp>
        <p:nvSpPr>
          <p:cNvPr id="29705"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Human point motion (HP)</a:t>
            </a:r>
          </a:p>
        </p:txBody>
      </p:sp>
      <p:sp>
        <p:nvSpPr>
          <p:cNvPr id="29706"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point motion (TP)</a:t>
            </a:r>
          </a:p>
        </p:txBody>
      </p:sp>
      <p:sp>
        <p:nvSpPr>
          <p:cNvPr id="29707" name="Text Box 34"/>
          <p:cNvSpPr txBox="1">
            <a:spLocks noChangeArrowheads="1"/>
          </p:cNvSpPr>
          <p:nvPr/>
        </p:nvSpPr>
        <p:spPr bwMode="auto">
          <a:xfrm>
            <a:off x="3578225" y="3036888"/>
            <a:ext cx="1839913" cy="527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a:t>From Figure 1</a:t>
            </a:r>
            <a:endParaRPr lang="en-US" sz="1400" i="1"/>
          </a:p>
          <a:p>
            <a:r>
              <a:rPr lang="en-US" sz="1400" i="1"/>
              <a:t>Beauchamp et al. 03</a:t>
            </a:r>
          </a:p>
        </p:txBody>
      </p:sp>
      <p:pic>
        <p:nvPicPr>
          <p:cNvPr id="41997" name="beauchamp_videos.gif" descr="/Users/gangc/Houston2010/beauchamp_videos.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463831" y="90422"/>
            <a:ext cx="8216338" cy="61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42602" y="6368583"/>
            <a:ext cx="5458796" cy="461665"/>
          </a:xfrm>
          <a:prstGeom prst="rect">
            <a:avLst/>
          </a:prstGeom>
          <a:noFill/>
        </p:spPr>
        <p:txBody>
          <a:bodyPr wrap="none" rtlCol="0">
            <a:spAutoFit/>
          </a:bodyPr>
          <a:lstStyle/>
          <a:p>
            <a:r>
              <a:rPr lang="en-US" sz="2400" dirty="0" smtClean="0"/>
              <a:t>Each video </a:t>
            </a:r>
            <a:r>
              <a:rPr lang="en-US" sz="2400" dirty="0"/>
              <a:t>i</a:t>
            </a:r>
            <a:r>
              <a:rPr lang="en-US" sz="2400" dirty="0" smtClean="0"/>
              <a:t>s only shown once (2 seconds)</a:t>
            </a:r>
            <a:endParaRPr lang="en-US" sz="2400" dirty="0"/>
          </a:p>
        </p:txBody>
      </p:sp>
    </p:spTree>
    <p:extLst>
      <p:ext uri="{BB962C8B-B14F-4D97-AF65-F5344CB8AC3E}">
        <p14:creationId xmlns:p14="http://schemas.microsoft.com/office/powerpoint/2010/main" val="3894146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0" fill="hold"/>
                                        <p:tgtEl>
                                          <p:spTgt spid="4199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199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41997"/>
                                        </p:tgtEl>
                                      </p:cBhvr>
                                    </p:cmd>
                                  </p:childTnLst>
                                </p:cTn>
                              </p:par>
                            </p:childTnLst>
                          </p:cTn>
                        </p:par>
                      </p:childTnLst>
                    </p:cTn>
                  </p:par>
                </p:childTnLst>
              </p:cTn>
              <p:nextCondLst>
                <p:cond evt="onClick" delay="0">
                  <p:tgtEl>
                    <p:spTgt spid="41997"/>
                  </p:tgtEl>
                </p:cond>
              </p:nextCondLst>
            </p:seq>
            <p:video>
              <p:cMediaNode>
                <p:cTn id="12" repeatCount="indefinite" fill="hold" display="0">
                  <p:stCondLst>
                    <p:cond delay="indefinite"/>
                  </p:stCondLst>
                  <p:endCondLst>
                    <p:cond evt="onPrev" delay="0">
                      <p:tgtEl>
                        <p:sldTgt/>
                      </p:tgtEl>
                    </p:cond>
                  </p:endCondLst>
                </p:cTn>
                <p:tgtEl>
                  <p:spTgt spid="41997"/>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98500" y="45998"/>
            <a:ext cx="7929563" cy="615950"/>
          </a:xfrm>
        </p:spPr>
        <p:txBody>
          <a:bodyPr>
            <a:normAutofit fontScale="90000"/>
          </a:bodyPr>
          <a:lstStyle/>
          <a:p>
            <a:r>
              <a:rPr lang="en-US" sz="3600" dirty="0" smtClean="0">
                <a:latin typeface="Helvetica" charset="0"/>
                <a:ea typeface="ＭＳ Ｐゴシック" charset="0"/>
                <a:cs typeface="ＭＳ Ｐゴシック" charset="0"/>
              </a:rPr>
              <a:t>Design Matrix with </a:t>
            </a:r>
            <a:r>
              <a:rPr lang="en-US" altLang="ja-JP" sz="3600" b="1" dirty="0" err="1" smtClean="0">
                <a:solidFill>
                  <a:srgbClr val="0000FF"/>
                </a:solidFill>
                <a:latin typeface="Courier New" charset="0"/>
                <a:ea typeface="ＭＳ Ｐゴシック" charset="0"/>
                <a:cs typeface="ＭＳ Ｐゴシック" charset="0"/>
              </a:rPr>
              <a:t>TENTzero</a:t>
            </a:r>
            <a:r>
              <a:rPr lang="en-US" altLang="ja-JP" sz="3600" b="1" dirty="0" smtClean="0">
                <a:solidFill>
                  <a:srgbClr val="0000FF"/>
                </a:solidFill>
                <a:latin typeface="Courier New" charset="0"/>
                <a:ea typeface="ＭＳ Ｐゴシック" charset="0"/>
                <a:cs typeface="ＭＳ Ｐゴシック" charset="0"/>
              </a:rPr>
              <a:t>(0,16,9)</a:t>
            </a:r>
            <a:endParaRPr lang="en-US" sz="3600" b="1" dirty="0">
              <a:solidFill>
                <a:srgbClr val="0000FF"/>
              </a:solidFill>
              <a:latin typeface="Courier New" charset="0"/>
              <a:ea typeface="ＭＳ Ｐゴシック" charset="0"/>
              <a:cs typeface="ＭＳ Ｐゴシック" charset="0"/>
            </a:endParaRPr>
          </a:p>
        </p:txBody>
      </p:sp>
      <p:pic>
        <p:nvPicPr>
          <p:cNvPr id="56322" name="Picture 13" descr="xm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4" y="701674"/>
            <a:ext cx="9043192" cy="5654675"/>
          </a:xfrm>
          <a:prstGeom prst="rect">
            <a:avLst/>
          </a:prstGeom>
          <a:noFill/>
          <a:ln w="9525">
            <a:solidFill>
              <a:srgbClr val="FF011C"/>
            </a:solidFill>
            <a:miter lim="800000"/>
            <a:headEnd/>
            <a:tailEnd/>
          </a:ln>
          <a:extLst>
            <a:ext uri="{909E8E84-426E-40dd-AFC4-6F175D3DCCD1}">
              <a14:hiddenFill xmlns:a14="http://schemas.microsoft.com/office/drawing/2010/main">
                <a:solidFill>
                  <a:srgbClr val="FFFFFF"/>
                </a:solidFill>
              </a14:hiddenFill>
            </a:ext>
          </a:extLst>
        </p:spPr>
      </p:pic>
      <p:sp>
        <p:nvSpPr>
          <p:cNvPr id="56323" name="Text Box 14"/>
          <p:cNvSpPr txBox="1">
            <a:spLocks noChangeArrowheads="1"/>
          </p:cNvSpPr>
          <p:nvPr/>
        </p:nvSpPr>
        <p:spPr bwMode="auto">
          <a:xfrm>
            <a:off x="260025" y="6467591"/>
            <a:ext cx="3598561"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Baseline + quadratic trend for 10 runs</a:t>
            </a:r>
            <a:endParaRPr lang="en-US" sz="1600" b="1" dirty="0">
              <a:solidFill>
                <a:srgbClr val="00B300"/>
              </a:solidFill>
              <a:latin typeface="Palatino"/>
              <a:cs typeface="Palatino"/>
            </a:endParaRPr>
          </a:p>
        </p:txBody>
      </p:sp>
      <p:sp>
        <p:nvSpPr>
          <p:cNvPr id="5" name="Text Box 14"/>
          <p:cNvSpPr txBox="1">
            <a:spLocks noChangeArrowheads="1"/>
          </p:cNvSpPr>
          <p:nvPr/>
        </p:nvSpPr>
        <p:spPr bwMode="auto">
          <a:xfrm>
            <a:off x="4312528" y="6467718"/>
            <a:ext cx="3381354"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7 tents per condition × 4 conditions</a:t>
            </a:r>
            <a:endParaRPr lang="en-US" sz="1600" b="1" dirty="0">
              <a:solidFill>
                <a:srgbClr val="00B300"/>
              </a:solidFill>
              <a:latin typeface="Palatino"/>
              <a:cs typeface="Palatino"/>
            </a:endParaRPr>
          </a:p>
        </p:txBody>
      </p:sp>
      <p:sp>
        <p:nvSpPr>
          <p:cNvPr id="6" name="Text Box 14"/>
          <p:cNvSpPr txBox="1">
            <a:spLocks noChangeArrowheads="1"/>
          </p:cNvSpPr>
          <p:nvPr/>
        </p:nvSpPr>
        <p:spPr bwMode="auto">
          <a:xfrm>
            <a:off x="7795562" y="6467718"/>
            <a:ext cx="1332817"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head motion</a:t>
            </a:r>
            <a:endParaRPr lang="en-US" sz="1600" b="1" dirty="0">
              <a:solidFill>
                <a:srgbClr val="00B300"/>
              </a:solidFill>
              <a:latin typeface="Palatino"/>
              <a:cs typeface="Palatino"/>
            </a:endParaRPr>
          </a:p>
        </p:txBody>
      </p:sp>
      <p:sp>
        <p:nvSpPr>
          <p:cNvPr id="7" name="Slide Number Placeholder 6"/>
          <p:cNvSpPr>
            <a:spLocks noGrp="1"/>
          </p:cNvSpPr>
          <p:nvPr>
            <p:ph type="sldNum" sz="quarter" idx="12"/>
          </p:nvPr>
        </p:nvSpPr>
        <p:spPr/>
        <p:txBody>
          <a:bodyPr/>
          <a:lstStyle/>
          <a:p>
            <a:fld id="{2B142ECA-B25A-7D4E-AE0A-E9B57F978545}" type="slidenum">
              <a:rPr lang="en-US" smtClean="0"/>
              <a:t>34</a:t>
            </a:fld>
            <a:endParaRPr lang="en-US"/>
          </a:p>
        </p:txBody>
      </p:sp>
    </p:spTree>
    <p:extLst>
      <p:ext uri="{BB962C8B-B14F-4D97-AF65-F5344CB8AC3E}">
        <p14:creationId xmlns:p14="http://schemas.microsoft.com/office/powerpoint/2010/main" val="38588728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796925" y="128588"/>
            <a:ext cx="7772400" cy="606425"/>
          </a:xfrm>
        </p:spPr>
        <p:txBody>
          <a:bodyPr>
            <a:normAutofit fontScale="90000"/>
          </a:bodyPr>
          <a:lstStyle/>
          <a:p>
            <a:pPr eaLnBrk="1" hangingPunct="1"/>
            <a:r>
              <a:rPr lang="en-US" sz="3600" u="sng" dirty="0">
                <a:uFill>
                  <a:solidFill>
                    <a:schemeClr val="tx1"/>
                  </a:solidFill>
                </a:uFill>
                <a:latin typeface="Helvetica" charset="0"/>
                <a:ea typeface="ＭＳ Ｐゴシック" charset="0"/>
                <a:cs typeface="ＭＳ Ｐゴシック" charset="0"/>
              </a:rPr>
              <a:t>Results: </a:t>
            </a:r>
            <a:r>
              <a:rPr lang="en-US" sz="3600" u="sng" dirty="0">
                <a:solidFill>
                  <a:srgbClr val="0000FF"/>
                </a:solidFill>
                <a:uFill>
                  <a:solidFill>
                    <a:schemeClr val="tx1"/>
                  </a:solidFill>
                </a:uFill>
                <a:latin typeface="Helvetica" charset="0"/>
                <a:ea typeface="ＭＳ Ｐゴシック" charset="0"/>
                <a:cs typeface="ＭＳ Ｐゴシック" charset="0"/>
              </a:rPr>
              <a:t>Humans</a:t>
            </a:r>
            <a:r>
              <a:rPr lang="en-US" sz="3600" u="sng" dirty="0">
                <a:uFill>
                  <a:solidFill>
                    <a:schemeClr val="tx1"/>
                  </a:solidFill>
                </a:uFill>
                <a:latin typeface="Helvetica" charset="0"/>
                <a:ea typeface="ＭＳ Ｐゴシック" charset="0"/>
                <a:cs typeface="ＭＳ Ｐゴシック" charset="0"/>
              </a:rPr>
              <a:t> vs. </a:t>
            </a:r>
            <a:r>
              <a:rPr lang="en-US" sz="3600" u="sng" dirty="0">
                <a:solidFill>
                  <a:srgbClr val="FF0000"/>
                </a:solidFill>
                <a:uFill>
                  <a:solidFill>
                    <a:schemeClr val="tx1"/>
                  </a:solidFill>
                </a:uFill>
                <a:latin typeface="Helvetica" charset="0"/>
                <a:ea typeface="ＭＳ Ｐゴシック" charset="0"/>
                <a:cs typeface="ＭＳ Ｐゴシック" charset="0"/>
              </a:rPr>
              <a:t>Tools</a:t>
            </a:r>
            <a:endParaRPr lang="en-US" dirty="0">
              <a:solidFill>
                <a:srgbClr val="FF0000"/>
              </a:solidFill>
              <a:uFill>
                <a:solidFill>
                  <a:schemeClr val="tx1"/>
                </a:solidFill>
              </a:uFill>
              <a:latin typeface="Times" charset="0"/>
              <a:ea typeface="ＭＳ Ｐゴシック" charset="0"/>
              <a:cs typeface="ＭＳ Ｐゴシック" charset="0"/>
            </a:endParaRPr>
          </a:p>
        </p:txBody>
      </p:sp>
      <p:sp>
        <p:nvSpPr>
          <p:cNvPr id="54274" name="Text Box 5"/>
          <p:cNvSpPr txBox="1">
            <a:spLocks noChangeArrowheads="1"/>
          </p:cNvSpPr>
          <p:nvPr/>
        </p:nvSpPr>
        <p:spPr bwMode="auto">
          <a:xfrm>
            <a:off x="7418972" y="997961"/>
            <a:ext cx="1665009" cy="5358389"/>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95000"/>
              </a:lnSpc>
              <a:buFont typeface="Times" charset="0"/>
              <a:buChar char="•"/>
            </a:pPr>
            <a:r>
              <a:rPr lang="en-US" dirty="0">
                <a:latin typeface="Palatino"/>
                <a:cs typeface="Palatino"/>
              </a:rPr>
              <a:t> Color overlay: </a:t>
            </a:r>
            <a:r>
              <a:rPr lang="en-US" b="1" dirty="0" smtClean="0">
                <a:solidFill>
                  <a:srgbClr val="008000"/>
                </a:solidFill>
                <a:latin typeface="Palatino"/>
                <a:cs typeface="Palatino"/>
              </a:rPr>
              <a:t>Human </a:t>
            </a:r>
            <a:r>
              <a:rPr lang="en-US" b="1" dirty="0" err="1" smtClean="0">
                <a:solidFill>
                  <a:srgbClr val="008000"/>
                </a:solidFill>
                <a:latin typeface="Palatino"/>
                <a:cs typeface="Palatino"/>
              </a:rPr>
              <a:t>vs</a:t>
            </a:r>
            <a:r>
              <a:rPr lang="en-US" b="1" dirty="0" smtClean="0">
                <a:solidFill>
                  <a:srgbClr val="008000"/>
                </a:solidFill>
                <a:latin typeface="Palatino"/>
                <a:cs typeface="Palatino"/>
              </a:rPr>
              <a:t> Tool</a:t>
            </a:r>
          </a:p>
          <a:p>
            <a:pPr>
              <a:lnSpc>
                <a:spcPct val="95000"/>
              </a:lnSpc>
            </a:pPr>
            <a:r>
              <a:rPr lang="en-US" b="1" dirty="0" smtClean="0">
                <a:solidFill>
                  <a:srgbClr val="008000"/>
                </a:solidFill>
                <a:latin typeface="Palatino"/>
                <a:cs typeface="Palatino"/>
              </a:rPr>
              <a:t>(</a:t>
            </a:r>
            <a:r>
              <a:rPr lang="en-US" b="1" i="1" dirty="0" smtClean="0">
                <a:solidFill>
                  <a:srgbClr val="008000"/>
                </a:solidFill>
                <a:latin typeface="Palatino"/>
                <a:ea typeface="Lucida Grande"/>
                <a:cs typeface="Palatino"/>
                <a:sym typeface="Symbol" charset="0"/>
              </a:rPr>
              <a:t>β</a:t>
            </a:r>
            <a:r>
              <a:rPr lang="en-US" sz="2000" b="1" baseline="-25000" dirty="0" smtClean="0">
                <a:solidFill>
                  <a:srgbClr val="008000"/>
                </a:solidFill>
                <a:latin typeface="Palatino"/>
                <a:ea typeface="Lucida Grande"/>
                <a:cs typeface="Palatino"/>
                <a:sym typeface="Symbol" charset="0"/>
              </a:rPr>
              <a:t>HM</a:t>
            </a:r>
            <a:r>
              <a:rPr lang="en-US" sz="2000" b="1" dirty="0" smtClean="0">
                <a:solidFill>
                  <a:srgbClr val="008000"/>
                </a:solidFill>
                <a:latin typeface="Palatino"/>
                <a:ea typeface="Lucida Grande"/>
                <a:cs typeface="Palatino"/>
                <a:sym typeface="Symbol" charset="0"/>
              </a:rPr>
              <a:t>+</a:t>
            </a:r>
            <a:r>
              <a:rPr lang="en-US" b="1" i="1" dirty="0" smtClean="0">
                <a:solidFill>
                  <a:srgbClr val="008000"/>
                </a:solidFill>
                <a:latin typeface="Palatino"/>
                <a:ea typeface="Lucida Grande"/>
                <a:cs typeface="Palatino"/>
                <a:sym typeface="Symbol" charset="0"/>
              </a:rPr>
              <a:t>β</a:t>
            </a:r>
            <a:r>
              <a:rPr lang="en-US" b="1" baseline="-25000" dirty="0" smtClean="0">
                <a:solidFill>
                  <a:srgbClr val="008000"/>
                </a:solidFill>
                <a:latin typeface="Palatino"/>
                <a:ea typeface="Lucida Grande"/>
                <a:cs typeface="Palatino"/>
                <a:sym typeface="Symbol" charset="0"/>
              </a:rPr>
              <a:t>HP</a:t>
            </a:r>
            <a:r>
              <a:rPr lang="en-US" b="1" dirty="0" smtClean="0">
                <a:solidFill>
                  <a:srgbClr val="008000"/>
                </a:solidFill>
                <a:latin typeface="Palatino"/>
                <a:ea typeface="Lucida Grande"/>
                <a:cs typeface="Palatino"/>
                <a:sym typeface="Symbol" charset="0"/>
              </a:rPr>
              <a:t>−</a:t>
            </a:r>
            <a:r>
              <a:rPr lang="en-US" b="1" i="1" dirty="0" smtClean="0">
                <a:solidFill>
                  <a:srgbClr val="008000"/>
                </a:solidFill>
                <a:latin typeface="Palatino"/>
                <a:ea typeface="Lucida Grande"/>
                <a:cs typeface="Palatino"/>
                <a:sym typeface="Symbol" charset="0"/>
              </a:rPr>
              <a:t>β</a:t>
            </a:r>
            <a:r>
              <a:rPr lang="en-US" b="1" baseline="-25000" dirty="0" smtClean="0">
                <a:solidFill>
                  <a:srgbClr val="008000"/>
                </a:solidFill>
                <a:latin typeface="Palatino"/>
                <a:ea typeface="Lucida Grande"/>
                <a:cs typeface="Palatino"/>
                <a:sym typeface="Symbol" charset="0"/>
              </a:rPr>
              <a:t>TM</a:t>
            </a:r>
            <a:r>
              <a:rPr lang="en-US" b="1" dirty="0">
                <a:solidFill>
                  <a:srgbClr val="008000"/>
                </a:solidFill>
                <a:latin typeface="Palatino"/>
                <a:ea typeface="Lucida Grande"/>
                <a:cs typeface="Palatino"/>
                <a:sym typeface="Symbol" charset="0"/>
              </a:rPr>
              <a:t>−</a:t>
            </a:r>
            <a:r>
              <a:rPr lang="en-US" b="1" i="1" dirty="0" smtClean="0">
                <a:solidFill>
                  <a:srgbClr val="008000"/>
                </a:solidFill>
                <a:latin typeface="Palatino"/>
                <a:ea typeface="Lucida Grande"/>
                <a:cs typeface="Palatino"/>
                <a:sym typeface="Symbol" charset="0"/>
              </a:rPr>
              <a:t>β</a:t>
            </a:r>
            <a:r>
              <a:rPr lang="en-US" b="1" baseline="-25000" dirty="0" smtClean="0">
                <a:solidFill>
                  <a:srgbClr val="008000"/>
                </a:solidFill>
                <a:latin typeface="Palatino"/>
                <a:ea typeface="Lucida Grande"/>
                <a:cs typeface="Palatino"/>
                <a:sym typeface="Symbol" charset="0"/>
              </a:rPr>
              <a:t>TP</a:t>
            </a:r>
            <a:r>
              <a:rPr lang="en-US" b="1" dirty="0" smtClean="0">
                <a:solidFill>
                  <a:srgbClr val="008000"/>
                </a:solidFill>
                <a:latin typeface="Palatino"/>
                <a:ea typeface="Lucida Grande"/>
                <a:cs typeface="Palatino"/>
                <a:sym typeface="Symbol" charset="0"/>
              </a:rPr>
              <a:t>)</a:t>
            </a:r>
            <a:endParaRPr lang="en-US" b="1" dirty="0">
              <a:solidFill>
                <a:srgbClr val="008000"/>
              </a:solidFill>
              <a:latin typeface="Palatino"/>
              <a:cs typeface="Palatino"/>
            </a:endParaRPr>
          </a:p>
          <a:p>
            <a:pPr>
              <a:lnSpc>
                <a:spcPct val="95000"/>
              </a:lnSpc>
              <a:buFont typeface="Times" charset="0"/>
              <a:buChar char="•"/>
            </a:pPr>
            <a:endParaRPr lang="en-US" dirty="0" smtClean="0">
              <a:solidFill>
                <a:srgbClr val="008000"/>
              </a:solidFill>
              <a:latin typeface="Palatino"/>
              <a:cs typeface="Palatino"/>
            </a:endParaRPr>
          </a:p>
          <a:p>
            <a:pPr algn="l">
              <a:lnSpc>
                <a:spcPct val="95000"/>
              </a:lnSpc>
              <a:buFont typeface="Times" charset="0"/>
              <a:buChar char="•"/>
            </a:pPr>
            <a:endParaRPr lang="en-US" dirty="0" smtClean="0">
              <a:latin typeface="Palatino"/>
              <a:cs typeface="Palatino"/>
            </a:endParaRPr>
          </a:p>
          <a:p>
            <a:pPr algn="l">
              <a:lnSpc>
                <a:spcPct val="95000"/>
              </a:lnSpc>
              <a:buFont typeface="Times" charset="0"/>
              <a:buChar char="•"/>
            </a:pPr>
            <a:r>
              <a:rPr lang="en-US" dirty="0" smtClean="0">
                <a:latin typeface="Palatino"/>
                <a:cs typeface="Palatino"/>
              </a:rPr>
              <a:t> </a:t>
            </a:r>
            <a:r>
              <a:rPr lang="en-US" b="1" dirty="0">
                <a:solidFill>
                  <a:srgbClr val="000BEE"/>
                </a:solidFill>
                <a:latin typeface="Palatino"/>
                <a:cs typeface="Palatino"/>
              </a:rPr>
              <a:t>Blue</a:t>
            </a:r>
            <a:r>
              <a:rPr lang="en-US" dirty="0">
                <a:latin typeface="Palatino"/>
                <a:cs typeface="Palatino"/>
              </a:rPr>
              <a:t> </a:t>
            </a:r>
            <a:r>
              <a:rPr lang="en-US" sz="2000" dirty="0">
                <a:latin typeface="Palatino"/>
                <a:cs typeface="Palatino"/>
              </a:rPr>
              <a:t>(upper)</a:t>
            </a:r>
            <a:r>
              <a:rPr lang="en-US" dirty="0">
                <a:latin typeface="Palatino"/>
                <a:cs typeface="Palatino"/>
              </a:rPr>
              <a:t> </a:t>
            </a:r>
            <a:r>
              <a:rPr lang="en-US" dirty="0" smtClean="0">
                <a:latin typeface="Palatino"/>
                <a:cs typeface="Palatino"/>
              </a:rPr>
              <a:t>: Human </a:t>
            </a:r>
          </a:p>
          <a:p>
            <a:pPr algn="l">
              <a:lnSpc>
                <a:spcPct val="95000"/>
              </a:lnSpc>
              <a:buFont typeface="Times" charset="0"/>
              <a:buChar char="•"/>
            </a:pPr>
            <a:endParaRPr lang="en-US" dirty="0" smtClean="0">
              <a:latin typeface="Palatino"/>
              <a:cs typeface="Palatino"/>
            </a:endParaRPr>
          </a:p>
          <a:p>
            <a:pPr algn="l">
              <a:lnSpc>
                <a:spcPct val="95000"/>
              </a:lnSpc>
              <a:buFont typeface="Times" charset="0"/>
              <a:buChar char="•"/>
            </a:pPr>
            <a:r>
              <a:rPr lang="en-US" dirty="0" smtClean="0">
                <a:latin typeface="Palatino"/>
                <a:cs typeface="Palatino"/>
              </a:rPr>
              <a:t> </a:t>
            </a:r>
            <a:r>
              <a:rPr lang="en-US" b="1" dirty="0">
                <a:solidFill>
                  <a:srgbClr val="FF011C"/>
                </a:solidFill>
                <a:latin typeface="Palatino"/>
                <a:cs typeface="Palatino"/>
              </a:rPr>
              <a:t>Red</a:t>
            </a:r>
            <a:r>
              <a:rPr lang="en-US" dirty="0">
                <a:latin typeface="Palatino"/>
                <a:cs typeface="Palatino"/>
              </a:rPr>
              <a:t> </a:t>
            </a:r>
            <a:r>
              <a:rPr lang="en-US" sz="2000" dirty="0">
                <a:latin typeface="Palatino"/>
                <a:cs typeface="Palatino"/>
              </a:rPr>
              <a:t>(lower)</a:t>
            </a:r>
            <a:r>
              <a:rPr lang="en-US" dirty="0">
                <a:latin typeface="Palatino"/>
                <a:cs typeface="Palatino"/>
              </a:rPr>
              <a:t> </a:t>
            </a:r>
            <a:r>
              <a:rPr lang="en-US" dirty="0" smtClean="0">
                <a:latin typeface="Palatino"/>
                <a:cs typeface="Palatino"/>
              </a:rPr>
              <a:t>: Tool</a:t>
            </a:r>
            <a:endParaRPr lang="en-US" dirty="0">
              <a:latin typeface="Palatino"/>
              <a:cs typeface="Palatino"/>
            </a:endParaRPr>
          </a:p>
        </p:txBody>
      </p:sp>
      <p:pic>
        <p:nvPicPr>
          <p:cNvPr id="54275" name="Picture 9" descr="HumanVsTool"/>
          <p:cNvPicPr>
            <a:picLocks noChangeAspect="1" noChangeArrowheads="1"/>
          </p:cNvPicPr>
          <p:nvPr/>
        </p:nvPicPr>
        <p:blipFill>
          <a:blip r:embed="rId3">
            <a:extLst>
              <a:ext uri="{28A0092B-C50C-407E-A947-70E740481C1C}">
                <a14:useLocalDpi xmlns:a14="http://schemas.microsoft.com/office/drawing/2010/main" val="0"/>
              </a:ext>
            </a:extLst>
          </a:blip>
          <a:srcRect t="5307" r="412" b="6192"/>
          <a:stretch>
            <a:fillRect/>
          </a:stretch>
        </p:blipFill>
        <p:spPr bwMode="auto">
          <a:xfrm>
            <a:off x="100676" y="711200"/>
            <a:ext cx="7187538" cy="59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35</a:t>
            </a:fld>
            <a:endParaRPr lang="en-US"/>
          </a:p>
        </p:txBody>
      </p:sp>
    </p:spTree>
    <p:extLst>
      <p:ext uri="{BB962C8B-B14F-4D97-AF65-F5344CB8AC3E}">
        <p14:creationId xmlns:p14="http://schemas.microsoft.com/office/powerpoint/2010/main" val="40699927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fontScale="90000"/>
          </a:bodyPr>
          <a:lstStyle/>
          <a:p>
            <a:r>
              <a:rPr lang="en-US" sz="3600" dirty="0" smtClean="0">
                <a:latin typeface="Palatino"/>
                <a:ea typeface="ＭＳ Ｐゴシック" charset="0"/>
                <a:cs typeface="Palatino"/>
              </a:rPr>
              <a:t>No Constraint on HRF Shape = </a:t>
            </a:r>
            <a:r>
              <a:rPr lang="en-US" sz="3600" b="1" dirty="0" smtClean="0">
                <a:solidFill>
                  <a:srgbClr val="0000FF"/>
                </a:solidFill>
                <a:latin typeface="Palatino"/>
                <a:ea typeface="ＭＳ Ｐゴシック" charset="0"/>
                <a:cs typeface="Palatino"/>
              </a:rPr>
              <a:t>Deconvolution</a:t>
            </a:r>
            <a:endParaRPr lang="en-US" b="1" dirty="0">
              <a:solidFill>
                <a:srgbClr val="0000FF"/>
              </a:solidFill>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5000"/>
              </a:lnSpc>
              <a:spcBef>
                <a:spcPct val="5000"/>
              </a:spcBef>
              <a:buSzTx/>
            </a:pPr>
            <a:r>
              <a:rPr lang="en-US" sz="2400" dirty="0" smtClean="0">
                <a:latin typeface="Palatino"/>
                <a:ea typeface="ＭＳ Ｐゴシック" charset="0"/>
                <a:cs typeface="Palatino"/>
              </a:rPr>
              <a:t>Deconvolution perspectives: </a:t>
            </a:r>
            <a:r>
              <a:rPr lang="en-US" sz="2200" dirty="0" smtClean="0">
                <a:latin typeface="Palatino"/>
                <a:ea typeface="ＭＳ Ｐゴシック" charset="0"/>
                <a:cs typeface="Palatino"/>
              </a:rPr>
              <a:t>inverse process of convolution</a:t>
            </a:r>
          </a:p>
          <a:p>
            <a:pPr lvl="1">
              <a:lnSpc>
                <a:spcPct val="90000"/>
              </a:lnSpc>
              <a:buClr>
                <a:schemeClr val="tx1"/>
              </a:buClr>
              <a:buFont typeface="Wingdings" charset="2"/>
              <a:buChar char="Ø"/>
            </a:pPr>
            <a:r>
              <a:rPr lang="en-US" sz="2200" dirty="0" smtClean="0">
                <a:solidFill>
                  <a:srgbClr val="000BEE"/>
                </a:solidFill>
                <a:latin typeface="Palatino"/>
                <a:ea typeface="ＭＳ Ｐゴシック" charset="0"/>
                <a:cs typeface="Palatino"/>
              </a:rPr>
              <a:t>HRF       </a:t>
            </a:r>
            <a:r>
              <a:rPr lang="en-US" sz="2200" dirty="0" smtClean="0">
                <a:solidFill>
                  <a:srgbClr val="008000"/>
                </a:solidFill>
                <a:latin typeface="Palatino"/>
                <a:ea typeface="ＭＳ Ｐゴシック" charset="0"/>
                <a:cs typeface="Palatino"/>
              </a:rPr>
              <a:t>stimulus</a:t>
            </a:r>
            <a:r>
              <a:rPr lang="en-US" sz="2200" dirty="0" smtClean="0">
                <a:solidFill>
                  <a:srgbClr val="000BEE"/>
                </a:solidFill>
                <a:latin typeface="Palatino"/>
                <a:ea typeface="ＭＳ Ｐゴシック" charset="0"/>
                <a:cs typeface="Palatino"/>
              </a:rPr>
              <a:t> </a:t>
            </a:r>
            <a:r>
              <a:rPr lang="en-US" sz="2200" dirty="0" smtClean="0">
                <a:latin typeface="Palatino"/>
                <a:ea typeface="ＭＳ Ｐゴシック" charset="0"/>
                <a:cs typeface="Palatino"/>
              </a:rPr>
              <a:t>=</a:t>
            </a:r>
            <a:r>
              <a:rPr lang="en-US" sz="2200" dirty="0" smtClean="0">
                <a:solidFill>
                  <a:srgbClr val="000BEE"/>
                </a:solidFill>
                <a:latin typeface="Palatino"/>
                <a:ea typeface="ＭＳ Ｐゴシック" charset="0"/>
                <a:cs typeface="Palatino"/>
              </a:rPr>
              <a:t> </a:t>
            </a:r>
            <a:r>
              <a:rPr lang="en-US" sz="2200" dirty="0" smtClean="0">
                <a:solidFill>
                  <a:srgbClr val="FF0000"/>
                </a:solidFill>
                <a:latin typeface="Palatino"/>
                <a:ea typeface="ＭＳ Ｐゴシック" charset="0"/>
                <a:cs typeface="Palatino"/>
              </a:rPr>
              <a:t>unit BOLD response</a:t>
            </a:r>
          </a:p>
          <a:p>
            <a:pPr lvl="2">
              <a:lnSpc>
                <a:spcPct val="90000"/>
              </a:lnSpc>
              <a:buFont typeface="Courier New"/>
              <a:buChar char="o"/>
            </a:pPr>
            <a:r>
              <a:rPr lang="en-US" sz="2000" dirty="0" smtClean="0">
                <a:latin typeface="Palatino"/>
                <a:ea typeface="ＭＳ Ｐゴシック" charset="0"/>
                <a:cs typeface="Palatino"/>
              </a:rPr>
              <a:t>Like multiplication, we have to know two and estimate the 3</a:t>
            </a:r>
            <a:r>
              <a:rPr lang="en-US" sz="2000" baseline="30000" dirty="0" smtClean="0">
                <a:latin typeface="Palatino"/>
                <a:ea typeface="ＭＳ Ｐゴシック" charset="0"/>
                <a:cs typeface="Palatino"/>
              </a:rPr>
              <a:t>rd</a:t>
            </a:r>
            <a:endParaRPr lang="en-US" sz="2000" dirty="0" smtClean="0">
              <a:latin typeface="Palatino"/>
              <a:ea typeface="ＭＳ Ｐゴシック" charset="0"/>
              <a:cs typeface="Palatino"/>
            </a:endParaRPr>
          </a:p>
          <a:p>
            <a:pPr lvl="1">
              <a:lnSpc>
                <a:spcPct val="95000"/>
              </a:lnSpc>
              <a:spcBef>
                <a:spcPct val="5000"/>
              </a:spcBef>
              <a:buFont typeface="Wingdings" charset="2"/>
              <a:buChar char="Ø"/>
            </a:pPr>
            <a:r>
              <a:rPr lang="en-US" sz="2200" dirty="0" smtClean="0">
                <a:latin typeface="Palatino"/>
                <a:ea typeface="ＭＳ Ｐゴシック" charset="0"/>
                <a:cs typeface="Palatino"/>
              </a:rPr>
              <a:t>Fixed-shape approach: </a:t>
            </a:r>
            <a:r>
              <a:rPr lang="en-US" sz="2200" u="sng" dirty="0" smtClean="0">
                <a:latin typeface="Palatino"/>
                <a:ea typeface="ＭＳ Ｐゴシック" charset="0"/>
                <a:cs typeface="Palatino"/>
              </a:rPr>
              <a:t>Convolution</a:t>
            </a:r>
            <a:r>
              <a:rPr lang="en-US" sz="2200" dirty="0" smtClean="0">
                <a:latin typeface="Palatino"/>
                <a:ea typeface="ＭＳ Ｐゴシック" charset="0"/>
                <a:cs typeface="Palatino"/>
              </a:rPr>
              <a:t> + regression</a:t>
            </a:r>
          </a:p>
          <a:p>
            <a:pPr lvl="2">
              <a:lnSpc>
                <a:spcPct val="90000"/>
              </a:lnSpc>
              <a:buFont typeface="Courier New"/>
              <a:buChar char="o"/>
            </a:pPr>
            <a:r>
              <a:rPr lang="en-US" sz="2000" dirty="0" smtClean="0">
                <a:latin typeface="Palatino"/>
                <a:ea typeface="ＭＳ Ｐゴシック" charset="0"/>
                <a:cs typeface="Palatino"/>
              </a:rPr>
              <a:t>Known: </a:t>
            </a:r>
            <a:r>
              <a:rPr lang="en-US" sz="2000" dirty="0" smtClean="0">
                <a:solidFill>
                  <a:srgbClr val="0000FF"/>
                </a:solidFill>
                <a:latin typeface="Palatino"/>
                <a:ea typeface="ＭＳ Ｐゴシック" charset="0"/>
                <a:cs typeface="Palatino"/>
              </a:rPr>
              <a:t>HRF shape</a:t>
            </a:r>
            <a:r>
              <a:rPr lang="en-US" sz="2000" dirty="0" smtClean="0">
                <a:latin typeface="Palatino"/>
                <a:ea typeface="ＭＳ Ｐゴシック" charset="0"/>
                <a:cs typeface="Palatino"/>
              </a:rPr>
              <a:t>, </a:t>
            </a:r>
            <a:r>
              <a:rPr lang="en-US" sz="2000" dirty="0" smtClean="0">
                <a:solidFill>
                  <a:srgbClr val="008000"/>
                </a:solidFill>
                <a:latin typeface="Palatino"/>
                <a:ea typeface="ＭＳ Ｐゴシック" charset="0"/>
                <a:cs typeface="Palatino"/>
              </a:rPr>
              <a:t>stimulus</a:t>
            </a:r>
            <a:endParaRPr lang="en-US" sz="2000" dirty="0" smtClean="0">
              <a:latin typeface="Palatino"/>
              <a:ea typeface="ＭＳ Ｐゴシック" charset="0"/>
              <a:cs typeface="Palatino"/>
            </a:endParaRPr>
          </a:p>
          <a:p>
            <a:pPr lvl="2">
              <a:lnSpc>
                <a:spcPct val="90000"/>
              </a:lnSpc>
              <a:buFont typeface="Courier New"/>
              <a:buChar char="o"/>
            </a:pPr>
            <a:r>
              <a:rPr lang="en-US" sz="2000" dirty="0" smtClean="0">
                <a:latin typeface="Palatino"/>
                <a:ea typeface="ＭＳ Ｐゴシック" charset="0"/>
                <a:cs typeface="Palatino"/>
              </a:rPr>
              <a:t>Use convolution to create </a:t>
            </a:r>
            <a:r>
              <a:rPr lang="en-US" sz="2000" dirty="0" smtClean="0">
                <a:solidFill>
                  <a:srgbClr val="FF0000"/>
                </a:solidFill>
                <a:latin typeface="Palatino"/>
                <a:ea typeface="ＭＳ Ｐゴシック" charset="0"/>
                <a:cs typeface="Palatino"/>
              </a:rPr>
              <a:t>regressors </a:t>
            </a:r>
            <a:r>
              <a:rPr lang="en-US" sz="2000" dirty="0" smtClean="0">
                <a:latin typeface="Palatino"/>
                <a:ea typeface="ＭＳ Ｐゴシック" charset="0"/>
                <a:cs typeface="Palatino"/>
              </a:rPr>
              <a:t>(hidden from user inside 3dDeconvolve program)</a:t>
            </a:r>
          </a:p>
          <a:p>
            <a:pPr lvl="2">
              <a:lnSpc>
                <a:spcPct val="90000"/>
              </a:lnSpc>
              <a:buFont typeface="Courier New"/>
              <a:buChar char="o"/>
            </a:pPr>
            <a:r>
              <a:rPr lang="en-US" sz="2000" dirty="0" smtClean="0">
                <a:latin typeface="Palatino"/>
                <a:ea typeface="ＭＳ Ｐゴシック" charset="0"/>
                <a:cs typeface="Palatino"/>
              </a:rPr>
              <a:t>Response strength (</a:t>
            </a:r>
            <a:r>
              <a:rPr lang="en-US" sz="2000" i="1" dirty="0" smtClean="0">
                <a:latin typeface="Palatino"/>
                <a:ea typeface="ＭＳ Ｐゴシック" charset="0"/>
                <a:cs typeface="Palatino"/>
              </a:rPr>
              <a:t>β</a:t>
            </a:r>
            <a:r>
              <a:rPr lang="en-US" sz="2000" dirty="0" smtClean="0">
                <a:latin typeface="Palatino"/>
                <a:ea typeface="ＭＳ Ｐゴシック" charset="0"/>
                <a:cs typeface="Palatino"/>
              </a:rPr>
              <a:t>) estimated via linear model with programs 3dDeconvolve or 3dREMLfit</a:t>
            </a:r>
          </a:p>
          <a:p>
            <a:pPr lvl="1">
              <a:lnSpc>
                <a:spcPct val="90000"/>
              </a:lnSpc>
              <a:buFont typeface="Wingdings" charset="2"/>
              <a:buChar char="Ø"/>
            </a:pPr>
            <a:r>
              <a:rPr lang="en-US" sz="2200" dirty="0" smtClean="0">
                <a:solidFill>
                  <a:srgbClr val="000000"/>
                </a:solidFill>
                <a:latin typeface="Palatino"/>
                <a:ea typeface="ＭＳ Ｐゴシック" charset="0"/>
                <a:cs typeface="Palatino"/>
              </a:rPr>
              <a:t>Shape</a:t>
            </a:r>
            <a:r>
              <a:rPr lang="en-US" sz="2200" dirty="0">
                <a:solidFill>
                  <a:srgbClr val="000000"/>
                </a:solidFill>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estimation: </a:t>
            </a:r>
            <a:r>
              <a:rPr lang="en-US" sz="2200" u="sng" dirty="0" smtClean="0">
                <a:solidFill>
                  <a:srgbClr val="000000"/>
                </a:solidFill>
                <a:latin typeface="Palatino"/>
                <a:ea typeface="ＭＳ Ｐゴシック" charset="0"/>
                <a:cs typeface="Palatino"/>
              </a:rPr>
              <a:t>Deconvolution</a:t>
            </a:r>
            <a:r>
              <a:rPr lang="en-US" sz="2200" dirty="0" smtClean="0">
                <a:solidFill>
                  <a:srgbClr val="000000"/>
                </a:solidFill>
                <a:latin typeface="Palatino"/>
                <a:ea typeface="ＭＳ Ｐゴシック" charset="0"/>
                <a:cs typeface="Palatino"/>
              </a:rPr>
              <a:t> + regression</a:t>
            </a:r>
            <a:endParaRPr lang="en-US" sz="2200" dirty="0" smtClean="0">
              <a:latin typeface="Palatino"/>
              <a:ea typeface="ＭＳ Ｐゴシック" charset="0"/>
              <a:cs typeface="Palatino"/>
            </a:endParaRPr>
          </a:p>
          <a:p>
            <a:pPr lvl="2">
              <a:lnSpc>
                <a:spcPct val="90000"/>
              </a:lnSpc>
              <a:buFont typeface="Wingdings" charset="2"/>
              <a:buChar char="§"/>
            </a:pPr>
            <a:r>
              <a:rPr lang="en-US" sz="2000" dirty="0" smtClean="0">
                <a:latin typeface="Palatino"/>
                <a:ea typeface="ＭＳ Ｐゴシック" charset="0"/>
                <a:cs typeface="Palatino"/>
              </a:rPr>
              <a:t>Known: </a:t>
            </a:r>
            <a:r>
              <a:rPr lang="en-US" sz="2000" dirty="0" smtClean="0">
                <a:solidFill>
                  <a:srgbClr val="008000"/>
                </a:solidFill>
                <a:latin typeface="Palatino"/>
                <a:ea typeface="ＭＳ Ｐゴシック" charset="0"/>
                <a:cs typeface="Palatino"/>
              </a:rPr>
              <a:t>stimulus</a:t>
            </a:r>
            <a:r>
              <a:rPr lang="en-US" sz="2000" dirty="0" smtClean="0">
                <a:latin typeface="Palatino"/>
                <a:ea typeface="ＭＳ Ｐゴシック" charset="0"/>
                <a:cs typeface="Palatino"/>
              </a:rPr>
              <a:t> + </a:t>
            </a:r>
            <a:r>
              <a:rPr lang="en-US" sz="2000" dirty="0" smtClean="0">
                <a:solidFill>
                  <a:srgbClr val="FF0000"/>
                </a:solidFill>
                <a:latin typeface="Palatino"/>
                <a:ea typeface="ＭＳ Ｐゴシック" charset="0"/>
                <a:cs typeface="Palatino"/>
              </a:rPr>
              <a:t>BOLD response</a:t>
            </a:r>
            <a:r>
              <a:rPr lang="en-US" sz="2000" dirty="0" smtClean="0">
                <a:latin typeface="Palatino"/>
                <a:ea typeface="ＭＳ Ｐゴシック" charset="0"/>
                <a:cs typeface="Palatino"/>
              </a:rPr>
              <a:t>; unknown: </a:t>
            </a:r>
            <a:r>
              <a:rPr lang="en-US" sz="2000" dirty="0" smtClean="0">
                <a:solidFill>
                  <a:srgbClr val="0000FF"/>
                </a:solidFill>
                <a:latin typeface="Palatino"/>
                <a:ea typeface="ＭＳ Ｐゴシック" charset="0"/>
                <a:cs typeface="Palatino"/>
              </a:rPr>
              <a:t>impulse response</a:t>
            </a:r>
          </a:p>
          <a:p>
            <a:pPr lvl="2">
              <a:lnSpc>
                <a:spcPct val="90000"/>
              </a:lnSpc>
              <a:buFont typeface="Wingdings" charset="2"/>
              <a:buChar char="§"/>
            </a:pPr>
            <a:r>
              <a:rPr lang="en-US" sz="2000" dirty="0" smtClean="0">
                <a:solidFill>
                  <a:srgbClr val="000BEE"/>
                </a:solidFill>
                <a:latin typeface="Palatino"/>
                <a:ea typeface="ＭＳ Ｐゴシック" charset="0"/>
                <a:cs typeface="Palatino"/>
              </a:rPr>
              <a:t>HRF       </a:t>
            </a:r>
            <a:r>
              <a:rPr lang="en-US" sz="2000" dirty="0" smtClean="0">
                <a:solidFill>
                  <a:srgbClr val="008000"/>
                </a:solidFill>
                <a:latin typeface="Palatino"/>
                <a:ea typeface="ＭＳ Ｐゴシック" charset="0"/>
                <a:cs typeface="Palatino"/>
              </a:rPr>
              <a:t>stimulus</a:t>
            </a:r>
            <a:r>
              <a:rPr lang="en-US" sz="2000" dirty="0" smtClean="0">
                <a:solidFill>
                  <a:srgbClr val="000BEE"/>
                </a:solidFill>
                <a:latin typeface="Palatino"/>
                <a:ea typeface="ＭＳ Ｐゴシック" charset="0"/>
                <a:cs typeface="Palatino"/>
              </a:rPr>
              <a:t> </a:t>
            </a:r>
            <a:r>
              <a:rPr lang="en-US" sz="2000" dirty="0" smtClean="0">
                <a:latin typeface="Palatino"/>
                <a:ea typeface="ＭＳ Ｐゴシック" charset="0"/>
                <a:cs typeface="Palatino"/>
              </a:rPr>
              <a:t>=</a:t>
            </a:r>
            <a:r>
              <a:rPr lang="en-US" sz="2000" dirty="0" smtClean="0">
                <a:solidFill>
                  <a:srgbClr val="000BEE"/>
                </a:solidFill>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BOLD response</a:t>
            </a:r>
            <a:r>
              <a:rPr lang="en-US" sz="2000" dirty="0" smtClean="0">
                <a:latin typeface="Palatino"/>
                <a:ea typeface="ＭＳ Ｐゴシック" charset="0"/>
                <a:cs typeface="Palatino"/>
              </a:rPr>
              <a:t> (note: HRF, not IRF)</a:t>
            </a:r>
            <a:endParaRPr lang="en-US" sz="2000" dirty="0" smtClean="0">
              <a:solidFill>
                <a:srgbClr val="FF0000"/>
              </a:solidFill>
              <a:latin typeface="Palatino"/>
              <a:ea typeface="ＭＳ Ｐゴシック" charset="0"/>
              <a:cs typeface="Palatino"/>
            </a:endParaRPr>
          </a:p>
          <a:p>
            <a:pPr lvl="2">
              <a:lnSpc>
                <a:spcPct val="90000"/>
              </a:lnSpc>
              <a:buFont typeface="Wingdings" charset="2"/>
              <a:buChar char="§"/>
            </a:pPr>
            <a:r>
              <a:rPr lang="en-US" sz="2000" dirty="0" smtClean="0">
                <a:solidFill>
                  <a:srgbClr val="0000FF"/>
                </a:solidFill>
                <a:latin typeface="Palatino"/>
                <a:ea typeface="ＭＳ Ｐゴシック" charset="0"/>
                <a:cs typeface="Palatino"/>
              </a:rPr>
              <a:t>HDR</a:t>
            </a:r>
            <a:r>
              <a:rPr lang="en-US" sz="2000" dirty="0" smtClean="0">
                <a:latin typeface="Palatino"/>
                <a:ea typeface="ＭＳ Ｐゴシック" charset="0"/>
                <a:cs typeface="Palatino"/>
              </a:rPr>
              <a:t> estimated as a linear combination of multiple basis functions: TENTs</a:t>
            </a:r>
          </a:p>
          <a:p>
            <a:pPr lvl="2">
              <a:lnSpc>
                <a:spcPct val="90000"/>
              </a:lnSpc>
            </a:pPr>
            <a:r>
              <a:rPr lang="en-US" sz="2000" dirty="0" smtClean="0">
                <a:solidFill>
                  <a:srgbClr val="000000"/>
                </a:solidFill>
                <a:latin typeface="Palatino"/>
                <a:ea typeface="ＭＳ Ｐゴシック" charset="0"/>
                <a:cs typeface="Palatino"/>
              </a:rPr>
              <a:t>Each TENT       stimulus = one regressor column</a:t>
            </a:r>
          </a:p>
          <a:p>
            <a:pPr lvl="2">
              <a:lnSpc>
                <a:spcPct val="90000"/>
              </a:lnSpc>
            </a:pPr>
            <a:r>
              <a:rPr lang="en-US" sz="2000" dirty="0" smtClean="0">
                <a:solidFill>
                  <a:srgbClr val="000000"/>
                </a:solidFill>
                <a:latin typeface="Palatino"/>
                <a:ea typeface="ＭＳ Ｐゴシック" charset="0"/>
                <a:cs typeface="Palatino"/>
              </a:rPr>
              <a:t>Deconvolution: </a:t>
            </a:r>
            <a:r>
              <a:rPr lang="en-US" sz="2000" dirty="0" smtClean="0">
                <a:solidFill>
                  <a:srgbClr val="0000FF"/>
                </a:solidFill>
                <a:latin typeface="Palatino"/>
                <a:ea typeface="ＭＳ Ｐゴシック" charset="0"/>
                <a:cs typeface="Palatino"/>
              </a:rPr>
              <a:t>HRF</a:t>
            </a:r>
            <a:r>
              <a:rPr lang="en-US" sz="2000" dirty="0" smtClean="0">
                <a:latin typeface="Palatino"/>
                <a:ea typeface="ＭＳ Ｐゴシック" charset="0"/>
                <a:cs typeface="Palatino"/>
              </a:rPr>
              <a:t> </a:t>
            </a:r>
            <a:r>
              <a:rPr lang="en-US" sz="2000" dirty="0" smtClean="0">
                <a:solidFill>
                  <a:srgbClr val="000000"/>
                </a:solidFill>
                <a:latin typeface="Palatino"/>
                <a:ea typeface="ＭＳ Ｐゴシック" charset="0"/>
                <a:cs typeface="Palatino"/>
              </a:rPr>
              <a:t>= a set of </a:t>
            </a:r>
            <a:r>
              <a:rPr lang="en-US" sz="2000" i="1" dirty="0" smtClean="0">
                <a:solidFill>
                  <a:srgbClr val="0000FF"/>
                </a:solidFill>
                <a:latin typeface="Palatino"/>
                <a:ea typeface="ＭＳ Ｐゴシック" charset="0"/>
                <a:cs typeface="Palatino"/>
              </a:rPr>
              <a:t>β</a:t>
            </a:r>
            <a:r>
              <a:rPr lang="en-US" sz="1600" dirty="0" smtClean="0">
                <a:solidFill>
                  <a:srgbClr val="000000"/>
                </a:solidFill>
                <a:latin typeface="Palatino"/>
                <a:ea typeface="ＭＳ Ｐゴシック" charset="0"/>
                <a:cs typeface="Palatino"/>
              </a:rPr>
              <a:t>s</a:t>
            </a:r>
            <a:r>
              <a:rPr lang="en-US" sz="2000" dirty="0" smtClean="0">
                <a:solidFill>
                  <a:srgbClr val="000000"/>
                </a:solidFill>
                <a:latin typeface="Palatino"/>
                <a:ea typeface="ＭＳ Ｐゴシック" charset="0"/>
                <a:cs typeface="Palatino"/>
              </a:rPr>
              <a:t> estimated via regression</a:t>
            </a:r>
            <a:endParaRPr lang="en-US" sz="2000" dirty="0" smtClean="0">
              <a:latin typeface="Palatino"/>
              <a:ea typeface="ＭＳ Ｐゴシック" charset="0"/>
              <a:cs typeface="Palatino"/>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9024855"/>
              </p:ext>
            </p:extLst>
          </p:nvPr>
        </p:nvGraphicFramePr>
        <p:xfrm>
          <a:off x="1676788" y="1342682"/>
          <a:ext cx="344487" cy="284558"/>
        </p:xfrm>
        <a:graphic>
          <a:graphicData uri="http://schemas.openxmlformats.org/presentationml/2006/ole">
            <mc:AlternateContent xmlns:mc="http://schemas.openxmlformats.org/markup-compatibility/2006">
              <mc:Choice xmlns:v="urn:schemas-microsoft-com:vml" Requires="v">
                <p:oleObj spid="_x0000_s1370" name="Equation" r:id="rId4" imgW="139700" imgH="127000" progId="Equation.3">
                  <p:embed/>
                </p:oleObj>
              </mc:Choice>
              <mc:Fallback>
                <p:oleObj name="Equation" r:id="rId4"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788" y="1342682"/>
                        <a:ext cx="344487" cy="284558"/>
                      </a:xfrm>
                      <a:prstGeom prst="rect">
                        <a:avLst/>
                      </a:prstGeom>
                      <a:noFill/>
                      <a:ln>
                        <a:noFill/>
                      </a:ln>
                      <a:effec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933314590"/>
              </p:ext>
            </p:extLst>
          </p:nvPr>
        </p:nvGraphicFramePr>
        <p:xfrm>
          <a:off x="2062729" y="4678261"/>
          <a:ext cx="268998" cy="222202"/>
        </p:xfrm>
        <a:graphic>
          <a:graphicData uri="http://schemas.openxmlformats.org/presentationml/2006/ole">
            <mc:AlternateContent xmlns:mc="http://schemas.openxmlformats.org/markup-compatibility/2006">
              <mc:Choice xmlns:v="urn:schemas-microsoft-com:vml" Requires="v">
                <p:oleObj spid="_x0000_s1371" name="Equation" r:id="rId6" imgW="139700" imgH="127000" progId="Equation.3">
                  <p:embed/>
                </p:oleObj>
              </mc:Choice>
              <mc:Fallback>
                <p:oleObj name="Equation" r:id="rId6"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729" y="4678261"/>
                        <a:ext cx="268998" cy="222202"/>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157969930"/>
              </p:ext>
            </p:extLst>
          </p:nvPr>
        </p:nvGraphicFramePr>
        <p:xfrm>
          <a:off x="2764729" y="5567709"/>
          <a:ext cx="339640" cy="280555"/>
        </p:xfrm>
        <a:graphic>
          <a:graphicData uri="http://schemas.openxmlformats.org/presentationml/2006/ole">
            <mc:AlternateContent xmlns:mc="http://schemas.openxmlformats.org/markup-compatibility/2006">
              <mc:Choice xmlns:v="urn:schemas-microsoft-com:vml" Requires="v">
                <p:oleObj spid="_x0000_s1372" name="Equation" r:id="rId7" imgW="139700" imgH="127000" progId="Equation.3">
                  <p:embed/>
                </p:oleObj>
              </mc:Choice>
              <mc:Fallback>
                <p:oleObj name="Equation" r:id="rId7"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729" y="5567709"/>
                        <a:ext cx="339640" cy="280555"/>
                      </a:xfrm>
                      <a:prstGeom prst="rect">
                        <a:avLst/>
                      </a:prstGeom>
                      <a:noFill/>
                      <a:ln>
                        <a:noFill/>
                      </a:ln>
                      <a:effectLst/>
                    </p:spPr>
                  </p:pic>
                </p:oleObj>
              </mc:Fallback>
            </mc:AlternateContent>
          </a:graphicData>
        </a:graphic>
      </p:graphicFrame>
      <p:sp>
        <p:nvSpPr>
          <p:cNvPr id="8" name="Slide Number Placeholder 7"/>
          <p:cNvSpPr>
            <a:spLocks noGrp="1"/>
          </p:cNvSpPr>
          <p:nvPr>
            <p:ph type="sldNum" sz="quarter" idx="12"/>
          </p:nvPr>
        </p:nvSpPr>
        <p:spPr/>
        <p:txBody>
          <a:bodyPr/>
          <a:lstStyle/>
          <a:p>
            <a:fld id="{2B142ECA-B25A-7D4E-AE0A-E9B57F978545}" type="slidenum">
              <a:rPr lang="en-US" smtClean="0"/>
              <a:t>36</a:t>
            </a:fld>
            <a:endParaRPr lang="en-US"/>
          </a:p>
        </p:txBody>
      </p:sp>
    </p:spTree>
    <p:extLst>
      <p:ext uri="{BB962C8B-B14F-4D97-AF65-F5344CB8AC3E}">
        <p14:creationId xmlns:p14="http://schemas.microsoft.com/office/powerpoint/2010/main" val="21156796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No Constraint on HRF Shape: Pros + Cons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73512"/>
            <a:ext cx="9144000" cy="5819775"/>
          </a:xfrm>
        </p:spPr>
        <p:txBody>
          <a:bodyPr>
            <a:normAutofit lnSpcReduction="10000"/>
          </a:bodyPr>
          <a:lstStyle/>
          <a:p>
            <a:pPr>
              <a:lnSpc>
                <a:spcPct val="95000"/>
              </a:lnSpc>
              <a:spcBef>
                <a:spcPct val="5000"/>
              </a:spcBef>
              <a:buSzTx/>
            </a:pPr>
            <a:r>
              <a:rPr lang="en-US" sz="2400" u="sng" dirty="0" smtClean="0">
                <a:latin typeface="Palatino"/>
                <a:ea typeface="ＭＳ Ｐゴシック" charset="0"/>
                <a:cs typeface="Palatino"/>
              </a:rPr>
              <a:t>What is the approach good at</a:t>
            </a:r>
            <a:r>
              <a:rPr lang="en-US" sz="2400" dirty="0" smtClean="0">
                <a:latin typeface="Palatino"/>
                <a:ea typeface="ＭＳ Ｐゴシック" charset="0"/>
                <a:cs typeface="Palatino"/>
              </a:rPr>
              <a:t>?</a:t>
            </a:r>
            <a:endParaRPr lang="en-US" sz="2200" dirty="0" smtClean="0">
              <a:latin typeface="Palatino"/>
              <a:ea typeface="ＭＳ Ｐゴシック" charset="0"/>
              <a:cs typeface="Palatino"/>
            </a:endParaRPr>
          </a:p>
          <a:p>
            <a:pPr lvl="1">
              <a:lnSpc>
                <a:spcPct val="90000"/>
              </a:lnSpc>
              <a:buFont typeface="Wingdings" charset="2"/>
              <a:buChar char="Ø"/>
            </a:pPr>
            <a:r>
              <a:rPr lang="en-US" sz="2000" dirty="0" smtClean="0">
                <a:latin typeface="Palatino"/>
                <a:ea typeface="ＭＳ Ｐゴシック" charset="0"/>
                <a:cs typeface="Palatino"/>
              </a:rPr>
              <a:t>Usually for event-related experiments, but can be used for BLOCK</a:t>
            </a:r>
          </a:p>
          <a:p>
            <a:pPr lvl="2">
              <a:lnSpc>
                <a:spcPct val="90000"/>
              </a:lnSpc>
              <a:buFont typeface="Courier New"/>
              <a:buChar char="o"/>
            </a:pPr>
            <a:r>
              <a:rPr lang="en-US" sz="1900" dirty="0">
                <a:latin typeface="Palatino"/>
                <a:ea typeface="ＭＳ Ｐゴシック" charset="0"/>
                <a:cs typeface="Palatino"/>
              </a:rPr>
              <a:t>Multiple basis functions for </a:t>
            </a:r>
            <a:r>
              <a:rPr lang="en-US" sz="1900" dirty="0" smtClean="0">
                <a:latin typeface="Palatino"/>
                <a:ea typeface="ＭＳ Ｐゴシック" charset="0"/>
                <a:cs typeface="Palatino"/>
              </a:rPr>
              <a:t>blocks: within-block attenuation with time</a:t>
            </a:r>
          </a:p>
          <a:p>
            <a:pPr lvl="1">
              <a:lnSpc>
                <a:spcPct val="90000"/>
              </a:lnSpc>
              <a:buFont typeface="Wingdings" charset="2"/>
              <a:buChar char="Ø"/>
            </a:pPr>
            <a:r>
              <a:rPr lang="en-US" sz="2000" dirty="0" smtClean="0">
                <a:latin typeface="Palatino"/>
                <a:ea typeface="ＭＳ Ｐゴシック" charset="0"/>
                <a:cs typeface="Palatino"/>
              </a:rPr>
              <a:t>Likely to have </a:t>
            </a:r>
            <a:r>
              <a:rPr lang="en-US" sz="2200" dirty="0" smtClean="0">
                <a:latin typeface="Palatino"/>
                <a:ea typeface="ＭＳ Ｐゴシック" charset="0"/>
                <a:cs typeface="Palatino"/>
              </a:rPr>
              <a:t>more accurate estimate on HDR shape across</a:t>
            </a:r>
          </a:p>
          <a:p>
            <a:pPr lvl="2">
              <a:lnSpc>
                <a:spcPct val="90000"/>
              </a:lnSpc>
              <a:buFont typeface="Courier New"/>
              <a:buChar char="o"/>
            </a:pPr>
            <a:r>
              <a:rPr lang="en-US" sz="2000" dirty="0">
                <a:solidFill>
                  <a:prstClr val="black"/>
                </a:solidFill>
                <a:latin typeface="Palatino"/>
                <a:ea typeface="ＭＳ Ｐゴシック" charset="0"/>
                <a:cs typeface="Palatino"/>
              </a:rPr>
              <a:t>s</a:t>
            </a:r>
            <a:r>
              <a:rPr lang="en-US" sz="2000" dirty="0" smtClean="0">
                <a:solidFill>
                  <a:prstClr val="black"/>
                </a:solidFill>
                <a:latin typeface="Palatino"/>
                <a:ea typeface="ＭＳ Ｐゴシック" charset="0"/>
                <a:cs typeface="Palatino"/>
              </a:rPr>
              <a:t>ubject</a:t>
            </a:r>
          </a:p>
          <a:p>
            <a:pPr lvl="2">
              <a:lnSpc>
                <a:spcPct val="90000"/>
              </a:lnSpc>
              <a:buFont typeface="Courier New"/>
              <a:buChar char="o"/>
            </a:pPr>
            <a:r>
              <a:rPr lang="en-US" sz="2000" dirty="0" smtClean="0">
                <a:solidFill>
                  <a:prstClr val="black"/>
                </a:solidFill>
                <a:latin typeface="Palatino"/>
                <a:ea typeface="ＭＳ Ｐゴシック" charset="0"/>
                <a:cs typeface="Palatino"/>
              </a:rPr>
              <a:t>conditions/tasks</a:t>
            </a:r>
          </a:p>
          <a:p>
            <a:pPr lvl="2">
              <a:lnSpc>
                <a:spcPct val="90000"/>
              </a:lnSpc>
              <a:buFont typeface="Courier New"/>
              <a:buChar char="o"/>
            </a:pPr>
            <a:r>
              <a:rPr lang="en-US" sz="2000" dirty="0">
                <a:solidFill>
                  <a:prstClr val="black"/>
                </a:solidFill>
                <a:latin typeface="Palatino"/>
                <a:ea typeface="ＭＳ Ｐゴシック" charset="0"/>
                <a:cs typeface="Palatino"/>
              </a:rPr>
              <a:t>b</a:t>
            </a:r>
            <a:r>
              <a:rPr lang="en-US" sz="2000" dirty="0" smtClean="0">
                <a:solidFill>
                  <a:prstClr val="black"/>
                </a:solidFill>
                <a:latin typeface="Palatino"/>
                <a:ea typeface="ＭＳ Ｐゴシック" charset="0"/>
                <a:cs typeface="Palatino"/>
              </a:rPr>
              <a:t>rain regions</a:t>
            </a:r>
            <a:endParaRPr lang="en-US" sz="2000" dirty="0">
              <a:solidFill>
                <a:prstClr val="black"/>
              </a:solidFill>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L</a:t>
            </a:r>
            <a:r>
              <a:rPr lang="en-US" sz="2000" dirty="0" smtClean="0">
                <a:latin typeface="Palatino"/>
                <a:ea typeface="ＭＳ Ｐゴシック" charset="0"/>
                <a:cs typeface="Palatino"/>
              </a:rPr>
              <a:t>ikely to have b</a:t>
            </a:r>
            <a:r>
              <a:rPr lang="en-US" sz="2200" dirty="0" smtClean="0">
                <a:latin typeface="Palatino"/>
                <a:ea typeface="ＭＳ Ｐゴシック" charset="0"/>
                <a:cs typeface="Palatino"/>
              </a:rPr>
              <a:t>etter model fit </a:t>
            </a:r>
            <a:r>
              <a:rPr lang="en-US" sz="2000" dirty="0" smtClean="0">
                <a:latin typeface="Palatino"/>
                <a:ea typeface="ＭＳ Ｐゴシック" charset="0"/>
                <a:cs typeface="Palatino"/>
              </a:rPr>
              <a:t>(the goal in the sample experiment)</a:t>
            </a:r>
          </a:p>
          <a:p>
            <a:pPr lvl="1">
              <a:lnSpc>
                <a:spcPct val="90000"/>
              </a:lnSpc>
              <a:buFont typeface="Wingdings" charset="2"/>
              <a:buChar char="Ø"/>
            </a:pPr>
            <a:r>
              <a:rPr lang="en-US" sz="2000" dirty="0">
                <a:latin typeface="Palatino"/>
                <a:ea typeface="ＭＳ Ｐゴシック" charset="0"/>
                <a:cs typeface="Palatino"/>
              </a:rPr>
              <a:t>L</a:t>
            </a:r>
            <a:r>
              <a:rPr lang="en-US" sz="2000" dirty="0" smtClean="0">
                <a:latin typeface="Palatino"/>
                <a:ea typeface="ＭＳ Ｐゴシック" charset="0"/>
                <a:cs typeface="Palatino"/>
              </a:rPr>
              <a:t>ikely to be s</a:t>
            </a:r>
            <a:r>
              <a:rPr lang="en-US" sz="2200" dirty="0" smtClean="0">
                <a:latin typeface="Palatino"/>
                <a:ea typeface="ＭＳ Ｐゴシック" charset="0"/>
                <a:cs typeface="Palatino"/>
              </a:rPr>
              <a:t>tatistically more powerful on test significance</a:t>
            </a:r>
          </a:p>
          <a:p>
            <a:pPr lvl="1">
              <a:lnSpc>
                <a:spcPct val="90000"/>
              </a:lnSpc>
              <a:buFont typeface="Wingdings" charset="2"/>
              <a:buChar char="Ø"/>
            </a:pPr>
            <a:r>
              <a:rPr lang="en-US" sz="2200" dirty="0" smtClean="0">
                <a:latin typeface="Palatino"/>
                <a:ea typeface="ＭＳ Ｐゴシック" charset="0"/>
                <a:cs typeface="Palatino"/>
              </a:rPr>
              <a:t>For block design, may detect within-block attenuation</a:t>
            </a:r>
          </a:p>
          <a:p>
            <a:pPr lvl="2">
              <a:lnSpc>
                <a:spcPct val="90000"/>
              </a:lnSpc>
              <a:buFont typeface="Courier New"/>
              <a:buChar char="o"/>
            </a:pPr>
            <a:r>
              <a:rPr lang="en-US" sz="2000" dirty="0" smtClean="0">
                <a:latin typeface="Palatino"/>
                <a:ea typeface="ＭＳ Ｐゴシック" charset="0"/>
                <a:cs typeface="Palatino"/>
              </a:rPr>
              <a:t>Cross-block attenuation?</a:t>
            </a:r>
          </a:p>
          <a:p>
            <a:pPr>
              <a:lnSpc>
                <a:spcPct val="95000"/>
              </a:lnSpc>
              <a:spcBef>
                <a:spcPts val="1000"/>
              </a:spcBef>
              <a:buSzTx/>
            </a:pPr>
            <a:r>
              <a:rPr lang="en-US" sz="2400" u="sng" dirty="0" smtClean="0">
                <a:latin typeface="Palatino"/>
                <a:ea typeface="ＭＳ Ｐゴシック" charset="0"/>
                <a:cs typeface="Palatino"/>
              </a:rPr>
              <a:t>Why is the approach not popular</a:t>
            </a:r>
            <a:r>
              <a:rPr lang="en-US" sz="2400" dirty="0" smtClean="0">
                <a:latin typeface="Palatino"/>
                <a:ea typeface="ＭＳ Ｐゴシック" charset="0"/>
                <a:cs typeface="Palatino"/>
              </a:rPr>
              <a:t>?</a:t>
            </a:r>
            <a:endParaRPr lang="en-US" sz="2200" dirty="0" smtClean="0">
              <a:latin typeface="Palatino"/>
              <a:ea typeface="ＭＳ Ｐゴシック" charset="0"/>
              <a:cs typeface="Palatino"/>
            </a:endParaRPr>
          </a:p>
          <a:p>
            <a:pPr lvl="1">
              <a:lnSpc>
                <a:spcPct val="90000"/>
              </a:lnSpc>
              <a:buFont typeface="Wingdings" charset="2"/>
              <a:buChar char="Ø"/>
            </a:pPr>
            <a:r>
              <a:rPr lang="en-US" sz="2000" dirty="0" smtClean="0">
                <a:latin typeface="Palatino"/>
                <a:ea typeface="ＭＳ Ｐゴシック" charset="0"/>
                <a:cs typeface="Palatino"/>
              </a:rPr>
              <a:t>Difficult to summarize at group level [see the program 3dMVM]</a:t>
            </a:r>
          </a:p>
          <a:p>
            <a:pPr lvl="2">
              <a:lnSpc>
                <a:spcPct val="90000"/>
              </a:lnSpc>
              <a:buFont typeface="Wingdings" charset="2"/>
              <a:buChar char="Ø"/>
            </a:pPr>
            <a:r>
              <a:rPr lang="en-US" sz="2000" dirty="0" smtClean="0">
                <a:latin typeface="Palatino"/>
                <a:ea typeface="ＭＳ Ｐゴシック" charset="0"/>
                <a:cs typeface="Palatino"/>
              </a:rPr>
              <a:t>Multiple parameters (</a:t>
            </a:r>
            <a:r>
              <a:rPr lang="en-US" sz="2000" i="1" dirty="0">
                <a:solidFill>
                  <a:srgbClr val="0000FF"/>
                </a:solidFill>
                <a:latin typeface="Palatino"/>
                <a:ea typeface="ＭＳ Ｐゴシック" charset="0"/>
                <a:cs typeface="Palatino"/>
              </a:rPr>
              <a:t>β</a:t>
            </a:r>
            <a:r>
              <a:rPr lang="en-US" sz="1600" dirty="0">
                <a:solidFill>
                  <a:srgbClr val="000000"/>
                </a:solidFill>
                <a:latin typeface="Palatino"/>
                <a:ea typeface="ＭＳ Ｐゴシック" charset="0"/>
                <a:cs typeface="Palatino"/>
              </a:rPr>
              <a:t>s</a:t>
            </a:r>
            <a:r>
              <a:rPr lang="en-US" sz="2000" dirty="0" smtClean="0">
                <a:latin typeface="Palatino"/>
                <a:ea typeface="ＭＳ Ｐゴシック" charset="0"/>
                <a:cs typeface="Palatino"/>
              </a:rPr>
              <a:t>)per task condition, instead of just one</a:t>
            </a:r>
          </a:p>
          <a:p>
            <a:pPr lvl="1">
              <a:lnSpc>
                <a:spcPct val="90000"/>
              </a:lnSpc>
              <a:buFont typeface="Wingdings" charset="2"/>
              <a:buChar char="Ø"/>
            </a:pPr>
            <a:r>
              <a:rPr lang="en-US" sz="2000" dirty="0" smtClean="0">
                <a:latin typeface="Palatino"/>
                <a:ea typeface="ＭＳ Ｐゴシック" charset="0"/>
                <a:cs typeface="Palatino"/>
              </a:rPr>
              <a:t>More regressors than alternatives: </a:t>
            </a:r>
            <a:r>
              <a:rPr lang="en-US" sz="2000" dirty="0" err="1" smtClean="0">
                <a:latin typeface="Palatino"/>
                <a:ea typeface="ＭＳ Ｐゴシック" charset="0"/>
                <a:cs typeface="Palatino"/>
              </a:rPr>
              <a:t>DoF’s</a:t>
            </a:r>
            <a:r>
              <a:rPr lang="en-US" sz="2000" dirty="0" smtClean="0">
                <a:latin typeface="Palatino"/>
                <a:ea typeface="ＭＳ Ｐゴシック" charset="0"/>
                <a:cs typeface="Palatino"/>
              </a:rPr>
              <a:t> per subject</a:t>
            </a:r>
          </a:p>
          <a:p>
            <a:pPr lvl="1">
              <a:lnSpc>
                <a:spcPct val="90000"/>
              </a:lnSpc>
              <a:buFont typeface="Wingdings" charset="2"/>
              <a:buChar char="Ø"/>
            </a:pPr>
            <a:r>
              <a:rPr lang="en-US" sz="2000" dirty="0" smtClean="0">
                <a:latin typeface="Palatino"/>
                <a:ea typeface="ＭＳ Ｐゴシック" charset="0"/>
                <a:cs typeface="Palatino"/>
              </a:rPr>
              <a:t>Risk of highly correlated regressors: Multicollinearity</a:t>
            </a:r>
          </a:p>
          <a:p>
            <a:pPr lvl="2">
              <a:lnSpc>
                <a:spcPct val="90000"/>
              </a:lnSpc>
              <a:buFont typeface="Courier New"/>
              <a:buChar char="o"/>
            </a:pPr>
            <a:r>
              <a:rPr lang="en-US" sz="2000" dirty="0" smtClean="0">
                <a:solidFill>
                  <a:prstClr val="black"/>
                </a:solidFill>
                <a:latin typeface="Palatino"/>
                <a:ea typeface="ＭＳ Ｐゴシック" charset="0"/>
                <a:cs typeface="Palatino"/>
              </a:rPr>
              <a:t>May need to reduce the number of basis functions</a:t>
            </a:r>
            <a:endParaRPr lang="en-US" sz="1600" dirty="0" smtClean="0">
              <a:latin typeface="Palatino"/>
              <a:ea typeface="ＭＳ Ｐゴシック" charset="0"/>
              <a:cs typeface="Palatino"/>
            </a:endParaRPr>
          </a:p>
          <a:p>
            <a:pPr lvl="1">
              <a:lnSpc>
                <a:spcPct val="90000"/>
              </a:lnSpc>
              <a:buFont typeface="Wingdings" charset="2"/>
              <a:buChar char="Ø"/>
            </a:pPr>
            <a:r>
              <a:rPr lang="en-US" sz="2000" dirty="0" smtClean="0">
                <a:latin typeface="Palatino"/>
                <a:ea typeface="ＭＳ Ｐゴシック" charset="0"/>
                <a:cs typeface="Palatino"/>
              </a:rPr>
              <a:t>Over-fitting: picking up something (head motion) unrelated to HDR</a:t>
            </a: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37</a:t>
            </a:fld>
            <a:endParaRPr lang="en-US"/>
          </a:p>
        </p:txBody>
      </p:sp>
    </p:spTree>
    <p:extLst>
      <p:ext uri="{BB962C8B-B14F-4D97-AF65-F5344CB8AC3E}">
        <p14:creationId xmlns:p14="http://schemas.microsoft.com/office/powerpoint/2010/main" val="26635034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Intermediate Approach</a:t>
            </a:r>
            <a:r>
              <a:rPr lang="en-US" sz="3600" dirty="0">
                <a:latin typeface="Palatino"/>
                <a:ea typeface="ＭＳ Ｐゴシック" charset="0"/>
                <a:cs typeface="Palatino"/>
              </a:rPr>
              <a:t>: </a:t>
            </a:r>
            <a:r>
              <a:rPr lang="en-US" sz="3600" dirty="0" smtClean="0">
                <a:latin typeface="Palatino"/>
                <a:ea typeface="ＭＳ Ｐゴシック" charset="0"/>
                <a:cs typeface="Palatino"/>
              </a:rPr>
              <a:t>SPMG1</a:t>
            </a:r>
            <a:r>
              <a:rPr lang="en-US" sz="3600" dirty="0">
                <a:latin typeface="Palatino"/>
                <a:ea typeface="ＭＳ Ｐゴシック" charset="0"/>
                <a:cs typeface="Palatino"/>
              </a:rPr>
              <a:t>/2/3</a:t>
            </a:r>
            <a:endParaRPr lang="en-US" dirty="0">
              <a:latin typeface="Palatino"/>
              <a:ea typeface="ＭＳ Ｐゴシック" charset="0"/>
              <a:cs typeface="Palatino"/>
            </a:endParaRPr>
          </a:p>
        </p:txBody>
      </p:sp>
      <p:sp>
        <p:nvSpPr>
          <p:cNvPr id="23554" name="Rectangle 3"/>
          <p:cNvSpPr>
            <a:spLocks noGrp="1" noChangeArrowheads="1"/>
          </p:cNvSpPr>
          <p:nvPr>
            <p:ph type="body" idx="1"/>
          </p:nvPr>
        </p:nvSpPr>
        <p:spPr>
          <a:xfrm>
            <a:off x="0" y="858838"/>
            <a:ext cx="9144000" cy="5737225"/>
          </a:xfrm>
        </p:spPr>
        <p:txBody>
          <a:bodyPr/>
          <a:lstStyle/>
          <a:p>
            <a:pPr eaLnBrk="1" hangingPunct="1">
              <a:lnSpc>
                <a:spcPct val="105000"/>
              </a:lnSpc>
            </a:pPr>
            <a:r>
              <a:rPr lang="en-US" sz="2800" dirty="0" smtClean="0">
                <a:latin typeface="Palatino"/>
                <a:ea typeface="ＭＳ Ｐゴシック" charset="0"/>
                <a:cs typeface="Palatino"/>
              </a:rPr>
              <a:t>Use just a few basis functions</a:t>
            </a:r>
            <a:endParaRPr lang="en-US" sz="2800" dirty="0">
              <a:latin typeface="Palatino"/>
              <a:ea typeface="ＭＳ Ｐゴシック" charset="0"/>
              <a:cs typeface="Palatino"/>
            </a:endParaRPr>
          </a:p>
          <a:p>
            <a:pPr lvl="1" eaLnBrk="1" hangingPunct="1">
              <a:lnSpc>
                <a:spcPct val="105000"/>
              </a:lnSpc>
            </a:pPr>
            <a:r>
              <a:rPr lang="en-US" sz="2400" dirty="0">
                <a:latin typeface="Palatino"/>
                <a:ea typeface="ＭＳ Ｐゴシック" charset="0"/>
                <a:cs typeface="Palatino"/>
              </a:rPr>
              <a:t>Constrain the HDR shape with a principal basis function</a:t>
            </a:r>
          </a:p>
          <a:p>
            <a:pPr lvl="2" eaLnBrk="1" hangingPunct="1">
              <a:lnSpc>
                <a:spcPct val="105000"/>
              </a:lnSpc>
            </a:pPr>
            <a:r>
              <a:rPr lang="en-US" sz="2000" dirty="0">
                <a:latin typeface="Palatino"/>
                <a:ea typeface="ＭＳ Ｐゴシック" charset="0"/>
                <a:cs typeface="Palatino"/>
              </a:rPr>
              <a:t>SPMG1 (similar to GAM in AFNI): </a:t>
            </a:r>
            <a:r>
              <a:rPr lang="en-US" sz="2000" i="1" dirty="0">
                <a:latin typeface="Palatino"/>
                <a:ea typeface="ＭＳ Ｐゴシック" charset="0"/>
                <a:cs typeface="Palatino"/>
              </a:rPr>
              <a:t>e</a:t>
            </a:r>
            <a:r>
              <a:rPr lang="en-US" sz="2000" baseline="30000" dirty="0">
                <a:latin typeface="Palatino"/>
                <a:ea typeface="ＭＳ Ｐゴシック" charset="0"/>
                <a:cs typeface="Palatino"/>
              </a:rPr>
              <a:t>-</a:t>
            </a:r>
            <a:r>
              <a:rPr lang="en-US" sz="2000" i="1" baseline="30000" dirty="0">
                <a:latin typeface="Palatino"/>
                <a:ea typeface="ＭＳ Ｐゴシック" charset="0"/>
                <a:cs typeface="Palatino"/>
              </a:rPr>
              <a:t>t</a:t>
            </a:r>
            <a:r>
              <a:rPr lang="en-US" sz="2000" dirty="0">
                <a:latin typeface="Palatino"/>
                <a:ea typeface="ＭＳ Ｐゴシック" charset="0"/>
                <a:cs typeface="Palatino"/>
              </a:rPr>
              <a:t>(</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i="1" dirty="0">
                <a:latin typeface="Palatino"/>
                <a:ea typeface="ＭＳ Ｐゴシック" charset="0"/>
                <a:cs typeface="Palatino"/>
              </a:rPr>
              <a:t>t</a:t>
            </a:r>
            <a:r>
              <a:rPr lang="en-US" sz="2000" i="1" baseline="30000" dirty="0">
                <a:latin typeface="Palatino"/>
                <a:ea typeface="ＭＳ Ｐゴシック" charset="0"/>
                <a:cs typeface="Palatino"/>
              </a:rPr>
              <a:t>p</a:t>
            </a:r>
            <a:r>
              <a:rPr lang="en-US" sz="2000" baseline="30000" dirty="0">
                <a:latin typeface="Palatino"/>
                <a:ea typeface="ＭＳ Ｐゴシック" charset="0"/>
                <a:cs typeface="Palatino"/>
              </a:rPr>
              <a:t>1</a:t>
            </a:r>
            <a:r>
              <a:rPr lang="en-US" sz="2000" dirty="0">
                <a:latin typeface="Palatino"/>
                <a:ea typeface="ＭＳ Ｐゴシック" charset="0"/>
                <a:cs typeface="Palatino"/>
              </a:rPr>
              <a:t>-</a:t>
            </a:r>
            <a:r>
              <a:rPr lang="en-US" sz="2000" i="1" dirty="0" smtClean="0">
                <a:latin typeface="Palatino"/>
                <a:ea typeface="ＭＳ Ｐゴシック" charset="0"/>
                <a:cs typeface="Palatino"/>
              </a:rPr>
              <a:t>a</a:t>
            </a:r>
            <a:r>
              <a:rPr lang="en-US" sz="2000" baseline="-25000" dirty="0" smtClean="0">
                <a:latin typeface="Palatino"/>
                <a:ea typeface="ＭＳ Ｐゴシック" charset="0"/>
                <a:cs typeface="Palatino"/>
              </a:rPr>
              <a:t>2</a:t>
            </a:r>
            <a:r>
              <a:rPr lang="en-US" sz="2000" i="1" dirty="0" smtClean="0">
                <a:latin typeface="Palatino"/>
                <a:ea typeface="ＭＳ Ｐゴシック" charset="0"/>
                <a:cs typeface="Palatino"/>
              </a:rPr>
              <a:t>t</a:t>
            </a:r>
            <a:r>
              <a:rPr lang="en-US" sz="2000" i="1" baseline="30000" dirty="0" smtClean="0">
                <a:latin typeface="Palatino"/>
                <a:ea typeface="ＭＳ Ｐゴシック" charset="0"/>
                <a:cs typeface="Palatino"/>
              </a:rPr>
              <a:t>p</a:t>
            </a:r>
            <a:r>
              <a:rPr lang="en-US" sz="2000" baseline="30000" dirty="0" smtClean="0">
                <a:latin typeface="Palatino"/>
                <a:ea typeface="ＭＳ Ｐゴシック" charset="0"/>
                <a:cs typeface="Palatino"/>
              </a:rPr>
              <a:t>2</a:t>
            </a:r>
            <a:r>
              <a:rPr lang="en-US" sz="2000" dirty="0">
                <a:latin typeface="Palatino"/>
                <a:ea typeface="ＭＳ Ｐゴシック" charset="0"/>
                <a:cs typeface="Palatino"/>
              </a:rPr>
              <a:t>) where     </a:t>
            </a:r>
            <a:r>
              <a:rPr lang="en-US" sz="2000" dirty="0" smtClean="0">
                <a:latin typeface="Palatino"/>
                <a:ea typeface="ＭＳ Ｐゴシック" charset="0"/>
                <a:cs typeface="Palatino"/>
              </a:rPr>
              <a:t>                     </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dirty="0">
                <a:latin typeface="Palatino"/>
                <a:ea typeface="ＭＳ Ｐゴシック" charset="0"/>
                <a:cs typeface="Palatino"/>
              </a:rPr>
              <a:t> = 0.0083333333  </a:t>
            </a:r>
            <a:r>
              <a:rPr lang="en-US" sz="2000" i="1" dirty="0">
                <a:latin typeface="Palatino"/>
                <a:ea typeface="ＭＳ Ｐゴシック" charset="0"/>
                <a:cs typeface="Palatino"/>
              </a:rPr>
              <a:t>p</a:t>
            </a:r>
            <a:r>
              <a:rPr lang="en-US" sz="2000" dirty="0">
                <a:latin typeface="Palatino"/>
                <a:ea typeface="ＭＳ Ｐゴシック" charset="0"/>
                <a:cs typeface="Palatino"/>
              </a:rPr>
              <a:t>1 = 5  (main positive lobe) </a:t>
            </a:r>
          </a:p>
          <a:p>
            <a:pPr lvl="2" eaLnBrk="1" hangingPunct="1">
              <a:lnSpc>
                <a:spcPct val="105000"/>
              </a:lnSpc>
              <a:buFontTx/>
              <a:buNone/>
            </a:pPr>
            <a:r>
              <a:rPr lang="en-US" sz="2000" dirty="0">
                <a:latin typeface="Palatino"/>
                <a:ea typeface="ＭＳ Ｐゴシック" charset="0"/>
                <a:cs typeface="Palatino"/>
              </a:rPr>
              <a:t>  </a:t>
            </a:r>
            <a:r>
              <a:rPr lang="en-US" sz="2000" dirty="0" smtClean="0">
                <a:latin typeface="Palatino"/>
                <a:ea typeface="ＭＳ Ｐゴシック" charset="0"/>
                <a:cs typeface="Palatino"/>
              </a:rPr>
              <a:t> </a:t>
            </a:r>
            <a:r>
              <a:rPr lang="en-US" sz="2000" i="1" dirty="0" smtClean="0">
                <a:latin typeface="Palatino"/>
                <a:ea typeface="ＭＳ Ｐゴシック" charset="0"/>
                <a:cs typeface="Palatino"/>
              </a:rPr>
              <a:t>a</a:t>
            </a:r>
            <a:r>
              <a:rPr lang="en-US" sz="2000" baseline="-25000" dirty="0" smtClean="0">
                <a:latin typeface="Palatino"/>
                <a:ea typeface="ＭＳ Ｐゴシック" charset="0"/>
                <a:cs typeface="Palatino"/>
              </a:rPr>
              <a:t>2</a:t>
            </a:r>
            <a:r>
              <a:rPr lang="en-US" sz="2000" dirty="0" smtClean="0">
                <a:latin typeface="Palatino"/>
                <a:ea typeface="ＭＳ Ｐゴシック" charset="0"/>
                <a:cs typeface="Palatino"/>
              </a:rPr>
              <a:t> </a:t>
            </a:r>
            <a:r>
              <a:rPr lang="en-US" sz="2000" dirty="0">
                <a:latin typeface="Palatino"/>
                <a:ea typeface="ＭＳ Ｐゴシック" charset="0"/>
                <a:cs typeface="Palatino"/>
              </a:rPr>
              <a:t>= 1.274527e-13 </a:t>
            </a:r>
            <a:r>
              <a:rPr lang="en-US" sz="2000" dirty="0" smtClean="0">
                <a:latin typeface="Palatino"/>
                <a:ea typeface="ＭＳ Ｐゴシック" charset="0"/>
                <a:cs typeface="Palatino"/>
              </a:rPr>
              <a:t>  </a:t>
            </a:r>
            <a:r>
              <a:rPr lang="en-US" sz="2000" i="1" dirty="0">
                <a:latin typeface="Palatino"/>
                <a:ea typeface="ＭＳ Ｐゴシック" charset="0"/>
                <a:cs typeface="Palatino"/>
              </a:rPr>
              <a:t>p</a:t>
            </a:r>
            <a:r>
              <a:rPr lang="en-US" sz="2000" dirty="0">
                <a:latin typeface="Palatino"/>
                <a:ea typeface="ＭＳ Ｐゴシック" charset="0"/>
                <a:cs typeface="Palatino"/>
              </a:rPr>
              <a:t>2 = 15 (undershoot part) </a:t>
            </a:r>
          </a:p>
          <a:p>
            <a:pPr lvl="1" eaLnBrk="1" hangingPunct="1">
              <a:lnSpc>
                <a:spcPct val="105000"/>
              </a:lnSpc>
            </a:pPr>
            <a:r>
              <a:rPr lang="en-US" sz="2400" dirty="0" smtClean="0">
                <a:latin typeface="Palatino"/>
                <a:ea typeface="ＭＳ Ｐゴシック" charset="0"/>
                <a:cs typeface="Palatino"/>
              </a:rPr>
              <a:t>2 or 3 basis functions: </a:t>
            </a:r>
            <a:r>
              <a:rPr lang="en-US" sz="2400" dirty="0">
                <a:latin typeface="Palatino"/>
                <a:ea typeface="ＭＳ Ｐゴシック" charset="0"/>
                <a:cs typeface="Palatino"/>
              </a:rPr>
              <a:t>parsimonious, economical</a:t>
            </a:r>
          </a:p>
          <a:p>
            <a:pPr lvl="2" eaLnBrk="1" hangingPunct="1">
              <a:lnSpc>
                <a:spcPct val="105000"/>
              </a:lnSpc>
            </a:pPr>
            <a:r>
              <a:rPr lang="en-US" sz="2000" dirty="0">
                <a:latin typeface="Palatino"/>
                <a:ea typeface="ＭＳ Ｐゴシック" charset="0"/>
                <a:cs typeface="Palatino"/>
              </a:rPr>
              <a:t>SPMG1+SPMG2+SPMG3</a:t>
            </a:r>
          </a:p>
          <a:p>
            <a:pPr lvl="2" eaLnBrk="1" hangingPunct="1">
              <a:lnSpc>
                <a:spcPct val="105000"/>
              </a:lnSpc>
            </a:pPr>
            <a:r>
              <a:rPr lang="en-US" sz="2000" dirty="0">
                <a:latin typeface="Palatino"/>
                <a:ea typeface="ＭＳ Ｐゴシック" charset="0"/>
                <a:cs typeface="Palatino"/>
              </a:rPr>
              <a:t>SPMG2: temporal derivative capturing differences in peak latency</a:t>
            </a:r>
          </a:p>
          <a:p>
            <a:pPr lvl="2" eaLnBrk="1" hangingPunct="1">
              <a:lnSpc>
                <a:spcPct val="105000"/>
              </a:lnSpc>
            </a:pPr>
            <a:r>
              <a:rPr lang="en-US" sz="2000" dirty="0">
                <a:latin typeface="Palatino"/>
                <a:ea typeface="ＭＳ Ｐゴシック" charset="0"/>
                <a:cs typeface="Palatino"/>
              </a:rPr>
              <a:t>SPMG3: dispersion derivative capturing differences in peak </a:t>
            </a:r>
            <a:r>
              <a:rPr lang="en-US" sz="2000" dirty="0" smtClean="0">
                <a:latin typeface="Palatino"/>
                <a:ea typeface="ＭＳ Ｐゴシック" charset="0"/>
                <a:cs typeface="Palatino"/>
              </a:rPr>
              <a:t>width</a:t>
            </a:r>
            <a:endParaRPr lang="en-US" sz="2000" dirty="0">
              <a:latin typeface="Palatino"/>
              <a:ea typeface="ＭＳ Ｐゴシック" charset="0"/>
              <a:cs typeface="Palatino"/>
            </a:endParaRPr>
          </a:p>
          <a:p>
            <a:pPr lvl="1" eaLnBrk="1" hangingPunct="1">
              <a:lnSpc>
                <a:spcPct val="105000"/>
              </a:lnSpc>
            </a:pPr>
            <a:endParaRPr lang="en-US" sz="2400" dirty="0">
              <a:latin typeface="Palatino"/>
              <a:ea typeface="ＭＳ Ｐゴシック" charset="0"/>
              <a:cs typeface="Palatino"/>
            </a:endParaRPr>
          </a:p>
          <a:p>
            <a:pPr lvl="1" eaLnBrk="1" hangingPunct="1">
              <a:lnSpc>
                <a:spcPct val="105000"/>
              </a:lnSpc>
            </a:pPr>
            <a:endParaRPr lang="en-US" sz="2400" dirty="0">
              <a:latin typeface="Palatino"/>
              <a:ea typeface="ＭＳ Ｐゴシック" charset="0"/>
              <a:cs typeface="Palatino"/>
            </a:endParaRPr>
          </a:p>
          <a:p>
            <a:pPr eaLnBrk="1" hangingPunct="1">
              <a:lnSpc>
                <a:spcPct val="105000"/>
              </a:lnSpc>
              <a:buFont typeface="Times" charset="0"/>
              <a:buNone/>
            </a:pPr>
            <a:endParaRPr lang="en-US" sz="2400" b="1" baseline="-25000" dirty="0">
              <a:solidFill>
                <a:srgbClr val="1218A4"/>
              </a:solidFill>
              <a:latin typeface="Palatino"/>
              <a:ea typeface="ＭＳ Ｐゴシック" charset="0"/>
              <a:cs typeface="Palatino"/>
              <a:sym typeface="Symbol" charset="0"/>
            </a:endParaRPr>
          </a:p>
        </p:txBody>
      </p:sp>
      <p:pic>
        <p:nvPicPr>
          <p:cNvPr id="23555" name="Picture 5" descr="Screen shot 2011-04-13 at 9.09.0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4" y="4561995"/>
            <a:ext cx="6110511" cy="203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38</a:t>
            </a:fld>
            <a:endParaRPr lang="en-US"/>
          </a:p>
        </p:txBody>
      </p:sp>
    </p:spTree>
    <p:extLst>
      <p:ext uri="{BB962C8B-B14F-4D97-AF65-F5344CB8AC3E}">
        <p14:creationId xmlns:p14="http://schemas.microsoft.com/office/powerpoint/2010/main" val="38260848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98" y="274638"/>
            <a:ext cx="8686800" cy="1647604"/>
          </a:xfrm>
        </p:spPr>
        <p:txBody>
          <a:bodyPr/>
          <a:lstStyle/>
          <a:p>
            <a:r>
              <a:rPr lang="en-US" dirty="0">
                <a:latin typeface="Palatino"/>
                <a:ea typeface="ＭＳ Ｐゴシック" charset="0"/>
                <a:cs typeface="Palatino"/>
              </a:rPr>
              <a:t>SPMG1/2/</a:t>
            </a:r>
            <a:r>
              <a:rPr lang="en-US" dirty="0" smtClean="0">
                <a:latin typeface="Palatino"/>
                <a:ea typeface="ＭＳ Ｐゴシック" charset="0"/>
                <a:cs typeface="Palatino"/>
              </a:rPr>
              <a:t>3</a:t>
            </a:r>
            <a:br>
              <a:rPr lang="en-US" dirty="0" smtClean="0">
                <a:latin typeface="Palatino"/>
                <a:ea typeface="ＭＳ Ｐゴシック" charset="0"/>
                <a:cs typeface="Palatino"/>
              </a:rPr>
            </a:br>
            <a:r>
              <a:rPr lang="en-US" sz="2800" dirty="0" smtClean="0">
                <a:latin typeface="Palatino"/>
                <a:ea typeface="ＭＳ Ｐゴシック" charset="0"/>
                <a:cs typeface="Palatino"/>
              </a:rPr>
              <a:t>[Ready for their </a:t>
            </a:r>
            <a:r>
              <a:rPr lang="en-US" sz="2800" dirty="0" err="1" smtClean="0">
                <a:latin typeface="Palatino"/>
                <a:ea typeface="ＭＳ Ｐゴシック" charset="0"/>
                <a:cs typeface="Palatino"/>
              </a:rPr>
              <a:t>closeup</a:t>
            </a:r>
            <a:r>
              <a:rPr lang="en-US" sz="2800" dirty="0" smtClean="0">
                <a:latin typeface="Palatino"/>
                <a:ea typeface="ＭＳ Ｐゴシック" charset="0"/>
                <a:cs typeface="Palatino"/>
              </a:rPr>
              <a:t>, Mr. </a:t>
            </a:r>
            <a:r>
              <a:rPr lang="en-US" sz="2800" dirty="0" err="1" smtClean="0">
                <a:latin typeface="Palatino"/>
                <a:ea typeface="ＭＳ Ｐゴシック" charset="0"/>
                <a:cs typeface="Palatino"/>
              </a:rPr>
              <a:t>DeMille</a:t>
            </a:r>
            <a:r>
              <a:rPr lang="en-US" sz="2800" dirty="0" smtClean="0">
                <a:latin typeface="Palatino"/>
                <a:ea typeface="ＭＳ Ｐゴシック" charset="0"/>
                <a:cs typeface="Palatino"/>
              </a:rPr>
              <a:t>]</a:t>
            </a:r>
            <a:endParaRPr lang="en-US" sz="4000" dirty="0"/>
          </a:p>
        </p:txBody>
      </p:sp>
      <p:sp>
        <p:nvSpPr>
          <p:cNvPr id="4" name="Slide Number Placeholder 3"/>
          <p:cNvSpPr>
            <a:spLocks noGrp="1"/>
          </p:cNvSpPr>
          <p:nvPr>
            <p:ph type="sldNum" sz="quarter" idx="12"/>
          </p:nvPr>
        </p:nvSpPr>
        <p:spPr/>
        <p:txBody>
          <a:bodyPr/>
          <a:lstStyle/>
          <a:p>
            <a:fld id="{2B142ECA-B25A-7D4E-AE0A-E9B57F978545}" type="slidenum">
              <a:rPr lang="en-US" smtClean="0"/>
              <a:t>39</a:t>
            </a:fld>
            <a:endParaRPr lang="en-US"/>
          </a:p>
        </p:txBody>
      </p:sp>
      <p:pic>
        <p:nvPicPr>
          <p:cNvPr id="7" name="Picture 5" descr="Screen shot 2011-04-13 at 9.09.04 AM.png"/>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831" y="2033331"/>
            <a:ext cx="8934476" cy="348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74496" y="4504934"/>
            <a:ext cx="3608811" cy="1754327"/>
          </a:xfrm>
          <a:prstGeom prst="rect">
            <a:avLst/>
          </a:prstGeom>
          <a:noFill/>
          <a:ln>
            <a:solidFill>
              <a:srgbClr val="800000"/>
            </a:solidFill>
          </a:ln>
        </p:spPr>
        <p:txBody>
          <a:bodyPr wrap="square" rtlCol="0">
            <a:spAutoFit/>
          </a:bodyPr>
          <a:lstStyle/>
          <a:p>
            <a:pPr marL="285750" indent="-285750">
              <a:buFont typeface="Arial"/>
              <a:buChar char="•"/>
            </a:pPr>
            <a:r>
              <a:rPr lang="en-US" dirty="0" smtClean="0"/>
              <a:t>You can use these as basis functions in AFNI</a:t>
            </a:r>
          </a:p>
          <a:p>
            <a:pPr marL="285750" indent="-285750">
              <a:buFont typeface="Arial"/>
              <a:buChar char="•"/>
            </a:pPr>
            <a:r>
              <a:rPr lang="en-US" dirty="0" smtClean="0"/>
              <a:t>We don’t usually recommend this</a:t>
            </a:r>
          </a:p>
          <a:p>
            <a:pPr marL="285750" indent="-285750">
              <a:buFont typeface="Arial"/>
              <a:buChar char="•"/>
            </a:pPr>
            <a:r>
              <a:rPr lang="en-US" dirty="0" smtClean="0"/>
              <a:t>The next few talks show the details of how to choose the basis functions for the HRF</a:t>
            </a:r>
            <a:endParaRPr lang="en-US" dirty="0"/>
          </a:p>
        </p:txBody>
      </p:sp>
    </p:spTree>
    <p:extLst>
      <p:ext uri="{BB962C8B-B14F-4D97-AF65-F5344CB8AC3E}">
        <p14:creationId xmlns:p14="http://schemas.microsoft.com/office/powerpoint/2010/main" val="36457623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142ECA-B25A-7D4E-AE0A-E9B57F978545}" type="slidenum">
              <a:rPr lang="en-US" smtClean="0"/>
              <a:t>4</a:t>
            </a:fld>
            <a:endParaRPr lang="en-US"/>
          </a:p>
        </p:txBody>
      </p:sp>
      <p:pic>
        <p:nvPicPr>
          <p:cNvPr id="5" name="Picture 1" descr="linear_regressio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265" y="1071538"/>
            <a:ext cx="7830535" cy="529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38158" y="5468142"/>
            <a:ext cx="448642" cy="523220"/>
          </a:xfrm>
          <a:prstGeom prst="rect">
            <a:avLst/>
          </a:prstGeom>
          <a:noFill/>
        </p:spPr>
        <p:txBody>
          <a:bodyPr wrap="none" rtlCol="0">
            <a:spAutoFit/>
          </a:bodyPr>
          <a:lstStyle/>
          <a:p>
            <a:r>
              <a:rPr lang="en-US" sz="2800" b="1" i="1" dirty="0" smtClean="0">
                <a:latin typeface="Palatino"/>
                <a:cs typeface="Palatino"/>
              </a:rPr>
              <a:t>x</a:t>
            </a:r>
            <a:endParaRPr lang="en-US" sz="2800" b="1" i="1" dirty="0">
              <a:latin typeface="Palatino"/>
              <a:cs typeface="Palatino"/>
            </a:endParaRPr>
          </a:p>
        </p:txBody>
      </p:sp>
      <p:sp>
        <p:nvSpPr>
          <p:cNvPr id="7" name="TextBox 6"/>
          <p:cNvSpPr txBox="1"/>
          <p:nvPr/>
        </p:nvSpPr>
        <p:spPr>
          <a:xfrm flipH="1">
            <a:off x="2952748" y="983944"/>
            <a:ext cx="423351" cy="523220"/>
          </a:xfrm>
          <a:prstGeom prst="rect">
            <a:avLst/>
          </a:prstGeom>
          <a:noFill/>
        </p:spPr>
        <p:txBody>
          <a:bodyPr wrap="square" rtlCol="0">
            <a:spAutoFit/>
          </a:bodyPr>
          <a:lstStyle/>
          <a:p>
            <a:r>
              <a:rPr lang="en-US" sz="2800" b="1" i="1" dirty="0" smtClean="0">
                <a:latin typeface="Palatino"/>
                <a:cs typeface="Palatino"/>
              </a:rPr>
              <a:t>y</a:t>
            </a:r>
            <a:endParaRPr lang="en-US" sz="2800" b="1" i="1" dirty="0">
              <a:latin typeface="Palatino"/>
              <a:cs typeface="Palatino"/>
            </a:endParaRPr>
          </a:p>
        </p:txBody>
      </p:sp>
      <p:grpSp>
        <p:nvGrpSpPr>
          <p:cNvPr id="19" name="Group 18"/>
          <p:cNvGrpSpPr/>
          <p:nvPr/>
        </p:nvGrpSpPr>
        <p:grpSpPr>
          <a:xfrm>
            <a:off x="170916" y="2281769"/>
            <a:ext cx="7852107" cy="3150324"/>
            <a:chOff x="170916" y="2281769"/>
            <a:chExt cx="7852107" cy="3150324"/>
          </a:xfrm>
        </p:grpSpPr>
        <p:sp>
          <p:nvSpPr>
            <p:cNvPr id="9" name="TextBox 8"/>
            <p:cNvSpPr txBox="1"/>
            <p:nvPr/>
          </p:nvSpPr>
          <p:spPr>
            <a:xfrm>
              <a:off x="170916" y="2325566"/>
              <a:ext cx="1835507" cy="954107"/>
            </a:xfrm>
            <a:prstGeom prst="rect">
              <a:avLst/>
            </a:prstGeom>
            <a:solidFill>
              <a:srgbClr val="FFFF00"/>
            </a:solidFill>
            <a:ln>
              <a:solidFill>
                <a:srgbClr val="800000"/>
              </a:solidFill>
            </a:ln>
          </p:spPr>
          <p:txBody>
            <a:bodyPr wrap="square" rtlCol="0">
              <a:spAutoFit/>
            </a:bodyPr>
            <a:lstStyle/>
            <a:p>
              <a:pPr algn="ctr"/>
              <a:r>
                <a:rPr lang="en-US" sz="2800" i="1" dirty="0" smtClean="0">
                  <a:solidFill>
                    <a:srgbClr val="000000"/>
                  </a:solidFill>
                  <a:latin typeface="Palatino"/>
                  <a:ea typeface="ＭＳ Ｐゴシック" charset="0"/>
                  <a:cs typeface="Palatino"/>
                </a:rPr>
                <a:t>β</a:t>
              </a:r>
              <a:r>
                <a:rPr lang="en-US" sz="2800" i="1" baseline="-25000" dirty="0" smtClean="0">
                  <a:solidFill>
                    <a:srgbClr val="000000"/>
                  </a:solidFill>
                  <a:latin typeface="Palatino"/>
                  <a:ea typeface="ＭＳ Ｐゴシック" charset="0"/>
                  <a:cs typeface="Palatino"/>
                </a:rPr>
                <a:t>0</a:t>
              </a:r>
              <a:r>
                <a:rPr lang="en-US" sz="2800" i="1" baseline="-25000" dirty="0" smtClean="0">
                  <a:latin typeface="Palatino"/>
                  <a:ea typeface="ＭＳ Ｐゴシック" charset="0"/>
                  <a:cs typeface="Palatino"/>
                </a:rPr>
                <a:t> </a:t>
              </a:r>
              <a:r>
                <a:rPr lang="en-US" sz="2800" dirty="0" smtClean="0"/>
                <a:t>is the </a:t>
              </a:r>
              <a:r>
                <a:rPr lang="en-US" sz="2800" b="1" dirty="0" smtClean="0"/>
                <a:t>intercept</a:t>
              </a:r>
              <a:endParaRPr lang="en-US" sz="2800" b="1" dirty="0">
                <a:solidFill>
                  <a:srgbClr val="0000FF"/>
                </a:solidFill>
              </a:endParaRPr>
            </a:p>
          </p:txBody>
        </p:sp>
        <p:sp>
          <p:nvSpPr>
            <p:cNvPr id="10" name="TextBox 9"/>
            <p:cNvSpPr txBox="1"/>
            <p:nvPr/>
          </p:nvSpPr>
          <p:spPr>
            <a:xfrm>
              <a:off x="6502670" y="4477986"/>
              <a:ext cx="1520353" cy="954107"/>
            </a:xfrm>
            <a:prstGeom prst="rect">
              <a:avLst/>
            </a:prstGeom>
            <a:solidFill>
              <a:srgbClr val="FFFF00"/>
            </a:solidFill>
            <a:ln>
              <a:solidFill>
                <a:srgbClr val="800000"/>
              </a:solidFill>
            </a:ln>
          </p:spPr>
          <p:txBody>
            <a:bodyPr wrap="square" rtlCol="0">
              <a:spAutoFit/>
            </a:bodyPr>
            <a:lstStyle/>
            <a:p>
              <a:pPr algn="ctr"/>
              <a:r>
                <a:rPr lang="en-US" sz="2800" i="1" dirty="0" smtClean="0">
                  <a:solidFill>
                    <a:srgbClr val="000000"/>
                  </a:solidFill>
                  <a:latin typeface="Palatino"/>
                  <a:ea typeface="ＭＳ Ｐゴシック" charset="0"/>
                  <a:cs typeface="Palatino"/>
                </a:rPr>
                <a:t>β</a:t>
              </a:r>
              <a:r>
                <a:rPr lang="en-US" sz="2800" i="1" baseline="-25000" dirty="0" smtClean="0">
                  <a:solidFill>
                    <a:srgbClr val="000000"/>
                  </a:solidFill>
                  <a:latin typeface="Palatino"/>
                  <a:ea typeface="ＭＳ Ｐゴシック" charset="0"/>
                  <a:cs typeface="Palatino"/>
                </a:rPr>
                <a:t>1</a:t>
              </a:r>
              <a:r>
                <a:rPr lang="en-US" sz="2800" i="1" baseline="-25000" dirty="0" smtClean="0">
                  <a:latin typeface="Palatino"/>
                  <a:ea typeface="ＭＳ Ｐゴシック" charset="0"/>
                  <a:cs typeface="Palatino"/>
                </a:rPr>
                <a:t> </a:t>
              </a:r>
              <a:r>
                <a:rPr lang="en-US" sz="2800" dirty="0" smtClean="0"/>
                <a:t>is the </a:t>
              </a:r>
              <a:r>
                <a:rPr lang="en-US" sz="2800" b="1" dirty="0" smtClean="0"/>
                <a:t>slope</a:t>
              </a:r>
              <a:endParaRPr lang="en-US" sz="2800" b="1" dirty="0">
                <a:solidFill>
                  <a:srgbClr val="0000FF"/>
                </a:solidFill>
              </a:endParaRPr>
            </a:p>
          </p:txBody>
        </p:sp>
        <p:sp>
          <p:nvSpPr>
            <p:cNvPr id="11" name="Freeform 10"/>
            <p:cNvSpPr/>
            <p:nvPr/>
          </p:nvSpPr>
          <p:spPr>
            <a:xfrm flipV="1">
              <a:off x="1057315" y="3279672"/>
              <a:ext cx="1924639" cy="1326975"/>
            </a:xfrm>
            <a:custGeom>
              <a:avLst/>
              <a:gdLst>
                <a:gd name="connsiteX0" fmla="*/ 104359 w 1126597"/>
                <a:gd name="connsiteY0" fmla="*/ 1006510 h 1006510"/>
                <a:gd name="connsiteX1" fmla="*/ 96615 w 1126597"/>
                <a:gd name="connsiteY1" fmla="*/ 92756 h 1006510"/>
                <a:gd name="connsiteX2" fmla="*/ 1126597 w 1126597"/>
                <a:gd name="connsiteY2" fmla="*/ 30806 h 1006510"/>
                <a:gd name="connsiteX3" fmla="*/ 1126597 w 1126597"/>
                <a:gd name="connsiteY3" fmla="*/ 30806 h 1006510"/>
                <a:gd name="connsiteX0" fmla="*/ 617480 w 1035668"/>
                <a:gd name="connsiteY0" fmla="*/ 1014784 h 1014784"/>
                <a:gd name="connsiteX1" fmla="*/ 5686 w 1035668"/>
                <a:gd name="connsiteY1" fmla="*/ 93286 h 1014784"/>
                <a:gd name="connsiteX2" fmla="*/ 1035668 w 1035668"/>
                <a:gd name="connsiteY2" fmla="*/ 31336 h 1014784"/>
                <a:gd name="connsiteX3" fmla="*/ 1035668 w 1035668"/>
                <a:gd name="connsiteY3" fmla="*/ 31336 h 1014784"/>
                <a:gd name="connsiteX0" fmla="*/ 67358 w 485546"/>
                <a:gd name="connsiteY0" fmla="*/ 983448 h 983448"/>
                <a:gd name="connsiteX1" fmla="*/ 51870 w 485546"/>
                <a:gd name="connsiteY1" fmla="*/ 131643 h 983448"/>
                <a:gd name="connsiteX2" fmla="*/ 485546 w 485546"/>
                <a:gd name="connsiteY2" fmla="*/ 0 h 983448"/>
                <a:gd name="connsiteX3" fmla="*/ 485546 w 485546"/>
                <a:gd name="connsiteY3" fmla="*/ 0 h 983448"/>
                <a:gd name="connsiteX0" fmla="*/ 67358 w 547500"/>
                <a:gd name="connsiteY0" fmla="*/ 995466 h 995466"/>
                <a:gd name="connsiteX1" fmla="*/ 51870 w 547500"/>
                <a:gd name="connsiteY1" fmla="*/ 143661 h 995466"/>
                <a:gd name="connsiteX2" fmla="*/ 485546 w 547500"/>
                <a:gd name="connsiteY2" fmla="*/ 12018 h 995466"/>
                <a:gd name="connsiteX3" fmla="*/ 547500 w 547500"/>
                <a:gd name="connsiteY3" fmla="*/ 4274 h 995466"/>
                <a:gd name="connsiteX0" fmla="*/ 67358 w 1788354"/>
                <a:gd name="connsiteY0" fmla="*/ 1326975 h 1326975"/>
                <a:gd name="connsiteX1" fmla="*/ 51870 w 1788354"/>
                <a:gd name="connsiteY1" fmla="*/ 475170 h 1326975"/>
                <a:gd name="connsiteX2" fmla="*/ 485546 w 1788354"/>
                <a:gd name="connsiteY2" fmla="*/ 343527 h 1326975"/>
                <a:gd name="connsiteX3" fmla="*/ 1788354 w 1788354"/>
                <a:gd name="connsiteY3" fmla="*/ 0 h 1326975"/>
                <a:gd name="connsiteX0" fmla="*/ 67358 w 1788354"/>
                <a:gd name="connsiteY0" fmla="*/ 1326975 h 1326975"/>
                <a:gd name="connsiteX1" fmla="*/ 51870 w 1788354"/>
                <a:gd name="connsiteY1" fmla="*/ 475170 h 1326975"/>
                <a:gd name="connsiteX2" fmla="*/ 485546 w 1788354"/>
                <a:gd name="connsiteY2" fmla="*/ 489519 h 1326975"/>
                <a:gd name="connsiteX3" fmla="*/ 1788354 w 1788354"/>
                <a:gd name="connsiteY3" fmla="*/ 0 h 1326975"/>
                <a:gd name="connsiteX0" fmla="*/ 29386 w 1750382"/>
                <a:gd name="connsiteY0" fmla="*/ 1326975 h 1326975"/>
                <a:gd name="connsiteX1" fmla="*/ 145283 w 1750382"/>
                <a:gd name="connsiteY1" fmla="*/ 664960 h 1326975"/>
                <a:gd name="connsiteX2" fmla="*/ 447574 w 1750382"/>
                <a:gd name="connsiteY2" fmla="*/ 489519 h 1326975"/>
                <a:gd name="connsiteX3" fmla="*/ 1750382 w 1750382"/>
                <a:gd name="connsiteY3" fmla="*/ 0 h 1326975"/>
                <a:gd name="connsiteX0" fmla="*/ 28492 w 1749488"/>
                <a:gd name="connsiteY0" fmla="*/ 1326975 h 1326975"/>
                <a:gd name="connsiteX1" fmla="*/ 144389 w 1749488"/>
                <a:gd name="connsiteY1" fmla="*/ 664960 h 1326975"/>
                <a:gd name="connsiteX2" fmla="*/ 402886 w 1749488"/>
                <a:gd name="connsiteY2" fmla="*/ 387324 h 1326975"/>
                <a:gd name="connsiteX3" fmla="*/ 1749488 w 1749488"/>
                <a:gd name="connsiteY3" fmla="*/ 0 h 1326975"/>
              </a:gdLst>
              <a:ahLst/>
              <a:cxnLst>
                <a:cxn ang="0">
                  <a:pos x="connsiteX0" y="connsiteY0"/>
                </a:cxn>
                <a:cxn ang="0">
                  <a:pos x="connsiteX1" y="connsiteY1"/>
                </a:cxn>
                <a:cxn ang="0">
                  <a:pos x="connsiteX2" y="connsiteY2"/>
                </a:cxn>
                <a:cxn ang="0">
                  <a:pos x="connsiteX3" y="connsiteY3"/>
                </a:cxn>
              </a:cxnLst>
              <a:rect l="l" t="t" r="r" b="b"/>
              <a:pathLst>
                <a:path w="1749488" h="1326975">
                  <a:moveTo>
                    <a:pt x="28492" y="1326975"/>
                  </a:moveTo>
                  <a:cubicBezTo>
                    <a:pt x="-60567" y="951406"/>
                    <a:pt x="81990" y="821568"/>
                    <a:pt x="144389" y="664960"/>
                  </a:cubicBezTo>
                  <a:cubicBezTo>
                    <a:pt x="206788" y="508352"/>
                    <a:pt x="320281" y="410555"/>
                    <a:pt x="402886" y="387324"/>
                  </a:cubicBezTo>
                  <a:lnTo>
                    <a:pt x="1749488" y="0"/>
                  </a:lnTo>
                </a:path>
              </a:pathLst>
            </a:custGeom>
            <a:ln w="38100" cmpd="dbl">
              <a:solidFill>
                <a:srgbClr val="8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flipH="1">
              <a:off x="7297761" y="2281769"/>
              <a:ext cx="725262" cy="2196217"/>
            </a:xfrm>
            <a:custGeom>
              <a:avLst/>
              <a:gdLst>
                <a:gd name="connsiteX0" fmla="*/ 104359 w 1126597"/>
                <a:gd name="connsiteY0" fmla="*/ 1006510 h 1006510"/>
                <a:gd name="connsiteX1" fmla="*/ 96615 w 1126597"/>
                <a:gd name="connsiteY1" fmla="*/ 92756 h 1006510"/>
                <a:gd name="connsiteX2" fmla="*/ 1126597 w 1126597"/>
                <a:gd name="connsiteY2" fmla="*/ 30806 h 1006510"/>
                <a:gd name="connsiteX3" fmla="*/ 1126597 w 1126597"/>
                <a:gd name="connsiteY3" fmla="*/ 30806 h 1006510"/>
                <a:gd name="connsiteX0" fmla="*/ 617480 w 1035668"/>
                <a:gd name="connsiteY0" fmla="*/ 1014784 h 1014784"/>
                <a:gd name="connsiteX1" fmla="*/ 5686 w 1035668"/>
                <a:gd name="connsiteY1" fmla="*/ 93286 h 1014784"/>
                <a:gd name="connsiteX2" fmla="*/ 1035668 w 1035668"/>
                <a:gd name="connsiteY2" fmla="*/ 31336 h 1014784"/>
                <a:gd name="connsiteX3" fmla="*/ 1035668 w 1035668"/>
                <a:gd name="connsiteY3" fmla="*/ 31336 h 1014784"/>
                <a:gd name="connsiteX0" fmla="*/ 67358 w 485546"/>
                <a:gd name="connsiteY0" fmla="*/ 983448 h 983448"/>
                <a:gd name="connsiteX1" fmla="*/ 51870 w 485546"/>
                <a:gd name="connsiteY1" fmla="*/ 131643 h 983448"/>
                <a:gd name="connsiteX2" fmla="*/ 485546 w 485546"/>
                <a:gd name="connsiteY2" fmla="*/ 0 h 983448"/>
                <a:gd name="connsiteX3" fmla="*/ 485546 w 485546"/>
                <a:gd name="connsiteY3" fmla="*/ 0 h 983448"/>
                <a:gd name="connsiteX0" fmla="*/ 67358 w 547500"/>
                <a:gd name="connsiteY0" fmla="*/ 995466 h 995466"/>
                <a:gd name="connsiteX1" fmla="*/ 51870 w 547500"/>
                <a:gd name="connsiteY1" fmla="*/ 143661 h 995466"/>
                <a:gd name="connsiteX2" fmla="*/ 485546 w 547500"/>
                <a:gd name="connsiteY2" fmla="*/ 12018 h 995466"/>
                <a:gd name="connsiteX3" fmla="*/ 547500 w 547500"/>
                <a:gd name="connsiteY3" fmla="*/ 4274 h 995466"/>
                <a:gd name="connsiteX0" fmla="*/ 457292 w 883784"/>
                <a:gd name="connsiteY0" fmla="*/ 1912690 h 1912690"/>
                <a:gd name="connsiteX1" fmla="*/ 441804 w 883784"/>
                <a:gd name="connsiteY1" fmla="*/ 1060885 h 1912690"/>
                <a:gd name="connsiteX2" fmla="*/ 875480 w 883784"/>
                <a:gd name="connsiteY2" fmla="*/ 929242 h 1912690"/>
                <a:gd name="connsiteX3" fmla="*/ 382 w 883784"/>
                <a:gd name="connsiteY3" fmla="*/ 0 h 1912690"/>
                <a:gd name="connsiteX0" fmla="*/ 731290 w 756339"/>
                <a:gd name="connsiteY0" fmla="*/ 1912690 h 1912690"/>
                <a:gd name="connsiteX1" fmla="*/ 715802 w 756339"/>
                <a:gd name="connsiteY1" fmla="*/ 1060885 h 1912690"/>
                <a:gd name="connsiteX2" fmla="*/ 11076 w 756339"/>
                <a:gd name="connsiteY2" fmla="*/ 712418 h 1912690"/>
                <a:gd name="connsiteX3" fmla="*/ 274380 w 756339"/>
                <a:gd name="connsiteY3" fmla="*/ 0 h 1912690"/>
                <a:gd name="connsiteX0" fmla="*/ 725262 w 725262"/>
                <a:gd name="connsiteY0" fmla="*/ 1912690 h 1912690"/>
                <a:gd name="connsiteX1" fmla="*/ 547146 w 725262"/>
                <a:gd name="connsiteY1" fmla="*/ 1107347 h 1912690"/>
                <a:gd name="connsiteX2" fmla="*/ 5048 w 725262"/>
                <a:gd name="connsiteY2" fmla="*/ 712418 h 1912690"/>
                <a:gd name="connsiteX3" fmla="*/ 268352 w 725262"/>
                <a:gd name="connsiteY3" fmla="*/ 0 h 1912690"/>
              </a:gdLst>
              <a:ahLst/>
              <a:cxnLst>
                <a:cxn ang="0">
                  <a:pos x="connsiteX0" y="connsiteY0"/>
                </a:cxn>
                <a:cxn ang="0">
                  <a:pos x="connsiteX1" y="connsiteY1"/>
                </a:cxn>
                <a:cxn ang="0">
                  <a:pos x="connsiteX2" y="connsiteY2"/>
                </a:cxn>
                <a:cxn ang="0">
                  <a:pos x="connsiteX3" y="connsiteY3"/>
                </a:cxn>
              </a:cxnLst>
              <a:rect l="l" t="t" r="r" b="b"/>
              <a:pathLst>
                <a:path w="725262" h="1912690">
                  <a:moveTo>
                    <a:pt x="725262" y="1912690"/>
                  </a:moveTo>
                  <a:cubicBezTo>
                    <a:pt x="636203" y="1537121"/>
                    <a:pt x="667182" y="1307392"/>
                    <a:pt x="547146" y="1107347"/>
                  </a:cubicBezTo>
                  <a:cubicBezTo>
                    <a:pt x="427110" y="907302"/>
                    <a:pt x="51514" y="896976"/>
                    <a:pt x="5048" y="712418"/>
                  </a:cubicBezTo>
                  <a:cubicBezTo>
                    <a:pt x="-41418" y="527860"/>
                    <a:pt x="247701" y="2581"/>
                    <a:pt x="268352" y="0"/>
                  </a:cubicBezTo>
                </a:path>
              </a:pathLst>
            </a:custGeom>
            <a:ln w="38100" cmpd="dbl">
              <a:solidFill>
                <a:srgbClr val="8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V="1">
              <a:off x="4197956" y="3987801"/>
              <a:ext cx="0" cy="806449"/>
            </a:xfrm>
            <a:prstGeom prst="straightConnector1">
              <a:avLst/>
            </a:prstGeom>
            <a:ln w="38100" cmpd="dbl">
              <a:solidFill>
                <a:srgbClr val="8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280506" y="4260850"/>
              <a:ext cx="291494" cy="310189"/>
            </a:xfrm>
            <a:prstGeom prst="rect">
              <a:avLst/>
            </a:prstGeom>
            <a:solidFill>
              <a:srgbClr val="FFFF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flipH="1">
              <a:off x="4286856" y="4114752"/>
              <a:ext cx="423351" cy="430887"/>
            </a:xfrm>
            <a:prstGeom prst="rect">
              <a:avLst/>
            </a:prstGeom>
            <a:noFill/>
            <a:ln>
              <a:noFill/>
            </a:ln>
          </p:spPr>
          <p:txBody>
            <a:bodyPr wrap="square" lIns="0" tIns="0" rIns="0" bIns="0" rtlCol="0">
              <a:noAutofit/>
            </a:bodyPr>
            <a:lstStyle/>
            <a:p>
              <a:r>
                <a:rPr lang="en-US" sz="2800" i="1" dirty="0" err="1">
                  <a:solidFill>
                    <a:srgbClr val="000000"/>
                  </a:solidFill>
                  <a:latin typeface="Palatino"/>
                  <a:ea typeface="ＭＳ Ｐゴシック" charset="0"/>
                  <a:cs typeface="Palatino"/>
                </a:rPr>
                <a:t>ε</a:t>
              </a:r>
              <a:r>
                <a:rPr lang="en-US" sz="2800" i="1" baseline="-25000" dirty="0" err="1">
                  <a:solidFill>
                    <a:srgbClr val="000000"/>
                  </a:solidFill>
                  <a:latin typeface="Palatino"/>
                  <a:ea typeface="ＭＳ Ｐゴシック" charset="0"/>
                  <a:cs typeface="Palatino"/>
                </a:rPr>
                <a:t>i</a:t>
              </a:r>
              <a:endParaRPr lang="en-US" sz="2800" i="1" dirty="0">
                <a:solidFill>
                  <a:srgbClr val="000000"/>
                </a:solidFill>
                <a:latin typeface="Palatino"/>
                <a:cs typeface="Palatino"/>
              </a:endParaRPr>
            </a:p>
          </p:txBody>
        </p:sp>
      </p:grpSp>
      <p:sp>
        <p:nvSpPr>
          <p:cNvPr id="2" name="Title 1"/>
          <p:cNvSpPr>
            <a:spLocks noGrp="1"/>
          </p:cNvSpPr>
          <p:nvPr>
            <p:ph type="title"/>
          </p:nvPr>
        </p:nvSpPr>
        <p:spPr>
          <a:xfrm>
            <a:off x="0" y="70252"/>
            <a:ext cx="9144000" cy="805703"/>
          </a:xfrm>
        </p:spPr>
        <p:txBody>
          <a:bodyPr/>
          <a:lstStyle/>
          <a:p>
            <a:r>
              <a:rPr lang="en-US" i="1" dirty="0" err="1">
                <a:solidFill>
                  <a:srgbClr val="000000"/>
                </a:solidFill>
                <a:latin typeface="Palatino"/>
                <a:ea typeface="ＭＳ Ｐゴシック" charset="0"/>
                <a:cs typeface="Palatino"/>
              </a:rPr>
              <a:t>y</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0</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1</a:t>
            </a:r>
            <a:r>
              <a:rPr lang="en-US" i="1" dirty="0">
                <a:solidFill>
                  <a:srgbClr val="000000"/>
                </a:solidFill>
                <a:latin typeface="Palatino"/>
                <a:ea typeface="ＭＳ Ｐゴシック" charset="0"/>
                <a:cs typeface="Palatino"/>
              </a:rPr>
              <a:t>x</a:t>
            </a:r>
            <a:r>
              <a:rPr lang="en-US" i="1" baseline="-25000" dirty="0">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err="1">
                <a:solidFill>
                  <a:srgbClr val="000000"/>
                </a:solidFill>
                <a:latin typeface="Palatino"/>
                <a:ea typeface="ＭＳ Ｐゴシック" charset="0"/>
                <a:cs typeface="Palatino"/>
              </a:rPr>
              <a:t>ε</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a:t>
            </a:r>
            <a:r>
              <a:rPr lang="en-US" b="1" dirty="0">
                <a:solidFill>
                  <a:srgbClr val="000000"/>
                </a:solidFill>
                <a:latin typeface="Palatino"/>
                <a:ea typeface="ＭＳ Ｐゴシック" charset="0"/>
                <a:cs typeface="Palatino"/>
              </a:rPr>
              <a:t>or</a:t>
            </a:r>
            <a:r>
              <a:rPr lang="en-US" dirty="0">
                <a:solidFill>
                  <a:srgbClr val="000000"/>
                </a:solidFill>
                <a:latin typeface="Palatino"/>
                <a:ea typeface="ＭＳ Ｐゴシック" charset="0"/>
                <a:cs typeface="Palatino"/>
              </a:rPr>
              <a:t>   </a:t>
            </a:r>
            <a:r>
              <a:rPr lang="en-US" i="1" dirty="0" err="1">
                <a:solidFill>
                  <a:srgbClr val="000000"/>
                </a:solidFill>
                <a:latin typeface="Palatino"/>
                <a:ea typeface="ＭＳ Ｐゴシック" charset="0"/>
                <a:cs typeface="Palatino"/>
              </a:rPr>
              <a:t>y</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0</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1</a:t>
            </a:r>
            <a:r>
              <a:rPr lang="en-US" i="1" dirty="0">
                <a:solidFill>
                  <a:srgbClr val="000000"/>
                </a:solidFill>
                <a:latin typeface="Palatino"/>
                <a:ea typeface="ＭＳ Ｐゴシック" charset="0"/>
                <a:cs typeface="Palatino"/>
              </a:rPr>
              <a:t>x</a:t>
            </a:r>
            <a:r>
              <a:rPr lang="en-US" i="1" baseline="-25000" dirty="0">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a:t>
            </a:r>
            <a:endParaRPr lang="en-US" dirty="0">
              <a:solidFill>
                <a:srgbClr val="000000"/>
              </a:solidFill>
            </a:endParaRPr>
          </a:p>
        </p:txBody>
      </p:sp>
      <p:cxnSp>
        <p:nvCxnSpPr>
          <p:cNvPr id="8" name="Straight Connector 7"/>
          <p:cNvCxnSpPr/>
          <p:nvPr/>
        </p:nvCxnSpPr>
        <p:spPr>
          <a:xfrm>
            <a:off x="240071" y="875955"/>
            <a:ext cx="8727748" cy="0"/>
          </a:xfrm>
          <a:prstGeom prst="line">
            <a:avLst/>
          </a:prstGeom>
          <a:ln w="12700" cmpd="sng">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691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68338" y="77788"/>
            <a:ext cx="7772400" cy="762000"/>
          </a:xfrm>
        </p:spPr>
        <p:txBody>
          <a:bodyPr/>
          <a:lstStyle/>
          <a:p>
            <a:pPr eaLnBrk="1" hangingPunct="1"/>
            <a:r>
              <a:rPr lang="en-US" sz="3600" dirty="0" smtClean="0">
                <a:latin typeface="Palatino"/>
                <a:ea typeface="ＭＳ Ｐゴシック" charset="0"/>
                <a:cs typeface="Palatino"/>
              </a:rPr>
              <a:t>Multicollinearity</a:t>
            </a:r>
            <a:endParaRPr lang="en-US" dirty="0">
              <a:latin typeface="Palatino"/>
              <a:ea typeface="ＭＳ Ｐゴシック" charset="0"/>
              <a:cs typeface="Palatino"/>
            </a:endParaRPr>
          </a:p>
        </p:txBody>
      </p:sp>
      <p:sp>
        <p:nvSpPr>
          <p:cNvPr id="69634" name="Rectangle 22"/>
          <p:cNvSpPr>
            <a:spLocks noChangeArrowheads="1"/>
          </p:cNvSpPr>
          <p:nvPr/>
        </p:nvSpPr>
        <p:spPr bwMode="auto">
          <a:xfrm>
            <a:off x="0" y="735954"/>
            <a:ext cx="9144000" cy="580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l">
              <a:spcBef>
                <a:spcPts val="400"/>
              </a:spcBef>
              <a:buFont typeface="Arial" charset="0"/>
              <a:buChar char="•"/>
            </a:pPr>
            <a:r>
              <a:rPr lang="en-US" sz="2400" dirty="0">
                <a:latin typeface="Palatino"/>
                <a:cs typeface="Palatino"/>
              </a:rPr>
              <a:t>Voxel-wise regression model: </a:t>
            </a:r>
            <a:r>
              <a:rPr lang="en-US" sz="2400" b="1" i="1" dirty="0">
                <a:solidFill>
                  <a:srgbClr val="3366FF"/>
                </a:solidFill>
                <a:latin typeface="Palatino"/>
                <a:cs typeface="Palatino"/>
              </a:rPr>
              <a:t>y</a:t>
            </a:r>
            <a:r>
              <a:rPr lang="en-US" sz="2400" b="1" dirty="0">
                <a:solidFill>
                  <a:srgbClr val="3366FF"/>
                </a:solidFill>
                <a:latin typeface="Palatino"/>
                <a:cs typeface="Palatino"/>
              </a:rPr>
              <a:t> = X</a:t>
            </a:r>
            <a:r>
              <a:rPr lang="en-US" sz="2400" b="1" i="1" dirty="0">
                <a:solidFill>
                  <a:srgbClr val="3366FF"/>
                </a:solidFill>
                <a:latin typeface="Palatino"/>
                <a:cs typeface="Palatino"/>
              </a:rPr>
              <a:t>β</a:t>
            </a:r>
            <a:r>
              <a:rPr lang="en-US" sz="2400" b="1" dirty="0">
                <a:solidFill>
                  <a:srgbClr val="3366FF"/>
                </a:solidFill>
                <a:latin typeface="Palatino"/>
                <a:cs typeface="Palatino"/>
              </a:rPr>
              <a:t>+</a:t>
            </a:r>
            <a:r>
              <a:rPr lang="en-US" sz="2400" b="1" i="1" dirty="0" err="1">
                <a:solidFill>
                  <a:srgbClr val="3366FF"/>
                </a:solidFill>
                <a:latin typeface="Palatino"/>
                <a:cs typeface="Palatino"/>
              </a:rPr>
              <a:t>ε</a:t>
            </a:r>
            <a:endParaRPr lang="en-US" sz="2400" b="1" i="1" dirty="0">
              <a:solidFill>
                <a:srgbClr val="3366FF"/>
              </a:solidFill>
              <a:latin typeface="Palatino"/>
              <a:cs typeface="Palatino"/>
            </a:endParaRPr>
          </a:p>
          <a:p>
            <a:pPr marL="800100" lvl="1" indent="-342900">
              <a:spcBef>
                <a:spcPts val="400"/>
              </a:spcBef>
              <a:buFont typeface="Wingdings" charset="2"/>
              <a:buChar char="Ø"/>
            </a:pPr>
            <a:r>
              <a:rPr lang="en-US" sz="2200" dirty="0">
                <a:latin typeface="Palatino"/>
                <a:cs typeface="Palatino"/>
              </a:rPr>
              <a:t>Regressors in design matrix </a:t>
            </a:r>
            <a:r>
              <a:rPr lang="en-US" sz="2200" b="1" dirty="0" smtClean="0">
                <a:solidFill>
                  <a:srgbClr val="3366FF"/>
                </a:solidFill>
                <a:latin typeface="Palatino"/>
                <a:cs typeface="Palatino"/>
              </a:rPr>
              <a:t>X</a:t>
            </a:r>
            <a:r>
              <a:rPr lang="en-US" sz="2200" dirty="0" smtClean="0">
                <a:latin typeface="Palatino"/>
                <a:cs typeface="Palatino"/>
              </a:rPr>
              <a:t> = [1, </a:t>
            </a:r>
            <a:r>
              <a:rPr lang="en-US" sz="2200" i="1" dirty="0" smtClean="0">
                <a:latin typeface="Palatino"/>
                <a:cs typeface="Palatino"/>
              </a:rPr>
              <a:t>t</a:t>
            </a:r>
            <a:r>
              <a:rPr lang="en-US" sz="2200" dirty="0" smtClean="0">
                <a:latin typeface="Palatino"/>
                <a:cs typeface="Palatino"/>
              </a:rPr>
              <a:t>, </a:t>
            </a:r>
            <a:r>
              <a:rPr lang="en-US" sz="2200" i="1" dirty="0" smtClean="0">
                <a:latin typeface="Palatino"/>
                <a:ea typeface="ＭＳ Ｐゴシック" charset="0"/>
                <a:cs typeface="Palatino"/>
              </a:rPr>
              <a:t>t</a:t>
            </a:r>
            <a:r>
              <a:rPr lang="en-US" sz="2200" baseline="30000" dirty="0" smtClean="0">
                <a:latin typeface="Palatino"/>
                <a:ea typeface="ＭＳ Ｐゴシック" charset="0"/>
                <a:cs typeface="Palatino"/>
              </a:rPr>
              <a:t>2</a:t>
            </a:r>
            <a:r>
              <a:rPr lang="en-US" sz="2200" dirty="0" smtClean="0">
                <a:latin typeface="Palatino"/>
                <a:cs typeface="Palatino"/>
              </a:rPr>
              <a:t>, </a:t>
            </a:r>
            <a:r>
              <a:rPr lang="en-US" sz="2200" i="1" dirty="0" smtClean="0">
                <a:latin typeface="Palatino"/>
                <a:cs typeface="Palatino"/>
              </a:rPr>
              <a:t>x</a:t>
            </a:r>
            <a:r>
              <a:rPr lang="en-US" sz="2200" baseline="-25000" dirty="0" smtClean="0">
                <a:latin typeface="Palatino"/>
                <a:cs typeface="Palatino"/>
              </a:rPr>
              <a:t>1</a:t>
            </a:r>
            <a:r>
              <a:rPr lang="en-US" sz="2200" dirty="0" smtClean="0">
                <a:latin typeface="Palatino"/>
                <a:cs typeface="Palatino"/>
              </a:rPr>
              <a:t>, </a:t>
            </a:r>
            <a:r>
              <a:rPr lang="en-US" sz="2200" i="1" dirty="0" smtClean="0">
                <a:latin typeface="Palatino"/>
                <a:cs typeface="Palatino"/>
              </a:rPr>
              <a:t>x</a:t>
            </a:r>
            <a:r>
              <a:rPr lang="en-US" sz="2200" baseline="-25000" dirty="0" smtClean="0">
                <a:latin typeface="Palatino"/>
                <a:cs typeface="Palatino"/>
              </a:rPr>
              <a:t>2</a:t>
            </a:r>
            <a:r>
              <a:rPr lang="en-US" sz="2200" dirty="0" smtClean="0">
                <a:latin typeface="Palatino"/>
                <a:cs typeface="Palatino"/>
              </a:rPr>
              <a:t>, …, </a:t>
            </a:r>
            <a:r>
              <a:rPr lang="en-US" sz="2200" i="1" dirty="0" err="1" smtClean="0">
                <a:latin typeface="Palatino"/>
                <a:cs typeface="Palatino"/>
              </a:rPr>
              <a:t>x</a:t>
            </a:r>
            <a:r>
              <a:rPr lang="en-US" sz="2200" i="1" baseline="-25000" dirty="0" err="1" smtClean="0">
                <a:latin typeface="Palatino"/>
                <a:cs typeface="Palatino"/>
              </a:rPr>
              <a:t>k</a:t>
            </a:r>
            <a:r>
              <a:rPr lang="en-US" sz="2200" dirty="0" smtClean="0">
                <a:latin typeface="Palatino"/>
                <a:cs typeface="Palatino"/>
              </a:rPr>
              <a:t>, …]</a:t>
            </a:r>
            <a:endParaRPr lang="en-US" sz="2200" b="1" dirty="0">
              <a:latin typeface="Palatino"/>
              <a:cs typeface="Palatino"/>
            </a:endParaRPr>
          </a:p>
          <a:p>
            <a:pPr algn="l">
              <a:spcBef>
                <a:spcPts val="400"/>
              </a:spcBef>
              <a:buFont typeface="Arial" charset="0"/>
              <a:buChar char="•"/>
            </a:pPr>
            <a:r>
              <a:rPr lang="en-US" sz="2400" dirty="0">
                <a:latin typeface="Palatino"/>
                <a:cs typeface="Palatino"/>
              </a:rPr>
              <a:t>Multicollinearity problem</a:t>
            </a:r>
          </a:p>
          <a:p>
            <a:pPr lvl="1" algn="l">
              <a:spcBef>
                <a:spcPts val="400"/>
              </a:spcBef>
              <a:buFont typeface="Wingdings" charset="0"/>
              <a:buChar char="Ø"/>
            </a:pPr>
            <a:r>
              <a:rPr lang="en-US" sz="2200" dirty="0" smtClean="0">
                <a:latin typeface="Palatino"/>
                <a:cs typeface="Palatino"/>
              </a:rPr>
              <a:t> Two </a:t>
            </a:r>
            <a:r>
              <a:rPr lang="en-US" sz="2200" dirty="0">
                <a:latin typeface="Palatino"/>
                <a:cs typeface="Palatino"/>
              </a:rPr>
              <a:t>or more regressors highly correlated</a:t>
            </a:r>
          </a:p>
          <a:p>
            <a:pPr lvl="1">
              <a:spcBef>
                <a:spcPts val="400"/>
              </a:spcBef>
              <a:buFont typeface="Wingdings" charset="0"/>
              <a:buChar char="Ø"/>
            </a:pPr>
            <a:r>
              <a:rPr lang="en-US" sz="2200" dirty="0" smtClean="0">
                <a:latin typeface="Palatino"/>
                <a:cs typeface="Palatino"/>
              </a:rPr>
              <a:t> Difficult </a:t>
            </a:r>
            <a:r>
              <a:rPr lang="en-US" sz="2200" dirty="0">
                <a:latin typeface="Palatino"/>
                <a:cs typeface="Palatino"/>
              </a:rPr>
              <a:t>or impossible to </a:t>
            </a:r>
            <a:r>
              <a:rPr lang="en-US" sz="2200" dirty="0" smtClean="0">
                <a:latin typeface="Palatino"/>
                <a:cs typeface="Palatino"/>
              </a:rPr>
              <a:t>distinguish the effects among these regressors (</a:t>
            </a:r>
            <a:r>
              <a:rPr lang="en-US" sz="2200" i="1" dirty="0" smtClean="0">
                <a:latin typeface="Palatino"/>
                <a:cs typeface="Palatino"/>
              </a:rPr>
              <a:t>i.e.</a:t>
            </a:r>
            <a:r>
              <a:rPr lang="en-US" sz="2200" dirty="0" smtClean="0">
                <a:latin typeface="Palatino"/>
                <a:cs typeface="Palatino"/>
              </a:rPr>
              <a:t>, get reliable </a:t>
            </a:r>
            <a:r>
              <a:rPr lang="en-US" sz="2200" i="1" dirty="0" smtClean="0">
                <a:solidFill>
                  <a:srgbClr val="3366FF"/>
                </a:solidFill>
                <a:latin typeface="Palatino"/>
                <a:cs typeface="Palatino"/>
              </a:rPr>
              <a:t>β </a:t>
            </a:r>
            <a:r>
              <a:rPr lang="en-US" sz="2200" dirty="0" smtClean="0">
                <a:latin typeface="Palatino"/>
                <a:cs typeface="Palatino"/>
              </a:rPr>
              <a:t>estimates)</a:t>
            </a:r>
            <a:endParaRPr lang="en-US" sz="2200" dirty="0">
              <a:latin typeface="Palatino"/>
              <a:cs typeface="Palatino"/>
            </a:endParaRPr>
          </a:p>
          <a:p>
            <a:pPr algn="l">
              <a:spcBef>
                <a:spcPts val="400"/>
              </a:spcBef>
              <a:buFont typeface="Arial" charset="0"/>
              <a:buChar char="•"/>
            </a:pPr>
            <a:r>
              <a:rPr lang="en-US" sz="2400" dirty="0" err="1">
                <a:latin typeface="Palatino"/>
                <a:cs typeface="Palatino"/>
              </a:rPr>
              <a:t>Multicollearity</a:t>
            </a:r>
            <a:r>
              <a:rPr lang="en-US" sz="2400" dirty="0">
                <a:latin typeface="Palatino"/>
                <a:cs typeface="Palatino"/>
              </a:rPr>
              <a:t> scenarios</a:t>
            </a:r>
          </a:p>
          <a:p>
            <a:pPr lvl="1" algn="l">
              <a:spcBef>
                <a:spcPts val="400"/>
              </a:spcBef>
              <a:buFont typeface="Wingdings" charset="0"/>
              <a:buChar char="Ø"/>
            </a:pPr>
            <a:r>
              <a:rPr lang="en-US" sz="2200" dirty="0" smtClean="0">
                <a:latin typeface="Palatino"/>
                <a:cs typeface="Palatino"/>
              </a:rPr>
              <a:t> </a:t>
            </a:r>
            <a:r>
              <a:rPr lang="en-US" sz="2200" dirty="0" err="1" smtClean="0">
                <a:latin typeface="Palatino"/>
                <a:cs typeface="Palatino"/>
              </a:rPr>
              <a:t>Collinearity</a:t>
            </a:r>
            <a:r>
              <a:rPr lang="en-US" sz="2200" dirty="0" smtClean="0">
                <a:latin typeface="Palatino"/>
                <a:cs typeface="Palatino"/>
              </a:rPr>
              <a:t> </a:t>
            </a:r>
            <a:r>
              <a:rPr lang="en-US" sz="2200" dirty="0">
                <a:latin typeface="Palatino"/>
                <a:cs typeface="Palatino"/>
              </a:rPr>
              <a:t>- </a:t>
            </a:r>
            <a:r>
              <a:rPr lang="en-US" sz="2200" b="1" i="1" dirty="0">
                <a:latin typeface="Palatino"/>
                <a:cs typeface="Palatino"/>
              </a:rPr>
              <a:t>x</a:t>
            </a:r>
            <a:r>
              <a:rPr lang="en-US" sz="2200" b="1" i="1" baseline="-25000" dirty="0">
                <a:latin typeface="Palatino"/>
                <a:cs typeface="Palatino"/>
              </a:rPr>
              <a:t>i</a:t>
            </a:r>
            <a:r>
              <a:rPr lang="en-US" sz="2200" b="1" dirty="0">
                <a:latin typeface="Palatino"/>
                <a:cs typeface="Palatino"/>
              </a:rPr>
              <a:t>= </a:t>
            </a:r>
            <a:r>
              <a:rPr lang="en-US" sz="2200" b="1" dirty="0" err="1" smtClean="0">
                <a:latin typeface="Palatino"/>
                <a:cs typeface="Palatino"/>
              </a:rPr>
              <a:t>λ</a:t>
            </a:r>
            <a:r>
              <a:rPr lang="en-US" sz="2200" b="1" i="1" dirty="0" err="1" smtClean="0">
                <a:latin typeface="Palatino"/>
                <a:cs typeface="Palatino"/>
              </a:rPr>
              <a:t>x</a:t>
            </a:r>
            <a:r>
              <a:rPr lang="en-US" sz="2200" b="1" i="1" baseline="-25000" dirty="0" err="1" smtClean="0">
                <a:latin typeface="Palatino"/>
                <a:cs typeface="Palatino"/>
              </a:rPr>
              <a:t>j</a:t>
            </a:r>
            <a:r>
              <a:rPr lang="en-US" sz="2200" dirty="0">
                <a:latin typeface="Palatino"/>
                <a:cs typeface="Palatino"/>
              </a:rPr>
              <a:t> </a:t>
            </a:r>
            <a:r>
              <a:rPr lang="en-US" sz="2200" dirty="0" smtClean="0">
                <a:latin typeface="Palatino"/>
                <a:cs typeface="Palatino"/>
              </a:rPr>
              <a:t>= </a:t>
            </a:r>
            <a:r>
              <a:rPr lang="en-US" sz="2200" dirty="0">
                <a:solidFill>
                  <a:srgbClr val="FF0000"/>
                </a:solidFill>
                <a:latin typeface="Palatino"/>
                <a:cs typeface="Palatino"/>
              </a:rPr>
              <a:t>model specification </a:t>
            </a:r>
            <a:r>
              <a:rPr lang="en-US" sz="2200" dirty="0" smtClean="0">
                <a:solidFill>
                  <a:srgbClr val="FF0000"/>
                </a:solidFill>
                <a:latin typeface="Palatino"/>
                <a:cs typeface="Palatino"/>
              </a:rPr>
              <a:t>error</a:t>
            </a:r>
            <a:r>
              <a:rPr lang="en-US" sz="2200" dirty="0">
                <a:latin typeface="Palatino"/>
                <a:cs typeface="Palatino"/>
              </a:rPr>
              <a:t>;</a:t>
            </a:r>
            <a:r>
              <a:rPr lang="en-US" sz="2200" dirty="0" smtClean="0">
                <a:latin typeface="Palatino"/>
                <a:cs typeface="Palatino"/>
              </a:rPr>
              <a:t> </a:t>
            </a:r>
            <a:r>
              <a:rPr lang="en-US" sz="2200" i="1" dirty="0">
                <a:latin typeface="Palatino"/>
                <a:cs typeface="Palatino"/>
              </a:rPr>
              <a:t>e.g.</a:t>
            </a:r>
            <a:r>
              <a:rPr lang="en-US" sz="2200" dirty="0">
                <a:latin typeface="Palatino"/>
                <a:cs typeface="Palatino"/>
              </a:rPr>
              <a:t>, 2 identical regressors </a:t>
            </a:r>
            <a:r>
              <a:rPr lang="en-US" sz="2200" dirty="0" smtClean="0">
                <a:latin typeface="Palatino"/>
                <a:cs typeface="Palatino"/>
              </a:rPr>
              <a:t>(mistake in stimulus </a:t>
            </a:r>
            <a:r>
              <a:rPr lang="en-US" sz="2200" dirty="0">
                <a:latin typeface="Palatino"/>
                <a:cs typeface="Palatino"/>
              </a:rPr>
              <a:t>timing </a:t>
            </a:r>
            <a:r>
              <a:rPr lang="en-US" sz="2200" dirty="0" smtClean="0">
                <a:latin typeface="Palatino"/>
                <a:cs typeface="Palatino"/>
              </a:rPr>
              <a:t>specifications)</a:t>
            </a:r>
            <a:endParaRPr lang="en-US" sz="2200" dirty="0">
              <a:latin typeface="Palatino"/>
              <a:cs typeface="Palatino"/>
            </a:endParaRPr>
          </a:p>
          <a:p>
            <a:pPr lvl="1" algn="l">
              <a:spcBef>
                <a:spcPts val="400"/>
              </a:spcBef>
              <a:buFont typeface="Wingdings" charset="0"/>
              <a:buChar char="Ø"/>
            </a:pPr>
            <a:r>
              <a:rPr lang="en-US" sz="2200" dirty="0" smtClean="0">
                <a:latin typeface="Palatino"/>
                <a:cs typeface="Palatino"/>
              </a:rPr>
              <a:t> Exact </a:t>
            </a:r>
            <a:r>
              <a:rPr lang="en-US" sz="2200" dirty="0" err="1">
                <a:latin typeface="Palatino"/>
                <a:cs typeface="Palatino"/>
              </a:rPr>
              <a:t>multicollinearity</a:t>
            </a:r>
            <a:r>
              <a:rPr lang="en-US" sz="2200" dirty="0">
                <a:latin typeface="Palatino"/>
                <a:cs typeface="Palatino"/>
              </a:rPr>
              <a:t>: </a:t>
            </a:r>
            <a:r>
              <a:rPr lang="en-US" sz="2200" dirty="0" smtClean="0">
                <a:latin typeface="Palatino"/>
                <a:cs typeface="Palatino"/>
              </a:rPr>
              <a:t>linear dependence among multiple regressors</a:t>
            </a:r>
            <a:r>
              <a:rPr lang="en-US" sz="2200" dirty="0">
                <a:latin typeface="Palatino"/>
                <a:cs typeface="Palatino"/>
              </a:rPr>
              <a:t> </a:t>
            </a:r>
            <a:r>
              <a:rPr lang="en-US" sz="2200" dirty="0" smtClean="0">
                <a:latin typeface="Palatino"/>
                <a:cs typeface="Palatino"/>
              </a:rPr>
              <a:t>= </a:t>
            </a:r>
            <a:r>
              <a:rPr lang="en-US" sz="2200" dirty="0">
                <a:solidFill>
                  <a:srgbClr val="FF0000"/>
                </a:solidFill>
                <a:latin typeface="Palatino"/>
                <a:cs typeface="Palatino"/>
              </a:rPr>
              <a:t>faulty design </a:t>
            </a:r>
            <a:r>
              <a:rPr lang="en-US" sz="2200" dirty="0">
                <a:solidFill>
                  <a:srgbClr val="000000"/>
                </a:solidFill>
                <a:latin typeface="Palatino"/>
                <a:cs typeface="Palatino"/>
              </a:rPr>
              <a:t>(rare)</a:t>
            </a:r>
            <a:endParaRPr lang="en-US" sz="2200" dirty="0">
              <a:solidFill>
                <a:srgbClr val="FF0000"/>
              </a:solidFill>
              <a:latin typeface="Palatino"/>
              <a:cs typeface="Palatino"/>
            </a:endParaRPr>
          </a:p>
          <a:p>
            <a:pPr lvl="1" algn="l">
              <a:spcBef>
                <a:spcPts val="400"/>
              </a:spcBef>
              <a:buFont typeface="Wingdings" charset="0"/>
              <a:buChar char="Ø"/>
            </a:pPr>
            <a:r>
              <a:rPr lang="en-US" sz="2200" dirty="0" smtClean="0">
                <a:latin typeface="Palatino"/>
                <a:cs typeface="Palatino"/>
              </a:rPr>
              <a:t> High </a:t>
            </a:r>
            <a:r>
              <a:rPr lang="en-US" sz="2200" dirty="0">
                <a:latin typeface="Palatino"/>
                <a:cs typeface="Palatino"/>
              </a:rPr>
              <a:t>degree of correlation (+ or -) among </a:t>
            </a:r>
            <a:r>
              <a:rPr lang="en-US" sz="2200" dirty="0" smtClean="0">
                <a:latin typeface="Palatino"/>
                <a:cs typeface="Palatino"/>
              </a:rPr>
              <a:t>regressors</a:t>
            </a:r>
            <a:r>
              <a:rPr lang="en-US" sz="2200" dirty="0">
                <a:latin typeface="Palatino"/>
                <a:cs typeface="Palatino"/>
              </a:rPr>
              <a:t> </a:t>
            </a:r>
            <a:r>
              <a:rPr lang="en-US" sz="2200" dirty="0" smtClean="0">
                <a:latin typeface="Palatino"/>
                <a:cs typeface="Palatino"/>
              </a:rPr>
              <a:t>= </a:t>
            </a:r>
            <a:r>
              <a:rPr lang="en-US" sz="2200" dirty="0">
                <a:solidFill>
                  <a:srgbClr val="FF0000"/>
                </a:solidFill>
                <a:latin typeface="Palatino"/>
                <a:cs typeface="Palatino"/>
              </a:rPr>
              <a:t>design </a:t>
            </a:r>
            <a:r>
              <a:rPr lang="en-US" sz="2200" dirty="0" smtClean="0">
                <a:solidFill>
                  <a:srgbClr val="FF0000"/>
                </a:solidFill>
                <a:latin typeface="Palatino"/>
                <a:cs typeface="Palatino"/>
              </a:rPr>
              <a:t>problem </a:t>
            </a:r>
            <a:r>
              <a:rPr lang="en-US" sz="2200" dirty="0" smtClean="0">
                <a:solidFill>
                  <a:srgbClr val="000000"/>
                </a:solidFill>
                <a:latin typeface="Palatino"/>
                <a:cs typeface="Palatino"/>
              </a:rPr>
              <a:t>(</a:t>
            </a:r>
            <a:r>
              <a:rPr lang="en-US" sz="2200" i="1" dirty="0" smtClean="0">
                <a:solidFill>
                  <a:srgbClr val="000000"/>
                </a:solidFill>
                <a:latin typeface="Palatino"/>
                <a:cs typeface="Palatino"/>
              </a:rPr>
              <a:t>e.g., </a:t>
            </a:r>
            <a:r>
              <a:rPr lang="en-US" sz="2200" dirty="0" smtClean="0">
                <a:solidFill>
                  <a:srgbClr val="000000"/>
                </a:solidFill>
                <a:latin typeface="Palatino"/>
                <a:cs typeface="Palatino"/>
              </a:rPr>
              <a:t>cue + movie watching)</a:t>
            </a:r>
          </a:p>
          <a:p>
            <a:pPr lvl="1">
              <a:spcBef>
                <a:spcPts val="400"/>
              </a:spcBef>
              <a:buFont typeface="Wingdings" charset="0"/>
              <a:buChar char="Ø"/>
            </a:pPr>
            <a:r>
              <a:rPr lang="en-US" sz="2200" dirty="0" smtClean="0">
                <a:latin typeface="Palatino"/>
                <a:cs typeface="Palatino"/>
              </a:rPr>
              <a:t> Too many basis functions in response model</a:t>
            </a:r>
          </a:p>
          <a:p>
            <a:pPr lvl="0">
              <a:spcBef>
                <a:spcPts val="400"/>
              </a:spcBef>
              <a:buFont typeface="Arial" charset="0"/>
              <a:buChar char="•"/>
            </a:pPr>
            <a:r>
              <a:rPr lang="en-US" sz="2400" dirty="0" smtClean="0">
                <a:solidFill>
                  <a:prstClr val="black"/>
                </a:solidFill>
                <a:latin typeface="Palatino"/>
                <a:cs typeface="Palatino"/>
              </a:rPr>
              <a:t> Diagnosis </a:t>
            </a:r>
            <a:r>
              <a:rPr lang="en-US" sz="2400" dirty="0">
                <a:solidFill>
                  <a:prstClr val="black"/>
                </a:solidFill>
                <a:latin typeface="Palatino"/>
                <a:cs typeface="Palatino"/>
              </a:rPr>
              <a:t>tools: </a:t>
            </a:r>
            <a:r>
              <a:rPr lang="en-US" sz="2400" dirty="0" err="1" smtClean="0">
                <a:solidFill>
                  <a:prstClr val="black"/>
                </a:solidFill>
                <a:latin typeface="Palatino"/>
                <a:cs typeface="Palatino"/>
              </a:rPr>
              <a:t>ExamineXmat.R</a:t>
            </a:r>
            <a:r>
              <a:rPr lang="en-US" sz="2400" dirty="0">
                <a:solidFill>
                  <a:prstClr val="black"/>
                </a:solidFill>
                <a:latin typeface="Palatino"/>
                <a:cs typeface="Palatino"/>
              </a:rPr>
              <a:t>, </a:t>
            </a:r>
            <a:r>
              <a:rPr lang="en-US" sz="2400" dirty="0" err="1" smtClean="0">
                <a:solidFill>
                  <a:prstClr val="black"/>
                </a:solidFill>
                <a:latin typeface="Palatino"/>
                <a:cs typeface="Palatino"/>
              </a:rPr>
              <a:t>timing_tool.py</a:t>
            </a:r>
            <a:r>
              <a:rPr lang="en-US" sz="2400" dirty="0">
                <a:solidFill>
                  <a:prstClr val="black"/>
                </a:solidFill>
                <a:latin typeface="Palatino"/>
                <a:cs typeface="Palatino"/>
              </a:rPr>
              <a:t>, </a:t>
            </a:r>
            <a:r>
              <a:rPr lang="en-US" sz="2400" dirty="0" err="1">
                <a:solidFill>
                  <a:prstClr val="black"/>
                </a:solidFill>
                <a:latin typeface="Palatino"/>
                <a:cs typeface="Palatino"/>
              </a:rPr>
              <a:t>xmat_tool.py</a:t>
            </a:r>
            <a:endParaRPr lang="en-US" dirty="0" smtClean="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40</a:t>
            </a:fld>
            <a:endParaRPr lang="en-US"/>
          </a:p>
        </p:txBody>
      </p:sp>
    </p:spTree>
    <p:extLst>
      <p:ext uri="{BB962C8B-B14F-4D97-AF65-F5344CB8AC3E}">
        <p14:creationId xmlns:p14="http://schemas.microsoft.com/office/powerpoint/2010/main" val="17946922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Serial Correlation in Residuals</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lstStyle/>
          <a:p>
            <a:pPr eaLnBrk="1" hangingPunct="1">
              <a:lnSpc>
                <a:spcPct val="105000"/>
              </a:lnSpc>
            </a:pPr>
            <a:r>
              <a:rPr lang="en-US" sz="2400" dirty="0" smtClean="0">
                <a:latin typeface="Palatino"/>
                <a:ea typeface="ＭＳ Ｐゴシック" charset="0"/>
                <a:cs typeface="Palatino"/>
              </a:rPr>
              <a:t>Why temporal correlation?</a:t>
            </a:r>
          </a:p>
          <a:p>
            <a:pPr lvl="1">
              <a:lnSpc>
                <a:spcPct val="105000"/>
              </a:lnSpc>
              <a:buFont typeface="Wingdings" charset="2"/>
              <a:buChar char="Ø"/>
            </a:pPr>
            <a:r>
              <a:rPr lang="en-US" sz="2200" dirty="0" smtClean="0">
                <a:latin typeface="Palatino"/>
                <a:ea typeface="ＭＳ Ｐゴシック" charset="0"/>
                <a:cs typeface="Palatino"/>
              </a:rPr>
              <a:t>In the residuals/noise (not the time series data)</a:t>
            </a:r>
          </a:p>
          <a:p>
            <a:pPr lvl="1">
              <a:lnSpc>
                <a:spcPct val="105000"/>
              </a:lnSpc>
              <a:buFont typeface="Wingdings" charset="2"/>
              <a:buChar char="Ø"/>
            </a:pPr>
            <a:r>
              <a:rPr lang="en-US" sz="2200" dirty="0" smtClean="0">
                <a:latin typeface="Palatino"/>
                <a:ea typeface="ＭＳ Ｐゴシック" charset="0"/>
                <a:cs typeface="Palatino"/>
              </a:rPr>
              <a:t>Short-term physiological effects (breathing, heartbeat)</a:t>
            </a:r>
          </a:p>
          <a:p>
            <a:pPr lvl="1">
              <a:lnSpc>
                <a:spcPct val="105000"/>
              </a:lnSpc>
              <a:buFont typeface="Wingdings" charset="2"/>
              <a:buChar char="Ø"/>
            </a:pPr>
            <a:r>
              <a:rPr lang="en-US" sz="2200" dirty="0" smtClean="0">
                <a:latin typeface="Palatino"/>
                <a:ea typeface="ＭＳ Ｐゴシック" charset="0"/>
                <a:cs typeface="Palatino"/>
              </a:rPr>
              <a:t>Other unknown reasons (scanner issues?)</a:t>
            </a:r>
          </a:p>
          <a:p>
            <a:pPr>
              <a:lnSpc>
                <a:spcPct val="105000"/>
              </a:lnSpc>
            </a:pPr>
            <a:r>
              <a:rPr lang="en-US" sz="2400" dirty="0" smtClean="0">
                <a:latin typeface="Palatino"/>
                <a:ea typeface="ＭＳ Ｐゴシック" charset="0"/>
                <a:cs typeface="Palatino"/>
              </a:rPr>
              <a:t>What is the impact of </a:t>
            </a:r>
            <a:r>
              <a:rPr lang="en-US" sz="2400" dirty="0">
                <a:latin typeface="Palatino"/>
                <a:ea typeface="ＭＳ Ｐゴシック" charset="0"/>
                <a:cs typeface="Palatino"/>
              </a:rPr>
              <a:t>temporal correlation?</a:t>
            </a:r>
          </a:p>
          <a:p>
            <a:pPr lvl="1">
              <a:lnSpc>
                <a:spcPct val="105000"/>
              </a:lnSpc>
              <a:buFont typeface="Wingdings" charset="2"/>
              <a:buChar char="Ø"/>
            </a:pPr>
            <a:r>
              <a:rPr lang="en-US" sz="2200" dirty="0" smtClean="0">
                <a:latin typeface="Palatino"/>
                <a:ea typeface="ＭＳ Ｐゴシック" charset="0"/>
                <a:cs typeface="Palatino"/>
              </a:rPr>
              <a:t>With white noise assumption, </a:t>
            </a:r>
            <a:r>
              <a:rPr lang="en-US" sz="2200" i="1" dirty="0" smtClean="0">
                <a:solidFill>
                  <a:srgbClr val="0000FF"/>
                </a:solidFill>
                <a:latin typeface="Lucida Grande"/>
                <a:ea typeface="Lucida Grande"/>
                <a:cs typeface="Lucida Grande"/>
              </a:rPr>
              <a:t>β</a:t>
            </a:r>
            <a:r>
              <a:rPr lang="en-US" sz="2000" dirty="0" smtClean="0">
                <a:latin typeface="Palatino"/>
                <a:ea typeface="ＭＳ Ｐゴシック" charset="0"/>
                <a:cs typeface="Palatino"/>
              </a:rPr>
              <a:t>s</a:t>
            </a:r>
            <a:r>
              <a:rPr lang="en-US" sz="2200" dirty="0" smtClean="0">
                <a:latin typeface="Palatino"/>
                <a:ea typeface="ＭＳ Ｐゴシック" charset="0"/>
                <a:cs typeface="Palatino"/>
              </a:rPr>
              <a:t> are unbiased, but the statistics tend to be inflated</a:t>
            </a:r>
          </a:p>
          <a:p>
            <a:pPr lvl="1">
              <a:lnSpc>
                <a:spcPct val="105000"/>
              </a:lnSpc>
              <a:buFont typeface="Wingdings" charset="2"/>
              <a:buChar char="Ø"/>
            </a:pPr>
            <a:r>
              <a:rPr lang="en-US" sz="2200" dirty="0" smtClean="0">
                <a:latin typeface="Palatino"/>
                <a:ea typeface="ＭＳ Ｐゴシック" charset="0"/>
                <a:cs typeface="Palatino"/>
              </a:rPr>
              <a:t>Little impact on group analysis – if only using </a:t>
            </a:r>
            <a:r>
              <a:rPr lang="en-US" sz="2200" i="1" dirty="0" smtClean="0">
                <a:solidFill>
                  <a:srgbClr val="0000FF"/>
                </a:solidFill>
                <a:latin typeface="Lucida Grande"/>
                <a:ea typeface="Lucida Grande"/>
                <a:cs typeface="Lucida Grande"/>
              </a:rPr>
              <a:t>β</a:t>
            </a:r>
            <a:r>
              <a:rPr lang="en-US" sz="2000" dirty="0" smtClean="0">
                <a:latin typeface="Palatino"/>
                <a:ea typeface="ＭＳ Ｐゴシック" charset="0"/>
                <a:cs typeface="Palatino"/>
              </a:rPr>
              <a:t>s</a:t>
            </a:r>
            <a:r>
              <a:rPr lang="en-US" sz="2200" dirty="0" smtClean="0">
                <a:latin typeface="Palatino"/>
                <a:ea typeface="ＭＳ Ｐゴシック" charset="0"/>
                <a:cs typeface="Palatino"/>
              </a:rPr>
              <a:t> from subjects</a:t>
            </a:r>
          </a:p>
          <a:p>
            <a:pPr lvl="1">
              <a:lnSpc>
                <a:spcPct val="105000"/>
              </a:lnSpc>
              <a:buFont typeface="Wingdings" charset="2"/>
              <a:buChar char="Ø"/>
            </a:pPr>
            <a:r>
              <a:rPr lang="en-US" sz="2200" dirty="0" smtClean="0">
                <a:latin typeface="Palatino"/>
                <a:ea typeface="ＭＳ Ｐゴシック" charset="0"/>
                <a:cs typeface="Palatino"/>
              </a:rPr>
              <a:t>May affect group analysis if considering effect reliability, as in AFNI’s 3dMEMA program (where </a:t>
            </a:r>
            <a:r>
              <a:rPr lang="en-US" sz="2200" i="1" dirty="0" smtClean="0">
                <a:solidFill>
                  <a:srgbClr val="0000FF"/>
                </a:solidFill>
                <a:latin typeface="Lucida Grande"/>
                <a:ea typeface="Lucida Grande"/>
                <a:cs typeface="Lucida Grande"/>
              </a:rPr>
              <a:t>β</a:t>
            </a:r>
            <a:r>
              <a:rPr lang="en-US" sz="2000" dirty="0" smtClean="0">
                <a:latin typeface="Palatino"/>
                <a:ea typeface="ＭＳ Ｐゴシック" charset="0"/>
                <a:cs typeface="Palatino"/>
              </a:rPr>
              <a:t>s</a:t>
            </a:r>
            <a:r>
              <a:rPr lang="en-US" sz="2200" dirty="0" smtClean="0">
                <a:latin typeface="Palatino"/>
                <a:ea typeface="ＭＳ Ｐゴシック" charset="0"/>
                <a:cs typeface="Palatino"/>
              </a:rPr>
              <a:t> and </a:t>
            </a:r>
            <a:r>
              <a:rPr lang="en-US" sz="2200" b="1" i="1" dirty="0" err="1" smtClean="0">
                <a:solidFill>
                  <a:srgbClr val="0000FF"/>
                </a:solidFill>
                <a:latin typeface="Palatino"/>
                <a:ea typeface="ＭＳ Ｐゴシック" charset="0"/>
                <a:cs typeface="Palatino"/>
              </a:rPr>
              <a:t>t</a:t>
            </a:r>
            <a:r>
              <a:rPr lang="en-US" sz="2000" dirty="0" err="1" smtClean="0">
                <a:latin typeface="Palatino"/>
                <a:ea typeface="ＭＳ Ｐゴシック" charset="0"/>
                <a:cs typeface="Palatino"/>
              </a:rPr>
              <a:t>s</a:t>
            </a:r>
            <a:r>
              <a:rPr lang="en-US" sz="2200" dirty="0" smtClean="0">
                <a:latin typeface="Palatino"/>
                <a:ea typeface="ＭＳ Ｐゴシック" charset="0"/>
                <a:cs typeface="Palatino"/>
              </a:rPr>
              <a:t> are used)</a:t>
            </a:r>
          </a:p>
          <a:p>
            <a:pPr>
              <a:lnSpc>
                <a:spcPct val="105000"/>
              </a:lnSpc>
            </a:pPr>
            <a:r>
              <a:rPr lang="en-US" sz="2400" dirty="0" smtClean="0">
                <a:latin typeface="Palatino"/>
                <a:ea typeface="ＭＳ Ｐゴシック" charset="0"/>
                <a:cs typeface="Palatino"/>
              </a:rPr>
              <a:t>Approach in AFNI</a:t>
            </a:r>
            <a:endParaRPr lang="en-US" sz="2400" dirty="0">
              <a:latin typeface="Palatino"/>
              <a:ea typeface="ＭＳ Ｐゴシック" charset="0"/>
              <a:cs typeface="Palatino"/>
            </a:endParaRPr>
          </a:p>
          <a:p>
            <a:pPr lvl="1">
              <a:lnSpc>
                <a:spcPct val="105000"/>
              </a:lnSpc>
              <a:buFont typeface="Wingdings" charset="2"/>
              <a:buChar char="Ø"/>
            </a:pPr>
            <a:r>
              <a:rPr lang="en-US" sz="2200" dirty="0" smtClean="0">
                <a:latin typeface="Palatino"/>
                <a:ea typeface="ＭＳ Ｐゴシック" charset="0"/>
                <a:cs typeface="Palatino"/>
              </a:rPr>
              <a:t>ARMA(1,1) noise model for residual time series correlation</a:t>
            </a:r>
          </a:p>
          <a:p>
            <a:pPr lvl="1">
              <a:lnSpc>
                <a:spcPct val="105000"/>
              </a:lnSpc>
              <a:buFont typeface="Wingdings" charset="2"/>
              <a:buChar char="Ø"/>
            </a:pPr>
            <a:r>
              <a:rPr lang="en-US" sz="2200" dirty="0" smtClean="0">
                <a:latin typeface="Palatino"/>
                <a:ea typeface="ＭＳ Ｐゴシック" charset="0"/>
                <a:cs typeface="Palatino"/>
              </a:rPr>
              <a:t>Slightly different from other packages</a:t>
            </a:r>
          </a:p>
          <a:p>
            <a:pPr lvl="1">
              <a:lnSpc>
                <a:spcPct val="105000"/>
              </a:lnSpc>
              <a:buFont typeface="Wingdings" charset="2"/>
              <a:buChar char="Ø"/>
            </a:pPr>
            <a:r>
              <a:rPr lang="en-US" sz="2200" dirty="0" smtClean="0">
                <a:latin typeface="Palatino"/>
                <a:ea typeface="ＭＳ Ｐゴシック" charset="0"/>
                <a:cs typeface="Palatino"/>
              </a:rPr>
              <a:t>Described in the Advanced Regression talk: 3dREMLfit</a:t>
            </a:r>
            <a:endParaRPr lang="en-US" sz="22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41</a:t>
            </a:fld>
            <a:endParaRPr lang="en-US"/>
          </a:p>
        </p:txBody>
      </p:sp>
    </p:spTree>
    <p:extLst>
      <p:ext uri="{BB962C8B-B14F-4D97-AF65-F5344CB8AC3E}">
        <p14:creationId xmlns:p14="http://schemas.microsoft.com/office/powerpoint/2010/main" val="21347131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Dealing with Multiple Runs per Subject</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lstStyle/>
          <a:p>
            <a:pPr eaLnBrk="1" hangingPunct="1">
              <a:lnSpc>
                <a:spcPct val="105000"/>
              </a:lnSpc>
              <a:spcBef>
                <a:spcPts val="276"/>
              </a:spcBef>
            </a:pPr>
            <a:r>
              <a:rPr lang="en-US" sz="2400" dirty="0" smtClean="0">
                <a:latin typeface="Palatino"/>
                <a:ea typeface="ＭＳ Ｐゴシック" charset="0"/>
                <a:cs typeface="Palatino"/>
              </a:rPr>
              <a:t>Possible approaches</a:t>
            </a:r>
            <a:endParaRPr lang="en-US" sz="2400" dirty="0">
              <a:latin typeface="Palatino"/>
              <a:ea typeface="ＭＳ Ｐゴシック" charset="0"/>
              <a:cs typeface="Palatino"/>
            </a:endParaRPr>
          </a:p>
          <a:p>
            <a:pPr marL="677863" lvl="1" indent="-315913">
              <a:spcBef>
                <a:spcPts val="276"/>
              </a:spcBef>
              <a:buFont typeface="Wingdings" charset="2"/>
              <a:buChar char="Ø"/>
            </a:pPr>
            <a:r>
              <a:rPr lang="en-US" sz="2200" dirty="0" smtClean="0">
                <a:latin typeface="Palatino"/>
                <a:ea typeface="ＭＳ Ｐゴシック" charset="0"/>
                <a:cs typeface="Palatino"/>
              </a:rPr>
              <a:t>Analyze each run separately: AFNI, FSL</a:t>
            </a:r>
          </a:p>
          <a:p>
            <a:pPr marL="1104900" lvl="2" indent="-342900">
              <a:spcBef>
                <a:spcPts val="276"/>
              </a:spcBef>
              <a:buFont typeface="Courier New"/>
              <a:buChar char="o"/>
            </a:pPr>
            <a:r>
              <a:rPr lang="en-US" sz="2000" dirty="0" smtClean="0">
                <a:latin typeface="Palatino"/>
                <a:ea typeface="ＭＳ Ｐゴシック" charset="0"/>
                <a:cs typeface="Palatino"/>
              </a:rPr>
              <a:t>Have to have enough task repetitions per run</a:t>
            </a:r>
          </a:p>
          <a:p>
            <a:pPr marL="1104900" lvl="2" indent="-342900">
              <a:spcBef>
                <a:spcPts val="276"/>
              </a:spcBef>
              <a:buFont typeface="Courier New"/>
              <a:buChar char="o"/>
            </a:pPr>
            <a:r>
              <a:rPr lang="en-US" sz="2000" dirty="0" smtClean="0">
                <a:latin typeface="Palatino"/>
                <a:ea typeface="ＭＳ Ｐゴシック" charset="0"/>
                <a:cs typeface="Palatino"/>
              </a:rPr>
              <a:t>Can test </a:t>
            </a:r>
            <a:r>
              <a:rPr lang="en-US" sz="2000" dirty="0" smtClean="0">
                <a:solidFill>
                  <a:srgbClr val="0000FF"/>
                </a:solidFill>
                <a:latin typeface="Palatino"/>
                <a:ea typeface="ＭＳ Ｐゴシック" charset="0"/>
                <a:cs typeface="Palatino"/>
              </a:rPr>
              <a:t>cross-run </a:t>
            </a:r>
            <a:r>
              <a:rPr lang="en-US" sz="2000" dirty="0" smtClean="0">
                <a:latin typeface="Palatino"/>
                <a:ea typeface="ＭＳ Ｐゴシック" charset="0"/>
                <a:cs typeface="Palatino"/>
              </a:rPr>
              <a:t>difference (trend, habituation) at </a:t>
            </a:r>
            <a:r>
              <a:rPr lang="en-US" sz="2000" dirty="0" smtClean="0">
                <a:solidFill>
                  <a:srgbClr val="0000FF"/>
                </a:solidFill>
                <a:latin typeface="Palatino"/>
                <a:ea typeface="ＭＳ Ｐゴシック" charset="0"/>
                <a:cs typeface="Palatino"/>
              </a:rPr>
              <a:t>group</a:t>
            </a:r>
            <a:r>
              <a:rPr lang="en-US" sz="2000" dirty="0" smtClean="0">
                <a:latin typeface="Palatino"/>
                <a:ea typeface="ＭＳ Ｐゴシック" charset="0"/>
                <a:cs typeface="Palatino"/>
              </a:rPr>
              <a:t> level</a:t>
            </a:r>
          </a:p>
          <a:p>
            <a:pPr marL="1104900" lvl="2" indent="-342900">
              <a:spcBef>
                <a:spcPts val="276"/>
              </a:spcBef>
              <a:buFont typeface="Courier New"/>
              <a:buChar char="o"/>
            </a:pPr>
            <a:r>
              <a:rPr lang="en-US" sz="2000" dirty="0" smtClean="0">
                <a:solidFill>
                  <a:prstClr val="black"/>
                </a:solidFill>
                <a:latin typeface="Palatino"/>
                <a:ea typeface="ＭＳ Ｐゴシック" charset="0"/>
                <a:cs typeface="Palatino"/>
              </a:rPr>
              <a:t>Usually need to </a:t>
            </a:r>
            <a:r>
              <a:rPr lang="en-US" sz="2000" dirty="0">
                <a:solidFill>
                  <a:prstClr val="black"/>
                </a:solidFill>
                <a:latin typeface="Palatino"/>
                <a:ea typeface="ＭＳ Ｐゴシック" charset="0"/>
                <a:cs typeface="Palatino"/>
              </a:rPr>
              <a:t>s</a:t>
            </a:r>
            <a:r>
              <a:rPr lang="en-US" sz="2000" dirty="0" smtClean="0">
                <a:solidFill>
                  <a:prstClr val="black"/>
                </a:solidFill>
                <a:latin typeface="Palatino"/>
                <a:ea typeface="ＭＳ Ｐゴシック" charset="0"/>
                <a:cs typeface="Palatino"/>
              </a:rPr>
              <a:t>ummarize </a:t>
            </a:r>
            <a:r>
              <a:rPr lang="en-US" sz="2000" dirty="0">
                <a:solidFill>
                  <a:prstClr val="black"/>
                </a:solidFill>
                <a:latin typeface="Palatino"/>
                <a:ea typeface="ＭＳ Ｐゴシック" charset="0"/>
                <a:cs typeface="Palatino"/>
              </a:rPr>
              <a:t>multiple </a:t>
            </a:r>
            <a:r>
              <a:rPr lang="en-US" sz="2000" dirty="0">
                <a:solidFill>
                  <a:prstClr val="black"/>
                </a:solidFill>
                <a:latin typeface="Palatino"/>
                <a:ea typeface="Lucida Grande"/>
                <a:cs typeface="Palatino"/>
              </a:rPr>
              <a:t>β’s before group analysis</a:t>
            </a:r>
            <a:endParaRPr lang="en-US" sz="2000" dirty="0">
              <a:solidFill>
                <a:prstClr val="black"/>
              </a:solidFill>
              <a:latin typeface="Palatino"/>
              <a:ea typeface="ＭＳ Ｐゴシック" charset="0"/>
              <a:cs typeface="Palatino"/>
            </a:endParaRPr>
          </a:p>
          <a:p>
            <a:pPr marL="677863" lvl="1" indent="-315913">
              <a:spcBef>
                <a:spcPts val="276"/>
              </a:spcBef>
              <a:buFont typeface="Wingdings" charset="2"/>
              <a:buChar char="Ø"/>
            </a:pPr>
            <a:r>
              <a:rPr lang="en-US" sz="2200" dirty="0" smtClean="0">
                <a:latin typeface="Palatino"/>
                <a:ea typeface="ＭＳ Ｐゴシック" charset="0"/>
                <a:cs typeface="Palatino"/>
              </a:rPr>
              <a:t>Concatenate but analyze with separate regressors across runs for each condition type: AFNI, SPM</a:t>
            </a:r>
          </a:p>
          <a:p>
            <a:pPr marL="1104900" lvl="2" indent="-342900">
              <a:spcBef>
                <a:spcPts val="276"/>
              </a:spcBef>
              <a:buFont typeface="Courier New"/>
              <a:buChar char="o"/>
            </a:pPr>
            <a:r>
              <a:rPr lang="en-US" sz="2000" dirty="0" smtClean="0">
                <a:latin typeface="Palatino"/>
                <a:ea typeface="ＭＳ Ｐゴシック" charset="0"/>
                <a:cs typeface="Palatino"/>
              </a:rPr>
              <a:t>Can test </a:t>
            </a:r>
            <a:r>
              <a:rPr lang="en-US" sz="2000" dirty="0" smtClean="0">
                <a:solidFill>
                  <a:srgbClr val="0000FF"/>
                </a:solidFill>
                <a:latin typeface="Palatino"/>
                <a:ea typeface="ＭＳ Ｐゴシック" charset="0"/>
                <a:cs typeface="Palatino"/>
              </a:rPr>
              <a:t>cross-run </a:t>
            </a:r>
            <a:r>
              <a:rPr lang="en-US" sz="2000" dirty="0" smtClean="0">
                <a:latin typeface="Palatino"/>
                <a:ea typeface="ＭＳ Ｐゴシック" charset="0"/>
                <a:cs typeface="Palatino"/>
              </a:rPr>
              <a:t>difference (trend, habituation, etc.) at </a:t>
            </a:r>
            <a:r>
              <a:rPr lang="en-US" sz="2000" dirty="0" smtClean="0">
                <a:solidFill>
                  <a:srgbClr val="0000FF"/>
                </a:solidFill>
                <a:latin typeface="Palatino"/>
                <a:ea typeface="ＭＳ Ｐゴシック" charset="0"/>
                <a:cs typeface="Palatino"/>
              </a:rPr>
              <a:t>both individual and group</a:t>
            </a:r>
            <a:r>
              <a:rPr lang="en-US" sz="2000" dirty="0" smtClean="0">
                <a:latin typeface="Palatino"/>
                <a:ea typeface="ＭＳ Ｐゴシック" charset="0"/>
                <a:cs typeface="Palatino"/>
              </a:rPr>
              <a:t> level</a:t>
            </a:r>
          </a:p>
          <a:p>
            <a:pPr marL="1104900" lvl="2" indent="-342900">
              <a:spcBef>
                <a:spcPts val="276"/>
              </a:spcBef>
              <a:buFont typeface="Courier New"/>
              <a:buChar char="o"/>
            </a:pPr>
            <a:r>
              <a:rPr lang="en-US" sz="2000" dirty="0" smtClean="0">
                <a:latin typeface="Palatino"/>
                <a:ea typeface="ＭＳ Ｐゴシック" charset="0"/>
                <a:cs typeface="Palatino"/>
              </a:rPr>
              <a:t>Still need to summarize multiple </a:t>
            </a:r>
            <a:r>
              <a:rPr lang="en-US" sz="2000" dirty="0" smtClean="0">
                <a:latin typeface="Palatino"/>
                <a:ea typeface="Lucida Grande"/>
                <a:cs typeface="Palatino"/>
              </a:rPr>
              <a:t>β’s before group analysis</a:t>
            </a:r>
            <a:endParaRPr lang="en-US" sz="2000" dirty="0" smtClean="0">
              <a:latin typeface="Palatino"/>
              <a:ea typeface="ＭＳ Ｐゴシック" charset="0"/>
              <a:cs typeface="Palatino"/>
            </a:endParaRPr>
          </a:p>
          <a:p>
            <a:pPr marL="677863" lvl="1" indent="-315913">
              <a:spcBef>
                <a:spcPts val="276"/>
              </a:spcBef>
              <a:buFont typeface="Wingdings" charset="2"/>
              <a:buChar char="Ø"/>
            </a:pPr>
            <a:r>
              <a:rPr lang="en-US" sz="2200" dirty="0" smtClean="0">
                <a:latin typeface="Palatino"/>
                <a:ea typeface="ＭＳ Ｐゴシック" charset="0"/>
                <a:cs typeface="Palatino"/>
              </a:rPr>
              <a:t>Concatenate but analyze with same regressor across runs for each condition type: default in AFNI</a:t>
            </a:r>
          </a:p>
          <a:p>
            <a:pPr marL="1104900" lvl="2" indent="-342900">
              <a:spcBef>
                <a:spcPts val="276"/>
              </a:spcBef>
              <a:buFont typeface="Courier New"/>
              <a:buChar char="o"/>
            </a:pPr>
            <a:r>
              <a:rPr lang="en-US" sz="2000" dirty="0" smtClean="0">
                <a:latin typeface="Palatino"/>
                <a:ea typeface="ＭＳ Ｐゴシック" charset="0"/>
                <a:cs typeface="Palatino"/>
              </a:rPr>
              <a:t>Assume no attenuation across runs</a:t>
            </a:r>
          </a:p>
          <a:p>
            <a:pPr marL="419100" indent="-457200">
              <a:spcBef>
                <a:spcPts val="276"/>
              </a:spcBef>
            </a:pPr>
            <a:r>
              <a:rPr lang="en-US" sz="2400" dirty="0" smtClean="0">
                <a:latin typeface="Palatino"/>
                <a:ea typeface="ＭＳ Ｐゴシック" charset="0"/>
                <a:cs typeface="Palatino"/>
              </a:rPr>
              <a:t>Cross-block (or cross-event) attenuation</a:t>
            </a:r>
          </a:p>
          <a:p>
            <a:pPr marL="1104900" lvl="2" indent="-342900">
              <a:spcBef>
                <a:spcPts val="276"/>
              </a:spcBef>
              <a:buFont typeface="Courier New"/>
              <a:buChar char="o"/>
            </a:pPr>
            <a:r>
              <a:rPr lang="en-US" sz="2000" dirty="0" smtClean="0">
                <a:solidFill>
                  <a:prstClr val="black"/>
                </a:solidFill>
                <a:latin typeface="Palatino"/>
                <a:ea typeface="ＭＳ Ｐゴシック" charset="0"/>
                <a:cs typeface="Palatino"/>
              </a:rPr>
              <a:t>Method: IM or AM regression models</a:t>
            </a:r>
          </a:p>
          <a:p>
            <a:pPr marL="1104900" lvl="2" indent="-342900">
              <a:spcBef>
                <a:spcPts val="276"/>
              </a:spcBef>
              <a:buFont typeface="Courier New"/>
              <a:buChar char="o"/>
            </a:pPr>
            <a:r>
              <a:rPr lang="en-US" sz="2000" i="1" dirty="0" smtClean="0">
                <a:solidFill>
                  <a:prstClr val="black"/>
                </a:solidFill>
                <a:latin typeface="Palatino"/>
                <a:ea typeface="ＭＳ Ｐゴシック" charset="0"/>
                <a:cs typeface="Palatino"/>
              </a:rPr>
              <a:t>cf</a:t>
            </a:r>
            <a:r>
              <a:rPr lang="en-US" sz="2000" dirty="0" smtClean="0">
                <a:solidFill>
                  <a:prstClr val="black"/>
                </a:solidFill>
                <a:latin typeface="Palatino"/>
                <a:ea typeface="ＭＳ Ｐゴシック" charset="0"/>
                <a:cs typeface="Palatino"/>
              </a:rPr>
              <a:t>. Advanced Regression talk</a:t>
            </a:r>
            <a:endParaRPr lang="en-US" sz="2000" dirty="0">
              <a:solidFill>
                <a:prstClr val="black"/>
              </a:solidFill>
              <a:latin typeface="Palatino"/>
              <a:ea typeface="ＭＳ Ｐゴシック" charset="0"/>
              <a:cs typeface="Palatino"/>
            </a:endParaRPr>
          </a:p>
          <a:p>
            <a:pPr marL="819150" lvl="1" indent="-457200">
              <a:spcBef>
                <a:spcPts val="276"/>
              </a:spcBef>
            </a:pPr>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42</a:t>
            </a:fld>
            <a:endParaRPr lang="en-US"/>
          </a:p>
        </p:txBody>
      </p:sp>
    </p:spTree>
    <p:extLst>
      <p:ext uri="{BB962C8B-B14F-4D97-AF65-F5344CB8AC3E}">
        <p14:creationId xmlns:p14="http://schemas.microsoft.com/office/powerpoint/2010/main" val="174753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a:bodyPr>
          <a:lstStyle/>
          <a:p>
            <a:pPr eaLnBrk="1" hangingPunct="1">
              <a:lnSpc>
                <a:spcPct val="105000"/>
              </a:lnSpc>
            </a:pPr>
            <a:r>
              <a:rPr lang="en-US" sz="2400" dirty="0" smtClean="0">
                <a:latin typeface="Palatino"/>
                <a:ea typeface="ＭＳ Ｐゴシック" charset="0"/>
                <a:cs typeface="Palatino"/>
              </a:rPr>
              <a:t>Why conversion/scaling for %? </a:t>
            </a:r>
            <a:r>
              <a:rPr lang="en-US" sz="2200" dirty="0" smtClean="0">
                <a:latin typeface="Palatino"/>
                <a:ea typeface="ＭＳ Ｐゴシック" charset="0"/>
                <a:cs typeface="Palatino"/>
              </a:rPr>
              <a:t>Comparable across subjects</a:t>
            </a:r>
          </a:p>
          <a:p>
            <a:pPr lvl="1">
              <a:lnSpc>
                <a:spcPct val="105000"/>
              </a:lnSpc>
              <a:spcBef>
                <a:spcPts val="0"/>
              </a:spcBef>
              <a:buFont typeface="Wingdings" charset="2"/>
              <a:buChar char="Ø"/>
            </a:pPr>
            <a:r>
              <a:rPr lang="en-US" sz="2200" dirty="0" smtClean="0">
                <a:latin typeface="Palatino"/>
                <a:ea typeface="ＭＳ Ｐゴシック" charset="0"/>
                <a:cs typeface="Palatino"/>
              </a:rPr>
              <a:t>MRI and BOLD data values don’t have any useful physical/physiological meaning</a:t>
            </a:r>
          </a:p>
          <a:p>
            <a:pPr lvl="1">
              <a:lnSpc>
                <a:spcPct val="105000"/>
              </a:lnSpc>
              <a:buFont typeface="Wingdings" charset="2"/>
              <a:buChar char="Ø"/>
            </a:pPr>
            <a:r>
              <a:rPr lang="en-US" sz="2200" dirty="0">
                <a:latin typeface="Palatino"/>
                <a:ea typeface="ＭＳ Ｐゴシック" charset="0"/>
                <a:cs typeface="Palatino"/>
              </a:rPr>
              <a:t>Baseline is different across </a:t>
            </a:r>
            <a:r>
              <a:rPr lang="en-US" sz="2200" dirty="0" smtClean="0">
                <a:latin typeface="Palatino"/>
                <a:ea typeface="ＭＳ Ｐゴシック" charset="0"/>
                <a:cs typeface="Palatino"/>
              </a:rPr>
              <a:t>subjects (and possibly scaling)</a:t>
            </a:r>
            <a:endParaRPr lang="en-US" sz="2200" dirty="0">
              <a:latin typeface="Palatino"/>
              <a:ea typeface="ＭＳ Ｐゴシック" charset="0"/>
              <a:cs typeface="Palatino"/>
            </a:endParaRPr>
          </a:p>
          <a:p>
            <a:pPr lvl="1">
              <a:lnSpc>
                <a:spcPct val="105000"/>
              </a:lnSpc>
              <a:buFont typeface="Wingdings" charset="2"/>
              <a:buChar char="Ø"/>
            </a:pPr>
            <a:r>
              <a:rPr lang="en-US" sz="2200" dirty="0" smtClean="0">
                <a:latin typeface="Palatino"/>
                <a:ea typeface="ＭＳ Ｐゴシック" charset="0"/>
                <a:cs typeface="Palatino"/>
              </a:rPr>
              <a:t>It’s the relative changes that can be compared across subjects</a:t>
            </a:r>
          </a:p>
          <a:p>
            <a:pPr>
              <a:lnSpc>
                <a:spcPct val="105000"/>
              </a:lnSpc>
            </a:pPr>
            <a:r>
              <a:rPr lang="en-US" sz="2400" dirty="0" smtClean="0">
                <a:latin typeface="Palatino"/>
                <a:ea typeface="ＭＳ Ｐゴシック" charset="0"/>
                <a:cs typeface="Palatino"/>
              </a:rPr>
              <a:t>AFNI approach</a:t>
            </a:r>
          </a:p>
          <a:p>
            <a:pPr lvl="1">
              <a:lnSpc>
                <a:spcPct val="105000"/>
              </a:lnSpc>
              <a:buFont typeface="Wingdings" charset="2"/>
              <a:buChar char="Ø"/>
            </a:pPr>
            <a:r>
              <a:rPr lang="en-US" sz="2200" dirty="0" smtClean="0">
                <a:latin typeface="Palatino"/>
                <a:ea typeface="ＭＳ Ｐゴシック" charset="0"/>
                <a:cs typeface="Palatino"/>
              </a:rPr>
              <a:t>Pre-processing: data scaled by </a:t>
            </a:r>
            <a:r>
              <a:rPr lang="en-US" sz="2200" b="1" dirty="0" smtClean="0">
                <a:latin typeface="Palatino"/>
                <a:ea typeface="ＭＳ Ｐゴシック" charset="0"/>
                <a:cs typeface="Palatino"/>
              </a:rPr>
              <a:t>voxel-wise </a:t>
            </a:r>
            <a:r>
              <a:rPr lang="en-US" sz="2200" dirty="0" smtClean="0">
                <a:latin typeface="Palatino"/>
                <a:ea typeface="ＭＳ Ｐゴシック" charset="0"/>
                <a:cs typeface="Palatino"/>
              </a:rPr>
              <a:t>mean</a:t>
            </a:r>
          </a:p>
          <a:p>
            <a:pPr lvl="2">
              <a:lnSpc>
                <a:spcPct val="105000"/>
              </a:lnSpc>
              <a:buFont typeface="Courier New"/>
              <a:buChar char="o"/>
            </a:pPr>
            <a:r>
              <a:rPr lang="en-US" sz="2000" dirty="0" smtClean="0">
                <a:latin typeface="Palatino"/>
                <a:ea typeface="ＭＳ Ｐゴシック" charset="0"/>
                <a:cs typeface="Palatino"/>
              </a:rPr>
              <a:t>% signal change relative to mean, not exactly to </a:t>
            </a:r>
            <a:r>
              <a:rPr lang="en-US" sz="2000" b="1" u="sng" dirty="0" smtClean="0">
                <a:latin typeface="Palatino"/>
                <a:ea typeface="ＭＳ Ｐゴシック" charset="0"/>
                <a:cs typeface="Palatino"/>
              </a:rPr>
              <a:t>base</a:t>
            </a:r>
            <a:r>
              <a:rPr lang="en-US" sz="2000" dirty="0" smtClean="0">
                <a:latin typeface="Palatino"/>
                <a:ea typeface="ＭＳ Ｐゴシック" charset="0"/>
                <a:cs typeface="Palatino"/>
              </a:rPr>
              <a:t>line</a:t>
            </a:r>
          </a:p>
          <a:p>
            <a:pPr lvl="3">
              <a:lnSpc>
                <a:spcPct val="105000"/>
              </a:lnSpc>
              <a:buFont typeface="Courier New"/>
              <a:buChar char="o"/>
            </a:pPr>
            <a:r>
              <a:rPr lang="en-US" sz="1800" dirty="0" smtClean="0">
                <a:latin typeface="Palatino"/>
                <a:ea typeface="ＭＳ Ｐゴシック" charset="0"/>
                <a:cs typeface="Palatino"/>
              </a:rPr>
              <a:t>Difference is tiny: less than 5% (since BOLD effect is small)</a:t>
            </a:r>
          </a:p>
          <a:p>
            <a:pPr lvl="1">
              <a:lnSpc>
                <a:spcPct val="105000"/>
              </a:lnSpc>
              <a:buFont typeface="Wingdings" charset="2"/>
              <a:buChar char="Ø"/>
            </a:pPr>
            <a:r>
              <a:rPr lang="en-US" sz="2200" dirty="0" smtClean="0">
                <a:latin typeface="Palatino"/>
                <a:ea typeface="ＭＳ Ｐゴシック" charset="0"/>
                <a:cs typeface="Palatino"/>
              </a:rPr>
              <a:t>Tied with modeling baseline as additive effects in AFNI</a:t>
            </a:r>
          </a:p>
          <a:p>
            <a:pPr lvl="2">
              <a:lnSpc>
                <a:spcPct val="105000"/>
              </a:lnSpc>
              <a:buFont typeface="Courier New"/>
              <a:buChar char="o"/>
            </a:pPr>
            <a:r>
              <a:rPr lang="en-US" sz="2000" dirty="0" smtClean="0">
                <a:latin typeface="Palatino"/>
                <a:ea typeface="ＭＳ Ｐゴシック" charset="0"/>
                <a:cs typeface="Palatino"/>
              </a:rPr>
              <a:t>Sometimes baseline explicitly modeled: in SPM and FSL</a:t>
            </a:r>
          </a:p>
          <a:p>
            <a:pPr lvl="2">
              <a:lnSpc>
                <a:spcPct val="105000"/>
              </a:lnSpc>
              <a:buFont typeface="Courier New"/>
              <a:buChar char="o"/>
            </a:pPr>
            <a:r>
              <a:rPr lang="en-US" sz="2000" dirty="0" smtClean="0">
                <a:latin typeface="Palatino"/>
                <a:ea typeface="ＭＳ Ｐゴシック" charset="0"/>
                <a:cs typeface="Palatino"/>
              </a:rPr>
              <a:t>Global mean scaling (multiplicative) for whole brain drift</a:t>
            </a:r>
          </a:p>
          <a:p>
            <a:pPr lvl="2">
              <a:lnSpc>
                <a:spcPct val="105000"/>
              </a:lnSpc>
              <a:buFont typeface="Courier New"/>
              <a:buChar char="o"/>
            </a:pPr>
            <a:r>
              <a:rPr lang="en-US" sz="2000" dirty="0" smtClean="0">
                <a:latin typeface="Palatino"/>
                <a:ea typeface="ＭＳ Ｐゴシック" charset="0"/>
                <a:cs typeface="Palatino"/>
              </a:rPr>
              <a:t>Grand mean scaling for cross-subject comparison: not %</a:t>
            </a:r>
          </a:p>
          <a:p>
            <a:pPr lvl="2">
              <a:lnSpc>
                <a:spcPct val="105000"/>
              </a:lnSpc>
              <a:buFont typeface="Courier New"/>
              <a:buChar char="o"/>
            </a:pPr>
            <a:r>
              <a:rPr lang="en-US" sz="2000" dirty="0" smtClean="0">
                <a:latin typeface="Palatino"/>
                <a:ea typeface="ＭＳ Ｐゴシック" charset="0"/>
                <a:cs typeface="Palatino"/>
              </a:rPr>
              <a:t>Global and grand mean scaling, although not usually practiced, can be performed in AFNI if desired</a:t>
            </a:r>
          </a:p>
          <a:p>
            <a:pPr lvl="2">
              <a:lnSpc>
                <a:spcPct val="105000"/>
              </a:lnSpc>
              <a:buFont typeface="Courier New"/>
              <a:buChar char="o"/>
            </a:pPr>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43</a:t>
            </a:fld>
            <a:endParaRPr lang="en-US"/>
          </a:p>
        </p:txBody>
      </p:sp>
    </p:spTree>
    <p:extLst>
      <p:ext uri="{BB962C8B-B14F-4D97-AF65-F5344CB8AC3E}">
        <p14:creationId xmlns:p14="http://schemas.microsoft.com/office/powerpoint/2010/main" val="15205784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lnSpcReduction="10000"/>
          </a:bodyPr>
          <a:lstStyle/>
          <a:p>
            <a:pPr>
              <a:lnSpc>
                <a:spcPct val="110000"/>
              </a:lnSpc>
            </a:pPr>
            <a:r>
              <a:rPr lang="en-US" sz="2600" dirty="0" smtClean="0">
                <a:latin typeface="Palatino"/>
                <a:ea typeface="ＭＳ Ｐゴシック" charset="0"/>
                <a:cs typeface="Palatino"/>
              </a:rPr>
              <a:t>Why not use scaled </a:t>
            </a:r>
            <a:r>
              <a:rPr lang="en-US" sz="2600" i="1" dirty="0" smtClean="0">
                <a:solidFill>
                  <a:srgbClr val="0000FF"/>
                </a:solidFill>
                <a:latin typeface="Palatino"/>
                <a:ea typeface="Lucida Grande"/>
                <a:cs typeface="Palatino"/>
              </a:rPr>
              <a:t>β</a:t>
            </a:r>
            <a:r>
              <a:rPr lang="en-US" sz="2000" dirty="0" smtClean="0">
                <a:latin typeface="Palatino"/>
                <a:ea typeface="ＭＳ Ｐゴシック" charset="0"/>
                <a:cs typeface="Palatino"/>
              </a:rPr>
              <a:t>s</a:t>
            </a:r>
            <a:r>
              <a:rPr lang="en-US" sz="2600" dirty="0" smtClean="0">
                <a:latin typeface="Palatino"/>
                <a:ea typeface="ＭＳ Ｐゴシック" charset="0"/>
                <a:cs typeface="Palatino"/>
              </a:rPr>
              <a:t> by real baseline???</a:t>
            </a:r>
          </a:p>
          <a:p>
            <a:pPr lvl="1">
              <a:lnSpc>
                <a:spcPct val="110000"/>
              </a:lnSpc>
              <a:buFont typeface="Wingdings" charset="2"/>
              <a:buChar char="Ø"/>
            </a:pPr>
            <a:r>
              <a:rPr lang="en-US" sz="2400" dirty="0" smtClean="0">
                <a:latin typeface="Palatino"/>
                <a:ea typeface="ＭＳ Ｐゴシック" charset="0"/>
                <a:cs typeface="Palatino"/>
              </a:rPr>
              <a:t>No catenation: scale </a:t>
            </a:r>
            <a:r>
              <a:rPr lang="en-US" sz="2400" i="1" dirty="0" smtClean="0">
                <a:solidFill>
                  <a:srgbClr val="0000FF"/>
                </a:solidFill>
                <a:latin typeface="Palatino"/>
                <a:ea typeface="Lucida Grande"/>
                <a:cs typeface="Palatino"/>
              </a:rPr>
              <a:t>β</a:t>
            </a:r>
            <a:r>
              <a:rPr lang="en-US" sz="2400" dirty="0" smtClean="0">
                <a:latin typeface="Palatino"/>
                <a:ea typeface="Lucida Grande"/>
                <a:cs typeface="Palatino"/>
              </a:rPr>
              <a:t> per run by the run’s baseline</a:t>
            </a:r>
          </a:p>
          <a:p>
            <a:pPr lvl="2">
              <a:lnSpc>
                <a:spcPct val="110000"/>
              </a:lnSpc>
              <a:buFont typeface="Courier New"/>
              <a:buChar char="o"/>
            </a:pPr>
            <a:r>
              <a:rPr lang="en-US" dirty="0" smtClean="0">
                <a:latin typeface="Palatino"/>
                <a:ea typeface="Lucida Grande"/>
                <a:cs typeface="Palatino"/>
              </a:rPr>
              <a:t>Sample </a:t>
            </a:r>
            <a:r>
              <a:rPr lang="en-US" dirty="0">
                <a:latin typeface="Palatino"/>
                <a:ea typeface="Lucida Grande"/>
                <a:cs typeface="Palatino"/>
              </a:rPr>
              <a:t>size in each </a:t>
            </a:r>
            <a:r>
              <a:rPr lang="en-US" dirty="0" smtClean="0">
                <a:latin typeface="Palatino"/>
                <a:ea typeface="Lucida Grande"/>
                <a:cs typeface="Palatino"/>
              </a:rPr>
              <a:t>run </a:t>
            </a:r>
            <a:r>
              <a:rPr lang="en-US" altLang="zh-CN" dirty="0" smtClean="0">
                <a:latin typeface="Palatino"/>
                <a:ea typeface="Lucida Grande"/>
                <a:cs typeface="Palatino"/>
              </a:rPr>
              <a:t>could be low</a:t>
            </a:r>
            <a:endParaRPr lang="en-US" dirty="0">
              <a:latin typeface="Palatino"/>
              <a:ea typeface="Lucida Grande"/>
              <a:cs typeface="Palatino"/>
            </a:endParaRPr>
          </a:p>
          <a:p>
            <a:pPr lvl="2">
              <a:lnSpc>
                <a:spcPct val="110000"/>
              </a:lnSpc>
              <a:buFont typeface="Courier New"/>
              <a:buChar char="o"/>
            </a:pPr>
            <a:r>
              <a:rPr lang="en-US" dirty="0" smtClean="0">
                <a:latin typeface="Palatino"/>
                <a:ea typeface="Lucida Grande"/>
                <a:cs typeface="Palatino"/>
              </a:rPr>
              <a:t>Have to summarize multiple </a:t>
            </a:r>
            <a:r>
              <a:rPr lang="en-US" i="1" dirty="0" smtClean="0">
                <a:solidFill>
                  <a:srgbClr val="0000FF"/>
                </a:solidFill>
                <a:latin typeface="Palatino"/>
                <a:ea typeface="Lucida Grande"/>
                <a:cs typeface="Palatino"/>
              </a:rPr>
              <a:t>β</a:t>
            </a:r>
            <a:r>
              <a:rPr lang="en-US" sz="1800" dirty="0" smtClean="0">
                <a:latin typeface="Palatino"/>
                <a:ea typeface="Lucida Grande"/>
                <a:cs typeface="Palatino"/>
              </a:rPr>
              <a:t>s</a:t>
            </a:r>
            <a:r>
              <a:rPr lang="en-US" dirty="0" smtClean="0">
                <a:latin typeface="Palatino"/>
                <a:ea typeface="Lucida Grande"/>
                <a:cs typeface="Palatino"/>
              </a:rPr>
              <a:t> before group analysis</a:t>
            </a:r>
          </a:p>
          <a:p>
            <a:pPr lvl="2">
              <a:lnSpc>
                <a:spcPct val="110000"/>
              </a:lnSpc>
              <a:buFont typeface="Courier New"/>
              <a:buChar char="o"/>
            </a:pPr>
            <a:r>
              <a:rPr lang="en-US" dirty="0" smtClean="0">
                <a:latin typeface="Palatino"/>
                <a:ea typeface="Lucida Grande"/>
                <a:cs typeface="Palatino"/>
              </a:rPr>
              <a:t>Simpler to </a:t>
            </a:r>
            <a:r>
              <a:rPr lang="en-US" altLang="zh-CN" dirty="0" smtClean="0">
                <a:latin typeface="Palatino"/>
                <a:ea typeface="Lucida Grande"/>
                <a:cs typeface="Palatino"/>
              </a:rPr>
              <a:t>convert to percent signal change at run level before summing over runs</a:t>
            </a:r>
            <a:endParaRPr lang="en-US" dirty="0" smtClean="0">
              <a:latin typeface="Palatino"/>
              <a:ea typeface="Lucida Grande"/>
              <a:cs typeface="Palatino"/>
            </a:endParaRPr>
          </a:p>
          <a:p>
            <a:pPr lvl="2">
              <a:lnSpc>
                <a:spcPct val="110000"/>
              </a:lnSpc>
              <a:buFont typeface="Courier New"/>
              <a:buChar char="o"/>
            </a:pPr>
            <a:r>
              <a:rPr lang="en-US" dirty="0" smtClean="0">
                <a:latin typeface="Palatino"/>
                <a:ea typeface="ＭＳ Ｐゴシック" charset="0"/>
                <a:cs typeface="Palatino"/>
              </a:rPr>
              <a:t>Be careful when motion parameters included in model</a:t>
            </a:r>
          </a:p>
          <a:p>
            <a:pPr lvl="3">
              <a:lnSpc>
                <a:spcPct val="110000"/>
              </a:lnSpc>
              <a:buFont typeface="Wingdings" charset="2"/>
              <a:buChar char="§"/>
            </a:pPr>
            <a:r>
              <a:rPr lang="en-US" sz="2200" dirty="0" err="1" smtClean="0">
                <a:latin typeface="Palatino"/>
                <a:ea typeface="ＭＳ Ｐゴシック" charset="0"/>
                <a:cs typeface="Palatino"/>
              </a:rPr>
              <a:t>Uber_subject.py</a:t>
            </a:r>
            <a:r>
              <a:rPr lang="en-US" sz="2200" dirty="0" smtClean="0">
                <a:latin typeface="Palatino"/>
                <a:ea typeface="ＭＳ Ｐゴシック" charset="0"/>
                <a:cs typeface="Palatino"/>
              </a:rPr>
              <a:t> automatically demeans the head motion </a:t>
            </a:r>
            <a:r>
              <a:rPr lang="en-US" sz="2200" dirty="0" err="1" smtClean="0">
                <a:latin typeface="Palatino"/>
                <a:ea typeface="ＭＳ Ｐゴシック" charset="0"/>
                <a:cs typeface="Palatino"/>
              </a:rPr>
              <a:t>regressors</a:t>
            </a:r>
            <a:endParaRPr lang="en-US" sz="2200" dirty="0" smtClean="0">
              <a:latin typeface="Palatino"/>
              <a:ea typeface="ＭＳ Ｐゴシック" charset="0"/>
              <a:cs typeface="Palatino"/>
            </a:endParaRPr>
          </a:p>
          <a:p>
            <a:pPr lvl="1">
              <a:lnSpc>
                <a:spcPct val="110000"/>
              </a:lnSpc>
              <a:buFont typeface="Wingdings" charset="2"/>
              <a:buChar char="Ø"/>
            </a:pPr>
            <a:r>
              <a:rPr lang="en-US" sz="2400" dirty="0" smtClean="0">
                <a:latin typeface="Palatino"/>
                <a:ea typeface="Lucida Grande"/>
                <a:cs typeface="Palatino"/>
              </a:rPr>
              <a:t>Catenation: </a:t>
            </a:r>
            <a:r>
              <a:rPr lang="en-US" sz="2400" dirty="0" smtClean="0">
                <a:solidFill>
                  <a:srgbClr val="FF0000"/>
                </a:solidFill>
                <a:latin typeface="Palatino"/>
                <a:ea typeface="Lucida Grande"/>
                <a:cs typeface="Palatino"/>
              </a:rPr>
              <a:t>problematic </a:t>
            </a:r>
            <a:endParaRPr lang="en-US" sz="2400" dirty="0" smtClean="0">
              <a:solidFill>
                <a:srgbClr val="FF0000"/>
              </a:solidFill>
              <a:latin typeface="Palatino"/>
              <a:ea typeface="ＭＳ Ｐゴシック" charset="0"/>
              <a:cs typeface="Palatino"/>
            </a:endParaRPr>
          </a:p>
          <a:p>
            <a:pPr lvl="2">
              <a:lnSpc>
                <a:spcPct val="110000"/>
              </a:lnSpc>
              <a:buFont typeface="Courier New"/>
              <a:buChar char="o"/>
            </a:pPr>
            <a:r>
              <a:rPr lang="en-US" dirty="0" smtClean="0">
                <a:latin typeface="Palatino"/>
                <a:ea typeface="ＭＳ Ｐゴシック" charset="0"/>
                <a:cs typeface="Palatino"/>
              </a:rPr>
              <a:t>Baseline may be different across runs</a:t>
            </a:r>
          </a:p>
          <a:p>
            <a:pPr lvl="2">
              <a:lnSpc>
                <a:spcPct val="110000"/>
              </a:lnSpc>
              <a:buFont typeface="Courier New"/>
              <a:buChar char="o"/>
            </a:pPr>
            <a:r>
              <a:rPr lang="en-US" dirty="0" smtClean="0">
                <a:latin typeface="Palatino"/>
                <a:ea typeface="ＭＳ Ｐゴシック" charset="0"/>
                <a:cs typeface="Palatino"/>
              </a:rPr>
              <a:t>Effects are not comparable across runs</a:t>
            </a:r>
            <a:endParaRPr lang="en-US" b="1" baseline="-25000" dirty="0">
              <a:solidFill>
                <a:srgbClr val="1218A4"/>
              </a:solidFill>
              <a:latin typeface="Palatino"/>
              <a:ea typeface="ＭＳ Ｐゴシック" charset="0"/>
              <a:cs typeface="Palatino"/>
              <a:sym typeface="Symbol" charset="0"/>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44</a:t>
            </a:fld>
            <a:endParaRPr lang="en-US"/>
          </a:p>
        </p:txBody>
      </p:sp>
    </p:spTree>
    <p:extLst>
      <p:ext uri="{BB962C8B-B14F-4D97-AF65-F5344CB8AC3E}">
        <p14:creationId xmlns:p14="http://schemas.microsoft.com/office/powerpoint/2010/main" val="26022482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Lackluster Performance </a:t>
            </a:r>
            <a:r>
              <a:rPr lang="en-US" sz="3600" dirty="0">
                <a:latin typeface="Palatino"/>
                <a:ea typeface="ＭＳ Ｐゴシック" charset="0"/>
                <a:cs typeface="Palatino"/>
              </a:rPr>
              <a:t>in </a:t>
            </a:r>
            <a:r>
              <a:rPr lang="en-US" sz="3600" dirty="0" smtClean="0">
                <a:latin typeface="Palatino"/>
                <a:ea typeface="ＭＳ Ｐゴシック" charset="0"/>
                <a:cs typeface="Palatino"/>
              </a:rPr>
              <a:t>Modeling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fontScale="92500" lnSpcReduction="20000"/>
          </a:bodyPr>
          <a:lstStyle/>
          <a:p>
            <a:pPr>
              <a:lnSpc>
                <a:spcPct val="115000"/>
              </a:lnSpc>
              <a:spcBef>
                <a:spcPts val="200"/>
              </a:spcBef>
              <a:buClr>
                <a:schemeClr val="tx1"/>
              </a:buClr>
              <a:buFont typeface="Wingdings" charset="2"/>
              <a:buChar char="Ø"/>
            </a:pPr>
            <a:r>
              <a:rPr lang="en-US" sz="2600" b="1" dirty="0" smtClean="0">
                <a:solidFill>
                  <a:srgbClr val="FF0000"/>
                </a:solidFill>
                <a:latin typeface="Helvetica" charset="0"/>
                <a:ea typeface="ＭＳ Ｐゴシック" charset="0"/>
              </a:rPr>
              <a:t>Essentially, all models are wrong, but some are useful</a:t>
            </a:r>
            <a:r>
              <a:rPr lang="en-US" sz="2600" b="1" dirty="0" smtClean="0">
                <a:solidFill>
                  <a:srgbClr val="0000FF"/>
                </a:solidFill>
                <a:latin typeface="Helvetica" charset="0"/>
                <a:ea typeface="ＭＳ Ｐゴシック" charset="0"/>
              </a:rPr>
              <a:t> </a:t>
            </a:r>
            <a:r>
              <a:rPr lang="en-US" sz="2600" dirty="0" smtClean="0">
                <a:latin typeface="Helvetica" charset="0"/>
                <a:ea typeface="ＭＳ Ｐゴシック" charset="0"/>
              </a:rPr>
              <a:t>(G.E.P. Box)</a:t>
            </a:r>
          </a:p>
          <a:p>
            <a:pPr>
              <a:lnSpc>
                <a:spcPct val="115000"/>
              </a:lnSpc>
              <a:spcBef>
                <a:spcPts val="200"/>
              </a:spcBef>
              <a:buFont typeface="Wingdings" charset="2"/>
              <a:buChar char="Ø"/>
            </a:pPr>
            <a:r>
              <a:rPr lang="en-US" dirty="0" smtClean="0">
                <a:latin typeface="Palatino"/>
                <a:ea typeface="ＭＳ Ｐゴシック" charset="0"/>
                <a:cs typeface="Palatino"/>
              </a:rPr>
              <a:t>Noisy data: too easy excuse!</a:t>
            </a:r>
          </a:p>
          <a:p>
            <a:pPr>
              <a:lnSpc>
                <a:spcPct val="115000"/>
              </a:lnSpc>
              <a:spcBef>
                <a:spcPts val="200"/>
              </a:spcBef>
              <a:buFont typeface="Wingdings" charset="2"/>
              <a:buChar char="Ø"/>
            </a:pPr>
            <a:r>
              <a:rPr lang="en-US" dirty="0" smtClean="0">
                <a:latin typeface="Palatino"/>
                <a:ea typeface="ＭＳ Ｐゴシック" charset="0"/>
                <a:cs typeface="Palatino"/>
              </a:rPr>
              <a:t>Regressors</a:t>
            </a:r>
            <a:r>
              <a:rPr lang="en-US" dirty="0">
                <a:latin typeface="Palatino"/>
                <a:ea typeface="ＭＳ Ｐゴシック" charset="0"/>
                <a:cs typeface="Palatino"/>
              </a:rPr>
              <a:t>: idealized </a:t>
            </a:r>
            <a:r>
              <a:rPr lang="en-US" dirty="0" smtClean="0">
                <a:latin typeface="Palatino"/>
                <a:ea typeface="ＭＳ Ｐゴシック" charset="0"/>
                <a:cs typeface="Palatino"/>
              </a:rPr>
              <a:t>response model</a:t>
            </a:r>
          </a:p>
          <a:p>
            <a:pPr lvl="1">
              <a:lnSpc>
                <a:spcPct val="115000"/>
              </a:lnSpc>
              <a:spcBef>
                <a:spcPts val="200"/>
              </a:spcBef>
              <a:buFont typeface="Courier New"/>
              <a:buChar char="o"/>
            </a:pPr>
            <a:r>
              <a:rPr lang="en-US" sz="2600" dirty="0" smtClean="0">
                <a:latin typeface="Palatino"/>
                <a:ea typeface="ＭＳ Ｐゴシック" charset="0"/>
                <a:cs typeface="Palatino"/>
              </a:rPr>
              <a:t>We find what we’re looking for</a:t>
            </a:r>
          </a:p>
          <a:p>
            <a:pPr lvl="1">
              <a:lnSpc>
                <a:spcPct val="115000"/>
              </a:lnSpc>
              <a:spcBef>
                <a:spcPts val="200"/>
              </a:spcBef>
              <a:buFont typeface="Courier New"/>
              <a:buChar char="o"/>
            </a:pPr>
            <a:r>
              <a:rPr lang="en-US" sz="2600" dirty="0" smtClean="0">
                <a:latin typeface="Palatino"/>
                <a:ea typeface="ＭＳ Ｐゴシック" charset="0"/>
                <a:cs typeface="Palatino"/>
              </a:rPr>
              <a:t>We may </a:t>
            </a:r>
            <a:r>
              <a:rPr lang="en-US" sz="2600" dirty="0">
                <a:latin typeface="Palatino"/>
                <a:ea typeface="ＭＳ Ｐゴシック" charset="0"/>
                <a:cs typeface="Palatino"/>
              </a:rPr>
              <a:t>miss something when we fail to </a:t>
            </a:r>
            <a:r>
              <a:rPr lang="en-US" sz="2600" dirty="0" smtClean="0">
                <a:latin typeface="Palatino"/>
                <a:ea typeface="ＭＳ Ｐゴシック" charset="0"/>
                <a:cs typeface="Palatino"/>
              </a:rPr>
              <a:t>look for it</a:t>
            </a:r>
            <a:endParaRPr lang="en-US" sz="3000" dirty="0" smtClean="0">
              <a:latin typeface="Palatino"/>
              <a:ea typeface="ＭＳ Ｐゴシック" charset="0"/>
              <a:cs typeface="Palatino"/>
            </a:endParaRPr>
          </a:p>
          <a:p>
            <a:pPr>
              <a:lnSpc>
                <a:spcPct val="115000"/>
              </a:lnSpc>
              <a:spcBef>
                <a:spcPts val="200"/>
              </a:spcBef>
              <a:buFont typeface="Wingdings" charset="2"/>
              <a:buChar char="Ø"/>
            </a:pPr>
            <a:r>
              <a:rPr lang="en-US" dirty="0" smtClean="0">
                <a:latin typeface="Palatino"/>
                <a:ea typeface="ＭＳ Ｐゴシック" charset="0"/>
                <a:cs typeface="Palatino"/>
              </a:rPr>
              <a:t>Lots of variability across trials</a:t>
            </a:r>
          </a:p>
          <a:p>
            <a:pPr lvl="1">
              <a:lnSpc>
                <a:spcPct val="115000"/>
              </a:lnSpc>
              <a:spcBef>
                <a:spcPts val="200"/>
              </a:spcBef>
              <a:buClr>
                <a:schemeClr val="tx1"/>
              </a:buClr>
              <a:buFont typeface="Courier New"/>
              <a:buChar char="o"/>
            </a:pPr>
            <a:r>
              <a:rPr lang="en-US" sz="2600" b="1" dirty="0" smtClean="0">
                <a:solidFill>
                  <a:srgbClr val="0000FF"/>
                </a:solidFill>
                <a:latin typeface="Palatino"/>
                <a:ea typeface="ＭＳ Ｐゴシック" charset="0"/>
                <a:cs typeface="Palatino"/>
              </a:rPr>
              <a:t>A</a:t>
            </a:r>
            <a:r>
              <a:rPr lang="en-US" sz="2600" dirty="0" smtClean="0">
                <a:latin typeface="Palatino"/>
                <a:ea typeface="ＭＳ Ｐゴシック" charset="0"/>
                <a:cs typeface="Palatino"/>
              </a:rPr>
              <a:t>mplitude </a:t>
            </a:r>
            <a:r>
              <a:rPr lang="en-US" sz="2600" b="1" dirty="0" smtClean="0">
                <a:solidFill>
                  <a:srgbClr val="0000FF"/>
                </a:solidFill>
                <a:latin typeface="Palatino"/>
                <a:ea typeface="ＭＳ Ｐゴシック" charset="0"/>
                <a:cs typeface="Palatino"/>
              </a:rPr>
              <a:t>M</a:t>
            </a:r>
            <a:r>
              <a:rPr lang="en-US" sz="2600" dirty="0" smtClean="0">
                <a:latin typeface="Palatino"/>
                <a:ea typeface="ＭＳ Ｐゴシック" charset="0"/>
                <a:cs typeface="Palatino"/>
              </a:rPr>
              <a:t>odulation if behavioral data are available</a:t>
            </a:r>
          </a:p>
          <a:p>
            <a:pPr lvl="1">
              <a:lnSpc>
                <a:spcPct val="115000"/>
              </a:lnSpc>
              <a:spcBef>
                <a:spcPts val="200"/>
              </a:spcBef>
              <a:buFont typeface="Courier New"/>
              <a:buChar char="o"/>
            </a:pPr>
            <a:r>
              <a:rPr lang="en-US" sz="2600" dirty="0" smtClean="0">
                <a:latin typeface="Palatino"/>
                <a:ea typeface="ＭＳ Ｐゴシック" charset="0"/>
                <a:cs typeface="Palatino"/>
              </a:rPr>
              <a:t>Model each trial separately (</a:t>
            </a:r>
            <a:r>
              <a:rPr lang="en-US" sz="2600" b="1" dirty="0" smtClean="0">
                <a:solidFill>
                  <a:srgbClr val="0000FF"/>
                </a:solidFill>
                <a:latin typeface="Palatino"/>
                <a:ea typeface="ＭＳ Ｐゴシック" charset="0"/>
                <a:cs typeface="Palatino"/>
              </a:rPr>
              <a:t>I</a:t>
            </a:r>
            <a:r>
              <a:rPr lang="en-US" sz="2600" dirty="0" smtClean="0">
                <a:latin typeface="Palatino"/>
                <a:ea typeface="ＭＳ Ｐゴシック" charset="0"/>
                <a:cs typeface="Palatino"/>
              </a:rPr>
              <a:t>ndividual </a:t>
            </a:r>
            <a:r>
              <a:rPr lang="en-US" sz="2600" b="1" dirty="0" smtClean="0">
                <a:solidFill>
                  <a:srgbClr val="0000FF"/>
                </a:solidFill>
                <a:latin typeface="Palatino"/>
                <a:ea typeface="ＭＳ Ｐゴシック" charset="0"/>
                <a:cs typeface="Palatino"/>
              </a:rPr>
              <a:t>M</a:t>
            </a:r>
            <a:r>
              <a:rPr lang="en-US" sz="2600" dirty="0" smtClean="0">
                <a:latin typeface="Palatino"/>
                <a:ea typeface="ＭＳ Ｐゴシック" charset="0"/>
                <a:cs typeface="Palatino"/>
              </a:rPr>
              <a:t>odulation)</a:t>
            </a:r>
            <a:endParaRPr lang="en-US" sz="2600" dirty="0">
              <a:latin typeface="Palatino"/>
              <a:ea typeface="ＭＳ Ｐゴシック" charset="0"/>
              <a:cs typeface="Palatino"/>
            </a:endParaRPr>
          </a:p>
          <a:p>
            <a:pPr>
              <a:lnSpc>
                <a:spcPct val="115000"/>
              </a:lnSpc>
              <a:spcBef>
                <a:spcPts val="200"/>
              </a:spcBef>
              <a:buFont typeface="Wingdings" charset="2"/>
              <a:buChar char="Ø"/>
            </a:pPr>
            <a:r>
              <a:rPr lang="en-US" dirty="0" smtClean="0">
                <a:latin typeface="Palatino"/>
                <a:ea typeface="ＭＳ Ｐゴシック" charset="0"/>
                <a:cs typeface="Palatino"/>
              </a:rPr>
              <a:t>Linearity assumptions</a:t>
            </a:r>
          </a:p>
          <a:p>
            <a:pPr lvl="1">
              <a:lnSpc>
                <a:spcPct val="115000"/>
              </a:lnSpc>
              <a:spcBef>
                <a:spcPts val="200"/>
              </a:spcBef>
              <a:buFont typeface="Courier New"/>
              <a:buChar char="o"/>
            </a:pPr>
            <a:r>
              <a:rPr lang="en-US" sz="2600" dirty="0" smtClean="0">
                <a:solidFill>
                  <a:prstClr val="black"/>
                </a:solidFill>
                <a:latin typeface="Palatino"/>
                <a:ea typeface="ＭＳ Ｐゴシック" charset="0"/>
                <a:cs typeface="Palatino"/>
              </a:rPr>
              <a:t>Data = baseline + drift + respone1 + resonse2 + … + noise</a:t>
            </a:r>
          </a:p>
          <a:p>
            <a:pPr lvl="1">
              <a:lnSpc>
                <a:spcPct val="115000"/>
              </a:lnSpc>
              <a:spcBef>
                <a:spcPts val="200"/>
              </a:spcBef>
              <a:buFont typeface="Courier New"/>
              <a:buChar char="o"/>
            </a:pPr>
            <a:r>
              <a:rPr lang="en-US" sz="2600" dirty="0" smtClean="0">
                <a:solidFill>
                  <a:prstClr val="black"/>
                </a:solidFill>
                <a:latin typeface="Palatino"/>
                <a:ea typeface="ＭＳ Ｐゴシック" charset="0"/>
                <a:cs typeface="Palatino"/>
              </a:rPr>
              <a:t>When a trial is repeated, response is assumed same</a:t>
            </a:r>
          </a:p>
          <a:p>
            <a:pPr lvl="1">
              <a:lnSpc>
                <a:spcPct val="115000"/>
              </a:lnSpc>
              <a:spcBef>
                <a:spcPts val="200"/>
              </a:spcBef>
              <a:buFont typeface="Courier New"/>
              <a:buChar char="o"/>
            </a:pPr>
            <a:r>
              <a:rPr lang="en-US" sz="2600" dirty="0" smtClean="0">
                <a:solidFill>
                  <a:prstClr val="black"/>
                </a:solidFill>
                <a:latin typeface="Palatino"/>
                <a:ea typeface="ＭＳ Ｐゴシック" charset="0"/>
                <a:cs typeface="Palatino"/>
              </a:rPr>
              <a:t>Response for a block = linearity (no attenuation)</a:t>
            </a:r>
            <a:endParaRPr lang="en-US" sz="2600" dirty="0">
              <a:solidFill>
                <a:prstClr val="black"/>
              </a:solidFill>
              <a:latin typeface="Palatino"/>
              <a:ea typeface="ＭＳ Ｐゴシック" charset="0"/>
              <a:cs typeface="Palatino"/>
            </a:endParaRPr>
          </a:p>
          <a:p>
            <a:pPr>
              <a:lnSpc>
                <a:spcPct val="115000"/>
              </a:lnSpc>
              <a:spcBef>
                <a:spcPts val="200"/>
              </a:spcBef>
              <a:buFont typeface="Wingdings" charset="2"/>
              <a:buChar char="Ø"/>
            </a:pPr>
            <a:r>
              <a:rPr lang="en-US" dirty="0" smtClean="0">
                <a:latin typeface="Palatino"/>
                <a:ea typeface="ＭＳ Ｐゴシック" charset="0"/>
                <a:cs typeface="Palatino"/>
              </a:rPr>
              <a:t>Poor understanding of BOLD mechanism</a:t>
            </a:r>
            <a:endParaRPr lang="en-US"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45</a:t>
            </a:fld>
            <a:endParaRPr lang="en-US"/>
          </a:p>
        </p:txBody>
      </p:sp>
    </p:spTree>
    <p:extLst>
      <p:ext uri="{BB962C8B-B14F-4D97-AF65-F5344CB8AC3E}">
        <p14:creationId xmlns:p14="http://schemas.microsoft.com/office/powerpoint/2010/main" val="12642273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Summary</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lnSpcReduction="10000"/>
          </a:bodyPr>
          <a:lstStyle/>
          <a:p>
            <a:pPr eaLnBrk="1" hangingPunct="1">
              <a:lnSpc>
                <a:spcPct val="110000"/>
              </a:lnSpc>
              <a:spcBef>
                <a:spcPts val="700"/>
              </a:spcBef>
            </a:pPr>
            <a:r>
              <a:rPr lang="en-US" sz="2400" dirty="0" smtClean="0">
                <a:latin typeface="Palatino"/>
                <a:ea typeface="ＭＳ Ｐゴシック" charset="0"/>
                <a:cs typeface="Palatino"/>
              </a:rPr>
              <a:t>Basics of linear model</a:t>
            </a:r>
          </a:p>
          <a:p>
            <a:pPr eaLnBrk="1" hangingPunct="1">
              <a:lnSpc>
                <a:spcPct val="110000"/>
              </a:lnSpc>
              <a:spcBef>
                <a:spcPts val="700"/>
              </a:spcBef>
            </a:pPr>
            <a:r>
              <a:rPr lang="en-US" sz="2400" dirty="0" smtClean="0">
                <a:latin typeface="Palatino"/>
                <a:ea typeface="ＭＳ Ｐゴシック" charset="0"/>
                <a:cs typeface="Palatino"/>
              </a:rPr>
              <a:t>FMRI data decomposition: three components</a:t>
            </a:r>
          </a:p>
          <a:p>
            <a:pPr lvl="1">
              <a:lnSpc>
                <a:spcPct val="110000"/>
              </a:lnSpc>
              <a:spcBef>
                <a:spcPts val="700"/>
              </a:spcBef>
              <a:buFont typeface="Wingdings" charset="2"/>
              <a:buChar char="Ø"/>
            </a:pPr>
            <a:r>
              <a:rPr lang="en-US" sz="2200" dirty="0" smtClean="0">
                <a:solidFill>
                  <a:srgbClr val="0000FF"/>
                </a:solidFill>
                <a:latin typeface="Palatino"/>
                <a:ea typeface="ＭＳ Ｐゴシック" charset="0"/>
                <a:cs typeface="Palatino"/>
              </a:rPr>
              <a:t>Baseline + slow drift</a:t>
            </a:r>
            <a:r>
              <a:rPr lang="en-US" sz="2200" dirty="0" smtClean="0">
                <a:latin typeface="Palatino"/>
                <a:ea typeface="ＭＳ Ｐゴシック" charset="0"/>
                <a:cs typeface="Palatino"/>
              </a:rPr>
              <a:t>; </a:t>
            </a:r>
            <a:r>
              <a:rPr lang="en-US" sz="2200" dirty="0" smtClean="0">
                <a:solidFill>
                  <a:srgbClr val="FF0000"/>
                </a:solidFill>
                <a:latin typeface="Palatino"/>
                <a:ea typeface="ＭＳ Ｐゴシック" charset="0"/>
                <a:cs typeface="Palatino"/>
              </a:rPr>
              <a:t>Effects of interest</a:t>
            </a:r>
            <a:r>
              <a:rPr lang="en-US" sz="2200" dirty="0" smtClean="0">
                <a:latin typeface="Palatino"/>
                <a:ea typeface="ＭＳ Ｐゴシック" charset="0"/>
                <a:cs typeface="Palatino"/>
              </a:rPr>
              <a:t>; Unknown</a:t>
            </a:r>
          </a:p>
          <a:p>
            <a:pPr lvl="1">
              <a:lnSpc>
                <a:spcPct val="110000"/>
              </a:lnSpc>
              <a:spcBef>
                <a:spcPts val="700"/>
              </a:spcBef>
              <a:buFont typeface="Wingdings" charset="2"/>
              <a:buChar char="Ø"/>
            </a:pPr>
            <a:r>
              <a:rPr lang="en-US" sz="2200" dirty="0" smtClean="0">
                <a:latin typeface="Palatino"/>
                <a:ea typeface="ＭＳ Ｐゴシック" charset="0"/>
                <a:cs typeface="Palatino"/>
              </a:rPr>
              <a:t>Effects of interest - </a:t>
            </a:r>
            <a:r>
              <a:rPr lang="en-US" sz="2200" dirty="0">
                <a:latin typeface="Palatino"/>
                <a:ea typeface="ＭＳ Ｐゴシック" charset="0"/>
                <a:cs typeface="Palatino"/>
              </a:rPr>
              <a:t>u</a:t>
            </a:r>
            <a:r>
              <a:rPr lang="en-US" sz="2200" dirty="0" smtClean="0">
                <a:latin typeface="Palatino"/>
                <a:ea typeface="ＭＳ Ｐゴシック" charset="0"/>
                <a:cs typeface="Palatino"/>
              </a:rPr>
              <a:t>nderstanding BOLD vs. stimulus: IRF</a:t>
            </a:r>
          </a:p>
          <a:p>
            <a:pPr marL="342900" lvl="1" indent="-342900">
              <a:lnSpc>
                <a:spcPct val="110000"/>
              </a:lnSpc>
              <a:spcBef>
                <a:spcPts val="700"/>
              </a:spcBef>
              <a:buFont typeface="Arial"/>
              <a:buChar char="•"/>
            </a:pPr>
            <a:r>
              <a:rPr lang="en-US" sz="2400" dirty="0" smtClean="0">
                <a:latin typeface="Palatino"/>
                <a:ea typeface="ＭＳ Ｐゴシック" charset="0"/>
                <a:cs typeface="Palatino"/>
              </a:rPr>
              <a:t>Modeling with fixed-shape IRF: </a:t>
            </a:r>
            <a:r>
              <a:rPr lang="en-US" sz="2200" dirty="0" smtClean="0">
                <a:latin typeface="Palatino"/>
                <a:ea typeface="ＭＳ Ｐゴシック" charset="0"/>
                <a:cs typeface="Palatino"/>
              </a:rPr>
              <a:t>GAM(</a:t>
            </a:r>
            <a:r>
              <a:rPr lang="en-US" sz="2200" i="1" dirty="0" err="1" smtClean="0">
                <a:latin typeface="Palatino"/>
                <a:ea typeface="ＭＳ Ｐゴシック" charset="0"/>
                <a:cs typeface="Palatino"/>
              </a:rPr>
              <a:t>p</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q</a:t>
            </a:r>
            <a:r>
              <a:rPr lang="en-US" sz="2200" dirty="0" smtClean="0">
                <a:latin typeface="Palatino"/>
                <a:ea typeface="ＭＳ Ｐゴシック" charset="0"/>
                <a:cs typeface="Palatino"/>
              </a:rPr>
              <a:t>), BLOCK(</a:t>
            </a:r>
            <a:r>
              <a:rPr lang="en-US" sz="2200" i="1" dirty="0" err="1" smtClean="0">
                <a:latin typeface="Palatino"/>
                <a:ea typeface="ＭＳ Ｐゴシック" charset="0"/>
                <a:cs typeface="Palatino"/>
              </a:rPr>
              <a:t>d</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p</a:t>
            </a:r>
            <a:r>
              <a:rPr lang="en-US" sz="2200" dirty="0" smtClean="0">
                <a:latin typeface="Palatino"/>
                <a:ea typeface="ＭＳ Ｐゴシック" charset="0"/>
                <a:cs typeface="Palatino"/>
              </a:rPr>
              <a:t>)</a:t>
            </a:r>
            <a:endParaRPr lang="en-US" sz="2400" dirty="0" smtClean="0">
              <a:latin typeface="Palatino"/>
              <a:ea typeface="ＭＳ Ｐゴシック" charset="0"/>
              <a:cs typeface="Palatino"/>
            </a:endParaRPr>
          </a:p>
          <a:p>
            <a:pPr>
              <a:lnSpc>
                <a:spcPct val="110000"/>
              </a:lnSpc>
              <a:spcBef>
                <a:spcPts val="700"/>
              </a:spcBef>
            </a:pPr>
            <a:r>
              <a:rPr lang="en-US" sz="2400" dirty="0" smtClean="0">
                <a:latin typeface="Palatino"/>
                <a:ea typeface="ＭＳ Ｐゴシック" charset="0"/>
                <a:cs typeface="Palatino"/>
              </a:rPr>
              <a:t>Modeling with no assumption about IRF shape</a:t>
            </a:r>
          </a:p>
          <a:p>
            <a:pPr lvl="1">
              <a:lnSpc>
                <a:spcPct val="110000"/>
              </a:lnSpc>
              <a:spcBef>
                <a:spcPts val="700"/>
              </a:spcBef>
              <a:buFont typeface="Wingdings" charset="2"/>
              <a:buChar char="Ø"/>
            </a:pPr>
            <a:r>
              <a:rPr lang="en-US" sz="2200" dirty="0" smtClean="0">
                <a:latin typeface="Palatino"/>
                <a:ea typeface="ＭＳ Ｐゴシック" charset="0"/>
                <a:cs typeface="Palatino"/>
              </a:rPr>
              <a:t>TENT(</a:t>
            </a:r>
            <a:r>
              <a:rPr lang="en-US" sz="2200" i="1" dirty="0" err="1" smtClean="0">
                <a:latin typeface="Palatino"/>
                <a:ea typeface="ＭＳ Ｐゴシック" charset="0"/>
                <a:cs typeface="Palatino"/>
              </a:rPr>
              <a:t>b</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c</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n</a:t>
            </a:r>
            <a:r>
              <a:rPr lang="en-US" sz="2200" dirty="0" smtClean="0">
                <a:latin typeface="Palatino"/>
                <a:ea typeface="ＭＳ Ｐゴシック" charset="0"/>
                <a:cs typeface="Palatino"/>
              </a:rPr>
              <a:t>)</a:t>
            </a:r>
            <a:r>
              <a:rPr lang="en-US" sz="2200" dirty="0">
                <a:latin typeface="Palatino"/>
                <a:ea typeface="ＭＳ Ｐゴシック" charset="0"/>
                <a:cs typeface="Palatino"/>
              </a:rPr>
              <a:t> </a:t>
            </a:r>
            <a:r>
              <a:rPr lang="en-US" sz="2200" dirty="0" smtClean="0">
                <a:latin typeface="Palatino"/>
                <a:ea typeface="ＭＳ Ｐゴシック" charset="0"/>
                <a:cs typeface="Palatino"/>
              </a:rPr>
              <a:t> or  CSPLIN(</a:t>
            </a:r>
            <a:r>
              <a:rPr lang="en-US" sz="2200" i="1" dirty="0" err="1" smtClean="0">
                <a:latin typeface="Palatino"/>
                <a:ea typeface="ＭＳ Ｐゴシック" charset="0"/>
                <a:cs typeface="Palatino"/>
              </a:rPr>
              <a:t>b</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c</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n</a:t>
            </a:r>
            <a:r>
              <a:rPr lang="en-US" sz="2200" dirty="0" smtClean="0">
                <a:latin typeface="Palatino"/>
                <a:ea typeface="ＭＳ Ｐゴシック" charset="0"/>
                <a:cs typeface="Palatino"/>
              </a:rPr>
              <a:t>)</a:t>
            </a:r>
          </a:p>
          <a:p>
            <a:pPr>
              <a:lnSpc>
                <a:spcPct val="110000"/>
              </a:lnSpc>
              <a:spcBef>
                <a:spcPts val="700"/>
              </a:spcBef>
            </a:pPr>
            <a:r>
              <a:rPr lang="en-US" sz="2400" dirty="0" smtClean="0">
                <a:latin typeface="Palatino"/>
                <a:ea typeface="ＭＳ Ｐゴシック" charset="0"/>
                <a:cs typeface="Palatino"/>
              </a:rPr>
              <a:t>Modeling with one major IRF plus shape adjustment</a:t>
            </a:r>
          </a:p>
          <a:p>
            <a:pPr lvl="1">
              <a:lnSpc>
                <a:spcPct val="110000"/>
              </a:lnSpc>
              <a:spcBef>
                <a:spcPts val="700"/>
              </a:spcBef>
              <a:buFont typeface="Wingdings" charset="2"/>
              <a:buChar char="Ø"/>
            </a:pPr>
            <a:r>
              <a:rPr lang="en-US" sz="2200" dirty="0" smtClean="0">
                <a:latin typeface="Palatino"/>
                <a:ea typeface="ＭＳ Ｐゴシック" charset="0"/>
                <a:cs typeface="Palatino"/>
              </a:rPr>
              <a:t>SPMG</a:t>
            </a:r>
            <a:r>
              <a:rPr lang="en-US" altLang="zh-CN" sz="2200" dirty="0" smtClean="0">
                <a:latin typeface="Palatino"/>
                <a:ea typeface="ＭＳ Ｐゴシック" charset="0"/>
                <a:cs typeface="Palatino"/>
              </a:rPr>
              <a:t>1/2/</a:t>
            </a:r>
            <a:r>
              <a:rPr lang="en-US" sz="2200" dirty="0" smtClean="0">
                <a:latin typeface="Palatino"/>
                <a:ea typeface="ＭＳ Ｐゴシック" charset="0"/>
                <a:cs typeface="Palatino"/>
              </a:rPr>
              <a:t>3</a:t>
            </a:r>
          </a:p>
          <a:p>
            <a:pPr>
              <a:lnSpc>
                <a:spcPct val="110000"/>
              </a:lnSpc>
              <a:spcBef>
                <a:spcPts val="700"/>
              </a:spcBef>
            </a:pPr>
            <a:r>
              <a:rPr lang="en-US" sz="2400" dirty="0" smtClean="0">
                <a:latin typeface="Palatino"/>
                <a:ea typeface="ＭＳ Ｐゴシック" charset="0"/>
                <a:cs typeface="Palatino"/>
              </a:rPr>
              <a:t>Other issues</a:t>
            </a:r>
          </a:p>
          <a:p>
            <a:pPr lvl="1">
              <a:lnSpc>
                <a:spcPct val="110000"/>
              </a:lnSpc>
              <a:spcBef>
                <a:spcPts val="700"/>
              </a:spcBef>
              <a:buFont typeface="Wingdings" charset="2"/>
              <a:buChar char="Ø"/>
            </a:pPr>
            <a:r>
              <a:rPr lang="en-US" sz="2200" dirty="0" smtClean="0">
                <a:latin typeface="Palatino"/>
                <a:ea typeface="ＭＳ Ｐゴシック" charset="0"/>
                <a:cs typeface="Palatino"/>
              </a:rPr>
              <a:t>Multicollinearity</a:t>
            </a:r>
          </a:p>
          <a:p>
            <a:pPr lvl="1">
              <a:lnSpc>
                <a:spcPct val="110000"/>
              </a:lnSpc>
              <a:spcBef>
                <a:spcPts val="700"/>
              </a:spcBef>
              <a:buFont typeface="Wingdings" charset="2"/>
              <a:buChar char="Ø"/>
            </a:pPr>
            <a:r>
              <a:rPr lang="en-US" sz="2200" dirty="0" smtClean="0">
                <a:latin typeface="Palatino"/>
                <a:ea typeface="ＭＳ Ｐゴシック" charset="0"/>
                <a:cs typeface="Palatino"/>
              </a:rPr>
              <a:t>Catenation</a:t>
            </a:r>
          </a:p>
          <a:p>
            <a:pPr lvl="1">
              <a:lnSpc>
                <a:spcPct val="110000"/>
              </a:lnSpc>
              <a:spcBef>
                <a:spcPts val="700"/>
              </a:spcBef>
              <a:buFont typeface="Wingdings" charset="2"/>
              <a:buChar char="Ø"/>
            </a:pPr>
            <a:r>
              <a:rPr lang="en-US" sz="2200" dirty="0" smtClean="0">
                <a:latin typeface="Palatino"/>
                <a:ea typeface="ＭＳ Ｐゴシック" charset="0"/>
                <a:cs typeface="Palatino"/>
              </a:rPr>
              <a:t>Percent signal change</a:t>
            </a:r>
            <a:endParaRPr lang="en-US" sz="2200" b="1"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46</a:t>
            </a:fld>
            <a:endParaRPr lang="en-US"/>
          </a:p>
        </p:txBody>
      </p:sp>
    </p:spTree>
    <p:extLst>
      <p:ext uri="{BB962C8B-B14F-4D97-AF65-F5344CB8AC3E}">
        <p14:creationId xmlns:p14="http://schemas.microsoft.com/office/powerpoint/2010/main" val="34238135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Modeling with Vectors and Matrices</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76200" y="936026"/>
            <a:ext cx="9067800" cy="5762261"/>
          </a:xfrm>
        </p:spPr>
        <p:txBody>
          <a:bodyPr>
            <a:normAutofit lnSpcReduction="10000"/>
          </a:bodyPr>
          <a:lstStyle/>
          <a:p>
            <a:r>
              <a:rPr lang="en-US" sz="2400" dirty="0" smtClean="0">
                <a:latin typeface="Palatino"/>
                <a:ea typeface="ＭＳ Ｐゴシック" charset="0"/>
                <a:cs typeface="Palatino"/>
              </a:rPr>
              <a:t>Write the model </a:t>
            </a:r>
            <a:r>
              <a:rPr lang="en-US" sz="2400" i="1" dirty="0" err="1">
                <a:latin typeface="Palatino"/>
                <a:ea typeface="ＭＳ Ｐゴシック" charset="0"/>
                <a:cs typeface="Palatino"/>
              </a:rPr>
              <a:t>y</a:t>
            </a:r>
            <a:r>
              <a:rPr lang="en-US" sz="2400" i="1" baseline="-25000" dirty="0" err="1">
                <a:latin typeface="Palatino"/>
                <a:ea typeface="ＭＳ Ｐゴシック" charset="0"/>
                <a:cs typeface="Palatino"/>
              </a:rPr>
              <a:t>i</a:t>
            </a:r>
            <a:r>
              <a:rPr lang="en-US" sz="2400" dirty="0">
                <a:latin typeface="Palatino"/>
                <a:ea typeface="ＭＳ Ｐゴシック" charset="0"/>
                <a:cs typeface="Palatino"/>
              </a:rPr>
              <a:t> ≈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0</a:t>
            </a:r>
            <a:r>
              <a:rPr lang="en-US" sz="2400" dirty="0">
                <a:latin typeface="Palatino"/>
                <a:ea typeface="ＭＳ Ｐゴシック" charset="0"/>
                <a:cs typeface="Palatino"/>
              </a:rPr>
              <a:t> +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1</a:t>
            </a:r>
            <a:r>
              <a:rPr lang="en-US" sz="2400" i="1" dirty="0">
                <a:latin typeface="Palatino"/>
                <a:ea typeface="ＭＳ Ｐゴシック" charset="0"/>
                <a:cs typeface="Palatino"/>
              </a:rPr>
              <a:t>x</a:t>
            </a:r>
            <a:r>
              <a:rPr lang="en-US" sz="2400" i="1" baseline="-25000" dirty="0">
                <a:latin typeface="Palatino"/>
                <a:ea typeface="ＭＳ Ｐゴシック" charset="0"/>
                <a:cs typeface="Palatino"/>
              </a:rPr>
              <a:t>i</a:t>
            </a:r>
            <a:r>
              <a:rPr lang="en-US" sz="2400" dirty="0">
                <a:latin typeface="Palatino"/>
                <a:ea typeface="ＭＳ Ｐゴシック" charset="0"/>
                <a:cs typeface="Palatino"/>
              </a:rPr>
              <a:t> </a:t>
            </a:r>
            <a:r>
              <a:rPr lang="en-US" sz="2400" dirty="0" smtClean="0">
                <a:latin typeface="Palatino"/>
                <a:ea typeface="ＭＳ Ｐゴシック" charset="0"/>
                <a:cs typeface="Palatino"/>
              </a:rPr>
              <a:t> out </a:t>
            </a:r>
            <a:r>
              <a:rPr lang="en-US" sz="2400" dirty="0">
                <a:latin typeface="Palatino"/>
                <a:ea typeface="ＭＳ Ｐゴシック" charset="0"/>
                <a:cs typeface="Palatino"/>
              </a:rPr>
              <a:t>in </a:t>
            </a:r>
            <a:r>
              <a:rPr lang="en-US" sz="2400" dirty="0" smtClean="0">
                <a:latin typeface="Palatino"/>
                <a:ea typeface="ＭＳ Ｐゴシック" charset="0"/>
                <a:cs typeface="Palatino"/>
              </a:rPr>
              <a:t>columns (</a:t>
            </a:r>
            <a:r>
              <a:rPr lang="en-US" sz="2400" b="1" dirty="0" smtClean="0">
                <a:solidFill>
                  <a:srgbClr val="0000FF"/>
                </a:solidFill>
                <a:latin typeface="Palatino"/>
                <a:ea typeface="ＭＳ Ｐゴシック" charset="0"/>
                <a:cs typeface="Palatino"/>
              </a:rPr>
              <a:t>vectors</a:t>
            </a:r>
            <a:r>
              <a:rPr lang="en-US" sz="2400" dirty="0" smtClean="0">
                <a:latin typeface="Palatino"/>
                <a:ea typeface="ＭＳ Ｐゴシック" charset="0"/>
                <a:cs typeface="Palatino"/>
              </a:rPr>
              <a:t>)</a:t>
            </a:r>
          </a:p>
          <a:p>
            <a:endParaRPr lang="en-US" sz="2400" dirty="0">
              <a:latin typeface="Palatino"/>
              <a:ea typeface="ＭＳ Ｐゴシック" charset="0"/>
              <a:cs typeface="Palatino"/>
            </a:endParaRPr>
          </a:p>
          <a:p>
            <a:endParaRPr lang="en-US" sz="2400" dirty="0" smtClean="0">
              <a:latin typeface="Palatino"/>
              <a:ea typeface="ＭＳ Ｐゴシック" charset="0"/>
              <a:cs typeface="Palatino"/>
            </a:endParaRPr>
          </a:p>
          <a:p>
            <a:endParaRPr lang="en-US" sz="2400" dirty="0">
              <a:latin typeface="Palatino"/>
              <a:ea typeface="ＭＳ Ｐゴシック" charset="0"/>
              <a:cs typeface="Palatino"/>
            </a:endParaRPr>
          </a:p>
          <a:p>
            <a:endParaRPr lang="en-US" sz="2400" dirty="0" smtClean="0">
              <a:latin typeface="Palatino"/>
              <a:ea typeface="ＭＳ Ｐゴシック" charset="0"/>
              <a:cs typeface="Palatino"/>
            </a:endParaRPr>
          </a:p>
          <a:p>
            <a:pPr marL="0" indent="0">
              <a:buNone/>
            </a:pPr>
            <a:endParaRPr lang="en-US" sz="2400" dirty="0" smtClean="0">
              <a:latin typeface="Palatino"/>
              <a:ea typeface="ＭＳ Ｐゴシック" charset="0"/>
              <a:cs typeface="Palatino"/>
            </a:endParaRPr>
          </a:p>
          <a:p>
            <a:pPr>
              <a:spcBef>
                <a:spcPts val="1200"/>
              </a:spcBef>
            </a:pPr>
            <a:r>
              <a:rPr lang="en-US" sz="2400" dirty="0" smtClean="0">
                <a:latin typeface="Palatino"/>
                <a:ea typeface="ＭＳ Ｐゴシック" charset="0"/>
                <a:cs typeface="Palatino"/>
              </a:rPr>
              <a:t>In </a:t>
            </a:r>
            <a:r>
              <a:rPr lang="en-US" sz="2400" b="1" dirty="0" smtClean="0">
                <a:solidFill>
                  <a:srgbClr val="0000FF"/>
                </a:solidFill>
                <a:latin typeface="Palatino"/>
                <a:ea typeface="ＭＳ Ｐゴシック" charset="0"/>
                <a:cs typeface="Palatino"/>
              </a:rPr>
              <a:t>vector-matrix </a:t>
            </a:r>
            <a:r>
              <a:rPr lang="en-US" sz="2400" dirty="0" smtClean="0">
                <a:latin typeface="Palatino"/>
                <a:ea typeface="ＭＳ Ｐゴシック" charset="0"/>
                <a:cs typeface="Palatino"/>
              </a:rPr>
              <a:t>form </a:t>
            </a:r>
            <a:r>
              <a:rPr lang="en-US" sz="2000" dirty="0" smtClean="0">
                <a:latin typeface="Palatino"/>
                <a:ea typeface="ＭＳ Ｐゴシック" charset="0"/>
                <a:cs typeface="Palatino"/>
              </a:rPr>
              <a:t>(</a:t>
            </a:r>
            <a:r>
              <a:rPr lang="en-US" sz="2000" b="1" dirty="0" smtClean="0">
                <a:latin typeface="Palatino"/>
                <a:ea typeface="ＭＳ Ｐゴシック" charset="0"/>
                <a:cs typeface="Palatino"/>
              </a:rPr>
              <a:t>bold</a:t>
            </a:r>
            <a:r>
              <a:rPr lang="en-US" sz="2000" dirty="0" smtClean="0">
                <a:latin typeface="Palatino"/>
                <a:ea typeface="ＭＳ Ｐゴシック" charset="0"/>
                <a:cs typeface="Palatino"/>
              </a:rPr>
              <a:t> letters for vectors and matrices)</a:t>
            </a:r>
          </a:p>
          <a:p>
            <a:pPr lvl="1">
              <a:buFont typeface="Wingdings" charset="2"/>
              <a:buChar char="Ø"/>
            </a:pPr>
            <a:r>
              <a:rPr lang="en-US" sz="2400" dirty="0" smtClean="0">
                <a:latin typeface="Palatino"/>
                <a:ea typeface="ＭＳ Ｐゴシック" charset="0"/>
                <a:cs typeface="Palatino"/>
              </a:rPr>
              <a:t>  </a:t>
            </a:r>
            <a:r>
              <a:rPr lang="en-US" sz="2400" b="1" dirty="0" smtClean="0">
                <a:latin typeface="Palatino"/>
                <a:ea typeface="ＭＳ Ｐゴシック" charset="0"/>
                <a:cs typeface="Palatino"/>
              </a:rPr>
              <a:t>y</a:t>
            </a:r>
            <a:r>
              <a:rPr lang="en-US" sz="2400" dirty="0" smtClean="0">
                <a:latin typeface="Palatino"/>
                <a:ea typeface="ＭＳ Ｐゴシック" charset="0"/>
                <a:cs typeface="Palatino"/>
              </a:rPr>
              <a:t> ≈ </a:t>
            </a:r>
            <a:r>
              <a:rPr lang="en-US" sz="2400" b="1" dirty="0" smtClean="0">
                <a:latin typeface="Palatino"/>
                <a:ea typeface="ＭＳ Ｐゴシック" charset="0"/>
                <a:cs typeface="Palatino"/>
              </a:rPr>
              <a:t>X β</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     or with residual vector       </a:t>
            </a:r>
            <a:r>
              <a:rPr lang="en-US" sz="2400" b="1" dirty="0" smtClean="0">
                <a:latin typeface="Palatino"/>
                <a:ea typeface="ＭＳ Ｐゴシック" charset="0"/>
                <a:cs typeface="Palatino"/>
              </a:rPr>
              <a:t>y</a:t>
            </a:r>
            <a:r>
              <a:rPr lang="en-US" sz="2400" dirty="0" smtClean="0">
                <a:latin typeface="Palatino"/>
                <a:ea typeface="ＭＳ Ｐゴシック" charset="0"/>
                <a:cs typeface="Palatino"/>
              </a:rPr>
              <a:t> = </a:t>
            </a:r>
            <a:r>
              <a:rPr lang="en-US" sz="2400" b="1" dirty="0">
                <a:latin typeface="Palatino"/>
                <a:ea typeface="ＭＳ Ｐゴシック" charset="0"/>
                <a:cs typeface="Palatino"/>
              </a:rPr>
              <a:t>X </a:t>
            </a:r>
            <a:r>
              <a:rPr lang="en-US" sz="2400" b="1" dirty="0" smtClean="0">
                <a:latin typeface="Palatino"/>
                <a:ea typeface="ＭＳ Ｐゴシック" charset="0"/>
                <a:cs typeface="Palatino"/>
              </a:rPr>
              <a:t>β</a:t>
            </a:r>
            <a:r>
              <a:rPr lang="en-US" sz="2400" i="1" dirty="0" smtClean="0">
                <a:latin typeface="Palatino"/>
                <a:ea typeface="ＭＳ Ｐゴシック" charset="0"/>
                <a:cs typeface="Palatino"/>
              </a:rPr>
              <a:t> + </a:t>
            </a:r>
            <a:r>
              <a:rPr lang="en-US" sz="2400" b="1" i="1" dirty="0" err="1" smtClean="0">
                <a:latin typeface="Palatino"/>
                <a:ea typeface="ＭＳ Ｐゴシック" charset="0"/>
                <a:cs typeface="Palatino"/>
              </a:rPr>
              <a:t>ε</a:t>
            </a:r>
            <a:endParaRPr lang="en-US" sz="2400" b="1" i="1" dirty="0" smtClean="0">
              <a:latin typeface="Palatino"/>
              <a:ea typeface="ＭＳ Ｐゴシック" charset="0"/>
              <a:cs typeface="Palatino"/>
            </a:endParaRPr>
          </a:p>
          <a:p>
            <a:pPr>
              <a:spcBef>
                <a:spcPts val="300"/>
              </a:spcBef>
            </a:pPr>
            <a:r>
              <a:rPr lang="en-US" sz="2400" dirty="0" smtClean="0">
                <a:latin typeface="Palatino"/>
                <a:ea typeface="ＭＳ Ｐゴシック" charset="0"/>
                <a:cs typeface="Palatino"/>
              </a:rPr>
              <a:t>By writing it out this way, the equations become more compact and easier to look at and easier to understand</a:t>
            </a:r>
          </a:p>
          <a:p>
            <a:pPr>
              <a:spcBef>
                <a:spcPts val="300"/>
              </a:spcBef>
            </a:pPr>
            <a:r>
              <a:rPr lang="en-US" sz="2400" dirty="0" smtClean="0">
                <a:latin typeface="Palatino"/>
                <a:ea typeface="ＭＳ Ｐゴシック" charset="0"/>
                <a:cs typeface="Palatino"/>
              </a:rPr>
              <a:t>Each column of </a:t>
            </a:r>
            <a:r>
              <a:rPr lang="en-US" sz="2400" b="1" dirty="0" smtClean="0">
                <a:latin typeface="Palatino"/>
                <a:ea typeface="ＭＳ Ｐゴシック" charset="0"/>
                <a:cs typeface="Palatino"/>
              </a:rPr>
              <a:t>X</a:t>
            </a:r>
            <a:r>
              <a:rPr lang="en-US" sz="2400" dirty="0" smtClean="0">
                <a:latin typeface="Palatino"/>
                <a:ea typeface="ＭＳ Ｐゴシック" charset="0"/>
                <a:cs typeface="Palatino"/>
              </a:rPr>
              <a:t> matrix is a </a:t>
            </a:r>
            <a:r>
              <a:rPr lang="en-US" sz="2400" b="1" dirty="0" smtClean="0">
                <a:solidFill>
                  <a:srgbClr val="0000FF"/>
                </a:solidFill>
                <a:latin typeface="Palatino"/>
                <a:ea typeface="ＭＳ Ｐゴシック" charset="0"/>
                <a:cs typeface="Palatino"/>
              </a:rPr>
              <a:t>regressor</a:t>
            </a:r>
            <a:r>
              <a:rPr lang="en-US" sz="2400" dirty="0" smtClean="0">
                <a:solidFill>
                  <a:srgbClr val="0000FF"/>
                </a:solidFill>
                <a:latin typeface="Palatino"/>
                <a:ea typeface="ＭＳ Ｐゴシック" charset="0"/>
                <a:cs typeface="Palatino"/>
              </a:rPr>
              <a:t> </a:t>
            </a:r>
            <a:r>
              <a:rPr lang="en-US" sz="2400" dirty="0" smtClean="0">
                <a:latin typeface="Palatino"/>
                <a:ea typeface="ＭＳ Ｐゴシック" charset="0"/>
                <a:cs typeface="Palatino"/>
              </a:rPr>
              <a:t>or </a:t>
            </a:r>
            <a:r>
              <a:rPr lang="en-US" sz="2400" b="1" dirty="0" smtClean="0">
                <a:solidFill>
                  <a:srgbClr val="0000FF"/>
                </a:solidFill>
                <a:latin typeface="Palatino"/>
                <a:ea typeface="ＭＳ Ｐゴシック" charset="0"/>
                <a:cs typeface="Palatino"/>
              </a:rPr>
              <a:t>model component</a:t>
            </a:r>
            <a:endParaRPr lang="en-US" sz="2400" dirty="0" smtClean="0">
              <a:solidFill>
                <a:srgbClr val="0000FF"/>
              </a:solidFill>
              <a:latin typeface="Palatino"/>
              <a:ea typeface="ＭＳ Ｐゴシック" charset="0"/>
              <a:cs typeface="Palatino"/>
            </a:endParaRPr>
          </a:p>
          <a:p>
            <a:pPr>
              <a:spcBef>
                <a:spcPts val="300"/>
              </a:spcBef>
            </a:pPr>
            <a:r>
              <a:rPr lang="en-US" sz="2400" dirty="0" smtClean="0">
                <a:latin typeface="Palatino"/>
                <a:ea typeface="ＭＳ Ｐゴシック" charset="0"/>
                <a:cs typeface="Palatino"/>
              </a:rPr>
              <a:t>We assume the columns of </a:t>
            </a:r>
            <a:r>
              <a:rPr lang="en-US" sz="2400" b="1" dirty="0" smtClean="0">
                <a:latin typeface="Palatino"/>
                <a:ea typeface="ＭＳ Ｐゴシック" charset="0"/>
                <a:cs typeface="Palatino"/>
              </a:rPr>
              <a:t>X</a:t>
            </a:r>
            <a:r>
              <a:rPr lang="en-US" sz="2400" dirty="0" smtClean="0">
                <a:latin typeface="Palatino"/>
                <a:ea typeface="ＭＳ Ｐゴシック" charset="0"/>
                <a:cs typeface="Palatino"/>
              </a:rPr>
              <a:t> are known, and that data vector </a:t>
            </a:r>
            <a:r>
              <a:rPr lang="en-US" sz="2400" b="1" dirty="0" smtClean="0">
                <a:latin typeface="Palatino"/>
                <a:ea typeface="ＭＳ Ｐゴシック" charset="0"/>
                <a:cs typeface="Palatino"/>
              </a:rPr>
              <a:t>y</a:t>
            </a:r>
            <a:r>
              <a:rPr lang="en-US" sz="2400" dirty="0" smtClean="0">
                <a:latin typeface="Palatino"/>
                <a:ea typeface="ＭＳ Ｐゴシック" charset="0"/>
                <a:cs typeface="Palatino"/>
              </a:rPr>
              <a:t> is known </a:t>
            </a:r>
            <a:r>
              <a:rPr lang="en-US" sz="2000" dirty="0" smtClean="0">
                <a:latin typeface="Palatino"/>
                <a:ea typeface="ＭＳ Ｐゴシック" charset="0"/>
                <a:cs typeface="Palatino"/>
              </a:rPr>
              <a:t>(measured)</a:t>
            </a:r>
          </a:p>
          <a:p>
            <a:pPr>
              <a:spcBef>
                <a:spcPts val="300"/>
              </a:spcBef>
            </a:pPr>
            <a:r>
              <a:rPr lang="en-US" sz="2400" dirty="0" smtClean="0">
                <a:latin typeface="Palatino"/>
                <a:ea typeface="ＭＳ Ｐゴシック" charset="0"/>
                <a:cs typeface="Palatino"/>
              </a:rPr>
              <a:t>Goal is to compute </a:t>
            </a:r>
            <a:r>
              <a:rPr lang="en-US" sz="2400" b="1" dirty="0" smtClean="0">
                <a:solidFill>
                  <a:srgbClr val="0000FF"/>
                </a:solidFill>
                <a:latin typeface="Palatino"/>
                <a:ea typeface="ＭＳ Ｐゴシック" charset="0"/>
                <a:cs typeface="Palatino"/>
              </a:rPr>
              <a:t>parameter vector</a:t>
            </a:r>
            <a:r>
              <a:rPr lang="en-US" sz="2400" b="1" dirty="0" smtClean="0">
                <a:latin typeface="Palatino"/>
                <a:ea typeface="ＭＳ Ｐゴシック" charset="0"/>
                <a:cs typeface="Palatino"/>
              </a:rPr>
              <a:t> β</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(and statistics about </a:t>
            </a:r>
            <a:r>
              <a:rPr lang="en-US" sz="2400" b="1" dirty="0" smtClean="0">
                <a:latin typeface="Palatino"/>
                <a:ea typeface="ＭＳ Ｐゴシック" charset="0"/>
                <a:cs typeface="Palatino"/>
              </a:rPr>
              <a:t>β</a:t>
            </a:r>
            <a:r>
              <a:rPr lang="en-US" sz="2400" dirty="0" smtClean="0">
                <a:latin typeface="Palatino"/>
                <a:ea typeface="ＭＳ Ｐゴシック" charset="0"/>
                <a:cs typeface="Palatino"/>
              </a:rPr>
              <a:t>)</a:t>
            </a:r>
          </a:p>
          <a:p>
            <a:pPr>
              <a:spcBef>
                <a:spcPts val="300"/>
              </a:spcBef>
            </a:pPr>
            <a:r>
              <a:rPr lang="en-US" sz="2400" u="sng" dirty="0" smtClean="0">
                <a:latin typeface="Palatino"/>
                <a:ea typeface="ＭＳ Ｐゴシック" charset="0"/>
                <a:cs typeface="Palatino"/>
              </a:rPr>
              <a:t>Most of this talk</a:t>
            </a:r>
            <a:r>
              <a:rPr lang="en-US" sz="2400" dirty="0" smtClean="0">
                <a:latin typeface="Palatino"/>
                <a:ea typeface="ＭＳ Ｐゴシック" charset="0"/>
                <a:cs typeface="Palatino"/>
              </a:rPr>
              <a:t>: where do we get </a:t>
            </a:r>
            <a:r>
              <a:rPr lang="en-US" sz="2400" b="1" dirty="0" smtClean="0">
                <a:latin typeface="Palatino"/>
                <a:ea typeface="ＭＳ Ｐゴシック" charset="0"/>
                <a:cs typeface="Palatino"/>
              </a:rPr>
              <a:t>X </a:t>
            </a:r>
            <a:r>
              <a:rPr lang="en-US" sz="2400" dirty="0" smtClean="0">
                <a:latin typeface="Palatino"/>
                <a:ea typeface="ＭＳ Ｐゴシック" charset="0"/>
                <a:cs typeface="Palatino"/>
              </a:rPr>
              <a:t>for FMRI task analysis?</a:t>
            </a:r>
          </a:p>
        </p:txBody>
      </p:sp>
      <p:sp>
        <p:nvSpPr>
          <p:cNvPr id="5" name="Slide Number Placeholder 4"/>
          <p:cNvSpPr>
            <a:spLocks noGrp="1"/>
          </p:cNvSpPr>
          <p:nvPr>
            <p:ph type="sldNum" sz="quarter" idx="12"/>
          </p:nvPr>
        </p:nvSpPr>
        <p:spPr>
          <a:xfrm>
            <a:off x="6783290" y="6390676"/>
            <a:ext cx="2017919" cy="365125"/>
          </a:xfrm>
        </p:spPr>
        <p:txBody>
          <a:bodyPr/>
          <a:lstStyle/>
          <a:p>
            <a:fld id="{2B142ECA-B25A-7D4E-AE0A-E9B57F978545}" type="slidenum">
              <a:rPr lang="en-US" smtClean="0"/>
              <a:t>5</a:t>
            </a:fld>
            <a:endParaRPr lang="en-US" dirty="0"/>
          </a:p>
        </p:txBody>
      </p:sp>
      <p:grpSp>
        <p:nvGrpSpPr>
          <p:cNvPr id="6149" name="Group 6148"/>
          <p:cNvGrpSpPr/>
          <p:nvPr/>
        </p:nvGrpSpPr>
        <p:grpSpPr>
          <a:xfrm>
            <a:off x="1199540" y="1462680"/>
            <a:ext cx="5410409" cy="2012067"/>
            <a:chOff x="1199540" y="1462680"/>
            <a:chExt cx="5410409" cy="2012067"/>
          </a:xfrm>
        </p:grpSpPr>
        <p:sp>
          <p:nvSpPr>
            <p:cNvPr id="4" name="Left Bracket 3"/>
            <p:cNvSpPr/>
            <p:nvPr/>
          </p:nvSpPr>
          <p:spPr>
            <a:xfrm>
              <a:off x="1532008"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9" name="Left Bracket 8"/>
            <p:cNvSpPr/>
            <p:nvPr/>
          </p:nvSpPr>
          <p:spPr>
            <a:xfrm flipH="1">
              <a:off x="1955456"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6" name="TextBox 5"/>
            <p:cNvSpPr txBox="1"/>
            <p:nvPr/>
          </p:nvSpPr>
          <p:spPr>
            <a:xfrm>
              <a:off x="1537738" y="1462680"/>
              <a:ext cx="492443" cy="1569660"/>
            </a:xfrm>
            <a:prstGeom prst="rect">
              <a:avLst/>
            </a:prstGeom>
            <a:noFill/>
          </p:spPr>
          <p:txBody>
            <a:bodyPr wrap="none" rtlCol="0">
              <a:spAutoFit/>
            </a:bodyPr>
            <a:lstStyle/>
            <a:p>
              <a:pPr algn="ctr"/>
              <a:r>
                <a:rPr lang="en-US" sz="2400" i="1" dirty="0" smtClean="0">
                  <a:solidFill>
                    <a:srgbClr val="000000"/>
                  </a:solidFill>
                  <a:latin typeface="Palatino"/>
                  <a:ea typeface="ＭＳ Ｐゴシック" charset="0"/>
                  <a:cs typeface="Palatino"/>
                </a:rPr>
                <a:t>y</a:t>
              </a:r>
              <a:r>
                <a:rPr lang="en-US" sz="2400" baseline="-25000" dirty="0" smtClean="0">
                  <a:solidFill>
                    <a:srgbClr val="000000"/>
                  </a:solidFill>
                  <a:latin typeface="Palatino"/>
                  <a:ea typeface="ＭＳ Ｐゴシック" charset="0"/>
                  <a:cs typeface="Palatino"/>
                </a:rPr>
                <a:t>0</a:t>
              </a:r>
              <a:endParaRPr lang="en-US" sz="2400" baseline="-25000" dirty="0">
                <a:solidFill>
                  <a:srgbClr val="000000"/>
                </a:solidFill>
                <a:latin typeface="Palatino"/>
                <a:ea typeface="ＭＳ Ｐゴシック" charset="0"/>
                <a:cs typeface="Palatino"/>
              </a:endParaRPr>
            </a:p>
            <a:p>
              <a:pPr algn="ctr"/>
              <a:r>
                <a:rPr lang="en-US" sz="2400" i="1" dirty="0" smtClean="0">
                  <a:solidFill>
                    <a:srgbClr val="000000"/>
                  </a:solidFill>
                  <a:latin typeface="Palatino"/>
                  <a:ea typeface="ＭＳ Ｐゴシック" charset="0"/>
                  <a:cs typeface="Palatino"/>
                </a:rPr>
                <a:t>y</a:t>
              </a:r>
              <a:r>
                <a:rPr lang="en-US" sz="2400" baseline="-250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i="1" dirty="0" smtClean="0">
                  <a:solidFill>
                    <a:srgbClr val="000000"/>
                  </a:solidFill>
                  <a:latin typeface="Palatino"/>
                  <a:ea typeface="ＭＳ Ｐゴシック" charset="0"/>
                  <a:cs typeface="Palatino"/>
                </a:rPr>
                <a:t>y</a:t>
              </a:r>
              <a:r>
                <a:rPr lang="en-US" sz="2400" baseline="-25000" dirty="0" smtClean="0">
                  <a:solidFill>
                    <a:srgbClr val="000000"/>
                  </a:solidFill>
                  <a:latin typeface="Palatino"/>
                  <a:ea typeface="ＭＳ Ｐゴシック" charset="0"/>
                  <a:cs typeface="Palatino"/>
                </a:rPr>
                <a:t>2</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FF"/>
                  </a:solidFill>
                  <a:latin typeface="Palatino"/>
                  <a:ea typeface="ＭＳ Ｐゴシック" charset="0"/>
                  <a:cs typeface="Palatino"/>
                </a:rPr>
                <a:t>…</a:t>
              </a:r>
              <a:endParaRPr lang="en-US" sz="2400" dirty="0">
                <a:solidFill>
                  <a:srgbClr val="0000FF"/>
                </a:solidFill>
                <a:latin typeface="Palatino"/>
                <a:ea typeface="ＭＳ Ｐゴシック" charset="0"/>
                <a:cs typeface="Palatino"/>
              </a:endParaRPr>
            </a:p>
          </p:txBody>
        </p:sp>
        <p:sp>
          <p:nvSpPr>
            <p:cNvPr id="11" name="Left Bracket 10"/>
            <p:cNvSpPr/>
            <p:nvPr/>
          </p:nvSpPr>
          <p:spPr>
            <a:xfrm>
              <a:off x="3628194"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2" name="Left Bracket 11"/>
            <p:cNvSpPr/>
            <p:nvPr/>
          </p:nvSpPr>
          <p:spPr>
            <a:xfrm flipH="1">
              <a:off x="4051642"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3" name="TextBox 12"/>
            <p:cNvSpPr txBox="1"/>
            <p:nvPr/>
          </p:nvSpPr>
          <p:spPr>
            <a:xfrm>
              <a:off x="3633177" y="1462680"/>
              <a:ext cx="492443" cy="1569660"/>
            </a:xfrm>
            <a:prstGeom prst="rect">
              <a:avLst/>
            </a:prstGeom>
            <a:noFill/>
          </p:spPr>
          <p:txBody>
            <a:bodyPr wrap="none" rtlCol="0">
              <a:spAutoFit/>
            </a:bodyPr>
            <a:lstStyle/>
            <a:p>
              <a:pPr algn="ctr"/>
              <a:r>
                <a:rPr lang="en-US" sz="2400" i="1" dirty="0" smtClean="0">
                  <a:solidFill>
                    <a:srgbClr val="000000"/>
                  </a:solidFill>
                  <a:latin typeface="Palatino"/>
                  <a:ea typeface="ＭＳ Ｐゴシック" charset="0"/>
                  <a:cs typeface="Palatino"/>
                </a:rPr>
                <a:t>x</a:t>
              </a:r>
              <a:r>
                <a:rPr lang="en-US" sz="2400" baseline="-25000" dirty="0" smtClean="0">
                  <a:solidFill>
                    <a:srgbClr val="000000"/>
                  </a:solidFill>
                  <a:latin typeface="Palatino"/>
                  <a:ea typeface="ＭＳ Ｐゴシック" charset="0"/>
                  <a:cs typeface="Palatino"/>
                </a:rPr>
                <a:t>0</a:t>
              </a:r>
              <a:endParaRPr lang="en-US" sz="2400" baseline="-25000" dirty="0">
                <a:solidFill>
                  <a:srgbClr val="000000"/>
                </a:solidFill>
                <a:latin typeface="Palatino"/>
                <a:ea typeface="ＭＳ Ｐゴシック" charset="0"/>
                <a:cs typeface="Palatino"/>
              </a:endParaRPr>
            </a:p>
            <a:p>
              <a:pPr algn="ctr"/>
              <a:r>
                <a:rPr lang="en-US" sz="2400" i="1" dirty="0" smtClean="0">
                  <a:solidFill>
                    <a:srgbClr val="000000"/>
                  </a:solidFill>
                  <a:latin typeface="Palatino"/>
                  <a:ea typeface="ＭＳ Ｐゴシック" charset="0"/>
                  <a:cs typeface="Palatino"/>
                </a:rPr>
                <a:t>x</a:t>
              </a:r>
              <a:r>
                <a:rPr lang="en-US" sz="2400" baseline="-250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i="1" dirty="0" smtClean="0">
                  <a:solidFill>
                    <a:srgbClr val="000000"/>
                  </a:solidFill>
                  <a:latin typeface="Palatino"/>
                  <a:ea typeface="ＭＳ Ｐゴシック" charset="0"/>
                  <a:cs typeface="Palatino"/>
                </a:rPr>
                <a:t>x</a:t>
              </a:r>
              <a:r>
                <a:rPr lang="en-US" sz="2400" baseline="-25000" dirty="0" smtClean="0">
                  <a:solidFill>
                    <a:srgbClr val="000000"/>
                  </a:solidFill>
                  <a:latin typeface="Palatino"/>
                  <a:ea typeface="ＭＳ Ｐゴシック" charset="0"/>
                  <a:cs typeface="Palatino"/>
                </a:rPr>
                <a:t>2</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FF"/>
                  </a:solidFill>
                  <a:latin typeface="Palatino"/>
                  <a:ea typeface="ＭＳ Ｐゴシック" charset="0"/>
                  <a:cs typeface="Palatino"/>
                </a:rPr>
                <a:t>…</a:t>
              </a:r>
              <a:endParaRPr lang="en-US" sz="2400" dirty="0">
                <a:solidFill>
                  <a:srgbClr val="0000FF"/>
                </a:solidFill>
                <a:latin typeface="Palatino"/>
                <a:ea typeface="ＭＳ Ｐゴシック" charset="0"/>
                <a:cs typeface="Palatino"/>
              </a:endParaRPr>
            </a:p>
          </p:txBody>
        </p:sp>
        <p:sp>
          <p:nvSpPr>
            <p:cNvPr id="14" name="Left Bracket 13"/>
            <p:cNvSpPr/>
            <p:nvPr/>
          </p:nvSpPr>
          <p:spPr>
            <a:xfrm>
              <a:off x="2451082"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5" name="Left Bracket 14"/>
            <p:cNvSpPr/>
            <p:nvPr/>
          </p:nvSpPr>
          <p:spPr>
            <a:xfrm flipH="1">
              <a:off x="2874530"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6" name="TextBox 15"/>
            <p:cNvSpPr txBox="1"/>
            <p:nvPr/>
          </p:nvSpPr>
          <p:spPr>
            <a:xfrm>
              <a:off x="2458329" y="1462680"/>
              <a:ext cx="492443" cy="1569660"/>
            </a:xfrm>
            <a:prstGeom prst="rect">
              <a:avLst/>
            </a:prstGeom>
            <a:noFill/>
          </p:spPr>
          <p:txBody>
            <a:bodyPr wrap="none" rtlCol="0">
              <a:spAutoFit/>
            </a:bodyPr>
            <a:lstStyle/>
            <a:p>
              <a:pPr algn="ctr"/>
              <a:r>
                <a:rPr lang="en-US" sz="24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smtClean="0">
                  <a:latin typeface="Palatino"/>
                  <a:ea typeface="ＭＳ Ｐゴシック" charset="0"/>
                  <a:cs typeface="Palatino"/>
                </a:rPr>
                <a:t>…</a:t>
              </a:r>
              <a:endParaRPr lang="en-US" sz="2400" dirty="0">
                <a:latin typeface="Palatino"/>
                <a:ea typeface="ＭＳ Ｐゴシック" charset="0"/>
                <a:cs typeface="Palatino"/>
              </a:endParaRPr>
            </a:p>
          </p:txBody>
        </p:sp>
        <p:sp>
          <p:nvSpPr>
            <p:cNvPr id="7" name="TextBox 6"/>
            <p:cNvSpPr txBox="1"/>
            <p:nvPr/>
          </p:nvSpPr>
          <p:spPr>
            <a:xfrm>
              <a:off x="2897018" y="1923750"/>
              <a:ext cx="735736" cy="461665"/>
            </a:xfrm>
            <a:prstGeom prst="rect">
              <a:avLst/>
            </a:prstGeom>
            <a:noFill/>
          </p:spPr>
          <p:txBody>
            <a:bodyPr wrap="none" rtlCol="0">
              <a:spAutoFit/>
            </a:bodyPr>
            <a:lstStyle/>
            <a:p>
              <a:r>
                <a:rPr lang="en-US" sz="2400" i="1" dirty="0" smtClean="0">
                  <a:solidFill>
                    <a:srgbClr val="000000"/>
                  </a:solidFill>
                  <a:latin typeface="Palatino"/>
                  <a:ea typeface="ＭＳ Ｐゴシック" charset="0"/>
                  <a:cs typeface="Palatino"/>
                </a:rPr>
                <a:t>β</a:t>
              </a:r>
              <a:r>
                <a:rPr lang="en-US" sz="2400" i="1" baseline="-25000" dirty="0" smtClean="0">
                  <a:solidFill>
                    <a:srgbClr val="000000"/>
                  </a:solidFill>
                  <a:latin typeface="Palatino"/>
                  <a:ea typeface="ＭＳ Ｐゴシック" charset="0"/>
                  <a:cs typeface="Palatino"/>
                </a:rPr>
                <a:t>0</a:t>
              </a:r>
              <a:r>
                <a:rPr lang="en-US" sz="2400" dirty="0" smtClean="0">
                  <a:latin typeface="Palatino"/>
                  <a:ea typeface="ＭＳ Ｐゴシック" charset="0"/>
                  <a:cs typeface="Palatino"/>
                </a:rPr>
                <a:t> +</a:t>
              </a:r>
              <a:endParaRPr lang="en-US" sz="2400" dirty="0"/>
            </a:p>
          </p:txBody>
        </p:sp>
        <p:sp>
          <p:nvSpPr>
            <p:cNvPr id="19" name="TextBox 18"/>
            <p:cNvSpPr txBox="1"/>
            <p:nvPr/>
          </p:nvSpPr>
          <p:spPr>
            <a:xfrm>
              <a:off x="4087140" y="1923750"/>
              <a:ext cx="918453" cy="461665"/>
            </a:xfrm>
            <a:prstGeom prst="rect">
              <a:avLst/>
            </a:prstGeom>
            <a:noFill/>
          </p:spPr>
          <p:txBody>
            <a:bodyPr wrap="none" rtlCol="0">
              <a:spAutoFit/>
            </a:bodyPr>
            <a:lstStyle/>
            <a:p>
              <a:r>
                <a:rPr lang="en-US" sz="2400" i="1" dirty="0" smtClean="0">
                  <a:solidFill>
                    <a:srgbClr val="000000"/>
                  </a:solidFill>
                  <a:latin typeface="Palatino"/>
                  <a:ea typeface="ＭＳ Ｐゴシック" charset="0"/>
                  <a:cs typeface="Palatino"/>
                </a:rPr>
                <a:t>β</a:t>
              </a:r>
              <a:r>
                <a:rPr lang="en-US" sz="2400" i="1" baseline="-25000" dirty="0" smtClean="0">
                  <a:solidFill>
                    <a:srgbClr val="000000"/>
                  </a:solidFill>
                  <a:latin typeface="Palatino"/>
                  <a:ea typeface="ＭＳ Ｐゴシック" charset="0"/>
                  <a:cs typeface="Palatino"/>
                </a:rPr>
                <a:t>1</a:t>
              </a:r>
              <a:r>
                <a:rPr lang="en-US" sz="2400" i="1" baseline="-25000" dirty="0" smtClean="0">
                  <a:latin typeface="Palatino"/>
                  <a:ea typeface="ＭＳ Ｐゴシック" charset="0"/>
                  <a:cs typeface="Palatino"/>
                </a:rPr>
                <a:t> </a:t>
              </a:r>
              <a:r>
                <a:rPr lang="en-US" sz="2400" i="1" dirty="0" smtClean="0">
                  <a:latin typeface="Palatino"/>
                  <a:ea typeface="ＭＳ Ｐゴシック" charset="0"/>
                  <a:cs typeface="Palatino"/>
                </a:rPr>
                <a:t>  </a:t>
              </a:r>
              <a:r>
                <a:rPr lang="en-US" sz="2400" b="1" i="1" dirty="0" smtClean="0">
                  <a:latin typeface="Palatino"/>
                  <a:ea typeface="ＭＳ Ｐゴシック" charset="0"/>
                  <a:cs typeface="Palatino"/>
                </a:rPr>
                <a:t>=</a:t>
              </a:r>
              <a:r>
                <a:rPr lang="en-US" sz="2400" i="1" dirty="0" smtClean="0">
                  <a:latin typeface="Palatino"/>
                  <a:ea typeface="ＭＳ Ｐゴシック" charset="0"/>
                  <a:cs typeface="Palatino"/>
                </a:rPr>
                <a:t> </a:t>
              </a:r>
              <a:endParaRPr lang="en-US" sz="2400" dirty="0"/>
            </a:p>
          </p:txBody>
        </p:sp>
        <p:sp>
          <p:nvSpPr>
            <p:cNvPr id="20" name="TextBox 19"/>
            <p:cNvSpPr txBox="1"/>
            <p:nvPr/>
          </p:nvSpPr>
          <p:spPr>
            <a:xfrm>
              <a:off x="2050696" y="1923750"/>
              <a:ext cx="372649" cy="461665"/>
            </a:xfrm>
            <a:prstGeom prst="rect">
              <a:avLst/>
            </a:prstGeom>
            <a:noFill/>
          </p:spPr>
          <p:txBody>
            <a:bodyPr wrap="none" rtlCol="0">
              <a:spAutoFit/>
            </a:bodyPr>
            <a:lstStyle/>
            <a:p>
              <a:r>
                <a:rPr lang="en-US" sz="2400" b="1" i="1" dirty="0" smtClean="0">
                  <a:latin typeface="Palatino"/>
                  <a:ea typeface="ＭＳ Ｐゴシック" charset="0"/>
                  <a:cs typeface="Palatino"/>
                </a:rPr>
                <a:t>≈</a:t>
              </a:r>
              <a:endParaRPr lang="en-US" sz="2400" b="1" dirty="0"/>
            </a:p>
          </p:txBody>
        </p:sp>
        <p:sp>
          <p:nvSpPr>
            <p:cNvPr id="23" name="Left Bracket 22"/>
            <p:cNvSpPr/>
            <p:nvPr/>
          </p:nvSpPr>
          <p:spPr>
            <a:xfrm>
              <a:off x="5029818"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4" name="TextBox 23"/>
            <p:cNvSpPr txBox="1"/>
            <p:nvPr/>
          </p:nvSpPr>
          <p:spPr>
            <a:xfrm>
              <a:off x="5037065" y="1462680"/>
              <a:ext cx="492443" cy="1569660"/>
            </a:xfrm>
            <a:prstGeom prst="rect">
              <a:avLst/>
            </a:prstGeom>
            <a:noFill/>
          </p:spPr>
          <p:txBody>
            <a:bodyPr wrap="none" rtlCol="0">
              <a:spAutoFit/>
            </a:bodyPr>
            <a:lstStyle/>
            <a:p>
              <a:pPr algn="ctr"/>
              <a:r>
                <a:rPr lang="en-US" sz="24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FF"/>
                  </a:solidFill>
                  <a:latin typeface="Palatino"/>
                  <a:ea typeface="ＭＳ Ｐゴシック" charset="0"/>
                  <a:cs typeface="Palatino"/>
                </a:rPr>
                <a:t>…</a:t>
              </a:r>
              <a:endParaRPr lang="en-US" sz="2400" dirty="0">
                <a:solidFill>
                  <a:srgbClr val="0000FF"/>
                </a:solidFill>
                <a:latin typeface="Palatino"/>
                <a:ea typeface="ＭＳ Ｐゴシック" charset="0"/>
                <a:cs typeface="Palatino"/>
              </a:endParaRPr>
            </a:p>
          </p:txBody>
        </p:sp>
        <p:sp>
          <p:nvSpPr>
            <p:cNvPr id="25" name="Left Bracket 24"/>
            <p:cNvSpPr/>
            <p:nvPr/>
          </p:nvSpPr>
          <p:spPr>
            <a:xfrm flipH="1">
              <a:off x="5892284"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6" name="TextBox 25"/>
            <p:cNvSpPr txBox="1"/>
            <p:nvPr/>
          </p:nvSpPr>
          <p:spPr>
            <a:xfrm>
              <a:off x="5473819" y="1462680"/>
              <a:ext cx="492443" cy="1569660"/>
            </a:xfrm>
            <a:prstGeom prst="rect">
              <a:avLst/>
            </a:prstGeom>
            <a:noFill/>
          </p:spPr>
          <p:txBody>
            <a:bodyPr wrap="none" rtlCol="0">
              <a:spAutoFit/>
            </a:bodyPr>
            <a:lstStyle/>
            <a:p>
              <a:pPr algn="ctr"/>
              <a:r>
                <a:rPr lang="en-US" sz="2400" i="1" dirty="0" smtClean="0">
                  <a:latin typeface="Palatino"/>
                  <a:ea typeface="ＭＳ Ｐゴシック" charset="0"/>
                  <a:cs typeface="Palatino"/>
                </a:rPr>
                <a:t>x</a:t>
              </a:r>
              <a:r>
                <a:rPr lang="en-US" sz="2400" baseline="-25000" dirty="0" smtClean="0">
                  <a:latin typeface="Palatino"/>
                  <a:ea typeface="ＭＳ Ｐゴシック" charset="0"/>
                  <a:cs typeface="Palatino"/>
                </a:rPr>
                <a:t>0</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x</a:t>
              </a:r>
              <a:r>
                <a:rPr lang="en-US" sz="2400" baseline="-250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x</a:t>
              </a:r>
              <a:r>
                <a:rPr lang="en-US" sz="2400" baseline="-25000" dirty="0" smtClean="0">
                  <a:latin typeface="Palatino"/>
                  <a:ea typeface="ＭＳ Ｐゴシック" charset="0"/>
                  <a:cs typeface="Palatino"/>
                </a:rPr>
                <a:t>2</a:t>
              </a:r>
              <a:endParaRPr lang="en-US" sz="2400" baseline="-25000" dirty="0">
                <a:latin typeface="Palatino"/>
                <a:ea typeface="ＭＳ Ｐゴシック" charset="0"/>
                <a:cs typeface="Palatino"/>
              </a:endParaRPr>
            </a:p>
            <a:p>
              <a:pPr algn="ctr"/>
              <a:r>
                <a:rPr lang="en-US" sz="2400" dirty="0" smtClean="0">
                  <a:solidFill>
                    <a:srgbClr val="0000FF"/>
                  </a:solidFill>
                  <a:latin typeface="Palatino"/>
                  <a:ea typeface="ＭＳ Ｐゴシック" charset="0"/>
                  <a:cs typeface="Palatino"/>
                </a:rPr>
                <a:t>…</a:t>
              </a:r>
              <a:endParaRPr lang="en-US" sz="2400" dirty="0">
                <a:solidFill>
                  <a:srgbClr val="0000FF"/>
                </a:solidFill>
                <a:latin typeface="Palatino"/>
                <a:ea typeface="ＭＳ Ｐゴシック" charset="0"/>
                <a:cs typeface="Palatino"/>
              </a:endParaRPr>
            </a:p>
          </p:txBody>
        </p:sp>
        <p:sp>
          <p:nvSpPr>
            <p:cNvPr id="27" name="Left Bracket 26"/>
            <p:cNvSpPr/>
            <p:nvPr/>
          </p:nvSpPr>
          <p:spPr>
            <a:xfrm>
              <a:off x="6121852" y="1858969"/>
              <a:ext cx="61003" cy="7770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8" name="Left Bracket 27"/>
            <p:cNvSpPr/>
            <p:nvPr/>
          </p:nvSpPr>
          <p:spPr>
            <a:xfrm flipH="1">
              <a:off x="6545299" y="1858969"/>
              <a:ext cx="61003" cy="7770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9" name="TextBox 28"/>
            <p:cNvSpPr txBox="1"/>
            <p:nvPr/>
          </p:nvSpPr>
          <p:spPr>
            <a:xfrm>
              <a:off x="6137657" y="1708901"/>
              <a:ext cx="472292" cy="1077218"/>
            </a:xfrm>
            <a:prstGeom prst="rect">
              <a:avLst/>
            </a:prstGeom>
            <a:noFill/>
          </p:spPr>
          <p:txBody>
            <a:bodyPr wrap="none" rtlCol="0">
              <a:spAutoFit/>
            </a:bodyPr>
            <a:lstStyle/>
            <a:p>
              <a:pPr algn="ctr"/>
              <a:r>
                <a:rPr lang="en-US" sz="2400" i="1" dirty="0">
                  <a:latin typeface="Palatino"/>
                  <a:ea typeface="ＭＳ Ｐゴシック" charset="0"/>
                  <a:cs typeface="Palatino"/>
                </a:rPr>
                <a:t>β</a:t>
              </a:r>
              <a:r>
                <a:rPr lang="en-US" sz="2400" baseline="-25000" dirty="0" smtClean="0">
                  <a:latin typeface="Palatino"/>
                  <a:ea typeface="ＭＳ Ｐゴシック" charset="0"/>
                  <a:cs typeface="Palatino"/>
                </a:rPr>
                <a:t>0</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β</a:t>
              </a:r>
              <a:r>
                <a:rPr lang="en-US" sz="2400" baseline="-250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endParaRPr lang="en-US" sz="2400" baseline="-25000" dirty="0">
                <a:latin typeface="Palatino"/>
                <a:ea typeface="ＭＳ Ｐゴシック" charset="0"/>
                <a:cs typeface="Palatino"/>
              </a:endParaRPr>
            </a:p>
          </p:txBody>
        </p:sp>
        <p:sp>
          <p:nvSpPr>
            <p:cNvPr id="30" name="Right Brace 29"/>
            <p:cNvSpPr/>
            <p:nvPr/>
          </p:nvSpPr>
          <p:spPr>
            <a:xfrm rot="5400000">
              <a:off x="5382081" y="2618414"/>
              <a:ext cx="206446" cy="999479"/>
            </a:xfrm>
            <a:prstGeom prst="rightBrace">
              <a:avLst>
                <a:gd name="adj1" fmla="val 113206"/>
                <a:gd name="adj2" fmla="val 47675"/>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4942488" y="3136193"/>
              <a:ext cx="1126631" cy="338554"/>
            </a:xfrm>
            <a:prstGeom prst="rect">
              <a:avLst/>
            </a:prstGeom>
            <a:noFill/>
          </p:spPr>
          <p:txBody>
            <a:bodyPr wrap="none" rtlCol="0">
              <a:spAutoFit/>
            </a:bodyPr>
            <a:lstStyle/>
            <a:p>
              <a:r>
                <a:rPr lang="en-US" sz="1600" dirty="0" smtClean="0"/>
                <a:t>N×2 </a:t>
              </a:r>
              <a:r>
                <a:rPr lang="en-US" sz="1600" b="1" dirty="0" smtClean="0">
                  <a:solidFill>
                    <a:srgbClr val="0000FF"/>
                  </a:solidFill>
                </a:rPr>
                <a:t>matrix</a:t>
              </a:r>
              <a:endParaRPr lang="en-US" sz="1600" b="1" dirty="0">
                <a:solidFill>
                  <a:srgbClr val="0000FF"/>
                </a:solidFill>
              </a:endParaRPr>
            </a:p>
          </p:txBody>
        </p:sp>
        <p:sp>
          <p:nvSpPr>
            <p:cNvPr id="36" name="Right Brace 35"/>
            <p:cNvSpPr/>
            <p:nvPr/>
          </p:nvSpPr>
          <p:spPr>
            <a:xfrm rot="5400000">
              <a:off x="1671010" y="2875928"/>
              <a:ext cx="206446" cy="484452"/>
            </a:xfrm>
            <a:prstGeom prst="rightBrace">
              <a:avLst>
                <a:gd name="adj1" fmla="val 113206"/>
                <a:gd name="adj2" fmla="val 47675"/>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1199540" y="3136193"/>
              <a:ext cx="1144764" cy="338554"/>
            </a:xfrm>
            <a:prstGeom prst="rect">
              <a:avLst/>
            </a:prstGeom>
            <a:noFill/>
          </p:spPr>
          <p:txBody>
            <a:bodyPr wrap="none" rtlCol="0">
              <a:spAutoFit/>
            </a:bodyPr>
            <a:lstStyle/>
            <a:p>
              <a:r>
                <a:rPr lang="en-US" sz="1600" dirty="0" smtClean="0"/>
                <a:t>data </a:t>
              </a:r>
              <a:r>
                <a:rPr lang="en-US" sz="1600" b="1" dirty="0" smtClean="0">
                  <a:solidFill>
                    <a:srgbClr val="0000FF"/>
                  </a:solidFill>
                </a:rPr>
                <a:t>vector</a:t>
              </a:r>
              <a:endParaRPr lang="en-US" sz="1600" b="1" dirty="0">
                <a:solidFill>
                  <a:srgbClr val="0000FF"/>
                </a:solidFill>
              </a:endParaRPr>
            </a:p>
          </p:txBody>
        </p:sp>
      </p:grpSp>
    </p:spTree>
    <p:extLst>
      <p:ext uri="{BB962C8B-B14F-4D97-AF65-F5344CB8AC3E}">
        <p14:creationId xmlns:p14="http://schemas.microsoft.com/office/powerpoint/2010/main" val="27569025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Solving a Linear </a:t>
            </a:r>
            <a:r>
              <a:rPr lang="en-US" sz="3600" dirty="0">
                <a:latin typeface="Palatino"/>
                <a:ea typeface="ＭＳ Ｐゴシック" charset="0"/>
                <a:cs typeface="Palatino"/>
              </a:rPr>
              <a:t>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0" y="873512"/>
            <a:ext cx="9144000" cy="5819775"/>
          </a:xfrm>
        </p:spPr>
        <p:txBody>
          <a:bodyPr>
            <a:normAutofit/>
          </a:bodyPr>
          <a:lstStyle/>
          <a:p>
            <a:pPr>
              <a:spcBef>
                <a:spcPts val="500"/>
              </a:spcBef>
            </a:pPr>
            <a:r>
              <a:rPr lang="en-US" sz="2400" dirty="0">
                <a:latin typeface="Palatino"/>
                <a:ea typeface="ＭＳ Ｐゴシック" charset="0"/>
                <a:cs typeface="Palatino"/>
              </a:rPr>
              <a:t>Solution for linear regression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Xβ</a:t>
            </a:r>
            <a:r>
              <a:rPr lang="en-US" sz="2400" dirty="0">
                <a:latin typeface="Palatino"/>
                <a:ea typeface="ＭＳ Ｐゴシック" charset="0"/>
                <a:cs typeface="Palatino"/>
              </a:rPr>
              <a:t> + </a:t>
            </a:r>
            <a:r>
              <a:rPr lang="en-US" sz="2400" b="1" dirty="0" err="1">
                <a:latin typeface="Palatino"/>
                <a:ea typeface="ＭＳ Ｐゴシック" charset="0"/>
                <a:cs typeface="Palatino"/>
              </a:rPr>
              <a:t>ε</a:t>
            </a:r>
            <a:endParaRPr lang="en-US" sz="2400" b="1" dirty="0">
              <a:latin typeface="Palatino"/>
              <a:ea typeface="ＭＳ Ｐゴシック" charset="0"/>
              <a:cs typeface="Palatino"/>
            </a:endParaRPr>
          </a:p>
          <a:p>
            <a:pPr lvl="1">
              <a:spcBef>
                <a:spcPts val="500"/>
              </a:spcBef>
              <a:buFont typeface="Wingdings" charset="2"/>
              <a:buChar char="Ø"/>
            </a:pPr>
            <a:r>
              <a:rPr lang="en-US" sz="2200" dirty="0" smtClean="0">
                <a:latin typeface="Palatino"/>
                <a:ea typeface="ＭＳ Ｐゴシック" charset="0"/>
                <a:cs typeface="Palatino"/>
              </a:rPr>
              <a:t>“Project” data </a:t>
            </a:r>
            <a:r>
              <a:rPr lang="en-US" sz="2200" b="1" dirty="0" smtClean="0">
                <a:latin typeface="Palatino"/>
                <a:ea typeface="ＭＳ Ｐゴシック" charset="0"/>
                <a:cs typeface="Palatino"/>
              </a:rPr>
              <a:t>y</a:t>
            </a:r>
            <a:r>
              <a:rPr lang="en-US" sz="2200" dirty="0" smtClean="0">
                <a:latin typeface="Palatino"/>
                <a:ea typeface="ＭＳ Ｐゴシック" charset="0"/>
                <a:cs typeface="Palatino"/>
              </a:rPr>
              <a:t> onto the space of explanatory variables (</a:t>
            </a:r>
            <a:r>
              <a:rPr lang="en-US" sz="2200" b="1" dirty="0" smtClean="0">
                <a:latin typeface="Palatino"/>
                <a:ea typeface="ＭＳ Ｐゴシック" charset="0"/>
                <a:cs typeface="Palatino"/>
              </a:rPr>
              <a:t>X</a:t>
            </a:r>
            <a:r>
              <a:rPr lang="en-US" sz="2200" dirty="0" smtClean="0">
                <a:latin typeface="Palatino"/>
                <a:ea typeface="ＭＳ Ｐゴシック" charset="0"/>
                <a:cs typeface="Palatino"/>
              </a:rPr>
              <a:t>)</a:t>
            </a:r>
          </a:p>
          <a:p>
            <a:pPr lvl="1">
              <a:spcBef>
                <a:spcPts val="500"/>
              </a:spcBef>
              <a:buClr>
                <a:schemeClr val="tx1"/>
              </a:buClr>
              <a:buFont typeface="Wingdings" charset="2"/>
              <a:buChar char="Ø"/>
            </a:pPr>
            <a:r>
              <a:rPr lang="en-US" sz="2200" b="1" dirty="0" smtClean="0">
                <a:solidFill>
                  <a:srgbClr val="0000FF"/>
                </a:solidFill>
                <a:latin typeface="Palatino"/>
                <a:ea typeface="ＭＳ Ｐゴシック" charset="0"/>
                <a:cs typeface="Palatino"/>
              </a:rPr>
              <a:t>OLS</a:t>
            </a:r>
            <a:r>
              <a:rPr lang="en-US" sz="2200" dirty="0" smtClean="0">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formula for solution:</a:t>
            </a:r>
            <a:endParaRPr lang="en-US" sz="2200" b="1" u="sng" dirty="0" smtClean="0">
              <a:latin typeface="Palatino"/>
              <a:ea typeface="ＭＳ Ｐゴシック" charset="0"/>
              <a:cs typeface="Palatino"/>
            </a:endParaRPr>
          </a:p>
          <a:p>
            <a:pPr lvl="1">
              <a:spcBef>
                <a:spcPts val="500"/>
              </a:spcBef>
              <a:buFont typeface="Wingdings" charset="2"/>
              <a:buChar char="Ø"/>
            </a:pPr>
            <a:r>
              <a:rPr lang="en-US" sz="2200" dirty="0" smtClean="0">
                <a:latin typeface="Palatino"/>
                <a:ea typeface="ＭＳ Ｐゴシック" charset="0"/>
                <a:cs typeface="Palatino"/>
              </a:rPr>
              <a:t>Columns of </a:t>
            </a:r>
            <a:r>
              <a:rPr lang="en-US" sz="2200" b="1" dirty="0" smtClean="0">
                <a:latin typeface="Palatino"/>
                <a:ea typeface="ＭＳ Ｐゴシック" charset="0"/>
                <a:cs typeface="Palatino"/>
              </a:rPr>
              <a:t>X</a:t>
            </a:r>
            <a:r>
              <a:rPr lang="en-US" sz="2200" dirty="0" smtClean="0">
                <a:latin typeface="Palatino"/>
                <a:ea typeface="ＭＳ Ｐゴシック" charset="0"/>
                <a:cs typeface="Palatino"/>
              </a:rPr>
              <a:t> are the </a:t>
            </a:r>
            <a:r>
              <a:rPr lang="en-US" sz="2200" b="1" dirty="0" smtClean="0">
                <a:solidFill>
                  <a:srgbClr val="0000FF"/>
                </a:solidFill>
                <a:latin typeface="Palatino"/>
                <a:ea typeface="ＭＳ Ｐゴシック" charset="0"/>
                <a:cs typeface="Palatino"/>
              </a:rPr>
              <a:t>model</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for data vector </a:t>
            </a:r>
            <a:r>
              <a:rPr lang="en-US" sz="2200" b="1" dirty="0" smtClean="0">
                <a:latin typeface="Palatino"/>
                <a:ea typeface="ＭＳ Ｐゴシック" charset="0"/>
                <a:cs typeface="Palatino"/>
              </a:rPr>
              <a:t>y</a:t>
            </a:r>
            <a:endParaRPr lang="en-US" sz="2200" u="sng" dirty="0" smtClean="0">
              <a:latin typeface="Palatino"/>
              <a:ea typeface="ＭＳ Ｐゴシック" charset="0"/>
              <a:cs typeface="Palatino"/>
            </a:endParaRPr>
          </a:p>
          <a:p>
            <a:pPr>
              <a:spcBef>
                <a:spcPts val="500"/>
              </a:spcBef>
            </a:pPr>
            <a:r>
              <a:rPr lang="en-US" sz="2400" dirty="0" smtClean="0">
                <a:latin typeface="Palatino"/>
                <a:ea typeface="ＭＳ Ｐゴシック" charset="0"/>
                <a:cs typeface="Palatino"/>
              </a:rPr>
              <a:t>Meaning of coefficient</a:t>
            </a:r>
            <a:r>
              <a:rPr lang="en-US" sz="2400" dirty="0">
                <a:latin typeface="Palatino"/>
                <a:ea typeface="ＭＳ Ｐゴシック" charset="0"/>
                <a:cs typeface="Palatino"/>
              </a:rPr>
              <a:t>: </a:t>
            </a:r>
            <a:r>
              <a:rPr lang="en-US" sz="2400" i="1" dirty="0" smtClean="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value is </a:t>
            </a:r>
            <a:r>
              <a:rPr lang="en-US" sz="2400" u="sng" dirty="0">
                <a:latin typeface="Palatino"/>
                <a:ea typeface="ＭＳ Ｐゴシック" charset="0"/>
                <a:cs typeface="Palatino"/>
              </a:rPr>
              <a:t>slope</a:t>
            </a:r>
            <a:r>
              <a:rPr lang="en-US" sz="2400" dirty="0">
                <a:latin typeface="Palatino"/>
                <a:ea typeface="ＭＳ Ｐゴシック" charset="0"/>
                <a:cs typeface="Palatino"/>
              </a:rPr>
              <a:t>, </a:t>
            </a:r>
            <a:r>
              <a:rPr lang="en-US" sz="2400" u="sng" dirty="0">
                <a:latin typeface="Palatino"/>
                <a:ea typeface="ＭＳ Ｐゴシック" charset="0"/>
                <a:cs typeface="Palatino"/>
              </a:rPr>
              <a:t>marginal </a:t>
            </a:r>
            <a:r>
              <a:rPr lang="en-US" sz="2400" u="sng" dirty="0" smtClean="0">
                <a:latin typeface="Palatino"/>
                <a:ea typeface="ＭＳ Ｐゴシック" charset="0"/>
                <a:cs typeface="Palatino"/>
              </a:rPr>
              <a:t>effect</a:t>
            </a:r>
            <a:r>
              <a:rPr lang="en-US" sz="2400" dirty="0" smtClean="0">
                <a:latin typeface="Palatino"/>
                <a:ea typeface="ＭＳ Ｐゴシック" charset="0"/>
                <a:cs typeface="Palatino"/>
              </a:rPr>
              <a:t>, or </a:t>
            </a:r>
            <a:r>
              <a:rPr lang="en-US" sz="2400" u="sng" dirty="0">
                <a:latin typeface="Palatino"/>
                <a:ea typeface="ＭＳ Ｐゴシック" charset="0"/>
                <a:cs typeface="Palatino"/>
              </a:rPr>
              <a:t>effect size </a:t>
            </a:r>
            <a:r>
              <a:rPr lang="en-US" sz="2400" dirty="0">
                <a:latin typeface="Palatino"/>
                <a:ea typeface="ＭＳ Ｐゴシック" charset="0"/>
                <a:cs typeface="Palatino"/>
              </a:rPr>
              <a:t>associated </a:t>
            </a:r>
            <a:r>
              <a:rPr lang="en-US" sz="2400" dirty="0" smtClean="0">
                <a:latin typeface="Palatino"/>
                <a:ea typeface="ＭＳ Ｐゴシック" charset="0"/>
                <a:cs typeface="Palatino"/>
              </a:rPr>
              <a:t>with </a:t>
            </a:r>
            <a:r>
              <a:rPr lang="en-US" sz="2400" b="1" dirty="0" smtClean="0">
                <a:solidFill>
                  <a:srgbClr val="0000FF"/>
                </a:solidFill>
                <a:latin typeface="Palatino"/>
                <a:ea typeface="ＭＳ Ｐゴシック" charset="0"/>
                <a:cs typeface="Palatino"/>
              </a:rPr>
              <a:t>regressor</a:t>
            </a:r>
            <a:r>
              <a:rPr lang="en-US" sz="2400" dirty="0" smtClean="0">
                <a:solidFill>
                  <a:srgbClr val="0000FF"/>
                </a:solidFill>
                <a:latin typeface="Palatino"/>
                <a:ea typeface="ＭＳ Ｐゴシック" charset="0"/>
                <a:cs typeface="Palatino"/>
              </a:rPr>
              <a:t> </a:t>
            </a:r>
            <a:r>
              <a:rPr lang="en-US" sz="2400" dirty="0" smtClean="0">
                <a:solidFill>
                  <a:srgbClr val="000000"/>
                </a:solidFill>
                <a:latin typeface="Palatino"/>
                <a:ea typeface="ＭＳ Ｐゴシック" charset="0"/>
                <a:cs typeface="Palatino"/>
              </a:rPr>
              <a:t>number </a:t>
            </a:r>
            <a:r>
              <a:rPr lang="en-US" sz="2400" i="1" dirty="0">
                <a:solidFill>
                  <a:srgbClr val="000000"/>
                </a:solidFill>
                <a:latin typeface="Palatino"/>
                <a:ea typeface="ＭＳ Ｐゴシック" charset="0"/>
                <a:cs typeface="Palatino"/>
              </a:rPr>
              <a:t>k</a:t>
            </a:r>
            <a:r>
              <a:rPr lang="en-US" sz="2400" i="1" dirty="0" smtClean="0">
                <a:solidFill>
                  <a:srgbClr val="000000"/>
                </a:solidFill>
                <a:latin typeface="Palatino"/>
                <a:ea typeface="ＭＳ Ｐゴシック" charset="0"/>
                <a:cs typeface="Palatino"/>
              </a:rPr>
              <a:t> </a:t>
            </a:r>
            <a:r>
              <a:rPr lang="en-US" sz="2400" dirty="0" smtClean="0">
                <a:latin typeface="Palatino"/>
                <a:ea typeface="ＭＳ Ｐゴシック" charset="0"/>
                <a:cs typeface="Palatino"/>
              </a:rPr>
              <a:t>[column </a:t>
            </a:r>
            <a:r>
              <a:rPr lang="en-US" sz="2400" i="1" dirty="0">
                <a:latin typeface="Palatino"/>
                <a:ea typeface="ＭＳ Ｐゴシック" charset="0"/>
                <a:cs typeface="Palatino"/>
              </a:rPr>
              <a:t>k</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in </a:t>
            </a:r>
            <a:r>
              <a:rPr lang="en-US" sz="2400" b="1" dirty="0" smtClean="0">
                <a:latin typeface="Palatino"/>
                <a:ea typeface="ＭＳ Ｐゴシック" charset="0"/>
                <a:cs typeface="Palatino"/>
              </a:rPr>
              <a:t>X</a:t>
            </a:r>
            <a:r>
              <a:rPr lang="en-US" sz="2400" dirty="0" smtClean="0">
                <a:latin typeface="Palatino"/>
                <a:ea typeface="ＭＳ Ｐゴシック" charset="0"/>
                <a:cs typeface="Palatino"/>
              </a:rPr>
              <a:t>]</a:t>
            </a:r>
          </a:p>
          <a:p>
            <a:pPr>
              <a:spcBef>
                <a:spcPts val="500"/>
              </a:spcBef>
            </a:pPr>
            <a:r>
              <a:rPr lang="en-US" sz="2400" i="1" dirty="0" smtClean="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smtClean="0">
                <a:latin typeface="Palatino"/>
                <a:ea typeface="ＭＳ Ｐゴシック" charset="0"/>
                <a:cs typeface="Palatino"/>
              </a:rPr>
              <a:t> </a:t>
            </a:r>
            <a:r>
              <a:rPr lang="en-US" sz="2400" dirty="0">
                <a:latin typeface="Palatino"/>
                <a:ea typeface="ＭＳ Ｐゴシック" charset="0"/>
                <a:cs typeface="Palatino"/>
              </a:rPr>
              <a:t>value </a:t>
            </a:r>
            <a:r>
              <a:rPr lang="en-US" sz="2400" dirty="0" smtClean="0">
                <a:latin typeface="Palatino"/>
                <a:ea typeface="ＭＳ Ｐゴシック" charset="0"/>
                <a:cs typeface="Palatino"/>
              </a:rPr>
              <a:t>says how much of regressor number </a:t>
            </a:r>
            <a:r>
              <a:rPr lang="en-US" sz="2400" i="1" dirty="0">
                <a:latin typeface="Palatino"/>
                <a:ea typeface="ＭＳ Ｐゴシック" charset="0"/>
                <a:cs typeface="Palatino"/>
              </a:rPr>
              <a:t>k</a:t>
            </a:r>
            <a:r>
              <a:rPr lang="en-US" sz="2400" dirty="0" smtClean="0">
                <a:latin typeface="Palatino"/>
                <a:ea typeface="ＭＳ Ｐゴシック" charset="0"/>
                <a:cs typeface="Palatino"/>
              </a:rPr>
              <a:t> </a:t>
            </a:r>
            <a:r>
              <a:rPr lang="en-US" sz="2400" dirty="0" smtClean="0">
                <a:latin typeface="Palatino"/>
                <a:ea typeface="ＭＳ Ｐゴシック" charset="0"/>
                <a:cs typeface="Palatino"/>
              </a:rPr>
              <a:t>is needed to fit the data “best” – in the </a:t>
            </a:r>
            <a:r>
              <a:rPr lang="en-US" sz="2400" b="1" dirty="0" smtClean="0">
                <a:solidFill>
                  <a:srgbClr val="0000FF"/>
                </a:solidFill>
                <a:latin typeface="Palatino"/>
                <a:ea typeface="ＭＳ Ｐゴシック" charset="0"/>
                <a:cs typeface="Palatino"/>
              </a:rPr>
              <a:t>O</a:t>
            </a:r>
            <a:r>
              <a:rPr lang="en-US" sz="2400" dirty="0" smtClean="0">
                <a:latin typeface="Palatino"/>
                <a:ea typeface="ＭＳ Ｐゴシック" charset="0"/>
                <a:cs typeface="Palatino"/>
              </a:rPr>
              <a:t>rdinary </a:t>
            </a:r>
            <a:r>
              <a:rPr lang="en-US" sz="2400" b="1" dirty="0" smtClean="0">
                <a:solidFill>
                  <a:srgbClr val="0000FF"/>
                </a:solidFill>
                <a:latin typeface="Palatino"/>
                <a:ea typeface="ＭＳ Ｐゴシック" charset="0"/>
                <a:cs typeface="Palatino"/>
              </a:rPr>
              <a:t>L</a:t>
            </a:r>
            <a:r>
              <a:rPr lang="en-US" sz="2400" dirty="0" smtClean="0">
                <a:latin typeface="Palatino"/>
                <a:ea typeface="ＭＳ Ｐゴシック" charset="0"/>
                <a:cs typeface="Palatino"/>
              </a:rPr>
              <a:t>east </a:t>
            </a:r>
            <a:r>
              <a:rPr lang="en-US" sz="2400" b="1" dirty="0" smtClean="0">
                <a:solidFill>
                  <a:srgbClr val="0000FF"/>
                </a:solidFill>
                <a:latin typeface="Palatino"/>
                <a:ea typeface="ＭＳ Ｐゴシック" charset="0"/>
                <a:cs typeface="Palatino"/>
              </a:rPr>
              <a:t>S</a:t>
            </a:r>
            <a:r>
              <a:rPr lang="en-US" sz="2400" dirty="0" smtClean="0">
                <a:latin typeface="Palatino"/>
                <a:ea typeface="ＭＳ Ｐゴシック" charset="0"/>
                <a:cs typeface="Palatino"/>
              </a:rPr>
              <a:t>quares sense</a:t>
            </a:r>
          </a:p>
          <a:p>
            <a:pPr lvl="1">
              <a:spcBef>
                <a:spcPts val="500"/>
              </a:spcBef>
            </a:pPr>
            <a:r>
              <a:rPr lang="en-US" sz="2000" dirty="0" smtClean="0">
                <a:latin typeface="Palatino"/>
                <a:ea typeface="ＭＳ Ｐゴシック" charset="0"/>
                <a:cs typeface="Palatino"/>
              </a:rPr>
              <a:t>That is, the sum of the squares of </a:t>
            </a:r>
            <a:r>
              <a:rPr lang="en-US" sz="2000" i="1" dirty="0" err="1" smtClean="0">
                <a:solidFill>
                  <a:srgbClr val="000000"/>
                </a:solidFill>
                <a:latin typeface="Palatino"/>
                <a:ea typeface="ＭＳ Ｐゴシック" charset="0"/>
                <a:cs typeface="Palatino"/>
              </a:rPr>
              <a:t>ε</a:t>
            </a:r>
            <a:r>
              <a:rPr lang="en-US" sz="2000" i="1" baseline="-25000" dirty="0" err="1" smtClean="0">
                <a:solidFill>
                  <a:srgbClr val="000000"/>
                </a:solidFill>
                <a:latin typeface="Palatino"/>
                <a:ea typeface="ＭＳ Ｐゴシック" charset="0"/>
                <a:cs typeface="Palatino"/>
              </a:rPr>
              <a:t>i</a:t>
            </a:r>
            <a:r>
              <a:rPr lang="en-US" sz="2000" dirty="0">
                <a:solidFill>
                  <a:srgbClr val="000000"/>
                </a:solidFill>
                <a:latin typeface="Palatino"/>
                <a:ea typeface="ＭＳ Ｐゴシック" charset="0"/>
                <a:cs typeface="Palatino"/>
              </a:rPr>
              <a:t> </a:t>
            </a:r>
            <a:r>
              <a:rPr lang="en-US" sz="2000" dirty="0" smtClean="0">
                <a:solidFill>
                  <a:srgbClr val="000000"/>
                </a:solidFill>
                <a:latin typeface="Palatino"/>
                <a:ea typeface="ＭＳ Ｐゴシック" charset="0"/>
                <a:cs typeface="Palatino"/>
              </a:rPr>
              <a:t>is made as small as possible</a:t>
            </a:r>
            <a:endParaRPr lang="en-US" sz="2000" dirty="0" smtClean="0">
              <a:latin typeface="Palatino"/>
              <a:ea typeface="ＭＳ Ｐゴシック" charset="0"/>
              <a:cs typeface="Palatino"/>
            </a:endParaRPr>
          </a:p>
          <a:p>
            <a:pPr>
              <a:spcBef>
                <a:spcPts val="500"/>
              </a:spcBef>
            </a:pPr>
            <a:r>
              <a:rPr lang="en-US" sz="2400" dirty="0" smtClean="0">
                <a:latin typeface="Palatino"/>
                <a:ea typeface="ＭＳ Ｐゴシック" charset="0"/>
                <a:cs typeface="Palatino"/>
              </a:rPr>
              <a:t>If we don’t care about regressor number </a:t>
            </a:r>
            <a:r>
              <a:rPr lang="en-US" sz="2400" i="1" dirty="0">
                <a:latin typeface="Palatino"/>
                <a:ea typeface="ＭＳ Ｐゴシック" charset="0"/>
                <a:cs typeface="Palatino"/>
              </a:rPr>
              <a:t>k</a:t>
            </a:r>
            <a:r>
              <a:rPr lang="en-US" sz="2400" dirty="0" smtClean="0">
                <a:latin typeface="Palatino"/>
                <a:ea typeface="ＭＳ Ｐゴシック" charset="0"/>
                <a:cs typeface="Palatino"/>
              </a:rPr>
              <a:t>, </a:t>
            </a:r>
            <a:r>
              <a:rPr lang="en-US" sz="2400" dirty="0" smtClean="0">
                <a:latin typeface="Palatino"/>
                <a:ea typeface="ＭＳ Ｐゴシック" charset="0"/>
                <a:cs typeface="Palatino"/>
              </a:rPr>
              <a:t>then we don’t care about the value of </a:t>
            </a:r>
            <a:r>
              <a:rPr lang="en-US" sz="2400" i="1" dirty="0" smtClean="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smtClean="0">
                <a:latin typeface="Palatino"/>
                <a:ea typeface="ＭＳ Ｐゴシック" charset="0"/>
                <a:cs typeface="Palatino"/>
              </a:rPr>
              <a:t> </a:t>
            </a:r>
            <a:endParaRPr lang="en-US" sz="2400" i="1" dirty="0" smtClean="0">
              <a:latin typeface="Palatino"/>
              <a:ea typeface="ＭＳ Ｐゴシック" charset="0"/>
              <a:cs typeface="Palatino"/>
            </a:endParaRPr>
          </a:p>
          <a:p>
            <a:pPr lvl="1">
              <a:spcBef>
                <a:spcPts val="500"/>
              </a:spcBef>
              <a:buFont typeface="Wingdings" charset="2"/>
              <a:buChar char="Ø"/>
            </a:pPr>
            <a:r>
              <a:rPr lang="en-US" sz="2200" dirty="0" smtClean="0">
                <a:latin typeface="Palatino"/>
                <a:ea typeface="ＭＳ Ｐゴシック" charset="0"/>
                <a:cs typeface="Palatino"/>
              </a:rPr>
              <a:t>But we included regressor number </a:t>
            </a:r>
            <a:r>
              <a:rPr lang="en-US" sz="2200" i="1" dirty="0">
                <a:latin typeface="Palatino"/>
                <a:ea typeface="ＭＳ Ｐゴシック" charset="0"/>
                <a:cs typeface="Palatino"/>
              </a:rPr>
              <a:t>k</a:t>
            </a:r>
            <a:r>
              <a:rPr lang="en-US" sz="2200" dirty="0" smtClean="0">
                <a:latin typeface="Palatino"/>
                <a:ea typeface="ＭＳ Ｐゴシック" charset="0"/>
                <a:cs typeface="Palatino"/>
              </a:rPr>
              <a:t> </a:t>
            </a:r>
            <a:r>
              <a:rPr lang="en-US" sz="2200" dirty="0" smtClean="0">
                <a:latin typeface="Palatino"/>
                <a:ea typeface="ＭＳ Ｐゴシック" charset="0"/>
                <a:cs typeface="Palatino"/>
              </a:rPr>
              <a:t>in the model because it was needed to fit some part of the data</a:t>
            </a:r>
          </a:p>
          <a:p>
            <a:pPr lvl="1">
              <a:spcBef>
                <a:spcPts val="500"/>
              </a:spcBef>
              <a:buClr>
                <a:schemeClr val="tx1"/>
              </a:buClr>
              <a:buFont typeface="Wingdings" charset="2"/>
              <a:buChar char="Ø"/>
            </a:pPr>
            <a:r>
              <a:rPr lang="en-US" sz="2200" b="1" dirty="0">
                <a:solidFill>
                  <a:srgbClr val="0000FF"/>
                </a:solidFill>
                <a:latin typeface="Palatino"/>
                <a:ea typeface="ＭＳ Ｐゴシック" charset="0"/>
                <a:cs typeface="Palatino"/>
              </a:rPr>
              <a:t>R</a:t>
            </a:r>
            <a:r>
              <a:rPr lang="en-US" sz="2200" b="1" dirty="0" smtClean="0">
                <a:solidFill>
                  <a:srgbClr val="0000FF"/>
                </a:solidFill>
                <a:latin typeface="Palatino"/>
                <a:ea typeface="ＭＳ Ｐゴシック" charset="0"/>
                <a:cs typeface="Palatino"/>
              </a:rPr>
              <a:t>egressors of no interest </a:t>
            </a:r>
            <a:r>
              <a:rPr lang="en-US" sz="2200" dirty="0" smtClean="0">
                <a:latin typeface="Palatino"/>
                <a:ea typeface="ＭＳ Ｐゴシック" charset="0"/>
                <a:cs typeface="Palatino"/>
              </a:rPr>
              <a:t>make up the global Null Hypothesis in the model – in AFNI, we call these regressors the </a:t>
            </a:r>
            <a:r>
              <a:rPr lang="en-US" sz="2200" b="1" dirty="0" smtClean="0">
                <a:solidFill>
                  <a:srgbClr val="0000FF"/>
                </a:solidFill>
                <a:latin typeface="Palatino"/>
                <a:ea typeface="ＭＳ Ｐゴシック" charset="0"/>
                <a:cs typeface="Palatino"/>
              </a:rPr>
              <a:t>baseline model</a:t>
            </a:r>
            <a:endParaRPr lang="en-US" sz="2200" dirty="0" smtClean="0">
              <a:latin typeface="Palatino"/>
              <a:ea typeface="ＭＳ Ｐゴシック" charset="0"/>
              <a:cs typeface="Palatino"/>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905233296"/>
              </p:ext>
            </p:extLst>
          </p:nvPr>
        </p:nvGraphicFramePr>
        <p:xfrm>
          <a:off x="4290353" y="1641242"/>
          <a:ext cx="2587625" cy="530225"/>
        </p:xfrm>
        <a:graphic>
          <a:graphicData uri="http://schemas.openxmlformats.org/presentationml/2006/ole">
            <mc:AlternateContent xmlns:mc="http://schemas.openxmlformats.org/markup-compatibility/2006">
              <mc:Choice xmlns:v="urn:schemas-microsoft-com:vml" Requires="v">
                <p:oleObj spid="_x0000_s7839" name="Equation" r:id="rId4" imgW="1041400" imgH="254000" progId="Equation.3">
                  <p:embed/>
                </p:oleObj>
              </mc:Choice>
              <mc:Fallback>
                <p:oleObj name="Equation" r:id="rId4" imgW="1041400" imgH="254000" progId="Equation.3">
                  <p:embed/>
                  <p:pic>
                    <p:nvPicPr>
                      <p:cNvPr id="0" name=""/>
                      <p:cNvPicPr>
                        <a:picLocks noChangeAspect="1" noChangeArrowheads="1"/>
                      </p:cNvPicPr>
                      <p:nvPr/>
                    </p:nvPicPr>
                    <p:blipFill>
                      <a:blip r:embed="rId5"/>
                      <a:srcRect/>
                      <a:stretch>
                        <a:fillRect/>
                      </a:stretch>
                    </p:blipFill>
                    <p:spPr bwMode="auto">
                      <a:xfrm>
                        <a:off x="4290353" y="1641242"/>
                        <a:ext cx="2587625" cy="530225"/>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2"/>
          </p:nvPr>
        </p:nvSpPr>
        <p:spPr/>
        <p:txBody>
          <a:bodyPr/>
          <a:lstStyle/>
          <a:p>
            <a:fld id="{2B142ECA-B25A-7D4E-AE0A-E9B57F978545}" type="slidenum">
              <a:rPr lang="en-US" smtClean="0"/>
              <a:t>6</a:t>
            </a:fld>
            <a:endParaRPr lang="en-US" dirty="0"/>
          </a:p>
        </p:txBody>
      </p:sp>
      <p:grpSp>
        <p:nvGrpSpPr>
          <p:cNvPr id="7" name="Group 6"/>
          <p:cNvGrpSpPr/>
          <p:nvPr/>
        </p:nvGrpSpPr>
        <p:grpSpPr>
          <a:xfrm>
            <a:off x="5868510" y="114029"/>
            <a:ext cx="3171760" cy="1200329"/>
            <a:chOff x="5868510" y="3470557"/>
            <a:chExt cx="3171760" cy="1200329"/>
          </a:xfrm>
        </p:grpSpPr>
        <p:sp>
          <p:nvSpPr>
            <p:cNvPr id="8" name="TextBox 7"/>
            <p:cNvSpPr txBox="1"/>
            <p:nvPr/>
          </p:nvSpPr>
          <p:spPr>
            <a:xfrm>
              <a:off x="7349107" y="3470557"/>
              <a:ext cx="1691163" cy="1200329"/>
            </a:xfrm>
            <a:prstGeom prst="rect">
              <a:avLst/>
            </a:prstGeom>
            <a:solidFill>
              <a:srgbClr val="FFFF00"/>
            </a:solidFill>
            <a:ln>
              <a:solidFill>
                <a:srgbClr val="800000"/>
              </a:solidFill>
            </a:ln>
          </p:spPr>
          <p:txBody>
            <a:bodyPr wrap="square" rtlCol="0">
              <a:spAutoFit/>
            </a:bodyPr>
            <a:lstStyle/>
            <a:p>
              <a:r>
                <a:rPr lang="en-US" dirty="0" smtClean="0"/>
                <a:t>Vector </a:t>
              </a:r>
              <a:r>
                <a:rPr lang="en-US" b="1" dirty="0" smtClean="0"/>
                <a:t>y</a:t>
              </a:r>
              <a:r>
                <a:rPr lang="en-US" dirty="0" smtClean="0"/>
                <a:t> is sum of matrix </a:t>
              </a:r>
              <a:r>
                <a:rPr lang="en-US" b="1" dirty="0" smtClean="0"/>
                <a:t>X</a:t>
              </a:r>
              <a:r>
                <a:rPr lang="en-US" dirty="0" smtClean="0"/>
                <a:t> times vector </a:t>
              </a:r>
              <a:r>
                <a:rPr lang="en-US" b="1" dirty="0">
                  <a:latin typeface="Palatino"/>
                  <a:ea typeface="ＭＳ Ｐゴシック" charset="0"/>
                  <a:cs typeface="Palatino"/>
                </a:rPr>
                <a:t>β</a:t>
              </a:r>
              <a:r>
                <a:rPr lang="en-US" dirty="0" smtClean="0"/>
                <a:t> plus residuals </a:t>
              </a:r>
              <a:r>
                <a:rPr lang="en-US" b="1" dirty="0" err="1" smtClean="0">
                  <a:latin typeface="Palatino"/>
                  <a:ea typeface="ＭＳ Ｐゴシック" charset="0"/>
                  <a:cs typeface="Palatino"/>
                </a:rPr>
                <a:t>ε</a:t>
              </a:r>
              <a:endParaRPr lang="en-US" b="1" dirty="0">
                <a:latin typeface="Palatino"/>
                <a:ea typeface="ＭＳ Ｐゴシック" charset="0"/>
                <a:cs typeface="Palatino"/>
              </a:endParaRPr>
            </a:p>
          </p:txBody>
        </p:sp>
        <p:cxnSp>
          <p:nvCxnSpPr>
            <p:cNvPr id="9" name="Straight Arrow Connector 8"/>
            <p:cNvCxnSpPr/>
            <p:nvPr/>
          </p:nvCxnSpPr>
          <p:spPr>
            <a:xfrm flipH="1">
              <a:off x="5868510" y="4082164"/>
              <a:ext cx="1480598" cy="391626"/>
            </a:xfrm>
            <a:prstGeom prst="straightConnector1">
              <a:avLst/>
            </a:prstGeom>
            <a:ln w="38100" cmpd="dbl">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850280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Statistics in a Linear </a:t>
            </a:r>
            <a:r>
              <a:rPr lang="en-US" sz="3600" dirty="0">
                <a:latin typeface="Palatino"/>
                <a:ea typeface="ＭＳ Ｐゴシック" charset="0"/>
                <a:cs typeface="Palatino"/>
              </a:rPr>
              <a:t>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58024"/>
            <a:ext cx="8811670" cy="5819775"/>
          </a:xfrm>
        </p:spPr>
        <p:txBody>
          <a:bodyPr>
            <a:normAutofit/>
          </a:bodyPr>
          <a:lstStyle/>
          <a:p>
            <a:pPr>
              <a:spcBef>
                <a:spcPts val="700"/>
              </a:spcBef>
            </a:pPr>
            <a:r>
              <a:rPr lang="en-US" sz="2400" dirty="0" smtClean="0">
                <a:latin typeface="Palatino"/>
                <a:ea typeface="ＭＳ Ｐゴシック" charset="0"/>
                <a:cs typeface="Palatino"/>
              </a:rPr>
              <a:t>Various statistical tests carried out after solving for </a:t>
            </a:r>
            <a:r>
              <a:rPr lang="en-US" sz="2400" b="1" dirty="0" smtClean="0">
                <a:latin typeface="Palatino"/>
                <a:ea typeface="ＭＳ Ｐゴシック" charset="0"/>
                <a:cs typeface="Palatino"/>
              </a:rPr>
              <a:t>β </a:t>
            </a:r>
            <a:r>
              <a:rPr lang="en-US" sz="2400" dirty="0" smtClean="0">
                <a:latin typeface="Palatino"/>
                <a:ea typeface="ＭＳ Ｐゴシック" charset="0"/>
                <a:cs typeface="Palatino"/>
              </a:rPr>
              <a:t>vector</a:t>
            </a:r>
          </a:p>
          <a:p>
            <a:pPr>
              <a:spcBef>
                <a:spcPts val="700"/>
              </a:spcBef>
            </a:pPr>
            <a:r>
              <a:rPr lang="en-US" sz="2400" dirty="0" smtClean="0">
                <a:latin typeface="Palatino"/>
                <a:ea typeface="ＭＳ Ｐゴシック" charset="0"/>
                <a:cs typeface="Palatino"/>
              </a:rPr>
              <a:t>Some examples, with particular null hypotheses </a:t>
            </a:r>
            <a:r>
              <a:rPr lang="en-US" sz="2400" b="1" i="1" dirty="0" smtClean="0">
                <a:latin typeface="Palatino"/>
                <a:ea typeface="ＭＳ Ｐゴシック" charset="0"/>
                <a:cs typeface="Palatino"/>
              </a:rPr>
              <a:t>H</a:t>
            </a:r>
            <a:r>
              <a:rPr lang="en-US" sz="2400" b="1" baseline="-25000" dirty="0" smtClean="0">
                <a:latin typeface="Palatino"/>
                <a:ea typeface="ＭＳ Ｐゴシック" charset="0"/>
                <a:cs typeface="Palatino"/>
              </a:rPr>
              <a:t>0</a:t>
            </a:r>
            <a:r>
              <a:rPr lang="en-US" sz="2400" dirty="0" smtClean="0">
                <a:latin typeface="Palatino"/>
                <a:ea typeface="ＭＳ Ｐゴシック" charset="0"/>
                <a:cs typeface="Palatino"/>
              </a:rPr>
              <a:t> </a:t>
            </a:r>
          </a:p>
          <a:p>
            <a:pPr lvl="1">
              <a:spcBef>
                <a:spcPts val="700"/>
              </a:spcBef>
              <a:buFont typeface="Wingdings" charset="2"/>
              <a:buChar char="Ø"/>
            </a:pPr>
            <a:r>
              <a:rPr lang="en-US" sz="2400" dirty="0" smtClean="0">
                <a:latin typeface="Palatino"/>
                <a:ea typeface="ＭＳ Ｐゴシック" charset="0"/>
                <a:cs typeface="Palatino"/>
              </a:rPr>
              <a:t>Student </a:t>
            </a:r>
            <a:r>
              <a:rPr lang="en-US" sz="2400" i="1" dirty="0" smtClean="0">
                <a:latin typeface="Palatino"/>
                <a:ea typeface="ＭＳ Ｐゴシック" charset="0"/>
                <a:cs typeface="Palatino"/>
              </a:rPr>
              <a:t>t</a:t>
            </a:r>
            <a:r>
              <a:rPr lang="en-US" sz="2400" dirty="0" smtClean="0">
                <a:latin typeface="Palatino"/>
                <a:ea typeface="ＭＳ Ｐゴシック" charset="0"/>
                <a:cs typeface="Palatino"/>
              </a:rPr>
              <a:t>-test for each </a:t>
            </a:r>
            <a:r>
              <a:rPr lang="en-US" sz="2400" i="1" dirty="0" smtClean="0">
                <a:latin typeface="Palatino"/>
                <a:ea typeface="ＭＳ Ｐゴシック" charset="0"/>
                <a:cs typeface="Palatino"/>
              </a:rPr>
              <a:t>β</a:t>
            </a:r>
            <a:r>
              <a:rPr lang="en-US" sz="2400" i="1" baseline="-25000" dirty="0" err="1" smtClean="0">
                <a:latin typeface="Palatino"/>
                <a:ea typeface="ＭＳ Ｐゴシック" charset="0"/>
                <a:cs typeface="Palatino"/>
              </a:rPr>
              <a:t>i</a:t>
            </a:r>
            <a:r>
              <a:rPr lang="en-US" sz="2400" dirty="0" smtClean="0">
                <a:latin typeface="Palatino"/>
                <a:ea typeface="ＭＳ Ｐゴシック" charset="0"/>
                <a:cs typeface="Palatino"/>
              </a:rPr>
              <a:t> of interest</a:t>
            </a:r>
            <a:endParaRPr lang="en-US" sz="2400" i="1" dirty="0" smtClean="0">
              <a:latin typeface="Palatino"/>
              <a:ea typeface="ＭＳ Ｐゴシック" charset="0"/>
              <a:cs typeface="Palatino"/>
            </a:endParaRPr>
          </a:p>
          <a:p>
            <a:pPr marL="457200" lvl="1" indent="0" algn="ctr">
              <a:spcBef>
                <a:spcPts val="700"/>
              </a:spcBef>
              <a:buNone/>
            </a:pP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 0</a:t>
            </a:r>
          </a:p>
          <a:p>
            <a:pPr lvl="1">
              <a:spcBef>
                <a:spcPts val="700"/>
              </a:spcBef>
              <a:buFont typeface="Wingdings" charset="2"/>
              <a:buChar char="Ø"/>
            </a:pPr>
            <a:r>
              <a:rPr lang="en-US" sz="2400" dirty="0" smtClean="0">
                <a:latin typeface="Palatino"/>
                <a:ea typeface="ＭＳ Ｐゴシック" charset="0"/>
                <a:cs typeface="Palatino"/>
              </a:rPr>
              <a:t>Student </a:t>
            </a:r>
            <a:r>
              <a:rPr lang="en-US" sz="2400" i="1" dirty="0" smtClean="0">
                <a:latin typeface="Palatino"/>
                <a:ea typeface="ＭＳ Ｐゴシック" charset="0"/>
                <a:cs typeface="Palatino"/>
              </a:rPr>
              <a:t>t</a:t>
            </a:r>
            <a:r>
              <a:rPr lang="en-US" sz="2400" dirty="0" smtClean="0">
                <a:latin typeface="Palatino"/>
                <a:ea typeface="ＭＳ Ｐゴシック" charset="0"/>
                <a:cs typeface="Palatino"/>
              </a:rPr>
              <a:t>-test for linear combination of some </a:t>
            </a:r>
            <a:r>
              <a:rPr lang="en-US" sz="2400" i="1" dirty="0" smtClean="0">
                <a:latin typeface="Palatino"/>
                <a:ea typeface="ＭＳ Ｐゴシック" charset="0"/>
                <a:cs typeface="Palatino"/>
              </a:rPr>
              <a:t>β</a:t>
            </a:r>
            <a:r>
              <a:rPr lang="en-US" sz="2400" baseline="-25000" dirty="0" err="1" smtClean="0">
                <a:latin typeface="Palatino"/>
                <a:ea typeface="ＭＳ Ｐゴシック" charset="0"/>
                <a:cs typeface="Palatino"/>
              </a:rPr>
              <a:t>i</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values = general linear test (GLT)</a:t>
            </a:r>
          </a:p>
          <a:p>
            <a:pPr marL="457200" lvl="1" indent="0" algn="ctr">
              <a:spcBef>
                <a:spcPts val="100"/>
              </a:spcBef>
              <a:buNone/>
            </a:pP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 β</a:t>
            </a:r>
            <a:r>
              <a:rPr lang="en-US" sz="2400" b="1" baseline="-25000" dirty="0" smtClean="0">
                <a:solidFill>
                  <a:srgbClr val="0000FF"/>
                </a:solidFill>
                <a:latin typeface="Palatino"/>
                <a:ea typeface="ＭＳ Ｐゴシック" charset="0"/>
                <a:cs typeface="Palatino"/>
              </a:rPr>
              <a:t>5 </a:t>
            </a:r>
            <a:r>
              <a:rPr lang="en-US" sz="2400" b="1" dirty="0" smtClean="0">
                <a:solidFill>
                  <a:srgbClr val="0000FF"/>
                </a:solidFill>
                <a:latin typeface="Palatino"/>
                <a:ea typeface="ＭＳ Ｐゴシック" charset="0"/>
                <a:cs typeface="Palatino"/>
              </a:rPr>
              <a:t>= 0</a:t>
            </a:r>
          </a:p>
          <a:p>
            <a:pPr marL="457200" lvl="1" indent="0" algn="ctr">
              <a:spcBef>
                <a:spcPts val="700"/>
              </a:spcBef>
              <a:buNone/>
            </a:pP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0.5*(</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4</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 β</a:t>
            </a:r>
            <a:r>
              <a:rPr lang="en-US" sz="2400" b="1" baseline="-25000" dirty="0" smtClean="0">
                <a:solidFill>
                  <a:srgbClr val="0000FF"/>
                </a:solidFill>
                <a:latin typeface="Palatino"/>
                <a:ea typeface="ＭＳ Ｐゴシック" charset="0"/>
                <a:cs typeface="Palatino"/>
              </a:rPr>
              <a:t>5 </a:t>
            </a:r>
            <a:r>
              <a:rPr lang="en-US" sz="2400" b="1" dirty="0" smtClean="0">
                <a:solidFill>
                  <a:srgbClr val="0000FF"/>
                </a:solidFill>
                <a:latin typeface="Palatino"/>
                <a:ea typeface="ＭＳ Ｐゴシック" charset="0"/>
                <a:cs typeface="Palatino"/>
              </a:rPr>
              <a:t>= 0 </a:t>
            </a:r>
          </a:p>
          <a:p>
            <a:pPr lvl="1">
              <a:spcBef>
                <a:spcPts val="700"/>
              </a:spcBef>
              <a:buFont typeface="Wingdings" charset="2"/>
              <a:buChar char="Ø"/>
            </a:pPr>
            <a:r>
              <a:rPr lang="en-US" sz="2400" i="1" dirty="0" smtClean="0">
                <a:latin typeface="Palatino"/>
                <a:ea typeface="ＭＳ Ｐゴシック" charset="0"/>
                <a:cs typeface="Palatino"/>
              </a:rPr>
              <a:t>F</a:t>
            </a:r>
            <a:r>
              <a:rPr lang="en-US" sz="2400" dirty="0" smtClean="0">
                <a:latin typeface="Palatino"/>
                <a:ea typeface="ＭＳ Ｐゴシック" charset="0"/>
                <a:cs typeface="Palatino"/>
              </a:rPr>
              <a:t>-test for </a:t>
            </a:r>
            <a:r>
              <a:rPr lang="en-US" sz="2400" u="sng" dirty="0" smtClean="0">
                <a:latin typeface="Palatino"/>
                <a:ea typeface="ＭＳ Ｐゴシック" charset="0"/>
                <a:cs typeface="Palatino"/>
              </a:rPr>
              <a:t>composite</a:t>
            </a:r>
            <a:r>
              <a:rPr lang="en-US" sz="2400" dirty="0" smtClean="0">
                <a:latin typeface="Palatino"/>
                <a:ea typeface="ＭＳ Ｐゴシック" charset="0"/>
                <a:cs typeface="Palatino"/>
              </a:rPr>
              <a:t> null hypothesis</a:t>
            </a:r>
          </a:p>
          <a:p>
            <a:pPr marL="457200" lvl="1" indent="0" algn="ctr">
              <a:spcBef>
                <a:spcPts val="700"/>
              </a:spcBef>
              <a:buNone/>
            </a:pP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a:t>
            </a:r>
            <a:r>
              <a:rPr lang="en-US" sz="2400" b="1" i="1" dirty="0" smtClean="0">
                <a:solidFill>
                  <a:srgbClr val="0000FF"/>
                </a:solidFill>
                <a:latin typeface="Palatino"/>
                <a:ea typeface="ＭＳ Ｐゴシック" charset="0"/>
                <a:cs typeface="Palatino"/>
              </a:rPr>
              <a:t> β</a:t>
            </a:r>
            <a:r>
              <a:rPr lang="en-US" sz="2400" b="1" baseline="-25000" dirty="0" smtClean="0">
                <a:solidFill>
                  <a:srgbClr val="0000FF"/>
                </a:solidFill>
                <a:latin typeface="Palatino"/>
                <a:ea typeface="ＭＳ Ｐゴシック" charset="0"/>
                <a:cs typeface="Palatino"/>
              </a:rPr>
              <a:t>4 </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5</a:t>
            </a:r>
          </a:p>
          <a:p>
            <a:pPr marL="457200" lvl="1" indent="0" algn="ctr">
              <a:spcBef>
                <a:spcPts val="700"/>
              </a:spcBef>
              <a:buNone/>
            </a:pP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4</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 β</a:t>
            </a:r>
            <a:r>
              <a:rPr lang="en-US" sz="2400" b="1" baseline="-25000" dirty="0" smtClean="0">
                <a:solidFill>
                  <a:srgbClr val="0000FF"/>
                </a:solidFill>
                <a:latin typeface="Palatino"/>
                <a:ea typeface="ＭＳ Ｐゴシック" charset="0"/>
                <a:cs typeface="Palatino"/>
              </a:rPr>
              <a:t>5 </a:t>
            </a:r>
            <a:r>
              <a:rPr lang="en-US" sz="2400" b="1" dirty="0" smtClean="0">
                <a:solidFill>
                  <a:srgbClr val="0000FF"/>
                </a:solidFill>
                <a:latin typeface="Palatino"/>
                <a:ea typeface="ＭＳ Ｐゴシック" charset="0"/>
                <a:cs typeface="Palatino"/>
              </a:rPr>
              <a:t>= 0</a:t>
            </a:r>
          </a:p>
          <a:p>
            <a:pPr lvl="1">
              <a:spcBef>
                <a:spcPts val="700"/>
              </a:spcBef>
              <a:buFont typeface="Wingdings" charset="2"/>
              <a:buChar char="Ø"/>
            </a:pPr>
            <a:r>
              <a:rPr lang="en-US" sz="2400" u="sng" dirty="0" smtClean="0">
                <a:latin typeface="Palatino"/>
                <a:ea typeface="ＭＳ Ｐゴシック" charset="0"/>
                <a:cs typeface="Palatino"/>
              </a:rPr>
              <a:t>Omnibus</a:t>
            </a:r>
            <a:r>
              <a:rPr lang="en-US" sz="2400" dirty="0" smtClean="0">
                <a:latin typeface="Palatino"/>
                <a:ea typeface="ＭＳ Ｐゴシック" charset="0"/>
                <a:cs typeface="Palatino"/>
              </a:rPr>
              <a:t> or Full </a:t>
            </a:r>
            <a:r>
              <a:rPr lang="en-US" sz="2400" i="1" dirty="0" smtClean="0">
                <a:latin typeface="Palatino"/>
                <a:ea typeface="ＭＳ Ｐゴシック" charset="0"/>
                <a:cs typeface="Palatino"/>
              </a:rPr>
              <a:t>F</a:t>
            </a:r>
            <a:r>
              <a:rPr lang="en-US" sz="2400" dirty="0" smtClean="0">
                <a:latin typeface="Palatino"/>
                <a:ea typeface="ＭＳ Ｐゴシック" charset="0"/>
                <a:cs typeface="Palatino"/>
              </a:rPr>
              <a:t>-test for the entire model</a:t>
            </a:r>
          </a:p>
          <a:p>
            <a:pPr marL="457200" lvl="1" indent="0" algn="ctr">
              <a:spcBef>
                <a:spcPts val="700"/>
              </a:spcBef>
              <a:buNone/>
            </a:pP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all </a:t>
            </a:r>
            <a:r>
              <a:rPr lang="en-US" sz="2400" b="1" i="1" dirty="0" smtClean="0">
                <a:solidFill>
                  <a:srgbClr val="0000FF"/>
                </a:solidFill>
                <a:latin typeface="Palatino"/>
                <a:ea typeface="ＭＳ Ｐゴシック" charset="0"/>
                <a:cs typeface="Palatino"/>
              </a:rPr>
              <a:t>β</a:t>
            </a:r>
            <a:r>
              <a:rPr lang="en-US" sz="2400" b="1" i="1" baseline="-25000" dirty="0" err="1" smtClean="0">
                <a:solidFill>
                  <a:srgbClr val="0000FF"/>
                </a:solidFill>
                <a:latin typeface="Palatino"/>
                <a:ea typeface="ＭＳ Ｐゴシック" charset="0"/>
                <a:cs typeface="Palatino"/>
              </a:rPr>
              <a:t>i</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values </a:t>
            </a:r>
            <a:r>
              <a:rPr lang="en-US" sz="2400" b="1" u="sng" dirty="0" smtClean="0">
                <a:solidFill>
                  <a:srgbClr val="0000FF"/>
                </a:solidFill>
                <a:latin typeface="Palatino"/>
                <a:ea typeface="ＭＳ Ｐゴシック" charset="0"/>
                <a:cs typeface="Palatino"/>
              </a:rPr>
              <a:t>of interest </a:t>
            </a:r>
            <a:r>
              <a:rPr lang="en-US" sz="2400" b="1" dirty="0" smtClean="0">
                <a:solidFill>
                  <a:srgbClr val="0000FF"/>
                </a:solidFill>
                <a:latin typeface="Palatino"/>
                <a:ea typeface="ＭＳ Ｐゴシック" charset="0"/>
                <a:cs typeface="Palatino"/>
              </a:rPr>
              <a:t>are 0</a:t>
            </a:r>
          </a:p>
          <a:p>
            <a:pPr marL="457200" lvl="1" indent="0" eaLnBrk="1" hangingPunct="1">
              <a:buNone/>
            </a:pPr>
            <a:endParaRPr lang="en-US" sz="2400" dirty="0" smtClean="0">
              <a:latin typeface="Palatino"/>
              <a:ea typeface="ＭＳ Ｐゴシック" charset="0"/>
              <a:cs typeface="Palatino"/>
            </a:endParaRPr>
          </a:p>
        </p:txBody>
      </p:sp>
      <p:sp>
        <p:nvSpPr>
          <p:cNvPr id="6" name="Slide Number Placeholder 5"/>
          <p:cNvSpPr>
            <a:spLocks noGrp="1"/>
          </p:cNvSpPr>
          <p:nvPr>
            <p:ph type="sldNum" sz="quarter" idx="12"/>
          </p:nvPr>
        </p:nvSpPr>
        <p:spPr/>
        <p:txBody>
          <a:bodyPr/>
          <a:lstStyle/>
          <a:p>
            <a:fld id="{2B142ECA-B25A-7D4E-AE0A-E9B57F978545}" type="slidenum">
              <a:rPr lang="en-US" smtClean="0"/>
              <a:t>7</a:t>
            </a:fld>
            <a:endParaRPr lang="en-US" dirty="0"/>
          </a:p>
        </p:txBody>
      </p:sp>
    </p:spTree>
    <p:extLst>
      <p:ext uri="{BB962C8B-B14F-4D97-AF65-F5344CB8AC3E}">
        <p14:creationId xmlns:p14="http://schemas.microsoft.com/office/powerpoint/2010/main" val="3725810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Linear Model with FMRI</a:t>
            </a:r>
            <a:endParaRPr lang="en-US" sz="3600"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539049" cy="5819775"/>
          </a:xfrm>
        </p:spPr>
        <p:txBody>
          <a:bodyPr>
            <a:normAutofit/>
          </a:bodyPr>
          <a:lstStyle/>
          <a:p>
            <a:pPr eaLnBrk="1" hangingPunct="1"/>
            <a:r>
              <a:rPr lang="en-US" sz="2400" dirty="0" smtClean="0">
                <a:latin typeface="Palatino"/>
                <a:ea typeface="ＭＳ Ｐゴシック" charset="0"/>
                <a:cs typeface="Palatino"/>
              </a:rPr>
              <a:t>Time </a:t>
            </a:r>
            <a:r>
              <a:rPr lang="en-US" sz="2400" dirty="0">
                <a:latin typeface="Palatino"/>
                <a:ea typeface="ＭＳ Ｐゴシック" charset="0"/>
                <a:cs typeface="Palatino"/>
              </a:rPr>
              <a:t>series regression: data </a:t>
            </a:r>
            <a:r>
              <a:rPr lang="en-US" sz="2400" dirty="0" smtClean="0">
                <a:latin typeface="Palatino"/>
                <a:ea typeface="ＭＳ Ｐゴシック" charset="0"/>
                <a:cs typeface="Palatino"/>
              </a:rPr>
              <a:t>vector </a:t>
            </a:r>
            <a:r>
              <a:rPr lang="en-US" sz="2400" b="1" dirty="0" smtClean="0">
                <a:latin typeface="Palatino"/>
                <a:ea typeface="ＭＳ Ｐゴシック" charset="0"/>
                <a:cs typeface="Palatino"/>
              </a:rPr>
              <a:t>y</a:t>
            </a:r>
            <a:r>
              <a:rPr lang="en-US" sz="2400" dirty="0" smtClean="0">
                <a:latin typeface="Palatino"/>
                <a:ea typeface="ＭＳ Ｐゴシック" charset="0"/>
                <a:cs typeface="Palatino"/>
              </a:rPr>
              <a:t> </a:t>
            </a:r>
            <a:r>
              <a:rPr lang="en-US" sz="2400" dirty="0">
                <a:latin typeface="Palatino"/>
                <a:ea typeface="ＭＳ Ｐゴシック" charset="0"/>
                <a:cs typeface="Palatino"/>
              </a:rPr>
              <a:t>is time </a:t>
            </a:r>
            <a:r>
              <a:rPr lang="en-US" sz="2400" dirty="0" smtClean="0">
                <a:latin typeface="Palatino"/>
                <a:ea typeface="ＭＳ Ｐゴシック" charset="0"/>
                <a:cs typeface="Palatino"/>
              </a:rPr>
              <a:t>series = all values from </a:t>
            </a:r>
            <a:r>
              <a:rPr lang="en-US" sz="2400" b="1" i="1" dirty="0" smtClean="0">
                <a:latin typeface="Palatino"/>
                <a:ea typeface="ＭＳ Ｐゴシック" charset="0"/>
                <a:cs typeface="Palatino"/>
              </a:rPr>
              <a:t>one</a:t>
            </a:r>
            <a:r>
              <a:rPr lang="en-US" sz="2400" dirty="0" smtClean="0">
                <a:latin typeface="Palatino"/>
                <a:ea typeface="ＭＳ Ｐゴシック" charset="0"/>
                <a:cs typeface="Palatino"/>
              </a:rPr>
              <a:t> voxel throughout multiple image acquisitions (TRs)</a:t>
            </a:r>
            <a:endParaRPr lang="en-US" sz="2400" dirty="0">
              <a:latin typeface="Palatino"/>
              <a:ea typeface="ＭＳ Ｐゴシック" charset="0"/>
              <a:cs typeface="Palatino"/>
            </a:endParaRPr>
          </a:p>
          <a:p>
            <a:pPr>
              <a:spcBef>
                <a:spcPts val="1800"/>
              </a:spcBef>
            </a:pPr>
            <a:r>
              <a:rPr lang="en-US" sz="2400" dirty="0" smtClean="0">
                <a:latin typeface="Palatino"/>
                <a:ea typeface="ＭＳ Ｐゴシック" charset="0"/>
                <a:cs typeface="Palatino"/>
              </a:rPr>
              <a:t>Regressors: idealized BOLD response curves</a:t>
            </a:r>
          </a:p>
          <a:p>
            <a:pPr lvl="1">
              <a:buFont typeface="Courier New"/>
              <a:buChar char="o"/>
            </a:pPr>
            <a:r>
              <a:rPr lang="en-US" sz="2400" dirty="0" smtClean="0">
                <a:latin typeface="Palatino"/>
                <a:ea typeface="ＭＳ Ｐゴシック" charset="0"/>
                <a:cs typeface="Palatino"/>
              </a:rPr>
              <a:t>We can only find what we’re looking for</a:t>
            </a:r>
          </a:p>
          <a:p>
            <a:pPr lvl="1">
              <a:buFont typeface="Courier New"/>
              <a:buChar char="o"/>
            </a:pPr>
            <a:r>
              <a:rPr lang="en-US" sz="2400" dirty="0" smtClean="0">
                <a:latin typeface="Palatino"/>
                <a:ea typeface="ＭＳ Ｐゴシック" charset="0"/>
                <a:cs typeface="Palatino"/>
              </a:rPr>
              <a:t>Regression will miss something if we do not look for it</a:t>
            </a:r>
          </a:p>
          <a:p>
            <a:pPr lvl="2">
              <a:buFont typeface="Courier New"/>
              <a:buChar char="o"/>
            </a:pPr>
            <a:r>
              <a:rPr lang="en-US" dirty="0" smtClean="0">
                <a:latin typeface="Palatino"/>
                <a:ea typeface="ＭＳ Ｐゴシック" charset="0"/>
                <a:cs typeface="Palatino"/>
              </a:rPr>
              <a:t>So we must include regressors of no interest, so we can model things like baseline drifting up or down</a:t>
            </a:r>
          </a:p>
          <a:p>
            <a:pPr lvl="1">
              <a:buFont typeface="Courier New"/>
              <a:buChar char="o"/>
            </a:pPr>
            <a:r>
              <a:rPr lang="en-US" sz="2400" dirty="0" smtClean="0">
                <a:latin typeface="Palatino"/>
                <a:ea typeface="ＭＳ Ｐゴシック" charset="0"/>
                <a:cs typeface="Palatino"/>
              </a:rPr>
              <a:t>Regressor </a:t>
            </a:r>
            <a:r>
              <a:rPr lang="en-US" sz="2400" dirty="0">
                <a:latin typeface="Palatino"/>
                <a:ea typeface="ＭＳ Ｐゴシック" charset="0"/>
                <a:cs typeface="Palatino"/>
              </a:rPr>
              <a:t>construction </a:t>
            </a:r>
            <a:r>
              <a:rPr lang="en-US" sz="2400" dirty="0" smtClean="0">
                <a:latin typeface="Palatino"/>
                <a:ea typeface="ＭＳ Ｐゴシック" charset="0"/>
                <a:cs typeface="Palatino"/>
              </a:rPr>
              <a:t>requires decisions</a:t>
            </a:r>
          </a:p>
          <a:p>
            <a:pPr lvl="1">
              <a:buFont typeface="Courier New"/>
              <a:buChar char="o"/>
            </a:pPr>
            <a:r>
              <a:rPr lang="en-US" sz="2400" dirty="0" smtClean="0">
                <a:latin typeface="Palatino"/>
                <a:ea typeface="ＭＳ Ｐゴシック" charset="0"/>
                <a:cs typeface="Palatino"/>
              </a:rPr>
              <a:t>Don’t want to </a:t>
            </a:r>
            <a:r>
              <a:rPr lang="en-US" sz="2400" b="1" dirty="0" smtClean="0">
                <a:latin typeface="Palatino"/>
                <a:ea typeface="ＭＳ Ｐゴシック" charset="0"/>
                <a:cs typeface="Palatino"/>
              </a:rPr>
              <a:t>over</a:t>
            </a:r>
            <a:r>
              <a:rPr lang="en-US" sz="2400" dirty="0" smtClean="0">
                <a:latin typeface="Palatino"/>
                <a:ea typeface="ＭＳ Ｐゴシック" charset="0"/>
                <a:cs typeface="Palatino"/>
              </a:rPr>
              <a:t>-fit or </a:t>
            </a:r>
            <a:r>
              <a:rPr lang="en-US" sz="2400" b="1" dirty="0" smtClean="0">
                <a:latin typeface="Palatino"/>
                <a:ea typeface="ＭＳ Ｐゴシック" charset="0"/>
                <a:cs typeface="Palatino"/>
              </a:rPr>
              <a:t>under</a:t>
            </a:r>
            <a:r>
              <a:rPr lang="en-US" sz="2400" dirty="0" smtClean="0">
                <a:latin typeface="Palatino"/>
                <a:ea typeface="ＭＳ Ｐゴシック" charset="0"/>
                <a:cs typeface="Palatino"/>
              </a:rPr>
              <a:t>-fit data</a:t>
            </a:r>
          </a:p>
          <a:p>
            <a:r>
              <a:rPr lang="en-US" sz="2400" dirty="0" smtClean="0">
                <a:latin typeface="Palatino"/>
                <a:ea typeface="ＭＳ Ｐゴシック" charset="0"/>
                <a:cs typeface="Palatino"/>
              </a:rPr>
              <a:t>Same model matrix </a:t>
            </a:r>
            <a:r>
              <a:rPr lang="en-US" sz="2400" b="1" dirty="0" smtClean="0">
                <a:latin typeface="Palatino"/>
                <a:ea typeface="ＭＳ Ｐゴシック" charset="0"/>
                <a:cs typeface="Palatino"/>
              </a:rPr>
              <a:t>X </a:t>
            </a:r>
            <a:r>
              <a:rPr lang="en-US" sz="2400" dirty="0" smtClean="0">
                <a:latin typeface="Palatino"/>
                <a:ea typeface="ＭＳ Ｐゴシック" charset="0"/>
                <a:cs typeface="Palatino"/>
              </a:rPr>
              <a:t>for all voxels in the brain</a:t>
            </a:r>
            <a:endParaRPr lang="en-US" sz="2400" dirty="0">
              <a:latin typeface="Palatino"/>
              <a:ea typeface="ＭＳ Ｐゴシック" charset="0"/>
              <a:cs typeface="Palatino"/>
            </a:endParaRPr>
          </a:p>
          <a:p>
            <a:pPr lvl="1">
              <a:buFont typeface="Courier New"/>
              <a:buChar char="o"/>
            </a:pPr>
            <a:r>
              <a:rPr lang="en-US" sz="2400" dirty="0" smtClean="0">
                <a:solidFill>
                  <a:prstClr val="black"/>
                </a:solidFill>
                <a:latin typeface="Palatino"/>
                <a:ea typeface="ＭＳ Ｐゴシック" charset="0"/>
                <a:cs typeface="Palatino"/>
              </a:rPr>
              <a:t>Simultaneously solve all the models </a:t>
            </a:r>
            <a:r>
              <a:rPr lang="en-US" sz="2200" dirty="0" smtClean="0">
                <a:solidFill>
                  <a:prstClr val="black"/>
                </a:solidFill>
                <a:latin typeface="Palatino"/>
                <a:ea typeface="ＭＳ Ｐゴシック" charset="0"/>
                <a:cs typeface="Palatino"/>
              </a:rPr>
              <a:t>(1 for each voxel)</a:t>
            </a:r>
          </a:p>
          <a:p>
            <a:pPr lvl="1">
              <a:buFont typeface="Courier New"/>
              <a:buChar char="o"/>
            </a:pPr>
            <a:r>
              <a:rPr lang="en-US" sz="2400" dirty="0">
                <a:solidFill>
                  <a:prstClr val="black"/>
                </a:solidFill>
                <a:latin typeface="Palatino"/>
                <a:ea typeface="ＭＳ Ｐゴシック" charset="0"/>
                <a:cs typeface="Palatino"/>
              </a:rPr>
              <a:t>V</a:t>
            </a:r>
            <a:r>
              <a:rPr lang="en-US" sz="2400" dirty="0" smtClean="0">
                <a:solidFill>
                  <a:prstClr val="black"/>
                </a:solidFill>
                <a:latin typeface="Palatino"/>
                <a:ea typeface="ＭＳ Ｐゴシック" charset="0"/>
                <a:cs typeface="Palatino"/>
              </a:rPr>
              <a:t>oxel-wise analysis = massively univariate method</a:t>
            </a:r>
            <a:endParaRPr lang="en-US" sz="2400" dirty="0">
              <a:solidFill>
                <a:prstClr val="black"/>
              </a:solidFill>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8</a:t>
            </a:fld>
            <a:endParaRPr lang="en-US"/>
          </a:p>
        </p:txBody>
      </p:sp>
      <p:grpSp>
        <p:nvGrpSpPr>
          <p:cNvPr id="12" name="Group 11"/>
          <p:cNvGrpSpPr/>
          <p:nvPr/>
        </p:nvGrpSpPr>
        <p:grpSpPr>
          <a:xfrm>
            <a:off x="7828310" y="1299330"/>
            <a:ext cx="955672" cy="1852215"/>
            <a:chOff x="7977349" y="4041326"/>
            <a:chExt cx="955672" cy="1569660"/>
          </a:xfrm>
        </p:grpSpPr>
        <p:sp>
          <p:nvSpPr>
            <p:cNvPr id="6" name="Left Bracket 5"/>
            <p:cNvSpPr/>
            <p:nvPr/>
          </p:nvSpPr>
          <p:spPr>
            <a:xfrm>
              <a:off x="8434848" y="4123551"/>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7" name="Left Bracket 6"/>
            <p:cNvSpPr/>
            <p:nvPr/>
          </p:nvSpPr>
          <p:spPr>
            <a:xfrm flipH="1">
              <a:off x="8858296" y="4123551"/>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 name="TextBox 7"/>
            <p:cNvSpPr txBox="1"/>
            <p:nvPr/>
          </p:nvSpPr>
          <p:spPr>
            <a:xfrm>
              <a:off x="8440578" y="4041326"/>
              <a:ext cx="492443" cy="1569660"/>
            </a:xfrm>
            <a:prstGeom prst="rect">
              <a:avLst/>
            </a:prstGeom>
            <a:noFill/>
          </p:spPr>
          <p:txBody>
            <a:bodyPr wrap="none" rtlCol="0">
              <a:spAutoFit/>
            </a:bodyPr>
            <a:lstStyle/>
            <a:p>
              <a:pPr algn="ctr"/>
              <a:r>
                <a:rPr lang="en-US" sz="2400" i="1" dirty="0" smtClean="0">
                  <a:latin typeface="Palatino"/>
                  <a:ea typeface="ＭＳ Ｐゴシック" charset="0"/>
                  <a:cs typeface="Palatino"/>
                </a:rPr>
                <a:t>y</a:t>
              </a:r>
              <a:r>
                <a:rPr lang="en-US" sz="2400" baseline="-25000" dirty="0" smtClean="0">
                  <a:latin typeface="Palatino"/>
                  <a:ea typeface="ＭＳ Ｐゴシック" charset="0"/>
                  <a:cs typeface="Palatino"/>
                </a:rPr>
                <a:t>0</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y</a:t>
              </a:r>
              <a:r>
                <a:rPr lang="en-US" sz="2400" baseline="-250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y</a:t>
              </a:r>
              <a:r>
                <a:rPr lang="en-US" sz="2400" baseline="-25000" dirty="0" smtClean="0">
                  <a:latin typeface="Palatino"/>
                  <a:ea typeface="ＭＳ Ｐゴシック" charset="0"/>
                  <a:cs typeface="Palatino"/>
                </a:rPr>
                <a:t>2</a:t>
              </a:r>
              <a:endParaRPr lang="en-US" sz="2400" baseline="-25000" dirty="0">
                <a:latin typeface="Palatino"/>
                <a:ea typeface="ＭＳ Ｐゴシック" charset="0"/>
                <a:cs typeface="Palatino"/>
              </a:endParaRPr>
            </a:p>
            <a:p>
              <a:pPr algn="ctr"/>
              <a:r>
                <a:rPr lang="en-US" sz="2400" dirty="0" smtClean="0">
                  <a:latin typeface="Palatino"/>
                  <a:ea typeface="ＭＳ Ｐゴシック" charset="0"/>
                  <a:cs typeface="Palatino"/>
                </a:rPr>
                <a:t>…</a:t>
              </a:r>
              <a:endParaRPr lang="en-US" sz="2400" dirty="0">
                <a:latin typeface="Palatino"/>
                <a:ea typeface="ＭＳ Ｐゴシック" charset="0"/>
                <a:cs typeface="Palatino"/>
              </a:endParaRPr>
            </a:p>
          </p:txBody>
        </p:sp>
        <p:cxnSp>
          <p:nvCxnSpPr>
            <p:cNvPr id="3" name="Straight Arrow Connector 2"/>
            <p:cNvCxnSpPr/>
            <p:nvPr/>
          </p:nvCxnSpPr>
          <p:spPr>
            <a:xfrm flipV="1">
              <a:off x="8187403" y="4123551"/>
              <a:ext cx="7745" cy="561378"/>
            </a:xfrm>
            <a:prstGeom prst="straightConnector1">
              <a:avLst/>
            </a:prstGeom>
            <a:ln w="38100" cmpd="dbl">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91275" y="4967383"/>
              <a:ext cx="0" cy="561378"/>
            </a:xfrm>
            <a:prstGeom prst="straightConnector1">
              <a:avLst/>
            </a:prstGeom>
            <a:ln w="38100" cmpd="dbl">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77349" y="4665879"/>
              <a:ext cx="427852" cy="276999"/>
            </a:xfrm>
            <a:prstGeom prst="rect">
              <a:avLst/>
            </a:prstGeom>
            <a:noFill/>
          </p:spPr>
          <p:txBody>
            <a:bodyPr wrap="none" lIns="0" tIns="0" rIns="0" bIns="0" rtlCol="0">
              <a:spAutoFit/>
            </a:bodyPr>
            <a:lstStyle/>
            <a:p>
              <a:r>
                <a:rPr lang="en-US" dirty="0" smtClean="0">
                  <a:solidFill>
                    <a:srgbClr val="800000"/>
                  </a:solidFill>
                </a:rPr>
                <a:t>time</a:t>
              </a:r>
              <a:endParaRPr lang="en-US" dirty="0">
                <a:solidFill>
                  <a:srgbClr val="800000"/>
                </a:solidFill>
              </a:endParaRPr>
            </a:p>
          </p:txBody>
        </p:sp>
      </p:grpSp>
    </p:spTree>
    <p:extLst>
      <p:ext uri="{BB962C8B-B14F-4D97-AF65-F5344CB8AC3E}">
        <p14:creationId xmlns:p14="http://schemas.microsoft.com/office/powerpoint/2010/main" val="17207766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FMRI Experiment </a:t>
            </a:r>
            <a:r>
              <a:rPr lang="en-US" dirty="0" smtClean="0">
                <a:latin typeface="Palatino"/>
                <a:ea typeface="ＭＳ Ｐゴシック" charset="0"/>
                <a:cs typeface="Palatino"/>
              </a:rPr>
              <a:t>Terminology</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spcBef>
                <a:spcPts val="300"/>
              </a:spcBef>
            </a:pPr>
            <a:r>
              <a:rPr lang="en-US" sz="2600" dirty="0" smtClean="0">
                <a:latin typeface="Palatino"/>
                <a:ea typeface="ＭＳ Ｐゴシック" charset="0"/>
                <a:cs typeface="Palatino"/>
              </a:rPr>
              <a:t>Experiment setup</a:t>
            </a:r>
          </a:p>
          <a:p>
            <a:pPr lvl="1">
              <a:spcBef>
                <a:spcPts val="300"/>
              </a:spcBef>
              <a:buFont typeface="Wingdings" charset="2"/>
              <a:buChar char="Ø"/>
            </a:pPr>
            <a:r>
              <a:rPr lang="en-US" sz="2400" dirty="0" smtClean="0">
                <a:solidFill>
                  <a:prstClr val="black"/>
                </a:solidFill>
                <a:latin typeface="Palatino"/>
                <a:ea typeface="ＭＳ Ｐゴシック" charset="0"/>
                <a:cs typeface="Palatino"/>
              </a:rPr>
              <a:t>Number of subjects</a:t>
            </a:r>
          </a:p>
          <a:p>
            <a:pPr lvl="1">
              <a:spcBef>
                <a:spcPts val="300"/>
              </a:spcBef>
              <a:buFont typeface="Wingdings" charset="2"/>
              <a:buChar char="Ø"/>
            </a:pPr>
            <a:r>
              <a:rPr lang="en-US" sz="2400" dirty="0" smtClean="0">
                <a:latin typeface="Palatino"/>
                <a:ea typeface="ＭＳ Ｐゴシック" charset="0"/>
                <a:cs typeface="Palatino"/>
              </a:rPr>
              <a:t>Number of conditions [tasks, stimulus (trial, event) types]: </a:t>
            </a:r>
            <a:r>
              <a:rPr lang="en-US" sz="2400" dirty="0">
                <a:latin typeface="Palatino"/>
                <a:ea typeface="ＭＳ Ｐゴシック" charset="0"/>
                <a:cs typeface="Palatino"/>
              </a:rPr>
              <a:t>Factorial design</a:t>
            </a:r>
            <a:r>
              <a:rPr lang="en-US" sz="2400" dirty="0" smtClean="0">
                <a:latin typeface="Palatino"/>
                <a:ea typeface="ＭＳ Ｐゴシック" charset="0"/>
                <a:cs typeface="Palatino"/>
              </a:rPr>
              <a:t>?</a:t>
            </a:r>
          </a:p>
          <a:p>
            <a:pPr lvl="1">
              <a:spcBef>
                <a:spcPts val="300"/>
              </a:spcBef>
              <a:buFont typeface="Wingdings" charset="2"/>
              <a:buChar char="Ø"/>
            </a:pPr>
            <a:r>
              <a:rPr lang="en-US" sz="2400" dirty="0" smtClean="0">
                <a:latin typeface="Palatino"/>
                <a:ea typeface="ＭＳ Ｐゴシック" charset="0"/>
                <a:cs typeface="Palatino"/>
              </a:rPr>
              <a:t>Sample size (repetitions) per condition</a:t>
            </a:r>
          </a:p>
          <a:p>
            <a:pPr lvl="1">
              <a:spcBef>
                <a:spcPts val="300"/>
              </a:spcBef>
              <a:buFont typeface="Wingdings" charset="2"/>
              <a:buChar char="Ø"/>
            </a:pPr>
            <a:r>
              <a:rPr lang="en-US" sz="2400" dirty="0" smtClean="0">
                <a:latin typeface="Palatino"/>
                <a:ea typeface="ＭＳ Ｐゴシック" charset="0"/>
                <a:cs typeface="Palatino"/>
              </a:rPr>
              <a:t>Block, event-related, or mixed? </a:t>
            </a:r>
          </a:p>
          <a:p>
            <a:pPr lvl="1">
              <a:spcBef>
                <a:spcPts val="300"/>
              </a:spcBef>
              <a:buFont typeface="Wingdings" charset="2"/>
              <a:buChar char="Ø"/>
            </a:pPr>
            <a:r>
              <a:rPr lang="en-US" sz="2400" dirty="0" smtClean="0">
                <a:latin typeface="Palatino"/>
                <a:ea typeface="ＭＳ Ｐゴシック" charset="0"/>
                <a:cs typeface="Palatino"/>
              </a:rPr>
              <a:t>Inter-stimulus interval (ISI) – regular, random?</a:t>
            </a:r>
          </a:p>
          <a:p>
            <a:pPr>
              <a:spcBef>
                <a:spcPts val="300"/>
              </a:spcBef>
            </a:pPr>
            <a:r>
              <a:rPr lang="en-US" sz="2600" dirty="0" smtClean="0">
                <a:latin typeface="Palatino"/>
                <a:ea typeface="ＭＳ Ｐゴシック" charset="0"/>
                <a:cs typeface="Palatino"/>
              </a:rPr>
              <a:t>Scanning parameters: TR, voxel size, data points (volumes), slice sequence (sequential or interleaved), slice thickness, removing first few TRs</a:t>
            </a:r>
          </a:p>
          <a:p>
            <a:pPr>
              <a:spcBef>
                <a:spcPts val="300"/>
              </a:spcBef>
            </a:pPr>
            <a:r>
              <a:rPr lang="en-US" sz="2400" dirty="0" smtClean="0">
                <a:latin typeface="Palatino"/>
                <a:ea typeface="ＭＳ Ｐゴシック" charset="0"/>
                <a:cs typeface="Palatino"/>
              </a:rPr>
              <a:t>Scanning terms</a:t>
            </a:r>
          </a:p>
          <a:p>
            <a:pPr lvl="1">
              <a:spcBef>
                <a:spcPts val="300"/>
              </a:spcBef>
              <a:buFont typeface="Wingdings" charset="2"/>
              <a:buChar char="Ø"/>
            </a:pPr>
            <a:r>
              <a:rPr lang="en-US" sz="2400" dirty="0" smtClean="0">
                <a:latin typeface="Palatino"/>
                <a:ea typeface="ＭＳ Ｐゴシック" charset="0"/>
                <a:cs typeface="Palatino"/>
              </a:rPr>
              <a:t>Run: continuous scanning; </a:t>
            </a:r>
            <a:r>
              <a:rPr lang="en-US" sz="2400" dirty="0">
                <a:latin typeface="Palatino"/>
                <a:ea typeface="ＭＳ Ｐゴシック" charset="0"/>
                <a:cs typeface="Palatino"/>
              </a:rPr>
              <a:t>a brief break </a:t>
            </a:r>
            <a:r>
              <a:rPr lang="en-US" sz="2400" dirty="0" smtClean="0">
                <a:latin typeface="Palatino"/>
                <a:ea typeface="ＭＳ Ｐゴシック" charset="0"/>
                <a:cs typeface="Palatino"/>
              </a:rPr>
              <a:t>between runs</a:t>
            </a:r>
          </a:p>
          <a:p>
            <a:pPr lvl="1">
              <a:spcBef>
                <a:spcPts val="300"/>
              </a:spcBef>
              <a:buFont typeface="Wingdings" charset="2"/>
              <a:buChar char="Ø"/>
            </a:pPr>
            <a:r>
              <a:rPr lang="en-US" sz="2400" dirty="0" smtClean="0">
                <a:latin typeface="Palatino"/>
                <a:ea typeface="ＭＳ Ｐゴシック" charset="0"/>
                <a:cs typeface="Palatino"/>
              </a:rPr>
              <a:t>Session: subjects come back after a long period of time</a:t>
            </a:r>
          </a:p>
          <a:p>
            <a:pPr lvl="1">
              <a:spcBef>
                <a:spcPts val="300"/>
              </a:spcBef>
              <a:buFont typeface="Wingdings" charset="2"/>
              <a:buChar char="Ø"/>
            </a:pPr>
            <a:r>
              <a:rPr lang="en-US" sz="2400" dirty="0" smtClean="0">
                <a:latin typeface="Palatino"/>
                <a:ea typeface="ＭＳ Ｐゴシック" charset="0"/>
                <a:cs typeface="Palatino"/>
              </a:rPr>
              <a:t>Experiment or study</a:t>
            </a:r>
          </a:p>
        </p:txBody>
      </p:sp>
      <p:sp>
        <p:nvSpPr>
          <p:cNvPr id="5" name="Slide Number Placeholder 4"/>
          <p:cNvSpPr>
            <a:spLocks noGrp="1"/>
          </p:cNvSpPr>
          <p:nvPr>
            <p:ph type="sldNum" sz="quarter" idx="12"/>
          </p:nvPr>
        </p:nvSpPr>
        <p:spPr/>
        <p:txBody>
          <a:bodyPr/>
          <a:lstStyle/>
          <a:p>
            <a:fld id="{2B142ECA-B25A-7D4E-AE0A-E9B57F978545}" type="slidenum">
              <a:rPr lang="en-US" smtClean="0"/>
              <a:t>9</a:t>
            </a:fld>
            <a:endParaRPr lang="en-US"/>
          </a:p>
        </p:txBody>
      </p:sp>
    </p:spTree>
    <p:extLst>
      <p:ext uri="{BB962C8B-B14F-4D97-AF65-F5344CB8AC3E}">
        <p14:creationId xmlns:p14="http://schemas.microsoft.com/office/powerpoint/2010/main" val="12242953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8426</TotalTime>
  <Words>4866</Words>
  <Application>Microsoft Macintosh PowerPoint</Application>
  <PresentationFormat>On-screen Show (4:3)</PresentationFormat>
  <Paragraphs>663</Paragraphs>
  <Slides>46</Slides>
  <Notes>42</Notes>
  <HiddenSlides>6</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FMRI Task-Based Data Analysis at the Individual Level</vt:lpstr>
      <vt:lpstr>Overview</vt:lpstr>
      <vt:lpstr>Basics of Linear Modeling</vt:lpstr>
      <vt:lpstr>yi = β0 + β1xi + εi   or   yi ≈ β0 + β1xi </vt:lpstr>
      <vt:lpstr>Modeling with Vectors and Matrices</vt:lpstr>
      <vt:lpstr>Solving a Linear Model</vt:lpstr>
      <vt:lpstr>Statistics in a Linear Model</vt:lpstr>
      <vt:lpstr>Linear Model with FMRI</vt:lpstr>
      <vt:lpstr>FMRI Experiment Terminology</vt:lpstr>
      <vt:lpstr>Types of FMRI Experiments</vt:lpstr>
      <vt:lpstr>FMRI Data</vt:lpstr>
      <vt:lpstr>PowerPoint Presentation</vt:lpstr>
      <vt:lpstr>Event-Related Data at 2 Voxels</vt:lpstr>
      <vt:lpstr>BOLD Response</vt:lpstr>
      <vt:lpstr>Fixed-Shape HRF – 1 s Stimulus</vt:lpstr>
      <vt:lpstr>Fixed-Shape HRF – 5 s Stimulus</vt:lpstr>
      <vt:lpstr>Fixed-Shape HRF – 10 s Stimulus</vt:lpstr>
      <vt:lpstr>Fixed-Shape HRF – 10 s Stimulus</vt:lpstr>
      <vt:lpstr>Fixed-Shape HRF for Block Design</vt:lpstr>
      <vt:lpstr>Fixed-Shape HRF for Event-Related Design</vt:lpstr>
      <vt:lpstr>Linear Model with Fixed-Shape HRF</vt:lpstr>
      <vt:lpstr>Stimulus Correlated Motion = Bad</vt:lpstr>
      <vt:lpstr>Design Matrix with Fixed-Shape HRF</vt:lpstr>
      <vt:lpstr>Design Matrix with Fixed-Shape HRF</vt:lpstr>
      <vt:lpstr>Model Quality Check</vt:lpstr>
      <vt:lpstr>Statistical Testing</vt:lpstr>
      <vt:lpstr>Assessing Fixed-Shape HRF Approach</vt:lpstr>
      <vt:lpstr>Alternative: No Constraint on HRF Shape</vt:lpstr>
      <vt:lpstr>Σ Tent Functions = Linear Interpolation</vt:lpstr>
      <vt:lpstr>Tent Functions Create the HRF</vt:lpstr>
      <vt:lpstr>Modeling with TENTs - Example</vt:lpstr>
      <vt:lpstr>PowerPoint Presentation</vt:lpstr>
      <vt:lpstr>PowerPoint Presentation</vt:lpstr>
      <vt:lpstr>Design Matrix with TENTzero(0,16,9)</vt:lpstr>
      <vt:lpstr>Results: Humans vs. Tools</vt:lpstr>
      <vt:lpstr>No Constraint on HRF Shape = Deconvolution</vt:lpstr>
      <vt:lpstr>No Constraint on HRF Shape: Pros + Cons</vt:lpstr>
      <vt:lpstr>Intermediate Approach: SPMG1/2/3</vt:lpstr>
      <vt:lpstr>SPMG1/2/3 [Ready for their closeup, Mr. DeMille]</vt:lpstr>
      <vt:lpstr>Multicollinearity</vt:lpstr>
      <vt:lpstr>Serial Correlation in Residuals</vt:lpstr>
      <vt:lpstr>Dealing with Multiple Runs per Subject</vt:lpstr>
      <vt:lpstr>Percent Signal Change</vt:lpstr>
      <vt:lpstr>Percent Signal Change</vt:lpstr>
      <vt:lpstr>Lackluster Performance in Modeling</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FMRI Data Analysis at Individual Subject Level</dc:title>
  <dc:creator>Gang Chen</dc:creator>
  <cp:lastModifiedBy>Robert Cox</cp:lastModifiedBy>
  <cp:revision>638</cp:revision>
  <cp:lastPrinted>2016-03-01T20:01:29Z</cp:lastPrinted>
  <dcterms:created xsi:type="dcterms:W3CDTF">2012-01-23T20:45:20Z</dcterms:created>
  <dcterms:modified xsi:type="dcterms:W3CDTF">2016-03-07T06:25:50Z</dcterms:modified>
</cp:coreProperties>
</file>