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  <p:sldMasterId id="2147484131" r:id="rId2"/>
  </p:sldMasterIdLst>
  <p:notesMasterIdLst>
    <p:notesMasterId r:id="rId104"/>
  </p:notesMasterIdLst>
  <p:handoutMasterIdLst>
    <p:handoutMasterId r:id="rId105"/>
  </p:handoutMasterIdLst>
  <p:sldIdLst>
    <p:sldId id="428" r:id="rId3"/>
    <p:sldId id="438" r:id="rId4"/>
    <p:sldId id="345" r:id="rId5"/>
    <p:sldId id="570" r:id="rId6"/>
    <p:sldId id="571" r:id="rId7"/>
    <p:sldId id="572" r:id="rId8"/>
    <p:sldId id="506" r:id="rId9"/>
    <p:sldId id="539" r:id="rId10"/>
    <p:sldId id="505" r:id="rId11"/>
    <p:sldId id="608" r:id="rId12"/>
    <p:sldId id="581" r:id="rId13"/>
    <p:sldId id="442" r:id="rId14"/>
    <p:sldId id="569" r:id="rId15"/>
    <p:sldId id="443" r:id="rId16"/>
    <p:sldId id="490" r:id="rId17"/>
    <p:sldId id="503" r:id="rId18"/>
    <p:sldId id="496" r:id="rId19"/>
    <p:sldId id="441" r:id="rId20"/>
    <p:sldId id="609" r:id="rId21"/>
    <p:sldId id="610" r:id="rId22"/>
    <p:sldId id="611" r:id="rId23"/>
    <p:sldId id="612" r:id="rId24"/>
    <p:sldId id="620" r:id="rId25"/>
    <p:sldId id="62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439" r:id="rId34"/>
    <p:sldId id="440" r:id="rId35"/>
    <p:sldId id="444" r:id="rId36"/>
    <p:sldId id="445" r:id="rId37"/>
    <p:sldId id="464" r:id="rId38"/>
    <p:sldId id="465" r:id="rId39"/>
    <p:sldId id="446" r:id="rId40"/>
    <p:sldId id="449" r:id="rId41"/>
    <p:sldId id="447" r:id="rId42"/>
    <p:sldId id="450" r:id="rId43"/>
    <p:sldId id="448" r:id="rId44"/>
    <p:sldId id="452" r:id="rId45"/>
    <p:sldId id="557" r:id="rId46"/>
    <p:sldId id="562" r:id="rId47"/>
    <p:sldId id="478" r:id="rId48"/>
    <p:sldId id="454" r:id="rId49"/>
    <p:sldId id="566" r:id="rId50"/>
    <p:sldId id="573" r:id="rId51"/>
    <p:sldId id="574" r:id="rId52"/>
    <p:sldId id="491" r:id="rId53"/>
    <p:sldId id="492" r:id="rId54"/>
    <p:sldId id="493" r:id="rId55"/>
    <p:sldId id="494" r:id="rId56"/>
    <p:sldId id="497" r:id="rId57"/>
    <p:sldId id="498" r:id="rId58"/>
    <p:sldId id="575" r:id="rId59"/>
    <p:sldId id="576" r:id="rId60"/>
    <p:sldId id="500" r:id="rId61"/>
    <p:sldId id="501" r:id="rId62"/>
    <p:sldId id="502" r:id="rId63"/>
    <p:sldId id="522" r:id="rId64"/>
    <p:sldId id="523" r:id="rId65"/>
    <p:sldId id="564" r:id="rId66"/>
    <p:sldId id="565" r:id="rId67"/>
    <p:sldId id="524" r:id="rId68"/>
    <p:sldId id="568" r:id="rId69"/>
    <p:sldId id="495" r:id="rId70"/>
    <p:sldId id="520" r:id="rId71"/>
    <p:sldId id="519" r:id="rId72"/>
    <p:sldId id="518" r:id="rId73"/>
    <p:sldId id="583" r:id="rId74"/>
    <p:sldId id="585" r:id="rId75"/>
    <p:sldId id="586" r:id="rId76"/>
    <p:sldId id="584" r:id="rId77"/>
    <p:sldId id="587" r:id="rId78"/>
    <p:sldId id="588" r:id="rId79"/>
    <p:sldId id="589" r:id="rId80"/>
    <p:sldId id="480" r:id="rId81"/>
    <p:sldId id="482" r:id="rId82"/>
    <p:sldId id="481" r:id="rId83"/>
    <p:sldId id="483" r:id="rId84"/>
    <p:sldId id="484" r:id="rId85"/>
    <p:sldId id="591" r:id="rId86"/>
    <p:sldId id="592" r:id="rId87"/>
    <p:sldId id="593" r:id="rId88"/>
    <p:sldId id="594" r:id="rId89"/>
    <p:sldId id="595" r:id="rId90"/>
    <p:sldId id="596" r:id="rId91"/>
    <p:sldId id="597" r:id="rId92"/>
    <p:sldId id="598" r:id="rId93"/>
    <p:sldId id="599" r:id="rId94"/>
    <p:sldId id="600" r:id="rId95"/>
    <p:sldId id="601" r:id="rId96"/>
    <p:sldId id="602" r:id="rId97"/>
    <p:sldId id="603" r:id="rId98"/>
    <p:sldId id="604" r:id="rId99"/>
    <p:sldId id="605" r:id="rId100"/>
    <p:sldId id="606" r:id="rId101"/>
    <p:sldId id="607" r:id="rId102"/>
    <p:sldId id="525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FF05"/>
    <a:srgbClr val="FF161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0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10" Type="http://schemas.openxmlformats.org/officeDocument/2006/relationships/tableStyles" Target="tableStyles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03F24A-5696-594C-8C24-8302C99A0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4F14C-2D04-4F48-99A0-05BAC2DE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2C3F05-B4A0-5447-819C-917CDD2FB9D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E945E16-6921-CE40-8234-BD50563FABE3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E8548B-7EDC-4944-AA68-FD70B6E42D2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C35F57-7EDE-3943-97D5-4EDDB60452E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5967ED-0CDA-AF4F-9E6E-5DA02C2C808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B0054C-3C7D-5442-BC5D-5650EDDF4976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4FCFDE-3C74-8B46-BBCF-9D7AC89CC821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06FC42-B045-ED4F-A8CB-DADAD28A9F3F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23F713-21CB-3A48-9B92-317A4F293BA5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9A6062-298E-5344-ACDB-561BECF2E6E2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08946-E4F9-3540-A432-1E82C987B755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D41BB2-B163-F24F-B1EE-278502DB5F71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D0BA04-A311-9A4A-8A85-D8EA6376D920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2C0F93-52C9-FA4D-A77C-460618AA6EF6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2EBA7F-C2BB-404A-AE38-211D7E6A5667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4F14C-2D04-4F48-99A0-05BAC2DEA7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6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0A3F5A-D5CC-6C4B-B667-ABD2CB5ED6A2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AF618-D71F-8548-AC94-4839254F5E32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2255DB-C8A4-0449-A276-7C057A651813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8F3069-6CD9-8C4C-8E5E-9E5C238E688A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F767AA-B5D4-A54A-91A8-8DB31053F8F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B5F7FA-E61A-E442-99D9-E702E055B7FF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9FBB25-C6D1-3945-AD53-16BF2A3B4B36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2D6ED4-FE7E-F34A-934D-402DF681E525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BE1C79-4A27-FE42-8842-D1F3F684C073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5841C-FE48-4044-AADB-A43E3AEAD9BE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86E99D-1C37-6B4F-99CB-868174A6EFB5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4D2A18-E6DB-5649-97C8-DC538AC643AA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8C9B3E-9F70-4447-ABCC-648CB1B0B35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How many factors, types of factor (between, within), so run 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anova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But that may not be necessary since you need to get to the particular post hoc tests that can be simply done with 3dttest++ or 3dMEMA. 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3dMVM or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3dLME can cover pretty much everything including one sample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ttest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but they are inefficient slow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pigcorndogs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Double dipping: MVM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interaction effect  extracts ROIs and then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did post hoc 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Better plan on these tests in the initial analysis,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voxelwise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tests.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C6D5F4-2397-4D4F-B45E-F8B903C91074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C6D5F4-2397-4D4F-B45E-F8B903C91074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C6D5F4-2397-4D4F-B45E-F8B903C91074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72D2B0-8078-7649-9B82-485C674048B7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72D2B0-8078-7649-9B82-485C674048B7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C5D6E3-B021-064D-9D9D-8100EEE8F945}" type="slidenum">
              <a:rPr lang="en-US" sz="1200"/>
              <a:pPr eaLnBrk="1" hangingPunct="1"/>
              <a:t>68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2DA93F-B070-5E4B-A421-0747DE32FC85}" type="slidenum">
              <a:rPr lang="en-US" sz="1200"/>
              <a:pPr eaLnBrk="1" hangingPunct="1"/>
              <a:t>69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70314A-436F-A04B-97C0-AC4CE3553082}" type="slidenum">
              <a:rPr lang="en-US" sz="1200"/>
              <a:pPr eaLnBrk="1" hangingPunct="1"/>
              <a:t>70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71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72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89131A-586A-D640-9774-CF73F7CE2AE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73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74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75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76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77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78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E4B64-5595-604A-8638-2A30D3C37826}" type="slidenum">
              <a:rPr lang="en-US" sz="1200"/>
              <a:pPr eaLnBrk="1" hangingPunct="1"/>
              <a:t>79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F4F3A8-958D-EE43-8383-844963932D1F}" type="slidenum">
              <a:rPr lang="en-US" sz="1200"/>
              <a:pPr eaLnBrk="1" hangingPunct="1"/>
              <a:t>80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AA3F4F-895E-944A-94DE-60AFF1D788C6}" type="slidenum">
              <a:rPr lang="en-US" sz="1200"/>
              <a:pPr eaLnBrk="1" hangingPunct="1"/>
              <a:t>81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CBDDD-417F-D34F-9EE6-871C2082A4F8}" type="slidenum">
              <a:rPr lang="en-US" sz="1200"/>
              <a:pPr eaLnBrk="1" hangingPunct="1"/>
              <a:t>82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B7879A-0E05-6E41-91C7-688CBF16AA0C}" type="slidenum">
              <a:rPr lang="en-US" sz="1200"/>
              <a:pPr eaLnBrk="1" hangingPunct="1"/>
              <a:t>83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25D7CBF-2B8A-4740-8541-5775AD88A269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84</a:t>
            </a:fld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5140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669CEBC-95E5-47BE-9C68-E811B9932FC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85</a:t>
            </a:fld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5564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DBE48C5-6CF1-47D2-A8DD-3E7897176B1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86</a:t>
            </a:fld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7980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A123441A-6EE1-4809-8782-47C3D166CC4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87</a:t>
            </a:fld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432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A123441A-6EE1-4809-8782-47C3D166CC4B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88</a:t>
            </a:fld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432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A8DACB9-C775-47D5-980A-D701941F6DCE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89</a:t>
            </a:fld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Positive semi-definite</a:t>
            </a:r>
            <a:r>
              <a:rPr lang="en-US" baseline="0" dirty="0" smtClean="0"/>
              <a:t> (</a:t>
            </a:r>
            <a:r>
              <a:rPr lang="en-US" dirty="0" smtClean="0"/>
              <a:t>PSD) matrix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00259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12CDC31-5FCD-4805-83B3-B5B135E5F58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90</a:t>
            </a:fld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4293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4926E88B-4D2A-4D40-B428-9B4CF7EB042C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91</a:t>
            </a:fld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2687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C75D024D-5EA5-46E3-B7D7-6DCF22586B09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92</a:t>
            </a:fld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07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E351006A-9CAC-4DDF-9B04-DC7BC365A04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93</a:t>
            </a:fld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0968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E351006A-9CAC-4DDF-9B04-DC7BC365A04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94</a:t>
            </a:fld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0968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49FF8792-B45D-4EA0-9F51-470652C2B1EF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95</a:t>
            </a:fld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76847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C0F2309-9082-40AA-9694-66B94EBDB79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96</a:t>
            </a:fld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5341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C0F2309-9082-40AA-9694-66B94EBDB79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97</a:t>
            </a:fld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56532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B1EC8C6-FA23-4D5E-8808-52304FAC951E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98</a:t>
            </a:fld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71083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517753EA-E58E-4DFB-8590-60B7FA1FD323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99</a:t>
            </a:fld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63485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451746F-4648-491F-8666-1191A1D59565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100</a:t>
            </a:fld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37867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2EA8AB-0C44-5045-AB0A-D0667B7039ED}" type="slidenum">
              <a:rPr lang="en-US" sz="1200"/>
              <a:pPr eaLnBrk="1" hangingPunct="1"/>
              <a:t>101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9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0F2-4E93-484C-81DD-2E85E761FD5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94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F39-F5F1-9543-A2BA-EA3FBF055E7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02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684-FE57-AE43-AE89-D9991CBAD3E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084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ACB5-7FC8-B041-AD28-D0F4A0D2864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7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D4F7-F2B5-4443-8C02-D6E52B29496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207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436-CFA6-6540-B42F-D61F7DA540E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100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1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6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C15F02-3721-FA42-A7A7-D34B525D6D7F}" type="datetime1">
              <a:rPr lang="en-US"/>
              <a:pPr>
                <a:defRPr/>
              </a:pPr>
              <a:t>2/15/17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0F3B97-9340-F546-879C-6C4A4BDDE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2EB-F4EE-F545-B630-A4D2C24E86F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8F5-162A-C840-90CD-C4D0D9C4FA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7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984C-30D1-A54A-8C9E-1A5D4A615FF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736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4A64-4EF4-7F44-9958-A84E4C0F866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7ED-AFF0-8048-8FCB-27BB7E154E6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2/15/17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8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869363" y="6667500"/>
            <a:ext cx="239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  <a:latin typeface="Helvetica" charset="0"/>
              </a:rPr>
              <a:t>-</a:t>
            </a:r>
            <a:fld id="{8423BA1A-AC77-314F-9668-995A6DCFE5E3}" type="slidenum">
              <a:rPr lang="en-US" sz="1000" smtClean="0">
                <a:solidFill>
                  <a:srgbClr val="000000"/>
                </a:solidFill>
                <a:latin typeface="Helvetica" charset="0"/>
              </a:rPr>
              <a:pPr>
                <a:defRPr/>
              </a:pPr>
              <a:t>‹#›</a:t>
            </a:fld>
            <a:r>
              <a:rPr lang="en-US" sz="1000" smtClean="0">
                <a:solidFill>
                  <a:srgbClr val="000000"/>
                </a:solidFill>
                <a:latin typeface="Helvetica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4" r:id="rId3"/>
    <p:sldLayoutId id="214748409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9pPr>
    </p:titleStyle>
    <p:bodyStyle>
      <a:lvl1pPr marL="233363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130000"/>
        <a:buFont typeface="Helvetica" charset="0"/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9913" indent="-2222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0000"/>
        <a:buFont typeface="Wingdings" charset="0"/>
        <a:buChar char="H"/>
        <a:defRPr sz="1600">
          <a:solidFill>
            <a:schemeClr val="tx1"/>
          </a:solidFill>
          <a:latin typeface="+mn-lt"/>
          <a:ea typeface="ＭＳ Ｐゴシック" pitchFamily="-112" charset="-128"/>
        </a:defRPr>
      </a:lvl2pPr>
      <a:lvl3pPr marL="855663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0000"/>
        <a:buFont typeface="Wingdings" charset="0"/>
        <a:buChar char="å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139825" indent="-1698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80000"/>
        <a:buFont typeface="Wingdings" charset="0"/>
        <a:buChar char="í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6318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E1838B-F185-184E-9670-C7F12D85762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2/15/17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56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7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6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7623175" cy="17526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Group Analysis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10000"/>
            <a:ext cx="6553200" cy="2667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Gang Chen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SSCC/NIMH/NIH/HHS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1E4EFE-1B92-494B-A886-1F4B6DC1F047}" type="slidenum">
              <a:rPr lang="en-US" sz="1800"/>
              <a:pPr eaLnBrk="1" hangingPunct="1"/>
              <a:t>1</a:t>
            </a:fld>
            <a:endParaRPr lang="en-US" sz="1800"/>
          </a:p>
        </p:txBody>
      </p:sp>
      <p:sp>
        <p:nvSpPr>
          <p:cNvPr id="512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360E45-F979-9349-8F5D-318B76EF16E1}" type="datetime1">
              <a:rPr lang="en-US" sz="1800"/>
              <a:pPr eaLnBrk="1" hangingPunct="1"/>
              <a:t>2/15/17</a:t>
            </a:fld>
            <a:endParaRPr lang="en-US" sz="180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3886200" y="31242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 charset="0"/>
                <a:cs typeface="Garamond" charset="0"/>
              </a:rPr>
              <a:t>File:</a:t>
            </a:r>
            <a:r>
              <a:rPr lang="en-US" sz="2800" dirty="0">
                <a:solidFill>
                  <a:srgbClr val="0000FF"/>
                </a:solidFill>
                <a:latin typeface="Garamond" charset="0"/>
                <a:cs typeface="Garamond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Garamond" charset="0"/>
                <a:cs typeface="Garamond" charset="0"/>
              </a:rPr>
              <a:t>afni24_GroupAna.pdf</a:t>
            </a:r>
            <a:endParaRPr lang="en-US" sz="2800" b="1" dirty="0">
              <a:solidFill>
                <a:srgbClr val="0000FF"/>
              </a:solidFill>
              <a:latin typeface="Garamond" charset="0"/>
              <a:cs typeface="Garamond" charset="0"/>
            </a:endParaRPr>
          </a:p>
        </p:txBody>
      </p:sp>
      <p:pic>
        <p:nvPicPr>
          <p:cNvPr id="51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6288"/>
            <a:ext cx="9144000" cy="620171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6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Various </a:t>
            </a:r>
            <a:r>
              <a:rPr lang="en-US" sz="24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group analysis 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approaches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Student’s </a:t>
            </a:r>
            <a:r>
              <a:rPr lang="en-US" sz="2200" b="1" i="1" kern="0" dirty="0">
                <a:solidFill>
                  <a:srgbClr val="FF0000"/>
                </a:solidFill>
                <a:ea typeface="Dotum" charset="0"/>
                <a:cs typeface="Trebuchet MS"/>
              </a:rPr>
              <a:t>t</a:t>
            </a:r>
            <a:r>
              <a:rPr lang="en-US" sz="2200" b="1" kern="0" dirty="0">
                <a:solidFill>
                  <a:srgbClr val="FF0000"/>
                </a:solidFill>
                <a:ea typeface="Dotum" charset="0"/>
                <a:cs typeface="Trebuchet MS"/>
              </a:rPr>
              <a:t>-test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: one-, two-sample, and paired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ANOVA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one or more categorical explanatory variables (factors)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GLM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AN(C)OVA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LME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linear mixed-effects modeling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06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Easy to understand: </a:t>
            </a:r>
            <a:r>
              <a:rPr lang="en-US" sz="24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tests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not always practical or feasible</a:t>
            </a:r>
          </a:p>
          <a:p>
            <a:pPr marL="633413" lvl="1" indent="-28575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Tedious when layout (structure of data) is too complex</a:t>
            </a:r>
          </a:p>
          <a:p>
            <a:pPr marL="633413" lvl="1" indent="-28575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Main effects and interactions: desirable</a:t>
            </a:r>
          </a:p>
          <a:p>
            <a:pPr marL="633413" lvl="1" indent="-28575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Controlling for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quantitative covariates 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indent="-342900" fontAlgn="base">
              <a:lnSpc>
                <a:spcPct val="106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Advantages of big models: AN(C)OVA, GLM, LME</a:t>
            </a: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All tests in one analysis (vs. piecemeal </a:t>
            </a: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-tests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omnibus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Controlling for covariate effects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06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Power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gain: combining subjects across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groups for estimates of signal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and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noise parameters (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i.e.,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variances and correlations)</a:t>
            </a: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Group Analysis in </a:t>
            </a:r>
            <a:r>
              <a:rPr lang="en-US" sz="3200" dirty="0" err="1" smtClean="0">
                <a:solidFill>
                  <a:srgbClr val="212745"/>
                </a:solidFill>
                <a:latin typeface="Trebuchet MS"/>
              </a:rPr>
              <a:t>NeuroImaging</a:t>
            </a: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Trebuchet MS"/>
              </a:rPr>
              <a:t>why big models?</a:t>
            </a:r>
            <a:endParaRPr lang="en-US" sz="3200" dirty="0">
              <a:solidFill>
                <a:srgbClr val="0000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Palatino Linotype"/>
                <a:ea typeface="Dotum"/>
              </a:rPr>
              <a:t>Benefits of naturalistic paradigm</a:t>
            </a:r>
            <a:endParaRPr dirty="0"/>
          </a:p>
          <a:p>
            <a:pPr marL="285750" lvl="0" indent="-28575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Similar to resting-state FMRI</a:t>
            </a:r>
          </a:p>
          <a:p>
            <a:pPr marL="285750" lvl="0" indent="-285750"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285750" lvl="0" indent="-285750">
              <a:buFont typeface="Courier New"/>
              <a:buChar char="o"/>
            </a:pPr>
            <a:r>
              <a:rPr lang="en-US" sz="2400" dirty="0">
                <a:solidFill>
                  <a:prstClr val="black"/>
                </a:solidFill>
                <a:latin typeface="Palatino"/>
                <a:cs typeface="Palatino"/>
              </a:rPr>
              <a:t>Extendable to other modalities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Palatino"/>
                <a:cs typeface="Palatin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Palatino"/>
                <a:cs typeface="Palatino"/>
              </a:rPr>
              <a:t>EEG, MEG, </a:t>
            </a:r>
            <a:r>
              <a:rPr lang="en-US" sz="2200" dirty="0" err="1">
                <a:solidFill>
                  <a:prstClr val="black"/>
                </a:solidFill>
                <a:latin typeface="Palatino"/>
                <a:cs typeface="Palatino"/>
              </a:rPr>
              <a:t>ECoG</a:t>
            </a:r>
            <a:r>
              <a:rPr lang="en-US" sz="2200" dirty="0">
                <a:solidFill>
                  <a:prstClr val="black"/>
                </a:solidFill>
                <a:latin typeface="Palatino"/>
                <a:cs typeface="Palatino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Palatino"/>
                <a:cs typeface="Palatino"/>
              </a:rPr>
              <a:t>fNIRS</a:t>
            </a:r>
            <a:r>
              <a:rPr lang="en-US" sz="2200" dirty="0">
                <a:solidFill>
                  <a:prstClr val="black"/>
                </a:solidFill>
                <a:latin typeface="Palatino"/>
                <a:cs typeface="Palatino"/>
              </a:rPr>
              <a:t>…</a:t>
            </a:r>
          </a:p>
          <a:p>
            <a:pPr marL="742950" lvl="1" indent="-285750">
              <a:buFont typeface="Courier New"/>
              <a:buChar char="o"/>
            </a:pPr>
            <a:endParaRPr lang="en-US" sz="2200" dirty="0">
              <a:latin typeface="Palatino"/>
              <a:cs typeface="Palatino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No presumption about HDR function</a:t>
            </a: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More controlled and engaging (especially for children)</a:t>
            </a: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Practical benefit: subject less likely to fall asleep</a:t>
            </a: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Analysis benefits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Less vulnerable to head </a:t>
            </a:r>
            <a:r>
              <a:rPr lang="en-US" sz="2200" smtClean="0">
                <a:solidFill>
                  <a:srgbClr val="000000"/>
                </a:solidFill>
                <a:latin typeface="Palatino Linotype"/>
                <a:ea typeface="Dotum"/>
              </a:rPr>
              <a:t>motion effects</a:t>
            </a:r>
            <a:endParaRPr lang="en-US" sz="22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Statistically more powerful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Not dependent on seed selection (in seed-based approach)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 Not dependent on dimension reduction and component selection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Well-fit by powerful LME with crossed random effects paradigm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endParaRPr sz="2200" dirty="0"/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97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Overview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Basic concepts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Why do we need to do group analysis?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Factor, quantitative covariates, main effect, interaction, …</a:t>
            </a:r>
            <a:endParaRPr lang="en-US" sz="2200" dirty="0" smtClean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Various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group analysis approaches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Regression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2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test)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: 3dttest++, 3dMEMA,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3dttest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3RegAna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(C)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OVA: 3dANOVA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x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3dMVM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</a:t>
            </a:r>
            <a:r>
              <a:rPr lang="en-US" sz="2200" dirty="0" smtClean="0">
                <a:solidFill>
                  <a:schemeClr val="accent1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GroupAna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Q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uantitative covariates: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3dttest++, 3dMEMA,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3dMVM, 3dLME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Impact &amp; consequence of SFM, SAM, and SEM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Miscellaneous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Issues regarding result reporting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Intra-Class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Correlation (ICC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Inter-Subject Correlation (ISC)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Nonparametric approach and fixed-effects analysis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No routine statistical questions, only questionable routines</a:t>
            </a:r>
            <a:r>
              <a:rPr lang="en-US" sz="2400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!</a:t>
            </a:r>
            <a:endParaRPr lang="en-US" sz="2400" dirty="0">
              <a:solidFill>
                <a:srgbClr val="FF161C"/>
              </a:solidFill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Explanatory variables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Response/Outcome variable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(HDR): regression </a:t>
            </a:r>
            <a:r>
              <a:rPr lang="en-US" sz="2800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aseline="-250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coefficients 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Factor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: categorical, qualitative,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descriptive, nominal,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or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discrete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Categorization of conditions/tasks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Within-subject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repeated-measures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) factor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Subject-grouping: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group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of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subjects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Between-</a:t>
            </a:r>
            <a:r>
              <a:rPr lang="en-US" sz="20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subjects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factor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Gender, patients/controls, genotypes,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handedness, …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Subject: 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 </a:t>
            </a:r>
            <a:r>
              <a:rPr lang="en-US" sz="24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factor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measuring deviations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Of no interest, but served as random samples from a population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</a:t>
            </a:r>
            <a:r>
              <a:rPr lang="en-US" sz="24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(numeric or continuous) 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covariate</a:t>
            </a:r>
            <a:endParaRPr lang="en-US" sz="24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altLang="ja-JP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Three </a:t>
            </a:r>
            <a:r>
              <a:rPr lang="en-US" altLang="ja-JP" sz="2400" dirty="0">
                <a:latin typeface="Palatino Linotype" charset="0"/>
                <a:ea typeface="ＭＳ Ｐゴシック" charset="0"/>
                <a:cs typeface="Palatino Linotype" charset="0"/>
              </a:rPr>
              <a:t>usages of ‘covariate’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 value (rather than strict separation into groups)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Variable of no interest: qualitative (scanner, sex, handedness) or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Explanatory variable (</a:t>
            </a:r>
            <a:r>
              <a:rPr lang="en-US" sz="20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regressor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independent variable, or predictor)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Examples: age, IQ, reaction time</a:t>
            </a:r>
            <a:r>
              <a:rPr lang="en-US" altLang="ja-JP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brain volume, …</a:t>
            </a:r>
            <a:endParaRPr lang="en-US" altLang="ja-JP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3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Fixed effects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Fixed-effects factor: </a:t>
            </a:r>
            <a:r>
              <a:rPr lang="en-US" sz="2400" dirty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categorical (qualitative or discrete) variable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Treated as a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variable (constant to be estimated) in the model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Categorization of conditions/tasks (modality: visual/auditory)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Within-subject (repeated-measures)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factor: 3 emotions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Subject-grouping: Group of subjects (gender,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controls/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patients)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Between-subject factor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All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factor 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levels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are of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interest: </a:t>
            </a:r>
            <a:r>
              <a:rPr lang="en-US" sz="22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not interchangeable/replaceable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main effect, contrasts among levels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in the sense of statistical inferences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Apply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only to the specific levels of the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factor: </a:t>
            </a:r>
            <a:r>
              <a:rPr lang="en-US" altLang="ja-JP" sz="2200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altLang="ja-JP" sz="22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replacement test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Categories: human, tool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Don’</a:t>
            </a:r>
            <a:r>
              <a:rPr lang="en-US" altLang="ja-JP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 </a:t>
            </a:r>
            <a:r>
              <a:rPr lang="en-US" altLang="ja-JP" sz="2200" dirty="0">
                <a:latin typeface="Palatino Linotype" charset="0"/>
                <a:ea typeface="ＭＳ Ｐゴシック" charset="0"/>
                <a:cs typeface="Palatino Linotype" charset="0"/>
              </a:rPr>
              <a:t>extend to other potential levels that might have been </a:t>
            </a:r>
            <a:r>
              <a:rPr lang="en-US" altLang="ja-JP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included (but were not)</a:t>
            </a:r>
            <a:endParaRPr lang="en-US" altLang="ja-JP" sz="22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3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Inferences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from viewing human and tool categories can’t be generated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to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animals or clouds or Martians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Fixed-effects variable: quantitative covariate</a:t>
            </a:r>
            <a:endParaRPr lang="en-US" sz="2400" dirty="0">
              <a:solidFill>
                <a:srgbClr val="B43402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"/>
            <a:ext cx="3581400" cy="40005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1800" u="sng" dirty="0">
                <a:latin typeface="Helvetica" charset="0"/>
                <a:ea typeface="ＭＳ Ｐゴシック" charset="0"/>
              </a:rPr>
              <a:t>Human whole-body motion (</a:t>
            </a:r>
            <a:r>
              <a:rPr lang="en-US" sz="1800" u="sng" dirty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HM</a:t>
            </a:r>
            <a:r>
              <a:rPr lang="en-US" sz="1800" u="sng" dirty="0">
                <a:latin typeface="Helvetica" charset="0"/>
                <a:ea typeface="ＭＳ Ｐゴシック" charset="0"/>
              </a:rPr>
              <a:t>)</a:t>
            </a:r>
            <a:endParaRPr lang="en-US" sz="1800" dirty="0">
              <a:latin typeface="Helvetica" charset="0"/>
              <a:ea typeface="ＭＳ Ｐゴシック" charset="0"/>
            </a:endParaRPr>
          </a:p>
        </p:txBody>
      </p:sp>
      <p:pic>
        <p:nvPicPr>
          <p:cNvPr id="27650" name="Picture 18" descr="BeauchampJOCN2003proof_02_0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844550"/>
            <a:ext cx="2408238" cy="1801813"/>
          </a:xfrm>
          <a:noFill/>
        </p:spPr>
      </p:pic>
      <p:pic>
        <p:nvPicPr>
          <p:cNvPr id="27653" name="Picture 21" descr="BeauchampJOCN2003proof_02_0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844550"/>
            <a:ext cx="2408238" cy="1801813"/>
          </a:xfrm>
          <a:noFill/>
        </p:spPr>
      </p:pic>
      <p:pic>
        <p:nvPicPr>
          <p:cNvPr id="27654" name="Picture 24" descr="BeauchampJOCN2003proof_02_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009900"/>
            <a:ext cx="240823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5" descr="BeauchampJOCN2003proof_02_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009900"/>
            <a:ext cx="240823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29"/>
          <p:cNvSpPr txBox="1">
            <a:spLocks noChangeArrowheads="1"/>
          </p:cNvSpPr>
          <p:nvPr/>
        </p:nvSpPr>
        <p:spPr bwMode="auto">
          <a:xfrm>
            <a:off x="0" y="4823753"/>
            <a:ext cx="9144000" cy="200054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1"/>
            <a:r>
              <a:rPr lang="en-US" sz="2000" b="1" dirty="0" smtClean="0">
                <a:latin typeface="Palatino"/>
                <a:cs typeface="Palatino"/>
              </a:rPr>
              <a:t>2 Factors, each with 2 levels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Factor A = type of object being viewed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Levels = Human or Tool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Factor B = type of display seen by subject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Levels = Whole or Points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 smtClean="0">
                <a:latin typeface="Palatino"/>
                <a:cs typeface="Palatino"/>
              </a:rPr>
              <a:t>This is </a:t>
            </a:r>
            <a:r>
              <a:rPr lang="en-US" sz="2000" b="1" u="sng" dirty="0" smtClean="0">
                <a:latin typeface="Palatino"/>
                <a:cs typeface="Palatino"/>
              </a:rPr>
              <a:t>repeated measures</a:t>
            </a:r>
            <a:r>
              <a:rPr lang="en-US" sz="2000" b="1" dirty="0" smtClean="0">
                <a:latin typeface="Palatino"/>
                <a:cs typeface="Palatino"/>
              </a:rPr>
              <a:t> (4 </a:t>
            </a:r>
            <a:r>
              <a:rPr lang="en-US" sz="2000" i="1" dirty="0" smtClean="0">
                <a:solidFill>
                  <a:srgbClr val="0000FF"/>
                </a:solidFill>
                <a:latin typeface="Palatino Linotype" charset="0"/>
                <a:cs typeface="Palatino Linotype" charset="0"/>
              </a:rPr>
              <a:t>β</a:t>
            </a:r>
            <a:r>
              <a:rPr lang="en-US" sz="1600" i="1" dirty="0" smtClean="0">
                <a:latin typeface="Palatino Linotype" charset="0"/>
                <a:cs typeface="Palatino Linotype" charset="0"/>
              </a:rPr>
              <a:t>s</a:t>
            </a:r>
            <a:r>
              <a:rPr lang="en-US" sz="2000" i="1" dirty="0" smtClean="0">
                <a:latin typeface="Palatino Linotype" charset="0"/>
                <a:cs typeface="Palatino Linotype" charset="0"/>
              </a:rPr>
              <a:t> </a:t>
            </a:r>
            <a:r>
              <a:rPr lang="en-US" sz="2000" b="1" dirty="0" smtClean="0">
                <a:latin typeface="Palatino"/>
                <a:cs typeface="Palatino"/>
              </a:rPr>
              <a:t>per subject), </a:t>
            </a:r>
            <a:r>
              <a:rPr lang="en-US" sz="2000" dirty="0">
                <a:latin typeface="Palatino"/>
                <a:cs typeface="Palatino"/>
              </a:rPr>
              <a:t>2 × 2 </a:t>
            </a:r>
            <a:r>
              <a:rPr lang="en-US" sz="2000" b="1" dirty="0" smtClean="0">
                <a:latin typeface="Palatino"/>
                <a:cs typeface="Palatino"/>
              </a:rPr>
              <a:t> </a:t>
            </a:r>
            <a:r>
              <a:rPr lang="en-US" sz="2000" b="1" u="sng" dirty="0" smtClean="0">
                <a:latin typeface="Palatino"/>
                <a:cs typeface="Palatino"/>
              </a:rPr>
              <a:t>factorial</a:t>
            </a:r>
            <a:endParaRPr lang="en-US" sz="2000" b="1" u="sng" dirty="0">
              <a:latin typeface="Palatino"/>
              <a:cs typeface="Palatino"/>
            </a:endParaRPr>
          </a:p>
        </p:txBody>
      </p:sp>
      <p:sp>
        <p:nvSpPr>
          <p:cNvPr id="27658" name="Text Box 31"/>
          <p:cNvSpPr txBox="1">
            <a:spLocks noChangeArrowheads="1"/>
          </p:cNvSpPr>
          <p:nvPr/>
        </p:nvSpPr>
        <p:spPr bwMode="auto">
          <a:xfrm>
            <a:off x="5900738" y="54610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u="sng" dirty="0"/>
              <a:t>Tool motion (</a:t>
            </a:r>
            <a:r>
              <a:rPr lang="en-US" sz="1800" u="sng" dirty="0">
                <a:solidFill>
                  <a:srgbClr val="0000FF"/>
                </a:solidFill>
              </a:rPr>
              <a:t>TM</a:t>
            </a:r>
            <a:r>
              <a:rPr lang="en-US" sz="1800" u="sng" dirty="0"/>
              <a:t>)</a:t>
            </a:r>
          </a:p>
        </p:txBody>
      </p:sp>
      <p:sp>
        <p:nvSpPr>
          <p:cNvPr id="27659" name="Text Box 32"/>
          <p:cNvSpPr txBox="1">
            <a:spLocks noChangeArrowheads="1"/>
          </p:cNvSpPr>
          <p:nvPr/>
        </p:nvSpPr>
        <p:spPr bwMode="auto">
          <a:xfrm>
            <a:off x="815975" y="2711450"/>
            <a:ext cx="286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u="sng" dirty="0"/>
              <a:t>Human point motion (</a:t>
            </a:r>
            <a:r>
              <a:rPr lang="en-US" sz="1800" u="sng" dirty="0">
                <a:solidFill>
                  <a:srgbClr val="0000FF"/>
                </a:solidFill>
              </a:rPr>
              <a:t>HP</a:t>
            </a:r>
            <a:r>
              <a:rPr lang="en-US" sz="1800" u="sng" dirty="0"/>
              <a:t>)</a:t>
            </a:r>
          </a:p>
        </p:txBody>
      </p:sp>
      <p:sp>
        <p:nvSpPr>
          <p:cNvPr id="27660" name="Text Box 33"/>
          <p:cNvSpPr txBox="1">
            <a:spLocks noChangeArrowheads="1"/>
          </p:cNvSpPr>
          <p:nvPr/>
        </p:nvSpPr>
        <p:spPr bwMode="auto">
          <a:xfrm>
            <a:off x="5672138" y="2719388"/>
            <a:ext cx="248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u="sng" dirty="0"/>
              <a:t>Tool point motion (</a:t>
            </a:r>
            <a:r>
              <a:rPr lang="en-US" sz="1800" u="sng" dirty="0">
                <a:solidFill>
                  <a:srgbClr val="0000FF"/>
                </a:solidFill>
              </a:rPr>
              <a:t>TP</a:t>
            </a:r>
            <a:r>
              <a:rPr lang="en-US" sz="1800" u="sng" dirty="0"/>
              <a:t>)</a:t>
            </a:r>
          </a:p>
        </p:txBody>
      </p:sp>
      <p:sp>
        <p:nvSpPr>
          <p:cNvPr id="27661" name="Text Box 34"/>
          <p:cNvSpPr txBox="1">
            <a:spLocks noChangeArrowheads="1"/>
          </p:cNvSpPr>
          <p:nvPr/>
        </p:nvSpPr>
        <p:spPr bwMode="auto">
          <a:xfrm>
            <a:off x="3457575" y="3036888"/>
            <a:ext cx="2085975" cy="5232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From Figure 1</a:t>
            </a:r>
            <a:endParaRPr lang="en-US" sz="1400" i="1" dirty="0"/>
          </a:p>
          <a:p>
            <a:pPr algn="ctr"/>
            <a:r>
              <a:rPr lang="en-US" sz="1400" i="1" dirty="0"/>
              <a:t>Beauchamp et al. </a:t>
            </a:r>
            <a:r>
              <a:rPr lang="en-US" sz="1400" i="1" dirty="0" smtClean="0"/>
              <a:t>2003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97078" y="76200"/>
            <a:ext cx="394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 This Study?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070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Random effects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>
                <a:solidFill>
                  <a:srgbClr val="B43402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 factor/effect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variable in the model: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exclusively used for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subject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in FMRI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average +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effects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attributable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to each subject: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e.g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.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N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l-GR" sz="2200" i="1" dirty="0">
                <a:latin typeface="Palatino Linotype" charset="0"/>
                <a:ea typeface="ＭＳ Ｐゴシック" charset="0"/>
                <a:cs typeface="Palatino Linotype" charset="0"/>
              </a:rPr>
              <a:t>μ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l-GR" sz="2200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τ</a:t>
            </a:r>
            <a:r>
              <a:rPr lang="en-US" sz="2200" baseline="300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Requires enough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subjects to estimate properly</a:t>
            </a:r>
            <a:endParaRPr lang="el-GR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Each individual subject effect is of NO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interest: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replacement test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response = 0.92%, subject 7 = 1.13%, random effect = 0.21%</a:t>
            </a:r>
            <a:endParaRPr lang="el-GR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Random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in the sense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Subjects as random samples (representations) from a population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Inferences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can be generalized to a 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hypothetical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population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 generic group model: decomposing each subject’s response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Fixed (population) effects: universal constants (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immutable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):  </a:t>
            </a:r>
            <a:r>
              <a:rPr lang="en-US" sz="28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endParaRPr lang="en-US" sz="2200" b="1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endParaRPr lang="en-US" sz="22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Random effects: individual subject’s deviation from the population (personality: 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durable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for subject </a:t>
            </a:r>
            <a:r>
              <a:rPr lang="en-US" sz="2200" i="1" dirty="0" err="1" smtClean="0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):  </a:t>
            </a:r>
            <a:r>
              <a:rPr lang="en-US" sz="28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</a:t>
            </a:r>
            <a:r>
              <a:rPr lang="en-US" sz="22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Residuals: noise (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evanescent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):  </a:t>
            </a:r>
            <a:r>
              <a:rPr lang="en-US" sz="2800" b="1" dirty="0" err="1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ε</a:t>
            </a:r>
            <a:r>
              <a:rPr lang="en-US" sz="2800" b="1" i="1" baseline="-25000" dirty="0" err="1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endParaRPr lang="en-US" sz="2800" b="1" dirty="0" smtClean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349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Omnibus tests - main effect and interaction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Main effect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: any difference across levels of a factor?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4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Interactions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: with ≥ 2 factors, interaction may exist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2 × 2 design: </a:t>
            </a:r>
            <a:r>
              <a:rPr lang="en-US" sz="2400" i="1" dirty="0" smtClean="0">
                <a:latin typeface="Garamond" charset="0"/>
                <a:ea typeface="ＭＳ Ｐゴシック" charset="0"/>
              </a:rPr>
              <a:t>F</a:t>
            </a:r>
            <a:r>
              <a:rPr lang="en-US" sz="2400" dirty="0">
                <a:latin typeface="Garamond" charset="0"/>
                <a:ea typeface="ＭＳ Ｐゴシック" charset="0"/>
              </a:rPr>
              <a:t>-test for interaction between A and </a:t>
            </a:r>
            <a:r>
              <a:rPr lang="en-US" sz="2400" dirty="0" smtClean="0">
                <a:latin typeface="Garamond" charset="0"/>
                <a:ea typeface="ＭＳ Ｐゴシック" charset="0"/>
              </a:rPr>
              <a:t>B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= </a:t>
            </a:r>
            <a:r>
              <a:rPr lang="en-US" altLang="ja-JP" sz="2400" i="1" dirty="0">
                <a:latin typeface="Garamond" charset="0"/>
                <a:ea typeface="ＭＳ Ｐゴシック" charset="0"/>
              </a:rPr>
              <a:t>t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-test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of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Font typeface="Wingdings" charset="0"/>
              <a:buNone/>
              <a:defRPr/>
            </a:pPr>
            <a:r>
              <a:rPr lang="en-US" altLang="ja-JP" sz="2400" dirty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Garamond" charset="0"/>
                <a:ea typeface="ＭＳ Ｐゴシック" charset="0"/>
              </a:rPr>
              <a:t>(</a:t>
            </a:r>
            <a:r>
              <a:rPr lang="en-US" altLang="ja-JP" sz="2400" dirty="0" smtClean="0">
                <a:solidFill>
                  <a:srgbClr val="0000FF"/>
                </a:solidFill>
                <a:latin typeface="Garamond" charset="0"/>
                <a:ea typeface="ＭＳ Ｐゴシック" charset="0"/>
              </a:rPr>
              <a:t>A1B1 - A1B2) - (A2B1 - A2B2</a:t>
            </a:r>
            <a:r>
              <a:rPr lang="en-US" altLang="ja-JP" sz="2400" dirty="0">
                <a:solidFill>
                  <a:srgbClr val="0000FF"/>
                </a:solidFill>
                <a:latin typeface="Garamond" charset="0"/>
                <a:ea typeface="ＭＳ Ｐゴシック" charset="0"/>
              </a:rPr>
              <a:t>)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 or </a:t>
            </a:r>
            <a:r>
              <a:rPr lang="en-US" altLang="ja-JP" sz="2400" dirty="0">
                <a:solidFill>
                  <a:srgbClr val="660066"/>
                </a:solidFill>
                <a:latin typeface="Garamond" charset="0"/>
                <a:ea typeface="ＭＳ Ｐゴシック" charset="0"/>
              </a:rPr>
              <a:t>(</a:t>
            </a:r>
            <a:r>
              <a:rPr lang="en-US" altLang="ja-JP" sz="2400" dirty="0" smtClean="0">
                <a:solidFill>
                  <a:srgbClr val="660066"/>
                </a:solidFill>
                <a:latin typeface="Garamond" charset="0"/>
                <a:ea typeface="ＭＳ Ｐゴシック" charset="0"/>
              </a:rPr>
              <a:t>A1B1 - A2B1) - (A1B2 - A2B2)</a:t>
            </a:r>
            <a:endParaRPr lang="en-US" altLang="ja-JP" sz="2400" dirty="0">
              <a:solidFill>
                <a:srgbClr val="660066"/>
              </a:solidFill>
              <a:latin typeface="Garamond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altLang="ja-JP" sz="2400" i="1" dirty="0" smtClean="0">
                <a:latin typeface="Garamond" charset="0"/>
                <a:ea typeface="ＭＳ Ｐゴシック" charset="0"/>
              </a:rPr>
              <a:t>t </a:t>
            </a:r>
            <a:r>
              <a:rPr lang="en-US" altLang="ja-JP" sz="2400" dirty="0" err="1" smtClean="0">
                <a:latin typeface="Garamond" charset="0"/>
                <a:ea typeface="ＭＳ Ｐゴシック" charset="0"/>
              </a:rPr>
              <a:t>stastistic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is better than </a:t>
            </a:r>
            <a:r>
              <a:rPr lang="en-US" altLang="ja-JP" sz="2400" i="1" dirty="0" smtClean="0">
                <a:latin typeface="Garamond" charset="0"/>
                <a:ea typeface="ＭＳ Ｐゴシック" charset="0"/>
              </a:rPr>
              <a:t>F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: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a positive </a:t>
            </a:r>
            <a:r>
              <a:rPr lang="en-US" altLang="ja-JP" sz="2400" i="1" dirty="0">
                <a:latin typeface="Garamond" charset="0"/>
                <a:ea typeface="ＭＳ Ｐゴシック" charset="0"/>
              </a:rPr>
              <a:t>t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shows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altLang="ja-JP" sz="2400" dirty="0">
                <a:latin typeface="Garamond" charset="0"/>
                <a:ea typeface="ＭＳ Ｐゴシック" charset="0"/>
              </a:rPr>
              <a:t>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 A1B1 - A1B2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&gt;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A2B1 - A2B2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and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A1B1 - A2B1 </a:t>
            </a:r>
            <a:r>
              <a:rPr lang="en-US" altLang="ja-JP" sz="2400" dirty="0">
                <a:latin typeface="Garamond" charset="0"/>
                <a:ea typeface="ＭＳ Ｐゴシック" charset="0"/>
              </a:rPr>
              <a:t>&gt; </a:t>
            </a:r>
            <a:r>
              <a:rPr lang="en-US" altLang="ja-JP" sz="2400" dirty="0" smtClean="0">
                <a:latin typeface="Garamond" charset="0"/>
                <a:ea typeface="ＭＳ Ｐゴシック" charset="0"/>
              </a:rPr>
              <a:t>A1B2 - A2B2</a:t>
            </a:r>
            <a:endParaRPr lang="en-US" sz="2400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</p:txBody>
      </p:sp>
      <p:pic>
        <p:nvPicPr>
          <p:cNvPr id="25602" name="Picture 1" descr="XEf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XEff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8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800" b="1" dirty="0" smtClean="0">
                <a:latin typeface="Palatino Linotype" charset="0"/>
                <a:ea typeface="ＭＳ Ｐゴシック" charset="0"/>
                <a:cs typeface="Palatino Linotype" charset="0"/>
              </a:rPr>
              <a:t>Interaction</a:t>
            </a:r>
            <a:endParaRPr lang="en-US" sz="2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Interactions: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≥ 2 factors</a:t>
            </a:r>
            <a:endParaRPr lang="en-US" sz="24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/>
                <a:ea typeface="ＭＳ Ｐゴシック" charset="0"/>
                <a:cs typeface="Palatino"/>
              </a:rPr>
              <a:t>May become very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tedious to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sort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out or understand!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≥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3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 levels in a factor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>
                <a:latin typeface="Palatino"/>
                <a:ea typeface="ＭＳ Ｐゴシック" charset="0"/>
                <a:cs typeface="Palatino"/>
              </a:rPr>
              <a:t>≥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3 factors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Solutions: reduction (in complexity)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Pairwise comparison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Plotting: ROI averages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Requires sophisticated modeling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AN(C)OVA: 3dANOVAx, 3dMVM, 3dLME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Interactions: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quantitative covariates</a:t>
            </a:r>
            <a:endParaRPr lang="en-US" sz="2400" dirty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In addition to linear effects, may have nonlinearity: 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y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 might depend on products of covariates: 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x</a:t>
            </a:r>
            <a:r>
              <a:rPr lang="en-US" sz="2400" baseline="-25000" dirty="0" smtClean="0">
                <a:latin typeface="Palatino"/>
                <a:ea typeface="ＭＳ Ｐゴシック" charset="0"/>
                <a:cs typeface="Palatino"/>
              </a:rPr>
              <a:t>1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*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x</a:t>
            </a:r>
            <a:r>
              <a:rPr lang="en-US" sz="2400" baseline="-25000" dirty="0" smtClean="0">
                <a:latin typeface="Palatino"/>
                <a:ea typeface="ＭＳ Ｐゴシック" charset="0"/>
                <a:cs typeface="Palatino"/>
              </a:rPr>
              <a:t>2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, or 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x</a:t>
            </a:r>
            <a:r>
              <a:rPr lang="en-US" sz="2400" baseline="30000" dirty="0" smtClean="0">
                <a:latin typeface="Palatino"/>
                <a:ea typeface="ＭＳ Ｐゴシック" charset="0"/>
                <a:cs typeface="Palatino"/>
              </a:rPr>
              <a:t>2</a:t>
            </a:r>
            <a:endParaRPr lang="en-US" sz="2400" baseline="30000" dirty="0">
              <a:latin typeface="Palatino"/>
              <a:ea typeface="ＭＳ Ｐゴシック" charset="0"/>
              <a:cs typeface="Palatino"/>
            </a:endParaRPr>
          </a:p>
          <a:p>
            <a:pPr lvl="2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endParaRPr lang="en-US" sz="2400" dirty="0">
              <a:latin typeface="Palatino"/>
              <a:ea typeface="ＭＳ Ｐゴシック" charset="0"/>
              <a:cs typeface="Palatin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4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2400" b="1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Interaction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spcBef>
                <a:spcPts val="72"/>
              </a:spcBef>
              <a:defRPr/>
            </a:pPr>
            <a:r>
              <a:rPr lang="en-US" sz="2800" dirty="0" smtClean="0">
                <a:solidFill>
                  <a:srgbClr val="B43402"/>
                </a:solidFill>
                <a:latin typeface="Palatino"/>
                <a:ea typeface="ＭＳ Ｐゴシック" charset="0"/>
                <a:cs typeface="Palatino"/>
              </a:rPr>
              <a:t>Interaction: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b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etween a factor and a quantitative covariate</a:t>
            </a: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>
              <a:latin typeface="Palatino"/>
              <a:ea typeface="ＭＳ Ｐゴシック" charset="0"/>
              <a:cs typeface="Palatino"/>
            </a:endParaRPr>
          </a:p>
          <a:p>
            <a:pPr lvl="1">
              <a:defRPr/>
            </a:pPr>
            <a:endParaRPr lang="en-US" sz="2000" dirty="0" smtClean="0">
              <a:latin typeface="Palatino"/>
              <a:ea typeface="ＭＳ Ｐゴシック" charset="0"/>
              <a:cs typeface="Palatino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Using explanatory variable (Age) in a model as a nuisance regressor</a:t>
            </a:r>
            <a:r>
              <a:rPr lang="en-US" sz="2200" dirty="0">
                <a:latin typeface="Palatino"/>
                <a:ea typeface="ＭＳ Ｐゴシック" charset="0"/>
                <a:cs typeface="Palatino"/>
              </a:rPr>
              <a:t> </a:t>
            </a: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(additive effect) may not be enough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Model building/tuning: Potential interactions with other explanatory variables?  (as in graph on the right)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charset="2"/>
              <a:buChar char="§"/>
              <a:defRPr/>
            </a:pP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Of scientific interest (</a:t>
            </a:r>
            <a:r>
              <a:rPr lang="en-US" sz="2200" i="1" dirty="0" smtClean="0">
                <a:latin typeface="Palatino"/>
                <a:ea typeface="ＭＳ Ｐゴシック" charset="0"/>
                <a:cs typeface="Palatino"/>
              </a:rPr>
              <a:t>e.g</a:t>
            </a:r>
            <a:r>
              <a:rPr lang="en-US" sz="2200" dirty="0" smtClean="0">
                <a:latin typeface="Palatino"/>
                <a:ea typeface="ＭＳ Ｐゴシック" charset="0"/>
                <a:cs typeface="Palatino"/>
              </a:rPr>
              <a:t>., gender differences</a:t>
            </a:r>
            <a:r>
              <a:rPr lang="en-US" sz="2000" dirty="0" smtClean="0">
                <a:latin typeface="Palatino"/>
                <a:ea typeface="ＭＳ Ｐゴシック" charset="0"/>
                <a:cs typeface="Palatino"/>
              </a:rPr>
              <a:t>)</a:t>
            </a:r>
          </a:p>
        </p:txBody>
      </p:sp>
      <p:pic>
        <p:nvPicPr>
          <p:cNvPr id="29698" name="Picture 1" descr="XEff11.pdf"/>
          <p:cNvPicPr>
            <a:picLocks noChangeAspect="1"/>
          </p:cNvPicPr>
          <p:nvPr/>
        </p:nvPicPr>
        <p:blipFill>
          <a:blip r:embed="rId3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XEff21.pdf"/>
          <p:cNvPicPr>
            <a:picLocks noChangeAspect="1"/>
          </p:cNvPicPr>
          <p:nvPr/>
        </p:nvPicPr>
        <p:blipFill>
          <a:blip r:embed="rId4">
            <a:lum bright="-93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Models at Group Level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Conventional approach: taking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(or linear combination of multiple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s</a:t>
            </a:r>
            <a:r>
              <a:rPr lang="en-US" altLang="ja-JP" sz="2400" dirty="0" smtClean="0">
                <a:latin typeface="Palatino" charset="0"/>
                <a:ea typeface="Dotum" charset="0"/>
                <a:cs typeface="Dotum" charset="0"/>
              </a:rPr>
              <a:t>) </a:t>
            </a:r>
            <a:r>
              <a:rPr lang="en-US" altLang="ja-JP" sz="2400" dirty="0">
                <a:latin typeface="Palatino" charset="0"/>
                <a:ea typeface="Dotum" charset="0"/>
                <a:cs typeface="Dotum" charset="0"/>
              </a:rPr>
              <a:t>only for group analysis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Assumption: all subjects have same precision (reliability, standard error, confidence interval) about </a:t>
            </a:r>
            <a:r>
              <a:rPr lang="en-US" sz="20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All subjects are treated equally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Student </a:t>
            </a:r>
            <a:r>
              <a:rPr lang="en-US" sz="23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-test: paired,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1- 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2-sample: </a:t>
            </a:r>
            <a:r>
              <a:rPr lang="en-US" sz="23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not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random-effects models in strict sense </a:t>
            </a:r>
            <a:r>
              <a:rPr lang="en-US" sz="18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(said to be random effects in </a:t>
            </a:r>
            <a:r>
              <a:rPr lang="en-US" sz="18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ome other </a:t>
            </a:r>
            <a:r>
              <a:rPr lang="en-US" sz="1800" i="1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1800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rogra</a:t>
            </a:r>
            <a:r>
              <a:rPr lang="en-US" sz="1800" i="1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AN(C)OVA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,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 GLM, LME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More precise method: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taking both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effect estimates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4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stats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contains precision information about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effect estimates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Each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subject’s </a:t>
            </a:r>
            <a:r>
              <a:rPr lang="en-US" sz="23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is weighted based on 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precision of effect estimate (more precise </a:t>
            </a:r>
            <a:r>
              <a:rPr lang="en-US" sz="20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s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get more weight)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Currently only available for </a:t>
            </a:r>
            <a:r>
              <a:rPr lang="en-US" sz="23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-test types</a:t>
            </a: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6289"/>
            <a:ext cx="9144000" cy="5820712"/>
          </a:xfrm>
        </p:spPr>
        <p:txBody>
          <a:bodyPr>
            <a:normAutofit/>
          </a:bodyPr>
          <a:lstStyle/>
          <a:p>
            <a:pPr marL="233363" indent="-342900">
              <a:lnSpc>
                <a:spcPct val="110000"/>
              </a:lnSpc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A relatively simple model, but </a:t>
            </a:r>
            <a:r>
              <a:rPr lang="en-US" sz="2400" b="1" dirty="0" smtClean="0">
                <a:solidFill>
                  <a:srgbClr val="FF161C"/>
                </a:solidFill>
                <a:ea typeface="Dotum" charset="0"/>
                <a:cs typeface="Trebuchet MS"/>
              </a:rPr>
              <a:t>challenging</a:t>
            </a:r>
            <a:r>
              <a:rPr lang="en-US" sz="24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 for neuroimaging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A (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2 levels (patient and control)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B (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S (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Subject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15 ASD children and 15 healthy controls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Quantitative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covariate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Age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233363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prstClr val="black"/>
                </a:solidFill>
                <a:ea typeface="Dotum" charset="0"/>
                <a:cs typeface="Trebuchet MS"/>
              </a:rPr>
              <a:t>Using Multiple </a:t>
            </a:r>
            <a:r>
              <a:rPr lang="en-US" sz="2400" i="1" kern="0" dirty="0" smtClean="0">
                <a:solidFill>
                  <a:prstClr val="black"/>
                </a:solidFill>
                <a:ea typeface="Dotum" charset="0"/>
                <a:cs typeface="Trebuchet MS"/>
              </a:rPr>
              <a:t>t</a:t>
            </a:r>
            <a:r>
              <a:rPr lang="en-US" sz="2400" kern="0" dirty="0" smtClean="0">
                <a:solidFill>
                  <a:prstClr val="black"/>
                </a:solidFill>
                <a:ea typeface="Dotum" charset="0"/>
                <a:cs typeface="Trebuchet MS"/>
              </a:rPr>
              <a:t>-tests for this study</a:t>
            </a:r>
            <a:endParaRPr lang="en-US" sz="2400" kern="0" dirty="0">
              <a:solidFill>
                <a:prstClr val="black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Group comparison + age effect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Pairwise comparisons among three conditions 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Cannot control for age effect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Effects that cannot be analyzed as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-tests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Main effect of Condition (3 levels is beyond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 method)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Interaction between Group and Condition (6 levels total)</a:t>
            </a:r>
          </a:p>
          <a:p>
            <a:pPr marL="1090613" lvl="2" indent="-28575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Age effect across three conditions (just too complicated)</a:t>
            </a: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Piecemeal </a:t>
            </a:r>
            <a:r>
              <a:rPr lang="en-US" sz="3200" i="1" dirty="0" smtClean="0"/>
              <a:t>t</a:t>
            </a:r>
            <a:r>
              <a:rPr lang="en-US" sz="3200" dirty="0" smtClean="0"/>
              <a:t>-tests: 2 </a:t>
            </a:r>
            <a:r>
              <a:rPr lang="en-US" sz="3200" dirty="0" smtClean="0">
                <a:solidFill>
                  <a:srgbClr val="212745"/>
                </a:solidFill>
              </a:rPr>
              <a:t>× </a:t>
            </a:r>
            <a:r>
              <a:rPr lang="en-US" sz="3200" dirty="0" smtClean="0"/>
              <a:t>3 Mixed ANCOVA example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4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Preview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Introduction: basic concepts and terminology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Why do we need to do group analysis?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Factor, quantitative covariates, main effect, interaction, …</a:t>
            </a:r>
            <a:endParaRPr lang="en-US" sz="2200" dirty="0" smtClean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roup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analysis approaches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test: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+ (</a:t>
            </a:r>
            <a:r>
              <a:rPr lang="en-US" sz="2200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3dttest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), 3dMEMA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Regression: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3dttest++,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3dMEMA,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3RegAna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ANOVA: 3dANOVA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x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3dMVM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,</a:t>
            </a:r>
            <a:r>
              <a:rPr lang="en-US" sz="2200" dirty="0" smtClean="0">
                <a:solidFill>
                  <a:schemeClr val="accent1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GroupAna</a:t>
            </a:r>
            <a:endParaRPr lang="en-US" sz="22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ANCOVA or GLM: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3dttest++, 3dMEMA,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3dMVM, 3dLME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Impact &amp; consequence of FSM, ASM, and ESM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Miscellaneous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Centering for covariates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Intra-Class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Correlation (ICC)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Nonparametric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approach,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fixed-effects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analysis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Inter-Subject Correlation (ISC)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6289"/>
            <a:ext cx="9144000" cy="5820712"/>
          </a:xfrm>
        </p:spPr>
        <p:txBody>
          <a:bodyPr>
            <a:normAutofit/>
          </a:bodyPr>
          <a:lstStyle/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Factor A 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2 levels (patient and control)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</a:t>
            </a: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B </a:t>
            </a: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3 levels (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</a:t>
            </a: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S </a:t>
            </a: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Subject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): 15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ASD children and 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15 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healthy 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controls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Covariate (</a:t>
            </a:r>
            <a:r>
              <a:rPr lang="en-US" sz="18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Age</a:t>
            </a:r>
            <a:r>
              <a:rPr lang="en-US" sz="18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): </a:t>
            </a:r>
            <a:r>
              <a:rPr lang="en-US" sz="18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be modeled; </a:t>
            </a:r>
            <a:r>
              <a:rPr lang="en-US" sz="18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correction for </a:t>
            </a:r>
            <a:r>
              <a:rPr lang="en-US" sz="18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1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  <a:endParaRPr lang="en-US" sz="18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Classical ANOVA: 2 </a:t>
            </a:r>
            <a:r>
              <a:rPr lang="en-US" sz="3200" dirty="0" smtClean="0">
                <a:solidFill>
                  <a:srgbClr val="212745"/>
                </a:solidFill>
              </a:rPr>
              <a:t>× </a:t>
            </a:r>
            <a:r>
              <a:rPr lang="en-US" sz="3200" dirty="0" smtClean="0"/>
              <a:t>3 Mixed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Fstat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3" y="2192622"/>
            <a:ext cx="7119117" cy="4665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1222" y="23847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Different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denominator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65317" y="2524917"/>
            <a:ext cx="1785906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6251223" y="2384778"/>
            <a:ext cx="1569660" cy="646331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7719" y="2648985"/>
            <a:ext cx="1633503" cy="3140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89056" y="2754111"/>
            <a:ext cx="1062166" cy="60490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579"/>
            <a:ext cx="9144000" cy="5897422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Group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2 levels (patient and control)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Condition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levels (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pos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neg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neu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Subject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ASD children and 3 healthy controls</a:t>
            </a: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57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err="1" smtClean="0">
                <a:solidFill>
                  <a:srgbClr val="212745"/>
                </a:solidFill>
                <a:latin typeface="Trebuchet MS"/>
              </a:rPr>
              <a:t>Univariate</a:t>
            </a: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 GLM: 2 x 3 mixed ANOVA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GLMeq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1" y="1726110"/>
            <a:ext cx="8493760" cy="502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1066" y="578587"/>
            <a:ext cx="409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Difficult to incorporate covariates 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Broken </a:t>
            </a:r>
            <a:r>
              <a:rPr lang="en-US" dirty="0" err="1" smtClean="0">
                <a:solidFill>
                  <a:srgbClr val="0000FF"/>
                </a:solidFill>
              </a:rPr>
              <a:t>orthogonality</a:t>
            </a:r>
            <a:r>
              <a:rPr lang="en-US" dirty="0" smtClean="0">
                <a:solidFill>
                  <a:srgbClr val="0000FF"/>
                </a:solidFill>
              </a:rPr>
              <a:t> of matrix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correction for </a:t>
            </a:r>
            <a:r>
              <a:rPr lang="en-US" dirty="0" err="1" smtClean="0">
                <a:solidFill>
                  <a:srgbClr val="FF0000"/>
                </a:solidFill>
              </a:rPr>
              <a:t>sphericity</a:t>
            </a:r>
            <a:r>
              <a:rPr lang="en-US" dirty="0" smtClean="0">
                <a:solidFill>
                  <a:srgbClr val="FF0000"/>
                </a:solidFill>
              </a:rPr>
              <a:t> violation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5915" y="3886200"/>
            <a:ext cx="769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X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807" y="3861137"/>
            <a:ext cx="76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b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3733800"/>
            <a:ext cx="74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733800"/>
            <a:ext cx="76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d</a:t>
            </a:r>
            <a:endParaRPr lang="en-US" sz="6000" i="1" dirty="0">
              <a:solidFill>
                <a:srgbClr val="FFB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Advantage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s: more </a:t>
            </a:r>
            <a:r>
              <a:rPr lang="en-US" sz="2400" i="1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flexible</a:t>
            </a:r>
            <a:r>
              <a:rPr lang="en-US" sz="24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than the method of sums of squares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 limit on the the number of explanatory variables (in principle)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Easy to handle unbalanced designs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Covariates easily modeled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when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no within-subject factors present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Disadvantages: costs paid for the flexibility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Intricate dummy coding (to allow for different factors and levels)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Tedious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pairing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for numerator and denominator of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-stat 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Choosing proper denominator SS is not obvious (errors in some software)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Can’t generalize (in practice) to any number of explanatory variables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Susceptible to invalid formulations and problematic post hoc tests</a:t>
            </a:r>
            <a:endParaRPr lang="en-US" sz="19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handle covariates in the presence of within-subject factors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direct approach to correcting for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19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Unrealistic</a:t>
            </a: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assumption: </a:t>
            </a:r>
            <a:r>
              <a:rPr lang="en-US" sz="19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same</a:t>
            </a: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variance-covariance structure</a:t>
            </a:r>
            <a:endParaRPr lang="en-US" sz="19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Problems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When overall residual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SS is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adopted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all tests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-stat: valid only for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highest</a:t>
            </a:r>
            <a:r>
              <a:rPr lang="en-US" sz="2200" kern="0" dirty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order interaction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of within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-subject factors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Most post hoc tests are 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inappropriate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with this denominator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Univariate</a:t>
            </a:r>
            <a:r>
              <a:rPr lang="en-US" sz="3200" dirty="0" smtClean="0"/>
              <a:t> GLM: popular in neuroimaging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3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lnSpcReduction="10000"/>
          </a:bodyPr>
          <a:lstStyle/>
          <a:p>
            <a:pPr marL="233363" indent="-342900">
              <a:lnSpc>
                <a:spcPct val="110000"/>
              </a:lnSpc>
              <a:buSzPct val="100000"/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FF161C"/>
                </a:solidFill>
                <a:ea typeface="Dotum" charset="0"/>
                <a:cs typeface="Trebuchet MS"/>
              </a:rPr>
              <a:t>Between-subjects</a:t>
            </a:r>
            <a:r>
              <a:rPr lang="en-US" sz="2200" dirty="0" smtClean="0">
                <a:ea typeface="Dotum" charset="0"/>
                <a:cs typeface="Trebuchet MS"/>
              </a:rPr>
              <a:t> Factor </a:t>
            </a:r>
            <a:r>
              <a:rPr lang="en-US" sz="2200" dirty="0">
                <a:ea typeface="Dotum" charset="0"/>
                <a:cs typeface="Trebuchet MS"/>
              </a:rPr>
              <a:t>A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2 levels (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patient, control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en-US" sz="2200" dirty="0" smtClean="0">
                <a:ea typeface="Dotum" charset="0"/>
                <a:cs typeface="Trebuchet MS"/>
              </a:rPr>
              <a:t>     </a:t>
            </a:r>
            <a:r>
              <a:rPr lang="en-US" sz="2200" dirty="0" smtClean="0">
                <a:solidFill>
                  <a:srgbClr val="FF161C"/>
                </a:solidFill>
                <a:ea typeface="Dotum" charset="0"/>
                <a:cs typeface="Trebuchet MS"/>
              </a:rPr>
              <a:t>Within-subject</a:t>
            </a:r>
            <a:r>
              <a:rPr lang="en-US" sz="2200" dirty="0" smtClean="0">
                <a:ea typeface="Dotum" charset="0"/>
                <a:cs typeface="Trebuchet MS"/>
              </a:rPr>
              <a:t> Factor </a:t>
            </a:r>
            <a:r>
              <a:rPr lang="en-US" sz="2200" dirty="0">
                <a:ea typeface="Dotum" charset="0"/>
                <a:cs typeface="Trebuchet MS"/>
              </a:rPr>
              <a:t>B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A)  Omnibus tests    </a:t>
            </a:r>
            <a:endParaRPr lang="en-US" sz="22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endParaRPr lang="en-US" sz="2400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B) Post hoc tests (contrasts)</a:t>
            </a: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(1) </a:t>
            </a:r>
            <a:r>
              <a:rPr lang="en-US" sz="2000" b="1" dirty="0" smtClean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-tests for factor A due to incorrect denominator</a:t>
            </a:r>
          </a:p>
          <a:p>
            <a:pPr lvl="0">
              <a:lnSpc>
                <a:spcPct val="110000"/>
              </a:lnSpc>
              <a:buSzPct val="100000"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(2) </a:t>
            </a:r>
            <a:r>
              <a:rPr lang="en-US" sz="2000" b="1" dirty="0" smtClean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tests for factor B or interaction effect AB when weights do </a:t>
            </a:r>
          </a:p>
          <a:p>
            <a:pPr lvl="0">
              <a:lnSpc>
                <a:spcPct val="110000"/>
              </a:lnSpc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     not add up to 0</a:t>
            </a:r>
          </a:p>
          <a:p>
            <a:pPr lvl="0">
              <a:lnSpc>
                <a:spcPct val="110000"/>
              </a:lnSpc>
              <a:buSzPct val="100000"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C) How to handle multiple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β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s 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per effect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(e.g., multiple runs)?</a:t>
            </a: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 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-- </a:t>
            </a:r>
            <a:r>
              <a:rPr lang="en-US" sz="2000" b="1" dirty="0">
                <a:solidFill>
                  <a:srgbClr val="FF0000"/>
                </a:solidFill>
                <a:ea typeface="Dotum" charset="0"/>
                <a:cs typeface="Trebuchet MS"/>
              </a:rPr>
              <a:t>A</a:t>
            </a:r>
            <a:r>
              <a:rPr lang="en-US" sz="20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rtificially inflated DOF and </a:t>
            </a:r>
            <a:r>
              <a:rPr lang="en-US" sz="2000" b="1" dirty="0" smtClean="0">
                <a:solidFill>
                  <a:srgbClr val="FF0000"/>
                </a:solidFill>
                <a:ea typeface="Dotum" charset="0"/>
                <a:cs typeface="Trebuchet MS"/>
              </a:rPr>
              <a:t>assumption violation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when multiple </a:t>
            </a:r>
            <a:r>
              <a:rPr lang="en-US" sz="20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β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                                                               </a:t>
            </a: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    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are fed into program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Univariate</a:t>
            </a:r>
            <a:r>
              <a:rPr lang="en-US" sz="3200" dirty="0" smtClean="0"/>
              <a:t> GLM: </a:t>
            </a:r>
            <a:r>
              <a:rPr lang="en-US" sz="3200" b="1" dirty="0" smtClean="0">
                <a:solidFill>
                  <a:srgbClr val="FF161C"/>
                </a:solidFill>
              </a:rPr>
              <a:t>problematic implementations</a:t>
            </a:r>
            <a:endParaRPr lang="en-US" sz="3200" b="1" dirty="0">
              <a:solidFill>
                <a:srgbClr val="FF161C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7-02-14 at 2.25.23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93332"/>
            <a:ext cx="1981200" cy="1834662"/>
          </a:xfrm>
          <a:prstGeom prst="rect">
            <a:avLst/>
          </a:prstGeom>
        </p:spPr>
      </p:pic>
      <p:pic>
        <p:nvPicPr>
          <p:cNvPr id="3" name="Picture 2" descr="Screen Shot 2017-02-14 at 2.26.57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23511"/>
            <a:ext cx="1828800" cy="1798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160020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Correct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24200" y="1969532"/>
            <a:ext cx="1219200" cy="3810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33800" y="1600200"/>
            <a:ext cx="1143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05600" y="2057400"/>
            <a:ext cx="1143000" cy="3048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5200" y="1664732"/>
            <a:ext cx="1295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161C"/>
                </a:solidFill>
              </a:rPr>
              <a:t>Incorrect</a:t>
            </a:r>
            <a:endParaRPr lang="en-US" b="1" dirty="0">
              <a:solidFill>
                <a:srgbClr val="FF1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7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lnSpcReduction="10000"/>
          </a:bodyPr>
          <a:lstStyle/>
          <a:p>
            <a:pPr marL="233363" indent="-342900">
              <a:lnSpc>
                <a:spcPct val="110000"/>
              </a:lnSpc>
              <a:buSzPct val="100000"/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FF161C"/>
                </a:solidFill>
                <a:ea typeface="Dotum" charset="0"/>
                <a:cs typeface="Trebuchet MS"/>
              </a:rPr>
              <a:t>Within-</a:t>
            </a: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s</a:t>
            </a:r>
            <a:r>
              <a:rPr lang="en-US" sz="2200" dirty="0" smtClean="0">
                <a:solidFill>
                  <a:srgbClr val="FF161C"/>
                </a:solidFill>
                <a:ea typeface="Dotum" charset="0"/>
                <a:cs typeface="Trebuchet MS"/>
              </a:rPr>
              <a:t>ubjects</a:t>
            </a:r>
            <a:r>
              <a:rPr lang="en-US" sz="2200" dirty="0" smtClean="0">
                <a:ea typeface="Dotum" charset="0"/>
                <a:cs typeface="Trebuchet MS"/>
              </a:rPr>
              <a:t> Factor </a:t>
            </a:r>
            <a:r>
              <a:rPr lang="en-US" sz="2200" dirty="0">
                <a:ea typeface="Dotum" charset="0"/>
                <a:cs typeface="Trebuchet MS"/>
              </a:rPr>
              <a:t>A </a:t>
            </a:r>
            <a:r>
              <a:rPr lang="en-US" sz="2200" dirty="0" smtClean="0">
                <a:ea typeface="Dotum" charset="0"/>
                <a:cs typeface="Trebuchet MS"/>
              </a:rPr>
              <a:t>(</a:t>
            </a:r>
            <a:r>
              <a:rPr lang="en-US" sz="2200" dirty="0" smtClean="0">
                <a:solidFill>
                  <a:srgbClr val="0000FF"/>
                </a:solidFill>
                <a:ea typeface="Dotum" charset="0"/>
                <a:cs typeface="Trebuchet MS"/>
              </a:rPr>
              <a:t>Object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: 2 levels 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(house, face)</a:t>
            </a:r>
            <a:endParaRPr lang="en-US" sz="22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>
              <a:lnSpc>
                <a:spcPct val="110000"/>
              </a:lnSpc>
              <a:buSzPct val="100000"/>
              <a:defRPr/>
            </a:pPr>
            <a:r>
              <a:rPr lang="en-US" sz="2200" dirty="0" smtClean="0">
                <a:ea typeface="Dotum" charset="0"/>
                <a:cs typeface="Trebuchet MS"/>
              </a:rPr>
              <a:t>     </a:t>
            </a:r>
            <a:r>
              <a:rPr lang="en-US" sz="2200" dirty="0" smtClean="0">
                <a:solidFill>
                  <a:srgbClr val="FF161C"/>
                </a:solidFill>
                <a:ea typeface="Dotum" charset="0"/>
                <a:cs typeface="Trebuchet MS"/>
              </a:rPr>
              <a:t>Within-subject</a:t>
            </a:r>
            <a:r>
              <a:rPr lang="en-US" sz="2200" dirty="0" smtClean="0">
                <a:ea typeface="Dotum" charset="0"/>
                <a:cs typeface="Trebuchet MS"/>
              </a:rPr>
              <a:t> Factor </a:t>
            </a:r>
            <a:r>
              <a:rPr lang="en-US" sz="2200" dirty="0">
                <a:ea typeface="Dotum" charset="0"/>
                <a:cs typeface="Trebuchet MS"/>
              </a:rPr>
              <a:t>B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A)  Omnibus tests    </a:t>
            </a:r>
            <a:endParaRPr lang="en-US" sz="22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endParaRPr lang="en-US" sz="2400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B) Post hoc tests (contrasts)</a:t>
            </a: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(1) </a:t>
            </a:r>
            <a:r>
              <a:rPr lang="en-US" sz="2000" b="1" dirty="0" smtClean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-tests for both factors A and B due to incorrect denominator</a:t>
            </a:r>
          </a:p>
          <a:p>
            <a:pPr lvl="0">
              <a:lnSpc>
                <a:spcPct val="110000"/>
              </a:lnSpc>
              <a:buSzPct val="100000"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(2) </a:t>
            </a:r>
            <a:r>
              <a:rPr lang="en-US" sz="2000" b="1" dirty="0" smtClean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tests for interaction effect AB if weights don’t add up</a:t>
            </a:r>
          </a:p>
          <a:p>
            <a:pPr lvl="0">
              <a:lnSpc>
                <a:spcPct val="110000"/>
              </a:lnSpc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     to 0</a:t>
            </a:r>
          </a:p>
          <a:p>
            <a:pPr lvl="0">
              <a:lnSpc>
                <a:spcPct val="110000"/>
              </a:lnSpc>
              <a:buSzPct val="100000"/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C) How to handle multiple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β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s 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per effect 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(e.g., multiple runs)?</a:t>
            </a: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 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-- </a:t>
            </a:r>
            <a:r>
              <a:rPr lang="en-US" sz="2000" b="1" dirty="0">
                <a:solidFill>
                  <a:srgbClr val="FF0000"/>
                </a:solidFill>
                <a:ea typeface="Dotum" charset="0"/>
                <a:cs typeface="Trebuchet MS"/>
              </a:rPr>
              <a:t>A</a:t>
            </a:r>
            <a:r>
              <a:rPr lang="en-US" sz="20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rtificially inflated DOF and </a:t>
            </a:r>
            <a:r>
              <a:rPr lang="en-US" sz="2000" b="1" dirty="0" smtClean="0">
                <a:solidFill>
                  <a:srgbClr val="FF0000"/>
                </a:solidFill>
                <a:ea typeface="Dotum" charset="0"/>
                <a:cs typeface="Trebuchet MS"/>
              </a:rPr>
              <a:t>assumption violation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when multiple </a:t>
            </a:r>
            <a:r>
              <a:rPr lang="en-US" sz="20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β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                                                               </a:t>
            </a:r>
          </a:p>
          <a:p>
            <a:pPr lvl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      </a:t>
            </a:r>
            <a:r>
              <a:rPr lang="en-US" sz="20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are fed into program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Univariate</a:t>
            </a:r>
            <a:r>
              <a:rPr lang="en-US" sz="3200" dirty="0" smtClean="0"/>
              <a:t> GLM: </a:t>
            </a:r>
            <a:r>
              <a:rPr lang="en-US" sz="3200" b="1" dirty="0" smtClean="0">
                <a:solidFill>
                  <a:srgbClr val="FF161C"/>
                </a:solidFill>
              </a:rPr>
              <a:t>problematic implementations</a:t>
            </a:r>
            <a:endParaRPr lang="en-US" sz="3200" b="1" dirty="0">
              <a:solidFill>
                <a:srgbClr val="FF161C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7-02-14 at 2.26.5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11379"/>
            <a:ext cx="1828800" cy="1798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167640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Correct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48000" y="2057400"/>
            <a:ext cx="1295400" cy="3048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33800" y="1688068"/>
            <a:ext cx="1143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2133600"/>
            <a:ext cx="1219200" cy="3810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5200" y="1752600"/>
            <a:ext cx="1295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161C"/>
                </a:solidFill>
              </a:rPr>
              <a:t>Incorrect</a:t>
            </a:r>
            <a:endParaRPr lang="en-US" b="1" dirty="0">
              <a:solidFill>
                <a:srgbClr val="FF161C"/>
              </a:solidFill>
            </a:endParaRPr>
          </a:p>
        </p:txBody>
      </p:sp>
      <p:pic>
        <p:nvPicPr>
          <p:cNvPr id="6" name="Picture 5" descr="Screen Shot 2017-02-14 at 2.26.33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1915297" cy="1828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048000" y="2057400"/>
            <a:ext cx="1371600" cy="9144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29400" y="2133600"/>
            <a:ext cx="1219200" cy="9906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Meq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404"/>
            <a:ext cx="9144000" cy="1740525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579"/>
            <a:ext cx="9144000" cy="5897422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Group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2 levels (patient and control)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Condition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levels (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pos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neg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neu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Subject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ASD children and 3 healthy controls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Age</a:t>
            </a:r>
            <a:r>
              <a:rPr lang="en-US" sz="1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quantitative covariate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Font typeface="Courier New"/>
              <a:buChar char="o"/>
              <a:defRPr/>
            </a:pPr>
            <a:endParaRPr lang="en-US" sz="1800" kern="0" dirty="0" smtClean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57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</a:pP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Better Approach: </a:t>
            </a:r>
            <a:r>
              <a:rPr lang="en-US" sz="3200" dirty="0">
                <a:solidFill>
                  <a:srgbClr val="0000FF"/>
                </a:solidFill>
              </a:rPr>
              <a:t>Multivariate</a:t>
            </a:r>
            <a:r>
              <a:rPr lang="en-US" sz="3200" dirty="0">
                <a:solidFill>
                  <a:srgbClr val="212745"/>
                </a:solidFill>
              </a:rPr>
              <a:t> GLM 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607" y="3733800"/>
            <a:ext cx="782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A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668" y="3733800"/>
            <a:ext cx="812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B37A"/>
                </a:solidFill>
              </a:rPr>
              <a:t>D</a:t>
            </a:r>
            <a:endParaRPr lang="en-US" sz="6000" i="1" dirty="0">
              <a:solidFill>
                <a:srgbClr val="FFB37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784937"/>
            <a:ext cx="776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endParaRPr lang="en-US" sz="6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784937"/>
            <a:ext cx="769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1981200"/>
            <a:ext cx="2667000" cy="12954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38600" y="211274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Β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=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X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q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A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q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+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D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784937"/>
            <a:ext cx="885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054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Why not use individual level statistics (</a:t>
            </a:r>
            <a:r>
              <a:rPr lang="en-US" sz="2400" i="1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2400" i="1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F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)?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Dimensionless, no physical meaning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Sensitive to sample size (number of trials) and to signal-to-noise ratio: may vary 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across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subjects</a:t>
            </a:r>
          </a:p>
          <a:p>
            <a:pPr marL="1147763" lvl="2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Are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-values of 4 and 100 (or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-values of 0.05 and 10</a:t>
            </a:r>
            <a:r>
              <a:rPr lang="en-US" sz="2200" kern="0" baseline="30000" dirty="0" smtClean="0">
                <a:solidFill>
                  <a:srgbClr val="000000"/>
                </a:solidFill>
                <a:ea typeface="Dotum" charset="0"/>
                <a:cs typeface="Trebuchet MS"/>
              </a:rPr>
              <a:t>-8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) really informative? The HDR of the latter is not necessarily 25 times larger than the former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Distributional considerations – not Gaussian</a:t>
            </a:r>
          </a:p>
          <a:p>
            <a:pPr marL="342900" lvl="0" indent="-342900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values</a:t>
            </a:r>
            <a:endParaRPr lang="en-US" sz="24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i="1" dirty="0" smtClean="0">
                <a:solidFill>
                  <a:srgbClr val="0000FF"/>
                </a:solidFill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 Linotype" charset="0"/>
              </a:rPr>
              <a:t>H</a:t>
            </a: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cs typeface="Palatino Linotype" charset="0"/>
              </a:rPr>
              <a:t>ave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  <a:cs typeface="Palatino Linotype" charset="0"/>
              </a:rPr>
              <a:t>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p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hysical meaning: measure HDR magnitude = % signal change (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i.e.,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how much BOLD effect)</a:t>
            </a:r>
          </a:p>
          <a:p>
            <a:pPr marL="342900" lvl="0" indent="-342900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Using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values </a:t>
            </a:r>
            <a:r>
              <a:rPr lang="en-US" sz="2400" b="1" i="1" u="sng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and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their </a:t>
            </a:r>
            <a:r>
              <a:rPr lang="en-US" sz="24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-statistics at the group level</a:t>
            </a:r>
            <a:endParaRPr lang="en-US" sz="24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More accurate approach: 3dMEMA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Mostly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about the same as the conventional (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cs typeface="Palatino Linotype" charset="0"/>
              </a:rPr>
              <a:t>only)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approach</a:t>
            </a:r>
          </a:p>
          <a:p>
            <a:pPr marL="690563" lvl="1" indent="-342900" algn="l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Not always practical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Why use </a:t>
            </a:r>
            <a:r>
              <a:rPr lang="en-US" sz="32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3200" dirty="0" smtClean="0"/>
              <a:t> , not </a:t>
            </a:r>
            <a:r>
              <a:rPr lang="en-US" sz="3200" i="1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, values for group analysis?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4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Starting with HDR estimated via shape-fixed method (SFM)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One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per condition per subject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It might be significantly underpowered</a:t>
            </a:r>
            <a:r>
              <a:rPr lang="en-US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 (more later)</a:t>
            </a:r>
          </a:p>
          <a:p>
            <a:pPr marL="342900" lvl="0" indent="-342900" fontAlgn="base">
              <a:lnSpc>
                <a:spcPct val="104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Two perspectives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Data structure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Ultimate goal: list </a:t>
            </a: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all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the tests you want to perform</a:t>
            </a:r>
          </a:p>
          <a:p>
            <a:pPr marL="1147763" lvl="2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Possible to avoid a big model this way</a:t>
            </a:r>
          </a:p>
          <a:p>
            <a:pPr marL="1147763" lvl="2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U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se a piecemeal approach with 3dttest++ or 3dMEMA</a:t>
            </a:r>
          </a:p>
          <a:p>
            <a:pPr marL="1604963" lvl="3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Perform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each test on your list separately</a:t>
            </a:r>
          </a:p>
          <a:p>
            <a:pPr marL="1604963" lvl="3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Difficulty: there can be </a:t>
            </a:r>
            <a:r>
              <a:rPr lang="en-US" sz="2200" b="1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many</a:t>
            </a:r>
            <a:r>
              <a:rPr lang="en-US" sz="2200" b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tests you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might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want</a:t>
            </a:r>
          </a:p>
          <a:p>
            <a:pPr marL="342900" indent="-342900" fontAlgn="base">
              <a:lnSpc>
                <a:spcPct val="104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Most analyses can be done with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r>
              <a:rPr lang="en-US" sz="24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and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Computationally inefficient</a:t>
            </a:r>
          </a:p>
          <a:p>
            <a:pPr marL="690563" lvl="1" indent="-342900" algn="l" fontAlgn="base">
              <a:lnSpc>
                <a:spcPct val="104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Last resort: not recommended if simpler alternatives (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e.g.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-tests) are available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Choosing a program for Group Analysis?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400" b="1" kern="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(new version of 3dttest) and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  <a:endParaRPr lang="en-US" sz="2400" b="1" kern="0" dirty="0">
              <a:solidFill>
                <a:schemeClr val="tx1"/>
              </a:solidFill>
              <a:ea typeface="Dotum" charset="0"/>
              <a:cs typeface="Trebuchet MS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chemeClr val="tx1"/>
                </a:solidFill>
                <a:ea typeface="Dotum" charset="0"/>
                <a:cs typeface="Trebuchet MS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ot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</a:t>
            </a:r>
            <a:r>
              <a:rPr lang="en-US" sz="24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-tests except for ones with 1 </a:t>
            </a:r>
            <a:r>
              <a:rPr lang="en-US" sz="24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DoF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numerator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All factors are of two levels (at most), e.g., 2 x 2, or 2 x 2 x 2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Scenarios</a:t>
            </a:r>
            <a:endParaRPr lang="en-US" sz="2400" kern="0" dirty="0" smtClean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One-, two-sample, paired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Univariate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 GLM</a:t>
            </a:r>
            <a:endParaRPr lang="en-US" sz="2200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976313" lvl="2" indent="-3429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Multiple regression: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1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group +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1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or more quantitative variables</a:t>
            </a:r>
          </a:p>
          <a:p>
            <a:pPr marL="976313" lvl="2" indent="-3429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ANCOVA: two groups +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one or more quantitative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variables</a:t>
            </a:r>
          </a:p>
          <a:p>
            <a:pPr marL="976313" lvl="2" indent="-3429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ANOVA through dummy coding: all factors (between- or within-subject) are of </a:t>
            </a: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two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levels</a:t>
            </a:r>
          </a:p>
          <a:p>
            <a:pPr marL="976313" lvl="2" indent="-3429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AN(C)OVA: multiple between-subjects factors +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one or more quantitative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variables:  </a:t>
            </a:r>
          </a:p>
          <a:p>
            <a:pPr marL="633413" lvl="2" indent="0">
              <a:lnSpc>
                <a:spcPct val="110000"/>
              </a:lnSpc>
              <a:buNone/>
              <a:defRPr/>
            </a:pP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https</a:t>
            </a: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://</a:t>
            </a:r>
            <a:r>
              <a:rPr lang="en-US" sz="2200" kern="0" dirty="0" err="1">
                <a:solidFill>
                  <a:srgbClr val="FF0000"/>
                </a:solidFill>
                <a:ea typeface="Dotum" charset="0"/>
                <a:cs typeface="Trebuchet MS"/>
              </a:rPr>
              <a:t>afni.nimh.nih.gov</a:t>
            </a: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/</a:t>
            </a:r>
            <a:r>
              <a:rPr lang="en-US" sz="2200" kern="0" dirty="0" err="1">
                <a:solidFill>
                  <a:srgbClr val="FF0000"/>
                </a:solidFill>
                <a:ea typeface="Dotum" charset="0"/>
                <a:cs typeface="Trebuchet MS"/>
              </a:rPr>
              <a:t>sscc</a:t>
            </a: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/</a:t>
            </a:r>
            <a:r>
              <a:rPr lang="en-US" sz="2200" kern="0" dirty="0" err="1">
                <a:solidFill>
                  <a:srgbClr val="FF0000"/>
                </a:solidFill>
                <a:ea typeface="Dotum" charset="0"/>
                <a:cs typeface="Trebuchet MS"/>
              </a:rPr>
              <a:t>gangc</a:t>
            </a: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/</a:t>
            </a:r>
            <a:r>
              <a:rPr lang="en-US" sz="2200" kern="0" dirty="0" err="1">
                <a:solidFill>
                  <a:srgbClr val="FF0000"/>
                </a:solidFill>
                <a:ea typeface="Dotum" charset="0"/>
                <a:cs typeface="Trebuchet MS"/>
              </a:rPr>
              <a:t>MEMA.html</a:t>
            </a:r>
            <a:endParaRPr lang="en-US" sz="2200" kern="0" dirty="0" smtClean="0">
              <a:solidFill>
                <a:srgbClr val="FF0000"/>
              </a:solidFill>
              <a:ea typeface="Dotum" charset="0"/>
              <a:cs typeface="Trebuchet MS"/>
            </a:endParaRPr>
          </a:p>
          <a:p>
            <a:pPr marL="976313" lvl="2" indent="-342900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One group against a constant: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3dttest/3dttest++ –</a:t>
            </a:r>
            <a:r>
              <a:rPr lang="en-US" sz="2200" kern="0" dirty="0" err="1" smtClean="0">
                <a:solidFill>
                  <a:srgbClr val="0000FF"/>
                </a:solidFill>
                <a:ea typeface="Dotum" charset="0"/>
                <a:cs typeface="Trebuchet MS"/>
              </a:rPr>
              <a:t>singletonA</a:t>
            </a:r>
            <a:endParaRPr lang="en-US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1431925" lvl="3" indent="-342900">
              <a:lnSpc>
                <a:spcPct val="110000"/>
              </a:lnSpc>
              <a:buSzPct val="70000"/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The “constant” can depend on voxel, or be fixed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endParaRPr lang="en-US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Student’s </a:t>
            </a:r>
            <a:r>
              <a:rPr lang="en-US" sz="3200" i="1" dirty="0" smtClean="0"/>
              <a:t>t</a:t>
            </a:r>
            <a:r>
              <a:rPr lang="en-US" sz="3200" dirty="0" smtClean="0"/>
              <a:t>-tests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0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One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-way between-subjects 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groups of subjects: 3dttest++, 3dMEMA </a:t>
            </a:r>
            <a:r>
              <a:rPr lang="en-US" sz="21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(OK with &gt; 2 groups too)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Two-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way between-subjects ANOVA</a:t>
            </a:r>
            <a:endParaRPr lang="en-US" sz="2400" kern="0" dirty="0" smtClean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3dANOVA2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–type 1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Unequal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100" kern="0" dirty="0">
                <a:solidFill>
                  <a:srgbClr val="000000"/>
                </a:solidFill>
                <a:ea typeface="Dotum" charset="0"/>
                <a:cs typeface="Trebuchet MS"/>
              </a:rPr>
              <a:t>(OK with &gt; 2 groups too)</a:t>
            </a:r>
            <a:endParaRPr lang="en-US" sz="2100" kern="0" dirty="0" smtClean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Three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way between-subjects ANOVA</a:t>
            </a:r>
            <a:endParaRPr lang="en-US" sz="2400" kern="0" dirty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–type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1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Unequal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200" b="1" kern="0" dirty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  <a:r>
              <a:rPr lang="en-US" sz="2200" kern="0" dirty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100" kern="0" dirty="0">
                <a:solidFill>
                  <a:srgbClr val="000000"/>
                </a:solidFill>
                <a:ea typeface="Dotum" charset="0"/>
                <a:cs typeface="Trebuchet MS"/>
              </a:rPr>
              <a:t>(OK with &gt; 2 groups too)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400" i="1" kern="0" dirty="0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way between-subjects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200" b="1" kern="0" dirty="0">
              <a:solidFill>
                <a:srgbClr val="0000FF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between-subjects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9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Why Group Analysis?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Evolution of FMRI studies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Early days [1992-1994]: no need for group analysis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" charset="0"/>
                <a:ea typeface="Dotum" charset="0"/>
                <a:cs typeface="Dotum" charset="0"/>
              </a:rPr>
              <a:t>Seed-based correlation for one subject was revolutionary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Now: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torture brain/data enough, and hope nature will confess!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Many ways to manipulate the brain (and data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Reproducibility and generalization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Science strives for generality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: summarizing subject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results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Typically 10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or more subjects per group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Exceptions: pre-surgical planning, lie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detection, …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Why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not one analysis with a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giant model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for all subjects?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Computationally 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unmanageable and very hard to set up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Heterogeneity in data or experiment design across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subjects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Model and data quality check at individual subject level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Only one group of subjects</a:t>
            </a:r>
            <a:endParaRPr lang="en-US" sz="2400" kern="0" dirty="0" smtClean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One</a:t>
            </a:r>
            <a:r>
              <a:rPr lang="en-US" sz="28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-way within-subject ANOVA</a:t>
            </a:r>
            <a:endParaRPr lang="en-US" sz="2600" kern="0" dirty="0" smtClean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3dANOVA2</a:t>
            </a:r>
            <a:r>
              <a:rPr lang="en-US" sz="24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–type 3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Two conditions: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Two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way 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within-subject 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ANOVA</a:t>
            </a:r>
            <a:endParaRPr lang="en-US" sz="2800" kern="0" dirty="0" smtClean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</a:t>
            </a:r>
            <a:r>
              <a:rPr lang="en-US" sz="24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–type 4</a:t>
            </a:r>
          </a:p>
          <a:p>
            <a:pPr marL="1147763" lvl="2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(2 or more factors, 2 or more levels each)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charset="2"/>
              <a:buChar char="²"/>
              <a:defRPr/>
            </a:pPr>
            <a:r>
              <a:rPr lang="en-US" sz="2800" i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way 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within</a:t>
            </a:r>
            <a:r>
              <a:rPr lang="en-US" sz="2800" kern="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8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subject ANOVA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4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400" b="1" kern="0" dirty="0">
              <a:solidFill>
                <a:srgbClr val="0000FF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within-subject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One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 between- and </a:t>
            </a:r>
            <a:r>
              <a:rPr lang="en-US" sz="2400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one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 within-subject factor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Equal #subjects across groups: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–type 5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Unequal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#subjects across groups: </a:t>
            </a:r>
            <a:r>
              <a:rPr lang="en-US" sz="2200" b="1" kern="0" dirty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2 x 2 design: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3dttest++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3dMEMA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More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complicated scenarios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Multi-way ANOVA: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Multi-way ANCOVA (between-subjects covariates only):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FF161C"/>
                </a:solidFill>
                <a:ea typeface="Dotum" charset="0"/>
                <a:cs typeface="Trebuchet MS"/>
              </a:rPr>
              <a:t>HDR estimated with multiple </a:t>
            </a:r>
            <a:r>
              <a:rPr lang="en-US" sz="2200" kern="0" dirty="0" smtClean="0">
                <a:solidFill>
                  <a:srgbClr val="FF161C"/>
                </a:solidFill>
                <a:ea typeface="Dotum" charset="0"/>
                <a:cs typeface="Trebuchet MS"/>
              </a:rPr>
              <a:t>bases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3dANOVA3, 3dLME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3dMVM</a:t>
            </a:r>
            <a:endParaRPr lang="en-US" sz="2200" b="1" kern="0" dirty="0">
              <a:solidFill>
                <a:srgbClr val="0000FF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Missing data: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Within-subject covariates: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Subjects genetically related: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Trend analysis: </a:t>
            </a: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3dLME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 Map: Mixed-type ANOVA and others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1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500"/>
              </a:spcBef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One-Sample Case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 group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(visual or auditory)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effect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Linear combination of multiple effects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(visual vs. auditory)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average effect = 0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Rejecting </a:t>
            </a:r>
            <a:r>
              <a:rPr lang="en-US" sz="24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is of interest!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Average effect at group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level (</a:t>
            </a:r>
            <a:r>
              <a:rPr lang="en-US" sz="2400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OLay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statistic (</a:t>
            </a:r>
            <a:r>
              <a:rPr lang="en-US" sz="2400" dirty="0" err="1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Thr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- </a:t>
            </a:r>
            <a:r>
              <a:rPr lang="en-US" sz="2400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Two</a:t>
            </a:r>
            <a:r>
              <a:rPr lang="en-US" sz="2400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-tailed by </a:t>
            </a:r>
            <a:r>
              <a:rPr lang="en-US" sz="2400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default </a:t>
            </a:r>
            <a:r>
              <a:rPr lang="en-US" sz="2400" b="1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in AFNI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b="1" dirty="0" err="1" smtClean="0">
                <a:latin typeface="Garamond" charset="0"/>
                <a:ea typeface="Dotum" charset="0"/>
                <a:cs typeface="Dotum" charset="0"/>
              </a:rPr>
              <a:t>uber_ttest.py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 (</a:t>
            </a:r>
            <a:r>
              <a:rPr lang="en-US" sz="2400" dirty="0" err="1" smtClean="0">
                <a:latin typeface="Garamond" charset="0"/>
                <a:ea typeface="Dotum" charset="0"/>
                <a:cs typeface="Dotum" charset="0"/>
              </a:rPr>
              <a:t>gen_group_command.py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) – graphical interface</a:t>
            </a: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4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400" b="1" dirty="0" smtClean="0">
                <a:latin typeface="Garamond" charset="0"/>
                <a:ea typeface="Dotum" charset="0"/>
                <a:cs typeface="Dotum" charset="0"/>
              </a:rPr>
              <a:t>+</a:t>
            </a:r>
          </a:p>
          <a:p>
            <a:pPr lvl="1" eaLnBrk="1" hangingPunct="1">
              <a:lnSpc>
                <a:spcPct val="110000"/>
              </a:lnSpc>
              <a:spcBef>
                <a:spcPts val="500"/>
              </a:spcBef>
              <a:buFont typeface="Courier New"/>
              <a:buChar char="o"/>
              <a:defRPr/>
            </a:pPr>
            <a:r>
              <a:rPr lang="en-US" sz="2400" b="1" dirty="0" smtClean="0">
                <a:latin typeface="Garamond" charset="0"/>
                <a:ea typeface="Dotum" charset="0"/>
                <a:cs typeface="Dotum" charset="0"/>
              </a:rPr>
              <a:t>3dMEMA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One-Sample Case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3dttest++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taking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only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for group analysis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3dttest++ –prefix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VisGroup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-mask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 smtClean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zskip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\                              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     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]’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3dMEMA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: taking </a:t>
            </a:r>
            <a:r>
              <a:rPr lang="en-US" sz="2400" b="1" i="1" dirty="0" smtClean="0">
                <a:latin typeface="Palatino" charset="0"/>
                <a:ea typeface="ＭＳ Ｐゴシック" charset="0"/>
                <a:cs typeface="Palatino" charset="0"/>
                <a:sym typeface="Symbol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="1" i="1" dirty="0" smtClean="0">
                <a:latin typeface="Palatino" charset="0"/>
                <a:ea typeface="ＭＳ Ｐゴシック" charset="0"/>
                <a:cs typeface="Palatino" charset="0"/>
                <a:sym typeface="Symbol" charset="0"/>
              </a:rPr>
              <a:t>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400" b="1" i="1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-statistic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 for group analysis</a:t>
            </a:r>
            <a:endParaRPr lang="en-US" b="1" dirty="0" smtClean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3dMEMA –prefix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VisGroupMEMA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-mask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 \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FP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altLang="ja-JP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FR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altLang="ja-JP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</a:t>
            </a:r>
            <a:r>
              <a:rPr lang="en-US" altLang="ja-JP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altLang="ja-JP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GM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 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[Vrel#0_Tstat]’ 	</a:t>
            </a:r>
            <a:r>
              <a:rPr lang="en-US" sz="20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sz="20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missing_data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0</a:t>
            </a: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5842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2743200" y="6096000"/>
            <a:ext cx="5403314" cy="400110"/>
            <a:chOff x="2743200" y="6096000"/>
            <a:chExt cx="5403314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3505200" y="6096000"/>
              <a:ext cx="464131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Voxel value = 0 </a:t>
              </a:r>
              <a:r>
                <a:rPr lang="en-US" sz="20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treated it as missing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743200" y="6172200"/>
              <a:ext cx="7620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dbl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3874559" y="1524000"/>
            <a:ext cx="4641314" cy="1314510"/>
            <a:chOff x="3505200" y="5181600"/>
            <a:chExt cx="4641314" cy="1314510"/>
          </a:xfrm>
        </p:grpSpPr>
        <p:sp>
          <p:nvSpPr>
            <p:cNvPr id="8" name="TextBox 7"/>
            <p:cNvSpPr txBox="1"/>
            <p:nvPr/>
          </p:nvSpPr>
          <p:spPr>
            <a:xfrm>
              <a:off x="3505200" y="6096000"/>
              <a:ext cx="464131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Voxel value = 0 </a:t>
              </a:r>
              <a:r>
                <a:rPr lang="en-US" sz="20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treated it as missing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336241" y="5181600"/>
              <a:ext cx="914400" cy="914400"/>
            </a:xfrm>
            <a:prstGeom prst="straightConnector1">
              <a:avLst/>
            </a:prstGeom>
            <a:solidFill>
              <a:schemeClr val="accent1"/>
            </a:solidFill>
            <a:ln w="38100" cap="flat" cmpd="dbl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464"/>
              </a:spcBef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Two-Sample Case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64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groups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10 each): males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and females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e.g.,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auditory)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effect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Linear combination of multiple effects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e.g.,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 minus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Gender difference in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emotional effect of stimulus?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64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Group1 = Group2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</a:p>
          <a:p>
            <a:pPr lvl="2" eaLnBrk="1" hangingPunct="1">
              <a:lnSpc>
                <a:spcPct val="100000"/>
              </a:lnSpc>
              <a:spcBef>
                <a:spcPts val="464"/>
              </a:spcBef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Group difference in average effect</a:t>
            </a:r>
          </a:p>
          <a:p>
            <a:pPr lvl="2" eaLnBrk="1" hangingPunct="1">
              <a:lnSpc>
                <a:spcPct val="100000"/>
              </a:lnSpc>
              <a:spcBef>
                <a:spcPts val="464"/>
              </a:spcBef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- </a:t>
            </a:r>
            <a:r>
              <a:rPr lang="en-US" sz="2400" b="1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Two-tailed by </a:t>
            </a:r>
            <a:r>
              <a:rPr lang="en-US" sz="2400" b="1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default in AFNI</a:t>
            </a:r>
            <a:endParaRPr lang="en-US" sz="2400" b="1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64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800" b="1" dirty="0" err="1">
                <a:latin typeface="Garamond" charset="0"/>
                <a:ea typeface="Dotum" charset="0"/>
                <a:cs typeface="Dotum" charset="0"/>
              </a:rPr>
              <a:t>uber_ttest.py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64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One-way between-subjects ANOVA</a:t>
            </a:r>
          </a:p>
          <a:p>
            <a:pPr lvl="2" eaLnBrk="1" hangingPunct="1">
              <a:lnSpc>
                <a:spcPct val="100000"/>
              </a:lnSpc>
              <a:spcBef>
                <a:spcPts val="464"/>
              </a:spcBef>
              <a:buFont typeface="Wingdings" charset="2"/>
              <a:buChar char="§"/>
              <a:defRPr/>
            </a:pP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can also obtain individual group </a:t>
            </a:r>
            <a:r>
              <a:rPr lang="en-US" sz="2800" i="1" dirty="0" smtClean="0">
                <a:latin typeface="Garamond" charset="0"/>
                <a:ea typeface="Dotum" charset="0"/>
                <a:cs typeface="Dotum" charset="0"/>
              </a:rPr>
              <a:t>t-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tests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40"/>
              </a:spcBef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Case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 groups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conditions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(visual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auditory)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no missing data 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allowed (</a:t>
            </a:r>
            <a:r>
              <a:rPr lang="en-US" sz="2400" b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3dLME</a:t>
            </a: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</a:t>
            </a:r>
            <a:endParaRPr lang="en-US" sz="24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Condition1 = Condition2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</a:p>
          <a:p>
            <a:pPr lvl="2" eaLnBrk="1" hangingPunct="1">
              <a:lnSpc>
                <a:spcPct val="100000"/>
              </a:lnSpc>
              <a:spcBef>
                <a:spcPts val="14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Average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difference at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group level</a:t>
            </a:r>
          </a:p>
          <a:p>
            <a:pPr lvl="2" eaLnBrk="1" hangingPunct="1">
              <a:lnSpc>
                <a:spcPct val="100000"/>
              </a:lnSpc>
              <a:spcBef>
                <a:spcPts val="140"/>
              </a:spcBef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400" b="1" dirty="0" smtClean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two</a:t>
            </a:r>
            <a:r>
              <a:rPr lang="en-US" sz="2400" b="1" dirty="0">
                <a:solidFill>
                  <a:srgbClr val="FF161C"/>
                </a:solidFill>
                <a:latin typeface="Palatino" charset="0"/>
                <a:ea typeface="Dotum" charset="0"/>
                <a:cs typeface="Dotum" charset="0"/>
              </a:rPr>
              <a:t>-tailed by default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b="1" dirty="0" err="1" smtClean="0">
                <a:latin typeface="Garamond" charset="0"/>
                <a:ea typeface="Dotum" charset="0"/>
                <a:cs typeface="Dotum" charset="0"/>
              </a:rPr>
              <a:t>uber_ttest.py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400" b="1" dirty="0" err="1" smtClean="0">
                <a:latin typeface="Palatino" charset="0"/>
                <a:ea typeface="Dotum" charset="0"/>
                <a:cs typeface="Dotum" charset="0"/>
                <a:sym typeface="Wingdings"/>
              </a:rPr>
              <a:t>gen_group_command.py</a:t>
            </a:r>
            <a:r>
              <a:rPr lang="en-US" sz="2400" b="1" dirty="0" smtClean="0">
                <a:latin typeface="Palatino" charset="0"/>
                <a:ea typeface="Dotum" charset="0"/>
                <a:cs typeface="Dotum" charset="0"/>
                <a:sym typeface="Wingdings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  <a:sym typeface="Wingdings"/>
              </a:rPr>
              <a:t>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4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One-way within-subject (repeated-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measures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)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ANOVA</a:t>
            </a:r>
          </a:p>
          <a:p>
            <a:pPr lvl="2" eaLnBrk="1" hangingPunct="1">
              <a:lnSpc>
                <a:spcPct val="100000"/>
              </a:lnSpc>
              <a:spcBef>
                <a:spcPts val="140"/>
              </a:spcBef>
              <a:buFont typeface="Wingdings" charset="2"/>
              <a:buChar char="§"/>
              <a:defRPr/>
            </a:pPr>
            <a:r>
              <a:rPr lang="en-US" sz="2400" b="1" dirty="0">
                <a:latin typeface="Garamond" charset="0"/>
                <a:ea typeface="Dotum" charset="0"/>
                <a:cs typeface="Dotum" charset="0"/>
              </a:rPr>
              <a:t>3dANOVA2 –type 3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: can also 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get individual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condition 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test</a:t>
            </a:r>
          </a:p>
          <a:p>
            <a:pPr lvl="1" eaLnBrk="1" hangingPunct="1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defRPr/>
            </a:pP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Missing data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3dLME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): only 10 of 20 subjects have both </a:t>
            </a:r>
            <a:r>
              <a:rPr lang="en-US" sz="28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s</a:t>
            </a:r>
          </a:p>
          <a:p>
            <a:pPr eaLnBrk="1" hangingPunct="1">
              <a:lnSpc>
                <a:spcPct val="100000"/>
              </a:lnSpc>
              <a:spcBef>
                <a:spcPts val="140"/>
              </a:spcBef>
              <a:defRPr/>
            </a:pP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Essentially same as one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-sample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case using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contrast as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input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Case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3dttest++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: comparing two conditions</a:t>
            </a:r>
          </a:p>
          <a:p>
            <a:pPr eaLnBrk="1" hangingPunct="1">
              <a:defRPr/>
            </a:pP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3dttest++ –prefix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-mask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–paired -</a:t>
            </a:r>
            <a:r>
              <a:rPr lang="en-US" sz="2400" b="1" dirty="0" err="1" smtClean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zskip</a:t>
            </a:r>
            <a:r>
              <a:rPr lang="en-US" sz="2400" b="1" dirty="0" smtClean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\                                   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setB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endParaRPr lang="en-US" sz="2400" b="1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Case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3dMEMA: comparing two </a:t>
            </a:r>
            <a:r>
              <a:rPr lang="en-US" sz="24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conditions using subject-level response magnitudes and estimates of error levels</a:t>
            </a:r>
            <a:endParaRPr lang="en-US" sz="2400" dirty="0">
              <a:solidFill>
                <a:srgbClr val="000000"/>
              </a:solidFill>
              <a:latin typeface="Palatino" charset="0"/>
              <a:ea typeface="ＭＳ Ｐゴシック" charset="0"/>
              <a:cs typeface="Palatino" charset="0"/>
            </a:endParaRP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Contrast 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should come </a:t>
            </a:r>
            <a:r>
              <a:rPr lang="en-US" sz="22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from each subject </a:t>
            </a:r>
            <a:endParaRPr lang="en-US" sz="2200" dirty="0" smtClean="0">
              <a:solidFill>
                <a:srgbClr val="000000"/>
              </a:solidFill>
              <a:latin typeface="Palatino" charset="0"/>
              <a:ea typeface="ＭＳ Ｐゴシック" charset="0"/>
              <a:cs typeface="Palatino" charset="0"/>
            </a:endParaRPr>
          </a:p>
          <a:p>
            <a:pPr lvl="2" eaLnBrk="1" hangingPunct="1">
              <a:buFont typeface="Courier New"/>
              <a:buChar char="o"/>
              <a:defRPr/>
            </a:pPr>
            <a:r>
              <a:rPr lang="en-US" sz="2000" dirty="0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Instead of doing contrast inside 3dMEMA itself</a:t>
            </a:r>
            <a:endParaRPr lang="en-US" sz="2000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3dMEMA –prefix 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Vis_Aud_MEMA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		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\</a:t>
            </a:r>
            <a:endParaRPr lang="en-US" sz="22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-mask 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200" b="1" dirty="0" err="1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missing_data</a:t>
            </a:r>
            <a:r>
              <a:rPr lang="en-US" sz="2200" b="1" dirty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0 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\                                   </a:t>
            </a:r>
            <a:endParaRPr lang="en-US" sz="22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-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Vis-</a:t>
            </a:r>
            <a:r>
              <a:rPr lang="en-US" sz="22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Aud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	        \</a:t>
            </a:r>
            <a:endParaRPr lang="en-US" sz="22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 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altLang="ja-JP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</a:t>
            </a:r>
            <a:r>
              <a:rPr lang="ja-JP" alt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 </a:t>
            </a:r>
            <a:endParaRPr lang="en-US" altLang="ja-JP" sz="19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 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altLang="ja-JP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  <a:r>
              <a:rPr lang="ja-JP" alt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  <a:endParaRPr lang="en-US" altLang="ja-JP" sz="19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…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…</a:t>
            </a: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 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en-US" sz="19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’’</a:t>
            </a:r>
            <a:r>
              <a:rPr lang="en-US" sz="19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[Vrel-Arel#0_Tstat]’ </a:t>
            </a:r>
            <a:r>
              <a:rPr lang="en-US" sz="2200" b="1" dirty="0"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 typeface="Helvetica" charset="0"/>
              <a:buNone/>
              <a:defRPr/>
            </a:pPr>
            <a:r>
              <a:rPr lang="en-US" sz="1800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4034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1000"/>
              </a:lnSpc>
              <a:buFont typeface="Helvetica" charset="0"/>
              <a:buNone/>
              <a:defRPr/>
            </a:pPr>
            <a:r>
              <a:rPr lang="en-US" sz="36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One-Way Between-Subjects ANOVA</a:t>
            </a:r>
            <a:endParaRPr lang="en-US" sz="36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1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or more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groups of subjects 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or linear combination of multiple conditions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visual, auditory,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visual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vs.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auditory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1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Null hypothesis </a:t>
            </a:r>
            <a:r>
              <a:rPr lang="en-US" sz="2800" i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</a:t>
            </a:r>
            <a:r>
              <a:rPr lang="en-US" sz="2800" baseline="-250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: Group1 = Group2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Results</a:t>
            </a: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1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Average group difference</a:t>
            </a:r>
          </a:p>
          <a:p>
            <a:pPr lvl="2" eaLnBrk="1" hangingPunct="1">
              <a:lnSpc>
                <a:spcPct val="101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and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 (two-tailed by default)</a:t>
            </a:r>
          </a:p>
          <a:p>
            <a:pPr eaLnBrk="1" hangingPunct="1">
              <a:lnSpc>
                <a:spcPct val="101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3dANOVA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 (for more than 2 groups)</a:t>
            </a:r>
            <a:endParaRPr lang="en-US" sz="2800" b="1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&gt;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 2 groups: pair-group contrasts: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D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ummy coding: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3dttest++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3dMEMA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(hard work)</a:t>
            </a:r>
          </a:p>
          <a:p>
            <a:pPr lvl="1" eaLnBrk="1" hangingPunct="1">
              <a:lnSpc>
                <a:spcPct val="101000"/>
              </a:lnSpc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3dMVM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Multiple-Way Between-Subjects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or more subject-grouping factors: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factorial designs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One condition or linear combination of multiple conditions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Examples: </a:t>
            </a: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gender, control/patient, genotype,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handedness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Testing main effects, interactions, single group, group comparisons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b="1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(two-tailed by default) and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Factorial design (imbalance not allowed): two-way (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3dANOVA2 –type 1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), three-way (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3dANOVA3 –type 1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3dMVM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no limit on number of factors (imbalance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OK)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All factors have two levels: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++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Using group coding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(via covariates) with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3dttest++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imbalance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possible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41288"/>
            <a:ext cx="7010399" cy="685800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 Simplest Group Analysis: One-Sample </a:t>
            </a:r>
            <a:r>
              <a:rPr lang="en-US" sz="2000" b="1" i="1" u="sng" dirty="0">
                <a:solidFill>
                  <a:srgbClr val="1402FF"/>
                </a:solidFill>
                <a:latin typeface="Helvetica" charset="0"/>
              </a:rPr>
              <a:t>t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-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Test</a:t>
            </a:r>
            <a:endParaRPr lang="en-US" dirty="0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497013" y="5105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1497013" y="1600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56941" y="1938338"/>
            <a:ext cx="12339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Signal</a:t>
            </a:r>
          </a:p>
          <a:p>
            <a:pPr algn="ctr"/>
            <a:r>
              <a:rPr lang="en-US" sz="1600" dirty="0"/>
              <a:t>in </a:t>
            </a:r>
            <a:r>
              <a:rPr lang="en-US" sz="1600" dirty="0" smtClean="0"/>
              <a:t>Voxel,</a:t>
            </a:r>
            <a:endParaRPr lang="en-US" sz="1600" dirty="0"/>
          </a:p>
          <a:p>
            <a:pPr algn="ctr"/>
            <a:r>
              <a:rPr lang="en-US" sz="1600" dirty="0"/>
              <a:t>from 7</a:t>
            </a:r>
          </a:p>
          <a:p>
            <a:pPr algn="ctr"/>
            <a:r>
              <a:rPr lang="en-US" sz="1600" dirty="0"/>
              <a:t>subjects</a:t>
            </a:r>
          </a:p>
          <a:p>
            <a:pPr algn="ctr"/>
            <a:r>
              <a:rPr lang="en-US" sz="1600" dirty="0"/>
              <a:t>(% change)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119945" y="5240338"/>
            <a:ext cx="234030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Condition or</a:t>
            </a:r>
          </a:p>
          <a:p>
            <a:pPr algn="ctr"/>
            <a:r>
              <a:rPr lang="en-US" sz="1600" dirty="0" smtClean="0"/>
              <a:t>Contrast of 2 conditions</a:t>
            </a:r>
            <a:endParaRPr lang="en-US" sz="1600" dirty="0"/>
          </a:p>
        </p:txBody>
      </p: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3217863" y="4654550"/>
            <a:ext cx="152400" cy="152400"/>
            <a:chOff x="1728" y="2784"/>
            <a:chExt cx="96" cy="96"/>
          </a:xfrm>
        </p:grpSpPr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1" name="Group 13"/>
          <p:cNvGrpSpPr>
            <a:grpSpLocks/>
          </p:cNvGrpSpPr>
          <p:nvPr/>
        </p:nvGrpSpPr>
        <p:grpSpPr bwMode="auto">
          <a:xfrm>
            <a:off x="3217863" y="4197350"/>
            <a:ext cx="152400" cy="152400"/>
            <a:chOff x="1728" y="2784"/>
            <a:chExt cx="96" cy="96"/>
          </a:xfrm>
        </p:grpSpPr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3200400" y="3740150"/>
            <a:ext cx="152400" cy="152400"/>
            <a:chOff x="1728" y="2784"/>
            <a:chExt cx="96" cy="96"/>
          </a:xfrm>
        </p:grpSpPr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7" name="Group 19"/>
          <p:cNvGrpSpPr>
            <a:grpSpLocks/>
          </p:cNvGrpSpPr>
          <p:nvPr/>
        </p:nvGrpSpPr>
        <p:grpSpPr bwMode="auto">
          <a:xfrm>
            <a:off x="3200400" y="3282950"/>
            <a:ext cx="152400" cy="152400"/>
            <a:chOff x="1728" y="2784"/>
            <a:chExt cx="96" cy="96"/>
          </a:xfrm>
        </p:grpSpPr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9" name="Line 2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3200400" y="2825750"/>
            <a:ext cx="152400" cy="152400"/>
            <a:chOff x="1728" y="2784"/>
            <a:chExt cx="96" cy="96"/>
          </a:xfrm>
        </p:grpSpPr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3200400" y="2387500"/>
            <a:ext cx="152400" cy="114500"/>
            <a:chOff x="1728" y="2784"/>
            <a:chExt cx="96" cy="96"/>
          </a:xfrm>
        </p:grpSpPr>
        <p:sp>
          <p:nvSpPr>
            <p:cNvPr id="109594" name="Line 2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Line 2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6" name="Group 28"/>
          <p:cNvGrpSpPr>
            <a:grpSpLocks/>
          </p:cNvGrpSpPr>
          <p:nvPr/>
        </p:nvGrpSpPr>
        <p:grpSpPr bwMode="auto">
          <a:xfrm>
            <a:off x="3217863" y="1930300"/>
            <a:ext cx="152400" cy="114500"/>
            <a:chOff x="1728" y="2784"/>
            <a:chExt cx="96" cy="96"/>
          </a:xfrm>
        </p:grpSpPr>
        <p:sp>
          <p:nvSpPr>
            <p:cNvPr id="109597" name="Line 2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Line 3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3141663" y="3048000"/>
            <a:ext cx="304800" cy="609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 flipV="1">
            <a:off x="3294063" y="26670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3276600" y="36576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3227388" y="40386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3227388" y="26670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2438400" y="3208338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</a:t>
            </a:r>
            <a:r>
              <a:rPr lang="en-US" sz="1200">
                <a:latin typeface="Symbol" charset="0"/>
              </a:rPr>
              <a:t>1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2438400" y="387826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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2438400" y="253841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+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5072063" y="1303339"/>
            <a:ext cx="3960812" cy="30400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u="sng" dirty="0"/>
              <a:t>SEM</a:t>
            </a:r>
            <a:r>
              <a:rPr lang="en-US" sz="1800" dirty="0"/>
              <a:t> = Standard Error of the Mean = standard deviation of </a:t>
            </a:r>
            <a:r>
              <a:rPr lang="en-US" sz="1800" dirty="0" smtClean="0"/>
              <a:t>sample, </a:t>
            </a:r>
            <a:r>
              <a:rPr lang="en-US" sz="1800" dirty="0"/>
              <a:t>divided by square root of number of samples</a:t>
            </a:r>
          </a:p>
          <a:p>
            <a:pPr>
              <a:buFont typeface="Times" charset="0"/>
              <a:buNone/>
            </a:pPr>
            <a:r>
              <a:rPr lang="en-US" sz="1800" dirty="0"/>
              <a:t>= estimate of uncertainty in sample mean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One-sample </a:t>
            </a:r>
            <a:r>
              <a:rPr lang="en-US" sz="1800" i="1" dirty="0" smtClean="0"/>
              <a:t>t</a:t>
            </a:r>
            <a:r>
              <a:rPr lang="en-US" sz="1800" dirty="0"/>
              <a:t>-test determines if sample </a:t>
            </a:r>
            <a:r>
              <a:rPr lang="en-US" sz="1800" dirty="0" smtClean="0"/>
              <a:t>mean is large enough </a:t>
            </a:r>
            <a:r>
              <a:rPr lang="en-US" altLang="ja-JP" sz="1800" dirty="0" smtClean="0">
                <a:latin typeface="Arial"/>
              </a:rPr>
              <a:t>relative to</a:t>
            </a:r>
            <a:r>
              <a:rPr lang="en-US" sz="1800" dirty="0" smtClean="0"/>
              <a:t> </a:t>
            </a:r>
            <a:r>
              <a:rPr lang="en-US" sz="1800" dirty="0"/>
              <a:t>SEM</a:t>
            </a:r>
            <a:endParaRPr lang="en-US" sz="1800" dirty="0">
              <a:latin typeface="Symbol" charset="0"/>
            </a:endParaRP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90801" y="4430713"/>
            <a:ext cx="1256674" cy="18158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one data</a:t>
            </a:r>
          </a:p>
          <a:p>
            <a:pPr algn="ctr"/>
            <a:r>
              <a:rPr lang="en-US" sz="1600" dirty="0"/>
              <a:t>sample =</a:t>
            </a:r>
          </a:p>
          <a:p>
            <a:pPr algn="ctr"/>
            <a:r>
              <a:rPr lang="en-US" sz="1600" dirty="0"/>
              <a:t>signal from</a:t>
            </a:r>
          </a:p>
          <a:p>
            <a:pPr algn="ctr"/>
            <a:r>
              <a:rPr lang="en-US" sz="1600" dirty="0"/>
              <a:t>one subject</a:t>
            </a:r>
          </a:p>
          <a:p>
            <a:pPr algn="ctr"/>
            <a:r>
              <a:rPr lang="en-US" sz="1600" dirty="0"/>
              <a:t>in this voxel</a:t>
            </a:r>
          </a:p>
          <a:p>
            <a:pPr algn="ctr"/>
            <a:r>
              <a:rPr lang="en-US" sz="1600" dirty="0"/>
              <a:t>in this</a:t>
            </a:r>
          </a:p>
          <a:p>
            <a:pPr algn="ctr"/>
            <a:r>
              <a:rPr lang="en-US" sz="1600" dirty="0"/>
              <a:t>condition</a:t>
            </a:r>
          </a:p>
        </p:txBody>
      </p:sp>
      <p:sp>
        <p:nvSpPr>
          <p:cNvPr id="109637" name="Freeform 69"/>
          <p:cNvSpPr>
            <a:spLocks/>
          </p:cNvSpPr>
          <p:nvPr/>
        </p:nvSpPr>
        <p:spPr bwMode="auto">
          <a:xfrm>
            <a:off x="1211262" y="4648200"/>
            <a:ext cx="1760537" cy="493713"/>
          </a:xfrm>
          <a:custGeom>
            <a:avLst/>
            <a:gdLst>
              <a:gd name="T0" fmla="*/ 0 w 659"/>
              <a:gd name="T1" fmla="*/ 251 h 251"/>
              <a:gd name="T2" fmla="*/ 120 w 659"/>
              <a:gd name="T3" fmla="*/ 131 h 251"/>
              <a:gd name="T4" fmla="*/ 257 w 659"/>
              <a:gd name="T5" fmla="*/ 182 h 251"/>
              <a:gd name="T6" fmla="*/ 465 w 659"/>
              <a:gd name="T7" fmla="*/ 29 h 251"/>
              <a:gd name="T8" fmla="*/ 603 w 659"/>
              <a:gd name="T9" fmla="*/ 7 h 251"/>
              <a:gd name="T10" fmla="*/ 659 w 659"/>
              <a:gd name="T11" fmla="*/ 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251">
                <a:moveTo>
                  <a:pt x="0" y="251"/>
                </a:moveTo>
                <a:cubicBezTo>
                  <a:pt x="20" y="231"/>
                  <a:pt x="77" y="142"/>
                  <a:pt x="120" y="131"/>
                </a:cubicBezTo>
                <a:cubicBezTo>
                  <a:pt x="163" y="120"/>
                  <a:pt x="200" y="199"/>
                  <a:pt x="257" y="182"/>
                </a:cubicBezTo>
                <a:cubicBezTo>
                  <a:pt x="314" y="165"/>
                  <a:pt x="407" y="58"/>
                  <a:pt x="465" y="29"/>
                </a:cubicBezTo>
                <a:cubicBezTo>
                  <a:pt x="523" y="0"/>
                  <a:pt x="571" y="11"/>
                  <a:pt x="603" y="7"/>
                </a:cubicBezTo>
                <a:cubicBezTo>
                  <a:pt x="635" y="3"/>
                  <a:pt x="650" y="6"/>
                  <a:pt x="659" y="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8" name="Text Box 70"/>
          <p:cNvSpPr txBox="1">
            <a:spLocks noChangeArrowheads="1"/>
          </p:cNvSpPr>
          <p:nvPr/>
        </p:nvSpPr>
        <p:spPr bwMode="auto">
          <a:xfrm>
            <a:off x="1509713" y="6164263"/>
            <a:ext cx="4826962" cy="400110"/>
          </a:xfrm>
          <a:prstGeom prst="rect">
            <a:avLst/>
          </a:prstGeom>
          <a:solidFill>
            <a:srgbClr val="FFF2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dirty="0"/>
              <a:t> </a:t>
            </a:r>
            <a:r>
              <a:rPr lang="en-US" sz="2000" u="sng" dirty="0" smtClean="0"/>
              <a:t>statistically</a:t>
            </a:r>
            <a:r>
              <a:rPr lang="en-US" sz="2000" dirty="0" smtClean="0"/>
              <a:t> </a:t>
            </a:r>
            <a:r>
              <a:rPr lang="en-US" sz="2000" u="sng" dirty="0" smtClean="0"/>
              <a:t>significantly</a:t>
            </a:r>
            <a:r>
              <a:rPr lang="en-US" sz="2000" dirty="0" smtClean="0"/>
              <a:t> different from 0!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2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One-Way Within-Subject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72"/>
              </a:spcBef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Also called </a:t>
            </a:r>
            <a:r>
              <a:rPr lang="en-US" sz="2800" b="1" dirty="0">
                <a:solidFill>
                  <a:srgbClr val="FF0000"/>
                </a:solidFill>
                <a:latin typeface="Garamond" charset="0"/>
                <a:ea typeface="Dotum" charset="0"/>
                <a:cs typeface="Dotum" charset="0"/>
              </a:rPr>
              <a:t>one-way repeated-measures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: one group of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subjects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(</a:t>
            </a:r>
            <a:r>
              <a:rPr lang="en-US" sz="28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 ≥ 10)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Two </a:t>
            </a:r>
            <a:r>
              <a:rPr lang="en-US" sz="2800" u="sng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or more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conditions: extension to paired </a:t>
            </a:r>
            <a:r>
              <a:rPr lang="en-US" sz="2800" i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-test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happy, sad, </a:t>
            </a:r>
            <a:r>
              <a:rPr lang="en-US" sz="28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neutral conditions</a:t>
            </a:r>
            <a:endParaRPr lang="en-US" sz="28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472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Main effect, simple effects, contrasts, general linear tests,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(two-tailed by default) and F-statistic </a:t>
            </a:r>
          </a:p>
          <a:p>
            <a:pPr eaLnBrk="1" hangingPunct="1">
              <a:lnSpc>
                <a:spcPct val="100000"/>
              </a:lnSpc>
              <a:spcBef>
                <a:spcPts val="472"/>
              </a:spcBef>
              <a:defRPr/>
            </a:pP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3dANOVA2 -type 3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(2-way ANOVA w/ 1 random factor)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With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two conditions, </a:t>
            </a:r>
            <a:r>
              <a:rPr lang="en-US" sz="2800" b="1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equivalent</a:t>
            </a:r>
            <a:r>
              <a:rPr lang="en-US" sz="28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to paired case with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With more than two conditions, can break into pairwise comparisons with </a:t>
            </a:r>
            <a:r>
              <a:rPr lang="en-US" sz="2800" b="1" dirty="0">
                <a:latin typeface="Garamond" charset="0"/>
                <a:ea typeface="Dotum" charset="0"/>
                <a:cs typeface="Dotum" charset="0"/>
              </a:rPr>
              <a:t>3dttest++</a:t>
            </a: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spcBef>
                <a:spcPts val="472"/>
              </a:spcBef>
              <a:buFont typeface="Courier New"/>
              <a:buChar char="o"/>
              <a:defRPr/>
            </a:pPr>
            <a:r>
              <a:rPr lang="en-US" sz="2800" b="1" dirty="0" err="1" smtClean="0">
                <a:solidFill>
                  <a:srgbClr val="FF161C"/>
                </a:solidFill>
                <a:latin typeface="Garamond" charset="0"/>
                <a:ea typeface="Dotum" charset="0"/>
                <a:cs typeface="Dotum" charset="0"/>
              </a:rPr>
              <a:t>Univariate</a:t>
            </a:r>
            <a:r>
              <a:rPr lang="en-US" sz="2800" b="1" dirty="0" smtClean="0">
                <a:solidFill>
                  <a:srgbClr val="FF161C"/>
                </a:solidFill>
                <a:latin typeface="Garamond" charset="0"/>
                <a:ea typeface="Dotum" charset="0"/>
                <a:cs typeface="Dotum" charset="0"/>
              </a:rPr>
              <a:t> GLM</a:t>
            </a:r>
            <a:r>
              <a:rPr lang="en-US" sz="2800" b="1" dirty="0" smtClean="0">
                <a:latin typeface="Garamond" charset="0"/>
                <a:ea typeface="Dotum" charset="0"/>
                <a:cs typeface="Dotum" charset="0"/>
              </a:rPr>
              <a:t>: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testing one condition is </a:t>
            </a:r>
            <a:r>
              <a:rPr lang="en-US" sz="2800" b="1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invalid</a:t>
            </a:r>
            <a:endParaRPr lang="en-US" sz="2800" b="1" dirty="0">
              <a:solidFill>
                <a:srgbClr val="0000FF"/>
              </a:solidFill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One-Way Within-Subject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buFont typeface="Arial"/>
              <a:buChar char="•"/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Example: visual vs. auditory condition</a:t>
            </a:r>
          </a:p>
          <a:p>
            <a:pPr lvl="1">
              <a:lnSpc>
                <a:spcPct val="114000"/>
              </a:lnSpc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3dANOVA2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–type 3 -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alevels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blevels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10 	\</a:t>
            </a:r>
          </a:p>
          <a:p>
            <a:pPr lvl="1">
              <a:lnSpc>
                <a:spcPct val="114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-prefix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-mask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		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\</a:t>
            </a:r>
          </a:p>
          <a:p>
            <a:pPr lvl="1">
              <a:lnSpc>
                <a:spcPct val="114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amean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Vis –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amean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Aud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–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adiff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2 V-A  \                                   </a:t>
            </a:r>
            <a:endParaRPr lang="en-US" sz="2400" b="1" dirty="0">
              <a:solidFill>
                <a:srgbClr val="0000F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1 1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1 2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1 10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2 1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2 2 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\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dset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2 10 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b="1" dirty="0" err="1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</a:t>
            </a:r>
            <a:r>
              <a:rPr lang="en-US" sz="2400" b="1" dirty="0" smtClean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400" b="1" dirty="0" smtClean="0"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endParaRPr lang="en-US" sz="24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defRPr/>
            </a:pPr>
            <a:endParaRPr lang="en-US" sz="2400" dirty="0"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7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Two-Way Within-Subject ANOVA</a:t>
            </a:r>
            <a:endParaRPr lang="en-US" sz="32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7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Factorial design; also known as </a:t>
            </a:r>
            <a:r>
              <a:rPr lang="en-US" sz="2800" b="1" dirty="0">
                <a:solidFill>
                  <a:srgbClr val="FF0000"/>
                </a:solidFill>
                <a:latin typeface="Garamond" charset="0"/>
                <a:ea typeface="Dotum" charset="0"/>
                <a:cs typeface="Dotum" charset="0"/>
              </a:rPr>
              <a:t>two-way repeated-measures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6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within-subject factors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Example: </a:t>
            </a:r>
            <a:r>
              <a:rPr lang="en-US" sz="26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emotion (happy/sad) </a:t>
            </a:r>
            <a:r>
              <a:rPr lang="en-US" sz="26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and category (visual/auditory)</a:t>
            </a:r>
          </a:p>
          <a:p>
            <a:pPr eaLnBrk="1" hangingPunct="1">
              <a:lnSpc>
                <a:spcPct val="107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Testing main effects, interactions, simple effects, contrasts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Significance: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(two-tailed by default) and F-statistic </a:t>
            </a:r>
          </a:p>
          <a:p>
            <a:pPr eaLnBrk="1" hangingPunct="1">
              <a:lnSpc>
                <a:spcPct val="107000"/>
              </a:lnSpc>
              <a:defRPr/>
            </a:pPr>
            <a:r>
              <a:rPr lang="en-US" sz="2800" dirty="0">
                <a:latin typeface="Garamond" charset="0"/>
                <a:ea typeface="Dotum" charset="0"/>
                <a:cs typeface="Dotum" charset="0"/>
              </a:rPr>
              <a:t>Approaches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3dANOVA3 –type 4 </a:t>
            </a: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(three-way ANOVA with one random factor)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All factors have </a:t>
            </a:r>
            <a:r>
              <a:rPr lang="en-US" sz="2600" dirty="0" smtClean="0">
                <a:latin typeface="Garamond" charset="0"/>
                <a:ea typeface="Dotum" charset="0"/>
                <a:cs typeface="Dotum" charset="0"/>
              </a:rPr>
              <a:t>2 levels (2x2): 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++</a:t>
            </a: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7000"/>
              </a:lnSpc>
              <a:buFont typeface="Courier New"/>
              <a:buChar char="o"/>
              <a:defRPr/>
            </a:pPr>
            <a:r>
              <a:rPr lang="en-US" sz="2600" dirty="0">
                <a:latin typeface="Garamond" charset="0"/>
                <a:ea typeface="Dotum" charset="0"/>
                <a:cs typeface="Dotum" charset="0"/>
              </a:rPr>
              <a:t>Missing data?</a:t>
            </a:r>
          </a:p>
          <a:p>
            <a:pPr lvl="2" eaLnBrk="1" hangingPunct="1">
              <a:lnSpc>
                <a:spcPct val="107000"/>
              </a:lnSpc>
              <a:buFont typeface="Wingdings" charset="2"/>
              <a:buChar char="§"/>
              <a:defRPr/>
            </a:pPr>
            <a:r>
              <a:rPr lang="en-US" sz="26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Break into </a:t>
            </a:r>
            <a:r>
              <a:rPr lang="en-US" sz="26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6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-tests: 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3dttest</a:t>
            </a:r>
            <a:r>
              <a:rPr lang="en-US" sz="2600" b="1" dirty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600" dirty="0" smtClean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600" b="1" dirty="0" smtClean="0">
                <a:latin typeface="Garamond" charset="0"/>
                <a:ea typeface="Dotum" charset="0"/>
                <a:cs typeface="Dotum" charset="0"/>
              </a:rPr>
              <a:t>3dMEMA</a:t>
            </a:r>
          </a:p>
          <a:p>
            <a:pPr lvl="2" eaLnBrk="1" hangingPunct="1">
              <a:lnSpc>
                <a:spcPct val="107000"/>
              </a:lnSpc>
              <a:buFont typeface="Wingdings" charset="2"/>
              <a:buChar char="§"/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3dLME</a:t>
            </a:r>
            <a:endParaRPr lang="en-US" sz="2600" b="1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Two-Way Mixed ANOVA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Factorial design</a:t>
            </a:r>
            <a:endParaRPr lang="en-US" sz="2400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One between-subjects and one within-subject factor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Example: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between-subject factor = gender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(male and female) and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within-subject factor = emotion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(happy, sad, neutral)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Testing main effects, interactions, simple effects, contrasts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Significance: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 (two-tailed by default) and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Approaches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3dANOVA3 –type 5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(three-way ANOVA with one random factor)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If all factors have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2 levels (2x2):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</a:p>
          <a:p>
            <a:pPr lvl="1" eaLnBrk="1" hangingPunct="1">
              <a:lnSpc>
                <a:spcPct val="114000"/>
              </a:lnSpc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Missing data?</a:t>
            </a:r>
          </a:p>
          <a:p>
            <a:pPr lvl="2" eaLnBrk="1" hangingPunct="1"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Unequal number of subjects across groups: </a:t>
            </a:r>
            <a:r>
              <a:rPr lang="en-US" sz="2200" b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GroupAna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Break into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-tests: </a:t>
            </a:r>
            <a:r>
              <a:rPr lang="en-US" sz="2200" b="1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uber_ttest.py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3dttest+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+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</a:p>
          <a:p>
            <a:pPr lvl="2" eaLnBrk="1" hangingPunct="1">
              <a:lnSpc>
                <a:spcPct val="114000"/>
              </a:lnSpc>
              <a:buFont typeface="Wingdings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endParaRPr lang="en-US" sz="2200" b="1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50240"/>
            <a:ext cx="9144000" cy="6207760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Advantage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s: more </a:t>
            </a:r>
            <a:r>
              <a:rPr lang="en-US" sz="2400" i="1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flexible</a:t>
            </a:r>
            <a:r>
              <a:rPr lang="en-US" sz="2400" kern="0" dirty="0" smtClean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than the method of Sums of Squares (SS)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No limit on the the number of explanatory variables (in principle)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Easy to handle unbalanced designs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Covariates can be modeled when no within-subject factors present</a:t>
            </a:r>
          </a:p>
          <a:p>
            <a:pPr marL="342900" lvl="0" indent="-3429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Disadvantages: costs paid for the flexibility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Intricate dummy coding – using covariates to partition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9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into subsets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Tedious </a:t>
            </a:r>
            <a:r>
              <a:rPr lang="en-US" sz="2200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pairing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for numerator and denominator of </a:t>
            </a:r>
            <a:r>
              <a:rPr lang="en-US" sz="2200" i="1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-stat 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 be hard to select proper denominator SS</a:t>
            </a: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Can’t generalize (in practice) to any number of explanatory variables</a:t>
            </a: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Susceptible to invalid formulations and problematic post hoc tests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2200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handle covariates in the presence of within-subject factors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direct approach to correcting for </a:t>
            </a:r>
            <a:r>
              <a:rPr lang="en-US" sz="2200" kern="0" dirty="0" err="1" smtClean="0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</a:p>
          <a:p>
            <a:pPr marL="1147763" lvl="2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Unrealistic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assumption: </a:t>
            </a:r>
            <a:r>
              <a:rPr lang="en-US" sz="22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same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 variance-covariance structure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342900" lvl="0" indent="-342900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b="1" kern="0" dirty="0" smtClean="0">
                <a:solidFill>
                  <a:srgbClr val="FF0000"/>
                </a:solidFill>
                <a:ea typeface="Dotum" charset="0"/>
                <a:cs typeface="Trebuchet MS"/>
              </a:rPr>
              <a:t>Problematic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: When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residual SS is </a:t>
            </a:r>
            <a:r>
              <a:rPr lang="en-US" sz="24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adopted </a:t>
            </a: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for all tests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i="1" kern="0" dirty="0">
                <a:solidFill>
                  <a:srgbClr val="000000"/>
                </a:solidFill>
                <a:ea typeface="Dotum" charset="0"/>
                <a:cs typeface="Trebuchet MS"/>
              </a:rPr>
              <a:t>F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-stat: valid only for highest order interaction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of within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-subject factors</a:t>
            </a:r>
          </a:p>
          <a:p>
            <a:pPr marL="69056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Most post hoc tests are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inappropriate/invalid</a:t>
            </a:r>
            <a:endParaRPr lang="en-US" sz="2200" kern="0" dirty="0">
              <a:solidFill>
                <a:srgbClr val="000000"/>
              </a:solidFill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err="1" smtClean="0">
                <a:solidFill>
                  <a:srgbClr val="212745"/>
                </a:solidFill>
                <a:latin typeface="Trebuchet MS"/>
              </a:rPr>
              <a:t>Univariate</a:t>
            </a: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 GLM: popular in neuroimaging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1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MVM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296"/>
            <a:ext cx="9144000" cy="3989304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9" y="570235"/>
            <a:ext cx="9144000" cy="582676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Wingdings" charset="2"/>
              <a:buChar char="²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Program </a:t>
            </a:r>
            <a:r>
              <a:rPr lang="en-US" sz="2400" b="1" kern="0" dirty="0" smtClean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3dMVM </a:t>
            </a:r>
            <a:r>
              <a:rPr lang="en-US" sz="2400" kern="0" dirty="0" smtClean="0">
                <a:solidFill>
                  <a:schemeClr val="tx1"/>
                </a:solidFill>
                <a:latin typeface="Trebuchet MS"/>
                <a:ea typeface="Dotum" charset="0"/>
                <a:cs typeface="Trebuchet MS"/>
              </a:rPr>
              <a:t>[written in R programming language]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No tedious and error-prone </a:t>
            </a:r>
            <a:r>
              <a:rPr lang="en-US" sz="2200" kern="0" dirty="0">
                <a:solidFill>
                  <a:srgbClr val="FF0000"/>
                </a:solidFill>
                <a:ea typeface="Dotum" charset="0"/>
                <a:cs typeface="Trebuchet MS"/>
              </a:rPr>
              <a:t>dummy coding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needed!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 smtClean="0">
                <a:solidFill>
                  <a:srgbClr val="0000FF"/>
                </a:solidFill>
                <a:ea typeface="Dotum" charset="0"/>
                <a:cs typeface="Trebuchet MS"/>
              </a:rPr>
              <a:t>Symbolic coding </a:t>
            </a:r>
            <a:r>
              <a:rPr lang="en-US" sz="2200" kern="0" dirty="0" smtClean="0">
                <a:solidFill>
                  <a:srgbClr val="000000"/>
                </a:solidFill>
                <a:ea typeface="Dotum" charset="0"/>
                <a:cs typeface="Trebuchet MS"/>
              </a:rPr>
              <a:t>for variables and post hoc testing</a:t>
            </a: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 smtClean="0">
                <a:solidFill>
                  <a:srgbClr val="212745"/>
                </a:solidFill>
                <a:latin typeface="Trebuchet MS"/>
              </a:rPr>
              <a:t>MVM Implementation in </a:t>
            </a:r>
            <a:r>
              <a:rPr lang="en-US" sz="3200" b="1" dirty="0" smtClean="0">
                <a:solidFill>
                  <a:srgbClr val="0000FF"/>
                </a:solidFill>
                <a:latin typeface="Trebuchet MS"/>
              </a:rPr>
              <a:t>AFNI </a:t>
            </a:r>
            <a:endParaRPr lang="en-US" sz="3200" b="1" dirty="0">
              <a:solidFill>
                <a:srgbClr val="0000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1159" y="5254467"/>
            <a:ext cx="186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Data layout</a:t>
            </a:r>
            <a:endParaRPr lang="en-US" sz="2400" b="1" dirty="0">
              <a:solidFill>
                <a:srgbClr val="FF0000"/>
              </a:solidFill>
              <a:latin typeface="Trebuchet MS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5239" y="5716132"/>
            <a:ext cx="895047" cy="33684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707519" y="4495800"/>
            <a:ext cx="6307719" cy="22860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797" y="2063523"/>
            <a:ext cx="227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Variable types</a:t>
            </a:r>
            <a:endParaRPr lang="en-US" sz="2400" b="1" dirty="0">
              <a:solidFill>
                <a:srgbClr val="0000FF"/>
              </a:solidFill>
              <a:latin typeface="Trebuchet MS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50092" y="2525188"/>
            <a:ext cx="438699" cy="44519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1" y="2083443"/>
            <a:ext cx="23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Post hoc tests</a:t>
            </a:r>
            <a:endParaRPr lang="en-US" sz="2400" b="1" dirty="0">
              <a:solidFill>
                <a:srgbClr val="FF0000"/>
              </a:solidFill>
              <a:latin typeface="Trebuchet MS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7643621" y="2545108"/>
            <a:ext cx="416599" cy="67512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762248" y="3220236"/>
            <a:ext cx="8161746" cy="1275564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FF0000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0" y="2970378"/>
            <a:ext cx="6434667" cy="201477"/>
          </a:xfrm>
          <a:prstGeom prst="frame">
            <a:avLst>
              <a:gd name="adj1" fmla="val 1748"/>
            </a:avLst>
          </a:prstGeom>
          <a:solidFill>
            <a:srgbClr val="0000FF"/>
          </a:solidFill>
          <a:ln w="635">
            <a:gradFill flip="none" rotWithShape="1">
              <a:gsLst>
                <a:gs pos="0">
                  <a:schemeClr val="accent1">
                    <a:alpha val="58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6691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/>
      <p:bldP spid="19" grpId="0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Fixed-Shape method (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FSM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Estimead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-Shape method (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ESM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 via basis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functions: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TENTzero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TENT,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CSPLINzero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CSPLIN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Area under the curve (AUC) approach</a:t>
            </a:r>
            <a:endParaRPr lang="en-US" sz="2400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Ignore </a:t>
            </a:r>
            <a:r>
              <a:rPr lang="en-US" sz="2400" b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shape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differences between groups or conditions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Focus on the response </a:t>
            </a:r>
            <a:r>
              <a:rPr lang="en-US" sz="2400" b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magnitude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measured by AUC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Potential issues: Shape information lost; Undershoot may cause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trouble (canceling out some of the positive signal)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Better approach: maintaining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shape information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Take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individual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values to group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analysis (MVM)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Adjusted-Shape method (</a:t>
            </a:r>
            <a:r>
              <a:rPr lang="en-US" sz="24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ASM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 via SPMG2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/3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Only take the major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component </a:t>
            </a:r>
            <a:r>
              <a:rPr lang="en-US" sz="24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to group level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o</a:t>
            </a:r>
            <a:r>
              <a:rPr lang="en-US" sz="2400" b="1" i="1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Reconstruct HRF,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and take the effect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estimates (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e.g.,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AUC)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Analysis with effect estimates at consecutive time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grids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(from TENT or CSPLIN or reconstructed HRF)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Used to be considered very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hard to set up (in GLM)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Extra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variable in analysis: 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Time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…, </a:t>
            </a:r>
            <a:r>
              <a:rPr lang="en-US" sz="2400" i="1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i="1" baseline="-250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One group of subjects under one condition</a:t>
            </a:r>
          </a:p>
          <a:p>
            <a:pPr lvl="2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Accurate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null hypothesis is</a:t>
            </a:r>
          </a:p>
          <a:p>
            <a:pPr marL="684213" lvl="2" indent="0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  <a:defRPr/>
            </a:pP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    H</a:t>
            </a:r>
            <a:r>
              <a:rPr lang="en-US" sz="22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=0,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=0, …,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=0   (</a:t>
            </a:r>
            <a:r>
              <a:rPr lang="en-US" sz="2200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NOT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=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=…=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3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Testing the </a:t>
            </a:r>
            <a:r>
              <a:rPr lang="en-US" sz="22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centroid</a:t>
            </a:r>
            <a:r>
              <a:rPr lang="en-US" sz="22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(multivariate testing) </a:t>
            </a:r>
          </a:p>
          <a:p>
            <a:pPr lvl="3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3dLME</a:t>
            </a:r>
            <a:endParaRPr lang="en-US" sz="2200" b="1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Approximate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hypothesis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H</a:t>
            </a:r>
            <a:r>
              <a:rPr lang="en-US" sz="2200" baseline="-25000" dirty="0"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baseline="-25000" dirty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=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baseline="-25000" dirty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=…=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k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main effect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endParaRPr lang="en-US" sz="2200" dirty="0" smtClean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endParaRPr lang="en-US" sz="22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Result: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F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</a:t>
            </a:r>
            <a:r>
              <a:rPr lang="en-US" sz="2200" baseline="-25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each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Time point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Multiple groups (or conditions)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under one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condition (or group)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Accurate hypothesis: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2 conditions: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 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Approximate hypothesis: 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Interaction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groups: </a:t>
            </a:r>
            <a:r>
              <a:rPr lang="en-US" sz="22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–type 5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(two-way mixed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ANOVA: equal #subjects), or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conditions: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–type 4</a:t>
            </a:r>
            <a:endParaRPr lang="en-US" sz="22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Focus: do these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groups/conditions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have different response shape?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the interaction between Time and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Group/Condition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main effect of Group: group/condition difference of AUC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 for </a:t>
            </a:r>
            <a:r>
              <a:rPr lang="en-US" sz="20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main effect of Time: HDR effect across groups/conditions  </a:t>
            </a: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0"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Other scenarios: factor, quantitative variables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endParaRPr lang="en-US" sz="2400" b="1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60418" name="Picture 1" descr="latex-image-1.pdf"/>
          <p:cNvPicPr>
            <a:picLocks noChangeAspect="1"/>
          </p:cNvPicPr>
          <p:nvPr/>
        </p:nvPicPr>
        <p:blipFill>
          <a:blip r:embed="rId3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96440"/>
            <a:ext cx="416734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0.tif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90" y="1143000"/>
            <a:ext cx="563271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 groups (children, adults), 2 conditions (congruent, incongruent), 1 quantitative covariate (age)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 methods: HRF modeled by 10 (tents) and 3 (SPMG3) bases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2" descr="Screen Shot 2015-10-07 at 3.07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" y="2133600"/>
            <a:ext cx="912896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141288"/>
            <a:ext cx="6037262" cy="685800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 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Simplest Group Analysis: Two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-Sample </a:t>
            </a:r>
            <a:r>
              <a:rPr lang="en-US" sz="2000" b="1" i="1" u="sng" dirty="0">
                <a:solidFill>
                  <a:srgbClr val="1402FF"/>
                </a:solidFill>
                <a:latin typeface="Helvetica" charset="0"/>
              </a:rPr>
              <a:t>t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-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Test</a:t>
            </a:r>
            <a:endParaRPr lang="en-US" dirty="0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497013" y="5105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1497013" y="1600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61925" y="1938338"/>
            <a:ext cx="122396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Signal</a:t>
            </a:r>
          </a:p>
          <a:p>
            <a:pPr algn="ctr"/>
            <a:r>
              <a:rPr lang="en-US" sz="1600"/>
              <a:t>in Voxel,</a:t>
            </a:r>
          </a:p>
          <a:p>
            <a:pPr algn="ctr"/>
            <a:r>
              <a:rPr lang="en-US" sz="1600"/>
              <a:t>in each</a:t>
            </a:r>
          </a:p>
          <a:p>
            <a:pPr algn="ctr"/>
            <a:r>
              <a:rPr lang="en-US" sz="1600"/>
              <a:t>condition,</a:t>
            </a:r>
          </a:p>
          <a:p>
            <a:pPr algn="ctr"/>
            <a:r>
              <a:rPr lang="en-US" sz="1600"/>
              <a:t>from 7</a:t>
            </a:r>
          </a:p>
          <a:p>
            <a:pPr algn="ctr"/>
            <a:r>
              <a:rPr lang="en-US" sz="1600"/>
              <a:t>subjects</a:t>
            </a:r>
          </a:p>
          <a:p>
            <a:pPr algn="ctr"/>
            <a:r>
              <a:rPr lang="en-US" sz="1600"/>
              <a:t>(% change)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031565" y="5240338"/>
            <a:ext cx="7549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Group</a:t>
            </a:r>
            <a:endParaRPr lang="en-US" sz="1600" dirty="0"/>
          </a:p>
          <a:p>
            <a:pPr algn="ctr"/>
            <a:r>
              <a:rPr lang="en-US" sz="1600" dirty="0"/>
              <a:t># 1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631765" y="5240338"/>
            <a:ext cx="7549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Group</a:t>
            </a:r>
            <a:endParaRPr lang="en-US" sz="1600" dirty="0"/>
          </a:p>
          <a:p>
            <a:pPr algn="ctr"/>
            <a:r>
              <a:rPr lang="en-US" sz="1600" dirty="0"/>
              <a:t># 2</a:t>
            </a:r>
          </a:p>
        </p:txBody>
      </p: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2370138" y="4654550"/>
            <a:ext cx="152400" cy="152400"/>
            <a:chOff x="1728" y="2784"/>
            <a:chExt cx="96" cy="96"/>
          </a:xfrm>
        </p:grpSpPr>
        <p:sp>
          <p:nvSpPr>
            <p:cNvPr id="109578" name="Line 1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1" name="Group 13"/>
          <p:cNvGrpSpPr>
            <a:grpSpLocks/>
          </p:cNvGrpSpPr>
          <p:nvPr/>
        </p:nvGrpSpPr>
        <p:grpSpPr bwMode="auto">
          <a:xfrm>
            <a:off x="2370138" y="4197350"/>
            <a:ext cx="152400" cy="152400"/>
            <a:chOff x="1728" y="2784"/>
            <a:chExt cx="96" cy="96"/>
          </a:xfrm>
        </p:grpSpPr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4" name="Group 16"/>
          <p:cNvGrpSpPr>
            <a:grpSpLocks/>
          </p:cNvGrpSpPr>
          <p:nvPr/>
        </p:nvGrpSpPr>
        <p:grpSpPr bwMode="auto">
          <a:xfrm>
            <a:off x="2370138" y="3740150"/>
            <a:ext cx="152400" cy="152400"/>
            <a:chOff x="1728" y="2784"/>
            <a:chExt cx="96" cy="96"/>
          </a:xfrm>
        </p:grpSpPr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7" name="Group 19"/>
          <p:cNvGrpSpPr>
            <a:grpSpLocks/>
          </p:cNvGrpSpPr>
          <p:nvPr/>
        </p:nvGrpSpPr>
        <p:grpSpPr bwMode="auto">
          <a:xfrm>
            <a:off x="2370138" y="3282950"/>
            <a:ext cx="152400" cy="152400"/>
            <a:chOff x="1728" y="2784"/>
            <a:chExt cx="96" cy="96"/>
          </a:xfrm>
        </p:grpSpPr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9" name="Line 2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0" name="Group 22"/>
          <p:cNvGrpSpPr>
            <a:grpSpLocks/>
          </p:cNvGrpSpPr>
          <p:nvPr/>
        </p:nvGrpSpPr>
        <p:grpSpPr bwMode="auto">
          <a:xfrm>
            <a:off x="2370138" y="2825750"/>
            <a:ext cx="152400" cy="152400"/>
            <a:chOff x="1728" y="2784"/>
            <a:chExt cx="96" cy="96"/>
          </a:xfrm>
        </p:grpSpPr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2370138" y="2368550"/>
            <a:ext cx="152400" cy="152400"/>
            <a:chOff x="1728" y="2784"/>
            <a:chExt cx="96" cy="96"/>
          </a:xfrm>
        </p:grpSpPr>
        <p:sp>
          <p:nvSpPr>
            <p:cNvPr id="109594" name="Line 2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Line 2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96" name="Group 28"/>
          <p:cNvGrpSpPr>
            <a:grpSpLocks/>
          </p:cNvGrpSpPr>
          <p:nvPr/>
        </p:nvGrpSpPr>
        <p:grpSpPr bwMode="auto">
          <a:xfrm>
            <a:off x="2370138" y="1911350"/>
            <a:ext cx="152400" cy="152400"/>
            <a:chOff x="1728" y="2784"/>
            <a:chExt cx="96" cy="96"/>
          </a:xfrm>
        </p:grpSpPr>
        <p:sp>
          <p:nvSpPr>
            <p:cNvPr id="109597" name="Line 2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Line 3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2293938" y="3048000"/>
            <a:ext cx="304800" cy="609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 flipV="1">
            <a:off x="2446338" y="26670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2446338" y="36576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2379663" y="40386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2379663" y="2667000"/>
            <a:ext cx="188912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1590675" y="3208338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</a:t>
            </a:r>
            <a:r>
              <a:rPr lang="en-US" sz="1200">
                <a:latin typeface="Symbol" charset="0"/>
              </a:rPr>
              <a:t>1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1590675" y="387826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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1590675" y="2538413"/>
            <a:ext cx="693738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Symbol" charset="0"/>
                <a:sym typeface="Symbol" charset="0"/>
              </a:rPr>
              <a:t>+</a:t>
            </a:r>
            <a:r>
              <a:rPr lang="en-US" sz="1200">
                <a:latin typeface="Symbol" charset="0"/>
              </a:rPr>
              <a:t>2 </a:t>
            </a:r>
            <a:r>
              <a:rPr lang="en-US" sz="1200"/>
              <a:t>SEM</a:t>
            </a:r>
            <a:endParaRPr lang="en-US" sz="1800">
              <a:latin typeface="Symbol" charset="0"/>
            </a:endParaRPr>
          </a:p>
        </p:txBody>
      </p:sp>
      <p:grpSp>
        <p:nvGrpSpPr>
          <p:cNvPr id="109608" name="Group 40"/>
          <p:cNvGrpSpPr>
            <a:grpSpLocks/>
          </p:cNvGrpSpPr>
          <p:nvPr/>
        </p:nvGrpSpPr>
        <p:grpSpPr bwMode="auto">
          <a:xfrm>
            <a:off x="3951288" y="4387850"/>
            <a:ext cx="152400" cy="152400"/>
            <a:chOff x="1728" y="2784"/>
            <a:chExt cx="96" cy="96"/>
          </a:xfrm>
        </p:grpSpPr>
        <p:sp>
          <p:nvSpPr>
            <p:cNvPr id="109609" name="Line 41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0" name="Line 42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3951288" y="3924300"/>
            <a:ext cx="152400" cy="152400"/>
            <a:chOff x="1728" y="2784"/>
            <a:chExt cx="96" cy="96"/>
          </a:xfrm>
        </p:grpSpPr>
        <p:sp>
          <p:nvSpPr>
            <p:cNvPr id="109612" name="Line 4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3" name="Line 4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3951288" y="3467100"/>
            <a:ext cx="152400" cy="152400"/>
            <a:chOff x="1728" y="2784"/>
            <a:chExt cx="96" cy="96"/>
          </a:xfrm>
        </p:grpSpPr>
        <p:sp>
          <p:nvSpPr>
            <p:cNvPr id="109615" name="Line 4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6" name="Line 4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17" name="Group 49"/>
          <p:cNvGrpSpPr>
            <a:grpSpLocks/>
          </p:cNvGrpSpPr>
          <p:nvPr/>
        </p:nvGrpSpPr>
        <p:grpSpPr bwMode="auto">
          <a:xfrm>
            <a:off x="3951288" y="3009900"/>
            <a:ext cx="152400" cy="152400"/>
            <a:chOff x="1728" y="2784"/>
            <a:chExt cx="96" cy="96"/>
          </a:xfrm>
        </p:grpSpPr>
        <p:sp>
          <p:nvSpPr>
            <p:cNvPr id="109618" name="Line 5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9" name="Line 5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20" name="Group 52"/>
          <p:cNvGrpSpPr>
            <a:grpSpLocks/>
          </p:cNvGrpSpPr>
          <p:nvPr/>
        </p:nvGrpSpPr>
        <p:grpSpPr bwMode="auto">
          <a:xfrm>
            <a:off x="3951288" y="2552700"/>
            <a:ext cx="152400" cy="152400"/>
            <a:chOff x="1728" y="2784"/>
            <a:chExt cx="96" cy="96"/>
          </a:xfrm>
        </p:grpSpPr>
        <p:sp>
          <p:nvSpPr>
            <p:cNvPr id="109621" name="Line 5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2" name="Line 5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23" name="Group 55"/>
          <p:cNvGrpSpPr>
            <a:grpSpLocks/>
          </p:cNvGrpSpPr>
          <p:nvPr/>
        </p:nvGrpSpPr>
        <p:grpSpPr bwMode="auto">
          <a:xfrm>
            <a:off x="3951288" y="2095500"/>
            <a:ext cx="152400" cy="152400"/>
            <a:chOff x="1728" y="2784"/>
            <a:chExt cx="96" cy="96"/>
          </a:xfrm>
        </p:grpSpPr>
        <p:sp>
          <p:nvSpPr>
            <p:cNvPr id="109624" name="Line 5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5" name="Line 5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626" name="Group 58"/>
          <p:cNvGrpSpPr>
            <a:grpSpLocks/>
          </p:cNvGrpSpPr>
          <p:nvPr/>
        </p:nvGrpSpPr>
        <p:grpSpPr bwMode="auto">
          <a:xfrm>
            <a:off x="3951288" y="1638300"/>
            <a:ext cx="152400" cy="152400"/>
            <a:chOff x="1728" y="2784"/>
            <a:chExt cx="96" cy="96"/>
          </a:xfrm>
        </p:grpSpPr>
        <p:sp>
          <p:nvSpPr>
            <p:cNvPr id="109627" name="Line 5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8" name="Line 6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629" name="Rectangle 61"/>
          <p:cNvSpPr>
            <a:spLocks noChangeArrowheads="1"/>
          </p:cNvSpPr>
          <p:nvPr/>
        </p:nvSpPr>
        <p:spPr bwMode="auto">
          <a:xfrm>
            <a:off x="3875088" y="2781300"/>
            <a:ext cx="304800" cy="609600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 flipV="1">
            <a:off x="4027488" y="24003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1" name="Line 63"/>
          <p:cNvSpPr>
            <a:spLocks noChangeShapeType="1"/>
          </p:cNvSpPr>
          <p:nvPr/>
        </p:nvSpPr>
        <p:spPr bwMode="auto">
          <a:xfrm flipV="1">
            <a:off x="4027488" y="3390900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3" name="Line 65"/>
          <p:cNvSpPr>
            <a:spLocks noChangeShapeType="1"/>
          </p:cNvSpPr>
          <p:nvPr/>
        </p:nvSpPr>
        <p:spPr bwMode="auto">
          <a:xfrm>
            <a:off x="3968750" y="3771900"/>
            <a:ext cx="18097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4" name="Line 66"/>
          <p:cNvSpPr>
            <a:spLocks noChangeShapeType="1"/>
          </p:cNvSpPr>
          <p:nvPr/>
        </p:nvSpPr>
        <p:spPr bwMode="auto">
          <a:xfrm>
            <a:off x="3960813" y="2400300"/>
            <a:ext cx="1968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5072063" y="1303338"/>
            <a:ext cx="3960812" cy="42497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 smtClean="0"/>
              <a:t>Group</a:t>
            </a:r>
            <a:r>
              <a:rPr lang="en-US" sz="1800" dirty="0" smtClean="0"/>
              <a:t> </a:t>
            </a:r>
            <a:r>
              <a:rPr lang="en-US" sz="1800" dirty="0"/>
              <a:t>= some way to categorize </a:t>
            </a:r>
            <a:r>
              <a:rPr lang="en-US" sz="1800" dirty="0" smtClean="0"/>
              <a:t>subjects (</a:t>
            </a:r>
            <a:r>
              <a:rPr lang="en-US" sz="1800" i="1" dirty="0"/>
              <a:t>e.g.</a:t>
            </a:r>
            <a:r>
              <a:rPr lang="en-US" sz="1800" dirty="0"/>
              <a:t>, </a:t>
            </a:r>
            <a:r>
              <a:rPr lang="en-US" sz="1800" dirty="0" smtClean="0"/>
              <a:t>sex, </a:t>
            </a:r>
            <a:r>
              <a:rPr lang="en-US" sz="1800" dirty="0"/>
              <a:t>drug treatment, </a:t>
            </a:r>
            <a:r>
              <a:rPr lang="en-US" sz="1800" dirty="0" smtClean="0"/>
              <a:t>disease, </a:t>
            </a:r>
            <a:r>
              <a:rPr lang="en-US" sz="1800" dirty="0"/>
              <a:t>…)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SEM</a:t>
            </a:r>
            <a:r>
              <a:rPr lang="en-US" sz="1800" dirty="0"/>
              <a:t> = Standard Error of the Mean = standard deviation of sample divided by square root of number of samples</a:t>
            </a:r>
          </a:p>
          <a:p>
            <a:pPr>
              <a:buFont typeface="Times" charset="0"/>
              <a:buNone/>
            </a:pPr>
            <a:r>
              <a:rPr lang="en-US" sz="1800" dirty="0"/>
              <a:t>= estimate of uncertainty in sample mean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Two-sample </a:t>
            </a:r>
            <a:r>
              <a:rPr lang="en-US" sz="1800" i="1" dirty="0"/>
              <a:t>t</a:t>
            </a:r>
            <a:r>
              <a:rPr lang="en-US" sz="1800" dirty="0"/>
              <a:t>-test determines if sample means are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far apart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compared to size of SEM</a:t>
            </a:r>
            <a:endParaRPr lang="en-US" sz="1800" dirty="0">
              <a:latin typeface="Symbol" charset="0"/>
            </a:endParaRP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90801" y="4430713"/>
            <a:ext cx="1256674" cy="18158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one data</a:t>
            </a:r>
          </a:p>
          <a:p>
            <a:pPr algn="ctr"/>
            <a:r>
              <a:rPr lang="en-US" sz="1600" dirty="0"/>
              <a:t>sample =</a:t>
            </a:r>
          </a:p>
          <a:p>
            <a:pPr algn="ctr"/>
            <a:r>
              <a:rPr lang="en-US" sz="1600" dirty="0"/>
              <a:t>signal from</a:t>
            </a:r>
          </a:p>
          <a:p>
            <a:pPr algn="ctr"/>
            <a:r>
              <a:rPr lang="en-US" sz="1600" dirty="0"/>
              <a:t>one subject</a:t>
            </a:r>
          </a:p>
          <a:p>
            <a:pPr algn="ctr"/>
            <a:r>
              <a:rPr lang="en-US" sz="1600" dirty="0"/>
              <a:t>in this voxel</a:t>
            </a:r>
          </a:p>
          <a:p>
            <a:pPr algn="ctr"/>
            <a:r>
              <a:rPr lang="en-US" sz="1600" dirty="0"/>
              <a:t>in this</a:t>
            </a:r>
          </a:p>
          <a:p>
            <a:pPr algn="ctr"/>
            <a:r>
              <a:rPr lang="en-US" sz="1600" dirty="0" smtClean="0"/>
              <a:t>group</a:t>
            </a:r>
            <a:endParaRPr lang="en-US" sz="1600" dirty="0"/>
          </a:p>
        </p:txBody>
      </p:sp>
      <p:sp>
        <p:nvSpPr>
          <p:cNvPr id="109637" name="Freeform 69"/>
          <p:cNvSpPr>
            <a:spLocks/>
          </p:cNvSpPr>
          <p:nvPr/>
        </p:nvSpPr>
        <p:spPr bwMode="auto">
          <a:xfrm>
            <a:off x="1211263" y="4743450"/>
            <a:ext cx="1046162" cy="398463"/>
          </a:xfrm>
          <a:custGeom>
            <a:avLst/>
            <a:gdLst>
              <a:gd name="T0" fmla="*/ 0 w 659"/>
              <a:gd name="T1" fmla="*/ 251 h 251"/>
              <a:gd name="T2" fmla="*/ 120 w 659"/>
              <a:gd name="T3" fmla="*/ 131 h 251"/>
              <a:gd name="T4" fmla="*/ 257 w 659"/>
              <a:gd name="T5" fmla="*/ 182 h 251"/>
              <a:gd name="T6" fmla="*/ 465 w 659"/>
              <a:gd name="T7" fmla="*/ 29 h 251"/>
              <a:gd name="T8" fmla="*/ 603 w 659"/>
              <a:gd name="T9" fmla="*/ 7 h 251"/>
              <a:gd name="T10" fmla="*/ 659 w 659"/>
              <a:gd name="T11" fmla="*/ 6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251">
                <a:moveTo>
                  <a:pt x="0" y="251"/>
                </a:moveTo>
                <a:cubicBezTo>
                  <a:pt x="20" y="231"/>
                  <a:pt x="77" y="142"/>
                  <a:pt x="120" y="131"/>
                </a:cubicBezTo>
                <a:cubicBezTo>
                  <a:pt x="163" y="120"/>
                  <a:pt x="200" y="199"/>
                  <a:pt x="257" y="182"/>
                </a:cubicBezTo>
                <a:cubicBezTo>
                  <a:pt x="314" y="165"/>
                  <a:pt x="407" y="58"/>
                  <a:pt x="465" y="29"/>
                </a:cubicBezTo>
                <a:cubicBezTo>
                  <a:pt x="523" y="0"/>
                  <a:pt x="571" y="11"/>
                  <a:pt x="603" y="7"/>
                </a:cubicBezTo>
                <a:cubicBezTo>
                  <a:pt x="635" y="3"/>
                  <a:pt x="650" y="6"/>
                  <a:pt x="659" y="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8" name="Text Box 70"/>
          <p:cNvSpPr txBox="1">
            <a:spLocks noChangeArrowheads="1"/>
          </p:cNvSpPr>
          <p:nvPr/>
        </p:nvSpPr>
        <p:spPr bwMode="auto">
          <a:xfrm>
            <a:off x="1509713" y="6164263"/>
            <a:ext cx="4493538" cy="400110"/>
          </a:xfrm>
          <a:prstGeom prst="rect">
            <a:avLst/>
          </a:prstGeom>
          <a:solidFill>
            <a:srgbClr val="FFF2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 dirty="0"/>
              <a:t> Not </a:t>
            </a:r>
            <a:r>
              <a:rPr lang="en-US" sz="2000" dirty="0" smtClean="0"/>
              <a:t>statistically significantly </a:t>
            </a:r>
            <a:r>
              <a:rPr lang="en-US" sz="2000" dirty="0"/>
              <a:t>different!</a:t>
            </a:r>
          </a:p>
        </p:txBody>
      </p:sp>
    </p:spTree>
    <p:extLst>
      <p:ext uri="{BB962C8B-B14F-4D97-AF65-F5344CB8AC3E}">
        <p14:creationId xmlns:p14="http://schemas.microsoft.com/office/powerpoint/2010/main" val="392176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multiple basis functions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Advantages of ESM over FSM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More likely to detect HDR shape subtleties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Visual verification of HDR signature shape (vs. relying significance testing: </a:t>
            </a:r>
            <a:r>
              <a:rPr lang="en-US" sz="22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-values)</a:t>
            </a:r>
          </a:p>
          <a:p>
            <a:pPr eaLnBrk="1" hangingPunct="1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Study: Adults/Children with Congruent/Incongruent stimuli (2×2)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" name="Picture 1" descr="Screen Shot 2015-10-07 at 3.0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0"/>
            <a:ext cx="90304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Correlation analysis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Correlation between brain response and behavioral measures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Difference between correlation and regression?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Essentially the same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When explanatory (</a:t>
            </a:r>
            <a:r>
              <a:rPr lang="en-US" sz="2000" i="1" dirty="0" smtClean="0"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0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i 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r>
              <a:rPr lang="en-US" sz="2000" i="1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and response variable (</a:t>
            </a:r>
            <a:r>
              <a:rPr lang="en-US" sz="2000" b="1" i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000" i="1" baseline="-250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) are standardized (variance=1), then regression coefficient 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=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 correlation coefficient</a:t>
            </a:r>
            <a:endParaRPr lang="en-US" sz="20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Two approaches to get correlation from statistics software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Standardization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Convert </a:t>
            </a:r>
            <a:r>
              <a:rPr lang="en-US" sz="2000" i="1" dirty="0" smtClean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-statistic to </a:t>
            </a:r>
            <a:r>
              <a:rPr lang="en-US" sz="2000" i="1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 (or determination coefficient)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endParaRPr lang="en-US" sz="20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Programs: </a:t>
            </a:r>
            <a:r>
              <a:rPr lang="en-US" sz="20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0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0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0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3dRegAna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Seed-based correlation for resting-state data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Fisher transform z has a variance of 1/(</a:t>
            </a:r>
            <a:r>
              <a:rPr lang="en-US" sz="2400" dirty="0" err="1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DoF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– 2)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May consider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further standardization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by </a:t>
            </a:r>
            <a:r>
              <a:rPr lang="en-US" sz="2400" dirty="0" err="1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sqrt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DoF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– 2)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endParaRPr lang="en-US" sz="20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66562" name="Picture 3"/>
          <p:cNvPicPr>
            <a:picLocks noChangeAspect="1"/>
          </p:cNvPicPr>
          <p:nvPr/>
        </p:nvPicPr>
        <p:blipFill>
          <a:blip r:embed="rId3">
            <a:lum bright="-9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"/>
          <p:cNvPicPr>
            <a:picLocks noChangeAspect="1"/>
          </p:cNvPicPr>
          <p:nvPr/>
        </p:nvPicPr>
        <p:blipFill>
          <a:blip r:embed="rId4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073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Trend analysis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Correlation between brain response and some gradation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Linear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quadratic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or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higher-order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effects 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Habituation or attenuation effect across time (trials)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Between-subjects: Age, IQ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Fixed effect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Within-subject measures (covariates): morphed images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Random effects (trends in different subjects) :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endParaRPr lang="en-US" sz="2400" b="1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Modeling: weights based on gradation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Equally-spaced: coefficients from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orthogonal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polynomials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With 6 equally-spaced levels,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., 0, 20, 40, 60, 80, 100%, 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Linear:	 -5 -3 -1  1  3  5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Quadratic: 	  5 -1 -4 -4 -1  5</a:t>
            </a:r>
          </a:p>
          <a:p>
            <a:pPr lvl="3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Cubic: 	 -5  7  4 -4 -7  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Trend analysis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Correlation between brain response and some gradation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Modeling: weights based on gradation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Not equally-spaced: constructed from,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., poly() in R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Ages of 15 subjects: 31.7 38.4 51.1 72.2 27.7 71.6 74.5 56.6 54.6 18.9 28.0 26.1 58.3 39.2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63.5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https://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afni.nimh.nih.gov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sscc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gangc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Trend.html</a:t>
            </a: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70658" name="Picture 1" descr="tre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7080"/>
            <a:ext cx="5181600" cy="31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Trend analysis: summary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Cross-trials</a:t>
            </a: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trend: AM2 single subject analysis with weights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Modeling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with within-subject trend: 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approaches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Set up GLT weights among factor levels at group level (not directly using covariate values)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3dANOVA2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: best with equally-spaced with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even number of levels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Set up the covariates as the values of a variable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Needs to account for deviation of each subject (random trends)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Run trend analysis at individual level (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i.e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., -</a:t>
            </a:r>
            <a:r>
              <a:rPr lang="en-US" sz="22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gltsym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), and then take the trend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effect coefficient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estimates to group level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Simpler than the other two approaches of doing trend analysis at the group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quantitative variables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Covariate: 3 usages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Quantitative (vs. categorical) variable of interest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Age, IQ, behavioral measures, …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Of no interest to the investigator (trying to remove variance)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Age, IQ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, sex, handedness, scanner,…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Any explanatory variables in a model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Variable selection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Infinite candidates for covariates: relying on prior information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Typical choices: age, IQ, RT (reaction time), …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RT: individual vs. group level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Palatino"/>
                <a:ea typeface="ＭＳ Ｐゴシック" charset="0"/>
                <a:cs typeface="Palatino"/>
              </a:rPr>
              <a:t>Amplitude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Modulation regression: cross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-trial variability at </a:t>
            </a:r>
            <a:r>
              <a:rPr lang="en-US" sz="2400" b="1" dirty="0">
                <a:latin typeface="Palatino"/>
                <a:ea typeface="ＭＳ Ｐゴシック" charset="0"/>
                <a:cs typeface="Palatino"/>
              </a:rPr>
              <a:t>individual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 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level (</a:t>
            </a:r>
            <a:r>
              <a:rPr lang="en-US" sz="2400" i="1" dirty="0" smtClean="0">
                <a:latin typeface="Palatino"/>
                <a:ea typeface="ＭＳ Ｐゴシック" charset="0"/>
                <a:cs typeface="Palatino"/>
              </a:rPr>
              <a:t>cf</a:t>
            </a: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. Advanced Regression talk)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Palatino"/>
                <a:ea typeface="ＭＳ Ｐゴシック" charset="0"/>
                <a:cs typeface="Palatino"/>
              </a:rPr>
              <a:t>Group level: </a:t>
            </a:r>
            <a:r>
              <a:rPr lang="en-US" sz="2400" dirty="0">
                <a:latin typeface="Palatino"/>
                <a:ea typeface="ＭＳ Ｐゴシック" charset="0"/>
                <a:cs typeface="Palatino"/>
              </a:rPr>
              <a:t>variability across subjects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with quantitative variables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Conventional framework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ANCOVA: one between-subjects factor (e.g., sex) + one quantitative variable (e.g., age)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Extension to ANOVA: GLM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Homogeneity of slopes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Broader framework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Any modeling approaches involving quantitative variables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egression, GLM, MVM, LME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Trend analysis, correlation analysis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Interpretations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Regress/covariate out </a:t>
            </a:r>
            <a:r>
              <a:rPr lang="en-US" sz="2400" i="1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Controlling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at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…”, “holding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constant”: 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centering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Caveats with covariate modeling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egression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with few data points: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sensitive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to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outliers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Option -robust in 3dMVM</a:t>
            </a:r>
            <a:endParaRPr lang="en-US" sz="2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" name="Picture 1" descr="PastedGraphi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767833"/>
            <a:ext cx="6426200" cy="44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Caveats with covariate modeling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Specification</a:t>
            </a: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error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: excluding a crucial explanatory variable may lead to incorrect or distorted interpretations (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spuriousness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oddler’s vocabulary ~ α * shoe size: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α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= .50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Toddler’s vocabulary ~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α * shoe size + β * age: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α =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.04,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= .6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Explanatory variables (shoe size, age) are highly correlated: r = 0.8!</a:t>
            </a: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Excluding one may lead to overestimated effect for the other, but not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always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the case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Suppression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y (# suicide attempts) ~ 0.49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(depression)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y ~ 0.19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(amount of psychotherapy)</a:t>
            </a: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y ~ 0.70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- 0.30 *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  (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= 0.7)</a:t>
            </a:r>
            <a:endParaRPr lang="en-US" sz="2400" baseline="-250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Imagine that x</a:t>
            </a:r>
            <a:r>
              <a:rPr lang="en-US" sz="24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is head motion in FMRI!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8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uantitative variables: subtleties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egression: one group of subjects + quantitative variables </a:t>
            </a: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Interpretation of effects (results of regression)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α</a:t>
            </a:r>
            <a:r>
              <a:rPr lang="en-US" sz="2800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- slope (change rate, marginal effect): effect per unit of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8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α</a:t>
            </a:r>
            <a:r>
              <a:rPr lang="en-US" sz="2800" baseline="-250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intercept: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group effect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when </a:t>
            </a:r>
            <a:r>
              <a:rPr lang="en-US" sz="2800" b="1" i="1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0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Not necessarily meaningful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Linearity may not hold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Solution: centering</a:t>
            </a: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crucial for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interpretability</a:t>
            </a:r>
            <a:endParaRPr lang="en-US" sz="2400" dirty="0" smtClean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Mean centering?</a:t>
            </a: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or Median centering?</a:t>
            </a:r>
          </a:p>
          <a:p>
            <a:pPr marL="684213" lvl="2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78850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1143000"/>
            <a:ext cx="559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4" descr="XEff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9538"/>
            <a:ext cx="6477000" cy="685800"/>
          </a:xfrm>
        </p:spPr>
        <p:txBody>
          <a:bodyPr/>
          <a:lstStyle/>
          <a:p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Simplest Group Analysis: Paired 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(~1-sample) </a:t>
            </a:r>
            <a:r>
              <a:rPr lang="en-US" sz="2000" b="1" i="1" u="sng" dirty="0" smtClean="0">
                <a:solidFill>
                  <a:srgbClr val="1402FF"/>
                </a:solidFill>
                <a:latin typeface="Helvetica" charset="0"/>
              </a:rPr>
              <a:t>t</a:t>
            </a:r>
            <a:r>
              <a:rPr lang="en-US" sz="2000" b="1" u="sng" dirty="0">
                <a:solidFill>
                  <a:srgbClr val="1402FF"/>
                </a:solidFill>
                <a:latin typeface="Helvetica" charset="0"/>
              </a:rPr>
              <a:t>-</a:t>
            </a:r>
            <a:r>
              <a:rPr lang="en-US" sz="2000" b="1" u="sng" dirty="0" smtClean="0">
                <a:solidFill>
                  <a:srgbClr val="1402FF"/>
                </a:solidFill>
                <a:latin typeface="Helvetica" charset="0"/>
              </a:rPr>
              <a:t>Test</a:t>
            </a:r>
            <a:endParaRPr lang="en-US" dirty="0"/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909638" y="5105400"/>
            <a:ext cx="2498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909638" y="16002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85725" y="2614613"/>
            <a:ext cx="81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Signal</a:t>
            </a:r>
            <a:endParaRPr lang="en-US" sz="180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30250" y="5160963"/>
            <a:ext cx="1039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Condition</a:t>
            </a:r>
          </a:p>
          <a:p>
            <a:pPr algn="ctr"/>
            <a:r>
              <a:rPr lang="en-US" sz="1600"/>
              <a:t># 1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330450" y="5160963"/>
            <a:ext cx="1039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Condition</a:t>
            </a:r>
          </a:p>
          <a:p>
            <a:pPr algn="ctr"/>
            <a:r>
              <a:rPr lang="en-US" sz="1600"/>
              <a:t># 2</a:t>
            </a:r>
          </a:p>
        </p:txBody>
      </p:sp>
      <p:grpSp>
        <p:nvGrpSpPr>
          <p:cNvPr id="110600" name="Group 8"/>
          <p:cNvGrpSpPr>
            <a:grpSpLocks/>
          </p:cNvGrpSpPr>
          <p:nvPr/>
        </p:nvGrpSpPr>
        <p:grpSpPr bwMode="auto">
          <a:xfrm>
            <a:off x="1187450" y="4648200"/>
            <a:ext cx="152400" cy="152400"/>
            <a:chOff x="1728" y="2784"/>
            <a:chExt cx="96" cy="96"/>
          </a:xfrm>
        </p:grpSpPr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3" name="Group 11"/>
          <p:cNvGrpSpPr>
            <a:grpSpLocks/>
          </p:cNvGrpSpPr>
          <p:nvPr/>
        </p:nvGrpSpPr>
        <p:grpSpPr bwMode="auto">
          <a:xfrm>
            <a:off x="1187450" y="4191000"/>
            <a:ext cx="152400" cy="152400"/>
            <a:chOff x="1728" y="2784"/>
            <a:chExt cx="96" cy="96"/>
          </a:xfrm>
        </p:grpSpPr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6" name="Group 14"/>
          <p:cNvGrpSpPr>
            <a:grpSpLocks/>
          </p:cNvGrpSpPr>
          <p:nvPr/>
        </p:nvGrpSpPr>
        <p:grpSpPr bwMode="auto">
          <a:xfrm>
            <a:off x="1187450" y="3733800"/>
            <a:ext cx="152400" cy="152400"/>
            <a:chOff x="1728" y="2784"/>
            <a:chExt cx="96" cy="96"/>
          </a:xfrm>
        </p:grpSpPr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09" name="Group 17"/>
          <p:cNvGrpSpPr>
            <a:grpSpLocks/>
          </p:cNvGrpSpPr>
          <p:nvPr/>
        </p:nvGrpSpPr>
        <p:grpSpPr bwMode="auto">
          <a:xfrm>
            <a:off x="1187450" y="3276600"/>
            <a:ext cx="152400" cy="152400"/>
            <a:chOff x="1728" y="2784"/>
            <a:chExt cx="96" cy="96"/>
          </a:xfrm>
        </p:grpSpPr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2" name="Group 20"/>
          <p:cNvGrpSpPr>
            <a:grpSpLocks/>
          </p:cNvGrpSpPr>
          <p:nvPr/>
        </p:nvGrpSpPr>
        <p:grpSpPr bwMode="auto">
          <a:xfrm>
            <a:off x="1187450" y="2819400"/>
            <a:ext cx="152400" cy="152400"/>
            <a:chOff x="1728" y="2784"/>
            <a:chExt cx="96" cy="96"/>
          </a:xfrm>
        </p:grpSpPr>
        <p:sp>
          <p:nvSpPr>
            <p:cNvPr id="110613" name="Line 21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4" name="Line 22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5" name="Group 23"/>
          <p:cNvGrpSpPr>
            <a:grpSpLocks/>
          </p:cNvGrpSpPr>
          <p:nvPr/>
        </p:nvGrpSpPr>
        <p:grpSpPr bwMode="auto">
          <a:xfrm>
            <a:off x="1187450" y="2362200"/>
            <a:ext cx="152400" cy="152400"/>
            <a:chOff x="1728" y="2784"/>
            <a:chExt cx="96" cy="96"/>
          </a:xfrm>
        </p:grpSpPr>
        <p:sp>
          <p:nvSpPr>
            <p:cNvPr id="110616" name="Line 2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7" name="Line 2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1187450" y="1905000"/>
            <a:ext cx="152400" cy="152400"/>
            <a:chOff x="1728" y="2784"/>
            <a:chExt cx="96" cy="96"/>
          </a:xfrm>
        </p:grpSpPr>
        <p:sp>
          <p:nvSpPr>
            <p:cNvPr id="110619" name="Line 2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0" name="Line 2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2768600" y="4381500"/>
            <a:ext cx="152400" cy="152400"/>
            <a:chOff x="1728" y="2784"/>
            <a:chExt cx="96" cy="96"/>
          </a:xfrm>
        </p:grpSpPr>
        <p:sp>
          <p:nvSpPr>
            <p:cNvPr id="110631" name="Line 3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2" name="Line 4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3" name="Group 41"/>
          <p:cNvGrpSpPr>
            <a:grpSpLocks/>
          </p:cNvGrpSpPr>
          <p:nvPr/>
        </p:nvGrpSpPr>
        <p:grpSpPr bwMode="auto">
          <a:xfrm>
            <a:off x="2768600" y="3924300"/>
            <a:ext cx="152400" cy="152400"/>
            <a:chOff x="1728" y="2784"/>
            <a:chExt cx="96" cy="96"/>
          </a:xfrm>
        </p:grpSpPr>
        <p:sp>
          <p:nvSpPr>
            <p:cNvPr id="110634" name="Line 42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5" name="Line 43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6" name="Group 44"/>
          <p:cNvGrpSpPr>
            <a:grpSpLocks/>
          </p:cNvGrpSpPr>
          <p:nvPr/>
        </p:nvGrpSpPr>
        <p:grpSpPr bwMode="auto">
          <a:xfrm>
            <a:off x="2768600" y="3467100"/>
            <a:ext cx="152400" cy="152400"/>
            <a:chOff x="1728" y="2784"/>
            <a:chExt cx="96" cy="96"/>
          </a:xfrm>
        </p:grpSpPr>
        <p:sp>
          <p:nvSpPr>
            <p:cNvPr id="110637" name="Line 45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8" name="Line 46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2768600" y="3009900"/>
            <a:ext cx="152400" cy="152400"/>
            <a:chOff x="1728" y="2784"/>
            <a:chExt cx="96" cy="96"/>
          </a:xfrm>
        </p:grpSpPr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42" name="Group 50"/>
          <p:cNvGrpSpPr>
            <a:grpSpLocks/>
          </p:cNvGrpSpPr>
          <p:nvPr/>
        </p:nvGrpSpPr>
        <p:grpSpPr bwMode="auto">
          <a:xfrm>
            <a:off x="2768600" y="2552700"/>
            <a:ext cx="152400" cy="152400"/>
            <a:chOff x="1728" y="2784"/>
            <a:chExt cx="96" cy="96"/>
          </a:xfrm>
        </p:grpSpPr>
        <p:sp>
          <p:nvSpPr>
            <p:cNvPr id="110643" name="Line 51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2768600" y="2095500"/>
            <a:ext cx="152400" cy="152400"/>
            <a:chOff x="1728" y="2784"/>
            <a:chExt cx="96" cy="96"/>
          </a:xfrm>
        </p:grpSpPr>
        <p:sp>
          <p:nvSpPr>
            <p:cNvPr id="110646" name="Line 54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7" name="Line 55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48" name="Group 56"/>
          <p:cNvGrpSpPr>
            <a:grpSpLocks/>
          </p:cNvGrpSpPr>
          <p:nvPr/>
        </p:nvGrpSpPr>
        <p:grpSpPr bwMode="auto">
          <a:xfrm>
            <a:off x="2768600" y="1638300"/>
            <a:ext cx="152400" cy="152400"/>
            <a:chOff x="1728" y="2784"/>
            <a:chExt cx="96" cy="96"/>
          </a:xfrm>
        </p:grpSpPr>
        <p:sp>
          <p:nvSpPr>
            <p:cNvPr id="110649" name="Line 57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0" name="Line 58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57" name="Text Box 65"/>
          <p:cNvSpPr txBox="1">
            <a:spLocks noChangeArrowheads="1"/>
          </p:cNvSpPr>
          <p:nvPr/>
        </p:nvSpPr>
        <p:spPr bwMode="auto">
          <a:xfrm>
            <a:off x="5114925" y="1141412"/>
            <a:ext cx="3883025" cy="54879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Paired</a:t>
            </a:r>
            <a:r>
              <a:rPr lang="en-US" sz="1800" dirty="0"/>
              <a:t> means that samples in different conditions should be linked together (</a:t>
            </a:r>
            <a:r>
              <a:rPr lang="en-US" sz="1800" i="1" dirty="0"/>
              <a:t>e.g</a:t>
            </a:r>
            <a:r>
              <a:rPr lang="en-US" sz="1800" dirty="0"/>
              <a:t>., from same subjects)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Test determines if differences between conditions in each pair are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large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compared to SEM of the differences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Paired test can detect systematic </a:t>
            </a:r>
            <a:r>
              <a:rPr lang="en-US" sz="1800" i="1" dirty="0"/>
              <a:t>intra</a:t>
            </a:r>
            <a:r>
              <a:rPr lang="en-US" sz="1800" dirty="0"/>
              <a:t>-subject differences that can be hidden in </a:t>
            </a:r>
            <a:r>
              <a:rPr lang="en-US" sz="1800" i="1" dirty="0"/>
              <a:t>inter</a:t>
            </a:r>
            <a:r>
              <a:rPr lang="en-US" sz="1800" dirty="0"/>
              <a:t>-subject variations</a:t>
            </a:r>
          </a:p>
          <a:p>
            <a:pPr>
              <a:buFont typeface="Times" charset="0"/>
              <a:buChar char="•"/>
            </a:pPr>
            <a:endParaRPr lang="en-US" sz="1800" dirty="0"/>
          </a:p>
          <a:p>
            <a:pPr>
              <a:buFont typeface="Times" charset="0"/>
              <a:buChar char="•"/>
            </a:pPr>
            <a:r>
              <a:rPr lang="en-US" sz="1800" dirty="0"/>
              <a:t> </a:t>
            </a:r>
            <a:r>
              <a:rPr lang="en-US" sz="1800" u="sng" dirty="0"/>
              <a:t>Lesson</a:t>
            </a:r>
            <a:r>
              <a:rPr lang="en-US" sz="1800" dirty="0"/>
              <a:t>: properly separating </a:t>
            </a:r>
            <a:r>
              <a:rPr lang="en-US" sz="1800" b="1" i="1" dirty="0"/>
              <a:t>inter</a:t>
            </a:r>
            <a:r>
              <a:rPr lang="en-US" sz="1800" dirty="0"/>
              <a:t>-subject and </a:t>
            </a:r>
            <a:r>
              <a:rPr lang="en-US" sz="1800" b="1" i="1" dirty="0"/>
              <a:t>intra</a:t>
            </a:r>
            <a:r>
              <a:rPr lang="en-US" sz="1800" dirty="0"/>
              <a:t>-subject signal variations can be very important</a:t>
            </a:r>
            <a:r>
              <a:rPr lang="en-US" sz="1800" dirty="0" smtClean="0"/>
              <a:t>!</a:t>
            </a:r>
          </a:p>
          <a:p>
            <a:pPr>
              <a:buFont typeface="Times" charset="0"/>
              <a:buChar char="•"/>
            </a:pPr>
            <a:endParaRPr lang="en-US" dirty="0">
              <a:latin typeface="Symbol" charset="0"/>
            </a:endParaRPr>
          </a:p>
          <a:p>
            <a:pPr>
              <a:buFont typeface="Times" charset="0"/>
              <a:buChar char="•"/>
            </a:pPr>
            <a:r>
              <a:rPr lang="en-US" sz="1800" dirty="0" smtClean="0">
                <a:latin typeface="Symbol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ssentially equivalent to one-sample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-test</a:t>
            </a:r>
            <a:endParaRPr lang="en-US" sz="1800" b="1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110660" name="Text Box 68"/>
          <p:cNvSpPr txBox="1">
            <a:spLocks noChangeArrowheads="1"/>
          </p:cNvSpPr>
          <p:nvPr/>
        </p:nvSpPr>
        <p:spPr bwMode="auto">
          <a:xfrm>
            <a:off x="1030288" y="5911850"/>
            <a:ext cx="3722687" cy="738188"/>
          </a:xfrm>
          <a:prstGeom prst="rect">
            <a:avLst/>
          </a:prstGeom>
          <a:solidFill>
            <a:srgbClr val="FFF2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000"/>
              <a:t> Significantly different!</a:t>
            </a:r>
          </a:p>
          <a:p>
            <a:pPr>
              <a:buFont typeface="Times" charset="0"/>
              <a:buChar char="•"/>
            </a:pPr>
            <a:r>
              <a:rPr lang="en-US" sz="2000"/>
              <a:t> Condition #2 </a:t>
            </a:r>
            <a:r>
              <a:rPr lang="en-US" sz="2000">
                <a:sym typeface="Symbol" charset="0"/>
              </a:rPr>
              <a:t></a:t>
            </a:r>
            <a:r>
              <a:rPr lang="en-US" sz="2000"/>
              <a:t> #1, per subject</a:t>
            </a:r>
          </a:p>
        </p:txBody>
      </p:sp>
      <p:sp>
        <p:nvSpPr>
          <p:cNvPr id="110661" name="Line 69"/>
          <p:cNvSpPr>
            <a:spLocks noChangeShapeType="1"/>
          </p:cNvSpPr>
          <p:nvPr/>
        </p:nvSpPr>
        <p:spPr bwMode="auto">
          <a:xfrm flipV="1">
            <a:off x="1273175" y="4462463"/>
            <a:ext cx="1557338" cy="26352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2" name="Line 70"/>
          <p:cNvSpPr>
            <a:spLocks noChangeShapeType="1"/>
          </p:cNvSpPr>
          <p:nvPr/>
        </p:nvSpPr>
        <p:spPr bwMode="auto">
          <a:xfrm flipV="1">
            <a:off x="1265238" y="4002088"/>
            <a:ext cx="1574800" cy="26352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3" name="Line 71"/>
          <p:cNvSpPr>
            <a:spLocks noChangeShapeType="1"/>
          </p:cNvSpPr>
          <p:nvPr/>
        </p:nvSpPr>
        <p:spPr bwMode="auto">
          <a:xfrm flipV="1">
            <a:off x="1260475" y="3084513"/>
            <a:ext cx="1587500" cy="728662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4" name="Line 72"/>
          <p:cNvSpPr>
            <a:spLocks noChangeShapeType="1"/>
          </p:cNvSpPr>
          <p:nvPr/>
        </p:nvSpPr>
        <p:spPr bwMode="auto">
          <a:xfrm>
            <a:off x="1257300" y="3357563"/>
            <a:ext cx="1589088" cy="18097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5" name="Line 73"/>
          <p:cNvSpPr>
            <a:spLocks noChangeShapeType="1"/>
          </p:cNvSpPr>
          <p:nvPr/>
        </p:nvSpPr>
        <p:spPr bwMode="auto">
          <a:xfrm flipV="1">
            <a:off x="1257300" y="2633663"/>
            <a:ext cx="1577975" cy="273050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6" name="Line 74"/>
          <p:cNvSpPr>
            <a:spLocks noChangeShapeType="1"/>
          </p:cNvSpPr>
          <p:nvPr/>
        </p:nvSpPr>
        <p:spPr bwMode="auto">
          <a:xfrm flipV="1">
            <a:off x="1262063" y="2165350"/>
            <a:ext cx="1581150" cy="276225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7" name="Line 75"/>
          <p:cNvSpPr>
            <a:spLocks noChangeShapeType="1"/>
          </p:cNvSpPr>
          <p:nvPr/>
        </p:nvSpPr>
        <p:spPr bwMode="auto">
          <a:xfrm flipV="1">
            <a:off x="1265238" y="1712913"/>
            <a:ext cx="1568450" cy="268287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8" name="Line 76"/>
          <p:cNvSpPr>
            <a:spLocks noChangeShapeType="1"/>
          </p:cNvSpPr>
          <p:nvPr/>
        </p:nvSpPr>
        <p:spPr bwMode="auto">
          <a:xfrm flipV="1">
            <a:off x="3551238" y="2073275"/>
            <a:ext cx="0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>
            <a:off x="3551238" y="3016250"/>
            <a:ext cx="129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70" name="Text Box 78"/>
          <p:cNvSpPr txBox="1">
            <a:spLocks noChangeArrowheads="1"/>
          </p:cNvSpPr>
          <p:nvPr/>
        </p:nvSpPr>
        <p:spPr bwMode="auto">
          <a:xfrm>
            <a:off x="3692525" y="3463925"/>
            <a:ext cx="117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paired</a:t>
            </a:r>
          </a:p>
          <a:p>
            <a:pPr algn="ctr"/>
            <a:r>
              <a:rPr lang="en-US" sz="1600"/>
              <a:t>differences</a:t>
            </a:r>
          </a:p>
        </p:txBody>
      </p:sp>
      <p:grpSp>
        <p:nvGrpSpPr>
          <p:cNvPr id="110671" name="Group 79"/>
          <p:cNvGrpSpPr>
            <a:grpSpLocks/>
          </p:cNvGrpSpPr>
          <p:nvPr/>
        </p:nvGrpSpPr>
        <p:grpSpPr bwMode="auto">
          <a:xfrm>
            <a:off x="3775075" y="2516188"/>
            <a:ext cx="152400" cy="152400"/>
            <a:chOff x="1728" y="2784"/>
            <a:chExt cx="96" cy="96"/>
          </a:xfrm>
        </p:grpSpPr>
        <p:sp>
          <p:nvSpPr>
            <p:cNvPr id="110672" name="Line 80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3" name="Line 81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74" name="Group 82"/>
          <p:cNvGrpSpPr>
            <a:grpSpLocks/>
          </p:cNvGrpSpPr>
          <p:nvPr/>
        </p:nvGrpSpPr>
        <p:grpSpPr bwMode="auto">
          <a:xfrm>
            <a:off x="3979863" y="2525713"/>
            <a:ext cx="152400" cy="152400"/>
            <a:chOff x="1728" y="2784"/>
            <a:chExt cx="96" cy="96"/>
          </a:xfrm>
        </p:grpSpPr>
        <p:sp>
          <p:nvSpPr>
            <p:cNvPr id="110675" name="Line 83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6" name="Line 84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77" name="Group 85"/>
          <p:cNvGrpSpPr>
            <a:grpSpLocks/>
          </p:cNvGrpSpPr>
          <p:nvPr/>
        </p:nvGrpSpPr>
        <p:grpSpPr bwMode="auto">
          <a:xfrm>
            <a:off x="4184650" y="2535238"/>
            <a:ext cx="152400" cy="152400"/>
            <a:chOff x="1728" y="2784"/>
            <a:chExt cx="96" cy="96"/>
          </a:xfrm>
        </p:grpSpPr>
        <p:sp>
          <p:nvSpPr>
            <p:cNvPr id="110678" name="Line 86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9" name="Line 87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0" name="Group 88"/>
          <p:cNvGrpSpPr>
            <a:grpSpLocks/>
          </p:cNvGrpSpPr>
          <p:nvPr/>
        </p:nvGrpSpPr>
        <p:grpSpPr bwMode="auto">
          <a:xfrm>
            <a:off x="4389438" y="2544763"/>
            <a:ext cx="152400" cy="152400"/>
            <a:chOff x="1728" y="2784"/>
            <a:chExt cx="96" cy="96"/>
          </a:xfrm>
        </p:grpSpPr>
        <p:sp>
          <p:nvSpPr>
            <p:cNvPr id="110681" name="Line 89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2" name="Line 90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3" name="Group 91"/>
          <p:cNvGrpSpPr>
            <a:grpSpLocks/>
          </p:cNvGrpSpPr>
          <p:nvPr/>
        </p:nvGrpSpPr>
        <p:grpSpPr bwMode="auto">
          <a:xfrm>
            <a:off x="4594225" y="2554288"/>
            <a:ext cx="152400" cy="152400"/>
            <a:chOff x="1728" y="2784"/>
            <a:chExt cx="96" cy="96"/>
          </a:xfrm>
        </p:grpSpPr>
        <p:sp>
          <p:nvSpPr>
            <p:cNvPr id="110684" name="Line 92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5" name="Line 93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6" name="Group 94"/>
          <p:cNvGrpSpPr>
            <a:grpSpLocks/>
          </p:cNvGrpSpPr>
          <p:nvPr/>
        </p:nvGrpSpPr>
        <p:grpSpPr bwMode="auto">
          <a:xfrm>
            <a:off x="4184650" y="2014538"/>
            <a:ext cx="152400" cy="152400"/>
            <a:chOff x="1728" y="2784"/>
            <a:chExt cx="96" cy="96"/>
          </a:xfrm>
        </p:grpSpPr>
        <p:sp>
          <p:nvSpPr>
            <p:cNvPr id="110687" name="Line 95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8" name="Line 96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89" name="Group 97"/>
          <p:cNvGrpSpPr>
            <a:grpSpLocks/>
          </p:cNvGrpSpPr>
          <p:nvPr/>
        </p:nvGrpSpPr>
        <p:grpSpPr bwMode="auto">
          <a:xfrm>
            <a:off x="4184650" y="3082925"/>
            <a:ext cx="152400" cy="152400"/>
            <a:chOff x="1728" y="2784"/>
            <a:chExt cx="96" cy="96"/>
          </a:xfrm>
        </p:grpSpPr>
        <p:sp>
          <p:nvSpPr>
            <p:cNvPr id="110690" name="Line 98"/>
            <p:cNvSpPr>
              <a:spLocks noChangeShapeType="1"/>
            </p:cNvSpPr>
            <p:nvPr/>
          </p:nvSpPr>
          <p:spPr bwMode="auto">
            <a:xfrm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1" name="Line 99"/>
            <p:cNvSpPr>
              <a:spLocks noChangeShapeType="1"/>
            </p:cNvSpPr>
            <p:nvPr/>
          </p:nvSpPr>
          <p:spPr bwMode="auto">
            <a:xfrm flipH="1">
              <a:off x="1728" y="2784"/>
              <a:ext cx="96" cy="96"/>
            </a:xfrm>
            <a:prstGeom prst="line">
              <a:avLst/>
            </a:prstGeom>
            <a:noFill/>
            <a:ln w="38100">
              <a:solidFill>
                <a:srgbClr val="140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92" name="Rectangle 100"/>
          <p:cNvSpPr>
            <a:spLocks noChangeArrowheads="1"/>
          </p:cNvSpPr>
          <p:nvPr/>
        </p:nvSpPr>
        <p:spPr bwMode="auto">
          <a:xfrm>
            <a:off x="4106863" y="2432050"/>
            <a:ext cx="304800" cy="341313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3" name="Line 101"/>
          <p:cNvSpPr>
            <a:spLocks noChangeShapeType="1"/>
          </p:cNvSpPr>
          <p:nvPr/>
        </p:nvSpPr>
        <p:spPr bwMode="auto">
          <a:xfrm flipV="1">
            <a:off x="4259263" y="2268538"/>
            <a:ext cx="0" cy="1397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4" name="Line 102"/>
          <p:cNvSpPr>
            <a:spLocks noChangeShapeType="1"/>
          </p:cNvSpPr>
          <p:nvPr/>
        </p:nvSpPr>
        <p:spPr bwMode="auto">
          <a:xfrm>
            <a:off x="4183063" y="2274888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Line 103"/>
          <p:cNvSpPr>
            <a:spLocks noChangeShapeType="1"/>
          </p:cNvSpPr>
          <p:nvPr/>
        </p:nvSpPr>
        <p:spPr bwMode="auto">
          <a:xfrm flipV="1">
            <a:off x="4259263" y="2776538"/>
            <a:ext cx="0" cy="1651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Line 104"/>
          <p:cNvSpPr>
            <a:spLocks noChangeShapeType="1"/>
          </p:cNvSpPr>
          <p:nvPr/>
        </p:nvSpPr>
        <p:spPr bwMode="auto">
          <a:xfrm>
            <a:off x="4183063" y="2947988"/>
            <a:ext cx="152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Text Box 105"/>
          <p:cNvSpPr txBox="1">
            <a:spLocks noChangeArrowheads="1"/>
          </p:cNvSpPr>
          <p:nvPr/>
        </p:nvSpPr>
        <p:spPr bwMode="auto">
          <a:xfrm>
            <a:off x="152400" y="381000"/>
            <a:ext cx="1541708" cy="107721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paired data</a:t>
            </a:r>
          </a:p>
          <a:p>
            <a:pPr algn="ctr"/>
            <a:r>
              <a:rPr lang="en-US" sz="1600" dirty="0"/>
              <a:t>samples:</a:t>
            </a:r>
          </a:p>
          <a:p>
            <a:pPr algn="ctr"/>
            <a:r>
              <a:rPr lang="en-US" sz="1600" dirty="0"/>
              <a:t>same numbers</a:t>
            </a:r>
          </a:p>
          <a:p>
            <a:pPr algn="ctr"/>
            <a:r>
              <a:rPr lang="en-US" sz="1600" dirty="0"/>
              <a:t>as before</a:t>
            </a:r>
          </a:p>
        </p:txBody>
      </p:sp>
      <p:sp>
        <p:nvSpPr>
          <p:cNvPr id="110698" name="Freeform 106"/>
          <p:cNvSpPr>
            <a:spLocks/>
          </p:cNvSpPr>
          <p:nvPr/>
        </p:nvSpPr>
        <p:spPr bwMode="auto">
          <a:xfrm>
            <a:off x="1752600" y="914400"/>
            <a:ext cx="720725" cy="803275"/>
          </a:xfrm>
          <a:custGeom>
            <a:avLst/>
            <a:gdLst>
              <a:gd name="T0" fmla="*/ 0 w 345"/>
              <a:gd name="T1" fmla="*/ 1 h 330"/>
              <a:gd name="T2" fmla="*/ 174 w 345"/>
              <a:gd name="T3" fmla="*/ 29 h 330"/>
              <a:gd name="T4" fmla="*/ 109 w 345"/>
              <a:gd name="T5" fmla="*/ 173 h 330"/>
              <a:gd name="T6" fmla="*/ 238 w 345"/>
              <a:gd name="T7" fmla="*/ 173 h 330"/>
              <a:gd name="T8" fmla="*/ 308 w 345"/>
              <a:gd name="T9" fmla="*/ 196 h 330"/>
              <a:gd name="T10" fmla="*/ 345 w 345"/>
              <a:gd name="T11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330">
                <a:moveTo>
                  <a:pt x="0" y="1"/>
                </a:moveTo>
                <a:cubicBezTo>
                  <a:pt x="29" y="6"/>
                  <a:pt x="156" y="0"/>
                  <a:pt x="174" y="29"/>
                </a:cubicBezTo>
                <a:cubicBezTo>
                  <a:pt x="192" y="58"/>
                  <a:pt x="98" y="149"/>
                  <a:pt x="109" y="173"/>
                </a:cubicBezTo>
                <a:cubicBezTo>
                  <a:pt x="120" y="197"/>
                  <a:pt x="205" y="169"/>
                  <a:pt x="238" y="173"/>
                </a:cubicBezTo>
                <a:cubicBezTo>
                  <a:pt x="271" y="177"/>
                  <a:pt x="290" y="170"/>
                  <a:pt x="308" y="196"/>
                </a:cubicBezTo>
                <a:cubicBezTo>
                  <a:pt x="326" y="222"/>
                  <a:pt x="337" y="302"/>
                  <a:pt x="345" y="330"/>
                </a:cubicBezTo>
              </a:path>
            </a:pathLst>
          </a:custGeom>
          <a:noFill/>
          <a:ln w="12700">
            <a:solidFill>
              <a:srgbClr val="8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99" name="Rectangle 107"/>
          <p:cNvSpPr>
            <a:spLocks noChangeArrowheads="1"/>
          </p:cNvSpPr>
          <p:nvPr/>
        </p:nvSpPr>
        <p:spPr bwMode="auto">
          <a:xfrm>
            <a:off x="3340100" y="1855788"/>
            <a:ext cx="1651000" cy="2357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00" name="Freeform 108"/>
          <p:cNvSpPr>
            <a:spLocks/>
          </p:cNvSpPr>
          <p:nvPr/>
        </p:nvSpPr>
        <p:spPr bwMode="auto">
          <a:xfrm>
            <a:off x="2928938" y="1581150"/>
            <a:ext cx="323850" cy="1422400"/>
          </a:xfrm>
          <a:custGeom>
            <a:avLst/>
            <a:gdLst>
              <a:gd name="T0" fmla="*/ 0 w 204"/>
              <a:gd name="T1" fmla="*/ 13 h 896"/>
              <a:gd name="T2" fmla="*/ 88 w 204"/>
              <a:gd name="T3" fmla="*/ 22 h 896"/>
              <a:gd name="T4" fmla="*/ 148 w 204"/>
              <a:gd name="T5" fmla="*/ 147 h 896"/>
              <a:gd name="T6" fmla="*/ 153 w 204"/>
              <a:gd name="T7" fmla="*/ 665 h 896"/>
              <a:gd name="T8" fmla="*/ 153 w 204"/>
              <a:gd name="T9" fmla="*/ 859 h 896"/>
              <a:gd name="T10" fmla="*/ 204 w 204"/>
              <a:gd name="T11" fmla="*/ 88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896">
                <a:moveTo>
                  <a:pt x="0" y="13"/>
                </a:moveTo>
                <a:cubicBezTo>
                  <a:pt x="31" y="6"/>
                  <a:pt x="63" y="0"/>
                  <a:pt x="88" y="22"/>
                </a:cubicBezTo>
                <a:cubicBezTo>
                  <a:pt x="113" y="44"/>
                  <a:pt x="137" y="40"/>
                  <a:pt x="148" y="147"/>
                </a:cubicBezTo>
                <a:cubicBezTo>
                  <a:pt x="159" y="254"/>
                  <a:pt x="152" y="546"/>
                  <a:pt x="153" y="665"/>
                </a:cubicBezTo>
                <a:cubicBezTo>
                  <a:pt x="154" y="784"/>
                  <a:pt x="145" y="822"/>
                  <a:pt x="153" y="859"/>
                </a:cubicBezTo>
                <a:cubicBezTo>
                  <a:pt x="161" y="896"/>
                  <a:pt x="194" y="882"/>
                  <a:pt x="204" y="887"/>
                </a:cubicBezTo>
              </a:path>
            </a:pathLst>
          </a:custGeom>
          <a:noFill/>
          <a:ln w="9525">
            <a:solidFill>
              <a:srgbClr val="B434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701" name="Freeform 109"/>
          <p:cNvSpPr>
            <a:spLocks/>
          </p:cNvSpPr>
          <p:nvPr/>
        </p:nvSpPr>
        <p:spPr bwMode="auto">
          <a:xfrm>
            <a:off x="2925763" y="2976563"/>
            <a:ext cx="330200" cy="1620837"/>
          </a:xfrm>
          <a:custGeom>
            <a:avLst/>
            <a:gdLst>
              <a:gd name="T0" fmla="*/ 0 w 208"/>
              <a:gd name="T1" fmla="*/ 1021 h 1021"/>
              <a:gd name="T2" fmla="*/ 96 w 208"/>
              <a:gd name="T3" fmla="*/ 981 h 1021"/>
              <a:gd name="T4" fmla="*/ 160 w 208"/>
              <a:gd name="T5" fmla="*/ 858 h 1021"/>
              <a:gd name="T6" fmla="*/ 157 w 208"/>
              <a:gd name="T7" fmla="*/ 231 h 1021"/>
              <a:gd name="T8" fmla="*/ 157 w 208"/>
              <a:gd name="T9" fmla="*/ 37 h 1021"/>
              <a:gd name="T10" fmla="*/ 208 w 208"/>
              <a:gd name="T11" fmla="*/ 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021">
                <a:moveTo>
                  <a:pt x="0" y="1021"/>
                </a:moveTo>
                <a:cubicBezTo>
                  <a:pt x="16" y="1014"/>
                  <a:pt x="69" y="1008"/>
                  <a:pt x="96" y="981"/>
                </a:cubicBezTo>
                <a:cubicBezTo>
                  <a:pt x="123" y="954"/>
                  <a:pt x="150" y="983"/>
                  <a:pt x="160" y="858"/>
                </a:cubicBezTo>
                <a:cubicBezTo>
                  <a:pt x="170" y="733"/>
                  <a:pt x="157" y="368"/>
                  <a:pt x="157" y="231"/>
                </a:cubicBezTo>
                <a:cubicBezTo>
                  <a:pt x="157" y="94"/>
                  <a:pt x="149" y="74"/>
                  <a:pt x="157" y="37"/>
                </a:cubicBezTo>
                <a:cubicBezTo>
                  <a:pt x="165" y="0"/>
                  <a:pt x="198" y="14"/>
                  <a:pt x="208" y="9"/>
                </a:cubicBezTo>
              </a:path>
            </a:pathLst>
          </a:custGeom>
          <a:noFill/>
          <a:ln w="9525">
            <a:solidFill>
              <a:srgbClr val="B434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uantitative variables: subtleties + confusion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Trickier scenarios with two or more groups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Interpretation of effects</a:t>
            </a: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Slope: Interaction! Same or different slope?</a:t>
            </a: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α</a:t>
            </a:r>
            <a:r>
              <a:rPr lang="en-US" sz="2400" baseline="-250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0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(intercept)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same or different center?</a:t>
            </a:r>
            <a:endParaRPr lang="en-US" sz="2400" dirty="0" smtClean="0">
              <a:solidFill>
                <a:srgbClr val="FF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80898" name="Picture 1" descr="XEff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37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XEff2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67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uantitative variables: subtleties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Trickiest scenario with two or more </a:t>
            </a: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groups in addition to interaction</a:t>
            </a:r>
            <a:endParaRPr lang="en-US" sz="28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spcBef>
                <a:spcPts val="1272"/>
              </a:spcBef>
              <a:defRPr/>
            </a:pPr>
            <a:r>
              <a:rPr lang="en-US" sz="2800" dirty="0" smtClean="0">
                <a:latin typeface="Palatino Linotype" charset="0"/>
                <a:ea typeface="ＭＳ Ｐゴシック" charset="0"/>
                <a:cs typeface="Palatino Linotype" charset="0"/>
              </a:rPr>
              <a:t>More at 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http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://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afni.nimh.nih.gov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sscc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gangc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centering.html</a:t>
            </a:r>
            <a:endParaRPr lang="en-US" sz="24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684213" lvl="2" indent="0" eaLnBrk="1" hangingPunct="1">
              <a:lnSpc>
                <a:spcPct val="110000"/>
              </a:lnSpc>
              <a:buFont typeface="Wingdings" charset="0"/>
              <a:buNone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82946" name="Picture 3" descr="XEff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6888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100"/>
              </a:spcBef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Why should we report </a:t>
            </a: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response 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magnitudes?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Unacceptable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in some fields to report only significance (peak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t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and smallest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p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Neuroimaging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is an exception currently!</a:t>
            </a: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Obsession in FMRI about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p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-value!</a:t>
            </a: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Colored blobs of </a:t>
            </a:r>
            <a:r>
              <a:rPr lang="en-US" sz="2400" i="1" dirty="0" smtClean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-values</a:t>
            </a: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Peak voxel selected based on peak </a:t>
            </a:r>
            <a:r>
              <a:rPr lang="en-US" sz="2400" i="1" dirty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-value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lnSpc>
                <a:spcPct val="100000"/>
              </a:lnSpc>
              <a:spcBef>
                <a:spcPts val="1100"/>
              </a:spcBef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Science is about reproducibility 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Response amplitude should be of primacy focus</a:t>
            </a:r>
          </a:p>
          <a:p>
            <a:pPr lvl="1" eaLnBrk="1" hangingPunct="1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Statistics are only for </a:t>
            </a:r>
            <a:r>
              <a:rPr lang="en-US" sz="2400" dirty="0" err="1" smtClean="0">
                <a:latin typeface="Palatino Linotype"/>
                <a:ea typeface="Dotum" charset="0"/>
                <a:cs typeface="Palatino Linotype"/>
              </a:rPr>
              <a:t>thresholding</a:t>
            </a:r>
            <a:endParaRPr lang="en-US" sz="2400" dirty="0">
              <a:latin typeface="Palatino Linotype"/>
              <a:ea typeface="Dotum" charset="0"/>
              <a:cs typeface="Palatino Linotype"/>
            </a:endParaRPr>
          </a:p>
          <a:p>
            <a:pPr lvl="2" eaLnBrk="1" hangingPunct="1">
              <a:lnSpc>
                <a:spcPct val="100000"/>
              </a:lnSpc>
              <a:spcBef>
                <a:spcPts val="1100"/>
              </a:spcBef>
              <a:buFont typeface="Courier New" charset="0"/>
              <a:buChar char="o"/>
              <a:defRPr/>
            </a:pPr>
            <a:r>
              <a:rPr lang="en-US" altLang="ja-JP" sz="2400" dirty="0" smtClean="0">
                <a:latin typeface="Palatino Linotype"/>
                <a:ea typeface="Dotum" charset="0"/>
                <a:cs typeface="Palatino Linotype"/>
              </a:rPr>
              <a:t>No physical dimension, and are a mix of response size and noise magnitude</a:t>
            </a:r>
          </a:p>
          <a:p>
            <a:pPr lvl="2" eaLnBrk="1" hangingPunct="1">
              <a:lnSpc>
                <a:spcPct val="100000"/>
              </a:lnSpc>
              <a:spcBef>
                <a:spcPts val="1100"/>
              </a:spcBef>
              <a:buFont typeface="Courier New" charset="0"/>
              <a:buChar char="o"/>
              <a:defRPr/>
            </a:pPr>
            <a:r>
              <a:rPr lang="en-US" altLang="ja-JP" sz="2400" dirty="0" smtClean="0">
                <a:latin typeface="Palatino Linotype"/>
                <a:ea typeface="Dotum" charset="0"/>
                <a:cs typeface="Palatino Linotype"/>
              </a:rPr>
              <a:t>Once surviving threshold, specific values are not informative</a:t>
            </a:r>
            <a:endParaRPr lang="en-US" altLang="ja-JP" sz="2400" dirty="0">
              <a:latin typeface="Palatino Linotype"/>
              <a:ea typeface="Dotum" charset="0"/>
              <a:cs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400" b="1" u="sng" dirty="0">
                <a:solidFill>
                  <a:srgbClr val="1402FF"/>
                </a:solidFill>
                <a:latin typeface="Helvetica" charset="0"/>
                <a:ea typeface="ＭＳ Ｐゴシック" charset="0"/>
                <a:cs typeface="ＭＳ Ｐゴシック" charset="0"/>
              </a:rPr>
              <a:t>Basics: Null hypothesis significance testing (NHST)</a:t>
            </a:r>
          </a:p>
          <a:p>
            <a:pPr lvl="1" eaLnBrk="1" hangingPunct="1"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Should science be based on a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binary (Yes/No) inference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?</a:t>
            </a:r>
          </a:p>
          <a:p>
            <a:pPr lvl="2" eaLnBrk="1" hangingPunct="1">
              <a:buFont typeface="Courier New" charset="0"/>
              <a:buChar char="o"/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If a cluster fails to survive </a:t>
            </a:r>
            <a:r>
              <a:rPr lang="en-US" sz="2400" dirty="0" err="1" smtClean="0">
                <a:latin typeface="Palatino Linotype"/>
                <a:ea typeface="Dotum" charset="0"/>
                <a:cs typeface="Palatino Linotype"/>
              </a:rPr>
              <a:t>thresholding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,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it has 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no value?</a:t>
            </a:r>
          </a:p>
          <a:p>
            <a:pPr lvl="2" eaLnBrk="1" hangingPunct="1">
              <a:buFont typeface="Courier New" charset="0"/>
              <a:buChar char="o"/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Small Volume Correction (SVC): 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Band-Aid 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solution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"/>
          <a:stretch/>
        </p:blipFill>
        <p:spPr>
          <a:xfrm>
            <a:off x="152400" y="2133600"/>
            <a:ext cx="8775700" cy="47335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Modeling strategy &amp; results: an example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latin typeface="Palatino Linotype"/>
                <a:ea typeface="Dotum" charset="0"/>
                <a:cs typeface="Palatino Linotype"/>
              </a:rPr>
              <a:t>SPMG3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: 1</a:t>
            </a:r>
            <a:r>
              <a:rPr lang="en-US" sz="2400" baseline="30000" dirty="0" smtClean="0">
                <a:latin typeface="Palatino Linotype"/>
                <a:ea typeface="Dotum" charset="0"/>
                <a:cs typeface="Palatino Linotype"/>
              </a:rPr>
              <a:t>st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   (canonical HDR)  [voxel-wise </a:t>
            </a:r>
            <a:r>
              <a:rPr lang="en-US" sz="2400" i="1" dirty="0" smtClean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=0.01</a:t>
            </a: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]</a:t>
            </a:r>
            <a:endParaRPr lang="en-US" sz="2400" dirty="0">
              <a:solidFill>
                <a:srgbClr val="0000FF"/>
              </a:solidFill>
              <a:latin typeface="Palatino Linotype"/>
              <a:ea typeface="Dotum" charset="0"/>
              <a:cs typeface="Palatino Linotype"/>
            </a:endParaRPr>
          </a:p>
        </p:txBody>
      </p:sp>
      <p:pic>
        <p:nvPicPr>
          <p:cNvPr id="2" name="Picture 1" descr="SPMG3b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" y="1143000"/>
            <a:ext cx="9144000" cy="2779414"/>
          </a:xfrm>
          <a:prstGeom prst="rect">
            <a:avLst/>
          </a:prstGeom>
        </p:spPr>
      </p:pic>
      <p:pic>
        <p:nvPicPr>
          <p:cNvPr id="4" name="Picture 3" descr="T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" y="3941758"/>
            <a:ext cx="9144000" cy="291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607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Is </a:t>
            </a:r>
            <a:r>
              <a:rPr lang="en-US" sz="3200" b="1" i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-value everything? An example</a:t>
            </a:r>
          </a:p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6" name="Picture 5" descr="loP_T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3805338" cy="2920999"/>
          </a:xfrm>
          <a:prstGeom prst="rect">
            <a:avLst/>
          </a:prstGeom>
        </p:spPr>
      </p:pic>
      <p:pic>
        <p:nvPicPr>
          <p:cNvPr id="7" name="Picture 6" descr="hiP_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73" y="2362200"/>
            <a:ext cx="4294115" cy="3302000"/>
          </a:xfrm>
          <a:prstGeom prst="rect">
            <a:avLst/>
          </a:prstGeom>
        </p:spPr>
      </p:pic>
      <p:pic>
        <p:nvPicPr>
          <p:cNvPr id="8" name="Picture 7" descr="loP_F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75013"/>
            <a:ext cx="3886200" cy="3005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990600"/>
            <a:ext cx="8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 smtClean="0"/>
              <a:t>=10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307068"/>
            <a:ext cx="80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=0.5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6172200"/>
            <a:ext cx="8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 smtClean="0"/>
              <a:t>=10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3886200" y="1175266"/>
            <a:ext cx="1066800" cy="196334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3962400" y="5638800"/>
            <a:ext cx="990600" cy="71806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7" idx="0"/>
          </p:cNvCxnSpPr>
          <p:nvPr/>
        </p:nvCxnSpPr>
        <p:spPr>
          <a:xfrm>
            <a:off x="6896100" y="1752600"/>
            <a:ext cx="65231" cy="6096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ame 21"/>
          <p:cNvSpPr/>
          <p:nvPr/>
        </p:nvSpPr>
        <p:spPr>
          <a:xfrm>
            <a:off x="4953000" y="990600"/>
            <a:ext cx="990600" cy="4572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6400800" y="1295400"/>
            <a:ext cx="990600" cy="4572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4953000" y="6096000"/>
            <a:ext cx="990600" cy="4572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3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3" grpId="0" animBg="1"/>
      <p:bldP spid="2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Advantages of ESM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basis functions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TENTzero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TENT, </a:t>
            </a:r>
            <a:r>
              <a:rPr lang="en-US" sz="22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CSPLINzero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CSPLIN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Similar to FIR in SPM, but FIR does not allow non-TR-synchronized modeling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Higher statistical power than FSM and ASM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More likely to identify activations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Extra support for true positives (TP) with </a:t>
            </a: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HRF signature shape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Unavailable from FFM and ASM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Crucial evidence if significance is marginal: false negatives (FP)</a:t>
            </a: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Avoiding false positives (FP)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Works best for event-related experiments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Useful for block designs if concerned about habituation, attenuation,…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How rigorous about corrections?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Two types of correction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testing correction n(MTC):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same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test across brain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FWE, FDR, SVC(?)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People (esp. reviewers) worship this!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Multiple comparisons correction (MCC): </a:t>
            </a:r>
            <a:r>
              <a:rPr lang="en-US" sz="22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different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 tests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Happy vs. Sad, Happy vs. Neutral, Sad vs. Neutral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Two one-sided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-tests: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-value is ½ of two-sided test!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How far do you want to go?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Tests in one study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Tests in all FMRI or all scientific studies?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Nobody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cares about this issue 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FMRI (for unknown reasons)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Many reasons for correction failure </a:t>
            </a:r>
            <a:r>
              <a:rPr lang="en-US" sz="22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(loss of statistical significance)</a:t>
            </a: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Region size, number of subjects, alignment quality, substantial cross-subject variability (anxiety disorder,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depression, …)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5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</a:pPr>
            <a:r>
              <a:rPr lang="en-US" sz="3200" b="1" u="sng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Presenting response magnitudes</a:t>
            </a:r>
            <a:endParaRPr lang="en-US" sz="220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901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1" y="1524000"/>
            <a:ext cx="88669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</a:pPr>
            <a:r>
              <a:rPr lang="en-US" sz="3200" b="1" u="sng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Presenting response magnitudes</a:t>
            </a:r>
            <a:endParaRPr lang="en-US" sz="220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92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Helvetica" charset="0"/>
              <a:buNone/>
              <a:defRPr/>
            </a:pP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Toy example of group analysis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Responses from a group of subjects under one condition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: (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1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…, 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10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)=(1.13, 0.87, …, 0.72)  </a:t>
            </a:r>
            <a:r>
              <a:rPr lang="en-US" sz="1400" dirty="0" smtClean="0">
                <a:latin typeface="Palatino" charset="0"/>
                <a:ea typeface="Dotum" charset="0"/>
                <a:cs typeface="Dotum" charset="0"/>
              </a:rPr>
              <a:t>[% signal change]</a:t>
            </a:r>
            <a:endParaRPr lang="en-US" sz="1400" baseline="-25000" dirty="0" smtClean="0">
              <a:latin typeface="Palatino" charset="0"/>
              <a:ea typeface="Dotum" charset="0"/>
              <a:cs typeface="Dotum" charset="0"/>
            </a:endParaRPr>
          </a:p>
          <a:p>
            <a:pPr marL="233363" lvl="1" indent="-233363" eaLnBrk="1" hangingPunct="1">
              <a:lnSpc>
                <a:spcPct val="100000"/>
              </a:lnSpc>
              <a:spcBef>
                <a:spcPts val="600"/>
              </a:spcBef>
              <a:buSzPct val="130000"/>
              <a:buFont typeface="Helvetica" charset="0"/>
              <a:buChar char="•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Centroid: average (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Palatino" charset="0"/>
                <a:ea typeface="Dotum" charset="0"/>
                <a:cs typeface="Dotum" charset="0"/>
              </a:rPr>
              <a:t>1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+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Palatino" charset="0"/>
                <a:ea typeface="Dotum" charset="0"/>
                <a:cs typeface="Dotum" charset="0"/>
              </a:rPr>
              <a:t>2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+…+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 smtClean="0">
                <a:latin typeface="Palatino" charset="0"/>
                <a:ea typeface="Dotum" charset="0"/>
                <a:cs typeface="Dotum" charset="0"/>
              </a:rPr>
              <a:t>10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)/10 = 0.92 is not enough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Variation/reliability measure: diversity, spread, deviation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How different is 0.92 from 0 compared to its deviation?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Model building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S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ubject 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i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‘s response = 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group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average +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deviation of subject </a:t>
            </a:r>
            <a:r>
              <a:rPr lang="en-US" sz="2400" i="1" dirty="0" err="1" smtClean="0">
                <a:latin typeface="Palatino" charset="0"/>
                <a:ea typeface="Dotum" charset="0"/>
                <a:cs typeface="Dotum" charset="0"/>
              </a:rPr>
              <a:t>i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: simple model GLM (one-sample </a:t>
            </a:r>
            <a:r>
              <a:rPr lang="en-US" sz="2400" i="1" dirty="0" smtClean="0"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-test)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If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individual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responses are consistent,  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 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  should be small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How small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-value)?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4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test: significance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measure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=</a:t>
            </a:r>
            <a:endParaRPr lang="en-US" sz="2400" i="1" dirty="0" smtClean="0">
              <a:latin typeface="Lucida Grande"/>
              <a:ea typeface="Lucida Grande"/>
              <a:cs typeface="Lucida Grande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2 measures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i="1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(dimensional) and </a:t>
            </a:r>
            <a:r>
              <a:rPr lang="en-US" sz="2400" b="1" i="1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i="1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dimensionless)</a:t>
            </a:r>
            <a:endParaRPr lang="en-US" sz="2400" i="1" dirty="0">
              <a:solidFill>
                <a:srgbClr val="FF0000"/>
              </a:solidFill>
              <a:latin typeface="Palatino" charset="0"/>
              <a:ea typeface="Dotum" charset="0"/>
              <a:cs typeface="Dotum" charset="0"/>
            </a:endParaRPr>
          </a:p>
        </p:txBody>
      </p:sp>
      <p:pic>
        <p:nvPicPr>
          <p:cNvPr id="133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44764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103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7225"/>
              </p:ext>
            </p:extLst>
          </p:nvPr>
        </p:nvGraphicFramePr>
        <p:xfrm>
          <a:off x="4953000" y="5638800"/>
          <a:ext cx="1393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Equation" r:id="rId6" imgW="609600" imgH="266700" progId="Equation.3">
                  <p:embed/>
                </p:oleObj>
              </mc:Choice>
              <mc:Fallback>
                <p:oleObj name="Equation" r:id="rId6" imgW="609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5638800"/>
                        <a:ext cx="13938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</a:pPr>
            <a:r>
              <a:rPr lang="en-US" sz="3200" b="1" u="sng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Presenting response magnitudes</a:t>
            </a:r>
            <a:endParaRPr lang="en-US" sz="220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924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Reliability (consistency, agreement/reproducibility) across two or more measurements of the same condition/task (</a:t>
            </a:r>
            <a:r>
              <a:rPr lang="en-US" sz="2400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sessions, scanners, sites</a:t>
            </a:r>
            <a:r>
              <a:rPr lang="en-US" sz="2400" dirty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studies, twins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--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monozygous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or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dizygous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: extent to which the levels of a factor are related to each other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Example: 20 subjects scanned in two scanners (effect estimate of a condition/task, contrast between 2 conditions/tasks, functionality measure, etc.)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Classic example in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Shrout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and Fleiss (1979):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n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targets are rated by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raters/judges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Relationship with Pearson correlation: 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ICC is the Pearson correlation between any two measurements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Difference with Pearson correlation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Pearson 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correlation 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can be for any two different types of measure: e.g., BOLD response vs. RT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ICC is for the </a:t>
            </a:r>
            <a:r>
              <a:rPr lang="en-US" sz="18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same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 measurement with the </a:t>
            </a:r>
            <a:r>
              <a:rPr lang="en-US" sz="18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same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assumption </a:t>
            </a:r>
            <a:r>
              <a:rPr lang="en-US" sz="1800" b="1" i="1" dirty="0" smtClean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μ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18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One-way random-effects ANOVA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Assumptions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: subject </a:t>
            </a:r>
            <a:r>
              <a:rPr lang="en-US" sz="2400" b="1" i="1" dirty="0" err="1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="1" i="1" baseline="-25000" dirty="0" err="1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), </a:t>
            </a:r>
            <a:r>
              <a:rPr lang="en-US" sz="2400" b="1" i="1" dirty="0" err="1" smtClean="0">
                <a:latin typeface="Palatino Linotype" charset="0"/>
                <a:ea typeface="ＭＳ Ｐゴシック" charset="0"/>
                <a:cs typeface="Palatino Linotype" charset="0"/>
              </a:rPr>
              <a:t>w</a:t>
            </a:r>
            <a:r>
              <a:rPr lang="en-US" sz="2400" b="1" i="1" baseline="-250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ij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w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rder cannot be assigned across multiple measurements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, twins: fixed or random effect of twins (index </a:t>
            </a: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j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) not considered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ICC(1,1)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in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Shrout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&amp;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Fleis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(1979)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Conceptualized as an LME model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</a:p>
        </p:txBody>
      </p:sp>
      <p:pic>
        <p:nvPicPr>
          <p:cNvPr id="2" name="Picture 1" descr="Screen Shot 2017-01-10 at 12.16.28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65300"/>
            <a:ext cx="3848100" cy="1206500"/>
          </a:xfrm>
          <a:prstGeom prst="rect">
            <a:avLst/>
          </a:prstGeom>
        </p:spPr>
      </p:pic>
      <p:pic>
        <p:nvPicPr>
          <p:cNvPr id="3" name="Picture 2" descr="Screen Shot 2017-01-10 at 12.43.25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0"/>
            <a:ext cx="1346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Two-way random-effects ANOVA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Assumptions: subject </a:t>
            </a:r>
            <a:r>
              <a:rPr lang="en-US" sz="2400" b="1" i="1" dirty="0" err="1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="1" i="1" baseline="-25000" dirty="0" err="1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), session </a:t>
            </a:r>
            <a:r>
              <a:rPr lang="en-US" sz="2400" b="1" i="1" dirty="0" err="1" smtClean="0">
                <a:latin typeface="Palatino Linotype" charset="0"/>
                <a:ea typeface="ＭＳ Ｐゴシック" charset="0"/>
                <a:cs typeface="Palatino Linotype" charset="0"/>
              </a:rPr>
              <a:t>c</a:t>
            </a:r>
            <a:r>
              <a:rPr lang="en-US" sz="2400" b="1" i="1" baseline="-250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j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c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), </a:t>
            </a:r>
            <a:r>
              <a:rPr lang="en-US" sz="2400" b="1" i="1" dirty="0" err="1" smtClean="0">
                <a:latin typeface="Palatino Linotype" charset="0"/>
                <a:ea typeface="ＭＳ Ｐゴシック" charset="0"/>
                <a:cs typeface="Palatino Linotype" charset="0"/>
              </a:rPr>
              <a:t>w</a:t>
            </a:r>
            <a:r>
              <a:rPr lang="en-US" sz="2400" b="1" i="1" baseline="-250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ij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w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rder can be assigned across multiple measurements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, session: random effect (index </a:t>
            </a: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j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) – </a:t>
            </a:r>
            <a:r>
              <a:rPr lang="en-US" sz="18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no systematic difference across sessions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ICC(2,1)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in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Shrout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&amp;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Fleis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(1979)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Conceptualized as an LME model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</a:p>
        </p:txBody>
      </p:sp>
      <p:pic>
        <p:nvPicPr>
          <p:cNvPr id="4" name="Picture 3" descr="Screen Shot 2017-01-10 at 12.17.50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5300"/>
            <a:ext cx="3822700" cy="1663700"/>
          </a:xfrm>
          <a:prstGeom prst="rect">
            <a:avLst/>
          </a:prstGeom>
        </p:spPr>
      </p:pic>
      <p:pic>
        <p:nvPicPr>
          <p:cNvPr id="5" name="Picture 4" descr="Screen Shot 2017-01-10 at 12.49.59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257800"/>
            <a:ext cx="2057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Two-way mixed-effects ANOVA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Assumptions: subject </a:t>
            </a:r>
            <a:r>
              <a:rPr lang="en-US" sz="2400" b="1" i="1" dirty="0" err="1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="1" i="1" baseline="-25000" dirty="0" err="1">
                <a:latin typeface="Palatino Linotype" charset="0"/>
                <a:ea typeface="ＭＳ Ｐゴシック" charset="0"/>
                <a:cs typeface="Palatino Linotype" charset="0"/>
              </a:rPr>
              <a:t>i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r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), </a:t>
            </a:r>
            <a:r>
              <a:rPr lang="en-US" sz="2400" b="1" i="1" dirty="0" err="1" smtClean="0">
                <a:latin typeface="Palatino Linotype" charset="0"/>
                <a:ea typeface="ＭＳ Ｐゴシック" charset="0"/>
                <a:cs typeface="Palatino Linotype" charset="0"/>
              </a:rPr>
              <a:t>w</a:t>
            </a:r>
            <a:r>
              <a:rPr lang="en-US" sz="2400" b="1" i="1" baseline="-250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ij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~ </a:t>
            </a:r>
            <a:r>
              <a:rPr lang="en-US" sz="2400" b="1" i="1" dirty="0">
                <a:latin typeface="Palatino Linotype" charset="0"/>
                <a:ea typeface="ＭＳ Ｐゴシック" charset="0"/>
                <a:cs typeface="Palatino Linotype" charset="0"/>
              </a:rPr>
              <a:t>G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(0, </a:t>
            </a:r>
            <a:r>
              <a:rPr lang="en-US" sz="2400" i="1" dirty="0" smtClean="0">
                <a:latin typeface="Palatino Linotype" charset="0"/>
                <a:ea typeface="ＭＳ Ｐゴシック" charset="0"/>
                <a:cs typeface="Palatino Linotype" charset="0"/>
              </a:rPr>
              <a:t>σ</a:t>
            </a:r>
            <a:r>
              <a:rPr lang="en-US" sz="2400" i="1" baseline="-25000" dirty="0" smtClean="0">
                <a:latin typeface="Palatino Linotype" charset="0"/>
                <a:ea typeface="ＭＳ Ｐゴシック" charset="0"/>
                <a:cs typeface="Palatino Linotype" charset="0"/>
              </a:rPr>
              <a:t>e</a:t>
            </a:r>
            <a:r>
              <a:rPr lang="en-US" sz="2400" baseline="30000" dirty="0" smtClean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rder can be assigned across multiple measurements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, scanner: fixed effect (index </a:t>
            </a:r>
            <a:r>
              <a:rPr lang="en-US" sz="1800" i="1" dirty="0" smtClean="0">
                <a:latin typeface="Palatino Linotype" charset="0"/>
                <a:ea typeface="ＭＳ Ｐゴシック" charset="0"/>
                <a:cs typeface="Palatino Linotype" charset="0"/>
              </a:rPr>
              <a:t>j</a:t>
            </a:r>
            <a:r>
              <a:rPr lang="en-US" sz="1800" dirty="0" smtClean="0">
                <a:latin typeface="Palatino Linotype" charset="0"/>
                <a:ea typeface="ＭＳ Ｐゴシック" charset="0"/>
                <a:cs typeface="Palatino Linotype" charset="0"/>
              </a:rPr>
              <a:t>) –</a:t>
            </a:r>
            <a:r>
              <a:rPr lang="en-US" sz="18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systematic difference across scanners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(3,1</a:t>
            </a:r>
            <a:r>
              <a:rPr lang="en-US" sz="2400" b="1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in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Shrout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&amp;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Fleis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(1979)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Conceptualized as an LME model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b="1" dirty="0" smtClean="0"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</a:p>
        </p:txBody>
      </p:sp>
      <p:pic>
        <p:nvPicPr>
          <p:cNvPr id="4" name="Picture 3" descr="Screen Shot 2017-01-10 at 12.17.50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5300"/>
            <a:ext cx="3822700" cy="1663700"/>
          </a:xfrm>
          <a:prstGeom prst="rect">
            <a:avLst/>
          </a:prstGeom>
        </p:spPr>
      </p:pic>
      <p:pic>
        <p:nvPicPr>
          <p:cNvPr id="2" name="Picture 1" descr="Screen Shot 2017-01-10 at 12.53.24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1295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Pearson correlation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Proportion of total variance that can be accounted for across-subject variance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ICC(1,1) and ICC(2,1):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agreement/reproducibility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; </a:t>
            </a:r>
          </a:p>
          <a:p>
            <a:pPr marL="347663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 ICC(3,1):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consistency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Implemented in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 –ICC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in AFNI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The 3 types of ICC can be specified through options –model and –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ranEff</a:t>
            </a: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ICC of interest: cross-subjects ICC (labeled with subject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Font typeface="Arial"/>
              <a:buChar char="•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Will be migrated to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3dICC</a:t>
            </a: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6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Implemented in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 –ICC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in AFNI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What is the advantage of LME over ANOVA?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ANOVA may render negative ICC values: not interpretable nor meaningful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LME places a boundary at 0, so all ICC estimates are ≥0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Huge flexibility of LME: easy to incorporate fixed- and random-effects in the model (e.g., age, RT, etc.)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Problem with zero ICC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Stuck at a numerical </a:t>
            </a:r>
            <a:r>
              <a:rPr lang="en-US" sz="2400" dirty="0" err="1" smtClean="0">
                <a:latin typeface="Palatino Linotype" charset="0"/>
                <a:ea typeface="ＭＳ Ｐゴシック" charset="0"/>
                <a:cs typeface="Palatino Linotype" charset="0"/>
              </a:rPr>
              <a:t>bounardy</a:t>
            </a: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Not practical meaningful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Bayesian approach: a tiny nudge by a weak prior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Implemented in </a:t>
            </a:r>
            <a:r>
              <a:rPr lang="en-US" sz="2400" b="1" dirty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 –</a:t>
            </a:r>
            <a:r>
              <a:rPr lang="en-US" sz="2400" b="1" dirty="0" err="1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ICCb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in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AFNI (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recommended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Implemented in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 –</a:t>
            </a:r>
            <a:r>
              <a:rPr lang="en-US" sz="2400" b="1" dirty="0" err="1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ICCb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in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AFNI (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recommended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Prior: Gamma density function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Performance of Bayesian approach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" name="Picture 1" descr="Screen Shot 2017-01-10 at 2.27.1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086100" cy="1219200"/>
          </a:xfrm>
          <a:prstGeom prst="rect">
            <a:avLst/>
          </a:prstGeom>
        </p:spPr>
      </p:pic>
      <p:pic>
        <p:nvPicPr>
          <p:cNvPr id="3" name="Picture 2" descr="Screen Shot 2017-01-10 at 2.28.41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26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 smtClean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Three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different definitions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Implemented in </a:t>
            </a:r>
            <a:r>
              <a:rPr lang="en-US" sz="2400" b="1" dirty="0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 –</a:t>
            </a:r>
            <a:r>
              <a:rPr lang="en-US" sz="2400" b="1" dirty="0" err="1" smtClean="0">
                <a:solidFill>
                  <a:srgbClr val="FF161C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ICCb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in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AFNI (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recommended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Future developments?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A standalone </a:t>
            </a: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program </a:t>
            </a:r>
            <a:r>
              <a:rPr lang="en-US" sz="2400" b="1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3dICC</a:t>
            </a:r>
            <a:endParaRPr lang="en-US" sz="2400" b="1" dirty="0" smtClean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 Linotype" charset="0"/>
                <a:ea typeface="ＭＳ Ｐゴシック" charset="0"/>
                <a:cs typeface="Palatino Linotype" charset="0"/>
              </a:rPr>
              <a:t>Significance testing for ICC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Incorporation of </a:t>
            </a:r>
            <a:r>
              <a:rPr lang="en-US" sz="2400" dirty="0" smtClean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effect estimate reliability into the model</a:t>
            </a:r>
            <a:endParaRPr lang="en-US" sz="2400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9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/>
                <a:ea typeface="Dotum" charset="0"/>
                <a:cs typeface="Palatino"/>
              </a:rPr>
              <a:t>Group Analysis</a:t>
            </a:r>
            <a:r>
              <a:rPr lang="en-US" sz="3200" b="1" dirty="0">
                <a:latin typeface="Palatino"/>
                <a:ea typeface="Dotum" charset="0"/>
                <a:cs typeface="Palatino"/>
              </a:rPr>
              <a:t>: Non-Parametric Approach</a:t>
            </a:r>
            <a:endParaRPr lang="en-US" sz="3200" dirty="0">
              <a:latin typeface="Palatino"/>
              <a:ea typeface="Dotum" charset="0"/>
              <a:cs typeface="Palatino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Parametric approach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When have enough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number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subjects: </a:t>
            </a:r>
            <a:r>
              <a:rPr lang="en-US" sz="2400" i="1" dirty="0">
                <a:latin typeface="Palatino"/>
                <a:ea typeface="Dotum" charset="0"/>
                <a:cs typeface="Palatino"/>
              </a:rPr>
              <a:t>n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 &gt;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10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Random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effects of subjects: usually Gaussian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distribution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Individual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and group analyses: separate</a:t>
            </a:r>
          </a:p>
          <a:p>
            <a:pPr lvl="1" eaLnBrk="1" hangingPunct="1">
              <a:defRPr/>
            </a:pPr>
            <a:endParaRPr lang="en-US" sz="2400" dirty="0">
              <a:latin typeface="Palatino"/>
              <a:ea typeface="Dotum" charset="0"/>
              <a:cs typeface="Palatino"/>
            </a:endParaRPr>
          </a:p>
          <a:p>
            <a:pPr eaLnBrk="1" hangingPunct="1">
              <a:defRPr/>
            </a:pPr>
            <a:r>
              <a:rPr lang="en-US" sz="2400" dirty="0">
                <a:latin typeface="Palatino"/>
                <a:ea typeface="Dotum" charset="0"/>
                <a:cs typeface="Palatino"/>
              </a:rPr>
              <a:t>Non-parametric approach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Moderate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number of subjects: 4 &lt; </a:t>
            </a:r>
            <a:r>
              <a:rPr lang="en-US" sz="2400" i="1" dirty="0">
                <a:latin typeface="Palatino"/>
                <a:ea typeface="Dotum" charset="0"/>
                <a:cs typeface="Palatino"/>
              </a:rPr>
              <a:t>n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 &lt; 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10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No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assumption of data distribution (e.g., normality</a:t>
            </a:r>
            <a:r>
              <a:rPr lang="en-US" sz="2400" dirty="0" smtClean="0">
                <a:latin typeface="Palatino"/>
                <a:ea typeface="Dotum" charset="0"/>
                <a:cs typeface="Palatino"/>
              </a:rPr>
              <a:t>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/>
                <a:ea typeface="Dotum" charset="0"/>
                <a:cs typeface="Palatino"/>
              </a:rPr>
              <a:t>Statistics </a:t>
            </a:r>
            <a:r>
              <a:rPr lang="en-US" sz="2400" dirty="0">
                <a:latin typeface="Palatino"/>
                <a:ea typeface="Dotum" charset="0"/>
                <a:cs typeface="Palatino"/>
              </a:rPr>
              <a:t>based on ranking </a:t>
            </a:r>
            <a:r>
              <a:rPr lang="en-US" altLang="zh-CN" sz="2400" dirty="0">
                <a:latin typeface="Palatino"/>
                <a:ea typeface="Dotum" charset="0"/>
                <a:cs typeface="Palatino"/>
              </a:rPr>
              <a:t>or </a:t>
            </a:r>
            <a:r>
              <a:rPr lang="en-US" altLang="zh-CN" sz="2400" dirty="0" smtClean="0">
                <a:latin typeface="Palatino"/>
                <a:ea typeface="Dotum" charset="0"/>
                <a:cs typeface="Palatino"/>
              </a:rPr>
              <a:t>permutation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"/>
                <a:ea typeface="Dotum" charset="0"/>
                <a:cs typeface="Palatino"/>
              </a:rPr>
              <a:t>Individual </a:t>
            </a:r>
            <a:r>
              <a:rPr lang="en-US" sz="2400" dirty="0">
                <a:solidFill>
                  <a:srgbClr val="000000"/>
                </a:solidFill>
                <a:latin typeface="Palatino"/>
                <a:ea typeface="Dotum" charset="0"/>
                <a:cs typeface="Palatino"/>
              </a:rPr>
              <a:t>and group analyses: separate</a:t>
            </a:r>
            <a:endParaRPr lang="en-US" sz="2400" dirty="0">
              <a:latin typeface="Palatino"/>
              <a:ea typeface="Dotum" charset="0"/>
              <a:cs typeface="Palatino"/>
            </a:endParaRPr>
          </a:p>
          <a:p>
            <a:pPr lvl="1" eaLnBrk="1" hangingPunct="1">
              <a:defRPr/>
            </a:pPr>
            <a:endParaRPr lang="en-US" sz="2400" dirty="0">
              <a:latin typeface="Palatino"/>
              <a:ea typeface="Dotum" charset="0"/>
              <a:cs typeface="Palatino"/>
            </a:endParaRPr>
          </a:p>
          <a:p>
            <a:pPr lvl="1" eaLnBrk="1" hangingPunct="1">
              <a:defRPr/>
            </a:pPr>
            <a:endParaRPr lang="en-US" dirty="0">
              <a:latin typeface="Palatino"/>
              <a:ea typeface="Dotum" charset="0"/>
              <a:cs typeface="Palatin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Group Analysis </a:t>
            </a: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Caveats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Results: two components (in </a:t>
            </a:r>
            <a:r>
              <a:rPr lang="en-US" sz="2400" dirty="0" err="1" smtClean="0">
                <a:latin typeface="Palatino" charset="0"/>
                <a:ea typeface="Dotum" charset="0"/>
                <a:cs typeface="Dotum" charset="0"/>
              </a:rPr>
              <a:t>afni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GUI: </a:t>
            </a:r>
            <a:r>
              <a:rPr lang="en-US" sz="2400" dirty="0" err="1" smtClean="0">
                <a:latin typeface="Palatino" charset="0"/>
                <a:ea typeface="Dotum" charset="0"/>
                <a:cs typeface="Dotum" charset="0"/>
              </a:rPr>
              <a:t>OLay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 + </a:t>
            </a:r>
            <a:r>
              <a:rPr lang="en-US" sz="2400" dirty="0" err="1" smtClean="0">
                <a:latin typeface="Palatino" charset="0"/>
                <a:ea typeface="Dotum" charset="0"/>
                <a:cs typeface="Dotum" charset="0"/>
              </a:rPr>
              <a:t>Thr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Effect estimates: have unit and physical meaning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Their significance (response to house </a:t>
            </a:r>
            <a:r>
              <a:rPr lang="en-US" sz="2200" b="1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significantly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&gt; face)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Very unfortunately </a:t>
            </a:r>
            <a:r>
              <a:rPr lang="en-US" sz="2200" i="1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-values solely focused in FMRI!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Statistical significance (</a:t>
            </a:r>
            <a:r>
              <a:rPr lang="en-US" sz="2400" i="1" dirty="0" smtClean="0">
                <a:latin typeface="Palatino" charset="0"/>
                <a:ea typeface="Dotum" charset="0"/>
                <a:cs typeface="Dotum" charset="0"/>
              </a:rPr>
              <a:t>p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-value) becomes obsession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Published papers: Big and t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all parents (violent men, engineers) have more sons, beautiful parents (nurses) have more daughters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Statistical </a:t>
            </a: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signiﬁcance is not the same 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as practical importance</a:t>
            </a:r>
            <a:endParaRPr lang="en-US" sz="22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Fallacy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binarized</a:t>
            </a:r>
            <a:r>
              <a:rPr lang="en-US" sz="2400" b="1" dirty="0" smtClean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 thinking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-- an effect that fails to reach statistical significance is not necessarily nonexistent 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Statistically insignificant effect might be real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Sample size, suboptimal model, poor alignment</a:t>
            </a:r>
            <a:r>
              <a:rPr lang="en-US" sz="2200" dirty="0" smtClean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across subjects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dirty="0">
                <a:latin typeface="Palatino Linotype"/>
                <a:ea typeface="Dotum" charset="0"/>
                <a:cs typeface="Palatino Linotype"/>
              </a:rPr>
              <a:t>Non-Parametric Analysis</a:t>
            </a:r>
            <a:endParaRPr lang="en-US" sz="3200" dirty="0">
              <a:latin typeface="Palatino Linotype"/>
              <a:ea typeface="Dotum" charset="0"/>
              <a:cs typeface="Palatino Linotype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 Linotype"/>
                <a:ea typeface="Dotum" charset="0"/>
                <a:cs typeface="Palatino Linotype"/>
              </a:rPr>
              <a:t>Ranking-based: </a:t>
            </a: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roughly equivalent to permutation tests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3dWilcoxon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 (~ paired </a:t>
            </a:r>
            <a:r>
              <a:rPr lang="en-US" sz="2200" i="1" dirty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-test)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3dFriedman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(~ one-way within-subject with </a:t>
            </a:r>
            <a:r>
              <a:rPr lang="en-US" sz="2200" b="1" dirty="0">
                <a:latin typeface="Palatino Linotype"/>
                <a:ea typeface="Dotum" charset="0"/>
                <a:cs typeface="Palatino Linotype"/>
              </a:rPr>
              <a:t>3dANOVA2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3dMannWhitney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(~ two-sample </a:t>
            </a:r>
            <a:r>
              <a:rPr lang="en-US" sz="2200" i="1" dirty="0">
                <a:latin typeface="Palatino Linotype"/>
                <a:ea typeface="Dotum" charset="0"/>
                <a:cs typeface="Palatino Linotype"/>
              </a:rPr>
              <a:t>t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-test)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3dKruskalWallis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(~ between-subjects with </a:t>
            </a:r>
            <a:r>
              <a:rPr lang="en-US" sz="2200" b="1" dirty="0">
                <a:latin typeface="Palatino Linotype"/>
                <a:ea typeface="Dotum" charset="0"/>
                <a:cs typeface="Palatino Linotype"/>
              </a:rPr>
              <a:t>3dANOVA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Pros: Less sensitive to outliers (more robust) 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>
                <a:latin typeface="Palatino Linotype"/>
                <a:ea typeface="Dotum" charset="0"/>
                <a:cs typeface="Palatino Linotype"/>
              </a:rPr>
              <a:t>Cons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Multiple testing correction </a:t>
            </a:r>
            <a:r>
              <a:rPr lang="en-US" sz="2200" b="1" dirty="0">
                <a:solidFill>
                  <a:srgbClr val="FF0000"/>
                </a:solidFill>
                <a:latin typeface="Palatino Linotype"/>
                <a:ea typeface="Dotum" charset="0"/>
                <a:cs typeface="Palatino Linotype"/>
              </a:rPr>
              <a:t>limited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 to FDR (</a:t>
            </a:r>
            <a:r>
              <a:rPr lang="en-US" sz="2200" b="1" dirty="0">
                <a:latin typeface="Palatino Linotype"/>
                <a:ea typeface="Dotum" charset="0"/>
                <a:cs typeface="Palatino Linotype"/>
              </a:rPr>
              <a:t>3dFDR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)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Wingdings" charset="0"/>
              <a:buChar char="Ø"/>
              <a:defRPr/>
            </a:pPr>
            <a:r>
              <a:rPr lang="en-US" sz="2200" dirty="0" smtClean="0">
                <a:latin typeface="Palatino Linotype"/>
                <a:ea typeface="Dotum" charset="0"/>
                <a:cs typeface="Palatino Linotype"/>
              </a:rPr>
              <a:t>Less </a:t>
            </a: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flexible than parametric tests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Courier New" charset="0"/>
              <a:buChar char="o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Can</a:t>
            </a:r>
            <a:r>
              <a:rPr lang="ja-JP" altLang="en-US" sz="2200" dirty="0">
                <a:latin typeface="Palatino Linotype"/>
                <a:ea typeface="Dotum" charset="0"/>
                <a:cs typeface="Palatino Linotype"/>
              </a:rPr>
              <a:t>’</a:t>
            </a:r>
            <a:r>
              <a:rPr lang="en-US" altLang="ja-JP" sz="2200" dirty="0">
                <a:latin typeface="Palatino Linotype"/>
                <a:ea typeface="Dotum" charset="0"/>
                <a:cs typeface="Palatino Linotype"/>
              </a:rPr>
              <a:t>t handle complicated designs with more </a:t>
            </a:r>
            <a:r>
              <a:rPr lang="en-US" altLang="ja-JP" sz="2200" dirty="0" smtClean="0">
                <a:latin typeface="Palatino Linotype"/>
                <a:ea typeface="Dotum" charset="0"/>
                <a:cs typeface="Palatino Linotype"/>
              </a:rPr>
              <a:t>than one </a:t>
            </a:r>
            <a:r>
              <a:rPr lang="en-US" altLang="ja-JP" sz="2200" dirty="0">
                <a:latin typeface="Palatino Linotype"/>
                <a:ea typeface="Dotum" charset="0"/>
                <a:cs typeface="Palatino Linotype"/>
              </a:rPr>
              <a:t>fixed-effects factor</a:t>
            </a:r>
          </a:p>
          <a:p>
            <a:pPr lvl="2" eaLnBrk="1" hangingPunct="1">
              <a:lnSpc>
                <a:spcPct val="110000"/>
              </a:lnSpc>
              <a:buClr>
                <a:schemeClr val="tx1"/>
              </a:buClr>
              <a:buFont typeface="Courier New" charset="0"/>
              <a:buChar char="o"/>
              <a:defRPr/>
            </a:pPr>
            <a:r>
              <a:rPr lang="en-US" sz="2200" dirty="0">
                <a:latin typeface="Palatino Linotype"/>
                <a:ea typeface="Dotum" charset="0"/>
                <a:cs typeface="Palatino Linotype"/>
              </a:rPr>
              <a:t>Can</a:t>
            </a:r>
            <a:r>
              <a:rPr lang="ja-JP" altLang="en-US" sz="2200" dirty="0">
                <a:latin typeface="Palatino Linotype"/>
                <a:ea typeface="Dotum" charset="0"/>
                <a:cs typeface="Palatino Linotype"/>
              </a:rPr>
              <a:t>’</a:t>
            </a:r>
            <a:r>
              <a:rPr lang="en-US" altLang="ja-JP" sz="2200" dirty="0">
                <a:latin typeface="Palatino Linotype"/>
                <a:ea typeface="Dotum" charset="0"/>
                <a:cs typeface="Palatino Linotype"/>
              </a:rPr>
              <a:t>t handle </a:t>
            </a:r>
            <a:r>
              <a:rPr lang="en-US" altLang="ja-JP" sz="2200" dirty="0" smtClean="0">
                <a:solidFill>
                  <a:srgbClr val="0000FF"/>
                </a:solidFill>
                <a:latin typeface="Palatino Linotype"/>
                <a:ea typeface="Dotum" charset="0"/>
                <a:cs typeface="Palatino Linotype"/>
              </a:rPr>
              <a:t>covariates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 charset="0"/>
                <a:cs typeface="Palatino Linotype"/>
              </a:rPr>
              <a:t>Direct permutation approach? </a:t>
            </a:r>
            <a:endParaRPr lang="en-US" sz="2400" dirty="0">
              <a:solidFill>
                <a:srgbClr val="000000"/>
              </a:solidFill>
              <a:latin typeface="Palatino Linotype"/>
              <a:ea typeface="Dotum" charset="0"/>
              <a:cs typeface="Palatino Linotyp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Group Analysis</a:t>
            </a:r>
            <a:r>
              <a:rPr lang="en-US" sz="3200" b="1" dirty="0">
                <a:latin typeface="Garamond" charset="0"/>
                <a:ea typeface="Dotum" charset="0"/>
                <a:cs typeface="Dotum" charset="0"/>
              </a:rPr>
              <a:t>: Fixed-Effects </a:t>
            </a:r>
            <a:r>
              <a:rPr lang="en-US" sz="3200" b="1" dirty="0" smtClean="0">
                <a:latin typeface="Garamond" charset="0"/>
                <a:ea typeface="Dotum" charset="0"/>
                <a:cs typeface="Dotum" charset="0"/>
              </a:rPr>
              <a:t>Analysis</a:t>
            </a:r>
            <a:r>
              <a:rPr lang="en-US" sz="3200" dirty="0" smtClean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800" dirty="0" smtClean="0">
                <a:latin typeface="Garamond" charset="0"/>
                <a:ea typeface="Dotum" charset="0"/>
                <a:cs typeface="Dotum" charset="0"/>
              </a:rPr>
              <a:t>(very old)</a:t>
            </a:r>
            <a:endParaRPr lang="en-US" sz="28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When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to consider?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LME </a:t>
            </a:r>
            <a:r>
              <a:rPr lang="en-US" sz="2400" dirty="0" smtClean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approach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Group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level: a few subjects: </a:t>
            </a:r>
            <a:r>
              <a:rPr lang="en-US" sz="2400" i="1" dirty="0">
                <a:latin typeface="Garamond" charset="0"/>
                <a:ea typeface="Dotum" charset="0"/>
                <a:cs typeface="Dotum" charset="0"/>
              </a:rPr>
              <a:t>n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&lt;  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6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Individual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level: combining multiple runs/sessions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Case study: difficult to generalize to whole population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Model 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=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b</a:t>
            </a:r>
            <a:r>
              <a:rPr lang="en-US" sz="2400" dirty="0" err="1">
                <a:latin typeface="Garamond" charset="0"/>
                <a:ea typeface="Dotum" charset="0"/>
                <a:cs typeface="Dotum" charset="0"/>
              </a:rPr>
              <a:t>+</a:t>
            </a:r>
            <a:r>
              <a:rPr lang="en-US" sz="2400" i="1" dirty="0" err="1">
                <a:latin typeface="Lucida Grande" charset="0"/>
                <a:ea typeface="ＭＳ Ｐゴシック" charset="0"/>
                <a:cs typeface="Lucida Grande" charset="0"/>
              </a:rPr>
              <a:t>ε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400" i="1" dirty="0" err="1">
                <a:latin typeface="Lucida Grande" charset="0"/>
                <a:ea typeface="ＭＳ Ｐゴシック" charset="0"/>
                <a:cs typeface="Lucida Grande" charset="0"/>
              </a:rPr>
              <a:t>ε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~ N(0, 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σ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baseline="30000" dirty="0"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), 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σ</a:t>
            </a:r>
            <a:r>
              <a:rPr lang="en-US" sz="2400" i="1" baseline="-25000" dirty="0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baseline="30000" dirty="0">
                <a:latin typeface="Garamond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Garamond" charset="0"/>
                <a:ea typeface="Dotum" charset="0"/>
                <a:cs typeface="Dotum" charset="0"/>
              </a:rPr>
              <a:t>within-subject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variability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Fixed 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in the sense that cross-subject variability is not considered</a:t>
            </a:r>
            <a:endParaRPr lang="en-US" sz="2400" i="1" baseline="300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Direct fixed-effects analysis (</a:t>
            </a:r>
            <a:r>
              <a:rPr lang="en-US" sz="2400" b="1" dirty="0">
                <a:solidFill>
                  <a:srgbClr val="000000"/>
                </a:solidFill>
                <a:latin typeface="Courier New" charset="0"/>
                <a:ea typeface="Dotum" charset="0"/>
                <a:cs typeface="Dotum" charset="0"/>
              </a:rPr>
              <a:t>3dDeconvolve</a:t>
            </a:r>
            <a:r>
              <a:rPr lang="en-US" sz="2400" b="1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/</a:t>
            </a:r>
            <a:r>
              <a:rPr lang="en-US" sz="2400" b="1" dirty="0">
                <a:solidFill>
                  <a:srgbClr val="000000"/>
                </a:solidFill>
                <a:latin typeface="Courier New" charset="0"/>
                <a:ea typeface="Dotum" charset="0"/>
                <a:cs typeface="Dotum" charset="0"/>
              </a:rPr>
              <a:t>3dREMLfit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)</a:t>
            </a:r>
          </a:p>
          <a:p>
            <a:pPr lvl="1" eaLnBrk="1" hangingPunct="1">
              <a:lnSpc>
                <a:spcPts val="3200"/>
              </a:lnSpc>
              <a:buFont typeface="Courier New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Combine </a:t>
            </a:r>
            <a:r>
              <a:rPr lang="en-US" sz="2400" dirty="0">
                <a:solidFill>
                  <a:srgbClr val="000000"/>
                </a:solidFill>
                <a:latin typeface="Garamond" charset="0"/>
                <a:ea typeface="Dotum" charset="0"/>
                <a:cs typeface="Dotum" charset="0"/>
              </a:rPr>
              <a:t>data from all subjects and then run regression</a:t>
            </a:r>
            <a:endParaRPr lang="en-US" sz="2400" dirty="0">
              <a:latin typeface="Garamond" charset="0"/>
              <a:ea typeface="Dotum" charset="0"/>
              <a:cs typeface="Dotum" charset="0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Fixed-effects meta-analysis  (</a:t>
            </a:r>
            <a:r>
              <a:rPr lang="en-US" sz="2400" b="1" dirty="0">
                <a:latin typeface="Courier New" charset="0"/>
                <a:ea typeface="Dotum" charset="0"/>
                <a:cs typeface="Dotum" charset="0"/>
              </a:rPr>
              <a:t>3dcalc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) : weighted least squares</a:t>
            </a:r>
          </a:p>
          <a:p>
            <a:pPr lvl="1" eaLnBrk="1" hangingPunct="1">
              <a:lnSpc>
                <a:spcPts val="32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i="1" dirty="0" smtClean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= ∑</a:t>
            </a:r>
            <a:r>
              <a:rPr lang="en-US" sz="2400" i="1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/∑</a:t>
            </a:r>
            <a:r>
              <a:rPr lang="en-US" sz="2400" i="1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,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=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/</a:t>
            </a:r>
            <a:r>
              <a:rPr lang="en-US" sz="2400" i="1" dirty="0"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i="1" baseline="-25000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= weight for </a:t>
            </a:r>
            <a:r>
              <a:rPr lang="en-US" sz="2400" i="1" dirty="0" err="1">
                <a:latin typeface="Garamond" charset="0"/>
                <a:ea typeface="Dotum" charset="0"/>
                <a:cs typeface="Dotum" charset="0"/>
              </a:rPr>
              <a:t>i</a:t>
            </a:r>
            <a:r>
              <a:rPr lang="en-US" sz="2400" dirty="0" err="1">
                <a:latin typeface="Garamond" charset="0"/>
                <a:ea typeface="Dotum" charset="0"/>
                <a:cs typeface="Dotum" charset="0"/>
              </a:rPr>
              <a:t>th</a:t>
            </a:r>
            <a:r>
              <a:rPr lang="en-US" sz="2400" dirty="0">
                <a:latin typeface="Garamond" charset="0"/>
                <a:ea typeface="Dotum" charset="0"/>
                <a:cs typeface="Dotum" charset="0"/>
              </a:rPr>
              <a:t> </a:t>
            </a:r>
            <a:r>
              <a:rPr lang="en-US" sz="2400" dirty="0" smtClean="0">
                <a:latin typeface="Garamond" charset="0"/>
                <a:ea typeface="Dotum" charset="0"/>
                <a:cs typeface="Dotum" charset="0"/>
              </a:rPr>
              <a:t>subject</a:t>
            </a:r>
          </a:p>
          <a:p>
            <a:pPr lvl="1" eaLnBrk="1" hangingPunct="1">
              <a:lnSpc>
                <a:spcPts val="32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i="1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  = </a:t>
            </a:r>
            <a:r>
              <a:rPr lang="en-US" sz="2400" i="1" dirty="0">
                <a:solidFill>
                  <a:srgbClr val="0000FF"/>
                </a:solidFill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en-US" sz="2400" dirty="0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√∑</a:t>
            </a:r>
            <a:r>
              <a:rPr lang="en-US" sz="2400" i="1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w</a:t>
            </a:r>
            <a:r>
              <a:rPr lang="en-US" sz="2400" i="1" baseline="-25000" dirty="0" err="1">
                <a:solidFill>
                  <a:srgbClr val="0000FF"/>
                </a:solidFill>
                <a:latin typeface="Garamond" charset="0"/>
                <a:ea typeface="Dotum" charset="0"/>
                <a:cs typeface="Dotum" charset="0"/>
              </a:rPr>
              <a:t>i</a:t>
            </a:r>
            <a:endParaRPr lang="en-US" sz="2400" i="1" dirty="0">
              <a:solidFill>
                <a:srgbClr val="0000FF"/>
              </a:solidFill>
              <a:latin typeface="Garamond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 Analysis Program List</a:t>
            </a:r>
            <a:endParaRPr lang="en-US" sz="20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one-sample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two-sample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paired </a:t>
            </a:r>
            <a:r>
              <a:rPr lang="en-US" sz="2200" i="1" u="sng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 + covariates (voxel-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wise is allowed, </a:t>
            </a:r>
            <a:r>
              <a:rPr lang="en-US" sz="2200" i="1" dirty="0" smtClean="0">
                <a:latin typeface="Palatino Linotype" charset="0"/>
                <a:ea typeface="ＭＳ Ｐゴシック" charset="0"/>
                <a:cs typeface="Palatino Linotype" charset="0"/>
              </a:rPr>
              <a:t>e.g.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, GM fraction)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(R package for mixed-effects analysis, </a:t>
            </a:r>
            <a:r>
              <a:rPr lang="en-US" sz="2200" i="1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-tests plus covariates)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3ddot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correlation between two </a:t>
            </a:r>
            <a:r>
              <a:rPr lang="en-US" sz="2200" u="sng" dirty="0" smtClean="0">
                <a:latin typeface="Palatino Linotype" charset="0"/>
                <a:ea typeface="ＭＳ Ｐゴシック" charset="0"/>
                <a:cs typeface="Palatino Linotype" charset="0"/>
              </a:rPr>
              <a:t>datasets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(one-way between-subject)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3dANOVA2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one-way within-subject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2-way between-subjects)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2-way within-subject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mixed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3-way between-subjects)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AN(C)OVA, and within-subject MAN(C)OVA)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(R package for sophisticated cases)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3dttest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one-sample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two-sample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 and </a:t>
            </a:r>
            <a:r>
              <a:rPr lang="en-US" sz="2200" u="sng" dirty="0">
                <a:latin typeface="Palatino Linotype" charset="0"/>
                <a:ea typeface="ＭＳ Ｐゴシック" charset="0"/>
                <a:cs typeface="Palatino Linotype" charset="0"/>
              </a:rPr>
              <a:t>paired </a:t>
            </a:r>
            <a:r>
              <a:rPr lang="en-US" sz="2200" i="1" u="sng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3dRegAna</a:t>
            </a:r>
            <a:r>
              <a:rPr lang="en-US" sz="2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: regression/correlation, covariates)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2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GroupAna</a:t>
            </a:r>
            <a:r>
              <a:rPr lang="en-US" sz="2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 smtClean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</a:t>
            </a:r>
            <a:r>
              <a:rPr lang="en-US" sz="2200" dirty="0" smtClean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ostly obsolete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000" dirty="0" err="1">
                <a:latin typeface="Palatino Linotype" charset="0"/>
                <a:ea typeface="ＭＳ Ｐゴシック" charset="0"/>
                <a:cs typeface="Palatino Linotype" charset="0"/>
              </a:rPr>
              <a:t>Matlab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package for up to four-way ANOVA)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sz="20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FMRI Group Analysis Comparison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Garamond" charset="0"/>
              <a:ea typeface="Dotum" charset="0"/>
              <a:cs typeface="Dotum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054100"/>
          <a:ext cx="8442325" cy="5680078"/>
        </p:xfrm>
        <a:graphic>
          <a:graphicData uri="http://schemas.openxmlformats.org/drawingml/2006/table">
            <a:tbl>
              <a:tblPr/>
              <a:tblGrid>
                <a:gridCol w="1298342"/>
                <a:gridCol w="1428724"/>
                <a:gridCol w="1811584"/>
                <a:gridCol w="1970331"/>
                <a:gridCol w="1933344"/>
              </a:tblGrid>
              <a:tr h="40662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AFNI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SPM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FSL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7494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i="1" dirty="0" smtClean="0">
                          <a:latin typeface="Garamond"/>
                          <a:cs typeface="Garamond"/>
                        </a:rPr>
                        <a:t>t</a:t>
                      </a:r>
                      <a:r>
                        <a:rPr lang="en-US" sz="1600" dirty="0" smtClean="0">
                          <a:latin typeface="Garamond"/>
                          <a:cs typeface="Garamond"/>
                        </a:rPr>
                        <a:t>-test (one-, two-sample, paired)</a:t>
                      </a:r>
                      <a:endParaRPr lang="en-US" sz="1600" dirty="0">
                        <a:latin typeface="Garamond"/>
                        <a:cs typeface="Garamond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3dttest++, 3dMEMA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FLAME1, FLAME1+2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82701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 categorical variable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: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one-way ANOVA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3dANOVA/2/3,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GroupAna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Only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 WS factor: full and flexible factorial design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Only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 within-subject factor: GLM in FEAT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70959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Multi-way AN(C)OVA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3dANOVA2/3,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GroupAna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, 3dMVM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822942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Between-subject covariate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3dttest++, 3dMEMA, 3dMVM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Partially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Partially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822942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Sophisticated situations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Covariate + within-subject factor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3dLME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---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822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Subject adjustment in trend analysis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Basis functions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ＭＳ Ｐゴシック" charset="0"/>
                          <a:cs typeface="Garamond" charset="0"/>
                        </a:rPr>
                        <a:t>Missing data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charset="0"/>
                        <a:ea typeface="ＭＳ Ｐゴシック" charset="0"/>
                        <a:cs typeface="Garamond" charset="0"/>
                      </a:endParaRPr>
                    </a:p>
                  </a:txBody>
                  <a:tcPr marL="91443" marR="91443"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 vert="horz"/>
          <a:lstStyle/>
          <a:p>
            <a:pPr>
              <a:lnSpc>
                <a:spcPct val="100000"/>
              </a:lnSpc>
              <a:buSzPct val="100000"/>
            </a:pPr>
            <a:r>
              <a:rPr lang="en-US" sz="3200" dirty="0" smtClean="0">
                <a:solidFill>
                  <a:srgbClr val="000000"/>
                </a:solidFill>
                <a:latin typeface="Palatino Linotype"/>
                <a:ea typeface="Dotum"/>
              </a:rPr>
              <a:t>ISC: Overview</a:t>
            </a: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Naturalistic FMRI</a:t>
            </a:r>
            <a:endParaRPr dirty="0"/>
          </a:p>
          <a:p>
            <a:pPr marL="800100" lvl="1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A middle point between task-related and resting-state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scanning</a:t>
            </a:r>
          </a:p>
          <a:p>
            <a:pPr marL="800100" lvl="1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A special case of task-related FMRI: task from beginning to end</a:t>
            </a:r>
            <a:endParaRPr dirty="0"/>
          </a:p>
          <a:p>
            <a:pPr marL="800100" lvl="1" indent="-3429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Resting-state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data: an asymptotic case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of naturalistic canning</a:t>
            </a:r>
            <a:endParaRPr dirty="0"/>
          </a:p>
          <a:p>
            <a:pPr marL="285750" indent="-285750">
              <a:buSzPct val="100000"/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Challenges of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analyzing naturalistic scanning data</a:t>
            </a:r>
            <a:endParaRPr dirty="0"/>
          </a:p>
          <a:p>
            <a:pPr marL="285750" indent="-285750">
              <a:lnSpc>
                <a:spcPct val="100000"/>
              </a:lnSpc>
              <a:buSzPct val="100000"/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Survey of previous approaches</a:t>
            </a:r>
            <a:endParaRPr dirty="0"/>
          </a:p>
          <a:p>
            <a:pPr marL="285750" indent="-285750">
              <a:lnSpc>
                <a:spcPct val="100000"/>
              </a:lnSpc>
              <a:buSzPct val="100000"/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Exploration of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new nonparametric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methods</a:t>
            </a:r>
            <a:endParaRPr dirty="0"/>
          </a:p>
          <a:p>
            <a:pPr marL="285750" indent="-285750">
              <a:lnSpc>
                <a:spcPct val="100000"/>
              </a:lnSpc>
              <a:buSzPct val="100000"/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Flexibility of linear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mixed-effects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(LME) modeling (</a:t>
            </a:r>
            <a:r>
              <a:rPr lang="en-US" sz="2400" b="1" dirty="0">
                <a:solidFill>
                  <a:srgbClr val="3366FF"/>
                </a:solidFill>
                <a:latin typeface="Palatino Linotype"/>
                <a:ea typeface="Dotum"/>
              </a:rPr>
              <a:t>program publicly available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)</a:t>
            </a:r>
            <a:endParaRPr dirty="0"/>
          </a:p>
          <a:p>
            <a:pPr marL="285750" indent="-285750">
              <a:lnSpc>
                <a:spcPct val="100000"/>
              </a:lnSpc>
              <a:buSzPct val="100000"/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Potential application to resting-state data</a:t>
            </a:r>
            <a:endParaRPr dirty="0"/>
          </a:p>
          <a:p>
            <a:pPr marL="914400" lvl="1" indent="-45720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Focus on whole brain instead of one seed</a:t>
            </a:r>
            <a:endParaRPr sz="2200" dirty="0"/>
          </a:p>
          <a:p>
            <a:pPr marL="285750" indent="-285750">
              <a:lnSpc>
                <a:spcPct val="100000"/>
              </a:lnSpc>
              <a:buSzPct val="100000"/>
              <a:buFont typeface="Courier New"/>
              <a:buChar char="o"/>
            </a:pPr>
            <a:endParaRPr dirty="0"/>
          </a:p>
          <a:p>
            <a:pPr>
              <a:lnSpc>
                <a:spcPct val="100000"/>
              </a:lnSpc>
              <a:buSzPct val="100000"/>
            </a:pPr>
            <a:endParaRPr dirty="0"/>
          </a:p>
          <a:p>
            <a:pPr>
              <a:lnSpc>
                <a:spcPct val="100000"/>
              </a:lnSpc>
              <a:buSzPct val="100000"/>
            </a:pPr>
            <a:endParaRPr dirty="0"/>
          </a:p>
          <a:p>
            <a:pPr>
              <a:buSzPct val="100000"/>
            </a:pPr>
            <a:endParaRPr dirty="0"/>
          </a:p>
          <a:p>
            <a:pPr>
              <a:lnSpc>
                <a:spcPct val="100000"/>
              </a:lnSpc>
              <a:buSzPct val="100000"/>
            </a:pPr>
            <a:endParaRPr dirty="0"/>
          </a:p>
          <a:p>
            <a:pPr>
              <a:buSzPct val="10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81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Palatino Linotype"/>
                <a:ea typeface="Dotum"/>
              </a:rPr>
              <a:t>Two popular types of FMRI scanning</a:t>
            </a: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Task-related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experiments</a:t>
            </a:r>
            <a:endParaRPr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Meticulously designed, well controlled</a:t>
            </a:r>
            <a:endParaRPr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Event-related or block design</a:t>
            </a:r>
            <a:endParaRPr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Effect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of interest: regional responses to a task or a contrast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Models: responses estimated through 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/>
              </a:rPr>
              <a:t>time series regression</a:t>
            </a:r>
            <a:endParaRPr dirty="0">
              <a:solidFill>
                <a:srgbClr val="0000FF"/>
              </a:solidFill>
            </a:endParaRP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Potential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issues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Artificial tasks: absence of distinctive textures of real life events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rtificial or discrete intervals between trials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Poor understanding/modeling, low sensitivity 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(underpowered)</a:t>
            </a:r>
            <a:endParaRPr sz="2000"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Resting state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No explicit tasks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Spontaneous, intrinsic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fluctuations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Effect of interest: regional correlation, networks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Models: seed-based correlation, data-driven methods, etc.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Caveats: difficult to separate physiological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confounds, arbitrary in data manipulations/interpretations</a:t>
            </a: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0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latin typeface="Palatino Linotype"/>
                <a:ea typeface="Dotum"/>
              </a:rPr>
              <a:t>Naturalistic scanning</a:t>
            </a: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Subjects view a natural scene during scanning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Palatino Linotype"/>
                <a:ea typeface="Dotum"/>
              </a:rPr>
              <a:t>V</a:t>
            </a:r>
            <a:r>
              <a:rPr lang="en-US" sz="2200" dirty="0" err="1" smtClean="0">
                <a:solidFill>
                  <a:srgbClr val="000000"/>
                </a:solidFill>
                <a:latin typeface="Palatino Linotype"/>
                <a:ea typeface="Dotum"/>
              </a:rPr>
              <a:t>isuoauditory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 movie clip (e.g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., http://</a:t>
            </a:r>
            <a:r>
              <a:rPr lang="en-US" sz="2200" dirty="0" err="1">
                <a:solidFill>
                  <a:srgbClr val="000000"/>
                </a:solidFill>
                <a:latin typeface="Palatino Linotype"/>
                <a:ea typeface="Dotum"/>
              </a:rPr>
              <a:t>studyforrest.org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/)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Neural responses shared across languages</a:t>
            </a:r>
            <a:endParaRPr dirty="0" smtClean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Music, speech, games, …</a:t>
            </a: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Duration: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lasting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for a few minutes or more</a:t>
            </a:r>
            <a:endParaRPr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Close to naturalistic settings: minimally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manipulated; naturalistically, continuously, and dynamically evolving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Effect of interest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Extent of </a:t>
            </a:r>
            <a:r>
              <a:rPr lang="en-US" sz="2200" dirty="0" smtClean="0">
                <a:solidFill>
                  <a:srgbClr val="0000FF"/>
                </a:solidFill>
                <a:latin typeface="Palatino Linotype"/>
                <a:ea typeface="Dotum"/>
              </a:rPr>
              <a:t>synchronization/entrainment, 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/>
              </a:rPr>
              <a:t>similarity, or shared processing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at the same brain regions across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subjects in </a:t>
            </a:r>
            <a:r>
              <a:rPr lang="en-US" sz="2200" dirty="0" smtClean="0">
                <a:latin typeface="Palatino Linotype"/>
                <a:ea typeface="Dotum"/>
              </a:rPr>
              <a:t>shared memory, communication and understanding through a common ground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endParaRPr lang="en-US" sz="2200" dirty="0" smtClean="0">
              <a:latin typeface="Palatino Linotype"/>
              <a:ea typeface="Dotum"/>
            </a:endParaRPr>
          </a:p>
          <a:p>
            <a:pPr marL="342900" indent="-342900">
              <a:buFont typeface="Courier New"/>
              <a:buChar char="o"/>
            </a:pPr>
            <a:r>
              <a:rPr lang="en-US" sz="2400" dirty="0" err="1">
                <a:solidFill>
                  <a:srgbClr val="0000FF"/>
                </a:solidFill>
                <a:latin typeface="Palatino Linotype"/>
                <a:ea typeface="Dotum"/>
              </a:rPr>
              <a:t>Hasson</a:t>
            </a:r>
            <a:r>
              <a:rPr lang="en-US" sz="2400" dirty="0">
                <a:solidFill>
                  <a:srgbClr val="0000FF"/>
                </a:solidFill>
                <a:latin typeface="Palatino Linotype"/>
                <a:ea typeface="Dotum"/>
              </a:rPr>
              <a:t> et al., 2004. </a:t>
            </a:r>
            <a:r>
              <a:rPr lang="en-US" sz="2400" dirty="0" err="1">
                <a:latin typeface="Palatino Linotype"/>
                <a:ea typeface="Dotum"/>
              </a:rPr>
              <a:t>Intersubject</a:t>
            </a:r>
            <a:r>
              <a:rPr lang="en-US" sz="2400" dirty="0">
                <a:latin typeface="Palatino Linotype"/>
                <a:ea typeface="Dotum"/>
              </a:rPr>
              <a:t> synchronization of cortical activity during natural vision. Science 303:1634-1640.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88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Inter-Subject Correlation (ISC)</a:t>
            </a:r>
            <a:endParaRPr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Modeling with task-related </a:t>
            </a:r>
            <a:r>
              <a:rPr lang="en-US" sz="2400" dirty="0" err="1">
                <a:solidFill>
                  <a:srgbClr val="000000"/>
                </a:solidFill>
                <a:latin typeface="Palatino Linotype"/>
                <a:ea typeface="Dotum"/>
              </a:rPr>
              <a:t>regressors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 won’t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work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One </a:t>
            </a:r>
            <a:r>
              <a:rPr lang="en-US" sz="2200" dirty="0" err="1" smtClean="0">
                <a:solidFill>
                  <a:srgbClr val="000000"/>
                </a:solidFill>
                <a:latin typeface="Palatino Linotype"/>
                <a:ea typeface="Dotum"/>
              </a:rPr>
              <a:t>regressor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 for the whole task: BOLD can’t be separated from baseline and drift effects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Feature extractions: too rich or complicated to be practical</a:t>
            </a:r>
            <a:endParaRPr lang="en-US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sz="2400"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Inter-subject correlation (ISC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)</a:t>
            </a: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Proper preprocessing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onlinear alignment to template space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R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emoving physiological confounds (e.g., regressing out signal in the white matter and principal components from the CSF signal)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C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ensoring out time points when significant motion occurred</a:t>
            </a: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2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Inter-Subject Correlation (ISC)</a:t>
            </a:r>
            <a:endParaRPr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Inter-subject correlation (ISC)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Correlation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of time series between two subjects at the same voxel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No presumption of HDR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Measuring synchronization/similarity/entrainment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Avoiding the arbitrariness of seed selection</a:t>
            </a:r>
            <a:endParaRPr lang="en-US" sz="2200"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Voxel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-wise ISC between any subject pair</a:t>
            </a:r>
            <a:endParaRPr lang="en-US" sz="2400" dirty="0"/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= 3 subjects (A, B, C): 3 ISC values (AB, AC, BC)</a:t>
            </a:r>
            <a:endParaRPr lang="en-US" sz="2200" dirty="0"/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= 4 subjects: 6 ISCs</a:t>
            </a:r>
            <a:endParaRPr lang="en-US" sz="2200" dirty="0"/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= 5 subjects: 10 ISCs</a:t>
            </a:r>
            <a:endParaRPr lang="en-US" sz="2200" dirty="0"/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subjects: </a:t>
            </a: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-1)/2 ISCs</a:t>
            </a:r>
            <a:endParaRPr lang="en-US" sz="2200"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ISC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group analysis</a:t>
            </a:r>
            <a:endParaRPr sz="2400"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Summarization at the group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level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Investigate differences across groups in synchronization (ISC)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Difficulty: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some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of ISC values are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correlated</a:t>
            </a:r>
          </a:p>
          <a:p>
            <a:pPr lvl="1">
              <a:lnSpc>
                <a:spcPct val="100000"/>
              </a:lnSpc>
            </a:pPr>
            <a:r>
              <a:rPr lang="en-US" sz="2200" i="1" dirty="0" smtClean="0">
                <a:solidFill>
                  <a:srgbClr val="000000"/>
                </a:solidFill>
                <a:latin typeface="Palatino Linotype"/>
                <a:ea typeface="Dotum"/>
              </a:rPr>
              <a:t>     </a:t>
            </a:r>
            <a:r>
              <a:rPr lang="en-US" sz="2200" b="1" i="1" dirty="0" smtClean="0">
                <a:solidFill>
                  <a:srgbClr val="FF0000"/>
                </a:solidFill>
                <a:latin typeface="Palatino Linotype"/>
                <a:ea typeface="Dotum"/>
              </a:rPr>
              <a:t>n</a:t>
            </a:r>
            <a:r>
              <a:rPr lang="en-US" sz="2200" b="1" dirty="0" smtClean="0">
                <a:solidFill>
                  <a:srgbClr val="0000FF"/>
                </a:solidFill>
                <a:latin typeface="Palatino Linotype"/>
                <a:ea typeface="Dotum"/>
              </a:rPr>
              <a:t> independent samples correspond to </a:t>
            </a:r>
            <a:r>
              <a:rPr lang="en-US" sz="2200" b="1" i="1" dirty="0" smtClean="0">
                <a:solidFill>
                  <a:srgbClr val="FF0000"/>
                </a:solidFill>
                <a:latin typeface="Palatino Linotype"/>
                <a:ea typeface="Dotum"/>
              </a:rPr>
              <a:t>n</a:t>
            </a:r>
            <a:r>
              <a:rPr lang="en-US" sz="2200" b="1" dirty="0" smtClean="0">
                <a:solidFill>
                  <a:srgbClr val="FF0000"/>
                </a:solidFill>
                <a:latin typeface="Palatino Linotype"/>
                <a:ea typeface="Dotum"/>
              </a:rPr>
              <a:t>(</a:t>
            </a:r>
            <a:r>
              <a:rPr lang="en-US" sz="2200" b="1" i="1" dirty="0" smtClean="0">
                <a:solidFill>
                  <a:srgbClr val="FF0000"/>
                </a:solidFill>
                <a:latin typeface="Palatino Linotype"/>
                <a:ea typeface="Dotum"/>
              </a:rPr>
              <a:t>n</a:t>
            </a:r>
            <a:r>
              <a:rPr lang="en-US" sz="2200" b="1" dirty="0" smtClean="0">
                <a:solidFill>
                  <a:srgbClr val="FF0000"/>
                </a:solidFill>
                <a:latin typeface="Palatino Linotype"/>
                <a:ea typeface="Dotum"/>
              </a:rPr>
              <a:t>-1)/2</a:t>
            </a:r>
            <a:r>
              <a:rPr lang="en-US" sz="2200" b="1" dirty="0" smtClean="0">
                <a:solidFill>
                  <a:srgbClr val="0000FF"/>
                </a:solidFill>
                <a:latin typeface="Palatino Linotype"/>
                <a:ea typeface="Dotum"/>
              </a:rPr>
              <a:t> ISCs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06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ISC group analysis</a:t>
            </a: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Voxel-wise ISC matrix (usually Fisher-transformed)</a:t>
            </a:r>
            <a:endParaRPr dirty="0"/>
          </a:p>
          <a:p>
            <a:pPr marL="742950" lvl="1" indent="-28575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One 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group</a:t>
            </a:r>
            <a:endParaRPr lang="en-US" sz="2200" dirty="0"/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Two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groups</a:t>
            </a:r>
            <a:endParaRPr sz="2200" dirty="0"/>
          </a:p>
          <a:p>
            <a:pPr marL="1200150" lvl="2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Within-group ISC: R11, R22</a:t>
            </a:r>
            <a:endParaRPr sz="2000" dirty="0"/>
          </a:p>
          <a:p>
            <a:pPr marL="1200150" lvl="2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Inter-group ISC: R21</a:t>
            </a:r>
            <a:endParaRPr sz="2000" dirty="0"/>
          </a:p>
          <a:p>
            <a:pPr marL="1200150" lvl="2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3 group 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comparisons: 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ea typeface="Dotum"/>
              </a:rPr>
              <a:t>R11 </a:t>
            </a:r>
            <a:r>
              <a:rPr lang="en-US" sz="2000" dirty="0" err="1" smtClean="0">
                <a:solidFill>
                  <a:srgbClr val="0000FF"/>
                </a:solidFill>
                <a:latin typeface="Palatino Linotype"/>
                <a:ea typeface="Dotum"/>
              </a:rPr>
              <a:t>vs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ea typeface="Dotum"/>
              </a:rPr>
              <a:t> R22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, 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ea typeface="Dotum"/>
              </a:rPr>
              <a:t>R11 </a:t>
            </a:r>
            <a:r>
              <a:rPr lang="en-US" sz="2000" dirty="0" err="1" smtClean="0">
                <a:solidFill>
                  <a:srgbClr val="0000FF"/>
                </a:solidFill>
                <a:latin typeface="Palatino Linotype"/>
                <a:ea typeface="Dotum"/>
              </a:rPr>
              <a:t>vs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ea typeface="Dotum"/>
              </a:rPr>
              <a:t> R21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ea typeface="Dotum"/>
              </a:rPr>
              <a:t>R22 </a:t>
            </a:r>
            <a:r>
              <a:rPr lang="en-US" sz="2000" dirty="0" err="1" smtClean="0">
                <a:solidFill>
                  <a:srgbClr val="0000FF"/>
                </a:solidFill>
                <a:latin typeface="Palatino Linotype"/>
                <a:ea typeface="Dotum"/>
              </a:rPr>
              <a:t>vs</a:t>
            </a:r>
            <a:r>
              <a:rPr lang="en-US" sz="2000" dirty="0" smtClean="0">
                <a:solidFill>
                  <a:srgbClr val="0000FF"/>
                </a:solidFill>
                <a:latin typeface="Palatino Linotype"/>
                <a:ea typeface="Dotum"/>
              </a:rPr>
              <a:t> R21</a:t>
            </a:r>
            <a:endParaRPr sz="2000" dirty="0">
              <a:solidFill>
                <a:srgbClr val="0000FF"/>
              </a:solidFill>
            </a:endParaRPr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pic>
        <p:nvPicPr>
          <p:cNvPr id="9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5200" y="3594240"/>
            <a:ext cx="3085920" cy="2989440"/>
          </a:xfrm>
          <a:prstGeom prst="rect">
            <a:avLst/>
          </a:prstGeom>
          <a:ln>
            <a:noFill/>
          </a:ln>
        </p:spPr>
      </p:pic>
      <p:pic>
        <p:nvPicPr>
          <p:cNvPr id="9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60240" y="23711040"/>
            <a:ext cx="15216840" cy="3252960"/>
          </a:xfrm>
          <a:prstGeom prst="rect">
            <a:avLst/>
          </a:prstGeom>
          <a:ln>
            <a:noFill/>
          </a:ln>
        </p:spPr>
      </p:pic>
      <p:pic>
        <p:nvPicPr>
          <p:cNvPr id="9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12880" y="23863320"/>
            <a:ext cx="15216840" cy="3252960"/>
          </a:xfrm>
          <a:prstGeom prst="rect">
            <a:avLst/>
          </a:prstGeom>
          <a:ln>
            <a:noFill/>
          </a:ln>
        </p:spPr>
      </p:pic>
      <p:pic>
        <p:nvPicPr>
          <p:cNvPr id="10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965160" y="24015600"/>
            <a:ext cx="15216840" cy="3252960"/>
          </a:xfrm>
          <a:prstGeom prst="rect">
            <a:avLst/>
          </a:prstGeom>
          <a:ln>
            <a:noFill/>
          </a:ln>
        </p:spPr>
      </p:pic>
      <p:pic>
        <p:nvPicPr>
          <p:cNvPr id="10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1200" y="1508051"/>
            <a:ext cx="8301240" cy="164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36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Group Analysis </a:t>
            </a:r>
            <a:r>
              <a:rPr lang="en-US" sz="3200" b="1" u="sng" dirty="0" smtClean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Caveats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Conventional: voxel-wise (brain) or node-wise (surface)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Prerequisite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: reasonable alignment to some template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Limitations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: alignment could be suboptimal or even poor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Different folding patterns across subjects: better alignment could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help (perhaps to 5 mm accuracy?)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Different </a:t>
            </a:r>
            <a:r>
              <a:rPr lang="en-US" sz="2200" dirty="0" err="1">
                <a:latin typeface="Palatino" charset="0"/>
                <a:ea typeface="Dotum" charset="0"/>
                <a:cs typeface="Dotum" charset="0"/>
              </a:rPr>
              <a:t>cytoarchitectonic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 (or functional) locations across subjects: </a:t>
            </a: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structural alignment of images </a:t>
            </a: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won’t help!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Impact on conjunction vs. selectivity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Alternative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(won’t discuss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): ROI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-based </a:t>
            </a:r>
            <a:r>
              <a:rPr lang="en-US" sz="2400" dirty="0" smtClean="0">
                <a:latin typeface="Palatino" charset="0"/>
                <a:ea typeface="Dotum" charset="0"/>
                <a:cs typeface="Dotum" charset="0"/>
              </a:rPr>
              <a:t>approach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Half data for functional localizers, and half for ROI analysis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Easier: whole brain reduced to a few numbers per subject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Model building and tuning possible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 smtClean="0">
                <a:latin typeface="Palatino" charset="0"/>
                <a:ea typeface="Dotum" charset="0"/>
                <a:cs typeface="Dotum" charset="0"/>
              </a:rPr>
              <a:t>Most AFNI 3d analysis programs also handle ROI input (1D files)</a:t>
            </a: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buFont typeface="Courier New" charset="0"/>
              <a:buChar char="o"/>
              <a:defRPr/>
            </a:pP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Correlation pattern of ISC values</a:t>
            </a:r>
            <a:endParaRPr dirty="0"/>
          </a:p>
          <a:p>
            <a:pPr marL="342900" indent="-342900">
              <a:lnSpc>
                <a:spcPct val="11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2 ISC values associated with a common subject are correlated with each other: 5 subjects, 10 ISC values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i="1" dirty="0" err="1">
                <a:solidFill>
                  <a:srgbClr val="000000"/>
                </a:solidFill>
                <a:latin typeface="Palatino Linotype"/>
                <a:ea typeface="Dotum"/>
              </a:rPr>
              <a:t>ρ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 ≠ 0 characterizes non-independent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relationship</a:t>
            </a: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b="1" dirty="0" smtClean="0">
                <a:solidFill>
                  <a:srgbClr val="FF0000"/>
                </a:solidFill>
                <a:latin typeface="Palatino Linotype"/>
                <a:ea typeface="Dotum"/>
              </a:rPr>
              <a:t>Challenge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: how to handle this irregular correlation matrix?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pic>
        <p:nvPicPr>
          <p:cNvPr id="10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06360" y="1870452"/>
            <a:ext cx="5465160" cy="4114440"/>
          </a:xfrm>
          <a:prstGeom prst="rect">
            <a:avLst/>
          </a:prstGeom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3211756" y="2987456"/>
            <a:ext cx="310709" cy="334917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709862" y="4922909"/>
            <a:ext cx="310709" cy="334917"/>
          </a:xfrm>
          <a:prstGeom prst="frame">
            <a:avLst>
              <a:gd name="adj1" fmla="val 8504"/>
            </a:avLst>
          </a:prstGeom>
          <a:solidFill>
            <a:srgbClr val="0000FF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8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ISC group analysis: previous methods</a:t>
            </a:r>
            <a:endParaRPr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600" dirty="0">
                <a:solidFill>
                  <a:srgbClr val="000000"/>
                </a:solidFill>
                <a:latin typeface="Palatino Linotype"/>
                <a:ea typeface="Dotum"/>
              </a:rPr>
              <a:t>Student’s </a:t>
            </a:r>
            <a:r>
              <a:rPr lang="en-US" sz="2600" i="1" dirty="0">
                <a:solidFill>
                  <a:srgbClr val="000000"/>
                </a:solidFill>
                <a:latin typeface="Palatino Linotype"/>
                <a:ea typeface="Dotum"/>
              </a:rPr>
              <a:t>t</a:t>
            </a:r>
            <a:r>
              <a:rPr lang="en-US" sz="2600" dirty="0">
                <a:solidFill>
                  <a:srgbClr val="000000"/>
                </a:solidFill>
                <a:latin typeface="Palatino Linotype"/>
                <a:ea typeface="Dotum"/>
              </a:rPr>
              <a:t>-test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Independence violation acknowledged but not accounted for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Justification via observations that  “null data” (generated by ISC values with randomly shifted time series) followed </a:t>
            </a: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t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Palatino Linotype"/>
                <a:ea typeface="Dotum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-1</a:t>
            </a:r>
            <a:r>
              <a:rPr lang="en-US" sz="2200" dirty="0" smtClean="0">
                <a:solidFill>
                  <a:srgbClr val="000000"/>
                </a:solidFill>
                <a:latin typeface="Palatino Linotype"/>
                <a:ea typeface="Dotum"/>
              </a:rPr>
              <a:t>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600" dirty="0">
                <a:latin typeface="Palatino Linotype"/>
                <a:ea typeface="Dotum"/>
              </a:rPr>
              <a:t>Various nonparametric methods</a:t>
            </a:r>
            <a:endParaRPr dirty="0"/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Permutations: null distribution via randomization across space (voxels) and time (e.g., circularly shifting each subject’s </a:t>
            </a:r>
            <a:r>
              <a:rPr lang="en-US" sz="2200" dirty="0">
                <a:solidFill>
                  <a:srgbClr val="FF0000"/>
                </a:solidFill>
                <a:latin typeface="Palatino Linotype"/>
                <a:ea typeface="Dotum"/>
              </a:rPr>
              <a:t>time series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by a random lag)</a:t>
            </a:r>
            <a:endParaRPr sz="2200" dirty="0"/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Palatino Linotype"/>
                <a:ea typeface="Dotum"/>
              </a:rPr>
              <a:t>Matlab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 package: </a:t>
            </a:r>
            <a:r>
              <a:rPr lang="en-US" sz="2000" b="1" dirty="0">
                <a:solidFill>
                  <a:srgbClr val="0000FF"/>
                </a:solidFill>
                <a:latin typeface="Palatino Linotype"/>
                <a:ea typeface="Dotum"/>
              </a:rPr>
              <a:t>ISC </a:t>
            </a:r>
            <a:r>
              <a:rPr lang="en-US" sz="2000" b="1" dirty="0" smtClean="0">
                <a:solidFill>
                  <a:srgbClr val="0000FF"/>
                </a:solidFill>
                <a:latin typeface="Palatino Linotype"/>
                <a:ea typeface="Dotum"/>
              </a:rPr>
              <a:t>Toolbox 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Palatino Linotype"/>
                <a:ea typeface="Dotum"/>
              </a:rPr>
              <a:t>Kauppi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 et al, 2014)</a:t>
            </a:r>
          </a:p>
          <a:p>
            <a:pPr marL="1257300" lvl="2" indent="-342900">
              <a:buFont typeface="Wingdings" charset="2"/>
              <a:buChar char="§"/>
            </a:pPr>
            <a:endParaRPr dirty="0"/>
          </a:p>
          <a:p>
            <a:pPr marL="914400" lvl="1" indent="-457200">
              <a:buFont typeface="Arial"/>
              <a:buChar char="•"/>
            </a:pPr>
            <a:r>
              <a:rPr lang="en-US" sz="2200" dirty="0">
                <a:latin typeface="Palatino Linotype"/>
                <a:ea typeface="Dotum"/>
              </a:rPr>
              <a:t>Leave one out (LOO</a:t>
            </a:r>
            <a:r>
              <a:rPr lang="en-US" sz="2200" dirty="0" smtClean="0">
                <a:latin typeface="Palatino Linotype"/>
                <a:ea typeface="Dotum"/>
              </a:rPr>
              <a:t>): </a:t>
            </a:r>
            <a:r>
              <a:rPr lang="fi-FI" sz="2200" dirty="0" smtClean="0">
                <a:latin typeface="Palatino Linotype"/>
                <a:ea typeface="Dotum"/>
              </a:rPr>
              <a:t>Kauppi et </a:t>
            </a:r>
            <a:r>
              <a:rPr lang="fi-FI" sz="2200" dirty="0" err="1" smtClean="0">
                <a:latin typeface="Palatino Linotype"/>
                <a:ea typeface="Dotum"/>
              </a:rPr>
              <a:t>al</a:t>
            </a:r>
            <a:r>
              <a:rPr lang="fi-FI" sz="2200" dirty="0" smtClean="0">
                <a:latin typeface="Palatino Linotype"/>
                <a:ea typeface="Dotum"/>
              </a:rPr>
              <a:t>, 2010 </a:t>
            </a:r>
            <a:endParaRPr sz="2200" dirty="0"/>
          </a:p>
          <a:p>
            <a:pPr marL="1257300" lvl="2" indent="-34290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Palatino Linotype"/>
                <a:ea typeface="Dotum"/>
              </a:rPr>
              <a:t>ompute 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ISC of a subject between a voxel’s BOLD time course in the subject and the average of that voxel’s time course in the remaining subjects</a:t>
            </a:r>
            <a:endParaRPr sz="2000" dirty="0"/>
          </a:p>
          <a:p>
            <a:pPr marL="1257300" lvl="2" indent="-34290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Perform Student </a:t>
            </a:r>
            <a:r>
              <a:rPr lang="en-US" sz="2000" i="1" dirty="0">
                <a:solidFill>
                  <a:srgbClr val="000000"/>
                </a:solidFill>
                <a:latin typeface="Palatino Linotype"/>
                <a:ea typeface="Dotum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-test on the LOO 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Dotum"/>
              </a:rPr>
              <a:t>ISC </a:t>
            </a:r>
            <a:r>
              <a:rPr lang="en-US" sz="2000" smtClean="0">
                <a:solidFill>
                  <a:srgbClr val="000000"/>
                </a:solidFill>
                <a:latin typeface="Palatino Linotype"/>
                <a:ea typeface="Dotum"/>
              </a:rPr>
              <a:t>values</a:t>
            </a:r>
          </a:p>
          <a:p>
            <a:pPr marL="1257300" lvl="2" indent="-342900">
              <a:lnSpc>
                <a:spcPct val="100000"/>
              </a:lnSpc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buFont typeface="Courier New"/>
              <a:buChar char="o"/>
            </a:pPr>
            <a:r>
              <a:rPr lang="en-US" sz="2400" b="1" dirty="0" smtClean="0">
                <a:solidFill>
                  <a:srgbClr val="FF0000"/>
                </a:solidFill>
                <a:latin typeface="Palatino Linotype"/>
                <a:ea typeface="Dotum"/>
              </a:rPr>
              <a:t>All these methods have poor FPR controllability</a:t>
            </a:r>
            <a:endParaRPr sz="2400" b="1" dirty="0">
              <a:solidFill>
                <a:srgbClr val="FF0000"/>
              </a:solidFill>
            </a:endParaRPr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62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99322" y="1537252"/>
            <a:ext cx="5489838" cy="4629188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ISC group analysis: exploration </a:t>
            </a:r>
            <a:r>
              <a:rPr lang="en-US" sz="3200" b="1" dirty="0" smtClean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with new </a:t>
            </a:r>
            <a:r>
              <a:rPr lang="en-US" sz="3200" b="1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</a:rPr>
              <a:t>nonparametric approaches</a:t>
            </a:r>
            <a:endParaRPr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Courier New"/>
              <a:buChar char="o"/>
            </a:pP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Schematic demo of how different methods work</a:t>
            </a:r>
            <a:endParaRPr sz="2400" dirty="0">
              <a:latin typeface="Palatino" charset="0"/>
              <a:ea typeface="Palatino" charset="0"/>
              <a:cs typeface="Palatino" charset="0"/>
            </a:endParaRPr>
          </a:p>
          <a:p>
            <a:endParaRPr dirty="0">
              <a:latin typeface="Palatino" charset="0"/>
              <a:ea typeface="Palatino" charset="0"/>
              <a:cs typeface="Palatino" charset="0"/>
            </a:endParaRPr>
          </a:p>
          <a:p>
            <a:endParaRPr dirty="0"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00000"/>
              </a:lnSpc>
            </a:pPr>
            <a:endParaRPr dirty="0">
              <a:latin typeface="Palatino" charset="0"/>
              <a:ea typeface="Palatino" charset="0"/>
              <a:cs typeface="Palatino" charset="0"/>
            </a:endParaRPr>
          </a:p>
          <a:p>
            <a:endParaRPr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2016a. Untangling the relatedness among correlations, part I: Nonparametric approaches to inter-subject correlation analysis at the group level.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8" name="Frame 7"/>
          <p:cNvSpPr/>
          <p:nvPr/>
        </p:nvSpPr>
        <p:spPr>
          <a:xfrm>
            <a:off x="1998249" y="3789128"/>
            <a:ext cx="310709" cy="839703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158169" y="3773592"/>
            <a:ext cx="310709" cy="839703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40385" y="3773592"/>
            <a:ext cx="310709" cy="839703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51839" y="3889049"/>
            <a:ext cx="2477753" cy="130996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746814" y="4251369"/>
            <a:ext cx="2477753" cy="130996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741789" y="4477241"/>
            <a:ext cx="2477753" cy="130996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Palatino Linotype"/>
                <a:ea typeface="Dotum"/>
              </a:rPr>
              <a:t>New nonparametric approaches: </a:t>
            </a: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simulations</a:t>
            </a:r>
            <a:endParaRPr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200" b="1" dirty="0" smtClean="0">
                <a:solidFill>
                  <a:srgbClr val="00B050"/>
                </a:solidFill>
              </a:rPr>
              <a:t>   Conclusion: SWB acceptable for one group</a:t>
            </a:r>
            <a:endParaRPr sz="2200" b="1" dirty="0">
              <a:solidFill>
                <a:srgbClr val="00B050"/>
              </a:solidFill>
            </a:endParaRPr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pic>
        <p:nvPicPr>
          <p:cNvPr id="11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6120" y="781236"/>
            <a:ext cx="8051040" cy="48304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2016a. Untangling the relatedness among correlations, part I: Nonparametric approaches to inter-subject correlation analysis at the group level.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060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Palatino Linotype"/>
                <a:ea typeface="Dotum"/>
              </a:rPr>
              <a:t>New nonparametric approaches: </a:t>
            </a: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simulations</a:t>
            </a:r>
            <a:endParaRPr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200" b="1" dirty="0" smtClean="0">
                <a:solidFill>
                  <a:srgbClr val="00B050"/>
                </a:solidFill>
              </a:rPr>
              <a:t>    Conclusion: SWP ideal for group comparisons</a:t>
            </a:r>
            <a:endParaRPr sz="2200" b="1" dirty="0">
              <a:solidFill>
                <a:srgbClr val="00B050"/>
              </a:solidFill>
            </a:endParaRPr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sp>
        <p:nvSpPr>
          <p:cNvPr id="113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2016a. Untangling the relatedness among correlations, part I: Nonparametric approaches to inter-subject correlation analysis at the group level.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2" name="Picture 1" descr="2grpSimFP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708670"/>
            <a:ext cx="8043899" cy="2092178"/>
          </a:xfrm>
          <a:prstGeom prst="rect">
            <a:avLst/>
          </a:prstGeom>
        </p:spPr>
      </p:pic>
      <p:pic>
        <p:nvPicPr>
          <p:cNvPr id="3" name="Picture 2" descr="2grpSimPW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2853888"/>
            <a:ext cx="8043899" cy="2595726"/>
          </a:xfrm>
          <a:prstGeom prst="rect">
            <a:avLst/>
          </a:prstGeom>
        </p:spPr>
      </p:pic>
      <p:pic>
        <p:nvPicPr>
          <p:cNvPr id="4" name="Picture 3" descr="2grpSimLegen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24" y="3984558"/>
            <a:ext cx="1593790" cy="7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Palatino Linotype"/>
                <a:ea typeface="Dotum"/>
              </a:rPr>
              <a:t>New nonparametric </a:t>
            </a: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approaches: </a:t>
            </a:r>
            <a:r>
              <a:rPr lang="en-US" sz="3200" b="1" dirty="0" smtClean="0">
                <a:solidFill>
                  <a:srgbClr val="000000"/>
                </a:solidFill>
                <a:latin typeface="Palatino Linotype"/>
                <a:ea typeface="Dotum"/>
              </a:rPr>
              <a:t>real data</a:t>
            </a:r>
            <a:endParaRPr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One group: 24 male subjects</a:t>
            </a: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6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movie clips, 406 time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points</a:t>
            </a: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Similar results for group comparisons with </a:t>
            </a:r>
            <a:r>
              <a:rPr lang="en-US" sz="2400" b="1" dirty="0" smtClean="0">
                <a:solidFill>
                  <a:srgbClr val="00B050"/>
                </a:solidFill>
                <a:latin typeface="Palatino Linotype"/>
                <a:ea typeface="Dotum"/>
              </a:rPr>
              <a:t>SWP</a:t>
            </a:r>
            <a:endParaRPr sz="2400" b="1" dirty="0">
              <a:solidFill>
                <a:srgbClr val="00B050"/>
              </a:solidFill>
            </a:endParaRPr>
          </a:p>
          <a:p>
            <a:pPr marL="285750" indent="-285750">
              <a:buFont typeface="Courier New"/>
              <a:buChar char="o"/>
            </a:pPr>
            <a:endParaRPr sz="2400"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Results with real data are consistent with simulation results</a:t>
            </a:r>
            <a:endParaRPr lang="en-US" sz="2400" b="1" dirty="0">
              <a:solidFill>
                <a:srgbClr val="00B050"/>
              </a:solidFill>
            </a:endParaRPr>
          </a:p>
          <a:p>
            <a:pPr marL="285750" indent="-285750">
              <a:buFont typeface="Courier New"/>
              <a:buChar char="o"/>
            </a:pP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pic>
        <p:nvPicPr>
          <p:cNvPr id="11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5218" y="2255745"/>
            <a:ext cx="7978320" cy="2003364"/>
          </a:xfrm>
          <a:prstGeom prst="rect">
            <a:avLst/>
          </a:prstGeom>
          <a:ln>
            <a:noFill/>
          </a:ln>
        </p:spPr>
      </p:pic>
      <p:pic>
        <p:nvPicPr>
          <p:cNvPr id="11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109163" y="2293384"/>
            <a:ext cx="770040" cy="193788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2016a. Untangling the relatedness among correlations, part I: Nonparametric approaches to inter-subject correlation analysis at the group level.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07732" y="1889437"/>
            <a:ext cx="817413" cy="781534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8859" y="1532546"/>
            <a:ext cx="204324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dirty="0" smtClean="0"/>
              <a:t>ew method</a:t>
            </a:r>
            <a:endParaRPr lang="en-US" sz="2400" b="1" dirty="0"/>
          </a:p>
        </p:txBody>
      </p:sp>
      <p:sp>
        <p:nvSpPr>
          <p:cNvPr id="13" name="Frame 12"/>
          <p:cNvSpPr/>
          <p:nvPr/>
        </p:nvSpPr>
        <p:spPr>
          <a:xfrm>
            <a:off x="3543288" y="1495541"/>
            <a:ext cx="1905930" cy="544837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Linear mixed-effects modeling (LME)</a:t>
            </a: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Modeling via effect partitioning: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crossed random-effects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LME</a:t>
            </a:r>
            <a:endParaRPr dirty="0"/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Charactering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the relatedness among ISCs via LME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endParaRPr dirty="0"/>
          </a:p>
        </p:txBody>
      </p:sp>
      <p:pic>
        <p:nvPicPr>
          <p:cNvPr id="12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" y="1293984"/>
            <a:ext cx="5916240" cy="70056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88160" y="1347984"/>
            <a:ext cx="1328040" cy="646920"/>
          </a:xfrm>
          <a:prstGeom prst="rect">
            <a:avLst/>
          </a:prstGeom>
          <a:ln>
            <a:noFill/>
          </a:ln>
        </p:spPr>
      </p:pic>
      <p:pic>
        <p:nvPicPr>
          <p:cNvPr id="123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87701" y="4070664"/>
            <a:ext cx="7282440" cy="903960"/>
          </a:xfrm>
          <a:prstGeom prst="rect">
            <a:avLst/>
          </a:prstGeom>
          <a:ln>
            <a:noFill/>
          </a:ln>
        </p:spPr>
      </p:pic>
      <p:pic>
        <p:nvPicPr>
          <p:cNvPr id="124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686520" y="2174268"/>
            <a:ext cx="6968160" cy="665640"/>
          </a:xfrm>
          <a:prstGeom prst="rect">
            <a:avLst/>
          </a:prstGeom>
          <a:ln>
            <a:noFill/>
          </a:ln>
        </p:spPr>
      </p:pic>
      <p:pic>
        <p:nvPicPr>
          <p:cNvPr id="125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314642" y="5197824"/>
            <a:ext cx="4777550" cy="9122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2016b. Untangling the Relatedness among Correlations, Part II: Inter-Subject Correlation Group Analysis through Linear Mixed-Effects Modeling.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" name="Frame 8"/>
          <p:cNvSpPr/>
          <p:nvPr/>
        </p:nvSpPr>
        <p:spPr>
          <a:xfrm>
            <a:off x="4785248" y="551430"/>
            <a:ext cx="3284269" cy="384992"/>
          </a:xfrm>
          <a:prstGeom prst="frame">
            <a:avLst>
              <a:gd name="adj1" fmla="val 15077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51050" y="910766"/>
            <a:ext cx="3091798" cy="56441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31335" y="936422"/>
            <a:ext cx="1911512" cy="56441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92192" y="4848879"/>
            <a:ext cx="1400049" cy="641385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475354" y="4848879"/>
            <a:ext cx="5285625" cy="641385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6520" y="2921000"/>
            <a:ext cx="240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ross-subject</a:t>
            </a:r>
            <a:endParaRPr lang="en-US" sz="2400" b="1" dirty="0"/>
          </a:p>
        </p:txBody>
      </p:sp>
      <p:sp>
        <p:nvSpPr>
          <p:cNvPr id="40" name="Frame 39"/>
          <p:cNvSpPr/>
          <p:nvPr/>
        </p:nvSpPr>
        <p:spPr>
          <a:xfrm>
            <a:off x="686520" y="2883995"/>
            <a:ext cx="2325154" cy="544837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84181" y="2883995"/>
            <a:ext cx="235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ithin-subject</a:t>
            </a:r>
            <a:endParaRPr lang="en-US" sz="2400" b="1" dirty="0"/>
          </a:p>
        </p:txBody>
      </p:sp>
      <p:sp>
        <p:nvSpPr>
          <p:cNvPr id="44" name="Frame 43"/>
          <p:cNvSpPr/>
          <p:nvPr/>
        </p:nvSpPr>
        <p:spPr>
          <a:xfrm>
            <a:off x="4384181" y="2885152"/>
            <a:ext cx="2376798" cy="46050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011674" y="2839908"/>
            <a:ext cx="439376" cy="36330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60979" y="2839908"/>
            <a:ext cx="439376" cy="36330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9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  <p:bldP spid="40" grpId="0" animBg="1"/>
      <p:bldP spid="43" grpId="0"/>
      <p:bldP spid="4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Linear mixed-effects modeling (LME)</a:t>
            </a: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Formulation: crossed random-effects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LME</a:t>
            </a: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Extendibility/flexibility 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LME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Easy to incorporate explanatory variables: between- and within-subject factors (or quantitative covariates), similar to extension of </a:t>
            </a:r>
            <a:r>
              <a:rPr lang="en-US" sz="2200" i="1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t</a:t>
            </a:r>
            <a:r>
              <a:rPr lang="en-US" sz="22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-test to GLM</a:t>
            </a:r>
          </a:p>
          <a:p>
            <a:pPr marL="800100" lvl="1" indent="-342900"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Palatino Linotype"/>
                <a:ea typeface="Dotum"/>
              </a:rPr>
              <a:t>ata characterization and model quality: unavailable for nonparametric approaches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Cross-subject variance  </a:t>
            </a:r>
            <a:r>
              <a:rPr lang="en-US" sz="2200" i="1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ζ</a:t>
            </a:r>
            <a:r>
              <a:rPr lang="en-US" sz="2200" baseline="300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Within-subject variance </a:t>
            </a:r>
            <a:r>
              <a:rPr lang="en-US" sz="2200" i="1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η</a:t>
            </a:r>
            <a:r>
              <a:rPr lang="en-US" sz="2200" baseline="300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Relatedness of ISCs </a:t>
            </a:r>
            <a:r>
              <a:rPr lang="en-US" sz="2200" i="1" dirty="0" err="1" smtClean="0">
                <a:solidFill>
                  <a:prstClr val="black"/>
                </a:solidFill>
                <a:latin typeface="Palatino" charset="0"/>
                <a:ea typeface="Palatino" charset="0"/>
                <a:cs typeface="Palatino" charset="0"/>
              </a:rPr>
              <a:t>ρ</a:t>
            </a:r>
            <a:endParaRPr lang="en-US" sz="2200" i="1" dirty="0">
              <a:solidFill>
                <a:prstClr val="black"/>
              </a:solidFill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Palatino Linotype"/>
              <a:ea typeface="Dotum"/>
            </a:endParaRPr>
          </a:p>
          <a:p>
            <a:pPr lvl="1">
              <a:buFont typeface="Courier New"/>
              <a:buChar char="o"/>
            </a:pPr>
            <a:endParaRPr lang="en-US" dirty="0">
              <a:solidFill>
                <a:prstClr val="black"/>
              </a:solidFill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endParaRPr dirty="0"/>
          </a:p>
        </p:txBody>
      </p:sp>
      <p:pic>
        <p:nvPicPr>
          <p:cNvPr id="12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" y="988800"/>
            <a:ext cx="5845930" cy="64656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88160" y="988800"/>
            <a:ext cx="1328040" cy="646920"/>
          </a:xfrm>
          <a:prstGeom prst="rect">
            <a:avLst/>
          </a:prstGeom>
          <a:ln>
            <a:noFill/>
          </a:ln>
        </p:spPr>
      </p:pic>
      <p:pic>
        <p:nvPicPr>
          <p:cNvPr id="124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86520" y="1661148"/>
            <a:ext cx="6968160" cy="6656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2016b. Untangling the Relatedness among Correlations, Part II: Inter-Subject Correlation Group Analysis through Linear Mixed-Effects Modeling.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168132" y="1475184"/>
            <a:ext cx="333560" cy="1603455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62330" y="2326788"/>
            <a:ext cx="485960" cy="2688839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43826" y="2326788"/>
            <a:ext cx="3009972" cy="3240428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721139" y="5041274"/>
            <a:ext cx="4259281" cy="936421"/>
          </a:xfrm>
          <a:prstGeom prst="rect">
            <a:avLst/>
          </a:prstGeom>
          <a:ln>
            <a:noFill/>
          </a:ln>
        </p:spPr>
      </p:pic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630659" y="5509485"/>
            <a:ext cx="1090480" cy="352766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LME: </a:t>
            </a:r>
            <a:r>
              <a:rPr lang="en-US" sz="3200" b="1" dirty="0" smtClean="0">
                <a:solidFill>
                  <a:srgbClr val="000000"/>
                </a:solidFill>
                <a:latin typeface="Palatino Linotype"/>
                <a:ea typeface="Dotum"/>
              </a:rPr>
              <a:t>simulations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dirty="0"/>
          </a:p>
        </p:txBody>
      </p:sp>
      <p:pic>
        <p:nvPicPr>
          <p:cNvPr id="129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444960" y="798840"/>
            <a:ext cx="7849080" cy="470844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2016b. Untangling the Relatedness among Correlations, Part II: Inter-Subject Correlation Group Analysis through Linear Mixed-Effects Modeling.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83320" y="5528610"/>
            <a:ext cx="7799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LME: better FPR controllability </a:t>
            </a:r>
            <a:r>
              <a:rPr lang="en-US" sz="2400" b="1" dirty="0">
                <a:solidFill>
                  <a:srgbClr val="00B050"/>
                </a:solidFill>
              </a:rPr>
              <a:t>than </a:t>
            </a:r>
            <a:r>
              <a:rPr lang="en-US" sz="2400" b="1" dirty="0" smtClean="0">
                <a:solidFill>
                  <a:srgbClr val="00B050"/>
                </a:solidFill>
              </a:rPr>
              <a:t>SWB for one group, and similar to SWP for group comparisons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6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Palatino Linotype"/>
                <a:ea typeface="Dotum"/>
              </a:rPr>
              <a:t>LME: real experiment data</a:t>
            </a:r>
            <a:endParaRPr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48 subjects (24 males, 24 females)</a:t>
            </a:r>
            <a:endParaRPr sz="2400" dirty="0"/>
          </a:p>
          <a:p>
            <a:pPr marL="457200" indent="-457200">
              <a:lnSpc>
                <a:spcPct val="100000"/>
              </a:lnSpc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6 movie clips, 406 time points</a:t>
            </a:r>
            <a:endParaRPr sz="2400"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pic>
        <p:nvPicPr>
          <p:cNvPr id="133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412560" y="2441520"/>
            <a:ext cx="7695000" cy="2647440"/>
          </a:xfrm>
          <a:prstGeom prst="rect">
            <a:avLst/>
          </a:prstGeom>
          <a:ln>
            <a:noFill/>
          </a:ln>
        </p:spPr>
      </p:pic>
      <p:pic>
        <p:nvPicPr>
          <p:cNvPr id="13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0320" y="5143320"/>
            <a:ext cx="8326440" cy="5486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70C0"/>
                </a:solidFill>
                <a:latin typeface="Calibri"/>
              </a:rPr>
              <a:t>Chen et al, 2016b. Untangling the Relatedness among Correlations, Part II: Inter-Subject Correlation Group Analysis through Linear Mixed-Effects Modeling. Neuroimage (in press).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1440" y="2364552"/>
            <a:ext cx="0" cy="68724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4161754" y="1495362"/>
            <a:ext cx="3450296" cy="87106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1751" y="1544342"/>
            <a:ext cx="345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characterizations 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via 3 parameters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14917" y="2376925"/>
            <a:ext cx="0" cy="68724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32752" y="2376925"/>
            <a:ext cx="0" cy="68724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99" y="1529978"/>
            <a:ext cx="345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Similar results between SWB &amp; LME</a:t>
            </a:r>
            <a:endParaRPr lang="en-US" sz="2400" b="1" dirty="0"/>
          </a:p>
        </p:txBody>
      </p:sp>
      <p:sp>
        <p:nvSpPr>
          <p:cNvPr id="13" name="Frame 12"/>
          <p:cNvSpPr/>
          <p:nvPr/>
        </p:nvSpPr>
        <p:spPr>
          <a:xfrm>
            <a:off x="442049" y="1489907"/>
            <a:ext cx="3450296" cy="87106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44769" y="2376925"/>
            <a:ext cx="548306" cy="93261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93075" y="2376925"/>
            <a:ext cx="452370" cy="93261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2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286343</TotalTime>
  <Words>9394</Words>
  <Application>Microsoft Macintosh PowerPoint</Application>
  <PresentationFormat>On-screen Show (4:3)</PresentationFormat>
  <Paragraphs>1444</Paragraphs>
  <Slides>101</Slides>
  <Notes>98</Notes>
  <HiddenSlides>8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Blank Presentation</vt:lpstr>
      <vt:lpstr>1_Slipstream</vt:lpstr>
      <vt:lpstr>Equation</vt:lpstr>
      <vt:lpstr>Group Analysis</vt:lpstr>
      <vt:lpstr>PowerPoint Presentation</vt:lpstr>
      <vt:lpstr>PowerPoint Presentation</vt:lpstr>
      <vt:lpstr> Simplest Group Analysis: One-Sample t-Test</vt:lpstr>
      <vt:lpstr> Simplest Group Analysis: Two-Sample t-Test</vt:lpstr>
      <vt:lpstr>Simplest Group Analysis: Paired (~1-sample) t-Test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FMRI Group Analysis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Spatial Working Memory Network  </dc:title>
  <dc:creator>Gang Chen</dc:creator>
  <cp:lastModifiedBy>gang chen</cp:lastModifiedBy>
  <cp:revision>2572</cp:revision>
  <cp:lastPrinted>2011-11-01T22:36:32Z</cp:lastPrinted>
  <dcterms:created xsi:type="dcterms:W3CDTF">2011-02-23T18:36:56Z</dcterms:created>
  <dcterms:modified xsi:type="dcterms:W3CDTF">2017-02-15T18:29:59Z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