
<file path=[Content_Types].xml><?xml version="1.0" encoding="utf-8"?>
<Types xmlns="http://schemas.openxmlformats.org/package/2006/content-types">
  <Override PartName="/_rels/.rels" ContentType="application/vnd.openxmlformats-package.relationships+xml"/>
  <Override PartName="/ppt/notesSlides/_rels/notesSlide84.xml.rels" ContentType="application/vnd.openxmlformats-package.relationships+xml"/>
  <Override PartName="/ppt/notesSlides/_rels/notesSlide83.xml.rels" ContentType="application/vnd.openxmlformats-package.relationships+xml"/>
  <Override PartName="/ppt/notesSlides/_rels/notesSlide82.xml.rels" ContentType="application/vnd.openxmlformats-package.relationships+xml"/>
  <Override PartName="/ppt/notesSlides/_rels/notesSlide81.xml.rels" ContentType="application/vnd.openxmlformats-package.relationships+xml"/>
  <Override PartName="/ppt/notesSlides/_rels/notesSlide80.xml.rels" ContentType="application/vnd.openxmlformats-package.relationships+xml"/>
  <Override PartName="/ppt/notesSlides/_rels/notesSlide79.xml.rels" ContentType="application/vnd.openxmlformats-package.relationships+xml"/>
  <Override PartName="/ppt/notesSlides/_rels/notesSlide78.xml.rels" ContentType="application/vnd.openxmlformats-package.relationships+xml"/>
  <Override PartName="/ppt/notesSlides/_rels/notesSlide76.xml.rels" ContentType="application/vnd.openxmlformats-package.relationships+xml"/>
  <Override PartName="/ppt/notesSlides/_rels/notesSlide70.xml.rels" ContentType="application/vnd.openxmlformats-package.relationships+xml"/>
  <Override PartName="/ppt/notesSlides/_rels/notesSlide69.xml.rels" ContentType="application/vnd.openxmlformats-package.relationships+xml"/>
  <Override PartName="/ppt/notesSlides/_rels/notesSlide68.xml.rels" ContentType="application/vnd.openxmlformats-package.relationships+xml"/>
  <Override PartName="/ppt/notesSlides/_rels/notesSlide67.xml.rels" ContentType="application/vnd.openxmlformats-package.relationships+xml"/>
  <Override PartName="/ppt/notesSlides/_rels/notesSlide66.xml.rels" ContentType="application/vnd.openxmlformats-package.relationships+xml"/>
  <Override PartName="/ppt/notesSlides/_rels/notesSlide65.xml.rels" ContentType="application/vnd.openxmlformats-package.relationships+xml"/>
  <Override PartName="/ppt/notesSlides/_rels/notesSlide64.xml.rels" ContentType="application/vnd.openxmlformats-package.relationships+xml"/>
  <Override PartName="/ppt/notesSlides/_rels/notesSlide63.xml.rels" ContentType="application/vnd.openxmlformats-package.relationships+xml"/>
  <Override PartName="/ppt/notesSlides/_rels/notesSlide62.xml.rels" ContentType="application/vnd.openxmlformats-package.relationships+xml"/>
  <Override PartName="/ppt/notesSlides/_rels/notesSlide61.xml.rels" ContentType="application/vnd.openxmlformats-package.relationships+xml"/>
  <Override PartName="/ppt/notesSlides/_rels/notesSlide60.xml.rels" ContentType="application/vnd.openxmlformats-package.relationships+xml"/>
  <Override PartName="/ppt/notesSlides/_rels/notesSlide58.xml.rels" ContentType="application/vnd.openxmlformats-package.relationships+xml"/>
  <Override PartName="/ppt/notesSlides/_rels/notesSlide57.xml.rels" ContentType="application/vnd.openxmlformats-package.relationships+xml"/>
  <Override PartName="/ppt/notesSlides/_rels/notesSlide56.xml.rels" ContentType="application/vnd.openxmlformats-package.relationships+xml"/>
  <Override PartName="/ppt/notesSlides/_rels/notesSlide55.xml.rels" ContentType="application/vnd.openxmlformats-package.relationships+xml"/>
  <Override PartName="/ppt/notesSlides/_rels/notesSlide54.xml.rels" ContentType="application/vnd.openxmlformats-package.relationships+xml"/>
  <Override PartName="/ppt/notesSlides/_rels/notesSlide53.xml.rels" ContentType="application/vnd.openxmlformats-package.relationships+xml"/>
  <Override PartName="/ppt/notesSlides/_rels/notesSlide51.xml.rels" ContentType="application/vnd.openxmlformats-package.relationships+xml"/>
  <Override PartName="/ppt/notesSlides/_rels/notesSlide50.xml.rels" ContentType="application/vnd.openxmlformats-package.relationships+xml"/>
  <Override PartName="/ppt/notesSlides/_rels/notesSlide22.xml.rels" ContentType="application/vnd.openxmlformats-package.relationships+xml"/>
  <Override PartName="/ppt/notesSlides/_rels/notesSlide21.xml.rels" ContentType="application/vnd.openxmlformats-package.relationships+xml"/>
  <Override PartName="/ppt/notesSlides/_rels/notesSlide23.xml.rels" ContentType="application/vnd.openxmlformats-package.relationships+xml"/>
  <Override PartName="/ppt/notesSlides/_rels/notesSlide26.xml.rels" ContentType="application/vnd.openxmlformats-package.relationships+xml"/>
  <Override PartName="/ppt/notesSlides/_rels/notesSlide13.xml.rels" ContentType="application/vnd.openxmlformats-package.relationships+xml"/>
  <Override PartName="/ppt/notesSlides/_rels/notesSlide34.xml.rels" ContentType="application/vnd.openxmlformats-package.relationships+xml"/>
  <Override PartName="/ppt/notesSlides/_rels/notesSlide77.xml.rels" ContentType="application/vnd.openxmlformats-package.relationships+xml"/>
  <Override PartName="/ppt/notesSlides/_rels/notesSlide19.xml.rels" ContentType="application/vnd.openxmlformats-package.relationships+xml"/>
  <Override PartName="/ppt/notesSlides/_rels/notesSlide12.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71.xml.rels" ContentType="application/vnd.openxmlformats-package.relationships+xml"/>
  <Override PartName="/ppt/notesSlides/_rels/notesSlide4.xml.rels" ContentType="application/vnd.openxmlformats-package.relationships+xml"/>
  <Override PartName="/ppt/notesSlides/_rels/notesSlide59.xml.rels" ContentType="application/vnd.openxmlformats-package.relationships+xml"/>
  <Override PartName="/ppt/notesSlides/_rels/notesSlide40.xml.rels" ContentType="application/vnd.openxmlformats-package.relationships+xml"/>
  <Override PartName="/ppt/notesSlides/_rels/notesSlide3.xml.rels" ContentType="application/vnd.openxmlformats-package.relationships+xml"/>
  <Override PartName="/ppt/notesSlides/_rels/notesSlide72.xml.rels" ContentType="application/vnd.openxmlformats-package.relationships+xml"/>
  <Override PartName="/ppt/notesSlides/_rels/notesSlide5.xml.rels" ContentType="application/vnd.openxmlformats-package.relationships+xml"/>
  <Override PartName="/ppt/notesSlides/_rels/notesSlide41.xml.rels" ContentType="application/vnd.openxmlformats-package.relationships+xml"/>
  <Override PartName="/ppt/notesSlides/_rels/notesSlide73.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42.xml.rels" ContentType="application/vnd.openxmlformats-package.relationships+xml"/>
  <Override PartName="/ppt/notesSlides/_rels/notesSlide74.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43.xml.rels" ContentType="application/vnd.openxmlformats-package.relationships+xml"/>
  <Override PartName="/ppt/notesSlides/_rels/notesSlide44.xml.rels" ContentType="application/vnd.openxmlformats-package.relationships+xml"/>
  <Override PartName="/ppt/notesSlides/_rels/notesSlide9.xml.rels" ContentType="application/vnd.openxmlformats-package.relationships+xml"/>
  <Override PartName="/ppt/notesSlides/_rels/notesSlide31.xml.rels" ContentType="application/vnd.openxmlformats-package.relationships+xml"/>
  <Override PartName="/ppt/notesSlides/_rels/notesSlide75.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85.xml.rels" ContentType="application/vnd.openxmlformats-package.relationships+xml"/>
  <Override PartName="/ppt/notesSlides/_rels/notesSlide27.xml.rels" ContentType="application/vnd.openxmlformats-package.relationships+xml"/>
  <Override PartName="/ppt/notesSlides/_rels/notesSlide38.xml.rels" ContentType="application/vnd.openxmlformats-package.relationships+xml"/>
  <Override PartName="/ppt/notesSlides/_rels/notesSlide28.xml.rels" ContentType="application/vnd.openxmlformats-package.relationships+xml"/>
  <Override PartName="/ppt/notesSlides/_rels/notesSlide52.xml.rels" ContentType="application/vnd.openxmlformats-package.relationships+xml"/>
  <Override PartName="/ppt/notesSlides/_rels/notesSlide20.xml.rels" ContentType="application/vnd.openxmlformats-package.relationships+xml"/>
  <Override PartName="/ppt/notesSlides/_rels/notesSlide39.xml.rels" ContentType="application/vnd.openxmlformats-package.relationships+xml"/>
  <Override PartName="/ppt/notesSlides/_rels/notesSlide32.xml.rels" ContentType="application/vnd.openxmlformats-package.relationships+xml"/>
  <Override PartName="/ppt/notesSlides/_rels/notesSlide14.xml.rels" ContentType="application/vnd.openxmlformats-package.relationships+xml"/>
  <Override PartName="/ppt/notesSlides/_rels/notesSlide46.xml.rels" ContentType="application/vnd.openxmlformats-package.relationships+xml"/>
  <Override PartName="/ppt/notesSlides/_rels/notesSlide33.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45.xml.rels" ContentType="application/vnd.openxmlformats-package.relationships+xml"/>
  <Override PartName="/ppt/notesSlides/_rels/notesSlide47.xml.rels" ContentType="application/vnd.openxmlformats-package.relationships+xml"/>
  <Override PartName="/ppt/notesSlides/_rels/notesSlide48.xml.rels" ContentType="application/vnd.openxmlformats-package.relationships+xml"/>
  <Override PartName="/ppt/notesSlides/_rels/notesSlide49.xml.rels" ContentType="application/vnd.openxmlformats-package.relationships+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83.xml" ContentType="application/vnd.openxmlformats-officedocument.presentationml.notesSlide+xml"/>
  <Override PartName="/ppt/notesSlides/notesSlide47.xml" ContentType="application/vnd.openxmlformats-officedocument.presentationml.notesSlide+xml"/>
  <Override PartName="/ppt/notesSlides/notesSlide3.xml" ContentType="application/vnd.openxmlformats-officedocument.presentationml.notesSlide+xml"/>
  <Override PartName="/ppt/notesSlides/notesSlide82.xml" ContentType="application/vnd.openxmlformats-officedocument.presentationml.notesSlide+xml"/>
  <Override PartName="/ppt/notesSlides/notesSlide46.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81.xml" ContentType="application/vnd.openxmlformats-officedocument.presentationml.notesSlide+xml"/>
  <Override PartName="/ppt/notesSlides/notesSlide45.xml" ContentType="application/vnd.openxmlformats-officedocument.presentationml.notesSlide+xml"/>
  <Override PartName="/ppt/notesSlides/notesSlide1.xml" ContentType="application/vnd.openxmlformats-officedocument.presentationml.notesSlide+xml"/>
  <Override PartName="/ppt/notesSlides/notesSlide80.xml" ContentType="application/vnd.openxmlformats-officedocument.presentationml.notesSlide+xml"/>
  <Override PartName="/ppt/notesSlides/notesSlide44.xml" ContentType="application/vnd.openxmlformats-officedocument.presentationml.notesSlide+xml"/>
  <Override PartName="/ppt/notesSlides/notesSlide21.xml" ContentType="application/vnd.openxmlformats-officedocument.presentationml.notesSlide+xml"/>
  <Override PartName="/ppt/notesSlides/notesSlide5.xml" ContentType="application/vnd.openxmlformats-officedocument.presentationml.notesSlide+xml"/>
  <Override PartName="/ppt/notesSlides/notesSlide84.xml" ContentType="application/vnd.openxmlformats-officedocument.presentationml.notesSlide+xml"/>
  <Override PartName="/ppt/notesSlides/notesSlide48.xml" ContentType="application/vnd.openxmlformats-officedocument.presentationml.notesSlide+xml"/>
  <Override PartName="/ppt/notesSlides/notesSlide22.xml" ContentType="application/vnd.openxmlformats-officedocument.presentationml.notesSlide+xml"/>
  <Override PartName="/ppt/notesSlides/notesSlide6.xml" ContentType="application/vnd.openxmlformats-officedocument.presentationml.notesSlide+xml"/>
  <Override PartName="/ppt/notesSlides/notesSlide85.xml" ContentType="application/vnd.openxmlformats-officedocument.presentationml.notesSlide+xml"/>
  <Override PartName="/ppt/notesSlides/notesSlide49.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32.xml" ContentType="application/vnd.openxmlformats-officedocument.presentationml.notesSlide+xml"/>
  <Override PartName="/ppt/notesSlides/notesSlide60.xml" ContentType="application/vnd.openxmlformats-officedocument.presentationml.notesSlide+xml"/>
  <Override PartName="/ppt/notesSlides/notesSlide24.xml" ContentType="application/vnd.openxmlformats-officedocument.presentationml.notesSlide+xml"/>
  <Override PartName="/ppt/notesSlides/notesSlide61.xml" ContentType="application/vnd.openxmlformats-officedocument.presentationml.notesSlide+xml"/>
  <Override PartName="/ppt/notesSlides/notesSlide25.xml" ContentType="application/vnd.openxmlformats-officedocument.presentationml.notesSlide+xml"/>
  <Override PartName="/ppt/notesSlides/notesSlide62.xml" ContentType="application/vnd.openxmlformats-officedocument.presentationml.notesSlide+xml"/>
  <Override PartName="/ppt/notesSlides/notesSlide26.xml" ContentType="application/vnd.openxmlformats-officedocument.presentationml.notesSlide+xml"/>
  <Override PartName="/ppt/notesSlides/notesSlide63.xml" ContentType="application/vnd.openxmlformats-officedocument.presentationml.notesSlide+xml"/>
  <Override PartName="/ppt/notesSlides/notesSlide27.xml" ContentType="application/vnd.openxmlformats-officedocument.presentationml.notesSlide+xml"/>
  <Override PartName="/ppt/notesSlides/notesSlide64.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70.xml" ContentType="application/vnd.openxmlformats-officedocument.presentationml.notesSlide+xml"/>
  <Override PartName="/ppt/notesSlides/notesSlide34.xml" ContentType="application/vnd.openxmlformats-officedocument.presentationml.notesSlide+xml"/>
  <Override PartName="/ppt/notesSlides/notesSlide71.xml" ContentType="application/vnd.openxmlformats-officedocument.presentationml.notesSlide+xml"/>
  <Override PartName="/ppt/notesSlides/notesSlide35.xml" ContentType="application/vnd.openxmlformats-officedocument.presentationml.notesSlide+xml"/>
  <Override PartName="/ppt/notesSlides/notesSlide72.xml" ContentType="application/vnd.openxmlformats-officedocument.presentationml.notesSlide+xml"/>
  <Override PartName="/ppt/notesSlides/notesSlide36.xml" ContentType="application/vnd.openxmlformats-officedocument.presentationml.notesSlide+xml"/>
  <Override PartName="/ppt/notesSlides/notesSlide73.xml" ContentType="application/vnd.openxmlformats-officedocument.presentationml.notesSlide+xml"/>
  <Override PartName="/ppt/notesSlides/notesSlide37.xml" ContentType="application/vnd.openxmlformats-officedocument.presentationml.notesSlide+xml"/>
  <Override PartName="/ppt/notesSlides/notesSlide74.xml" ContentType="application/vnd.openxmlformats-officedocument.presentationml.notesSlide+xml"/>
  <Override PartName="/ppt/notesSlides/notesSlide38.xml" ContentType="application/vnd.openxmlformats-officedocument.presentationml.notesSlide+xml"/>
  <Override PartName="/ppt/notesSlides/notesSlide75.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7.xml" ContentType="application/vnd.openxmlformats-officedocument.presentationml.slide+xml"/>
  <Override PartName="/ppt/slides/slide9.xml" ContentType="application/vnd.openxmlformats-officedocument.presentationml.slide+xml"/>
  <Override PartName="/ppt/slides/slide52.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1.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50.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69.xml" ContentType="application/vnd.openxmlformats-officedocument.presentationml.slide+xml"/>
  <Override PartName="/ppt/slides/slide10.xml" ContentType="application/vnd.openxmlformats-officedocument.presentationml.slide+xml"/>
  <Override PartName="/ppt/slides/slide56.xml" ContentType="application/vnd.openxmlformats-officedocument.presentationml.slide+xml"/>
  <Override PartName="/ppt/slides/slide8.xml" ContentType="application/vnd.openxmlformats-officedocument.presentationml.slide+xml"/>
  <Override PartName="/ppt/slides/_rels/slide78.xml.rels" ContentType="application/vnd.openxmlformats-package.relationships+xml"/>
  <Override PartName="/ppt/slides/_rels/slide76.xml.rels" ContentType="application/vnd.openxmlformats-package.relationships+xml"/>
  <Override PartName="/ppt/slides/_rels/slide75.xml.rels" ContentType="application/vnd.openxmlformats-package.relationships+xml"/>
  <Override PartName="/ppt/slides/_rels/slide74.xml.rels" ContentType="application/vnd.openxmlformats-package.relationships+xml"/>
  <Override PartName="/ppt/slides/_rels/slide73.xml.rels" ContentType="application/vnd.openxmlformats-package.relationships+xml"/>
  <Override PartName="/ppt/slides/_rels/slide72.xml.rels" ContentType="application/vnd.openxmlformats-package.relationships+xml"/>
  <Override PartName="/ppt/slides/_rels/slide71.xml.rels" ContentType="application/vnd.openxmlformats-package.relationships+xml"/>
  <Override PartName="/ppt/slides/_rels/slide67.xml.rels" ContentType="application/vnd.openxmlformats-package.relationships+xml"/>
  <Override PartName="/ppt/slides/_rels/slide66.xml.rels" ContentType="application/vnd.openxmlformats-package.relationships+xml"/>
  <Override PartName="/ppt/slides/_rels/slide65.xml.rels" ContentType="application/vnd.openxmlformats-package.relationships+xml"/>
  <Override PartName="/ppt/slides/_rels/slide64.xml.rels" ContentType="application/vnd.openxmlformats-package.relationships+xml"/>
  <Override PartName="/ppt/slides/_rels/slide63.xml.rels" ContentType="application/vnd.openxmlformats-package.relationships+xml"/>
  <Override PartName="/ppt/slides/_rels/slide62.xml.rels" ContentType="application/vnd.openxmlformats-package.relationships+xml"/>
  <Override PartName="/ppt/slides/_rels/slide61.xml.rels" ContentType="application/vnd.openxmlformats-package.relationships+xml"/>
  <Override PartName="/ppt/slides/_rels/slide79.xml.rels" ContentType="application/vnd.openxmlformats-package.relationships+xml"/>
  <Override PartName="/ppt/slides/_rels/slide60.xml.rels" ContentType="application/vnd.openxmlformats-package.relationships+xml"/>
  <Override PartName="/ppt/slides/_rels/slide59.xml.rels" ContentType="application/vnd.openxmlformats-package.relationships+xml"/>
  <Override PartName="/ppt/slides/_rels/slide57.xml.rels" ContentType="application/vnd.openxmlformats-package.relationships+xml"/>
  <Override PartName="/ppt/slides/_rels/slide56.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53.xml.rels" ContentType="application/vnd.openxmlformats-package.relationships+xml"/>
  <Override PartName="/ppt/slides/_rels/slide52.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47.xml.rels" ContentType="application/vnd.openxmlformats-package.relationships+xml"/>
  <Override PartName="/ppt/slides/_rels/slide21.xml.rels" ContentType="application/vnd.openxmlformats-package.relationships+xml"/>
  <Override PartName="/ppt/slides/_rels/slide32.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80.xml.rels" ContentType="application/vnd.openxmlformats-package.relationships+xml"/>
  <Override PartName="/ppt/slides/_rels/slide22.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69.xml.rels" ContentType="application/vnd.openxmlformats-package.relationships+xml"/>
  <Override PartName="/ppt/slides/_rels/slide50.xml.rels" ContentType="application/vnd.openxmlformats-package.relationships+xml"/>
  <Override PartName="/ppt/slides/_rels/slide5.xml.rels" ContentType="application/vnd.openxmlformats-package.relationships+xml"/>
  <Override PartName="/ppt/slides/_rels/slide27.xml.rels" ContentType="application/vnd.openxmlformats-package.relationships+xml"/>
  <Override PartName="/ppt/slides/_rels/slide19.xml.rels" ContentType="application/vnd.openxmlformats-package.relationships+xml"/>
  <Override PartName="/ppt/slides/_rels/slide70.xml.rels" ContentType="application/vnd.openxmlformats-package.relationships+xml"/>
  <Override PartName="/ppt/slides/_rels/slide12.xml.rels" ContentType="application/vnd.openxmlformats-package.relationships+xml"/>
  <Override PartName="/ppt/slides/_rels/slide68.xml.rels" ContentType="application/vnd.openxmlformats-package.relationships+xml"/>
  <Override PartName="/ppt/slides/_rels/slide4.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83.xml.rels" ContentType="application/vnd.openxmlformats-package.relationships+xml"/>
  <Override PartName="/ppt/slides/_rels/slide51.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84.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1.xml.rels" ContentType="application/vnd.openxmlformats-package.relationships+xml"/>
  <Override PartName="/ppt/slides/_rels/slide23.xml.rels" ContentType="application/vnd.openxmlformats-package.relationships+xml"/>
  <Override PartName="/ppt/slides/_rels/slide85.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82.xml.rels" ContentType="application/vnd.openxmlformats-package.relationships+xml"/>
  <Override PartName="/ppt/slides/_rels/slide24.xml.rels" ContentType="application/vnd.openxmlformats-package.relationships+xml"/>
  <Override PartName="/ppt/slides/_rels/slide9.xml.rels" ContentType="application/vnd.openxmlformats-package.relationships+xml"/>
  <Override PartName="/ppt/slides/_rels/slide17.xml.rels" ContentType="application/vnd.openxmlformats-package.relationships+xml"/>
  <Override PartName="/ppt/slides/_rels/slide29.xml.rels" ContentType="application/vnd.openxmlformats-package.relationships+xml"/>
  <Override PartName="/ppt/slides/_rels/slide10.xml.rels" ContentType="application/vnd.openxmlformats-package.relationships+xml"/>
  <Override PartName="/ppt/slides/_rels/slide58.xml.rels" ContentType="application/vnd.openxmlformats-package.relationships+xml"/>
  <Override PartName="/ppt/slides/_rels/slide26.xml.rels" ContentType="application/vnd.openxmlformats-package.relationships+xml"/>
  <Override PartName="/ppt/slides/_rels/slide30.xml.rels" ContentType="application/vnd.openxmlformats-package.relationships+xml"/>
  <Override PartName="/ppt/slides/_rels/slide33.xml.rels" ContentType="application/vnd.openxmlformats-package.relationships+xml"/>
  <Override PartName="/ppt/slides/_rels/slide44.xml.rels" ContentType="application/vnd.openxmlformats-package.relationships+xml"/>
  <Override PartName="/ppt/slides/_rels/slide34.xml.rels" ContentType="application/vnd.openxmlformats-package.relationships+xml"/>
  <Override PartName="/ppt/slides/_rels/slide77.xml.rels" ContentType="application/vnd.openxmlformats-package.relationships+xml"/>
  <Override PartName="/ppt/slides/_rels/slide45.xml.rels" ContentType="application/vnd.openxmlformats-package.relationships+xml"/>
  <Override PartName="/ppt/slides/_rels/slide35.xml.rels" ContentType="application/vnd.openxmlformats-package.relationships+xml"/>
  <Override PartName="/ppt/slides/_rels/slide36.xml.rels" ContentType="application/vnd.openxmlformats-package.relationships+xml"/>
  <Override PartName="/ppt/slides/_rels/slide37.xml.rels" ContentType="application/vnd.openxmlformats-package.relationships+xml"/>
  <Override PartName="/ppt/slides/_rels/slide3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6.xml.rels" ContentType="application/vnd.openxmlformats-package.relationships+xml"/>
  <Override PartName="/ppt/slides/slide53.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79.xml" ContentType="application/vnd.openxmlformats-officedocument.presentationml.slide+xml"/>
  <Override PartName="/ppt/slides/slide20.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55.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_rels/presentation.xml.rels" ContentType="application/vnd.openxmlformats-package.relationships+xml"/>
  <Override PartName="/ppt/media/image125.png" ContentType="image/png"/>
  <Override PartName="/ppt/media/image124.png" ContentType="image/png"/>
  <Override PartName="/ppt/media/image123.png" ContentType="image/png"/>
  <Override PartName="/ppt/media/image122.png" ContentType="image/png"/>
  <Override PartName="/ppt/media/image121.png" ContentType="image/png"/>
  <Override PartName="/ppt/media/image119.jpeg" ContentType="image/jpeg"/>
  <Override PartName="/ppt/media/image118.png" ContentType="image/png"/>
  <Override PartName="/ppt/media/image117.png" ContentType="image/png"/>
  <Override PartName="/ppt/media/image115.jpeg" ContentType="image/jpeg"/>
  <Override PartName="/ppt/media/image114.png" ContentType="image/png"/>
  <Override PartName="/ppt/media/image113.png" ContentType="image/png"/>
  <Override PartName="/ppt/media/image112.png" ContentType="image/png"/>
  <Override PartName="/ppt/media/image111.png" ContentType="image/png"/>
  <Override PartName="/ppt/media/image110.png" ContentType="image/png"/>
  <Override PartName="/ppt/media/image108.png" ContentType="image/png"/>
  <Override PartName="/ppt/media/image107.png" ContentType="image/png"/>
  <Override PartName="/ppt/media/image105.png" ContentType="image/png"/>
  <Override PartName="/ppt/media/image104.png" ContentType="image/png"/>
  <Override PartName="/ppt/media/image103.jpeg" ContentType="image/jpeg"/>
  <Override PartName="/ppt/media/image102.jpeg" ContentType="image/jpeg"/>
  <Override PartName="/ppt/media/image101.jpeg" ContentType="image/jpeg"/>
  <Override PartName="/ppt/media/image100.jpeg" ContentType="image/jpeg"/>
  <Override PartName="/ppt/media/image98.png" ContentType="image/png"/>
  <Override PartName="/ppt/media/image97.png" ContentType="image/png"/>
  <Override PartName="/ppt/media/image46.png" ContentType="image/png"/>
  <Override PartName="/ppt/media/image27.gif" ContentType="image/gif"/>
  <Override PartName="/ppt/media/image35.png" ContentType="image/png"/>
  <Override PartName="/ppt/media/image34.png" ContentType="image/png"/>
  <Override PartName="/ppt/media/image33.png" ContentType="image/png"/>
  <Override PartName="/ppt/media/image32.png" ContentType="image/png"/>
  <Override PartName="/ppt/media/image45.jpeg" ContentType="image/jpeg"/>
  <Override PartName="/ppt/media/image12.png" ContentType="image/png"/>
  <Override PartName="/ppt/media/image41.jpeg" ContentType="image/jpeg"/>
  <Override PartName="/ppt/media/image4.png" ContentType="image/png"/>
  <Override PartName="/ppt/media/image116.png" ContentType="image/png"/>
  <Override PartName="/ppt/media/image28.jpeg" ContentType="image/jpeg"/>
  <Override PartName="/ppt/media/image54.png" ContentType="image/png"/>
  <Override PartName="/ppt/media/image31.png" ContentType="image/png"/>
  <Override PartName="/ppt/media/image30.png" ContentType="image/png"/>
  <Override PartName="/ppt/media/image29.png" ContentType="image/png"/>
  <Override PartName="/ppt/media/image26.png" ContentType="image/png"/>
  <Override PartName="/ppt/media/image25.png" ContentType="image/png"/>
  <Override PartName="/ppt/media/image24.jpeg" ContentType="image/jpeg"/>
  <Override PartName="/ppt/media/image14.png" ContentType="image/png"/>
  <Override PartName="/ppt/media/image59.png" ContentType="image/png"/>
  <Override PartName="/ppt/media/image99.jpeg" ContentType="image/jpeg"/>
  <Override PartName="/ppt/media/image10.png" ContentType="image/png"/>
  <Override PartName="/ppt/media/image69.png" ContentType="image/png"/>
  <Override PartName="/ppt/media/image23.png" ContentType="image/png"/>
  <Override PartName="/ppt/media/image58.png" ContentType="image/png"/>
  <Override PartName="/ppt/media/image120.jpeg" ContentType="image/jpeg"/>
  <Override PartName="/ppt/media/image36.png" ContentType="image/png"/>
  <Override PartName="/ppt/media/image1.png" ContentType="image/png"/>
  <Override PartName="/ppt/media/image56.png" ContentType="image/png"/>
  <Override PartName="/ppt/media/image21.png" ContentType="image/png"/>
  <Override PartName="/ppt/media/image37.png" ContentType="image/png"/>
  <Override PartName="/ppt/media/image2.png" ContentType="image/png"/>
  <Override PartName="/ppt/media/image52.png" ContentType="image/png"/>
  <Override PartName="/ppt/media/image57.png" ContentType="image/png"/>
  <Override PartName="/ppt/media/image22.png" ContentType="image/png"/>
  <Override PartName="/ppt/media/image38.png" ContentType="image/png"/>
  <Override PartName="/ppt/media/image3.png" ContentType="image/png"/>
  <Override PartName="/ppt/media/image17.jpeg" ContentType="image/jpeg"/>
  <Override PartName="/ppt/media/image89.jpeg" ContentType="image/jpeg"/>
  <Override PartName="/ppt/media/image53.png" ContentType="image/png"/>
  <Override PartName="/ppt/media/image39.png" ContentType="image/png"/>
  <Override PartName="/ppt/media/image11.png" ContentType="image/png"/>
  <Override PartName="/ppt/media/image13.png" ContentType="image/png"/>
  <Override PartName="/ppt/media/image15.png" ContentType="image/png"/>
  <Override PartName="/ppt/media/image16.png" ContentType="image/png"/>
  <Override PartName="/ppt/media/image6.png" ContentType="image/png"/>
  <Override PartName="/ppt/media/image91.png" ContentType="image/png"/>
  <Override PartName="/ppt/media/image18.png" ContentType="image/png"/>
  <Override PartName="/ppt/media/image8.png" ContentType="image/png"/>
  <Override PartName="/ppt/media/image93.png" ContentType="image/png"/>
  <Override PartName="/ppt/media/image19.png" ContentType="image/png"/>
  <Override PartName="/ppt/media/image9.png" ContentType="image/png"/>
  <Override PartName="/ppt/media/image94.png" ContentType="image/png"/>
  <Override PartName="/ppt/media/image90.png" ContentType="image/png"/>
  <Override PartName="/ppt/media/image5.png" ContentType="image/png"/>
  <Override PartName="/ppt/media/image55.png" ContentType="image/png"/>
  <Override PartName="/ppt/media/image20.png" ContentType="image/png"/>
  <Override PartName="/ppt/media/image79.png" ContentType="image/png"/>
  <Override PartName="/ppt/media/image47.png" ContentType="image/png"/>
  <Override PartName="/ppt/media/image48.png" ContentType="image/png"/>
  <Override PartName="/ppt/media/image49.png" ContentType="image/png"/>
  <Override PartName="/ppt/media/image51.jpeg" ContentType="image/jpeg"/>
  <Override PartName="/ppt/media/image60.png" ContentType="image/png"/>
  <Override PartName="/ppt/media/image61.png" ContentType="image/png"/>
  <Override PartName="/ppt/media/image62.png" ContentType="image/png"/>
  <Override PartName="/ppt/media/image63.png" ContentType="image/png"/>
  <Override PartName="/ppt/media/image109.png" ContentType="image/png"/>
  <Override PartName="/ppt/media/image40.png" ContentType="image/png"/>
  <Override PartName="/ppt/media/image74.jpeg" ContentType="image/jpe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70.png" ContentType="image/png"/>
  <Override PartName="/ppt/media/image71.png" ContentType="image/png"/>
  <Override PartName="/ppt/media/image42.jpeg" ContentType="image/jpeg"/>
  <Override PartName="/ppt/media/image72.png" ContentType="image/png"/>
  <Override PartName="/ppt/media/image73.png" ContentType="image/png"/>
  <Override PartName="/ppt/media/image50.png" ContentType="image/png"/>
  <Override PartName="/ppt/media/image75.jpeg" ContentType="image/jpeg"/>
  <Override PartName="/ppt/media/image76.png" ContentType="image/png"/>
  <Override PartName="/ppt/media/image77.png" ContentType="image/png"/>
  <Override PartName="/ppt/media/image78.png" ContentType="image/png"/>
  <Override PartName="/ppt/media/image80.png" ContentType="image/png"/>
  <Override PartName="/ppt/media/image81.png" ContentType="image/png"/>
  <Override PartName="/ppt/media/image43.jpeg" ContentType="image/jpeg"/>
  <Override PartName="/ppt/media/image82.png" ContentType="image/png"/>
  <Override PartName="/ppt/media/image83.png" ContentType="image/png"/>
  <Override PartName="/ppt/media/image84.png" ContentType="image/png"/>
  <Override PartName="/ppt/media/image85.png" ContentType="image/png"/>
  <Override PartName="/ppt/media/image86.png" ContentType="image/png"/>
  <Override PartName="/ppt/media/image87.png" ContentType="image/png"/>
  <Override PartName="/ppt/media/image106.png" ContentType="image/png"/>
  <Override PartName="/ppt/media/image88.jpeg" ContentType="image/jpeg"/>
  <Override PartName="/ppt/media/image44.jpeg" ContentType="image/jpeg"/>
  <Override PartName="/ppt/media/image7.png" ContentType="image/png"/>
  <Override PartName="/ppt/media/image92.png" ContentType="image/png"/>
  <Override PartName="/ppt/media/image95.png" ContentType="image/png"/>
  <Override PartName="/ppt/media/image96.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90" Type="http://schemas.openxmlformats.org/officeDocument/2006/relationships/slide" Target="slides/slide85.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Rectangle 1"/>
          <p:cNvSpPr/>
          <p:nvPr/>
        </p:nvSpPr>
        <p:spPr>
          <a:xfrm>
            <a:off x="0" y="0"/>
            <a:ext cx="6858000" cy="9144000"/>
          </a:xfrm>
          <a:prstGeom prst="rect">
            <a:avLst/>
          </a:prstGeom>
          <a:solidFill>
            <a:srgbClr val="ffffff"/>
          </a:solidFill>
          <a:ln w="9360">
            <a:noFill/>
          </a:ln>
        </p:spPr>
      </p:sp>
      <p:sp>
        <p:nvSpPr>
          <p:cNvPr id="116" name="CustomShape 2"/>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17" name="CustomShape 3"/>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18" name="CustomShape 4"/>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19" name="CustomShape 5"/>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20" name="CustomShape 6"/>
          <p:cNvSpPr/>
          <p:nvPr/>
        </p:nvSpPr>
        <p:spPr>
          <a:xfrm>
            <a:off x="0" y="0"/>
            <a:ext cx="6858000" cy="9144000"/>
          </a:xfrm>
          <a:custGeom>
            <a:avLst/>
            <a:gdLst/>
            <a:ahLst/>
            <a:rect l="0" t="0" r="r" b="b"/>
            <a:pathLst>
              <a:path w="19052" h="25401">
                <a:moveTo>
                  <a:pt x="4" y="0"/>
                </a:moveTo>
                <a:cubicBezTo>
                  <a:pt x="2" y="0"/>
                  <a:pt x="0" y="2"/>
                  <a:pt x="0" y="4"/>
                </a:cubicBezTo>
                <a:lnTo>
                  <a:pt x="0" y="25396"/>
                </a:lnTo>
                <a:cubicBezTo>
                  <a:pt x="0" y="25398"/>
                  <a:pt x="2" y="25400"/>
                  <a:pt x="4" y="25400"/>
                </a:cubicBezTo>
                <a:lnTo>
                  <a:pt x="19046" y="25400"/>
                </a:lnTo>
                <a:cubicBezTo>
                  <a:pt x="19048" y="25400"/>
                  <a:pt x="19051" y="25398"/>
                  <a:pt x="19051" y="25396"/>
                </a:cubicBezTo>
                <a:lnTo>
                  <a:pt x="19051" y="4"/>
                </a:lnTo>
                <a:cubicBezTo>
                  <a:pt x="19051" y="2"/>
                  <a:pt x="19048" y="0"/>
                  <a:pt x="19046" y="0"/>
                </a:cubicBezTo>
                <a:lnTo>
                  <a:pt x="4" y="0"/>
                </a:lnTo>
              </a:path>
            </a:pathLst>
          </a:custGeom>
          <a:solidFill>
            <a:srgbClr val="ffffff"/>
          </a:solidFill>
          <a:ln>
            <a:noFill/>
          </a:ln>
        </p:spPr>
        <p:style>
          <a:lnRef idx="0"/>
          <a:fillRef idx="0"/>
          <a:effectRef idx="0"/>
          <a:fontRef idx="minor"/>
        </p:style>
      </p:sp>
      <p:sp>
        <p:nvSpPr>
          <p:cNvPr id="121" name="PlaceHolder 7"/>
          <p:cNvSpPr>
            <a:spLocks noGrp="1"/>
          </p:cNvSpPr>
          <p:nvPr>
            <p:ph type="body"/>
          </p:nvPr>
        </p:nvSpPr>
        <p:spPr>
          <a:xfrm>
            <a:off x="502920" y="4316400"/>
            <a:ext cx="5848200" cy="4051440"/>
          </a:xfrm>
          <a:prstGeom prst="rect">
            <a:avLst/>
          </a:prstGeom>
        </p:spPr>
        <p:txBody>
          <a:bodyPr lIns="0" rIns="0" tIns="0" bIns="0"/>
          <a:p>
            <a:r>
              <a:rPr b="0" lang="en-US" sz="1200" spc="-1" strike="noStrike">
                <a:solidFill>
                  <a:srgbClr val="000000"/>
                </a:solidFill>
                <a:uFill>
                  <a:solidFill>
                    <a:srgbClr val="ffffff"/>
                  </a:solidFill>
                </a:uFill>
                <a:latin typeface="Times New Roman"/>
              </a:rPr>
              <a:t>Click to edit the notes format</a:t>
            </a:r>
            <a:endParaRPr b="0" lang="en-US" sz="12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4"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3"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p>
            <a:pPr/>
            <a:r>
              <a:rPr b="0" lang="en-US" sz="1200" spc="-1" strike="noStrike">
                <a:solidFill>
                  <a:srgbClr val="000000"/>
                </a:solidFill>
                <a:uFill>
                  <a:solidFill>
                    <a:srgbClr val="ffffff"/>
                  </a:solidFill>
                </a:uFill>
                <a:latin typeface="Times New Roman"/>
                <a:ea typeface="ＭＳ Ｐゴシック"/>
              </a:rPr>
              <a:t>-rat_align sets blur size and neighborhood size for 3dAllineate’s LPC and rat option for 3dSkullStrip though it’s not used here</a:t>
            </a:r>
            <a:endParaRPr b="0" lang="en-US" sz="1200" spc="-1" strike="noStrike">
              <a:solidFill>
                <a:srgbClr val="000000"/>
              </a:solidFill>
              <a:uFill>
                <a:solidFill>
                  <a:srgbClr val="ffffff"/>
                </a:solidFill>
              </a:uFill>
              <a:latin typeface="Times New Roman"/>
            </a:endParaRPr>
          </a:p>
        </p:txBody>
      </p:sp>
      <p:sp>
        <p:nvSpPr>
          <p:cNvPr id="787" name="CustomShape 2"/>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fld id="{21AF995D-236E-47CB-9E91-B123A99C1D7C}" type="slidenum">
              <a:rPr b="0" lang="en-US" sz="2400" spc="-1" strike="noStrike">
                <a:solidFill>
                  <a:srgbClr val="000000"/>
                </a:solidFill>
                <a:uFill>
                  <a:solidFill>
                    <a:srgbClr val="ffffff"/>
                  </a:solidFill>
                </a:uFill>
                <a:latin typeface="Times New Roman"/>
              </a:rPr>
              <a:t>&lt;number&gt;</a:t>
            </a:fld>
            <a:endParaRPr b="0" lang="en-US" sz="2400" spc="-1" strike="noStrike">
              <a:solidFill>
                <a:srgbClr val="000000"/>
              </a:solidFill>
              <a:uFill>
                <a:solidFill>
                  <a:srgbClr val="ffffff"/>
                </a:solidFill>
              </a:u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3" name="CustomShape 1"/>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7"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3"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7"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TextShape 1"/>
          <p:cNvSpPr txBox="1"/>
          <p:nvPr/>
        </p:nvSpPr>
        <p:spPr>
          <a:xfrm>
            <a:off x="503280" y="4316400"/>
            <a:ext cx="5850000" cy="4052880"/>
          </a:xfrm>
          <a:prstGeom prst="rect">
            <a:avLst/>
          </a:prstGeom>
          <a:noFill/>
          <a:ln>
            <a:noFill/>
          </a:ln>
        </p:spPr>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CustomShape 1"/>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fld id="{06B58943-26F4-4883-A807-59F6BA10AFD9}" type="slidenum">
              <a:rPr b="0" lang="en-US" sz="2400" spc="-1" strike="noStrike">
                <a:solidFill>
                  <a:srgbClr val="000000"/>
                </a:solidFill>
                <a:uFill>
                  <a:solidFill>
                    <a:srgbClr val="ffffff"/>
                  </a:solidFill>
                </a:uFill>
                <a:latin typeface="Times New Roman"/>
              </a:rPr>
              <a:t>&lt;number&gt;</a:t>
            </a:fld>
            <a:endParaRPr b="0" lang="en-US" sz="2400" spc="-1" strike="noStrike">
              <a:solidFill>
                <a:srgbClr val="000000"/>
              </a:solidFill>
              <a:uFill>
                <a:solidFill>
                  <a:srgbClr val="ffffff"/>
                </a:solidFill>
              </a:uFill>
              <a:latin typeface="Times New Roman"/>
            </a:endParaRPr>
          </a:p>
        </p:txBody>
      </p:sp>
      <p:sp>
        <p:nvSpPr>
          <p:cNvPr id="827" name="CustomShape 2"/>
          <p:cNvSpPr/>
          <p:nvPr/>
        </p:nvSpPr>
        <p:spPr>
          <a:xfrm>
            <a:off x="914400" y="4343400"/>
            <a:ext cx="50292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CustomShape 1"/>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fld id="{8C74BB8A-5B09-4CCD-B1CD-44900F3429A4}" type="slidenum">
              <a:rPr b="0" lang="en-US" sz="2400" spc="-1" strike="noStrike">
                <a:solidFill>
                  <a:srgbClr val="000000"/>
                </a:solidFill>
                <a:uFill>
                  <a:solidFill>
                    <a:srgbClr val="ffffff"/>
                  </a:solidFill>
                </a:uFill>
                <a:latin typeface="Times New Roman"/>
              </a:rPr>
              <a:t>&lt;number&gt;</a:t>
            </a:fld>
            <a:endParaRPr b="0" lang="en-US" sz="2400" spc="-1" strike="noStrike">
              <a:solidFill>
                <a:srgbClr val="000000"/>
              </a:solidFill>
              <a:uFill>
                <a:solidFill>
                  <a:srgbClr val="ffffff"/>
                </a:solidFill>
              </a:uFill>
              <a:latin typeface="Times New Roman"/>
            </a:endParaRPr>
          </a:p>
        </p:txBody>
      </p:sp>
      <p:sp>
        <p:nvSpPr>
          <p:cNvPr id="829" name="CustomShape 2"/>
          <p:cNvSpPr/>
          <p:nvPr/>
        </p:nvSpPr>
        <p:spPr>
          <a:xfrm>
            <a:off x="914400" y="4343400"/>
            <a:ext cx="50292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3"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7" name="CustomShape 1"/>
          <p:cNvSpPr/>
          <p:nvPr/>
        </p:nvSpPr>
        <p:spPr>
          <a:xfrm>
            <a:off x="685800" y="4343400"/>
            <a:ext cx="5486400" cy="411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marL="215640" indent="-210960">
              <a:lnSpc>
                <a:spcPct val="100000"/>
              </a:lnSpc>
            </a:pPr>
            <a:endParaRPr b="0" lang="en-US" sz="2400" spc="-1" strike="noStrike">
              <a:solidFill>
                <a:srgbClr val="000000"/>
              </a:solidFill>
              <a:uFill>
                <a:solidFill>
                  <a:srgbClr val="ffffff"/>
                </a:solidFill>
              </a:uFill>
              <a:latin typeface="Times New Roman"/>
            </a:endParaRPr>
          </a:p>
          <a:p>
            <a:pPr marL="215640" indent="-210960">
              <a:lnSpc>
                <a:spcPct val="100000"/>
              </a:lnSpc>
            </a:pPr>
            <a:endParaRPr b="0" lang="en-US" sz="2400" spc="-1" strike="noStrike">
              <a:solidFill>
                <a:srgbClr val="000000"/>
              </a:solidFill>
              <a:uFill>
                <a:solidFill>
                  <a:srgbClr val="ffffff"/>
                </a:solidFill>
              </a:uFill>
              <a:latin typeface="Times New Roman"/>
            </a:endParaRPr>
          </a:p>
          <a:p>
            <a:pPr marL="215640" indent="-210960">
              <a:lnSpc>
                <a:spcPct val="100000"/>
              </a:lnSpc>
            </a:pPr>
            <a:r>
              <a:rPr b="1" i="1" lang="en-US" sz="1200" spc="-1" strike="noStrike">
                <a:solidFill>
                  <a:srgbClr val="000000"/>
                </a:solidFill>
                <a:uFill>
                  <a:solidFill>
                    <a:srgbClr val="ffffff"/>
                  </a:solidFill>
                </a:uFill>
                <a:latin typeface="+mn-lt"/>
                <a:ea typeface="+mn-ea"/>
              </a:rPr>
              <a:t>Atlas and template application</a:t>
            </a:r>
            <a:endParaRPr b="0" lang="en-US" sz="1200" spc="-1" strike="noStrike">
              <a:solidFill>
                <a:srgbClr val="000000"/>
              </a:solidFill>
              <a:uFill>
                <a:solidFill>
                  <a:srgbClr val="ffffff"/>
                </a:solidFill>
              </a:uFill>
              <a:latin typeface="Times New Roman"/>
            </a:endParaRPr>
          </a:p>
          <a:p>
            <a:pPr marL="215640" indent="-210960">
              <a:lnSpc>
                <a:spcPct val="100000"/>
              </a:lnSpc>
            </a:pPr>
            <a:r>
              <a:rPr b="0" lang="en-US" sz="1200" spc="-1" strike="noStrike">
                <a:solidFill>
                  <a:srgbClr val="000000"/>
                </a:solidFill>
                <a:uFill>
                  <a:solidFill>
                    <a:srgbClr val="ffffff"/>
                  </a:solidFill>
                </a:uFill>
                <a:latin typeface="+mn-lt"/>
                <a:ea typeface="+mn-ea"/>
              </a:rPr>
              <a:t>Using five naive macaques, we aligned each macaque's T1 brain MRI to the template created here with a sequence of affine and nonlinear registration steps. An initial affine step proved and approximate scaling. A small amount of nonlinear warping was then used to warp the general brain shape to the template. A brain-only mask from the template was applied to the individual subject brains and the subject was more finely warped to the template by progressively smaller nonlinear warps. This procedure resulted in subject brain data to be registered to the D99 template space. In order to demonstrate the applicability of the atlas to each macaque, the combination of affine and nonlinear transformations were used to warp the atlas segmentation back to each subject's original native space. The results are shown in in </a:t>
            </a:r>
            <a:r>
              <a:rPr b="1" lang="en-US" sz="1200" spc="-1" strike="noStrike">
                <a:solidFill>
                  <a:srgbClr val="000000"/>
                </a:solidFill>
                <a:uFill>
                  <a:solidFill>
                    <a:srgbClr val="ffffff"/>
                  </a:solidFill>
                </a:uFill>
                <a:latin typeface="+mn-lt"/>
                <a:ea typeface="+mn-ea"/>
              </a:rPr>
              <a:t>figure XXX…</a:t>
            </a:r>
            <a:endParaRPr b="0" lang="en-US" sz="1200" spc="-1" strike="noStrike">
              <a:solidFill>
                <a:srgbClr val="000000"/>
              </a:solidFill>
              <a:uFill>
                <a:solidFill>
                  <a:srgbClr val="ffffff"/>
                </a:solidFill>
              </a:uFill>
              <a:latin typeface="Times New Roman"/>
            </a:endParaRPr>
          </a:p>
          <a:p>
            <a:pPr marL="215640" indent="-210960">
              <a:lnSpc>
                <a:spcPct val="100000"/>
              </a:lnSpc>
            </a:pPr>
            <a:endParaRPr b="0" lang="en-US" sz="1200" spc="-1" strike="noStrike">
              <a:solidFill>
                <a:srgbClr val="000000"/>
              </a:solidFill>
              <a:uFill>
                <a:solidFill>
                  <a:srgbClr val="ffffff"/>
                </a:solidFill>
              </a:uFill>
              <a:latin typeface="Times New Roman"/>
            </a:endParaRPr>
          </a:p>
        </p:txBody>
      </p:sp>
      <p:sp>
        <p:nvSpPr>
          <p:cNvPr id="838" name="CustomShape 2"/>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nchor="b"/>
          <a:p>
            <a:pPr algn="r">
              <a:lnSpc>
                <a:spcPct val="100000"/>
              </a:lnSpc>
            </a:pPr>
            <a:fld id="{8B3FDF74-B599-4EBF-BF13-8EF74BA71B52}"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Times New Roman"/>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1"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9"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CustomShape 1"/>
          <p:cNvSpPr/>
          <p:nvPr/>
        </p:nvSpPr>
        <p:spPr>
          <a:xfrm>
            <a:off x="503280" y="4316400"/>
            <a:ext cx="5856120" cy="4059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CustomShape 1"/>
          <p:cNvSpPr/>
          <p:nvPr/>
        </p:nvSpPr>
        <p:spPr>
          <a:xfrm>
            <a:off x="503280" y="4316400"/>
            <a:ext cx="5856120" cy="406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25"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26"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28"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29"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30"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31" name="PlaceHolder 5"/>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33"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34" name="PlaceHolder 3"/>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pic>
        <p:nvPicPr>
          <p:cNvPr id="35" name="" descr=""/>
          <p:cNvPicPr/>
          <p:nvPr/>
        </p:nvPicPr>
        <p:blipFill>
          <a:blip r:embed="rId2"/>
          <a:stretch/>
        </p:blipFill>
        <p:spPr>
          <a:xfrm>
            <a:off x="1524600" y="1447200"/>
            <a:ext cx="6389640" cy="5095800"/>
          </a:xfrm>
          <a:prstGeom prst="rect">
            <a:avLst/>
          </a:prstGeom>
          <a:ln>
            <a:noFill/>
          </a:ln>
        </p:spPr>
      </p:pic>
      <p:pic>
        <p:nvPicPr>
          <p:cNvPr id="36" name="" descr=""/>
          <p:cNvPicPr/>
          <p:nvPr/>
        </p:nvPicPr>
        <p:blipFill>
          <a:blip r:embed="rId3"/>
          <a:stretch/>
        </p:blipFill>
        <p:spPr>
          <a:xfrm>
            <a:off x="1524600" y="1447200"/>
            <a:ext cx="6389640" cy="509580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43"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45"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47"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48"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52"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53" name="PlaceHolder 3"/>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54" name="PlaceHolder 4"/>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4"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56"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57"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58"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60"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61"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62"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64"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65"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67"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68"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69"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70" name="PlaceHolder 5"/>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72"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73" name="PlaceHolder 3"/>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pic>
        <p:nvPicPr>
          <p:cNvPr id="74" name="" descr=""/>
          <p:cNvPicPr/>
          <p:nvPr/>
        </p:nvPicPr>
        <p:blipFill>
          <a:blip r:embed="rId2"/>
          <a:stretch/>
        </p:blipFill>
        <p:spPr>
          <a:xfrm>
            <a:off x="1524600" y="1447200"/>
            <a:ext cx="6389640" cy="5095800"/>
          </a:xfrm>
          <a:prstGeom prst="rect">
            <a:avLst/>
          </a:prstGeom>
          <a:ln>
            <a:noFill/>
          </a:ln>
        </p:spPr>
      </p:pic>
      <p:pic>
        <p:nvPicPr>
          <p:cNvPr id="75" name="" descr=""/>
          <p:cNvPicPr/>
          <p:nvPr/>
        </p:nvPicPr>
        <p:blipFill>
          <a:blip r:embed="rId3"/>
          <a:stretch/>
        </p:blipFill>
        <p:spPr>
          <a:xfrm>
            <a:off x="1524600" y="1447200"/>
            <a:ext cx="6389640" cy="509580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82" name="PlaceHolder 2"/>
          <p:cNvSpPr>
            <a:spLocks noGrp="1"/>
          </p:cNvSpPr>
          <p:nvPr>
            <p:ph type="subTitle"/>
          </p:nvPr>
        </p:nvSpPr>
        <p:spPr>
          <a:xfrm>
            <a:off x="685800" y="1447560"/>
            <a:ext cx="8067600" cy="5095800"/>
          </a:xfrm>
          <a:prstGeom prst="rect">
            <a:avLst/>
          </a:prstGeom>
        </p:spPr>
        <p:txBody>
          <a:bodyPr lIns="0" rIns="0" tIns="0" bIns="0" anchor="ctr"/>
          <a:p>
            <a:pPr marL="342720" indent="-342720" algn="ctr">
              <a:spcBef>
                <a:spcPts val="422"/>
              </a:spcBef>
            </a:pPr>
            <a:endParaRPr b="0" lang="en-US" sz="17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84"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86"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87"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6"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91"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92" name="PlaceHolder 3"/>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93" name="PlaceHolder 4"/>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95"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96"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97"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99"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00"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01"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103" name="PlaceHolder 2"/>
          <p:cNvSpPr>
            <a:spLocks noGrp="1"/>
          </p:cNvSpPr>
          <p:nvPr>
            <p:ph type="body"/>
          </p:nvPr>
        </p:nvSpPr>
        <p:spPr>
          <a:xfrm>
            <a:off x="685800" y="144756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04" name="PlaceHolder 3"/>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106"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07"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08"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09" name="PlaceHolder 5"/>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111" name="PlaceHolder 2"/>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12" name="PlaceHolder 3"/>
          <p:cNvSpPr>
            <a:spLocks noGrp="1"/>
          </p:cNvSpPr>
          <p:nvPr>
            <p:ph type="body"/>
          </p:nvPr>
        </p:nvSpPr>
        <p:spPr>
          <a:xfrm>
            <a:off x="685800" y="1447560"/>
            <a:ext cx="806760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pic>
        <p:nvPicPr>
          <p:cNvPr id="113" name="" descr=""/>
          <p:cNvPicPr/>
          <p:nvPr/>
        </p:nvPicPr>
        <p:blipFill>
          <a:blip r:embed="rId2"/>
          <a:stretch/>
        </p:blipFill>
        <p:spPr>
          <a:xfrm>
            <a:off x="1524600" y="1447200"/>
            <a:ext cx="6389640" cy="5095800"/>
          </a:xfrm>
          <a:prstGeom prst="rect">
            <a:avLst/>
          </a:prstGeom>
          <a:ln>
            <a:noFill/>
          </a:ln>
        </p:spPr>
      </p:pic>
      <p:pic>
        <p:nvPicPr>
          <p:cNvPr id="114" name="" descr=""/>
          <p:cNvPicPr/>
          <p:nvPr/>
        </p:nvPicPr>
        <p:blipFill>
          <a:blip r:embed="rId3"/>
          <a:stretch/>
        </p:blipFill>
        <p:spPr>
          <a:xfrm>
            <a:off x="1524600" y="1447200"/>
            <a:ext cx="6389640" cy="509580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8"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9" name="PlaceHolder 3"/>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85800" y="609120"/>
            <a:ext cx="7763040" cy="2783160"/>
          </a:xfrm>
          <a:prstGeom prst="rect">
            <a:avLst/>
          </a:prstGeom>
        </p:spPr>
        <p:txBody>
          <a:bodyPr lIns="0" rIns="0" tIns="0" bIns="0" anchor="ctr"/>
          <a:p>
            <a:pPr marL="342720" indent="-342720" algn="ctr">
              <a:spcBef>
                <a:spcPts val="422"/>
              </a:spcBef>
            </a:pPr>
            <a:endParaRPr b="0" lang="en-US" sz="17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13"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4" name="PlaceHolder 3"/>
          <p:cNvSpPr>
            <a:spLocks noGrp="1"/>
          </p:cNvSpPr>
          <p:nvPr>
            <p:ph type="body"/>
          </p:nvPr>
        </p:nvSpPr>
        <p:spPr>
          <a:xfrm>
            <a:off x="68580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5" name="PlaceHolder 4"/>
          <p:cNvSpPr>
            <a:spLocks noGrp="1"/>
          </p:cNvSpPr>
          <p:nvPr>
            <p:ph type="body"/>
          </p:nvPr>
        </p:nvSpPr>
        <p:spPr>
          <a:xfrm>
            <a:off x="482004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17" name="PlaceHolder 2"/>
          <p:cNvSpPr>
            <a:spLocks noGrp="1"/>
          </p:cNvSpPr>
          <p:nvPr>
            <p:ph type="body"/>
          </p:nvPr>
        </p:nvSpPr>
        <p:spPr>
          <a:xfrm>
            <a:off x="685800" y="1447560"/>
            <a:ext cx="3936960" cy="509580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8"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19" name="PlaceHolder 4"/>
          <p:cNvSpPr>
            <a:spLocks noGrp="1"/>
          </p:cNvSpPr>
          <p:nvPr>
            <p:ph type="body"/>
          </p:nvPr>
        </p:nvSpPr>
        <p:spPr>
          <a:xfrm>
            <a:off x="4820040" y="410904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609120"/>
            <a:ext cx="7763040" cy="600120"/>
          </a:xfrm>
          <a:prstGeom prst="rect">
            <a:avLst/>
          </a:prstGeom>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p:txBody>
      </p:sp>
      <p:sp>
        <p:nvSpPr>
          <p:cNvPr id="21" name="PlaceHolder 2"/>
          <p:cNvSpPr>
            <a:spLocks noGrp="1"/>
          </p:cNvSpPr>
          <p:nvPr>
            <p:ph type="body"/>
          </p:nvPr>
        </p:nvSpPr>
        <p:spPr>
          <a:xfrm>
            <a:off x="68580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22" name="PlaceHolder 3"/>
          <p:cNvSpPr>
            <a:spLocks noGrp="1"/>
          </p:cNvSpPr>
          <p:nvPr>
            <p:ph type="body"/>
          </p:nvPr>
        </p:nvSpPr>
        <p:spPr>
          <a:xfrm>
            <a:off x="4820040" y="1447560"/>
            <a:ext cx="393696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
        <p:nvSpPr>
          <p:cNvPr id="23" name="PlaceHolder 4"/>
          <p:cNvSpPr>
            <a:spLocks noGrp="1"/>
          </p:cNvSpPr>
          <p:nvPr>
            <p:ph type="body"/>
          </p:nvPr>
        </p:nvSpPr>
        <p:spPr>
          <a:xfrm>
            <a:off x="685800" y="4109040"/>
            <a:ext cx="8067600" cy="2430360"/>
          </a:xfrm>
          <a:prstGeom prst="rect">
            <a:avLst/>
          </a:prstGeom>
        </p:spPr>
        <p:txBody>
          <a:bodyPr lIns="90000" rIns="90000" tIns="46800" bIns="46800">
            <a:normAutofit/>
          </a:bodyPr>
          <a:p>
            <a:endParaRPr b="0" lang="en-US" sz="17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04920" y="228600"/>
            <a:ext cx="761760" cy="622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95000"/>
              </a:lnSpc>
              <a:spcBef>
                <a:spcPts val="748"/>
              </a:spcBef>
            </a:pPr>
            <a:r>
              <a:rPr b="1" lang="en-GB" sz="1200" spc="-1" strike="noStrike">
                <a:solidFill>
                  <a:srgbClr val="0901ff"/>
                </a:solidFill>
                <a:uFill>
                  <a:solidFill>
                    <a:srgbClr val="ffffff"/>
                  </a:solidFill>
                </a:uFill>
                <a:latin typeface="Courier New"/>
              </a:rPr>
              <a:t>-</a:t>
            </a:r>
            <a:fld id="{C56757C6-A392-441E-904C-193A050AA681}" type="slidenum">
              <a:rPr b="1" lang="en-GB" sz="1200" spc="-1" strike="noStrike">
                <a:solidFill>
                  <a:srgbClr val="0901ff"/>
                </a:solidFill>
                <a:uFill>
                  <a:solidFill>
                    <a:srgbClr val="ffffff"/>
                  </a:solidFill>
                </a:uFill>
                <a:latin typeface="Courier New"/>
              </a:rPr>
              <a:t>&lt;number&gt;</a:t>
            </a:fld>
            <a:r>
              <a:rPr b="1" lang="en-GB" sz="1200" spc="-1" strike="noStrike">
                <a:solidFill>
                  <a:srgbClr val="0901ff"/>
                </a:solidFill>
                <a:uFill>
                  <a:solidFill>
                    <a:srgbClr val="ffffff"/>
                  </a:solidFill>
                </a:uFill>
                <a:latin typeface="Courier New"/>
              </a:rPr>
              <a:t>-</a:t>
            </a:r>
            <a:endParaRPr b="0" lang="en-US" sz="1200" spc="-1" strike="noStrike">
              <a:solidFill>
                <a:srgbClr val="000000"/>
              </a:solidFill>
              <a:uFill>
                <a:solidFill>
                  <a:srgbClr val="ffffff"/>
                </a:solidFill>
              </a:uFill>
              <a:latin typeface="Times New Roman"/>
            </a:endParaRPr>
          </a:p>
        </p:txBody>
      </p:sp>
      <p:sp>
        <p:nvSpPr>
          <p:cNvPr id="1" name="PlaceHolder 2"/>
          <p:cNvSpPr>
            <a:spLocks noGrp="1"/>
          </p:cNvSpPr>
          <p:nvPr>
            <p:ph type="title"/>
          </p:nvPr>
        </p:nvSpPr>
        <p:spPr>
          <a:xfrm>
            <a:off x="685800" y="609120"/>
            <a:ext cx="7763040" cy="600120"/>
          </a:xfrm>
          <a:prstGeom prst="rect">
            <a:avLst/>
          </a:prstGeom>
        </p:spPr>
        <p:txBody>
          <a:bodyPr lIns="90000" rIns="90000" tIns="46800" bIns="46800" anchor="ctr"/>
          <a:p>
            <a:pPr algn="ctr"/>
            <a:r>
              <a:rPr b="0" lang="en-US" sz="2400" spc="-1" strike="noStrike">
                <a:solidFill>
                  <a:srgbClr val="000000"/>
                </a:solidFill>
                <a:uFill>
                  <a:solidFill>
                    <a:srgbClr val="ffffff"/>
                  </a:solidFill>
                </a:uFill>
                <a:latin typeface="Times New Roman"/>
              </a:rPr>
              <a:t>Click to edit the title text format</a:t>
            </a:r>
            <a:endParaRPr b="0" lang="en-US" sz="2400" spc="-1" strike="noStrike">
              <a:solidFill>
                <a:srgbClr val="000000"/>
              </a:solidFill>
              <a:uFill>
                <a:solidFill>
                  <a:srgbClr val="ffffff"/>
                </a:solidFill>
              </a:uFill>
              <a:latin typeface="Times New Roman"/>
            </a:endParaRPr>
          </a:p>
        </p:txBody>
      </p:sp>
      <p:sp>
        <p:nvSpPr>
          <p:cNvPr id="2" name="PlaceHolder 3"/>
          <p:cNvSpPr>
            <a:spLocks noGrp="1"/>
          </p:cNvSpPr>
          <p:nvPr>
            <p:ph type="body"/>
          </p:nvPr>
        </p:nvSpPr>
        <p:spPr>
          <a:xfrm>
            <a:off x="685800" y="1447560"/>
            <a:ext cx="8067600" cy="5095800"/>
          </a:xfrm>
          <a:prstGeom prst="rect">
            <a:avLst/>
          </a:prstGeom>
        </p:spPr>
        <p:txBody>
          <a:bodyPr lIns="90000" rIns="90000" tIns="46800" bIns="46800">
            <a:normAutofit/>
          </a:bodyPr>
          <a:p>
            <a:pPr marL="342720" indent="-342720">
              <a:spcBef>
                <a:spcPts val="422"/>
              </a:spcBef>
            </a:pPr>
            <a:r>
              <a:rPr b="0" lang="en-US" sz="1700" spc="-1" strike="noStrike">
                <a:solidFill>
                  <a:srgbClr val="000000"/>
                </a:solidFill>
                <a:uFill>
                  <a:solidFill>
                    <a:srgbClr val="ffffff"/>
                  </a:solidFill>
                </a:uFill>
                <a:latin typeface="Arial"/>
              </a:rPr>
              <a:t>Click to edit the outline text format</a:t>
            </a:r>
            <a:endParaRPr b="0" lang="en-US" sz="1700" spc="-1" strike="noStrike">
              <a:solidFill>
                <a:srgbClr val="000000"/>
              </a:solidFill>
              <a:uFill>
                <a:solidFill>
                  <a:srgbClr val="ffffff"/>
                </a:solidFill>
              </a:uFill>
              <a:latin typeface="Arial"/>
            </a:endParaRPr>
          </a:p>
          <a:p>
            <a:pPr lvl="1" marL="742680" indent="-285480">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rPr>
              <a:t>Second Outline Level</a:t>
            </a:r>
            <a:endParaRPr b="0" lang="en-US" sz="1700" spc="-1" strike="noStrike">
              <a:solidFill>
                <a:srgbClr val="000000"/>
              </a:solidFill>
              <a:uFill>
                <a:solidFill>
                  <a:srgbClr val="ffffff"/>
                </a:solidFill>
              </a:uFill>
              <a:latin typeface="Arial"/>
            </a:endParaRPr>
          </a:p>
          <a:p>
            <a:pPr lvl="2" marL="1143000" indent="-228600">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rPr>
              <a:t>Third Outline Level</a:t>
            </a:r>
            <a:endParaRPr b="0" lang="en-US" sz="1700" spc="-1" strike="noStrike">
              <a:solidFill>
                <a:srgbClr val="000000"/>
              </a:solidFill>
              <a:uFill>
                <a:solidFill>
                  <a:srgbClr val="ffffff"/>
                </a:solidFill>
              </a:uFill>
              <a:latin typeface="Arial"/>
            </a:endParaRPr>
          </a:p>
          <a:p>
            <a:pPr lvl="3" marL="1600200" indent="-228600">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rPr>
              <a:t>Fourth Outline Level</a:t>
            </a:r>
            <a:endParaRPr b="0" lang="en-US" sz="1700" spc="-1" strike="noStrike">
              <a:solidFill>
                <a:srgbClr val="000000"/>
              </a:solidFill>
              <a:uFill>
                <a:solidFill>
                  <a:srgbClr val="ffffff"/>
                </a:solidFill>
              </a:uFill>
              <a:latin typeface="Arial"/>
            </a:endParaRPr>
          </a:p>
          <a:p>
            <a:pPr lvl="4" marL="2057400" indent="-228600">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rPr>
              <a:t>Fifth Outline Level</a:t>
            </a:r>
            <a:endParaRPr b="0" lang="en-US" sz="1700" spc="-1" strike="noStrike">
              <a:solidFill>
                <a:srgbClr val="000000"/>
              </a:solidFill>
              <a:uFill>
                <a:solidFill>
                  <a:srgbClr val="ffffff"/>
                </a:solidFill>
              </a:uFill>
              <a:latin typeface="Arial"/>
            </a:endParaRPr>
          </a:p>
          <a:p>
            <a:pPr lvl="5" marL="2057400" indent="-228600">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rPr>
              <a:t>Sixth Outline Level</a:t>
            </a:r>
            <a:endParaRPr b="0" lang="en-US" sz="1700" spc="-1" strike="noStrike">
              <a:solidFill>
                <a:srgbClr val="000000"/>
              </a:solidFill>
              <a:uFill>
                <a:solidFill>
                  <a:srgbClr val="ffffff"/>
                </a:solidFill>
              </a:uFill>
              <a:latin typeface="Arial"/>
            </a:endParaRPr>
          </a:p>
          <a:p>
            <a:pPr lvl="6" marL="2057400" indent="-228600">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rPr>
              <a:t>Seventh Outline Level</a:t>
            </a:r>
            <a:endParaRPr b="0" lang="en-US" sz="17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685440" y="2130480"/>
            <a:ext cx="7767720" cy="1465200"/>
          </a:xfrm>
          <a:prstGeom prst="rect">
            <a:avLst/>
          </a:prstGeom>
        </p:spPr>
        <p:txBody>
          <a:bodyPr anchor="ctr"/>
          <a:p>
            <a:r>
              <a:rPr b="0" lang="en-US" sz="1800" spc="-1" strike="noStrike">
                <a:solidFill>
                  <a:srgbClr val="000000"/>
                </a:solidFill>
                <a:uFill>
                  <a:solidFill>
                    <a:srgbClr val="ffffff"/>
                  </a:solidFill>
                </a:uFill>
                <a:latin typeface="Calibri"/>
              </a:rPr>
              <a:t>Click to edit the title text format</a:t>
            </a:r>
            <a:endParaRPr b="0" lang="en-US" sz="1800" spc="-1" strike="noStrike">
              <a:solidFill>
                <a:srgbClr val="000000"/>
              </a:solidFill>
              <a:uFill>
                <a:solidFill>
                  <a:srgbClr val="ffffff"/>
                </a:solidFill>
              </a:uFill>
              <a:latin typeface="Calibri"/>
            </a:endParaRPr>
          </a:p>
        </p:txBody>
      </p:sp>
      <p:sp>
        <p:nvSpPr>
          <p:cNvPr id="38" name="PlaceHolder 2"/>
          <p:cNvSpPr>
            <a:spLocks noGrp="1"/>
          </p:cNvSpPr>
          <p:nvPr>
            <p:ph type="dt"/>
          </p:nvPr>
        </p:nvSpPr>
        <p:spPr>
          <a:xfrm>
            <a:off x="456840" y="6356160"/>
            <a:ext cx="2128680" cy="360360"/>
          </a:xfrm>
          <a:prstGeom prst="rect">
            <a:avLst/>
          </a:prstGeom>
        </p:spPr>
        <p:txBody>
          <a:bodyPr anchor="ctr"/>
          <a:p>
            <a:pPr>
              <a:lnSpc>
                <a:spcPct val="100000"/>
              </a:lnSpc>
            </a:pPr>
            <a:fld id="{1CA3493F-EFD1-4C60-B80A-87484703A4B8}" type="datetime">
              <a:rPr b="0" lang="en-US" sz="1200" spc="-1" strike="noStrike">
                <a:solidFill>
                  <a:srgbClr val="8b8b8b"/>
                </a:solidFill>
                <a:uFill>
                  <a:solidFill>
                    <a:srgbClr val="ffffff"/>
                  </a:solidFill>
                </a:uFill>
                <a:latin typeface="Calibri"/>
                <a:ea typeface="Tahoma"/>
              </a:rPr>
              <a:t>10/06/17</a:t>
            </a:fld>
            <a:endParaRPr b="0" lang="en-US" sz="1200" spc="-1" strike="noStrike">
              <a:solidFill>
                <a:srgbClr val="000000"/>
              </a:solidFill>
              <a:uFill>
                <a:solidFill>
                  <a:srgbClr val="ffffff"/>
                </a:solidFill>
              </a:uFill>
              <a:latin typeface="Times New Roman"/>
            </a:endParaRPr>
          </a:p>
        </p:txBody>
      </p:sp>
      <p:sp>
        <p:nvSpPr>
          <p:cNvPr id="39" name="CustomShape 3"/>
          <p:cNvSpPr/>
          <p:nvPr/>
        </p:nvSpPr>
        <p:spPr>
          <a:xfrm>
            <a:off x="3124080" y="6356520"/>
            <a:ext cx="28958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40" name="PlaceHolder 4"/>
          <p:cNvSpPr>
            <a:spLocks noGrp="1"/>
          </p:cNvSpPr>
          <p:nvPr>
            <p:ph type="sldNum"/>
          </p:nvPr>
        </p:nvSpPr>
        <p:spPr>
          <a:xfrm>
            <a:off x="6553080" y="6356160"/>
            <a:ext cx="2129040" cy="360360"/>
          </a:xfrm>
          <a:prstGeom prst="rect">
            <a:avLst/>
          </a:prstGeom>
        </p:spPr>
        <p:txBody>
          <a:bodyPr anchor="ctr"/>
          <a:p>
            <a:pPr algn="r">
              <a:lnSpc>
                <a:spcPct val="100000"/>
              </a:lnSpc>
            </a:pPr>
            <a:fld id="{15F70339-5939-4FB9-AF95-0CE5F5FE975C}" type="slidenum">
              <a:rPr b="0" lang="en-US" sz="1200" spc="-1" strike="noStrike">
                <a:solidFill>
                  <a:srgbClr val="8b8b8b"/>
                </a:solidFill>
                <a:uFill>
                  <a:solidFill>
                    <a:srgbClr val="ffffff"/>
                  </a:solidFill>
                </a:uFill>
                <a:latin typeface="Calibri"/>
                <a:ea typeface="Tahoma"/>
              </a:rPr>
              <a:t>&lt;number&gt;</a:t>
            </a:fld>
            <a:endParaRPr b="0" lang="en-US" sz="1200" spc="-1" strike="noStrike">
              <a:solidFill>
                <a:srgbClr val="000000"/>
              </a:solidFill>
              <a:uFill>
                <a:solidFill>
                  <a:srgbClr val="ffffff"/>
                </a:solidFill>
              </a:uFill>
              <a:latin typeface="Times New Roman"/>
            </a:endParaRPr>
          </a:p>
        </p:txBody>
      </p:sp>
      <p:sp>
        <p:nvSpPr>
          <p:cNvPr id="41" name="PlaceHolder 5"/>
          <p:cNvSpPr>
            <a:spLocks noGrp="1"/>
          </p:cNvSpPr>
          <p:nvPr>
            <p:ph type="body"/>
          </p:nvPr>
        </p:nvSpPr>
        <p:spPr>
          <a:xfrm>
            <a:off x="456840" y="1604520"/>
            <a:ext cx="8224920" cy="3971880"/>
          </a:xfrm>
          <a:prstGeom prst="rect">
            <a:avLst/>
          </a:prstGeom>
        </p:spPr>
        <p:txBody>
          <a:bodyPr lIns="0" rIns="0" tIns="68400" bIns="0">
            <a:normAutofit/>
          </a:bodyPr>
          <a:p>
            <a:pPr marL="342720" indent="-342720">
              <a:spcAft>
                <a:spcPts val="1423"/>
              </a:spcAft>
            </a:pPr>
            <a:r>
              <a:rPr b="0" lang="en-US" sz="3200" spc="-1" strike="noStrike">
                <a:solidFill>
                  <a:srgbClr val="000000"/>
                </a:solidFill>
                <a:uFill>
                  <a:solidFill>
                    <a:srgbClr val="ffffff"/>
                  </a:solidFill>
                </a:uFill>
                <a:latin typeface="Calibri"/>
              </a:rPr>
              <a:t>Click to edit the outline text format</a:t>
            </a:r>
            <a:endParaRPr b="0" lang="en-US" sz="3200" spc="-1" strike="noStrike">
              <a:solidFill>
                <a:srgbClr val="000000"/>
              </a:solidFill>
              <a:uFill>
                <a:solidFill>
                  <a:srgbClr val="ffffff"/>
                </a:solidFill>
              </a:uFill>
              <a:latin typeface="Calibri"/>
            </a:endParaRPr>
          </a:p>
          <a:p>
            <a:pPr lvl="1" marL="742680" indent="-285480">
              <a:spcAft>
                <a:spcPts val="1137"/>
              </a:spcAft>
              <a:buClr>
                <a:srgbClr val="000000"/>
              </a:buClr>
              <a:buFont typeface="Times New Roman"/>
              <a:buChar char="–"/>
            </a:pPr>
            <a:r>
              <a:rPr b="0" lang="en-US" sz="2400" spc="-1" strike="noStrike">
                <a:solidFill>
                  <a:srgbClr val="000000"/>
                </a:solidFill>
                <a:uFill>
                  <a:solidFill>
                    <a:srgbClr val="ffffff"/>
                  </a:solidFill>
                </a:uFill>
                <a:latin typeface="Calibri"/>
              </a:rPr>
              <a:t>Second Outline Level</a:t>
            </a:r>
            <a:endParaRPr b="0" lang="en-US" sz="2400" spc="-1" strike="noStrike">
              <a:solidFill>
                <a:srgbClr val="000000"/>
              </a:solidFill>
              <a:uFill>
                <a:solidFill>
                  <a:srgbClr val="ffffff"/>
                </a:solidFill>
              </a:uFill>
              <a:latin typeface="Calibri"/>
            </a:endParaRPr>
          </a:p>
          <a:p>
            <a:pPr lvl="2" marL="1143000" indent="-228600">
              <a:spcAft>
                <a:spcPts val="848"/>
              </a:spcAft>
              <a:buClr>
                <a:srgbClr val="000000"/>
              </a:buClr>
              <a:buFont typeface="Times New Roman"/>
              <a:buChar char="•"/>
            </a:pPr>
            <a:r>
              <a:rPr b="0" lang="en-US" sz="2000" spc="-1" strike="noStrike">
                <a:solidFill>
                  <a:srgbClr val="000000"/>
                </a:solidFill>
                <a:uFill>
                  <a:solidFill>
                    <a:srgbClr val="ffffff"/>
                  </a:solidFill>
                </a:uFill>
                <a:latin typeface="Calibri"/>
              </a:rPr>
              <a:t>Third Outline Level</a:t>
            </a:r>
            <a:endParaRPr b="0" lang="en-US" sz="2000" spc="-1" strike="noStrike">
              <a:solidFill>
                <a:srgbClr val="000000"/>
              </a:solidFill>
              <a:uFill>
                <a:solidFill>
                  <a:srgbClr val="ffffff"/>
                </a:solidFill>
              </a:uFill>
              <a:latin typeface="Calibri"/>
            </a:endParaRPr>
          </a:p>
          <a:p>
            <a:pPr lvl="3" marL="1600200" indent="-228600">
              <a:spcAft>
                <a:spcPts val="573"/>
              </a:spcAft>
              <a:buClr>
                <a:srgbClr val="000000"/>
              </a:buClr>
              <a:buFont typeface="Times New Roman"/>
              <a:buChar char="–"/>
            </a:pPr>
            <a:r>
              <a:rPr b="0" lang="en-US" sz="2000" spc="-1" strike="noStrike">
                <a:solidFill>
                  <a:srgbClr val="000000"/>
                </a:solidFill>
                <a:uFill>
                  <a:solidFill>
                    <a:srgbClr val="ffffff"/>
                  </a:solidFill>
                </a:uFill>
                <a:latin typeface="Calibri"/>
              </a:rPr>
              <a:t>Fourth Outline Level</a:t>
            </a:r>
            <a:endParaRPr b="0" lang="en-US" sz="2000" spc="-1" strike="noStrike">
              <a:solidFill>
                <a:srgbClr val="000000"/>
              </a:solidFill>
              <a:uFill>
                <a:solidFill>
                  <a:srgbClr val="ffffff"/>
                </a:solidFill>
              </a:uFill>
              <a:latin typeface="Calibri"/>
            </a:endParaRPr>
          </a:p>
          <a:p>
            <a:pPr lvl="4" marL="2057400" indent="-228600">
              <a:spcAft>
                <a:spcPts val="286"/>
              </a:spcAft>
              <a:buClr>
                <a:srgbClr val="000000"/>
              </a:buClr>
              <a:buFont typeface="Times New Roman"/>
              <a:buChar char="»"/>
            </a:pPr>
            <a:r>
              <a:rPr b="0" lang="en-US" sz="2000" spc="-1" strike="noStrike">
                <a:solidFill>
                  <a:srgbClr val="000000"/>
                </a:solidFill>
                <a:uFill>
                  <a:solidFill>
                    <a:srgbClr val="ffffff"/>
                  </a:solidFill>
                </a:uFill>
                <a:latin typeface="Calibri"/>
              </a:rPr>
              <a:t>Fifth Outline Level</a:t>
            </a:r>
            <a:endParaRPr b="0" lang="en-US" sz="2000" spc="-1" strike="noStrike">
              <a:solidFill>
                <a:srgbClr val="000000"/>
              </a:solidFill>
              <a:uFill>
                <a:solidFill>
                  <a:srgbClr val="ffffff"/>
                </a:solidFill>
              </a:uFill>
              <a:latin typeface="Calibri"/>
            </a:endParaRPr>
          </a:p>
          <a:p>
            <a:pPr lvl="5" marL="2057400" indent="-228600">
              <a:spcAft>
                <a:spcPts val="286"/>
              </a:spcAft>
              <a:buClr>
                <a:srgbClr val="000000"/>
              </a:buClr>
              <a:buFont typeface="Times New Roman"/>
              <a:buChar char="»"/>
            </a:pPr>
            <a:r>
              <a:rPr b="0" lang="en-US" sz="2000" spc="-1" strike="noStrike">
                <a:solidFill>
                  <a:srgbClr val="000000"/>
                </a:solidFill>
                <a:uFill>
                  <a:solidFill>
                    <a:srgbClr val="ffffff"/>
                  </a:solidFill>
                </a:uFill>
                <a:latin typeface="Calibri"/>
              </a:rPr>
              <a:t>Sixth Outline Level</a:t>
            </a:r>
            <a:endParaRPr b="0" lang="en-US" sz="2000" spc="-1" strike="noStrike">
              <a:solidFill>
                <a:srgbClr val="000000"/>
              </a:solidFill>
              <a:uFill>
                <a:solidFill>
                  <a:srgbClr val="ffffff"/>
                </a:solidFill>
              </a:uFill>
              <a:latin typeface="Calibri"/>
            </a:endParaRPr>
          </a:p>
          <a:p>
            <a:pPr lvl="6" marL="2057400" indent="-228600">
              <a:spcAft>
                <a:spcPts val="286"/>
              </a:spcAft>
              <a:buClr>
                <a:srgbClr val="000000"/>
              </a:buClr>
              <a:buFont typeface="Times New Roman"/>
              <a:buChar char="»"/>
            </a:pPr>
            <a:r>
              <a:rPr b="0" lang="en-US" sz="2000" spc="-1" strike="noStrike">
                <a:solidFill>
                  <a:srgbClr val="000000"/>
                </a:solidFill>
                <a:uFill>
                  <a:solidFill>
                    <a:srgbClr val="ffffff"/>
                  </a:solidFill>
                </a:uFill>
                <a:latin typeface="Calibri"/>
              </a:rPr>
              <a:t>Seventh Outline Level</a:t>
            </a:r>
            <a:endParaRPr b="0" lang="en-U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solidFill>
                  <a:srgbClr val="000000"/>
                </a:solidFill>
                <a:uFill>
                  <a:solidFill>
                    <a:srgbClr val="ffffff"/>
                  </a:solidFill>
                </a:uFill>
                <a:latin typeface="Arial"/>
              </a:rPr>
              <a:t>Click to edit the title text format</a:t>
            </a:r>
            <a:endParaRPr b="0" lang="en-US" sz="4400" spc="-1" strike="noStrike">
              <a:solidFill>
                <a:srgbClr val="000000"/>
              </a:solidFill>
              <a:uFill>
                <a:solidFill>
                  <a:srgbClr val="ffffff"/>
                </a:solidFill>
              </a:uFill>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4"/>
              </a:spcBef>
              <a:buClr>
                <a:srgbClr val="000000"/>
              </a:buClr>
              <a:buSzPct val="45000"/>
              <a:buFont typeface="Wingdings" charset="2"/>
              <a:buChar char=""/>
            </a:pPr>
            <a:r>
              <a:rPr b="0" lang="en-US" sz="3200" spc="-1" strike="noStrike">
                <a:solidFill>
                  <a:srgbClr val="000000"/>
                </a:solidFill>
                <a:uFill>
                  <a:solidFill>
                    <a:srgbClr val="ffffff"/>
                  </a:solidFill>
                </a:uFill>
                <a:latin typeface="Arial"/>
              </a:rPr>
              <a:t>Click to edit the outline text format</a:t>
            </a:r>
            <a:endParaRPr b="0" lang="en-US" sz="32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uFill>
                  <a:solidFill>
                    <a:srgbClr val="ffffff"/>
                  </a:solidFill>
                </a:uFill>
                <a:latin typeface="Arial"/>
              </a:rPr>
              <a:t>Second Outline Level</a:t>
            </a:r>
            <a:endParaRPr b="0" lang="en-US" sz="2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uFill>
                  <a:solidFill>
                    <a:srgbClr val="ffffff"/>
                  </a:solidFill>
                </a:uFill>
                <a:latin typeface="Arial"/>
              </a:rPr>
              <a:t>Third Outline Level</a:t>
            </a:r>
            <a:endParaRPr b="0" lang="en-US" sz="2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uFill>
                  <a:solidFill>
                    <a:srgbClr val="ffffff"/>
                  </a:solidFill>
                </a:uFill>
                <a:latin typeface="Arial"/>
              </a:rPr>
              <a:t>Fourth Outline Level</a:t>
            </a:r>
            <a:endParaRPr b="0" lang="en-US" sz="20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
        <p:nvSpPr>
          <p:cNvPr id="78"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79"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80" name="PlaceHolder 5"/>
          <p:cNvSpPr>
            <a:spLocks noGrp="1"/>
          </p:cNvSpPr>
          <p:nvPr>
            <p:ph type="sldNum"/>
          </p:nvPr>
        </p:nvSpPr>
        <p:spPr>
          <a:xfrm>
            <a:off x="6555960" y="6247440"/>
            <a:ext cx="2130120" cy="472680"/>
          </a:xfrm>
          <a:prstGeom prst="rect">
            <a:avLst/>
          </a:prstGeom>
        </p:spPr>
        <p:txBody>
          <a:bodyPr lIns="0" rIns="0" tIns="0" bIns="0"/>
          <a:p>
            <a:pPr algn="r"/>
            <a:fld id="{7B348736-2E42-4621-A19B-99B0D651D2A2}"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2.xml"/><Relationship Id="rId6"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slideLayout" Target="../slideLayouts/slideLayout1.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7.gif"/><Relationship Id="rId2" Type="http://schemas.openxmlformats.org/officeDocument/2006/relationships/image" Target="../media/image28.jpeg"/><Relationship Id="rId3" Type="http://schemas.openxmlformats.org/officeDocument/2006/relationships/slideLayout" Target="../slideLayouts/slideLayout1.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slideLayout" Target="../slideLayouts/slideLayout2.xml"/><Relationship Id="rId6"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slideLayout" Target="../slideLayouts/slideLayout1.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slideLayout" Target="../slideLayouts/slideLayout1.xml"/><Relationship Id="rId5"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jpeg"/><Relationship Id="rId4" Type="http://schemas.openxmlformats.org/officeDocument/2006/relationships/slideLayout" Target="../slideLayouts/slideLayout1.xml"/><Relationship Id="rId5"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slideLayout" Target="../slideLayouts/slideLayout1.xml"/><Relationship Id="rId6"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slideLayout" Target="../slideLayouts/slideLayout1.xml"/><Relationship Id="rId5"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1.xml"/><Relationship Id="rId4"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slideLayout" Target="../slideLayouts/slideLayout1.xml"/><Relationship Id="rId4"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1.xml"/><Relationship Id="rId4"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slideLayout" Target="../slideLayouts/slideLayout1.xml"/><Relationship Id="rId4"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xml"/><Relationship Id="rId3"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1.xml"/><Relationship Id="rId4"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1.xml"/><Relationship Id="rId3"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slideLayout" Target="../slideLayouts/slideLayout1.xml"/><Relationship Id="rId3"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1.xml"/><Relationship Id="rId4"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1.xml"/><Relationship Id="rId4"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1.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slideLayout" Target="../slideLayouts/slideLayout1.xml"/><Relationship Id="rId6"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1.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image" Target="../media/image90.png"/><Relationship Id="rId3" Type="http://schemas.openxmlformats.org/officeDocument/2006/relationships/slideLayout" Target="../slideLayouts/slideLayout1.xml"/><Relationship Id="rId4"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4.xml"/><Relationship Id="rId8"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1.xml"/><Relationship Id="rId3"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1.xml"/><Relationship Id="rId3"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image" Target="../media/image100.jpeg"/><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 Id="rId11" Type="http://schemas.openxmlformats.org/officeDocument/2006/relationships/image" Target="../media/image109.png"/><Relationship Id="rId12" Type="http://schemas.openxmlformats.org/officeDocument/2006/relationships/image" Target="../media/image110.png"/><Relationship Id="rId13" Type="http://schemas.openxmlformats.org/officeDocument/2006/relationships/image" Target="../media/image111.png"/><Relationship Id="rId14" Type="http://schemas.openxmlformats.org/officeDocument/2006/relationships/image" Target="../media/image112.png"/><Relationship Id="rId15" Type="http://schemas.openxmlformats.org/officeDocument/2006/relationships/image" Target="../media/image113.png"/><Relationship Id="rId16" Type="http://schemas.openxmlformats.org/officeDocument/2006/relationships/slideLayout" Target="../slideLayouts/slideLayout1.xml"/><Relationship Id="rId17"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jpeg"/><Relationship Id="rId3" Type="http://schemas.openxmlformats.org/officeDocument/2006/relationships/image" Target="../media/image116.png"/><Relationship Id="rId4" Type="http://schemas.openxmlformats.org/officeDocument/2006/relationships/slideLayout" Target="../slideLayouts/slideLayout1.xml"/><Relationship Id="rId5"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slideLayout" Target="../slideLayouts/slideLayout1.xml"/><Relationship Id="rId3"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image" Target="../media/image118.png"/><Relationship Id="rId2" Type="http://schemas.openxmlformats.org/officeDocument/2006/relationships/slideLayout" Target="../slideLayouts/slideLayout1.xml"/><Relationship Id="rId3"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image" Target="../media/image119.jpeg"/><Relationship Id="rId2" Type="http://schemas.openxmlformats.org/officeDocument/2006/relationships/image" Target="../media/image120.jpeg"/><Relationship Id="rId3" Type="http://schemas.openxmlformats.org/officeDocument/2006/relationships/image" Target="../media/image121.png"/><Relationship Id="rId4" Type="http://schemas.openxmlformats.org/officeDocument/2006/relationships/slideLayout" Target="../slideLayouts/slideLayout1.xml"/><Relationship Id="rId5"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slideLayout" Target="../slideLayouts/slideLayout1.xml"/><Relationship Id="rId3" Type="http://schemas.openxmlformats.org/officeDocument/2006/relationships/notesSlide" Target="../notesSlides/notesSlide82.xml"/>
</Relationships>
</file>

<file path=ppt/slides/_rels/slide83.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slideLayout" Target="../slideLayouts/slideLayout1.xml"/><Relationship Id="rId3"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slideLayout" Target="../slideLayouts/slideLayout1.xml"/><Relationship Id="rId3"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slideLayout" Target="../slideLayouts/slideLayout1.xml"/><Relationship Id="rId3" Type="http://schemas.openxmlformats.org/officeDocument/2006/relationships/notesSlide" Target="../notesSlides/notesSlide85.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2" name="" descr=""/>
          <p:cNvPicPr/>
          <p:nvPr/>
        </p:nvPicPr>
        <p:blipFill>
          <a:blip r:embed="rId1"/>
          <a:stretch/>
        </p:blipFill>
        <p:spPr>
          <a:xfrm>
            <a:off x="622440" y="841320"/>
            <a:ext cx="8001000" cy="1698840"/>
          </a:xfrm>
          <a:prstGeom prst="rect">
            <a:avLst/>
          </a:prstGeom>
          <a:ln>
            <a:noFill/>
          </a:ln>
        </p:spPr>
      </p:pic>
      <p:sp>
        <p:nvSpPr>
          <p:cNvPr id="123" name="CustomShape 1"/>
          <p:cNvSpPr/>
          <p:nvPr/>
        </p:nvSpPr>
        <p:spPr>
          <a:xfrm>
            <a:off x="739800" y="958680"/>
            <a:ext cx="7764480" cy="146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lnSpc>
                <a:spcPct val="100000"/>
              </a:lnSpc>
            </a:pPr>
            <a:r>
              <a:rPr b="0" lang="en-US" sz="3600" spc="-1" strike="noStrike">
                <a:solidFill>
                  <a:srgbClr val="000000"/>
                </a:solidFill>
                <a:uFill>
                  <a:solidFill>
                    <a:srgbClr val="ffffff"/>
                  </a:solidFill>
                </a:uFill>
                <a:latin typeface="Times New Roman"/>
              </a:rPr>
              <a:t>Alignment and Atlases</a:t>
            </a:r>
            <a:br/>
            <a:endParaRPr b="0" lang="en-US" sz="3600" spc="-1" strike="noStrike">
              <a:solidFill>
                <a:srgbClr val="000000"/>
              </a:solidFill>
              <a:uFill>
                <a:solidFill>
                  <a:srgbClr val="ffffff"/>
                </a:solidFill>
              </a:uFill>
              <a:latin typeface="Times New Roman"/>
            </a:endParaRPr>
          </a:p>
        </p:txBody>
      </p:sp>
      <p:sp>
        <p:nvSpPr>
          <p:cNvPr id="124" name="CustomShape 2"/>
          <p:cNvSpPr/>
          <p:nvPr/>
        </p:nvSpPr>
        <p:spPr>
          <a:xfrm>
            <a:off x="1425600" y="2714760"/>
            <a:ext cx="6400800" cy="547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pic>
        <p:nvPicPr>
          <p:cNvPr id="125" name="" descr=""/>
          <p:cNvPicPr/>
          <p:nvPr/>
        </p:nvPicPr>
        <p:blipFill>
          <a:blip r:embed="rId2"/>
          <a:srcRect l="0" t="0" r="0" b="50304"/>
          <a:stretch/>
        </p:blipFill>
        <p:spPr>
          <a:xfrm>
            <a:off x="4989600" y="3718080"/>
            <a:ext cx="3033720" cy="2793960"/>
          </a:xfrm>
          <a:prstGeom prst="rect">
            <a:avLst/>
          </a:prstGeom>
          <a:ln>
            <a:noFill/>
          </a:ln>
        </p:spPr>
      </p:pic>
      <p:pic>
        <p:nvPicPr>
          <p:cNvPr id="126" name="" descr=""/>
          <p:cNvPicPr/>
          <p:nvPr/>
        </p:nvPicPr>
        <p:blipFill>
          <a:blip r:embed="rId3"/>
          <a:stretch/>
        </p:blipFill>
        <p:spPr>
          <a:xfrm>
            <a:off x="5902200" y="3932280"/>
            <a:ext cx="1443240" cy="1330200"/>
          </a:xfrm>
          <a:prstGeom prst="rect">
            <a:avLst/>
          </a:prstGeom>
          <a:ln>
            <a:noFill/>
          </a:ln>
        </p:spPr>
      </p:pic>
      <p:pic>
        <p:nvPicPr>
          <p:cNvPr id="127" name="" descr=""/>
          <p:cNvPicPr/>
          <p:nvPr/>
        </p:nvPicPr>
        <p:blipFill>
          <a:blip r:embed="rId4"/>
          <a:stretch/>
        </p:blipFill>
        <p:spPr>
          <a:xfrm>
            <a:off x="1049400" y="3598920"/>
            <a:ext cx="2963880" cy="2963880"/>
          </a:xfrm>
          <a:prstGeom prst="rect">
            <a:avLst/>
          </a:prstGeom>
          <a:ln>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7" name="CustomShape 1"/>
          <p:cNvSpPr/>
          <p:nvPr/>
        </p:nvSpPr>
        <p:spPr>
          <a:xfrm>
            <a:off x="685800" y="554040"/>
            <a:ext cx="8077320" cy="5999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AFNI program </a:t>
            </a:r>
            <a:r>
              <a:rPr b="1" lang="en-GB" sz="1500" spc="-1" strike="noStrike" u="sng">
                <a:solidFill>
                  <a:srgbClr val="006b2b"/>
                </a:solidFill>
                <a:uFill>
                  <a:solidFill>
                    <a:srgbClr val="ffffff"/>
                  </a:solidFill>
                </a:uFill>
                <a:latin typeface="Courier New"/>
              </a:rPr>
              <a:t>3dvolreg</a:t>
            </a:r>
            <a:r>
              <a:rPr b="0" lang="en-GB" sz="1500" spc="-1" strike="noStrike">
                <a:solidFill>
                  <a:srgbClr val="000000"/>
                </a:solidFill>
                <a:uFill>
                  <a:solidFill>
                    <a:srgbClr val="ffffff"/>
                  </a:solidFill>
                </a:uFill>
                <a:latin typeface="Arial"/>
              </a:rPr>
              <a:t> is for aligning 3D volumes by rigid movements</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1" lang="en-GB" sz="1500" spc="-1" strike="noStrike">
                <a:solidFill>
                  <a:srgbClr val="000000"/>
                </a:solidFill>
                <a:uFill>
                  <a:solidFill>
                    <a:srgbClr val="ffffff"/>
                  </a:solidFill>
                </a:uFill>
                <a:latin typeface="Arial"/>
                <a:ea typeface="msmincho"/>
              </a:rPr>
              <a:t> </a:t>
            </a:r>
            <a:r>
              <a:rPr b="1" lang="en-GB" sz="1500" spc="-1" strike="noStrike">
                <a:solidFill>
                  <a:srgbClr val="0901ff"/>
                </a:solidFill>
                <a:uFill>
                  <a:solidFill>
                    <a:srgbClr val="ffffff"/>
                  </a:solidFill>
                </a:uFill>
                <a:latin typeface="Arial"/>
                <a:ea typeface="msmincho"/>
              </a:rPr>
              <a:t>T[x]</a:t>
            </a:r>
            <a:r>
              <a:rPr b="0" lang="en-GB" sz="1500" spc="-1" strike="noStrike">
                <a:solidFill>
                  <a:srgbClr val="000000"/>
                </a:solidFill>
                <a:uFill>
                  <a:solidFill>
                    <a:srgbClr val="ffffff"/>
                  </a:solidFill>
                </a:uFill>
                <a:latin typeface="Arial"/>
                <a:ea typeface="msmincho"/>
              </a:rPr>
              <a:t> has 6 parameters:</a:t>
            </a:r>
            <a:endParaRPr b="0" lang="en-US" sz="15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Shifts along </a:t>
            </a:r>
            <a:r>
              <a:rPr b="0" i="1" lang="en-GB" sz="1500" spc="-1" strike="noStrike">
                <a:solidFill>
                  <a:srgbClr val="000000"/>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a:t>
            </a:r>
            <a:r>
              <a:rPr b="0" i="1" lang="en-GB" sz="1500" spc="-1" strike="noStrike">
                <a:solidFill>
                  <a:srgbClr val="000000"/>
                </a:solidFill>
                <a:uFill>
                  <a:solidFill>
                    <a:srgbClr val="ffffff"/>
                  </a:solidFill>
                </a:uFill>
                <a:latin typeface="Arial"/>
                <a:ea typeface="msmincho"/>
              </a:rPr>
              <a:t>y</a:t>
            </a:r>
            <a:r>
              <a:rPr b="0" lang="en-GB" sz="1500" spc="-1" strike="noStrike">
                <a:solidFill>
                  <a:srgbClr val="000000"/>
                </a:solidFill>
                <a:uFill>
                  <a:solidFill>
                    <a:srgbClr val="ffffff"/>
                  </a:solidFill>
                </a:uFill>
                <a:latin typeface="Arial"/>
                <a:ea typeface="msmincho"/>
              </a:rPr>
              <a:t>-, and </a:t>
            </a:r>
            <a:r>
              <a:rPr b="0" i="1" lang="en-GB" sz="1500" spc="-1" strike="noStrike">
                <a:solidFill>
                  <a:srgbClr val="000000"/>
                </a:solidFill>
                <a:uFill>
                  <a:solidFill>
                    <a:srgbClr val="ffffff"/>
                  </a:solidFill>
                </a:uFill>
                <a:latin typeface="Arial"/>
                <a:ea typeface="msmincho"/>
              </a:rPr>
              <a:t>z</a:t>
            </a:r>
            <a:r>
              <a:rPr b="0" lang="en-GB" sz="1500" spc="-1" strike="noStrike">
                <a:solidFill>
                  <a:srgbClr val="000000"/>
                </a:solidFill>
                <a:uFill>
                  <a:solidFill>
                    <a:srgbClr val="ffffff"/>
                  </a:solidFill>
                </a:uFill>
                <a:latin typeface="Arial"/>
                <a:ea typeface="msmincho"/>
              </a:rPr>
              <a:t>-axes; Rotations about </a:t>
            </a:r>
            <a:r>
              <a:rPr b="0" i="1" lang="en-GB" sz="1500" spc="-1" strike="noStrike">
                <a:solidFill>
                  <a:srgbClr val="000000"/>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a:t>
            </a:r>
            <a:r>
              <a:rPr b="0" i="1" lang="en-GB" sz="1500" spc="-1" strike="noStrike">
                <a:solidFill>
                  <a:srgbClr val="000000"/>
                </a:solidFill>
                <a:uFill>
                  <a:solidFill>
                    <a:srgbClr val="ffffff"/>
                  </a:solidFill>
                </a:uFill>
                <a:latin typeface="Arial"/>
                <a:ea typeface="msmincho"/>
              </a:rPr>
              <a:t>y</a:t>
            </a:r>
            <a:r>
              <a:rPr b="0" lang="en-GB" sz="1500" spc="-1" strike="noStrike">
                <a:solidFill>
                  <a:srgbClr val="000000"/>
                </a:solidFill>
                <a:uFill>
                  <a:solidFill>
                    <a:srgbClr val="ffffff"/>
                  </a:solidFill>
                </a:uFill>
                <a:latin typeface="Arial"/>
                <a:ea typeface="msmincho"/>
              </a:rPr>
              <a:t>-, and </a:t>
            </a:r>
            <a:r>
              <a:rPr b="0" i="1" lang="en-GB" sz="1500" spc="-1" strike="noStrike">
                <a:solidFill>
                  <a:srgbClr val="000000"/>
                </a:solidFill>
                <a:uFill>
                  <a:solidFill>
                    <a:srgbClr val="ffffff"/>
                  </a:solidFill>
                </a:uFill>
                <a:latin typeface="Arial"/>
                <a:ea typeface="msmincho"/>
              </a:rPr>
              <a:t>z</a:t>
            </a:r>
            <a:r>
              <a:rPr b="0" lang="en-GB" sz="1500" spc="-1" strike="noStrike">
                <a:solidFill>
                  <a:srgbClr val="000000"/>
                </a:solidFill>
                <a:uFill>
                  <a:solidFill>
                    <a:srgbClr val="ffffff"/>
                  </a:solidFill>
                </a:uFill>
                <a:latin typeface="Arial"/>
                <a:ea typeface="msmincho"/>
              </a:rPr>
              <a:t>-axes</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Generically useful for intra- and inter-</a:t>
            </a:r>
            <a:r>
              <a:rPr b="0" lang="en-GB" sz="1500" spc="-1" strike="noStrike" u="sng">
                <a:solidFill>
                  <a:srgbClr val="000000"/>
                </a:solidFill>
                <a:uFill>
                  <a:solidFill>
                    <a:srgbClr val="ffffff"/>
                  </a:solidFill>
                </a:uFill>
                <a:latin typeface="Arial"/>
                <a:ea typeface="msmincho"/>
              </a:rPr>
              <a:t>session</a:t>
            </a:r>
            <a:r>
              <a:rPr b="0" lang="en-GB" sz="1500" spc="-1" strike="noStrike">
                <a:solidFill>
                  <a:srgbClr val="000000"/>
                </a:solidFill>
                <a:uFill>
                  <a:solidFill>
                    <a:srgbClr val="ffffff"/>
                  </a:solidFill>
                </a:uFill>
                <a:latin typeface="Arial"/>
                <a:ea typeface="msmincho"/>
              </a:rPr>
              <a:t> alignment</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Motions that occur within a single TR (2-3 s) cannot be corrected this way, since method assumes rigid movement of the entire volume</a:t>
            </a:r>
            <a:endParaRPr b="0" lang="en-US" sz="15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AFNI program </a:t>
            </a:r>
            <a:r>
              <a:rPr b="1" lang="en-GB" sz="1500" spc="-1" strike="noStrike" u="sng">
                <a:solidFill>
                  <a:srgbClr val="006b2b"/>
                </a:solidFill>
                <a:uFill>
                  <a:solidFill>
                    <a:srgbClr val="ffffff"/>
                  </a:solidFill>
                </a:uFill>
                <a:latin typeface="Courier New"/>
              </a:rPr>
              <a:t>3dWarpDrive</a:t>
            </a:r>
            <a:r>
              <a:rPr b="0" lang="en-GB" sz="1500" spc="-1" strike="noStrike">
                <a:solidFill>
                  <a:srgbClr val="000000"/>
                </a:solidFill>
                <a:uFill>
                  <a:solidFill>
                    <a:srgbClr val="ffffff"/>
                  </a:solidFill>
                </a:uFill>
                <a:latin typeface="Arial"/>
              </a:rPr>
              <a:t> is for aligning 3D volumes by affine transformations</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1" lang="en-GB" sz="1500" spc="-1" strike="noStrike">
                <a:solidFill>
                  <a:srgbClr val="000000"/>
                </a:solidFill>
                <a:uFill>
                  <a:solidFill>
                    <a:srgbClr val="ffffff"/>
                  </a:solidFill>
                </a:uFill>
                <a:latin typeface="Arial"/>
                <a:ea typeface="msmincho"/>
              </a:rPr>
              <a:t> </a:t>
            </a:r>
            <a:r>
              <a:rPr b="1" lang="en-GB" sz="1500" spc="-1" strike="noStrike">
                <a:solidFill>
                  <a:srgbClr val="0901ff"/>
                </a:solidFill>
                <a:uFill>
                  <a:solidFill>
                    <a:srgbClr val="ffffff"/>
                  </a:solidFill>
                </a:uFill>
                <a:latin typeface="Arial"/>
                <a:ea typeface="msmincho"/>
              </a:rPr>
              <a:t>T[x]</a:t>
            </a:r>
            <a:r>
              <a:rPr b="0" lang="en-GB" sz="1500" spc="-1" strike="noStrike">
                <a:solidFill>
                  <a:srgbClr val="000000"/>
                </a:solidFill>
                <a:uFill>
                  <a:solidFill>
                    <a:srgbClr val="ffffff"/>
                  </a:solidFill>
                </a:uFill>
                <a:latin typeface="Arial"/>
                <a:ea typeface="msmincho"/>
              </a:rPr>
              <a:t> has up to 12 parameters:</a:t>
            </a:r>
            <a:endParaRPr b="0" lang="en-US" sz="15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Same as </a:t>
            </a:r>
            <a:r>
              <a:rPr b="1" lang="en-GB" sz="1500" spc="-1" strike="noStrike" u="sng">
                <a:solidFill>
                  <a:srgbClr val="006b2b"/>
                </a:solidFill>
                <a:uFill>
                  <a:solidFill>
                    <a:srgbClr val="ffffff"/>
                  </a:solidFill>
                </a:uFill>
                <a:latin typeface="Courier New"/>
                <a:ea typeface="msmincho"/>
              </a:rPr>
              <a:t>3dvolreg</a:t>
            </a:r>
            <a:r>
              <a:rPr b="0" lang="en-GB" sz="1500" spc="-1" strike="noStrike">
                <a:solidFill>
                  <a:srgbClr val="000000"/>
                </a:solidFill>
                <a:uFill>
                  <a:solidFill>
                    <a:srgbClr val="ffffff"/>
                  </a:solidFill>
                </a:uFill>
                <a:latin typeface="Arial"/>
                <a:ea typeface="msmincho"/>
              </a:rPr>
              <a:t> plus 3 Scales and 3 Shears along </a:t>
            </a:r>
            <a:r>
              <a:rPr b="0" i="1" lang="en-GB" sz="1500" spc="-1" strike="noStrike">
                <a:solidFill>
                  <a:srgbClr val="000000"/>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a:t>
            </a:r>
            <a:r>
              <a:rPr b="0" i="1" lang="en-GB" sz="1500" spc="-1" strike="noStrike">
                <a:solidFill>
                  <a:srgbClr val="000000"/>
                </a:solidFill>
                <a:uFill>
                  <a:solidFill>
                    <a:srgbClr val="ffffff"/>
                  </a:solidFill>
                </a:uFill>
                <a:latin typeface="Arial"/>
                <a:ea typeface="msmincho"/>
              </a:rPr>
              <a:t>y-</a:t>
            </a:r>
            <a:r>
              <a:rPr b="0" lang="en-GB" sz="1500" spc="-1" strike="noStrike">
                <a:solidFill>
                  <a:srgbClr val="000000"/>
                </a:solidFill>
                <a:uFill>
                  <a:solidFill>
                    <a:srgbClr val="ffffff"/>
                  </a:solidFill>
                </a:uFill>
                <a:latin typeface="Arial"/>
                <a:ea typeface="msmincho"/>
              </a:rPr>
              <a:t>, and </a:t>
            </a:r>
            <a:r>
              <a:rPr b="0" i="1" lang="en-GB" sz="1500" spc="-1" strike="noStrike">
                <a:solidFill>
                  <a:srgbClr val="000000"/>
                </a:solidFill>
                <a:uFill>
                  <a:solidFill>
                    <a:srgbClr val="ffffff"/>
                  </a:solidFill>
                </a:uFill>
                <a:latin typeface="Arial"/>
                <a:ea typeface="msmincho"/>
              </a:rPr>
              <a:t>z-</a:t>
            </a:r>
            <a:r>
              <a:rPr b="0" lang="en-GB" sz="1500" spc="-1" strike="noStrike">
                <a:solidFill>
                  <a:srgbClr val="000000"/>
                </a:solidFill>
                <a:uFill>
                  <a:solidFill>
                    <a:srgbClr val="ffffff"/>
                  </a:solidFill>
                </a:uFill>
                <a:latin typeface="Arial"/>
                <a:ea typeface="msmincho"/>
              </a:rPr>
              <a:t>axes</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Generically useful for intra- and inter-</a:t>
            </a:r>
            <a:r>
              <a:rPr b="0" lang="en-GB" sz="1500" spc="-1" strike="noStrike" u="sng">
                <a:solidFill>
                  <a:srgbClr val="000000"/>
                </a:solidFill>
                <a:uFill>
                  <a:solidFill>
                    <a:srgbClr val="ffffff"/>
                  </a:solidFill>
                </a:uFill>
                <a:latin typeface="Arial"/>
                <a:ea typeface="msmincho"/>
              </a:rPr>
              <a:t>session</a:t>
            </a:r>
            <a:r>
              <a:rPr b="0" lang="en-GB" sz="1500" spc="-1" strike="noStrike">
                <a:solidFill>
                  <a:srgbClr val="000000"/>
                </a:solidFill>
                <a:uFill>
                  <a:solidFill>
                    <a:srgbClr val="ffffff"/>
                  </a:solidFill>
                </a:uFill>
                <a:latin typeface="Arial"/>
                <a:ea typeface="msmincho"/>
              </a:rPr>
              <a:t> alignment</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Generically useful for intra- and inter-</a:t>
            </a:r>
            <a:r>
              <a:rPr b="0" lang="en-GB" sz="1500" spc="-1" strike="noStrike" u="sng">
                <a:solidFill>
                  <a:srgbClr val="000000"/>
                </a:solidFill>
                <a:uFill>
                  <a:solidFill>
                    <a:srgbClr val="ffffff"/>
                  </a:solidFill>
                </a:uFill>
                <a:latin typeface="Arial"/>
                <a:ea typeface="msmincho"/>
              </a:rPr>
              <a:t>subject</a:t>
            </a:r>
            <a:r>
              <a:rPr b="0" lang="en-GB" sz="1500" spc="-1" strike="noStrike">
                <a:solidFill>
                  <a:srgbClr val="000000"/>
                </a:solidFill>
                <a:uFill>
                  <a:solidFill>
                    <a:srgbClr val="ffffff"/>
                  </a:solidFill>
                </a:uFill>
                <a:latin typeface="Arial"/>
                <a:ea typeface="msmincho"/>
              </a:rPr>
              <a:t> alignment</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ea typeface="msmincho"/>
              </a:rPr>
              <a:t>AFNI program 2dImReg is for aligning 2D slices</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1" lang="en-GB" sz="1500" spc="-1" strike="noStrike">
                <a:solidFill>
                  <a:srgbClr val="000000"/>
                </a:solidFill>
                <a:uFill>
                  <a:solidFill>
                    <a:srgbClr val="ffffff"/>
                  </a:solidFill>
                </a:uFill>
                <a:latin typeface="Arial"/>
                <a:ea typeface="msmincho"/>
              </a:rPr>
              <a:t> </a:t>
            </a:r>
            <a:r>
              <a:rPr b="1" lang="en-GB" sz="1500" spc="-1" strike="noStrike">
                <a:solidFill>
                  <a:srgbClr val="0901ff"/>
                </a:solidFill>
                <a:uFill>
                  <a:solidFill>
                    <a:srgbClr val="ffffff"/>
                  </a:solidFill>
                </a:uFill>
                <a:latin typeface="Arial"/>
                <a:ea typeface="msmincho"/>
              </a:rPr>
              <a:t>T[x]</a:t>
            </a:r>
            <a:r>
              <a:rPr b="0" lang="en-GB" sz="1500" spc="-1" strike="noStrike">
                <a:solidFill>
                  <a:srgbClr val="000000"/>
                </a:solidFill>
                <a:uFill>
                  <a:solidFill>
                    <a:srgbClr val="ffffff"/>
                  </a:solidFill>
                </a:uFill>
                <a:latin typeface="Arial"/>
                <a:ea typeface="msmincho"/>
              </a:rPr>
              <a:t> has 3 parameters for each slice in volume:</a:t>
            </a:r>
            <a:endParaRPr b="0" lang="en-US" sz="15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Shift along </a:t>
            </a:r>
            <a:r>
              <a:rPr b="0" i="1" lang="en-GB" sz="1500" spc="-1" strike="noStrike">
                <a:solidFill>
                  <a:srgbClr val="000000"/>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a:t>
            </a:r>
            <a:r>
              <a:rPr b="0" i="1" lang="en-GB" sz="1500" spc="-1" strike="noStrike">
                <a:solidFill>
                  <a:srgbClr val="000000"/>
                </a:solidFill>
                <a:uFill>
                  <a:solidFill>
                    <a:srgbClr val="ffffff"/>
                  </a:solidFill>
                </a:uFill>
                <a:latin typeface="Arial"/>
                <a:ea typeface="msmincho"/>
              </a:rPr>
              <a:t>y</a:t>
            </a:r>
            <a:r>
              <a:rPr b="0" lang="en-GB" sz="1500" spc="-1" strike="noStrike">
                <a:solidFill>
                  <a:srgbClr val="000000"/>
                </a:solidFill>
                <a:uFill>
                  <a:solidFill>
                    <a:srgbClr val="ffffff"/>
                  </a:solidFill>
                </a:uFill>
                <a:latin typeface="Arial"/>
                <a:ea typeface="msmincho"/>
              </a:rPr>
              <a:t>-axes; Rotation about </a:t>
            </a:r>
            <a:r>
              <a:rPr b="0" i="1" lang="en-GB" sz="1500" spc="-1" strike="noStrike">
                <a:solidFill>
                  <a:srgbClr val="000000"/>
                </a:solidFill>
                <a:uFill>
                  <a:solidFill>
                    <a:srgbClr val="ffffff"/>
                  </a:solidFill>
                </a:uFill>
                <a:latin typeface="Arial"/>
                <a:ea typeface="msmincho"/>
              </a:rPr>
              <a:t>z</a:t>
            </a:r>
            <a:r>
              <a:rPr b="0" lang="en-GB" sz="1500" spc="-1" strike="noStrike">
                <a:solidFill>
                  <a:srgbClr val="000000"/>
                </a:solidFill>
                <a:uFill>
                  <a:solidFill>
                    <a:srgbClr val="ffffff"/>
                  </a:solidFill>
                </a:uFill>
                <a:latin typeface="Arial"/>
                <a:ea typeface="msmincho"/>
              </a:rPr>
              <a:t>-axis</a:t>
            </a:r>
            <a:endParaRPr b="0" lang="en-US" sz="15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No out of slice plane shifts or rotations!</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Useful for </a:t>
            </a:r>
            <a:r>
              <a:rPr b="1" lang="en-GB" sz="1500" spc="-1" strike="noStrike">
                <a:solidFill>
                  <a:srgbClr val="000000"/>
                </a:solidFill>
                <a:uFill>
                  <a:solidFill>
                    <a:srgbClr val="ffffff"/>
                  </a:solidFill>
                </a:uFill>
                <a:latin typeface="Arial"/>
                <a:ea typeface="msmincho"/>
              </a:rPr>
              <a:t>sagittal</a:t>
            </a:r>
            <a:r>
              <a:rPr b="0" lang="en-GB" sz="1500" spc="-1" strike="noStrike">
                <a:solidFill>
                  <a:srgbClr val="000000"/>
                </a:solidFill>
                <a:uFill>
                  <a:solidFill>
                    <a:srgbClr val="ffffff"/>
                  </a:solidFill>
                </a:uFill>
                <a:latin typeface="Arial"/>
                <a:ea typeface="msmincho"/>
              </a:rPr>
              <a:t> EPI scans where dominant subject movement is ‘nodding’ motion that may be faster than TR</a:t>
            </a:r>
            <a:endParaRPr b="0" lang="en-US" sz="15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It is possible and sometimes even useful to run </a:t>
            </a:r>
            <a:r>
              <a:rPr b="1" lang="en-GB" sz="1500" spc="-1" strike="noStrike">
                <a:solidFill>
                  <a:srgbClr val="000000"/>
                </a:solidFill>
                <a:uFill>
                  <a:solidFill>
                    <a:srgbClr val="ffffff"/>
                  </a:solidFill>
                </a:uFill>
                <a:latin typeface="Courier New"/>
                <a:ea typeface="msmincho"/>
              </a:rPr>
              <a:t>2dImReg</a:t>
            </a:r>
            <a:r>
              <a:rPr b="0" lang="en-GB" sz="1500" spc="-1" strike="noStrike">
                <a:solidFill>
                  <a:srgbClr val="000000"/>
                </a:solidFill>
                <a:uFill>
                  <a:solidFill>
                    <a:srgbClr val="ffffff"/>
                  </a:solidFill>
                </a:uFill>
                <a:latin typeface="Arial"/>
                <a:ea typeface="msmincho"/>
              </a:rPr>
              <a:t> to clean up sagittal nodding motion, followed by </a:t>
            </a:r>
            <a:r>
              <a:rPr b="1" lang="en-GB" sz="1500" spc="-1" strike="noStrike">
                <a:solidFill>
                  <a:srgbClr val="000000"/>
                </a:solidFill>
                <a:uFill>
                  <a:solidFill>
                    <a:srgbClr val="ffffff"/>
                  </a:solidFill>
                </a:uFill>
                <a:latin typeface="Courier New"/>
                <a:ea typeface="msmincho"/>
              </a:rPr>
              <a:t>3dvolreg</a:t>
            </a:r>
            <a:r>
              <a:rPr b="0" lang="en-GB" sz="1500" spc="-1" strike="noStrike">
                <a:solidFill>
                  <a:srgbClr val="000000"/>
                </a:solidFill>
                <a:uFill>
                  <a:solidFill>
                    <a:srgbClr val="ffffff"/>
                  </a:solidFill>
                </a:uFill>
                <a:latin typeface="Arial"/>
                <a:ea typeface="msmincho"/>
              </a:rPr>
              <a:t> to deal with out-of-slice motion</a:t>
            </a:r>
            <a:endParaRPr b="0" lang="en-US" sz="1500" spc="-1" strike="noStrike">
              <a:solidFill>
                <a:srgbClr val="000000"/>
              </a:solidFill>
              <a:uFill>
                <a:solidFill>
                  <a:srgbClr val="ffffff"/>
                </a:solidFill>
              </a:uFill>
              <a:latin typeface="Times New Roman"/>
            </a:endParaRPr>
          </a:p>
          <a:p>
            <a:pPr lvl="1" marL="566640" indent="-214560">
              <a:lnSpc>
                <a:spcPct val="90000"/>
              </a:lnSpc>
              <a:spcBef>
                <a:spcPts val="422"/>
              </a:spcBef>
            </a:pPr>
            <a:endParaRPr b="0" lang="en-US" sz="1500" spc="-1" strike="noStrike">
              <a:solidFill>
                <a:srgbClr val="000000"/>
              </a:solidFill>
              <a:uFill>
                <a:solidFill>
                  <a:srgbClr val="ffffff"/>
                </a:solidFill>
              </a:uFill>
              <a:latin typeface="Times New Roman"/>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8" name="CustomShape 1"/>
          <p:cNvSpPr/>
          <p:nvPr/>
        </p:nvSpPr>
        <p:spPr>
          <a:xfrm>
            <a:off x="685800" y="279360"/>
            <a:ext cx="8305920" cy="501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Intra-session registration example:</a:t>
            </a:r>
            <a:endParaRPr b="0" lang="en-US" sz="1700" spc="-1" strike="noStrike">
              <a:solidFill>
                <a:srgbClr val="000000"/>
              </a:solidFill>
              <a:uFill>
                <a:solidFill>
                  <a:srgbClr val="ffffff"/>
                </a:solidFill>
              </a:uFill>
              <a:latin typeface="Times New Roman"/>
            </a:endParaRPr>
          </a:p>
          <a:p>
            <a:pPr lvl="1" marL="568080" indent="-214200">
              <a:lnSpc>
                <a:spcPct val="100000"/>
              </a:lnSpc>
              <a:spcBef>
                <a:spcPts val="422"/>
              </a:spcBef>
            </a:pPr>
            <a:r>
              <a:rPr b="0" lang="en-GB" sz="1700" spc="-1" strike="noStrike">
                <a:solidFill>
                  <a:srgbClr val="000000"/>
                </a:solidFill>
                <a:uFill>
                  <a:solidFill>
                    <a:srgbClr val="ffffff"/>
                  </a:solidFill>
                </a:uFill>
                <a:latin typeface="Arial"/>
                <a:ea typeface="msmincho"/>
              </a:rPr>
              <a:t>	</a:t>
            </a:r>
            <a:r>
              <a:rPr b="0" lang="en-GB" sz="1700" spc="-1" strike="noStrike">
                <a:solidFill>
                  <a:srgbClr val="000000"/>
                </a:solidFill>
                <a:uFill>
                  <a:solidFill>
                    <a:srgbClr val="ffffff"/>
                  </a:solidFill>
                </a:uFill>
                <a:latin typeface="Arial"/>
                <a:ea typeface="msmincho"/>
              </a:rPr>
              <a:t>	</a:t>
            </a:r>
            <a:r>
              <a:rPr b="1" lang="en-GB" sz="1700" spc="-1" strike="noStrike">
                <a:solidFill>
                  <a:srgbClr val="0901ff"/>
                </a:solidFill>
                <a:uFill>
                  <a:solidFill>
                    <a:srgbClr val="ffffff"/>
                  </a:solidFill>
                </a:uFill>
                <a:latin typeface="Courier New"/>
                <a:ea typeface="msmincho"/>
              </a:rPr>
              <a:t>3dvolreg -base 4 -heptic -zpad 4</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a:t>
            </a:r>
            <a:endParaRPr b="0" lang="en-US" sz="1700" spc="-1" strike="noStrike">
              <a:solidFill>
                <a:srgbClr val="000000"/>
              </a:solidFill>
              <a:uFill>
                <a:solidFill>
                  <a:srgbClr val="ffffff"/>
                </a:solidFill>
              </a:uFill>
              <a:latin typeface="Times New Roman"/>
            </a:endParaRPr>
          </a:p>
          <a:p>
            <a:pPr lvl="1" marL="568080" indent="-214200">
              <a:lnSpc>
                <a:spcPct val="100000"/>
              </a:lnSpc>
            </a:pP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-prefix fred1_epi_vr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a:t>
            </a:r>
            <a:endParaRPr b="0" lang="en-US" sz="1700" spc="-1" strike="noStrike">
              <a:solidFill>
                <a:srgbClr val="000000"/>
              </a:solidFill>
              <a:uFill>
                <a:solidFill>
                  <a:srgbClr val="ffffff"/>
                </a:solidFill>
              </a:uFill>
              <a:latin typeface="Times New Roman"/>
            </a:endParaRPr>
          </a:p>
          <a:p>
            <a:pPr lvl="1" marL="568080" indent="-214200">
              <a:lnSpc>
                <a:spcPct val="100000"/>
              </a:lnSpc>
            </a:pP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-1Dfile fred1_vr_dfile.1D \</a:t>
            </a:r>
            <a:endParaRPr b="0" lang="en-US" sz="1700" spc="-1" strike="noStrike">
              <a:solidFill>
                <a:srgbClr val="000000"/>
              </a:solidFill>
              <a:uFill>
                <a:solidFill>
                  <a:srgbClr val="ffffff"/>
                </a:solidFill>
              </a:uFill>
              <a:latin typeface="Times New Roman"/>
            </a:endParaRPr>
          </a:p>
          <a:p>
            <a:pPr lvl="1" marL="568080" indent="-214200">
              <a:lnSpc>
                <a:spcPct val="100000"/>
              </a:lnSpc>
            </a:pP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  </a:t>
            </a:r>
            <a:r>
              <a:rPr b="1" lang="en-GB" sz="1700" spc="-1" strike="noStrike">
                <a:solidFill>
                  <a:srgbClr val="0901ff"/>
                </a:solidFill>
                <a:uFill>
                  <a:solidFill>
                    <a:srgbClr val="ffffff"/>
                  </a:solidFill>
                </a:uFill>
                <a:latin typeface="Courier New"/>
                <a:ea typeface="msmincho"/>
              </a:rPr>
              <a:t>fred1_epi+orig</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799"/>
              </a:spcBef>
              <a:buClr>
                <a:srgbClr val="000000"/>
              </a:buClr>
              <a:buSzPct val="70000"/>
              <a:buFont typeface="Wingdings" charset="2"/>
              <a:buChar char=""/>
            </a:pPr>
            <a:r>
              <a:rPr b="1" lang="en-GB" sz="1600" spc="-1" strike="noStrike">
                <a:solidFill>
                  <a:srgbClr val="0016e3"/>
                </a:solidFill>
                <a:uFill>
                  <a:solidFill>
                    <a:srgbClr val="ffffff"/>
                  </a:solidFill>
                </a:uFill>
                <a:latin typeface="Courier New"/>
                <a:ea typeface="msmincho"/>
              </a:rPr>
              <a:t>-base 4</a:t>
            </a:r>
            <a:r>
              <a:rPr b="0"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Symbol"/>
                <a:ea typeface="Symbol"/>
              </a:rPr>
              <a:t></a:t>
            </a:r>
            <a:r>
              <a:rPr b="0" lang="en-GB" sz="1600" spc="-1" strike="noStrike">
                <a:solidFill>
                  <a:srgbClr val="000000"/>
                </a:solidFill>
                <a:uFill>
                  <a:solidFill>
                    <a:srgbClr val="ffffff"/>
                  </a:solidFill>
                </a:uFill>
                <a:latin typeface="Arial"/>
                <a:ea typeface="msmincho"/>
              </a:rPr>
              <a:t> Selects sub-brick </a:t>
            </a:r>
            <a:r>
              <a:rPr b="0" lang="en-GB" sz="1400" spc="-1" strike="noStrike">
                <a:solidFill>
                  <a:srgbClr val="000000"/>
                </a:solidFill>
                <a:uFill>
                  <a:solidFill>
                    <a:srgbClr val="ffffff"/>
                  </a:solidFill>
                </a:uFill>
                <a:latin typeface="Arial"/>
                <a:ea typeface="msmincho"/>
              </a:rPr>
              <a:t>#</a:t>
            </a:r>
            <a:r>
              <a:rPr b="0" lang="en-GB" sz="1600" spc="-1" strike="noStrike">
                <a:solidFill>
                  <a:srgbClr val="000000"/>
                </a:solidFill>
                <a:uFill>
                  <a:solidFill>
                    <a:srgbClr val="ffffff"/>
                  </a:solidFill>
                </a:uFill>
                <a:latin typeface="Arial"/>
                <a:ea typeface="msmincho"/>
              </a:rPr>
              <a:t>4 of dataset </a:t>
            </a:r>
            <a:r>
              <a:rPr b="1" lang="en-GB" sz="1600" spc="-1" strike="noStrike">
                <a:solidFill>
                  <a:srgbClr val="000000"/>
                </a:solidFill>
                <a:uFill>
                  <a:solidFill>
                    <a:srgbClr val="ffffff"/>
                  </a:solidFill>
                </a:uFill>
                <a:latin typeface="Courier New"/>
                <a:ea typeface="msmincho"/>
              </a:rPr>
              <a:t>fred1_epi+orig</a:t>
            </a:r>
            <a:r>
              <a:rPr b="0" lang="en-GB" sz="1600" spc="-1" strike="noStrike">
                <a:solidFill>
                  <a:srgbClr val="000000"/>
                </a:solidFill>
                <a:uFill>
                  <a:solidFill>
                    <a:srgbClr val="ffffff"/>
                  </a:solidFill>
                </a:uFill>
                <a:latin typeface="Arial"/>
                <a:ea typeface="msmincho"/>
              </a:rPr>
              <a:t> as base image </a:t>
            </a:r>
            <a:r>
              <a:rPr b="1" lang="en-GB" sz="1600" spc="-1" strike="noStrike">
                <a:solidFill>
                  <a:srgbClr val="0901ff"/>
                </a:solidFill>
                <a:uFill>
                  <a:solidFill>
                    <a:srgbClr val="ffffff"/>
                  </a:solidFill>
                </a:uFill>
                <a:latin typeface="Arial"/>
                <a:ea typeface="msmincho"/>
              </a:rPr>
              <a:t>J(x)</a:t>
            </a:r>
            <a:endParaRPr b="0" lang="en-US" sz="1600" spc="-1" strike="noStrike">
              <a:solidFill>
                <a:srgbClr val="000000"/>
              </a:solidFill>
              <a:uFill>
                <a:solidFill>
                  <a:srgbClr val="ffffff"/>
                </a:solidFill>
              </a:uFill>
              <a:latin typeface="Times New Roman"/>
            </a:endParaRPr>
          </a:p>
          <a:p>
            <a:pPr lvl="1" marL="560160" indent="-220680">
              <a:lnSpc>
                <a:spcPct val="100000"/>
              </a:lnSpc>
              <a:spcBef>
                <a:spcPts val="400"/>
              </a:spcBef>
              <a:buClr>
                <a:srgbClr val="000000"/>
              </a:buClr>
              <a:buSzPct val="70000"/>
              <a:buFont typeface="Wingdings" charset="2"/>
              <a:buChar char=""/>
            </a:pPr>
            <a:r>
              <a:rPr b="1" lang="en-GB" sz="1600" spc="-1" strike="noStrike">
                <a:solidFill>
                  <a:srgbClr val="0016e3"/>
                </a:solidFill>
                <a:uFill>
                  <a:solidFill>
                    <a:srgbClr val="ffffff"/>
                  </a:solidFill>
                </a:uFill>
                <a:latin typeface="Courier New"/>
                <a:ea typeface="msmincho"/>
              </a:rPr>
              <a:t>-heptic</a:t>
            </a:r>
            <a:r>
              <a:rPr b="0"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Symbol"/>
                <a:ea typeface="Symbol"/>
              </a:rPr>
              <a:t></a:t>
            </a:r>
            <a:r>
              <a:rPr b="0" lang="en-GB" sz="1600" spc="-1" strike="noStrike">
                <a:solidFill>
                  <a:srgbClr val="000000"/>
                </a:solidFill>
                <a:uFill>
                  <a:solidFill>
                    <a:srgbClr val="ffffff"/>
                  </a:solidFill>
                </a:uFill>
                <a:latin typeface="Arial"/>
                <a:ea typeface="msmincho"/>
              </a:rPr>
              <a:t> Use 7</a:t>
            </a:r>
            <a:r>
              <a:rPr b="0" lang="en-GB" sz="1600" spc="-1" strike="noStrike" baseline="30000">
                <a:solidFill>
                  <a:srgbClr val="000000"/>
                </a:solidFill>
                <a:uFill>
                  <a:solidFill>
                    <a:srgbClr val="ffffff"/>
                  </a:solidFill>
                </a:uFill>
                <a:latin typeface="Arial"/>
                <a:ea typeface="msmincho"/>
              </a:rPr>
              <a:t>th</a:t>
            </a:r>
            <a:r>
              <a:rPr b="0" lang="en-GB" sz="1600" spc="-1" strike="noStrike">
                <a:solidFill>
                  <a:srgbClr val="000000"/>
                </a:solidFill>
                <a:uFill>
                  <a:solidFill>
                    <a:srgbClr val="ffffff"/>
                  </a:solidFill>
                </a:uFill>
                <a:latin typeface="Arial"/>
                <a:ea typeface="msmincho"/>
              </a:rPr>
              <a:t> order polynomial interpolation</a:t>
            </a:r>
            <a:endParaRPr b="0" lang="en-US" sz="1600" spc="-1" strike="noStrike">
              <a:solidFill>
                <a:srgbClr val="000000"/>
              </a:solidFill>
              <a:uFill>
                <a:solidFill>
                  <a:srgbClr val="ffffff"/>
                </a:solidFill>
              </a:uFill>
              <a:latin typeface="Times New Roman"/>
            </a:endParaRPr>
          </a:p>
          <a:p>
            <a:pPr lvl="1" marL="560160" indent="-220680">
              <a:lnSpc>
                <a:spcPct val="100000"/>
              </a:lnSpc>
              <a:spcBef>
                <a:spcPts val="349"/>
              </a:spcBef>
              <a:buClr>
                <a:srgbClr val="000000"/>
              </a:buClr>
              <a:buSzPct val="70000"/>
              <a:buFont typeface="Wingdings" charset="2"/>
              <a:buChar char=""/>
            </a:pPr>
            <a:r>
              <a:rPr b="1" lang="en-GB" sz="1600" spc="-1" strike="noStrike">
                <a:solidFill>
                  <a:srgbClr val="0016e3"/>
                </a:solidFill>
                <a:uFill>
                  <a:solidFill>
                    <a:srgbClr val="ffffff"/>
                  </a:solidFill>
                </a:uFill>
                <a:latin typeface="Courier New"/>
                <a:ea typeface="msmincho"/>
              </a:rPr>
              <a:t>-zpad 4</a:t>
            </a:r>
            <a:r>
              <a:rPr b="0"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Symbol"/>
                <a:ea typeface="Symbol"/>
              </a:rPr>
              <a:t></a:t>
            </a:r>
            <a:r>
              <a:rPr b="0" lang="en-GB" sz="1600" spc="-1" strike="noStrike">
                <a:solidFill>
                  <a:srgbClr val="000000"/>
                </a:solidFill>
                <a:uFill>
                  <a:solidFill>
                    <a:srgbClr val="ffffff"/>
                  </a:solidFill>
                </a:uFill>
                <a:latin typeface="Arial"/>
                <a:ea typeface="msmincho"/>
              </a:rPr>
              <a:t> Pad each target image, </a:t>
            </a:r>
            <a:r>
              <a:rPr b="1" lang="en-GB" sz="1600" spc="-1" strike="noStrike">
                <a:solidFill>
                  <a:srgbClr val="0901ff"/>
                </a:solidFill>
                <a:uFill>
                  <a:solidFill>
                    <a:srgbClr val="ffffff"/>
                  </a:solidFill>
                </a:uFill>
                <a:latin typeface="Arial"/>
                <a:ea typeface="msmincho"/>
              </a:rPr>
              <a:t>I(x)</a:t>
            </a:r>
            <a:r>
              <a:rPr b="0" lang="en-GB" sz="1600" spc="-1" strike="noStrike">
                <a:solidFill>
                  <a:srgbClr val="000000"/>
                </a:solidFill>
                <a:uFill>
                  <a:solidFill>
                    <a:srgbClr val="ffffff"/>
                  </a:solidFill>
                </a:uFill>
                <a:latin typeface="Arial"/>
                <a:ea typeface="msmincho"/>
              </a:rPr>
              <a:t>, with layers of zero voxels 4 deep on each face prior to shift/rotation, then strip them off afterwards </a:t>
            </a:r>
            <a:r>
              <a:rPr b="0" lang="en-GB" sz="1400" spc="-1" strike="noStrike">
                <a:solidFill>
                  <a:srgbClr val="000000"/>
                </a:solidFill>
                <a:uFill>
                  <a:solidFill>
                    <a:srgbClr val="ffffff"/>
                  </a:solidFill>
                </a:uFill>
                <a:latin typeface="Arial"/>
                <a:ea typeface="msmincho"/>
              </a:rPr>
              <a:t>(before output)</a:t>
            </a:r>
            <a:endParaRPr b="0" lang="en-US" sz="1400" spc="-1" strike="noStrike">
              <a:solidFill>
                <a:srgbClr val="000000"/>
              </a:solidFill>
              <a:uFill>
                <a:solidFill>
                  <a:srgbClr val="ffffff"/>
                </a:solidFill>
              </a:uFill>
              <a:latin typeface="Times New Roman"/>
            </a:endParaRPr>
          </a:p>
          <a:p>
            <a:pPr lvl="2" marL="914400" indent="-231840">
              <a:lnSpc>
                <a:spcPct val="100000"/>
              </a:lnSpc>
              <a:spcBef>
                <a:spcPts val="400"/>
              </a:spcBef>
              <a:buClr>
                <a:srgbClr val="000000"/>
              </a:buClr>
              <a:buSzPct val="70000"/>
              <a:buFont typeface="Zapf Dingbats" charset="2"/>
              <a:buChar char=""/>
            </a:pPr>
            <a:r>
              <a:rPr b="0" lang="en-GB" sz="1600" spc="-1" strike="noStrike">
                <a:solidFill>
                  <a:srgbClr val="000000"/>
                </a:solidFill>
                <a:uFill>
                  <a:solidFill>
                    <a:srgbClr val="ffffff"/>
                  </a:solidFill>
                </a:uFill>
                <a:latin typeface="Arial"/>
                <a:ea typeface="msmincho"/>
              </a:rPr>
              <a:t>Zero padding is particularly desirable for </a:t>
            </a:r>
            <a:r>
              <a:rPr b="1" lang="en-GB" sz="1600" spc="-1" strike="noStrike">
                <a:solidFill>
                  <a:srgbClr val="000000"/>
                </a:solidFill>
                <a:uFill>
                  <a:solidFill>
                    <a:srgbClr val="ffffff"/>
                  </a:solidFill>
                </a:uFill>
                <a:latin typeface="Courier New"/>
                <a:ea typeface="msmincho"/>
              </a:rPr>
              <a:t>-Fourier</a:t>
            </a:r>
            <a:r>
              <a:rPr b="0" lang="en-GB" sz="1600" spc="-1" strike="noStrike">
                <a:solidFill>
                  <a:srgbClr val="000000"/>
                </a:solidFill>
                <a:uFill>
                  <a:solidFill>
                    <a:srgbClr val="ffffff"/>
                  </a:solidFill>
                </a:uFill>
                <a:latin typeface="Arial"/>
                <a:ea typeface="msmincho"/>
              </a:rPr>
              <a:t> interpolation</a:t>
            </a:r>
            <a:endParaRPr b="0" lang="en-US" sz="1600" spc="-1" strike="noStrike">
              <a:solidFill>
                <a:srgbClr val="000000"/>
              </a:solidFill>
              <a:uFill>
                <a:solidFill>
                  <a:srgbClr val="ffffff"/>
                </a:solidFill>
              </a:uFill>
              <a:latin typeface="Times New Roman"/>
            </a:endParaRPr>
          </a:p>
          <a:p>
            <a:pPr lvl="2" marL="914400" indent="-231840">
              <a:lnSpc>
                <a:spcPct val="100000"/>
              </a:lnSpc>
              <a:spcBef>
                <a:spcPts val="400"/>
              </a:spcBef>
              <a:buClr>
                <a:srgbClr val="000000"/>
              </a:buClr>
              <a:buSzPct val="70000"/>
              <a:buFont typeface="Zapf Dingbats" charset="2"/>
              <a:buChar char=""/>
            </a:pPr>
            <a:r>
              <a:rPr b="0" lang="en-GB" sz="1600" spc="-1" strike="noStrike">
                <a:solidFill>
                  <a:srgbClr val="000000"/>
                </a:solidFill>
                <a:uFill>
                  <a:solidFill>
                    <a:srgbClr val="ffffff"/>
                  </a:solidFill>
                </a:uFill>
                <a:latin typeface="Arial"/>
                <a:ea typeface="msmincho"/>
              </a:rPr>
              <a:t>also good for large rotations, some data may get ‘lost’ if no zero padding</a:t>
            </a:r>
            <a:endParaRPr b="0" lang="en-US" sz="1600" spc="-1" strike="noStrike">
              <a:solidFill>
                <a:srgbClr val="000000"/>
              </a:solidFill>
              <a:uFill>
                <a:solidFill>
                  <a:srgbClr val="ffffff"/>
                </a:solidFill>
              </a:uFill>
              <a:latin typeface="Times New Roman"/>
            </a:endParaRPr>
          </a:p>
          <a:p>
            <a:pPr lvl="1" marL="560160" indent="-220680">
              <a:lnSpc>
                <a:spcPct val="100000"/>
              </a:lnSpc>
              <a:spcBef>
                <a:spcPts val="349"/>
              </a:spcBef>
              <a:buClr>
                <a:srgbClr val="000000"/>
              </a:buClr>
              <a:buSzPct val="70000"/>
              <a:buFont typeface="Wingdings" charset="2"/>
              <a:buChar char=""/>
            </a:pPr>
            <a:r>
              <a:rPr b="1" lang="en-GB" sz="1600" spc="-1" strike="noStrike">
                <a:solidFill>
                  <a:srgbClr val="0016e3"/>
                </a:solidFill>
                <a:uFill>
                  <a:solidFill>
                    <a:srgbClr val="ffffff"/>
                  </a:solidFill>
                </a:uFill>
                <a:latin typeface="Courier New"/>
                <a:ea typeface="msmincho"/>
              </a:rPr>
              <a:t>-prefix fred1_epi_vr</a:t>
            </a:r>
            <a:r>
              <a:rPr b="0"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Symbol"/>
                <a:ea typeface="Symbol"/>
              </a:rPr>
              <a:t></a:t>
            </a:r>
            <a:r>
              <a:rPr b="0" lang="en-GB" sz="1600" spc="-1" strike="noStrike">
                <a:solidFill>
                  <a:srgbClr val="000000"/>
                </a:solidFill>
                <a:uFill>
                  <a:solidFill>
                    <a:srgbClr val="ffffff"/>
                  </a:solidFill>
                </a:uFill>
                <a:latin typeface="Arial"/>
                <a:ea typeface="msmincho"/>
              </a:rPr>
              <a:t> Save output dataset into a new dataset with the given prefix name </a:t>
            </a:r>
            <a:r>
              <a:rPr b="0" lang="en-GB" sz="1400" spc="-1" strike="noStrike">
                <a:solidFill>
                  <a:srgbClr val="000000"/>
                </a:solidFill>
                <a:uFill>
                  <a:solidFill>
                    <a:srgbClr val="ffffff"/>
                  </a:solidFill>
                </a:uFill>
                <a:latin typeface="Arial"/>
                <a:ea typeface="msmincho"/>
              </a:rPr>
              <a:t>(e.g., </a:t>
            </a:r>
            <a:r>
              <a:rPr b="1" lang="en-GB" sz="1400" spc="-1" strike="noStrike">
                <a:solidFill>
                  <a:srgbClr val="000000"/>
                </a:solidFill>
                <a:uFill>
                  <a:solidFill>
                    <a:srgbClr val="ffffff"/>
                  </a:solidFill>
                </a:uFill>
                <a:latin typeface="Courier New"/>
                <a:ea typeface="msmincho"/>
              </a:rPr>
              <a:t>fred1_epi_vr+orig</a:t>
            </a:r>
            <a:r>
              <a:rPr b="0" lang="en-GB" sz="1400" spc="-1" strike="noStrike">
                <a:solidFill>
                  <a:srgbClr val="000000"/>
                </a:solidFill>
                <a:uFill>
                  <a:solidFill>
                    <a:srgbClr val="ffffff"/>
                  </a:solidFill>
                </a:uFill>
                <a:latin typeface="Arial"/>
                <a:ea typeface="msmincho"/>
              </a:rPr>
              <a:t>)</a:t>
            </a:r>
            <a:endParaRPr b="0" lang="en-US" sz="1400" spc="-1" strike="noStrike">
              <a:solidFill>
                <a:srgbClr val="000000"/>
              </a:solidFill>
              <a:uFill>
                <a:solidFill>
                  <a:srgbClr val="ffffff"/>
                </a:solidFill>
              </a:uFill>
              <a:latin typeface="Times New Roman"/>
            </a:endParaRPr>
          </a:p>
          <a:p>
            <a:pPr lvl="1" marL="560160" indent="-220680">
              <a:lnSpc>
                <a:spcPct val="100000"/>
              </a:lnSpc>
              <a:spcBef>
                <a:spcPts val="400"/>
              </a:spcBef>
              <a:buClr>
                <a:srgbClr val="000000"/>
              </a:buClr>
              <a:buSzPct val="70000"/>
              <a:buFont typeface="Wingdings" charset="2"/>
              <a:buChar char=""/>
            </a:pPr>
            <a:r>
              <a:rPr b="1" lang="en-GB" sz="1600" spc="-1" strike="noStrike">
                <a:solidFill>
                  <a:srgbClr val="0016e3"/>
                </a:solidFill>
                <a:uFill>
                  <a:solidFill>
                    <a:srgbClr val="ffffff"/>
                  </a:solidFill>
                </a:uFill>
                <a:latin typeface="Courier New"/>
                <a:ea typeface="msmincho"/>
              </a:rPr>
              <a:t>-1Dfile fred1_vr_dfile.1D</a:t>
            </a:r>
            <a:r>
              <a:rPr b="0"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Symbol"/>
                <a:ea typeface="Symbol"/>
              </a:rPr>
              <a:t></a:t>
            </a:r>
            <a:r>
              <a:rPr b="0" lang="en-GB" sz="1600" spc="-1" strike="noStrike">
                <a:solidFill>
                  <a:srgbClr val="000000"/>
                </a:solidFill>
                <a:uFill>
                  <a:solidFill>
                    <a:srgbClr val="ffffff"/>
                  </a:solidFill>
                </a:uFill>
                <a:latin typeface="Arial"/>
                <a:ea typeface="msmincho"/>
              </a:rPr>
              <a:t> Save estimated movement parameters into a 1D </a:t>
            </a:r>
            <a:r>
              <a:rPr b="0" lang="en-GB" sz="1400" spc="-1" strike="noStrike">
                <a:solidFill>
                  <a:srgbClr val="000000"/>
                </a:solidFill>
                <a:uFill>
                  <a:solidFill>
                    <a:srgbClr val="ffffff"/>
                  </a:solidFill>
                </a:uFill>
                <a:latin typeface="Arial"/>
                <a:ea typeface="msmincho"/>
              </a:rPr>
              <a:t>(i.e., text)</a:t>
            </a:r>
            <a:r>
              <a:rPr b="0" lang="en-GB" sz="1600" spc="-1" strike="noStrike">
                <a:solidFill>
                  <a:srgbClr val="000000"/>
                </a:solidFill>
                <a:uFill>
                  <a:solidFill>
                    <a:srgbClr val="ffffff"/>
                  </a:solidFill>
                </a:uFill>
                <a:latin typeface="Arial"/>
                <a:ea typeface="msmincho"/>
              </a:rPr>
              <a:t> file with the given name</a:t>
            </a:r>
            <a:endParaRPr b="0" lang="en-US" sz="1600" spc="-1" strike="noStrike">
              <a:solidFill>
                <a:srgbClr val="000000"/>
              </a:solidFill>
              <a:uFill>
                <a:solidFill>
                  <a:srgbClr val="ffffff"/>
                </a:solidFill>
              </a:uFill>
              <a:latin typeface="Times New Roman"/>
            </a:endParaRPr>
          </a:p>
          <a:p>
            <a:pPr lvl="2" marL="914400" indent="-231840">
              <a:lnSpc>
                <a:spcPct val="100000"/>
              </a:lnSpc>
              <a:spcBef>
                <a:spcPts val="400"/>
              </a:spcBef>
              <a:buClr>
                <a:srgbClr val="000000"/>
              </a:buClr>
              <a:buSzPct val="70000"/>
              <a:buFont typeface="Zapf Dingbats" charset="2"/>
              <a:buChar char=""/>
            </a:pPr>
            <a:r>
              <a:rPr b="0" lang="en-GB" sz="1600" spc="-1" strike="noStrike">
                <a:solidFill>
                  <a:srgbClr val="000000"/>
                </a:solidFill>
                <a:uFill>
                  <a:solidFill>
                    <a:srgbClr val="ffffff"/>
                  </a:solidFill>
                </a:uFill>
                <a:latin typeface="Arial"/>
                <a:ea typeface="msmincho"/>
              </a:rPr>
              <a:t>Movement parameters can be plotted with the </a:t>
            </a:r>
            <a:r>
              <a:rPr b="1" lang="en-GB" sz="1600" spc="-1" strike="noStrike">
                <a:solidFill>
                  <a:srgbClr val="000000"/>
                </a:solidFill>
                <a:uFill>
                  <a:solidFill>
                    <a:srgbClr val="ffffff"/>
                  </a:solidFill>
                </a:uFill>
                <a:latin typeface="Arial"/>
                <a:ea typeface="msmincho"/>
              </a:rPr>
              <a:t>1dplot</a:t>
            </a:r>
            <a:r>
              <a:rPr b="0" lang="en-GB" sz="1600" spc="-1" strike="noStrike">
                <a:solidFill>
                  <a:srgbClr val="000000"/>
                </a:solidFill>
                <a:uFill>
                  <a:solidFill>
                    <a:srgbClr val="ffffff"/>
                  </a:solidFill>
                </a:uFill>
                <a:latin typeface="Arial"/>
                <a:ea typeface="msmincho"/>
              </a:rPr>
              <a:t> command and used later....</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0" lang="en-GB" sz="1600" spc="-1" strike="noStrike">
                <a:solidFill>
                  <a:srgbClr val="000000"/>
                </a:solidFill>
                <a:uFill>
                  <a:solidFill>
                    <a:srgbClr val="ffffff"/>
                  </a:solidFill>
                </a:uFill>
                <a:latin typeface="Arial"/>
                <a:ea typeface="msmincho"/>
              </a:rPr>
              <a:t>	</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endParaRPr b="0" lang="en-US" sz="1600" spc="-1" strike="noStrike">
              <a:solidFill>
                <a:srgbClr val="000000"/>
              </a:solidFill>
              <a:uFill>
                <a:solidFill>
                  <a:srgbClr val="ffffff"/>
                </a:solidFill>
              </a:uFill>
              <a:latin typeface="Times New Roman"/>
            </a:endParaRPr>
          </a:p>
        </p:txBody>
      </p:sp>
      <p:sp>
        <p:nvSpPr>
          <p:cNvPr id="189" name="CustomShape 2"/>
          <p:cNvSpPr/>
          <p:nvPr/>
        </p:nvSpPr>
        <p:spPr>
          <a:xfrm>
            <a:off x="6816600" y="1390680"/>
            <a:ext cx="1710720" cy="307080"/>
          </a:xfrm>
          <a:custGeom>
            <a:avLst/>
            <a:gdLst/>
            <a:ahLst/>
            <a:rect l="l" t="t" r="r" b="b"/>
            <a:pathLst>
              <a:path w="21600" h="21600">
                <a:moveTo>
                  <a:pt x="0" y="0"/>
                </a:moveTo>
                <a:lnTo>
                  <a:pt x="21600" y="0"/>
                </a:lnTo>
                <a:lnTo>
                  <a:pt x="21600" y="21600"/>
                </a:lnTo>
                <a:lnTo>
                  <a:pt x="0" y="21600"/>
                </a:lnTo>
                <a:lnTo>
                  <a:pt x="0" y="0"/>
                </a:lnTo>
                <a:close/>
              </a:path>
            </a:pathLst>
          </a:custGeom>
          <a:noFill/>
          <a:ln w="38160">
            <a:solidFill>
              <a:srgbClr val="f60049"/>
            </a:solidFill>
            <a:miter/>
          </a:ln>
        </p:spPr>
        <p:style>
          <a:lnRef idx="0"/>
          <a:fillRef idx="0"/>
          <a:effectRef idx="0"/>
          <a:fontRef idx="minor"/>
        </p:style>
        <p:txBody>
          <a:bodyPr wrap="none" lIns="90000" rIns="90000" tIns="46800" bIns="46800"/>
          <a:p>
            <a:pPr>
              <a:lnSpc>
                <a:spcPct val="100000"/>
              </a:lnSpc>
            </a:pPr>
            <a:r>
              <a:rPr b="0" lang="en-US" sz="1400" spc="-1" strike="noStrike">
                <a:solidFill>
                  <a:srgbClr val="000000"/>
                </a:solidFill>
                <a:uFill>
                  <a:solidFill>
                    <a:srgbClr val="ffffff"/>
                  </a:solidFill>
                </a:uFill>
                <a:latin typeface="Arial"/>
              </a:rPr>
              <a:t>Input dataset name</a:t>
            </a:r>
            <a:endParaRPr b="0" lang="en-US" sz="1400" spc="-1" strike="noStrike">
              <a:solidFill>
                <a:srgbClr val="000000"/>
              </a:solidFill>
              <a:uFill>
                <a:solidFill>
                  <a:srgbClr val="ffffff"/>
                </a:solidFill>
              </a:uFill>
              <a:latin typeface="Times New Roman"/>
            </a:endParaRPr>
          </a:p>
        </p:txBody>
      </p:sp>
      <p:sp>
        <p:nvSpPr>
          <p:cNvPr id="190" name="Line 3"/>
          <p:cNvSpPr/>
          <p:nvPr/>
        </p:nvSpPr>
        <p:spPr>
          <a:xfrm flipH="1">
            <a:off x="4727160" y="1563840"/>
            <a:ext cx="2097000" cy="1440"/>
          </a:xfrm>
          <a:prstGeom prst="line">
            <a:avLst/>
          </a:prstGeom>
          <a:ln w="12600">
            <a:solidFill>
              <a:srgbClr val="f60049"/>
            </a:solidFill>
            <a:miter/>
            <a:tailEnd len="lg" type="stealth" w="med"/>
          </a:ln>
        </p:spPr>
        <p:style>
          <a:lnRef idx="0"/>
          <a:fillRef idx="0"/>
          <a:effectRef idx="0"/>
          <a:fontRef idx="minor"/>
        </p:style>
      </p:sp>
      <p:sp>
        <p:nvSpPr>
          <p:cNvPr id="191" name="CustomShape 4"/>
          <p:cNvSpPr/>
          <p:nvPr/>
        </p:nvSpPr>
        <p:spPr>
          <a:xfrm>
            <a:off x="436680" y="5232240"/>
            <a:ext cx="8423280" cy="9255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a:noFill/>
          </a:ln>
        </p:spPr>
        <p:style>
          <a:lnRef idx="0"/>
          <a:fillRef idx="0"/>
          <a:effectRef idx="0"/>
          <a:fontRef idx="minor"/>
        </p:style>
        <p:txBody>
          <a:bodyPr lIns="90000" rIns="90000" tIns="46800" bIns="46800"/>
          <a:p>
            <a:pPr lvl="1" marL="568080" indent="-214200">
              <a:lnSpc>
                <a:spcPct val="100000"/>
              </a:lnSpc>
              <a:spcBef>
                <a:spcPts val="400"/>
              </a:spcBef>
            </a:pPr>
            <a:r>
              <a:rPr b="1" i="1" lang="en-GB" sz="1600" spc="-1" strike="noStrike">
                <a:solidFill>
                  <a:srgbClr val="000000"/>
                </a:solidFill>
                <a:uFill>
                  <a:solidFill>
                    <a:srgbClr val="ffffff"/>
                  </a:solidFill>
                </a:uFill>
                <a:latin typeface="Arial"/>
                <a:ea typeface="msmincho"/>
              </a:rPr>
              <a:t>Try this</a:t>
            </a:r>
            <a:r>
              <a:rPr b="0" i="1"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Arial"/>
                <a:ea typeface="msmincho"/>
              </a:rPr>
              <a:t>(in AFNI_data6/afni) :</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0" lang="en-GB" sz="1600" spc="-1" strike="noStrike">
                <a:solidFill>
                  <a:srgbClr val="000000"/>
                </a:solidFill>
                <a:uFill>
                  <a:solidFill>
                    <a:srgbClr val="ffffff"/>
                  </a:solidFill>
                </a:uFill>
                <a:latin typeface="Arial"/>
                <a:ea typeface="msmincho"/>
              </a:rPr>
              <a:t>	</a:t>
            </a:r>
            <a:r>
              <a:rPr b="1" lang="en-US" sz="1600" spc="-1" strike="noStrike">
                <a:solidFill>
                  <a:srgbClr val="000000"/>
                </a:solidFill>
                <a:uFill>
                  <a:solidFill>
                    <a:srgbClr val="ffffff"/>
                  </a:solidFill>
                </a:uFill>
                <a:latin typeface="Arial"/>
                <a:ea typeface="msmincho"/>
              </a:rPr>
              <a:t>3dvolreg -base 3 -cubic -prefix epi_r1_vrt -1Dfile vr_dfile.1D epi_r1+orig</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1" lang="en-US" sz="1600" spc="-1" strike="noStrike">
                <a:solidFill>
                  <a:srgbClr val="000000"/>
                </a:solidFill>
                <a:uFill>
                  <a:solidFill>
                    <a:srgbClr val="ffffff"/>
                  </a:solidFill>
                </a:uFill>
                <a:latin typeface="Arial"/>
                <a:ea typeface="msmincho"/>
              </a:rPr>
              <a:t>	</a:t>
            </a:r>
            <a:r>
              <a:rPr b="1" lang="en-US" sz="1600" spc="-1" strike="noStrike">
                <a:solidFill>
                  <a:srgbClr val="000000"/>
                </a:solidFill>
                <a:uFill>
                  <a:solidFill>
                    <a:srgbClr val="ffffff"/>
                  </a:solidFill>
                </a:uFill>
                <a:latin typeface="Arial"/>
                <a:ea typeface="msmincho"/>
              </a:rPr>
              <a:t>1dplot -volreg vr_dfile.1D &amp;</a:t>
            </a:r>
            <a:endParaRPr b="0" lang="en-US" sz="1600" spc="-1" strike="noStrike">
              <a:solidFill>
                <a:srgbClr val="000000"/>
              </a:solidFill>
              <a:uFill>
                <a:solidFill>
                  <a:srgbClr val="ffffff"/>
                </a:solidFill>
              </a:uFill>
              <a:latin typeface="Times New Roman"/>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2" name="CustomShape 1"/>
          <p:cNvSpPr/>
          <p:nvPr/>
        </p:nvSpPr>
        <p:spPr>
          <a:xfrm>
            <a:off x="685800" y="231840"/>
            <a:ext cx="8229600" cy="253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lvl="1" marL="560160" indent="-220680">
              <a:lnSpc>
                <a:spcPct val="90000"/>
              </a:lnSpc>
              <a:spcBef>
                <a:spcPts val="422"/>
              </a:spcBef>
              <a:buClr>
                <a:srgbClr val="000000"/>
              </a:buClr>
              <a:buSzPct val="70000"/>
              <a:buFont typeface="Wingdings" charset="2"/>
              <a:buChar char=""/>
            </a:pPr>
            <a:r>
              <a:rPr b="0" lang="en-GB" sz="1700" spc="-1" strike="noStrike">
                <a:solidFill>
                  <a:srgbClr val="000000"/>
                </a:solidFill>
                <a:uFill>
                  <a:solidFill>
                    <a:srgbClr val="ffffff"/>
                  </a:solidFill>
                </a:uFill>
                <a:latin typeface="Arial"/>
                <a:ea typeface="msmincho"/>
              </a:rPr>
              <a:t>Can now register second dataset from same session:</a:t>
            </a:r>
            <a:endParaRPr b="0" lang="en-US" sz="1700" spc="-1" strike="noStrike">
              <a:solidFill>
                <a:srgbClr val="000000"/>
              </a:solidFill>
              <a:uFill>
                <a:solidFill>
                  <a:srgbClr val="ffffff"/>
                </a:solidFill>
              </a:uFill>
              <a:latin typeface="Times New Roman"/>
            </a:endParaRPr>
          </a:p>
          <a:p>
            <a:pPr lvl="1" marL="568080" indent="-214200">
              <a:lnSpc>
                <a:spcPct val="90000"/>
              </a:lnSpc>
              <a:spcBef>
                <a:spcPts val="400"/>
              </a:spcBef>
            </a:pPr>
            <a:r>
              <a:rPr b="0" lang="en-GB" sz="1600" spc="-1" strike="noStrike">
                <a:solidFill>
                  <a:srgbClr val="000000"/>
                </a:solidFill>
                <a:uFill>
                  <a:solidFill>
                    <a:srgbClr val="ffffff"/>
                  </a:solidFill>
                </a:uFill>
                <a:latin typeface="Arial"/>
                <a:ea typeface="msmincho"/>
              </a:rPr>
              <a:t>	</a:t>
            </a:r>
            <a:r>
              <a:rPr b="1" lang="en-GB" sz="1600" spc="-1" strike="noStrike">
                <a:solidFill>
                  <a:srgbClr val="0901ff"/>
                </a:solidFill>
                <a:uFill>
                  <a:solidFill>
                    <a:srgbClr val="ffffff"/>
                  </a:solidFill>
                </a:uFill>
                <a:latin typeface="Courier New"/>
                <a:ea typeface="msmincho"/>
              </a:rPr>
              <a:t>3dvolreg -base 'fred1_epi+orig[4]' -heptic -zpad 4 </a:t>
            </a:r>
            <a:r>
              <a:rPr b="1" lang="en-GB" sz="1600" spc="-1" strike="noStrike">
                <a:solidFill>
                  <a:srgbClr val="0901ff"/>
                </a:solidFill>
                <a:uFill>
                  <a:solidFill>
                    <a:srgbClr val="ffffff"/>
                  </a:solidFill>
                </a:uFill>
                <a:latin typeface="Courier New"/>
                <a:ea typeface="msmincho"/>
              </a:rPr>
              <a:t>	</a:t>
            </a:r>
            <a:r>
              <a:rPr b="1" lang="en-GB" sz="1600" spc="-1" strike="noStrike">
                <a:solidFill>
                  <a:srgbClr val="0901ff"/>
                </a:solidFill>
                <a:uFill>
                  <a:solidFill>
                    <a:srgbClr val="ffffff"/>
                  </a:solidFill>
                </a:uFill>
                <a:latin typeface="Courier New"/>
                <a:ea typeface="msmincho"/>
              </a:rPr>
              <a:t>\</a:t>
            </a:r>
            <a:endParaRPr b="0" lang="en-US" sz="1600" spc="-1" strike="noStrike">
              <a:solidFill>
                <a:srgbClr val="000000"/>
              </a:solidFill>
              <a:uFill>
                <a:solidFill>
                  <a:srgbClr val="ffffff"/>
                </a:solidFill>
              </a:uFill>
              <a:latin typeface="Times New Roman"/>
            </a:endParaRPr>
          </a:p>
          <a:p>
            <a:pPr lvl="2" marL="919080" indent="-227160">
              <a:lnSpc>
                <a:spcPct val="90000"/>
              </a:lnSpc>
              <a:spcBef>
                <a:spcPts val="400"/>
              </a:spcBef>
            </a:pPr>
            <a:r>
              <a:rPr b="0" lang="en-GB" sz="1600" spc="-1" strike="noStrike">
                <a:solidFill>
                  <a:srgbClr val="0901ff"/>
                </a:solidFill>
                <a:uFill>
                  <a:solidFill>
                    <a:srgbClr val="ffffff"/>
                  </a:solidFill>
                </a:uFill>
                <a:latin typeface="Arial"/>
                <a:ea typeface="msmincho"/>
              </a:rPr>
              <a:t>	</a:t>
            </a:r>
            <a:r>
              <a:rPr b="0" lang="en-GB" sz="1600" spc="-1" strike="noStrike">
                <a:solidFill>
                  <a:srgbClr val="0901ff"/>
                </a:solidFill>
                <a:uFill>
                  <a:solidFill>
                    <a:srgbClr val="ffffff"/>
                  </a:solidFill>
                </a:uFill>
                <a:latin typeface="Arial"/>
                <a:ea typeface="msmincho"/>
              </a:rPr>
              <a:t>             </a:t>
            </a:r>
            <a:r>
              <a:rPr b="1" lang="en-GB" sz="1600" spc="-1" strike="noStrike">
                <a:solidFill>
                  <a:srgbClr val="0901ff"/>
                </a:solidFill>
                <a:uFill>
                  <a:solidFill>
                    <a:srgbClr val="ffffff"/>
                  </a:solidFill>
                </a:uFill>
                <a:latin typeface="Courier New"/>
                <a:ea typeface="msmincho"/>
              </a:rPr>
              <a:t>-prefix fred2_epi_vr -1Dfile fred2_vr_dfile.1D \</a:t>
            </a:r>
            <a:endParaRPr b="0" lang="en-US" sz="1600" spc="-1" strike="noStrike">
              <a:solidFill>
                <a:srgbClr val="000000"/>
              </a:solidFill>
              <a:uFill>
                <a:solidFill>
                  <a:srgbClr val="ffffff"/>
                </a:solidFill>
              </a:uFill>
              <a:latin typeface="Times New Roman"/>
            </a:endParaRPr>
          </a:p>
          <a:p>
            <a:pPr lvl="2" marL="919080" indent="-227160">
              <a:lnSpc>
                <a:spcPct val="90000"/>
              </a:lnSpc>
              <a:spcBef>
                <a:spcPts val="400"/>
              </a:spcBef>
            </a:pPr>
            <a:r>
              <a:rPr b="1" lang="en-GB" sz="1600" spc="-1" strike="noStrike">
                <a:solidFill>
                  <a:srgbClr val="0901ff"/>
                </a:solidFill>
                <a:uFill>
                  <a:solidFill>
                    <a:srgbClr val="ffffff"/>
                  </a:solidFill>
                </a:uFill>
                <a:latin typeface="Courier New"/>
                <a:ea typeface="msmincho"/>
              </a:rPr>
              <a:t>	</a:t>
            </a:r>
            <a:r>
              <a:rPr b="1" lang="en-GB" sz="1600" spc="-1" strike="noStrike">
                <a:solidFill>
                  <a:srgbClr val="0901ff"/>
                </a:solidFill>
                <a:uFill>
                  <a:solidFill>
                    <a:srgbClr val="ffffff"/>
                  </a:solidFill>
                </a:uFill>
                <a:latin typeface="Courier New"/>
                <a:ea typeface="msmincho"/>
              </a:rPr>
              <a:t>      </a:t>
            </a:r>
            <a:r>
              <a:rPr b="1" lang="en-GB" sz="1600" spc="-1" strike="noStrike">
                <a:solidFill>
                  <a:srgbClr val="0901ff"/>
                </a:solidFill>
                <a:uFill>
                  <a:solidFill>
                    <a:srgbClr val="ffffff"/>
                  </a:solidFill>
                </a:uFill>
                <a:latin typeface="Courier New"/>
                <a:ea typeface="msmincho"/>
              </a:rPr>
              <a:t>fred2_epi+orig</a:t>
            </a:r>
            <a:endParaRPr b="0" lang="en-US" sz="16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GB" sz="1700" spc="-1" strike="noStrike">
                <a:solidFill>
                  <a:srgbClr val="000000"/>
                </a:solidFill>
                <a:uFill>
                  <a:solidFill>
                    <a:srgbClr val="ffffff"/>
                  </a:solidFill>
                </a:uFill>
                <a:latin typeface="Arial"/>
                <a:ea typeface="msmincho"/>
              </a:rPr>
              <a:t>Note base is from different dataset (</a:t>
            </a:r>
            <a:r>
              <a:rPr b="1" lang="en-GB" sz="1700" spc="-1" strike="noStrike">
                <a:solidFill>
                  <a:srgbClr val="000000"/>
                </a:solidFill>
                <a:uFill>
                  <a:solidFill>
                    <a:srgbClr val="ffffff"/>
                  </a:solidFill>
                </a:uFill>
                <a:latin typeface="Courier New"/>
                <a:ea typeface="msmincho"/>
              </a:rPr>
              <a:t>fred1_epi+orig</a:t>
            </a:r>
            <a:r>
              <a:rPr b="0" lang="en-GB" sz="1700" spc="-1" strike="noStrike">
                <a:solidFill>
                  <a:srgbClr val="000000"/>
                </a:solidFill>
                <a:uFill>
                  <a:solidFill>
                    <a:srgbClr val="ffffff"/>
                  </a:solidFill>
                </a:uFill>
                <a:latin typeface="Arial"/>
                <a:ea typeface="msmincho"/>
              </a:rPr>
              <a:t>) than input (</a:t>
            </a:r>
            <a:r>
              <a:rPr b="1" lang="en-GB" sz="1700" spc="-1" strike="noStrike">
                <a:solidFill>
                  <a:srgbClr val="000000"/>
                </a:solidFill>
                <a:uFill>
                  <a:solidFill>
                    <a:srgbClr val="ffffff"/>
                  </a:solidFill>
                </a:uFill>
                <a:latin typeface="Courier New"/>
                <a:ea typeface="msmincho"/>
              </a:rPr>
              <a:t>fred2_epi+orig</a:t>
            </a:r>
            <a:r>
              <a:rPr b="0" lang="en-GB" sz="1700" spc="-1" strike="noStrike">
                <a:solidFill>
                  <a:srgbClr val="000000"/>
                </a:solidFill>
                <a:uFill>
                  <a:solidFill>
                    <a:srgbClr val="ffffff"/>
                  </a:solidFill>
                </a:uFill>
                <a:latin typeface="Arial"/>
                <a:ea typeface="msmincho"/>
              </a:rPr>
              <a:t>)</a:t>
            </a:r>
            <a:endParaRPr b="0" lang="en-US" sz="17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Zapf Dingbats" charset="2"/>
              <a:buChar char=""/>
            </a:pPr>
            <a:r>
              <a:rPr b="0" lang="en-GB" sz="1700" spc="-1" strike="noStrike">
                <a:solidFill>
                  <a:srgbClr val="000000"/>
                </a:solidFill>
                <a:uFill>
                  <a:solidFill>
                    <a:srgbClr val="ffffff"/>
                  </a:solidFill>
                </a:uFill>
                <a:latin typeface="Arial"/>
                <a:ea typeface="msmincho"/>
              </a:rPr>
              <a:t>Aligning all EPI volumes from session to EPI closest in time to SPGR (if not aligning to anatomical)</a:t>
            </a:r>
            <a:endParaRPr b="0" lang="en-US" sz="1700" spc="-1" strike="noStrike">
              <a:solidFill>
                <a:srgbClr val="000000"/>
              </a:solidFill>
              <a:uFill>
                <a:solidFill>
                  <a:srgbClr val="ffffff"/>
                </a:solidFill>
              </a:uFill>
              <a:latin typeface="Times New Roman"/>
            </a:endParaRPr>
          </a:p>
          <a:p>
            <a:pPr marL="228600" indent="-228600">
              <a:lnSpc>
                <a:spcPct val="90000"/>
              </a:lnSpc>
              <a:spcBef>
                <a:spcPts val="400"/>
              </a:spcBef>
              <a:buClr>
                <a:srgbClr val="000000"/>
              </a:buClr>
              <a:buSzPct val="120000"/>
              <a:buFont typeface="Times New Roman"/>
              <a:buChar char="•"/>
            </a:pPr>
            <a:r>
              <a:rPr b="1" lang="en-GB" sz="1600" spc="-1" strike="noStrike">
                <a:solidFill>
                  <a:srgbClr val="000000"/>
                </a:solidFill>
                <a:uFill>
                  <a:solidFill>
                    <a:srgbClr val="ffffff"/>
                  </a:solidFill>
                </a:uFill>
                <a:latin typeface="Courier New"/>
              </a:rPr>
              <a:t> </a:t>
            </a:r>
            <a:r>
              <a:rPr b="1" lang="en-GB" sz="1600" spc="-1" strike="noStrike">
                <a:solidFill>
                  <a:srgbClr val="0901ff"/>
                </a:solidFill>
                <a:uFill>
                  <a:solidFill>
                    <a:srgbClr val="ffffff"/>
                  </a:solidFill>
                </a:uFill>
                <a:latin typeface="Courier New"/>
              </a:rPr>
              <a:t>1dplot -volreg -dx 5 -xlabel Time fred2_vr_dfile.1D</a:t>
            </a:r>
            <a:endParaRPr b="0" lang="en-US" sz="1600" spc="-1" strike="noStrike">
              <a:solidFill>
                <a:srgbClr val="000000"/>
              </a:solidFill>
              <a:uFill>
                <a:solidFill>
                  <a:srgbClr val="ffffff"/>
                </a:solidFill>
              </a:uFill>
              <a:latin typeface="Times New Roman"/>
            </a:endParaRPr>
          </a:p>
          <a:p>
            <a:pPr lvl="3" marL="1255680" indent="-212760">
              <a:lnSpc>
                <a:spcPct val="90000"/>
              </a:lnSpc>
              <a:spcBef>
                <a:spcPts val="400"/>
              </a:spcBef>
            </a:pPr>
            <a:endParaRPr b="0" lang="en-US" sz="1600" spc="-1" strike="noStrike">
              <a:solidFill>
                <a:srgbClr val="000000"/>
              </a:solidFill>
              <a:uFill>
                <a:solidFill>
                  <a:srgbClr val="ffffff"/>
                </a:solidFill>
              </a:uFill>
              <a:latin typeface="Times New Roman"/>
            </a:endParaRPr>
          </a:p>
        </p:txBody>
      </p:sp>
      <p:sp>
        <p:nvSpPr>
          <p:cNvPr id="193" name="CustomShape 2"/>
          <p:cNvSpPr/>
          <p:nvPr/>
        </p:nvSpPr>
        <p:spPr>
          <a:xfrm>
            <a:off x="685800" y="6269040"/>
            <a:ext cx="8221680" cy="372960"/>
          </a:xfrm>
          <a:custGeom>
            <a:avLst/>
            <a:gdLst/>
            <a:ahLst/>
            <a:rect l="0" t="0" r="r" b="b"/>
            <a:pathLst>
              <a:path w="22840" h="1038">
                <a:moveTo>
                  <a:pt x="4" y="0"/>
                </a:moveTo>
                <a:cubicBezTo>
                  <a:pt x="2" y="0"/>
                  <a:pt x="0" y="2"/>
                  <a:pt x="0" y="4"/>
                </a:cubicBezTo>
                <a:lnTo>
                  <a:pt x="0" y="1032"/>
                </a:lnTo>
                <a:cubicBezTo>
                  <a:pt x="0" y="1034"/>
                  <a:pt x="2" y="1037"/>
                  <a:pt x="4" y="1037"/>
                </a:cubicBezTo>
                <a:lnTo>
                  <a:pt x="22834" y="1037"/>
                </a:lnTo>
                <a:cubicBezTo>
                  <a:pt x="22836" y="1037"/>
                  <a:pt x="22839" y="1034"/>
                  <a:pt x="22839" y="1032"/>
                </a:cubicBezTo>
                <a:lnTo>
                  <a:pt x="22839" y="4"/>
                </a:lnTo>
                <a:cubicBezTo>
                  <a:pt x="22839" y="2"/>
                  <a:pt x="22836" y="0"/>
                  <a:pt x="22834" y="0"/>
                </a:cubicBezTo>
                <a:lnTo>
                  <a:pt x="4" y="0"/>
                </a:lnTo>
              </a:path>
            </a:pathLst>
          </a:custGeom>
          <a:noFill/>
          <a:ln>
            <a:noFill/>
          </a:ln>
        </p:spPr>
        <p:style>
          <a:lnRef idx="0"/>
          <a:fillRef idx="0"/>
          <a:effectRef idx="0"/>
          <a:fontRef idx="minor"/>
        </p:style>
      </p:sp>
      <p:sp>
        <p:nvSpPr>
          <p:cNvPr id="194" name="CustomShape 3"/>
          <p:cNvSpPr/>
          <p:nvPr/>
        </p:nvSpPr>
        <p:spPr>
          <a:xfrm>
            <a:off x="685800" y="6454800"/>
            <a:ext cx="8221680" cy="353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lvl="2" marL="914400" indent="-231840">
              <a:lnSpc>
                <a:spcPct val="100000"/>
              </a:lnSpc>
              <a:spcBef>
                <a:spcPts val="422"/>
              </a:spcBef>
              <a:buClr>
                <a:srgbClr val="000000"/>
              </a:buClr>
              <a:buSzPct val="70000"/>
              <a:buFont typeface="Zapf Dingbats" charset="2"/>
              <a:buChar char=""/>
            </a:pPr>
            <a:r>
              <a:rPr b="0" lang="en-GB" sz="1700" spc="-1" strike="noStrike">
                <a:solidFill>
                  <a:srgbClr val="000000"/>
                </a:solidFill>
                <a:uFill>
                  <a:solidFill>
                    <a:srgbClr val="ffffff"/>
                  </a:solidFill>
                </a:uFill>
                <a:latin typeface="Arial"/>
                <a:ea typeface="msmincho"/>
              </a:rPr>
              <a:t>Note motion peaks at time</a:t>
            </a:r>
            <a:r>
              <a:rPr b="0" lang="en-GB" sz="900" spc="-1" strike="noStrike">
                <a:solidFill>
                  <a:srgbClr val="000000"/>
                </a:solidFill>
                <a:uFill>
                  <a:solidFill>
                    <a:srgbClr val="ffffff"/>
                  </a:solidFill>
                </a:uFill>
                <a:latin typeface="Arial"/>
                <a:ea typeface="msmincho"/>
              </a:rPr>
              <a:t> </a:t>
            </a:r>
            <a:r>
              <a:rPr b="0" lang="en-GB" sz="1700" spc="-1" strike="noStrike">
                <a:solidFill>
                  <a:srgbClr val="000000"/>
                </a:solidFill>
                <a:uFill>
                  <a:solidFill>
                    <a:srgbClr val="ffffff"/>
                  </a:solidFill>
                </a:uFill>
                <a:latin typeface="Symbol"/>
                <a:ea typeface="Symbol"/>
              </a:rPr>
              <a:t></a:t>
            </a:r>
            <a:r>
              <a:rPr b="0" lang="en-GB" sz="800" spc="-1" strike="noStrike">
                <a:solidFill>
                  <a:srgbClr val="000000"/>
                </a:solidFill>
                <a:uFill>
                  <a:solidFill>
                    <a:srgbClr val="ffffff"/>
                  </a:solidFill>
                </a:uFill>
                <a:latin typeface="Arial"/>
                <a:ea typeface="msmincho"/>
              </a:rPr>
              <a:t> </a:t>
            </a:r>
            <a:r>
              <a:rPr b="0" lang="en-GB" sz="1700" spc="-1" strike="noStrike">
                <a:solidFill>
                  <a:srgbClr val="000000"/>
                </a:solidFill>
                <a:uFill>
                  <a:solidFill>
                    <a:srgbClr val="ffffff"/>
                  </a:solidFill>
                </a:uFill>
                <a:latin typeface="Arial"/>
                <a:ea typeface="msmincho"/>
              </a:rPr>
              <a:t>160s: subject jerked head up at that time</a:t>
            </a:r>
            <a:endParaRPr b="0" lang="en-US" sz="1700" spc="-1" strike="noStrike">
              <a:solidFill>
                <a:srgbClr val="000000"/>
              </a:solidFill>
              <a:uFill>
                <a:solidFill>
                  <a:srgbClr val="ffffff"/>
                </a:solidFill>
              </a:uFill>
              <a:latin typeface="Times New Roman"/>
            </a:endParaRPr>
          </a:p>
        </p:txBody>
      </p:sp>
      <p:pic>
        <p:nvPicPr>
          <p:cNvPr id="195" name="" descr=""/>
          <p:cNvPicPr/>
          <p:nvPr/>
        </p:nvPicPr>
        <p:blipFill>
          <a:blip r:embed="rId1"/>
          <a:stretch/>
        </p:blipFill>
        <p:spPr>
          <a:xfrm>
            <a:off x="1533600" y="2747880"/>
            <a:ext cx="6205320" cy="3787920"/>
          </a:xfrm>
          <a:prstGeom prst="rect">
            <a:avLst/>
          </a:prstGeom>
          <a:ln>
            <a:noFill/>
          </a:ln>
        </p:spPr>
      </p:pic>
      <p:sp>
        <p:nvSpPr>
          <p:cNvPr id="196" name="CustomShape 4"/>
          <p:cNvSpPr/>
          <p:nvPr/>
        </p:nvSpPr>
        <p:spPr>
          <a:xfrm>
            <a:off x="809640" y="2354400"/>
            <a:ext cx="1022400" cy="985680"/>
          </a:xfrm>
          <a:custGeom>
            <a:avLst/>
            <a:gdLst/>
            <a:ahLst/>
            <a:rect l="l" t="t" r="r" b="b"/>
            <a:pathLst>
              <a:path w="644" h="621">
                <a:moveTo>
                  <a:pt x="0" y="0"/>
                </a:moveTo>
                <a:lnTo>
                  <a:pt x="0" y="620"/>
                </a:lnTo>
                <a:lnTo>
                  <a:pt x="565" y="620"/>
                </a:lnTo>
                <a:lnTo>
                  <a:pt x="644" y="621"/>
                </a:lnTo>
              </a:path>
            </a:pathLst>
          </a:custGeom>
          <a:noFill/>
          <a:ln w="19080">
            <a:solidFill>
              <a:srgbClr val="f60049"/>
            </a:solidFill>
            <a:round/>
            <a:tailEnd len="lg" type="stealth" w="med"/>
          </a:ln>
        </p:spPr>
        <p:style>
          <a:lnRef idx="0"/>
          <a:fillRef idx="0"/>
          <a:effectRef idx="0"/>
          <a:fontRef idx="minor"/>
        </p:style>
      </p:sp>
      <p:sp>
        <p:nvSpPr>
          <p:cNvPr id="197" name="CustomShape 5"/>
          <p:cNvSpPr/>
          <p:nvPr/>
        </p:nvSpPr>
        <p:spPr>
          <a:xfrm>
            <a:off x="7569360" y="5689440"/>
            <a:ext cx="134136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400" spc="-1" strike="noStrike">
                <a:solidFill>
                  <a:srgbClr val="000000"/>
                </a:solidFill>
                <a:uFill>
                  <a:solidFill>
                    <a:srgbClr val="ffffff"/>
                  </a:solidFill>
                </a:uFill>
                <a:latin typeface="Times New Roman"/>
              </a:rPr>
              <a:t>About I-S</a:t>
            </a:r>
            <a:endParaRPr b="0" lang="en-US" sz="1400" spc="-1" strike="noStrike">
              <a:solidFill>
                <a:srgbClr val="000000"/>
              </a:solidFill>
              <a:uFill>
                <a:solidFill>
                  <a:srgbClr val="ffffff"/>
                </a:solidFill>
              </a:uFill>
              <a:latin typeface="Times New Roman"/>
            </a:endParaRPr>
          </a:p>
        </p:txBody>
      </p:sp>
      <p:sp>
        <p:nvSpPr>
          <p:cNvPr id="198" name="CustomShape 6"/>
          <p:cNvSpPr/>
          <p:nvPr/>
        </p:nvSpPr>
        <p:spPr>
          <a:xfrm>
            <a:off x="7599240" y="5049720"/>
            <a:ext cx="1341720" cy="520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400" spc="-1" strike="noStrike">
                <a:solidFill>
                  <a:srgbClr val="000000"/>
                </a:solidFill>
                <a:uFill>
                  <a:solidFill>
                    <a:srgbClr val="ffffff"/>
                  </a:solidFill>
                </a:uFill>
                <a:latin typeface="Times New Roman"/>
              </a:rPr>
              <a:t>About R-L</a:t>
            </a:r>
            <a:endParaRPr b="0" lang="en-US" sz="1400" spc="-1" strike="noStrike">
              <a:solidFill>
                <a:srgbClr val="000000"/>
              </a:solidFill>
              <a:uFill>
                <a:solidFill>
                  <a:srgbClr val="ffffff"/>
                </a:solidFill>
              </a:uFill>
              <a:latin typeface="Times New Roman"/>
            </a:endParaRPr>
          </a:p>
          <a:p>
            <a:pPr algn="ctr"/>
            <a:r>
              <a:rPr b="0" lang="en-US" sz="1400" spc="-1" strike="noStrike">
                <a:solidFill>
                  <a:srgbClr val="000000"/>
                </a:solidFill>
                <a:uFill>
                  <a:solidFill>
                    <a:srgbClr val="ffffff"/>
                  </a:solidFill>
                </a:uFill>
                <a:latin typeface="Times New Roman"/>
              </a:rPr>
              <a:t>Typical</a:t>
            </a:r>
            <a:endParaRPr b="0" lang="en-US" sz="1400" spc="-1" strike="noStrike">
              <a:solidFill>
                <a:srgbClr val="000000"/>
              </a:solidFill>
              <a:uFill>
                <a:solidFill>
                  <a:srgbClr val="ffffff"/>
                </a:solidFill>
              </a:uFill>
              <a:latin typeface="Times New Roman"/>
            </a:endParaRPr>
          </a:p>
        </p:txBody>
      </p:sp>
      <p:sp>
        <p:nvSpPr>
          <p:cNvPr id="199" name="CustomShape 7"/>
          <p:cNvSpPr/>
          <p:nvPr/>
        </p:nvSpPr>
        <p:spPr>
          <a:xfrm>
            <a:off x="7578720" y="4521240"/>
            <a:ext cx="134136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400" spc="-1" strike="noStrike">
                <a:solidFill>
                  <a:srgbClr val="000000"/>
                </a:solidFill>
                <a:uFill>
                  <a:solidFill>
                    <a:srgbClr val="ffffff"/>
                  </a:solidFill>
                </a:uFill>
                <a:latin typeface="Times New Roman"/>
              </a:rPr>
              <a:t>About A-P</a:t>
            </a:r>
            <a:endParaRPr b="0" lang="en-US" sz="1400" spc="-1" strike="noStrike">
              <a:solidFill>
                <a:srgbClr val="000000"/>
              </a:solidFill>
              <a:uFill>
                <a:solidFill>
                  <a:srgbClr val="ffffff"/>
                </a:solidFill>
              </a:uFill>
              <a:latin typeface="Times New Roman"/>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0" name="CustomShape 1"/>
          <p:cNvSpPr/>
          <p:nvPr/>
        </p:nvSpPr>
        <p:spPr>
          <a:xfrm>
            <a:off x="681120" y="955800"/>
            <a:ext cx="8331120" cy="2844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Motion occurs over slices and not volumes and moves data off original grid</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"Regressing out" – motion parameters, derivatives, displacement, euclidean norm of derivatives (summary parameters)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Censoring ("scrubbing", "sweeping under the mat",...)</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Experimental design – kids, monkeys, juice, talking, waving hands wildly....</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Interpreting results – differences in motion between groups or something physiological</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Notice – activation following high contrast borders, "blinds" effects</a:t>
            </a:r>
            <a:endParaRPr b="0" lang="en-US" sz="1700" spc="-1" strike="noStrike">
              <a:solidFill>
                <a:srgbClr val="000000"/>
              </a:solidFill>
              <a:uFill>
                <a:solidFill>
                  <a:srgbClr val="ffffff"/>
                </a:solidFill>
              </a:uFill>
              <a:latin typeface="Times New Roman"/>
            </a:endParaRPr>
          </a:p>
          <a:p>
            <a:pPr lvl="1" marL="568080" indent="-214200">
              <a:lnSpc>
                <a:spcPct val="100000"/>
              </a:lnSpc>
              <a:spcBef>
                <a:spcPts val="400"/>
              </a:spcBef>
            </a:pPr>
            <a:endParaRPr b="0" lang="en-US" sz="1700" spc="-1" strike="noStrike">
              <a:solidFill>
                <a:srgbClr val="000000"/>
              </a:solidFill>
              <a:uFill>
                <a:solidFill>
                  <a:srgbClr val="ffffff"/>
                </a:solidFill>
              </a:uFill>
              <a:latin typeface="Times New Roman"/>
            </a:endParaRPr>
          </a:p>
          <a:p>
            <a:pPr lvl="1" marL="568080" indent="-214200">
              <a:lnSpc>
                <a:spcPct val="100000"/>
              </a:lnSpc>
              <a:spcBef>
                <a:spcPts val="400"/>
              </a:spcBef>
            </a:pPr>
            <a:endParaRPr b="0" lang="en-US" sz="1700" spc="-1" strike="noStrike">
              <a:solidFill>
                <a:srgbClr val="000000"/>
              </a:solidFill>
              <a:uFill>
                <a:solidFill>
                  <a:srgbClr val="ffffff"/>
                </a:solidFill>
              </a:uFill>
              <a:latin typeface="Times New Roman"/>
            </a:endParaRPr>
          </a:p>
        </p:txBody>
      </p:sp>
      <p:sp>
        <p:nvSpPr>
          <p:cNvPr id="201" name="CustomShape 2"/>
          <p:cNvSpPr/>
          <p:nvPr/>
        </p:nvSpPr>
        <p:spPr>
          <a:xfrm>
            <a:off x="477720" y="4572000"/>
            <a:ext cx="8259840" cy="121968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a:noFill/>
          </a:ln>
        </p:spPr>
        <p:style>
          <a:lnRef idx="0"/>
          <a:fillRef idx="0"/>
          <a:effectRef idx="0"/>
          <a:fontRef idx="minor"/>
        </p:style>
        <p:txBody>
          <a:bodyPr lIns="90000" rIns="90000" tIns="46800" bIns="46800"/>
          <a:p>
            <a:pPr lvl="1" marL="568080" indent="-214200">
              <a:lnSpc>
                <a:spcPct val="100000"/>
              </a:lnSpc>
              <a:spcBef>
                <a:spcPts val="400"/>
              </a:spcBef>
            </a:pPr>
            <a:r>
              <a:rPr b="1" i="1" lang="en-GB" sz="1600" spc="-1" strike="noStrike">
                <a:solidFill>
                  <a:srgbClr val="000000"/>
                </a:solidFill>
                <a:uFill>
                  <a:solidFill>
                    <a:srgbClr val="ffffff"/>
                  </a:solidFill>
                </a:uFill>
                <a:latin typeface="Arial"/>
                <a:ea typeface="msmincho"/>
              </a:rPr>
              <a:t>Try this</a:t>
            </a:r>
            <a:r>
              <a:rPr b="0" i="1" lang="en-GB" sz="1600" spc="-1" strike="noStrike">
                <a:solidFill>
                  <a:srgbClr val="000000"/>
                </a:solidFill>
                <a:uFill>
                  <a:solidFill>
                    <a:srgbClr val="ffffff"/>
                  </a:solidFill>
                </a:uFill>
                <a:latin typeface="Arial"/>
                <a:ea typeface="msmincho"/>
              </a:rPr>
              <a:t> </a:t>
            </a:r>
            <a:r>
              <a:rPr b="0" lang="en-GB" sz="1600" spc="-1" strike="noStrike">
                <a:solidFill>
                  <a:srgbClr val="000000"/>
                </a:solidFill>
                <a:uFill>
                  <a:solidFill>
                    <a:srgbClr val="ffffff"/>
                  </a:solidFill>
                </a:uFill>
                <a:latin typeface="Arial"/>
                <a:ea typeface="msmincho"/>
              </a:rPr>
              <a:t>(in AFNI_data6/afni) :</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0" lang="en-GB" sz="1600" spc="-1" strike="noStrike">
                <a:solidFill>
                  <a:srgbClr val="000000"/>
                </a:solidFill>
                <a:uFill>
                  <a:solidFill>
                    <a:srgbClr val="ffffff"/>
                  </a:solidFill>
                </a:uFill>
                <a:latin typeface="Arial"/>
                <a:ea typeface="msmincho"/>
              </a:rPr>
              <a:t>	</a:t>
            </a:r>
            <a:r>
              <a:rPr b="1" lang="en-US" sz="1600" spc="-1" strike="noStrike">
                <a:solidFill>
                  <a:srgbClr val="000000"/>
                </a:solidFill>
                <a:uFill>
                  <a:solidFill>
                    <a:srgbClr val="ffffff"/>
                  </a:solidFill>
                </a:uFill>
                <a:latin typeface="Arial"/>
                <a:ea typeface="msmincho"/>
              </a:rPr>
              <a:t>1d_tool.py -infile vr_dfile.1D -set_nruns 1 -censor_motion 1 ett</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1" lang="en-US" sz="1600" spc="-1" strike="noStrike">
                <a:solidFill>
                  <a:srgbClr val="000000"/>
                </a:solidFill>
                <a:uFill>
                  <a:solidFill>
                    <a:srgbClr val="ffffff"/>
                  </a:solidFill>
                </a:uFill>
                <a:latin typeface="Arial"/>
                <a:ea typeface="msmincho"/>
              </a:rPr>
              <a:t>	</a:t>
            </a:r>
            <a:r>
              <a:rPr b="1" lang="en-US" sz="1600" spc="-1" strike="noStrike">
                <a:solidFill>
                  <a:srgbClr val="000000"/>
                </a:solidFill>
                <a:uFill>
                  <a:solidFill>
                    <a:srgbClr val="ffffff"/>
                  </a:solidFill>
                </a:uFill>
                <a:latin typeface="Arial"/>
                <a:ea typeface="msmincho"/>
              </a:rPr>
              <a:t>1dplot ett_enorm.1D &amp;</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1" lang="en-US" sz="1600" spc="-1" strike="noStrike">
                <a:solidFill>
                  <a:srgbClr val="000000"/>
                </a:solidFill>
                <a:uFill>
                  <a:solidFill>
                    <a:srgbClr val="ffffff"/>
                  </a:solidFill>
                </a:uFill>
                <a:latin typeface="Arial"/>
                <a:ea typeface="msmincho"/>
              </a:rPr>
              <a:t>	</a:t>
            </a:r>
            <a:r>
              <a:rPr b="1" lang="en-US" sz="1600" spc="-1" strike="noStrike">
                <a:solidFill>
                  <a:srgbClr val="000000"/>
                </a:solidFill>
                <a:uFill>
                  <a:solidFill>
                    <a:srgbClr val="ffffff"/>
                  </a:solidFill>
                </a:uFill>
                <a:latin typeface="Arial"/>
                <a:ea typeface="msmincho"/>
              </a:rPr>
              <a:t>cat ett_CENSORTR.txt</a:t>
            </a:r>
            <a:endParaRPr b="0" lang="en-US" sz="1600" spc="-1" strike="noStrike">
              <a:solidFill>
                <a:srgbClr val="000000"/>
              </a:solidFill>
              <a:uFill>
                <a:solidFill>
                  <a:srgbClr val="ffffff"/>
                </a:solidFill>
              </a:uFill>
              <a:latin typeface="Times New Roman"/>
            </a:endParaRPr>
          </a:p>
        </p:txBody>
      </p:sp>
      <p:sp>
        <p:nvSpPr>
          <p:cNvPr id="202" name="CustomShape 3"/>
          <p:cNvSpPr/>
          <p:nvPr/>
        </p:nvSpPr>
        <p:spPr>
          <a:xfrm>
            <a:off x="1332000" y="193680"/>
            <a:ext cx="6505560" cy="6174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uFill>
                  <a:solidFill>
                    <a:srgbClr val="ffffff"/>
                  </a:solidFill>
                </a:uFill>
                <a:latin typeface="Times New Roman"/>
              </a:rPr>
              <a:t>"Fixing Motion"</a:t>
            </a:r>
            <a:endParaRPr b="0" lang="en-US" sz="2400" spc="-1" strike="noStrike">
              <a:solidFill>
                <a:srgbClr val="000000"/>
              </a:solidFill>
              <a:uFill>
                <a:solidFill>
                  <a:srgbClr val="ffffff"/>
                </a:solidFill>
              </a:uFill>
              <a:latin typeface="Times New Roman"/>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3" name="CustomShape 1"/>
          <p:cNvSpPr/>
          <p:nvPr/>
        </p:nvSpPr>
        <p:spPr>
          <a:xfrm>
            <a:off x="1463760" y="0"/>
            <a:ext cx="6505560" cy="6174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Motion correction – caveats</a:t>
            </a:r>
            <a:endParaRPr b="0" lang="en-US" sz="2400" spc="-1" strike="noStrike">
              <a:solidFill>
                <a:srgbClr val="000000"/>
              </a:solidFill>
              <a:uFill>
                <a:solidFill>
                  <a:srgbClr val="ffffff"/>
                </a:solidFill>
              </a:uFill>
              <a:latin typeface="Times New Roman"/>
            </a:endParaRPr>
          </a:p>
        </p:txBody>
      </p:sp>
      <p:sp>
        <p:nvSpPr>
          <p:cNvPr id="204" name="CustomShape 2"/>
          <p:cNvSpPr/>
          <p:nvPr/>
        </p:nvSpPr>
        <p:spPr>
          <a:xfrm>
            <a:off x="685800" y="581040"/>
            <a:ext cx="8075520" cy="2284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Motion is usually not completely correctable, so set motion parameters as regressors of no interest. Interpolation generally blurs data and depends on method and grid/resolution of EPI.</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Check in the AFNI GUI to be sure the data is not bouncing around after correction</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Example – Monkey sips juice at stimulus time, and large jaw muscles move. If the muscles are not masked, then motion correction may track muscles rather than brain. </a:t>
            </a:r>
            <a:endParaRPr b="0" lang="en-US" sz="1700" spc="-1" strike="noStrike">
              <a:solidFill>
                <a:srgbClr val="000000"/>
              </a:solidFill>
              <a:uFill>
                <a:solidFill>
                  <a:srgbClr val="ffffff"/>
                </a:solidFill>
              </a:uFill>
              <a:latin typeface="Times New Roman"/>
            </a:endParaRPr>
          </a:p>
        </p:txBody>
      </p:sp>
      <p:pic>
        <p:nvPicPr>
          <p:cNvPr id="205" name="" descr=""/>
          <p:cNvPicPr/>
          <p:nvPr/>
        </p:nvPicPr>
        <p:blipFill>
          <a:blip r:embed="rId1"/>
          <a:stretch/>
        </p:blipFill>
        <p:spPr>
          <a:xfrm>
            <a:off x="765000" y="4959360"/>
            <a:ext cx="7694640" cy="1671480"/>
          </a:xfrm>
          <a:prstGeom prst="rect">
            <a:avLst/>
          </a:prstGeom>
          <a:ln>
            <a:noFill/>
          </a:ln>
        </p:spPr>
      </p:pic>
      <p:sp>
        <p:nvSpPr>
          <p:cNvPr id="206" name="CustomShape 3"/>
          <p:cNvSpPr/>
          <p:nvPr/>
        </p:nvSpPr>
        <p:spPr>
          <a:xfrm>
            <a:off x="1933560" y="2763720"/>
            <a:ext cx="130320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original</a:t>
            </a:r>
            <a:endParaRPr b="0" lang="en-US" sz="2000" spc="-1" strike="noStrike">
              <a:solidFill>
                <a:srgbClr val="000000"/>
              </a:solidFill>
              <a:uFill>
                <a:solidFill>
                  <a:srgbClr val="ffffff"/>
                </a:solidFill>
              </a:uFill>
              <a:latin typeface="Times New Roman"/>
            </a:endParaRPr>
          </a:p>
        </p:txBody>
      </p:sp>
      <p:sp>
        <p:nvSpPr>
          <p:cNvPr id="207" name="CustomShape 4"/>
          <p:cNvSpPr/>
          <p:nvPr/>
        </p:nvSpPr>
        <p:spPr>
          <a:xfrm>
            <a:off x="4199040" y="2770200"/>
            <a:ext cx="130320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3dvolreg</a:t>
            </a:r>
            <a:endParaRPr b="0" lang="en-US" sz="2000" spc="-1" strike="noStrike">
              <a:solidFill>
                <a:srgbClr val="000000"/>
              </a:solidFill>
              <a:uFill>
                <a:solidFill>
                  <a:srgbClr val="ffffff"/>
                </a:solidFill>
              </a:uFill>
              <a:latin typeface="Times New Roman"/>
            </a:endParaRPr>
          </a:p>
        </p:txBody>
      </p:sp>
      <p:sp>
        <p:nvSpPr>
          <p:cNvPr id="208" name="CustomShape 5"/>
          <p:cNvSpPr/>
          <p:nvPr/>
        </p:nvSpPr>
        <p:spPr>
          <a:xfrm>
            <a:off x="6176880" y="2770200"/>
            <a:ext cx="23875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automask, 3dvolreg</a:t>
            </a:r>
            <a:endParaRPr b="0" lang="en-US" sz="2000" spc="-1" strike="noStrike">
              <a:solidFill>
                <a:srgbClr val="000000"/>
              </a:solidFill>
              <a:uFill>
                <a:solidFill>
                  <a:srgbClr val="ffffff"/>
                </a:solidFill>
              </a:uFill>
              <a:latin typeface="Times New Roman"/>
            </a:endParaRPr>
          </a:p>
        </p:txBody>
      </p:sp>
      <p:pic>
        <p:nvPicPr>
          <p:cNvPr id="209" name="" descr=""/>
          <p:cNvPicPr/>
          <p:nvPr/>
        </p:nvPicPr>
        <p:blipFill>
          <a:blip r:embed="rId2"/>
          <a:stretch/>
        </p:blipFill>
        <p:spPr>
          <a:xfrm>
            <a:off x="1419120" y="3235320"/>
            <a:ext cx="1598760" cy="1581120"/>
          </a:xfrm>
          <a:prstGeom prst="rect">
            <a:avLst/>
          </a:prstGeom>
          <a:ln>
            <a:noFill/>
          </a:ln>
        </p:spPr>
      </p:pic>
      <p:pic>
        <p:nvPicPr>
          <p:cNvPr id="210" name="" descr=""/>
          <p:cNvPicPr/>
          <p:nvPr/>
        </p:nvPicPr>
        <p:blipFill>
          <a:blip r:embed="rId3"/>
          <a:stretch/>
        </p:blipFill>
        <p:spPr>
          <a:xfrm>
            <a:off x="3932280" y="3200400"/>
            <a:ext cx="1646280" cy="1614600"/>
          </a:xfrm>
          <a:prstGeom prst="rect">
            <a:avLst/>
          </a:prstGeom>
          <a:ln>
            <a:noFill/>
          </a:ln>
        </p:spPr>
      </p:pic>
      <p:pic>
        <p:nvPicPr>
          <p:cNvPr id="211" name="" descr=""/>
          <p:cNvPicPr/>
          <p:nvPr/>
        </p:nvPicPr>
        <p:blipFill>
          <a:blip r:embed="rId4"/>
          <a:stretch/>
        </p:blipFill>
        <p:spPr>
          <a:xfrm>
            <a:off x="6308640" y="3184560"/>
            <a:ext cx="1736640" cy="166212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2" name="CustomShape 1"/>
          <p:cNvSpPr/>
          <p:nvPr/>
        </p:nvSpPr>
        <p:spPr>
          <a:xfrm>
            <a:off x="1481040" y="289080"/>
            <a:ext cx="6362640" cy="607680"/>
          </a:xfrm>
          <a:custGeom>
            <a:avLst/>
            <a:gdLst/>
            <a:ahLst/>
            <a:rect l="l" t="t" r="r" b="b"/>
            <a:pathLst>
              <a:path w="21600" h="21600">
                <a:moveTo>
                  <a:pt x="0" y="0"/>
                </a:moveTo>
                <a:lnTo>
                  <a:pt x="21600" y="0"/>
                </a:lnTo>
                <a:lnTo>
                  <a:pt x="21600" y="21600"/>
                </a:lnTo>
                <a:lnTo>
                  <a:pt x="0" y="21600"/>
                </a:lnTo>
                <a:lnTo>
                  <a:pt x="0" y="0"/>
                </a:lnTo>
                <a:close/>
              </a:path>
            </a:pathLst>
          </a:custGeom>
          <a:noFill/>
          <a:ln w="38160">
            <a:solidFill>
              <a:srgbClr val="f60049"/>
            </a:solidFill>
            <a:miter/>
          </a:ln>
        </p:spPr>
        <p:style>
          <a:lnRef idx="0"/>
          <a:fillRef idx="0"/>
          <a:effectRef idx="0"/>
          <a:fontRef idx="minor"/>
        </p:style>
        <p:txBody>
          <a:bodyPr lIns="90000" rIns="90000" tIns="46800" bIns="46800" anchor="ctr"/>
          <a:p>
            <a:pPr algn="ctr">
              <a:lnSpc>
                <a:spcPct val="100000"/>
              </a:lnSpc>
            </a:pPr>
            <a:r>
              <a:rPr b="1" lang="en-US" sz="2800" spc="-1" strike="noStrike">
                <a:solidFill>
                  <a:srgbClr val="000000"/>
                </a:solidFill>
                <a:uFill>
                  <a:solidFill>
                    <a:srgbClr val="ffffff"/>
                  </a:solidFill>
                </a:uFill>
                <a:latin typeface="Arial"/>
              </a:rPr>
              <a:t>Cross Modality Registration</a:t>
            </a:r>
            <a:endParaRPr b="0" lang="en-US" sz="2800" spc="-1" strike="noStrike">
              <a:solidFill>
                <a:srgbClr val="000000"/>
              </a:solidFill>
              <a:uFill>
                <a:solidFill>
                  <a:srgbClr val="ffffff"/>
                </a:solidFill>
              </a:uFill>
              <a:latin typeface="Times New Roman"/>
            </a:endParaRPr>
          </a:p>
        </p:txBody>
      </p:sp>
      <p:sp>
        <p:nvSpPr>
          <p:cNvPr id="213" name="CustomShape 2"/>
          <p:cNvSpPr/>
          <p:nvPr/>
        </p:nvSpPr>
        <p:spPr>
          <a:xfrm>
            <a:off x="685800" y="1031760"/>
            <a:ext cx="8075520" cy="5519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249"/>
              </a:spcBef>
              <a:buClr>
                <a:srgbClr val="000000"/>
              </a:buClr>
              <a:buSzPct val="120000"/>
              <a:buFont typeface="Times New Roman"/>
              <a:buChar char="•"/>
            </a:pPr>
            <a:r>
              <a:rPr b="1" lang="en-US" sz="1700" spc="-1" strike="noStrike">
                <a:solidFill>
                  <a:srgbClr val="408000"/>
                </a:solidFill>
                <a:uFill>
                  <a:solidFill>
                    <a:srgbClr val="ffffff"/>
                  </a:solidFill>
                </a:uFill>
                <a:latin typeface="Courier New"/>
              </a:rPr>
              <a:t>3dAllineate</a:t>
            </a:r>
            <a:r>
              <a:rPr b="0" lang="en-US" sz="1700" spc="-1" strike="noStrike">
                <a:solidFill>
                  <a:srgbClr val="000000"/>
                </a:solidFill>
                <a:uFill>
                  <a:solidFill>
                    <a:srgbClr val="ffffff"/>
                  </a:solidFill>
                </a:uFill>
                <a:latin typeface="Arial"/>
              </a:rPr>
              <a:t> can be used to align images from different methods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249"/>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For example, to align EPI data to SPGR / MPRAGE:</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224"/>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Run </a:t>
            </a:r>
            <a:r>
              <a:rPr b="1" lang="en-US" sz="1700" spc="-1" strike="noStrike">
                <a:solidFill>
                  <a:srgbClr val="408000"/>
                </a:solidFill>
                <a:uFill>
                  <a:solidFill>
                    <a:srgbClr val="ffffff"/>
                  </a:solidFill>
                </a:uFill>
                <a:latin typeface="Courier New"/>
                <a:ea typeface="msmincho"/>
              </a:rPr>
              <a:t>3dSkullStrip</a:t>
            </a:r>
            <a:r>
              <a:rPr b="0" lang="en-US" sz="1700" spc="-1" strike="noStrike">
                <a:solidFill>
                  <a:srgbClr val="000000"/>
                </a:solidFill>
                <a:uFill>
                  <a:solidFill>
                    <a:srgbClr val="ffffff"/>
                  </a:solidFill>
                </a:uFill>
                <a:latin typeface="Arial"/>
                <a:ea typeface="msmincho"/>
              </a:rPr>
              <a:t> on the SPGR dataset so that it will be more like the EPI dataset </a:t>
            </a:r>
            <a:r>
              <a:rPr b="0" lang="en-US" sz="1500" spc="-1" strike="noStrike">
                <a:solidFill>
                  <a:srgbClr val="000000"/>
                </a:solidFill>
                <a:uFill>
                  <a:solidFill>
                    <a:srgbClr val="ffffff"/>
                  </a:solidFill>
                </a:uFill>
                <a:latin typeface="Arial"/>
                <a:ea typeface="msmincho"/>
              </a:rPr>
              <a:t>(which will have the skull fat suppressed)</a:t>
            </a:r>
            <a:endParaRPr b="0" lang="en-US" sz="1500" spc="-1" strike="noStrike">
              <a:solidFill>
                <a:srgbClr val="000000"/>
              </a:solidFill>
              <a:uFill>
                <a:solidFill>
                  <a:srgbClr val="ffffff"/>
                </a:solidFill>
              </a:uFill>
              <a:latin typeface="Times New Roman"/>
            </a:endParaRPr>
          </a:p>
          <a:p>
            <a:pPr lvl="2" marL="914400" indent="-231840">
              <a:lnSpc>
                <a:spcPct val="100000"/>
              </a:lnSpc>
              <a:spcBef>
                <a:spcPts val="249"/>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Use </a:t>
            </a:r>
            <a:r>
              <a:rPr b="1" lang="en-US" sz="1700" spc="-1" strike="noStrike">
                <a:solidFill>
                  <a:srgbClr val="408000"/>
                </a:solidFill>
                <a:uFill>
                  <a:solidFill>
                    <a:srgbClr val="ffffff"/>
                  </a:solidFill>
                </a:uFill>
                <a:latin typeface="Courier New"/>
                <a:ea typeface="msmincho"/>
              </a:rPr>
              <a:t>3dAllineate</a:t>
            </a:r>
            <a:r>
              <a:rPr b="0" lang="en-US" sz="1700" spc="-1" strike="noStrike">
                <a:solidFill>
                  <a:srgbClr val="000000"/>
                </a:solidFill>
                <a:uFill>
                  <a:solidFill>
                    <a:srgbClr val="ffffff"/>
                  </a:solidFill>
                </a:uFill>
                <a:latin typeface="Arial"/>
                <a:ea typeface="msmincho"/>
              </a:rPr>
              <a:t> to align the EPI volume</a:t>
            </a:r>
            <a:r>
              <a:rPr b="0" lang="en-US" sz="1500" spc="-1" strike="noStrike">
                <a:solidFill>
                  <a:srgbClr val="000000"/>
                </a:solidFill>
                <a:uFill>
                  <a:solidFill>
                    <a:srgbClr val="ffffff"/>
                  </a:solidFill>
                </a:uFill>
                <a:latin typeface="Arial"/>
                <a:ea typeface="msmincho"/>
              </a:rPr>
              <a:t>(s)</a:t>
            </a:r>
            <a:r>
              <a:rPr b="0" lang="en-US" sz="1700" spc="-1" strike="noStrike">
                <a:solidFill>
                  <a:srgbClr val="000000"/>
                </a:solidFill>
                <a:uFill>
                  <a:solidFill>
                    <a:srgbClr val="ffffff"/>
                  </a:solidFill>
                </a:uFill>
                <a:latin typeface="Arial"/>
                <a:ea typeface="msmincho"/>
              </a:rPr>
              <a:t> to the skull-stripped SPGR volume</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249"/>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Program works well if the EPI volume covers most of the brain</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249"/>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Allows more general spatial transformations – affine, bilinear, non-linear (polynomial warping)</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210"/>
              </a:spcBef>
              <a:buClr>
                <a:srgbClr val="000000"/>
              </a:buClr>
              <a:buSzPct val="120000"/>
              <a:buFont typeface="Times New Roman"/>
              <a:buChar char="•"/>
            </a:pPr>
            <a:r>
              <a:rPr b="1" lang="en-US" sz="1700" spc="-1" strike="noStrike">
                <a:solidFill>
                  <a:srgbClr val="408000"/>
                </a:solidFill>
                <a:uFill>
                  <a:solidFill>
                    <a:srgbClr val="ffffff"/>
                  </a:solidFill>
                </a:uFill>
                <a:latin typeface="Courier New"/>
              </a:rPr>
              <a:t>3dAllineate</a:t>
            </a:r>
            <a:r>
              <a:rPr b="0" lang="en-US" sz="1700" spc="-1" strike="noStrike">
                <a:solidFill>
                  <a:srgbClr val="000000"/>
                </a:solidFill>
                <a:uFill>
                  <a:solidFill>
                    <a:srgbClr val="ffffff"/>
                  </a:solidFill>
                </a:uFill>
                <a:latin typeface="Arial"/>
              </a:rPr>
              <a:t> has several different “cost” functions (</a:t>
            </a:r>
            <a:r>
              <a:rPr b="1" lang="en-GB" sz="1700" spc="-1" strike="noStrike">
                <a:solidFill>
                  <a:srgbClr val="0901ff"/>
                </a:solidFill>
                <a:uFill>
                  <a:solidFill>
                    <a:srgbClr val="ffffff"/>
                  </a:solidFill>
                </a:uFill>
                <a:latin typeface="Arial"/>
              </a:rPr>
              <a:t>E</a:t>
            </a:r>
            <a:r>
              <a:rPr b="0" lang="en-US" sz="1700" spc="-1" strike="noStrike">
                <a:solidFill>
                  <a:srgbClr val="000000"/>
                </a:solidFill>
                <a:uFill>
                  <a:solidFill>
                    <a:srgbClr val="ffffff"/>
                  </a:solidFill>
                </a:uFill>
                <a:latin typeface="Arial"/>
              </a:rPr>
              <a:t>) available</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210"/>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leastsq</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Least Squares (</a:t>
            </a:r>
            <a:r>
              <a:rPr b="1" lang="en-US" sz="1700" spc="-1" strike="noStrike">
                <a:solidFill>
                  <a:srgbClr val="408000"/>
                </a:solidFill>
                <a:uFill>
                  <a:solidFill>
                    <a:srgbClr val="ffffff"/>
                  </a:solidFill>
                </a:uFill>
                <a:latin typeface="Courier New"/>
                <a:ea typeface="msmincho"/>
              </a:rPr>
              <a:t>3dvolreg, 3dWarpDrive</a:t>
            </a:r>
            <a:r>
              <a:rPr b="0" lang="en-US" sz="1700" spc="-1" strike="noStrike">
                <a:solidFill>
                  <a:srgbClr val="000000"/>
                </a:solidFill>
                <a:uFill>
                  <a:solidFill>
                    <a:srgbClr val="ffffff"/>
                  </a:solidFill>
                </a:uFill>
                <a:latin typeface="Arial"/>
                <a:ea typeface="msmincho"/>
              </a:rPr>
              <a:t>)</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210"/>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mutualinfo</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Mutual Information</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210"/>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norm_mutualinfo</a:t>
            </a:r>
            <a:r>
              <a:rPr b="0" lang="en-US" sz="1700" spc="-1" strike="noStrike">
                <a:solidFill>
                  <a:srgbClr val="000000"/>
                </a:solidFill>
                <a:uFill>
                  <a:solidFill>
                    <a:srgbClr val="ffffff"/>
                  </a:solidFill>
                </a:uFill>
                <a:latin typeface="Arial"/>
                <a:ea typeface="msmincho"/>
              </a:rPr>
              <a:t> = Normalized Mutual Information</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162"/>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hellinger</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Hellinger Metric  </a:t>
            </a:r>
            <a:r>
              <a:rPr b="0" lang="en-US" sz="1300" spc="-1" strike="noStrike">
                <a:solidFill>
                  <a:srgbClr val="000000"/>
                </a:solidFill>
                <a:uFill>
                  <a:solidFill>
                    <a:srgbClr val="ffffff"/>
                  </a:solidFill>
                </a:uFill>
                <a:latin typeface="Arial"/>
                <a:ea typeface="msmincho"/>
              </a:rPr>
              <a:t>[the </a:t>
            </a:r>
            <a:r>
              <a:rPr b="1" lang="en-US" sz="1300" spc="-1" strike="noStrike">
                <a:solidFill>
                  <a:srgbClr val="000000"/>
                </a:solidFill>
                <a:uFill>
                  <a:solidFill>
                    <a:srgbClr val="ffffff"/>
                  </a:solidFill>
                </a:uFill>
                <a:latin typeface="Arial"/>
                <a:ea typeface="msmincho"/>
              </a:rPr>
              <a:t>default</a:t>
            </a:r>
            <a:r>
              <a:rPr b="0" lang="en-US" sz="1300" spc="-1" strike="noStrike">
                <a:solidFill>
                  <a:srgbClr val="000000"/>
                </a:solidFill>
                <a:uFill>
                  <a:solidFill>
                    <a:srgbClr val="ffffff"/>
                  </a:solidFill>
                </a:uFill>
                <a:latin typeface="Arial"/>
                <a:ea typeface="msmincho"/>
              </a:rPr>
              <a:t> cost function]</a:t>
            </a:r>
            <a:endParaRPr b="0" lang="en-US" sz="1300" spc="-1" strike="noStrike">
              <a:solidFill>
                <a:srgbClr val="000000"/>
              </a:solidFill>
              <a:uFill>
                <a:solidFill>
                  <a:srgbClr val="ffffff"/>
                </a:solidFill>
              </a:uFill>
              <a:latin typeface="Times New Roman"/>
            </a:endParaRPr>
          </a:p>
          <a:p>
            <a:pPr lvl="1" marL="560160" indent="-220680">
              <a:lnSpc>
                <a:spcPct val="100000"/>
              </a:lnSpc>
              <a:spcBef>
                <a:spcPts val="162"/>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corrratio_mul</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Correlation ratio </a:t>
            </a:r>
            <a:r>
              <a:rPr b="0" lang="en-US" sz="1300" spc="-1" strike="noStrike">
                <a:solidFill>
                  <a:srgbClr val="000000"/>
                </a:solidFill>
                <a:uFill>
                  <a:solidFill>
                    <a:srgbClr val="ffffff"/>
                  </a:solidFill>
                </a:uFill>
                <a:latin typeface="Arial"/>
                <a:ea typeface="msmincho"/>
              </a:rPr>
              <a:t>(symmetrized by multiplication)</a:t>
            </a:r>
            <a:endParaRPr b="0" lang="en-US" sz="1300" spc="-1" strike="noStrike">
              <a:solidFill>
                <a:srgbClr val="000000"/>
              </a:solidFill>
              <a:uFill>
                <a:solidFill>
                  <a:srgbClr val="ffffff"/>
                </a:solidFill>
              </a:uFill>
              <a:latin typeface="Times New Roman"/>
            </a:endParaRPr>
          </a:p>
          <a:p>
            <a:pPr lvl="1" marL="560160" indent="-220680">
              <a:lnSpc>
                <a:spcPct val="100000"/>
              </a:lnSpc>
              <a:spcBef>
                <a:spcPts val="162"/>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corratio_add</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Correlation ratio </a:t>
            </a:r>
            <a:r>
              <a:rPr b="0" lang="en-US" sz="1300" spc="-1" strike="noStrike">
                <a:solidFill>
                  <a:srgbClr val="000000"/>
                </a:solidFill>
                <a:uFill>
                  <a:solidFill>
                    <a:srgbClr val="ffffff"/>
                  </a:solidFill>
                </a:uFill>
                <a:latin typeface="Arial"/>
                <a:ea typeface="msmincho"/>
              </a:rPr>
              <a:t>(symmetrized by addition)</a:t>
            </a:r>
            <a:endParaRPr b="0" lang="en-US" sz="1300" spc="-1" strike="noStrike">
              <a:solidFill>
                <a:srgbClr val="000000"/>
              </a:solidFill>
              <a:uFill>
                <a:solidFill>
                  <a:srgbClr val="ffffff"/>
                </a:solidFill>
              </a:uFill>
              <a:latin typeface="Times New Roman"/>
            </a:endParaRPr>
          </a:p>
          <a:p>
            <a:pPr lvl="1" marL="560160" indent="-220680">
              <a:lnSpc>
                <a:spcPct val="100000"/>
              </a:lnSpc>
              <a:spcBef>
                <a:spcPts val="162"/>
              </a:spcBef>
              <a:buClr>
                <a:srgbClr val="000000"/>
              </a:buClr>
              <a:buSzPct val="70000"/>
              <a:buFont typeface="Wingdings" charset="2"/>
              <a:buChar char=""/>
            </a:pPr>
            <a:r>
              <a:rPr b="1" lang="en-US" sz="1700" spc="-1" strike="noStrike">
                <a:solidFill>
                  <a:srgbClr val="000000"/>
                </a:solidFill>
                <a:uFill>
                  <a:solidFill>
                    <a:srgbClr val="ffffff"/>
                  </a:solidFill>
                </a:uFill>
                <a:latin typeface="Courier New"/>
                <a:ea typeface="msmincho"/>
              </a:rPr>
              <a:t>corratio_uns</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Correlation ratio </a:t>
            </a:r>
            <a:r>
              <a:rPr b="0" lang="en-US" sz="1300" spc="-1" strike="noStrike">
                <a:solidFill>
                  <a:srgbClr val="000000"/>
                </a:solidFill>
                <a:uFill>
                  <a:solidFill>
                    <a:srgbClr val="ffffff"/>
                  </a:solidFill>
                </a:uFill>
                <a:latin typeface="Arial"/>
                <a:ea typeface="msmincho"/>
              </a:rPr>
              <a:t>(unsymmetric)</a:t>
            </a:r>
            <a:endParaRPr b="0" lang="en-US" sz="13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120000"/>
              <a:buFont typeface="Times New Roman"/>
              <a:buChar char="•"/>
            </a:pPr>
            <a:r>
              <a:rPr b="1" lang="en-US" sz="1700" spc="-1" strike="noStrike">
                <a:solidFill>
                  <a:srgbClr val="000000"/>
                </a:solidFill>
                <a:uFill>
                  <a:solidFill>
                    <a:srgbClr val="ffffff"/>
                  </a:solidFill>
                </a:uFill>
                <a:latin typeface="Courier New"/>
                <a:ea typeface="msmincho"/>
              </a:rPr>
              <a:t>lpc</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Local Pearson Correlation (negative)</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120000"/>
              <a:buFont typeface="Times New Roman"/>
              <a:buChar char="•"/>
            </a:pPr>
            <a:r>
              <a:rPr b="1" lang="en-US" sz="1700" spc="-1" strike="noStrike">
                <a:solidFill>
                  <a:srgbClr val="000000"/>
                </a:solidFill>
                <a:uFill>
                  <a:solidFill>
                    <a:srgbClr val="ffffff"/>
                  </a:solidFill>
                </a:uFill>
                <a:latin typeface="Courier New"/>
                <a:ea typeface="msmincho"/>
              </a:rPr>
              <a:t>lpa</a:t>
            </a: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Local Pearson Correlation (absolute value)</a:t>
            </a:r>
            <a:endParaRPr b="0" lang="en-US" sz="1700" spc="-1" strike="noStrike">
              <a:solidFill>
                <a:srgbClr val="000000"/>
              </a:solidFill>
              <a:uFill>
                <a:solidFill>
                  <a:srgbClr val="ffffff"/>
                </a:solidFill>
              </a:uFill>
              <a:latin typeface="Times New Roman"/>
            </a:endParaRPr>
          </a:p>
          <a:p>
            <a:pPr lvl="2" marL="917280" indent="-228600">
              <a:lnSpc>
                <a:spcPct val="100000"/>
              </a:lnSpc>
              <a:spcBef>
                <a:spcPts val="422"/>
              </a:spcBef>
            </a:pPr>
            <a:endParaRPr b="0" lang="en-US" sz="1700" spc="-1" strike="noStrike">
              <a:solidFill>
                <a:srgbClr val="000000"/>
              </a:solidFill>
              <a:uFill>
                <a:solidFill>
                  <a:srgbClr val="ffffff"/>
                </a:solidFill>
              </a:uFill>
              <a:latin typeface="Times New Roman"/>
            </a:endParaRPr>
          </a:p>
          <a:p>
            <a:pPr lvl="1" marL="566640" indent="-214560">
              <a:lnSpc>
                <a:spcPct val="100000"/>
              </a:lnSpc>
              <a:spcBef>
                <a:spcPts val="249"/>
              </a:spcBef>
            </a:pPr>
            <a:endParaRPr b="0" lang="en-US" sz="1700" spc="-1" strike="noStrike">
              <a:solidFill>
                <a:srgbClr val="000000"/>
              </a:solidFill>
              <a:uFill>
                <a:solidFill>
                  <a:srgbClr val="ffffff"/>
                </a:solidFill>
              </a:uFill>
              <a:latin typeface="Times New Roman"/>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4" name="CustomShape 1"/>
          <p:cNvSpPr/>
          <p:nvPr/>
        </p:nvSpPr>
        <p:spPr>
          <a:xfrm>
            <a:off x="1474920" y="423720"/>
            <a:ext cx="6297480" cy="6051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align_epi_anat.py</a:t>
            </a:r>
            <a:endParaRPr b="0" lang="en-US" sz="2400" spc="-1" strike="noStrike">
              <a:solidFill>
                <a:srgbClr val="000000"/>
              </a:solidFill>
              <a:uFill>
                <a:solidFill>
                  <a:srgbClr val="ffffff"/>
                </a:solidFill>
              </a:uFill>
              <a:latin typeface="Times New Roman"/>
            </a:endParaRPr>
          </a:p>
        </p:txBody>
      </p:sp>
      <p:sp>
        <p:nvSpPr>
          <p:cNvPr id="215" name="CustomShape 2"/>
          <p:cNvSpPr/>
          <p:nvPr/>
        </p:nvSpPr>
        <p:spPr>
          <a:xfrm>
            <a:off x="631800" y="113040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Goal: Want to align anat and EPI (anat to EPI or EPI to anat or  dset1to2 or dset2to1)</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LPC method – Local Pearson Correlation to match dark CSF in anatomical data with bright CSF in EPI data.</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align_epi_anat.py script – preprocessing and calls 3dAllineate for alignment</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@AddEdge – for visualization</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Simple Example:</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align_epi_anat.py -anat anat+orig \</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                               </a:t>
            </a:r>
            <a:r>
              <a:rPr b="1" lang="en-US" sz="1700" spc="-1" strike="noStrike">
                <a:solidFill>
                  <a:srgbClr val="000000"/>
                </a:solidFill>
                <a:uFill>
                  <a:solidFill>
                    <a:srgbClr val="ffffff"/>
                  </a:solidFill>
                </a:uFill>
                <a:latin typeface="Arial"/>
              </a:rPr>
              <a:t>-epi epi_r1+orig \</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                               </a:t>
            </a:r>
            <a:r>
              <a:rPr b="1" lang="en-US" sz="1700" spc="-1" strike="noStrike">
                <a:solidFill>
                  <a:srgbClr val="000000"/>
                </a:solidFill>
                <a:uFill>
                  <a:solidFill>
                    <a:srgbClr val="ffffff"/>
                  </a:solidFill>
                </a:uFill>
                <a:latin typeface="Arial"/>
              </a:rPr>
              <a:t>-AddEdge -epi_base 0 -suffix _al4class</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cd AddEdge</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afni -niml -yesplugouts &amp;</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@AddEdge</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Combines deoblique, motion correction, alignment and talairach transformations into a single transformation. Also performs slice timing correction and applies transformations to “child” datasets.</a:t>
            </a:r>
            <a:endParaRPr b="0" lang="en-US" sz="1700" spc="-1" strike="noStrike">
              <a:solidFill>
                <a:srgbClr val="000000"/>
              </a:solidFill>
              <a:uFill>
                <a:solidFill>
                  <a:srgbClr val="ffffff"/>
                </a:solidFill>
              </a:uFill>
              <a:latin typeface="Times New Roman"/>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6" name="CustomShape 1"/>
          <p:cNvSpPr/>
          <p:nvPr/>
        </p:nvSpPr>
        <p:spPr>
          <a:xfrm>
            <a:off x="685800" y="584280"/>
            <a:ext cx="7770960" cy="633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@Add</a:t>
            </a:r>
            <a:endParaRPr b="0" lang="en-US" sz="2400" spc="-1" strike="noStrike">
              <a:solidFill>
                <a:srgbClr val="000000"/>
              </a:solidFill>
              <a:uFill>
                <a:solidFill>
                  <a:srgbClr val="ffffff"/>
                </a:solidFill>
              </a:uFill>
              <a:latin typeface="Times New Roman"/>
            </a:endParaRPr>
          </a:p>
        </p:txBody>
      </p:sp>
      <p:pic>
        <p:nvPicPr>
          <p:cNvPr id="217" name="" descr=""/>
          <p:cNvPicPr/>
          <p:nvPr/>
        </p:nvPicPr>
        <p:blipFill>
          <a:blip r:embed="rId1"/>
          <a:stretch/>
        </p:blipFill>
        <p:spPr>
          <a:xfrm>
            <a:off x="1695600" y="452520"/>
            <a:ext cx="4564080" cy="2863800"/>
          </a:xfrm>
          <a:prstGeom prst="rect">
            <a:avLst/>
          </a:prstGeom>
          <a:ln>
            <a:noFill/>
          </a:ln>
        </p:spPr>
      </p:pic>
      <p:pic>
        <p:nvPicPr>
          <p:cNvPr id="218" name="" descr=""/>
          <p:cNvPicPr/>
          <p:nvPr/>
        </p:nvPicPr>
        <p:blipFill>
          <a:blip r:embed="rId2"/>
          <a:stretch/>
        </p:blipFill>
        <p:spPr>
          <a:xfrm>
            <a:off x="1692360" y="3402000"/>
            <a:ext cx="4556160" cy="3046320"/>
          </a:xfrm>
          <a:prstGeom prst="rect">
            <a:avLst/>
          </a:prstGeom>
          <a:ln>
            <a:noFill/>
          </a:ln>
        </p:spPr>
      </p:pic>
      <p:sp>
        <p:nvSpPr>
          <p:cNvPr id="219" name="CustomShape 2"/>
          <p:cNvSpPr/>
          <p:nvPr/>
        </p:nvSpPr>
        <p:spPr>
          <a:xfrm>
            <a:off x="6540480" y="426960"/>
            <a:ext cx="2270160" cy="825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@AddEdge display</a:t>
            </a:r>
            <a:endParaRPr b="0" lang="en-US" sz="2400" spc="-1" strike="noStrike">
              <a:solidFill>
                <a:srgbClr val="000000"/>
              </a:solidFill>
              <a:uFill>
                <a:solidFill>
                  <a:srgbClr val="ffffff"/>
                </a:solidFill>
              </a:uFill>
              <a:latin typeface="Times New Roman"/>
            </a:endParaRPr>
          </a:p>
        </p:txBody>
      </p:sp>
      <p:sp>
        <p:nvSpPr>
          <p:cNvPr id="220" name="CustomShape 3"/>
          <p:cNvSpPr/>
          <p:nvPr/>
        </p:nvSpPr>
        <p:spPr>
          <a:xfrm>
            <a:off x="6653160" y="1774800"/>
            <a:ext cx="22147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Before</a:t>
            </a:r>
            <a:endParaRPr b="0" lang="en-US" sz="2400" spc="-1" strike="noStrike">
              <a:solidFill>
                <a:srgbClr val="000000"/>
              </a:solidFill>
              <a:uFill>
                <a:solidFill>
                  <a:srgbClr val="ffffff"/>
                </a:solidFill>
              </a:uFill>
              <a:latin typeface="Times New Roman"/>
            </a:endParaRPr>
          </a:p>
        </p:txBody>
      </p:sp>
      <p:sp>
        <p:nvSpPr>
          <p:cNvPr id="221" name="CustomShape 4"/>
          <p:cNvSpPr/>
          <p:nvPr/>
        </p:nvSpPr>
        <p:spPr>
          <a:xfrm>
            <a:off x="6620040" y="4248000"/>
            <a:ext cx="158400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After</a:t>
            </a:r>
            <a:endParaRPr b="0" lang="en-US" sz="2400" spc="-1" strike="noStrike">
              <a:solidFill>
                <a:srgbClr val="000000"/>
              </a:solidFill>
              <a:uFill>
                <a:solidFill>
                  <a:srgbClr val="ffffff"/>
                </a:solidFill>
              </a:uFill>
              <a:latin typeface="Times New Roman"/>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 descr=""/>
          <p:cNvPicPr/>
          <p:nvPr/>
        </p:nvPicPr>
        <p:blipFill>
          <a:blip r:embed="rId1"/>
          <a:stretch/>
        </p:blipFill>
        <p:spPr>
          <a:xfrm>
            <a:off x="1982880" y="566280"/>
            <a:ext cx="4858200" cy="4767120"/>
          </a:xfrm>
          <a:prstGeom prst="rect">
            <a:avLst/>
          </a:prstGeom>
          <a:ln>
            <a:noFill/>
          </a:ln>
        </p:spPr>
      </p:pic>
      <p:sp>
        <p:nvSpPr>
          <p:cNvPr id="223" name="TextShape 1"/>
          <p:cNvSpPr txBox="1"/>
          <p:nvPr/>
        </p:nvSpPr>
        <p:spPr>
          <a:xfrm>
            <a:off x="245520" y="5657040"/>
            <a:ext cx="8803440" cy="1553400"/>
          </a:xfrm>
          <a:prstGeom prst="rect">
            <a:avLst/>
          </a:prstGeom>
          <a:noFill/>
          <a:ln>
            <a:noFill/>
          </a:ln>
        </p:spPr>
        <p:txBody>
          <a:bodyPr lIns="90000" rIns="90000" tIns="45000" bIns="45000"/>
          <a:p>
            <a:r>
              <a:rPr b="1" lang="en-US" sz="2200" spc="-1" strike="noStrike">
                <a:solidFill>
                  <a:srgbClr val="000000"/>
                </a:solidFill>
                <a:uFill>
                  <a:solidFill>
                    <a:srgbClr val="ffffff"/>
                  </a:solidFill>
                </a:uFill>
                <a:latin typeface="Courier New"/>
              </a:rPr>
              <a:t>@snapshot_volreg anat+orig. epi_r1+orig edges.jpg</a:t>
            </a:r>
            <a:endParaRPr b="0" lang="en-US" sz="2200" spc="-1" strike="noStrike">
              <a:solidFill>
                <a:srgbClr val="000000"/>
              </a:solidFill>
              <a:uFill>
                <a:solidFill>
                  <a:srgbClr val="ffffff"/>
                </a:solidFill>
              </a:uFill>
              <a:latin typeface="Times New Roman"/>
            </a:endParaRPr>
          </a:p>
          <a:p>
            <a:r>
              <a:rPr b="1" lang="en-US" sz="2200" spc="-1" strike="noStrike">
                <a:solidFill>
                  <a:srgbClr val="000000"/>
                </a:solidFill>
                <a:uFill>
                  <a:solidFill>
                    <a:srgbClr val="ffffff"/>
                  </a:solidFill>
                </a:uFill>
                <a:latin typeface="Courier New"/>
              </a:rPr>
              <a:t>aiv edges.jpg</a:t>
            </a:r>
            <a:endParaRPr b="0" lang="en-US" sz="2200" spc="-1" strike="noStrike">
              <a:solidFill>
                <a:srgbClr val="000000"/>
              </a:solidFill>
              <a:uFill>
                <a:solidFill>
                  <a:srgbClr val="ffffff"/>
                </a:solidFill>
              </a:uFill>
              <a:latin typeface="Times New Roman"/>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Alignment Visualization in AFNI</a:t>
            </a:r>
            <a:endParaRPr b="0" lang="en-US" sz="2400" spc="-1" strike="noStrike">
              <a:solidFill>
                <a:srgbClr val="000000"/>
              </a:solidFill>
              <a:uFill>
                <a:solidFill>
                  <a:srgbClr val="ffffff"/>
                </a:solidFill>
              </a:uFill>
              <a:latin typeface="Times New Roman"/>
            </a:endParaRPr>
          </a:p>
        </p:txBody>
      </p:sp>
      <p:sp>
        <p:nvSpPr>
          <p:cNvPr id="225"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0040" indent="-223920">
              <a:lnSpc>
                <a:spcPct val="100000"/>
              </a:lnSpc>
              <a:spcBef>
                <a:spcPts val="422"/>
              </a:spcBef>
            </a:pPr>
            <a:endParaRPr b="0" lang="en-US" sz="24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Graph and image – travel through time for motion correction or for a thousand datasets in a row.</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Multiple controllers and crosshairs – up to ten datasets at a time, quick and rough.</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Overlay display – opacity control, thresholding. A single pair – good for different or similar datasets.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Overlay toggle, Underlay toggle – wiggle, good but a little tricky ('o' and 'u' keys in image viewer)</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Sliding Overlay ('4'/'5' keys), Fade-in overlay ('6' key), Checkerboard Underlay – ('#' key) two similar datasets in underlay but must be virtually identical. Good for comparing two processing methods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Edge display for underlay – effective pairwise comparison for quick fine structure display and comparison with overlay dataset with opacity. One dataset should have reliable structure and contrast. Now with 'e' toggle.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@AddEdge – single or dual edges with good contrast for pairwise comparison.</a:t>
            </a:r>
            <a:endParaRPr b="0" lang="en-US" sz="1700" spc="-1" strike="noStrike">
              <a:solidFill>
                <a:srgbClr val="000000"/>
              </a:solidFill>
              <a:uFill>
                <a:solidFill>
                  <a:srgbClr val="ffffff"/>
                </a:solidFill>
              </a:uFill>
              <a:latin typeface="Times New Roman"/>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CustomShape 1"/>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Alignment means to bring two objects into the same space so that each location within one object corresponds to the same location in the other</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Why?</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motion correction across time</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align EPI to anatomical data or vice versa – to assign a location with a functional result</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compare data from longitudinal studies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compare data from different scanners, sites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compare results with a standard template or atlas for standardized locations and structures</a:t>
            </a:r>
            <a:endParaRPr b="0" lang="en-US" sz="1700" spc="-1" strike="noStrike">
              <a:solidFill>
                <a:srgbClr val="000000"/>
              </a:solidFill>
              <a:uFill>
                <a:solidFill>
                  <a:srgbClr val="ffffff"/>
                </a:solidFill>
              </a:uFill>
              <a:latin typeface="Times New Roman"/>
            </a:endParaRPr>
          </a:p>
        </p:txBody>
      </p:sp>
      <p:sp>
        <p:nvSpPr>
          <p:cNvPr id="129" name="CustomShape 2"/>
          <p:cNvSpPr/>
          <p:nvPr/>
        </p:nvSpPr>
        <p:spPr>
          <a:xfrm>
            <a:off x="793800" y="598320"/>
            <a:ext cx="777060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uFill>
                  <a:solidFill>
                    <a:srgbClr val="ffffff"/>
                  </a:solidFill>
                </a:uFill>
                <a:latin typeface="Times New Roman"/>
              </a:rPr>
              <a:t>What does aligning mean and why do we want to do it?</a:t>
            </a:r>
            <a:endParaRPr b="0" lang="en-US" sz="2400" spc="-1" strike="noStrike">
              <a:solidFill>
                <a:srgbClr val="000000"/>
              </a:solidFill>
              <a:uFill>
                <a:solidFill>
                  <a:srgbClr val="ffffff"/>
                </a:solidFill>
              </a:uFill>
              <a:latin typeface="Times New Roman"/>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Alignment strategies with align_epi_anat.py</a:t>
            </a:r>
            <a:endParaRPr b="0" lang="en-US" sz="2400" spc="-1" strike="noStrike">
              <a:solidFill>
                <a:srgbClr val="000000"/>
              </a:solidFill>
              <a:uFill>
                <a:solidFill>
                  <a:srgbClr val="ffffff"/>
                </a:solidFill>
              </a:uFill>
              <a:latin typeface="Times New Roman"/>
            </a:endParaRPr>
          </a:p>
        </p:txBody>
      </p:sp>
      <p:sp>
        <p:nvSpPr>
          <p:cNvPr id="227" name="CustomShape 2"/>
          <p:cNvSpPr/>
          <p:nvPr/>
        </p:nvSpPr>
        <p:spPr>
          <a:xfrm>
            <a:off x="685800" y="1447920"/>
            <a:ext cx="8075520" cy="1981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Defaults work usually (&gt;90% - FCON1000)</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45000"/>
              <a:buFont typeface="Wingdings" charset="2"/>
              <a:buChar char=""/>
            </a:pPr>
            <a:r>
              <a:rPr b="0" lang="en-US" sz="1700" spc="-1" strike="noStrike">
                <a:solidFill>
                  <a:srgbClr val="000000"/>
                </a:solidFill>
                <a:uFill>
                  <a:solidFill>
                    <a:srgbClr val="ffffff"/>
                  </a:solidFill>
                </a:uFill>
                <a:latin typeface="Arial"/>
                <a:ea typeface="msmincho"/>
              </a:rPr>
              <a:t>Problems:</a:t>
            </a:r>
            <a:endParaRPr b="0" lang="en-US" sz="1700" spc="-1" strike="noStrike">
              <a:solidFill>
                <a:srgbClr val="000000"/>
              </a:solidFill>
              <a:uFill>
                <a:solidFill>
                  <a:srgbClr val="ffffff"/>
                </a:solidFill>
              </a:uFill>
              <a:latin typeface="Times New Roman"/>
            </a:endParaRPr>
          </a:p>
          <a:p>
            <a:pPr marL="214200" indent="-214200">
              <a:lnSpc>
                <a:spcPct val="100000"/>
              </a:lnSpc>
              <a:spcBef>
                <a:spcPts val="422"/>
              </a:spcBef>
              <a:buClr>
                <a:srgbClr val="000000"/>
              </a:buClr>
              <a:buSzPct val="45000"/>
              <a:buFont typeface="Wingdings" charset="2"/>
              <a:buChar char=""/>
            </a:pPr>
            <a:r>
              <a:rPr b="0" lang="en-US" sz="1700" spc="-1" strike="noStrike">
                <a:solidFill>
                  <a:srgbClr val="000000"/>
                </a:solidFill>
                <a:uFill>
                  <a:solidFill>
                    <a:srgbClr val="ffffff"/>
                  </a:solidFill>
                </a:uFill>
                <a:latin typeface="Arial"/>
                <a:ea typeface="msmincho"/>
              </a:rPr>
              <a:t>Far off start – “-big_move”, “-giant_move”,”-ginormous_move”</a:t>
            </a:r>
            <a:endParaRPr b="0" lang="en-US" sz="1700" spc="-1" strike="noStrike">
              <a:solidFill>
                <a:srgbClr val="000000"/>
              </a:solidFill>
              <a:uFill>
                <a:solidFill>
                  <a:srgbClr val="ffffff"/>
                </a:solidFill>
              </a:uFill>
              <a:latin typeface="Times New Roman"/>
            </a:endParaRPr>
          </a:p>
          <a:p>
            <a:pPr marL="214200" indent="-214200">
              <a:lnSpc>
                <a:spcPct val="100000"/>
              </a:lnSpc>
              <a:spcBef>
                <a:spcPts val="422"/>
              </a:spcBef>
              <a:buClr>
                <a:srgbClr val="000000"/>
              </a:buClr>
              <a:buSzPct val="45000"/>
              <a:buFont typeface="Wingdings" charset="2"/>
              <a:buChar char=""/>
            </a:pPr>
            <a:r>
              <a:rPr b="0" lang="en-US" sz="1700" spc="-1" strike="noStrike">
                <a:solidFill>
                  <a:srgbClr val="000000"/>
                </a:solidFill>
                <a:uFill>
                  <a:solidFill>
                    <a:srgbClr val="ffffff"/>
                  </a:solidFill>
                </a:uFill>
                <a:latin typeface="Arial"/>
                <a:ea typeface="msmincho"/>
              </a:rPr>
              <a:t>Poor contrast – “-cost lpa”, “-cost nmi”,  “-cost lpc+ZZ”</a:t>
            </a:r>
            <a:endParaRPr b="0" lang="en-US" sz="1700" spc="-1" strike="noStrike">
              <a:solidFill>
                <a:srgbClr val="000000"/>
              </a:solidFill>
              <a:uFill>
                <a:solidFill>
                  <a:srgbClr val="ffffff"/>
                </a:solidFill>
              </a:uFill>
              <a:latin typeface="Times New Roman"/>
            </a:endParaRPr>
          </a:p>
          <a:p>
            <a:pPr marL="214200" indent="-214200">
              <a:lnSpc>
                <a:spcPct val="100000"/>
              </a:lnSpc>
              <a:spcBef>
                <a:spcPts val="422"/>
              </a:spcBef>
              <a:buClr>
                <a:srgbClr val="000000"/>
              </a:buClr>
              <a:buSzPct val="45000"/>
              <a:buFont typeface="Wingdings" charset="2"/>
              <a:buChar char=""/>
            </a:pPr>
            <a:r>
              <a:rPr b="0" lang="en-US" sz="1700" spc="-1" strike="noStrike">
                <a:solidFill>
                  <a:srgbClr val="000000"/>
                </a:solidFill>
                <a:uFill>
                  <a:solidFill>
                    <a:srgbClr val="ffffff"/>
                  </a:solidFill>
                </a:uFill>
                <a:latin typeface="Arial"/>
                <a:ea typeface="msmincho"/>
              </a:rPr>
              <a:t>Poor non-uniformity – “-edge”, “-cost lpa”</a:t>
            </a:r>
            <a:endParaRPr b="0" lang="en-US" sz="1700" spc="-1" strike="noStrike">
              <a:solidFill>
                <a:srgbClr val="000000"/>
              </a:solidFill>
              <a:uFill>
                <a:solidFill>
                  <a:srgbClr val="ffffff"/>
                </a:solidFill>
              </a:uFill>
              <a:latin typeface="Times New Roman"/>
            </a:endParaRPr>
          </a:p>
          <a:p>
            <a:pPr marL="214200" indent="-214200">
              <a:lnSpc>
                <a:spcPct val="100000"/>
              </a:lnSpc>
              <a:spcBef>
                <a:spcPts val="422"/>
              </a:spcBef>
              <a:buClr>
                <a:srgbClr val="000000"/>
              </a:buClr>
              <a:buSzPct val="45000"/>
              <a:buFont typeface="Wingdings" charset="2"/>
              <a:buChar char=""/>
            </a:pPr>
            <a:r>
              <a:rPr b="0" lang="en-US" sz="1700" spc="-1" strike="noStrike">
                <a:solidFill>
                  <a:srgbClr val="000000"/>
                </a:solidFill>
                <a:uFill>
                  <a:solidFill>
                    <a:srgbClr val="ffffff"/>
                  </a:solidFill>
                </a:uFill>
                <a:latin typeface="Arial"/>
                <a:ea typeface="msmincho"/>
              </a:rPr>
              <a:t>stroke/MS lesions, tumors, monkeys, rats, multi-modality (CT/PET/DTI/...), something else? – see us, post message </a:t>
            </a:r>
            <a:endParaRPr b="0" lang="en-US" sz="1700" spc="-1" strike="noStrike">
              <a:solidFill>
                <a:srgbClr val="000000"/>
              </a:solidFill>
              <a:uFill>
                <a:solidFill>
                  <a:srgbClr val="ffffff"/>
                </a:solidFill>
              </a:uFill>
              <a:latin typeface="Times New Roman"/>
            </a:endParaRPr>
          </a:p>
        </p:txBody>
      </p:sp>
      <p:pic>
        <p:nvPicPr>
          <p:cNvPr id="228" name="" descr=""/>
          <p:cNvPicPr/>
          <p:nvPr/>
        </p:nvPicPr>
        <p:blipFill>
          <a:blip r:embed="rId1"/>
          <a:stretch/>
        </p:blipFill>
        <p:spPr>
          <a:xfrm>
            <a:off x="2332080" y="3780000"/>
            <a:ext cx="3929040" cy="261432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9"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Real and Imaginary Problems</a:t>
            </a:r>
            <a:endParaRPr b="0" lang="en-US" sz="2400" spc="-1" strike="noStrike">
              <a:solidFill>
                <a:srgbClr val="000000"/>
              </a:solidFill>
              <a:uFill>
                <a:solidFill>
                  <a:srgbClr val="ffffff"/>
                </a:solidFill>
              </a:uFill>
              <a:latin typeface="Times New Roman"/>
            </a:endParaRPr>
          </a:p>
        </p:txBody>
      </p:sp>
      <p:pic>
        <p:nvPicPr>
          <p:cNvPr id="230" name="" descr=""/>
          <p:cNvPicPr/>
          <p:nvPr/>
        </p:nvPicPr>
        <p:blipFill>
          <a:blip r:embed="rId1"/>
          <a:srcRect l="0" t="-131" r="0" b="-131"/>
          <a:stretch/>
        </p:blipFill>
        <p:spPr>
          <a:xfrm>
            <a:off x="685800" y="1447920"/>
            <a:ext cx="8075520" cy="510372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1"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Alignment –special cases</a:t>
            </a:r>
            <a:endParaRPr b="0" lang="en-US" sz="2400" spc="-1" strike="noStrike">
              <a:solidFill>
                <a:srgbClr val="000000"/>
              </a:solidFill>
              <a:uFill>
                <a:solidFill>
                  <a:srgbClr val="ffffff"/>
                </a:solidFill>
              </a:uFill>
              <a:latin typeface="Times New Roman"/>
            </a:endParaRPr>
          </a:p>
        </p:txBody>
      </p:sp>
      <p:sp>
        <p:nvSpPr>
          <p:cNvPr id="232" name="CustomShape 2"/>
          <p:cNvSpPr/>
          <p:nvPr/>
        </p:nvSpPr>
        <p:spPr>
          <a:xfrm>
            <a:off x="4906080" y="1347840"/>
            <a:ext cx="3405960" cy="60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422"/>
              </a:spcBef>
            </a:pPr>
            <a:r>
              <a:rPr b="0" lang="en-US" sz="1700" spc="-1" strike="noStrike">
                <a:solidFill>
                  <a:srgbClr val="000000"/>
                </a:solidFill>
                <a:uFill>
                  <a:solidFill>
                    <a:srgbClr val="ffffff"/>
                  </a:solidFill>
                </a:uFill>
                <a:latin typeface="Arial"/>
              </a:rPr>
              <a:t>ECOG – align CT with electrodes to pre-surgical MRI</a:t>
            </a:r>
            <a:endParaRPr b="0" lang="en-US" sz="1700" spc="-1" strike="noStrike">
              <a:solidFill>
                <a:srgbClr val="000000"/>
              </a:solidFill>
              <a:uFill>
                <a:solidFill>
                  <a:srgbClr val="ffffff"/>
                </a:solidFill>
              </a:uFill>
              <a:latin typeface="Times New Roman"/>
            </a:endParaRPr>
          </a:p>
        </p:txBody>
      </p:sp>
      <p:sp>
        <p:nvSpPr>
          <p:cNvPr id="233" name="CustomShape 3"/>
          <p:cNvSpPr/>
          <p:nvPr/>
        </p:nvSpPr>
        <p:spPr>
          <a:xfrm>
            <a:off x="751680" y="5111640"/>
            <a:ext cx="3849840" cy="1750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1800" spc="-1" strike="noStrike">
                <a:solidFill>
                  <a:srgbClr val="000000"/>
                </a:solidFill>
                <a:uFill>
                  <a:solidFill>
                    <a:srgbClr val="ffffff"/>
                  </a:solidFill>
                </a:uFill>
                <a:latin typeface="Times New Roman"/>
              </a:rPr>
              <a:t>Dataset courtesy of Justin Rajendra, </a:t>
            </a:r>
            <a:endParaRPr b="0" lang="en-US" sz="1800" spc="-1" strike="noStrike">
              <a:solidFill>
                <a:srgbClr val="000000"/>
              </a:solidFill>
              <a:uFill>
                <a:solidFill>
                  <a:srgbClr val="ffffff"/>
                </a:solidFill>
              </a:uFill>
              <a:latin typeface="Times New Roman"/>
            </a:endParaRPr>
          </a:p>
          <a:p>
            <a:pPr/>
            <a:r>
              <a:rPr b="0" lang="en-US" sz="1800" spc="-1" strike="noStrike">
                <a:solidFill>
                  <a:srgbClr val="000000"/>
                </a:solidFill>
                <a:uFill>
                  <a:solidFill>
                    <a:srgbClr val="ffffff"/>
                  </a:solidFill>
                </a:uFill>
                <a:latin typeface="Times New Roman"/>
              </a:rPr>
              <a:t>(Formerly at Emory, Now in our group. Woohoo!)</a:t>
            </a:r>
            <a:endParaRPr b="0" lang="en-US" sz="1800" spc="-1" strike="noStrike">
              <a:solidFill>
                <a:srgbClr val="000000"/>
              </a:solidFill>
              <a:uFill>
                <a:solidFill>
                  <a:srgbClr val="ffffff"/>
                </a:solidFill>
              </a:uFill>
              <a:latin typeface="Times New Roman"/>
            </a:endParaRPr>
          </a:p>
          <a:p>
            <a:pPr/>
            <a:r>
              <a:rPr b="0" lang="en-US" sz="1600" spc="-1" strike="noStrike">
                <a:solidFill>
                  <a:srgbClr val="000000"/>
                </a:solidFill>
                <a:uFill>
                  <a:solidFill>
                    <a:srgbClr val="ffffff"/>
                  </a:solidFill>
                </a:uFill>
                <a:latin typeface="Times New Roman"/>
              </a:rPr>
              <a:t>Also see @Install_DBSproc for DBS with CT and DTI processing</a:t>
            </a:r>
            <a:endParaRPr b="0" lang="en-US" sz="1600" spc="-1" strike="noStrike">
              <a:solidFill>
                <a:srgbClr val="000000"/>
              </a:solidFill>
              <a:uFill>
                <a:solidFill>
                  <a:srgbClr val="ffffff"/>
                </a:solidFill>
              </a:uFill>
              <a:latin typeface="Times New Roman"/>
            </a:endParaRPr>
          </a:p>
          <a:p>
            <a:pPr/>
            <a:r>
              <a:rPr b="0" lang="en-US" sz="1600" spc="-1" strike="noStrike">
                <a:solidFill>
                  <a:srgbClr val="000000"/>
                </a:solidFill>
                <a:uFill>
                  <a:solidFill>
                    <a:srgbClr val="ffffff"/>
                  </a:solidFill>
                </a:uFill>
                <a:latin typeface="Times New Roman"/>
              </a:rPr>
              <a:t>(S. Horovitz)</a:t>
            </a:r>
            <a:endParaRPr b="0" lang="en-US" sz="1600" spc="-1" strike="noStrike">
              <a:solidFill>
                <a:srgbClr val="000000"/>
              </a:solidFill>
              <a:uFill>
                <a:solidFill>
                  <a:srgbClr val="ffffff"/>
                </a:solidFill>
              </a:uFill>
              <a:latin typeface="Times New Roman"/>
            </a:endParaRPr>
          </a:p>
        </p:txBody>
      </p:sp>
      <p:pic>
        <p:nvPicPr>
          <p:cNvPr id="234" name="" descr=""/>
          <p:cNvPicPr/>
          <p:nvPr/>
        </p:nvPicPr>
        <p:blipFill>
          <a:blip r:embed="rId1"/>
          <a:srcRect l="24174" t="17099" r="20007" b="24040"/>
          <a:stretch/>
        </p:blipFill>
        <p:spPr>
          <a:xfrm>
            <a:off x="1050480" y="2025360"/>
            <a:ext cx="2961720" cy="3126240"/>
          </a:xfrm>
          <a:prstGeom prst="rect">
            <a:avLst/>
          </a:prstGeom>
          <a:ln>
            <a:noFill/>
          </a:ln>
        </p:spPr>
      </p:pic>
      <p:pic>
        <p:nvPicPr>
          <p:cNvPr id="235" name="" descr=""/>
          <p:cNvPicPr/>
          <p:nvPr/>
        </p:nvPicPr>
        <p:blipFill>
          <a:blip r:embed="rId2"/>
          <a:stretch/>
        </p:blipFill>
        <p:spPr>
          <a:xfrm>
            <a:off x="5158080" y="1952640"/>
            <a:ext cx="2815200" cy="3234960"/>
          </a:xfrm>
          <a:prstGeom prst="rect">
            <a:avLst/>
          </a:prstGeom>
          <a:ln>
            <a:noFill/>
          </a:ln>
        </p:spPr>
      </p:pic>
      <p:sp>
        <p:nvSpPr>
          <p:cNvPr id="236" name="CustomShape 4"/>
          <p:cNvSpPr/>
          <p:nvPr/>
        </p:nvSpPr>
        <p:spPr>
          <a:xfrm>
            <a:off x="576720" y="1334520"/>
            <a:ext cx="3405960" cy="604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422"/>
              </a:spcBef>
            </a:pPr>
            <a:r>
              <a:rPr b="0" lang="en-US" sz="1700" spc="-1" strike="noStrike">
                <a:solidFill>
                  <a:srgbClr val="000000"/>
                </a:solidFill>
                <a:uFill>
                  <a:solidFill>
                    <a:srgbClr val="ffffff"/>
                  </a:solidFill>
                </a:uFill>
                <a:latin typeface="Arial"/>
              </a:rPr>
              <a:t>DBS – align CT with electrodes to pre-surgical MRI, PET</a:t>
            </a:r>
            <a:endParaRPr b="0" lang="en-US" sz="1700" spc="-1" strike="noStrike">
              <a:solidFill>
                <a:srgbClr val="000000"/>
              </a:solidFill>
              <a:uFill>
                <a:solidFill>
                  <a:srgbClr val="ffffff"/>
                </a:solidFill>
              </a:uFill>
              <a:latin typeface="Times New Roman"/>
            </a:endParaRPr>
          </a:p>
        </p:txBody>
      </p:sp>
      <p:sp>
        <p:nvSpPr>
          <p:cNvPr id="237" name="CustomShape 5"/>
          <p:cNvSpPr/>
          <p:nvPr/>
        </p:nvSpPr>
        <p:spPr>
          <a:xfrm>
            <a:off x="5034240" y="5166000"/>
            <a:ext cx="3849840" cy="1750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1800" spc="-1" strike="noStrike">
                <a:solidFill>
                  <a:srgbClr val="000000"/>
                </a:solidFill>
                <a:uFill>
                  <a:solidFill>
                    <a:srgbClr val="ffffff"/>
                  </a:solidFill>
                </a:uFill>
                <a:latin typeface="Times New Roman"/>
              </a:rPr>
              <a:t>Dataset courtesy of Anna Gaglianese (University of Utrecht, Netherlands)</a:t>
            </a:r>
            <a:endParaRPr b="0" lang="en-US" sz="1800" spc="-1" strike="noStrike">
              <a:solidFill>
                <a:srgbClr val="000000"/>
              </a:solidFill>
              <a:uFill>
                <a:solidFill>
                  <a:srgbClr val="ffffff"/>
                </a:solidFill>
              </a:uFill>
              <a:latin typeface="Times New Roman"/>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8" name="CustomShape 1"/>
          <p:cNvSpPr/>
          <p:nvPr/>
        </p:nvSpPr>
        <p:spPr>
          <a:xfrm>
            <a:off x="457200" y="274680"/>
            <a:ext cx="6934320" cy="868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Rat Brains</a:t>
            </a:r>
            <a:endParaRPr b="0" lang="en-US" sz="2400" spc="-1" strike="noStrike">
              <a:solidFill>
                <a:srgbClr val="000000"/>
              </a:solidFill>
              <a:uFill>
                <a:solidFill>
                  <a:srgbClr val="ffffff"/>
                </a:solidFill>
              </a:uFill>
              <a:latin typeface="Times New Roman"/>
            </a:endParaRPr>
          </a:p>
        </p:txBody>
      </p:sp>
      <p:sp>
        <p:nvSpPr>
          <p:cNvPr id="239" name="CustomShape 2"/>
          <p:cNvSpPr/>
          <p:nvPr/>
        </p:nvSpPr>
        <p:spPr>
          <a:xfrm>
            <a:off x="228600" y="2997360"/>
            <a:ext cx="8229600" cy="2527560"/>
          </a:xfrm>
          <a:prstGeom prst="rect">
            <a:avLst/>
          </a:prstGeom>
          <a:noFill/>
          <a:ln>
            <a:noFill/>
          </a:ln>
        </p:spPr>
        <p:style>
          <a:lnRef idx="0"/>
          <a:fillRef idx="0"/>
          <a:effectRef idx="0"/>
          <a:fontRef idx="minor"/>
        </p:style>
        <p:txBody>
          <a:bodyPr lIns="90000" rIns="90000" tIns="46800" bIns="46800"/>
          <a:p>
            <a:pPr>
              <a:lnSpc>
                <a:spcPct val="100000"/>
              </a:lnSpc>
            </a:pPr>
            <a:endParaRPr b="0" lang="en-US" sz="24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#!/bin/tcsh</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 align_times.csh</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set basedset = 14_pre+orig</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foreach timedset ( 14_*hr+orig.HEAD)</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  </a:t>
            </a:r>
            <a:r>
              <a:rPr b="0" lang="en-US" sz="1600" spc="-1" strike="noStrike">
                <a:solidFill>
                  <a:srgbClr val="000090"/>
                </a:solidFill>
                <a:uFill>
                  <a:solidFill>
                    <a:srgbClr val="ffffff"/>
                  </a:solidFill>
                </a:uFill>
                <a:latin typeface="Lucida Sans"/>
                <a:ea typeface="Lucida Sans"/>
              </a:rPr>
              <a:t>align_epi_anat.py -prep_off -anat $timedset -epi $basedset \</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  </a:t>
            </a:r>
            <a:r>
              <a:rPr b="0" lang="en-US" sz="1600" spc="-1" strike="noStrike">
                <a:solidFill>
                  <a:srgbClr val="000090"/>
                </a:solidFill>
                <a:uFill>
                  <a:solidFill>
                    <a:srgbClr val="ffffff"/>
                  </a:solidFill>
                </a:uFill>
                <a:latin typeface="Lucida Sans"/>
                <a:ea typeface="Lucida Sans"/>
              </a:rPr>
              <a:t>-epi_base 0 -anat_has_skull no -epi_strip None -suffix _edge2prep \</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  </a:t>
            </a:r>
            <a:r>
              <a:rPr b="1" lang="en-US" sz="1600" spc="-1" strike="noStrike">
                <a:solidFill>
                  <a:srgbClr val="000090"/>
                </a:solidFill>
                <a:uFill>
                  <a:solidFill>
                    <a:srgbClr val="ffffff"/>
                  </a:solidFill>
                </a:uFill>
                <a:latin typeface="Lucida Sans"/>
                <a:ea typeface="Lucida Sans"/>
              </a:rPr>
              <a:t>-cost lpa </a:t>
            </a:r>
            <a:r>
              <a:rPr b="0" lang="en-US" sz="1600" spc="-1" strike="noStrike">
                <a:solidFill>
                  <a:srgbClr val="000090"/>
                </a:solidFill>
                <a:uFill>
                  <a:solidFill>
                    <a:srgbClr val="ffffff"/>
                  </a:solidFill>
                </a:uFill>
                <a:latin typeface="Lucida Sans"/>
                <a:ea typeface="Lucida Sans"/>
              </a:rPr>
              <a:t>-overwrite</a:t>
            </a:r>
            <a:r>
              <a:rPr b="1" lang="en-US" sz="1600" spc="-1" strike="noStrike">
                <a:solidFill>
                  <a:srgbClr val="000090"/>
                </a:solidFill>
                <a:uFill>
                  <a:solidFill>
                    <a:srgbClr val="ffffff"/>
                  </a:solidFill>
                </a:uFill>
                <a:latin typeface="Lucida Sans"/>
                <a:ea typeface="Lucida Sans"/>
              </a:rPr>
              <a:t> -edge -rat_align</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end</a:t>
            </a:r>
            <a:endParaRPr b="0" lang="en-US" sz="1600" spc="-1" strike="noStrike">
              <a:solidFill>
                <a:srgbClr val="000000"/>
              </a:solidFill>
              <a:uFill>
                <a:solidFill>
                  <a:srgbClr val="ffffff"/>
                </a:solidFill>
              </a:uFill>
              <a:latin typeface="Times New Roman"/>
            </a:endParaRPr>
          </a:p>
          <a:p>
            <a:pPr>
              <a:lnSpc>
                <a:spcPct val="100000"/>
              </a:lnSpc>
            </a:pPr>
            <a:r>
              <a:rPr b="0" lang="en-US" sz="1600" spc="-1" strike="noStrike">
                <a:solidFill>
                  <a:srgbClr val="000090"/>
                </a:solidFill>
                <a:uFill>
                  <a:solidFill>
                    <a:srgbClr val="ffffff"/>
                  </a:solidFill>
                </a:uFill>
                <a:latin typeface="Lucida Sans"/>
                <a:ea typeface="Lucida Sans"/>
              </a:rPr>
              <a:t>3dTcat -prefix 14_timealigned_edge 14_pre+orig. 14*edge2prep+orig.HEAD</a:t>
            </a:r>
            <a:endParaRPr b="0" lang="en-US" sz="1600" spc="-1" strike="noStrike">
              <a:solidFill>
                <a:srgbClr val="000000"/>
              </a:solidFill>
              <a:uFill>
                <a:solidFill>
                  <a:srgbClr val="ffffff"/>
                </a:solidFill>
              </a:uFill>
              <a:latin typeface="Times New Roman"/>
            </a:endParaRPr>
          </a:p>
        </p:txBody>
      </p:sp>
      <p:sp>
        <p:nvSpPr>
          <p:cNvPr id="240" name="CustomShape 3"/>
          <p:cNvSpPr/>
          <p:nvPr/>
        </p:nvSpPr>
        <p:spPr>
          <a:xfrm>
            <a:off x="4648320" y="1143000"/>
            <a:ext cx="4190760" cy="1191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pPr>
            <a:r>
              <a:rPr b="0" lang="en-US" sz="2400" spc="-1" strike="noStrike">
                <a:solidFill>
                  <a:srgbClr val="000000"/>
                </a:solidFill>
                <a:uFill>
                  <a:solidFill>
                    <a:srgbClr val="ffffff"/>
                  </a:solidFill>
                </a:uFill>
                <a:latin typeface="Calibri"/>
              </a:rPr>
              <a:t>Alignment of 12 hour Manganese enhanced MRI scan (MEMRI) to start</a:t>
            </a:r>
            <a:endParaRPr b="0" lang="en-US" sz="2400" spc="-1" strike="noStrike">
              <a:solidFill>
                <a:srgbClr val="000000"/>
              </a:solidFill>
              <a:uFill>
                <a:solidFill>
                  <a:srgbClr val="ffffff"/>
                </a:solidFill>
              </a:uFill>
              <a:latin typeface="Times New Roman"/>
            </a:endParaRPr>
          </a:p>
        </p:txBody>
      </p:sp>
      <p:sp>
        <p:nvSpPr>
          <p:cNvPr id="241" name="CustomShape 4"/>
          <p:cNvSpPr/>
          <p:nvPr/>
        </p:nvSpPr>
        <p:spPr>
          <a:xfrm>
            <a:off x="457200" y="5942160"/>
            <a:ext cx="450216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pPr>
            <a:r>
              <a:rPr b="0" lang="en-US" sz="2400" spc="-1" strike="noStrike">
                <a:solidFill>
                  <a:srgbClr val="000000"/>
                </a:solidFill>
                <a:uFill>
                  <a:solidFill>
                    <a:srgbClr val="ffffff"/>
                  </a:solidFill>
                </a:uFill>
                <a:latin typeface="Calibri"/>
              </a:rPr>
              <a:t>Data from Der-Yow Chen (NINDS)</a:t>
            </a:r>
            <a:endParaRPr b="0" lang="en-US" sz="2400" spc="-1" strike="noStrike">
              <a:solidFill>
                <a:srgbClr val="000000"/>
              </a:solidFill>
              <a:uFill>
                <a:solidFill>
                  <a:srgbClr val="ffffff"/>
                </a:solidFill>
              </a:uFill>
              <a:latin typeface="Times New Roman"/>
            </a:endParaRPr>
          </a:p>
        </p:txBody>
      </p:sp>
      <p:pic>
        <p:nvPicPr>
          <p:cNvPr id="242" name="" descr=""/>
          <p:cNvPicPr/>
          <p:nvPr/>
        </p:nvPicPr>
        <p:blipFill>
          <a:blip r:embed="rId1"/>
          <a:stretch/>
        </p:blipFill>
        <p:spPr>
          <a:xfrm>
            <a:off x="731880" y="1279440"/>
            <a:ext cx="2743200" cy="1371600"/>
          </a:xfrm>
          <a:prstGeom prst="rect">
            <a:avLst/>
          </a:prstGeom>
          <a:ln>
            <a:noFill/>
          </a:ln>
        </p:spPr>
      </p:pic>
      <p:pic>
        <p:nvPicPr>
          <p:cNvPr id="243" name="" descr=""/>
          <p:cNvPicPr/>
          <p:nvPr/>
        </p:nvPicPr>
        <p:blipFill>
          <a:blip r:embed="rId2"/>
          <a:stretch/>
        </p:blipFill>
        <p:spPr>
          <a:xfrm>
            <a:off x="4699080" y="2293920"/>
            <a:ext cx="2982960" cy="136368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4"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uber_align_test.py</a:t>
            </a:r>
            <a:endParaRPr b="0" lang="en-US" sz="2400" spc="-1" strike="noStrike">
              <a:solidFill>
                <a:srgbClr val="000000"/>
              </a:solidFill>
              <a:uFill>
                <a:solidFill>
                  <a:srgbClr val="ffffff"/>
                </a:solidFill>
              </a:uFill>
              <a:latin typeface="Times New Roman"/>
            </a:endParaRPr>
          </a:p>
        </p:txBody>
      </p:sp>
      <p:pic>
        <p:nvPicPr>
          <p:cNvPr id="245" name="" descr=""/>
          <p:cNvPicPr/>
          <p:nvPr/>
        </p:nvPicPr>
        <p:blipFill>
          <a:blip r:embed="rId1"/>
          <a:stretch/>
        </p:blipFill>
        <p:spPr>
          <a:xfrm>
            <a:off x="2205000" y="1486080"/>
            <a:ext cx="4795920" cy="5006880"/>
          </a:xfrm>
          <a:prstGeom prst="rect">
            <a:avLst/>
          </a:prstGeom>
          <a:ln>
            <a:noFill/>
          </a:ln>
        </p:spPr>
      </p:pic>
      <p:sp>
        <p:nvSpPr>
          <p:cNvPr id="246" name="CustomShape 2"/>
          <p:cNvSpPr/>
          <p:nvPr/>
        </p:nvSpPr>
        <p:spPr>
          <a:xfrm>
            <a:off x="358920" y="2865600"/>
            <a:ext cx="1400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000000"/>
                </a:solidFill>
                <a:uFill>
                  <a:solidFill>
                    <a:srgbClr val="ffffff"/>
                  </a:solidFill>
                </a:uFill>
                <a:latin typeface="Times New Roman"/>
              </a:rPr>
              <a:t>set options</a:t>
            </a:r>
            <a:endParaRPr b="0" lang="en-US" sz="1800" spc="-1" strike="noStrike">
              <a:solidFill>
                <a:srgbClr val="000000"/>
              </a:solidFill>
              <a:uFill>
                <a:solidFill>
                  <a:srgbClr val="ffffff"/>
                </a:solidFill>
              </a:uFill>
              <a:latin typeface="Times New Roman"/>
            </a:endParaRPr>
          </a:p>
        </p:txBody>
      </p:sp>
      <p:sp>
        <p:nvSpPr>
          <p:cNvPr id="247" name="CustomShape 3"/>
          <p:cNvSpPr/>
          <p:nvPr/>
        </p:nvSpPr>
        <p:spPr>
          <a:xfrm>
            <a:off x="358920" y="2268360"/>
            <a:ext cx="1638000" cy="642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000000"/>
                </a:solidFill>
                <a:uFill>
                  <a:solidFill>
                    <a:srgbClr val="ffffff"/>
                  </a:solidFill>
                </a:uFill>
                <a:latin typeface="Times New Roman"/>
              </a:rPr>
              <a:t>select input data</a:t>
            </a:r>
            <a:endParaRPr b="0" lang="en-US" sz="1800" spc="-1" strike="noStrike">
              <a:solidFill>
                <a:srgbClr val="000000"/>
              </a:solidFill>
              <a:uFill>
                <a:solidFill>
                  <a:srgbClr val="ffffff"/>
                </a:solidFill>
              </a:uFill>
              <a:latin typeface="Times New Roman"/>
            </a:endParaRPr>
          </a:p>
        </p:txBody>
      </p:sp>
      <p:sp>
        <p:nvSpPr>
          <p:cNvPr id="248" name="CustomShape 4"/>
          <p:cNvSpPr/>
          <p:nvPr/>
        </p:nvSpPr>
        <p:spPr>
          <a:xfrm>
            <a:off x="358920" y="3257640"/>
            <a:ext cx="1400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000000"/>
                </a:solidFill>
                <a:uFill>
                  <a:solidFill>
                    <a:srgbClr val="ffffff"/>
                  </a:solidFill>
                </a:uFill>
                <a:latin typeface="Times New Roman"/>
              </a:rPr>
              <a:t>create script</a:t>
            </a:r>
            <a:endParaRPr b="0" lang="en-US" sz="1800" spc="-1" strike="noStrike">
              <a:solidFill>
                <a:srgbClr val="000000"/>
              </a:solidFill>
              <a:uFill>
                <a:solidFill>
                  <a:srgbClr val="ffffff"/>
                </a:solidFill>
              </a:uFill>
              <a:latin typeface="Times New Roman"/>
            </a:endParaRPr>
          </a:p>
        </p:txBody>
      </p:sp>
      <p:sp>
        <p:nvSpPr>
          <p:cNvPr id="249" name="CustomShape 5"/>
          <p:cNvSpPr/>
          <p:nvPr/>
        </p:nvSpPr>
        <p:spPr>
          <a:xfrm>
            <a:off x="358920" y="3648240"/>
            <a:ext cx="1400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000000"/>
                </a:solidFill>
                <a:uFill>
                  <a:solidFill>
                    <a:srgbClr val="ffffff"/>
                  </a:solidFill>
                </a:uFill>
                <a:latin typeface="Times New Roman"/>
              </a:rPr>
              <a:t>run script</a:t>
            </a:r>
            <a:endParaRPr b="0" lang="en-US" sz="1800" spc="-1" strike="noStrike">
              <a:solidFill>
                <a:srgbClr val="000000"/>
              </a:solidFill>
              <a:uFill>
                <a:solidFill>
                  <a:srgbClr val="ffffff"/>
                </a:solidFill>
              </a:uFill>
              <a:latin typeface="Times New Roman"/>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 name="CustomShape 1"/>
          <p:cNvSpPr/>
          <p:nvPr/>
        </p:nvSpPr>
        <p:spPr>
          <a:xfrm>
            <a:off x="1211400" y="609480"/>
            <a:ext cx="6440400" cy="62712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afni_proc.py – alignment handling</a:t>
            </a:r>
            <a:r>
              <a:rPr b="0" lang="en-US" sz="2400" spc="-1" strike="noStrike">
                <a:solidFill>
                  <a:srgbClr val="000000"/>
                </a:solidFill>
                <a:uFill>
                  <a:solidFill>
                    <a:srgbClr val="ffffff"/>
                  </a:solidFill>
                </a:uFill>
                <a:latin typeface="Times New Roman"/>
              </a:rPr>
              <a:t>	</a:t>
            </a:r>
            <a:r>
              <a:rPr b="0" lang="en-US" sz="2400" spc="-1" strike="noStrike">
                <a:solidFill>
                  <a:srgbClr val="000000"/>
                </a:solidFill>
                <a:uFill>
                  <a:solidFill>
                    <a:srgbClr val="ffffff"/>
                  </a:solidFill>
                </a:uFill>
                <a:latin typeface="Times New Roman"/>
              </a:rPr>
              <a:t>	</a:t>
            </a:r>
            <a:endParaRPr b="0" lang="en-US" sz="2400" spc="-1" strike="noStrike">
              <a:solidFill>
                <a:srgbClr val="000000"/>
              </a:solidFill>
              <a:uFill>
                <a:solidFill>
                  <a:srgbClr val="ffffff"/>
                </a:solidFill>
              </a:uFill>
              <a:latin typeface="Times New Roman"/>
            </a:endParaRPr>
          </a:p>
        </p:txBody>
      </p:sp>
      <p:sp>
        <p:nvSpPr>
          <p:cNvPr id="251"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Single script to do all the processing of a typical fMRI pipeline including motion correction (3dvolreg), alignment (align_epi_anat.py)</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combines transformations when possible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from example 6 in afni_proc.py’s prodigious help:</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0" lang="en-US" sz="1600" spc="-1" strike="noStrike">
                <a:solidFill>
                  <a:srgbClr val="000000"/>
                </a:solidFill>
                <a:uFill>
                  <a:solidFill>
                    <a:srgbClr val="ffffff"/>
                  </a:solidFill>
                </a:uFill>
                <a:latin typeface="Courier New"/>
                <a:ea typeface="Courier New"/>
              </a:rPr>
              <a:t>afni_proc.py -subj_id sb23.e6.align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0" lang="en-US" sz="1600" spc="-1" strike="noStrike">
                <a:solidFill>
                  <a:srgbClr val="000000"/>
                </a:solidFill>
                <a:uFill>
                  <a:solidFill>
                    <a:srgbClr val="ffffff"/>
                  </a:solidFill>
                </a:uFill>
                <a:latin typeface="Courier New"/>
                <a:ea typeface="Courier New"/>
              </a:rPr>
              <a:t>-dsets sb23/epi_r??+orig.HEAD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0" lang="en-US" sz="1600" spc="-1" strike="noStrike">
                <a:solidFill>
                  <a:srgbClr val="000000"/>
                </a:solidFill>
                <a:uFill>
                  <a:solidFill>
                    <a:srgbClr val="ffffff"/>
                  </a:solidFill>
                </a:uFill>
                <a:latin typeface="Courier New"/>
                <a:ea typeface="Courier New"/>
              </a:rPr>
              <a:t>-do_block</a:t>
            </a:r>
            <a:r>
              <a:rPr b="1" lang="en-US" sz="1600" spc="-1" strike="noStrike">
                <a:solidFill>
                  <a:srgbClr val="000000"/>
                </a:solidFill>
                <a:uFill>
                  <a:solidFill>
                    <a:srgbClr val="ffffff"/>
                  </a:solidFill>
                </a:uFill>
                <a:latin typeface="Courier New"/>
                <a:ea typeface="Courier New"/>
              </a:rPr>
              <a:t> align</a:t>
            </a:r>
            <a:r>
              <a:rPr b="0" lang="en-US" sz="1600" spc="-1" strike="noStrike">
                <a:solidFill>
                  <a:srgbClr val="000000"/>
                </a:solidFill>
                <a:uFill>
                  <a:solidFill>
                    <a:srgbClr val="ffffff"/>
                  </a:solidFill>
                </a:uFill>
                <a:latin typeface="Courier New"/>
                <a:ea typeface="Courier New"/>
              </a:rPr>
              <a:t> tlrc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0" lang="en-US" sz="1600" spc="-1" strike="noStrike">
                <a:solidFill>
                  <a:srgbClr val="000000"/>
                </a:solidFill>
                <a:uFill>
                  <a:solidFill>
                    <a:srgbClr val="ffffff"/>
                  </a:solidFill>
                </a:uFill>
                <a:latin typeface="Courier New"/>
                <a:ea typeface="Courier New"/>
              </a:rPr>
              <a:t>-copy_anat sb23/sb23_mpra+orig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0" lang="en-US" sz="1600" spc="-1" strike="noStrike">
                <a:solidFill>
                  <a:srgbClr val="000000"/>
                </a:solidFill>
                <a:uFill>
                  <a:solidFill>
                    <a:srgbClr val="ffffff"/>
                  </a:solidFill>
                </a:uFill>
                <a:latin typeface="Courier New"/>
                <a:ea typeface="Courier New"/>
              </a:rPr>
              <a:t>-tcat_remove_first_trs 3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1" lang="en-US" sz="1600" spc="-1" strike="noStrike">
                <a:solidFill>
                  <a:srgbClr val="000000"/>
                </a:solidFill>
                <a:uFill>
                  <a:solidFill>
                    <a:srgbClr val="ffffff"/>
                  </a:solidFill>
                </a:uFill>
                <a:latin typeface="Courier New"/>
                <a:ea typeface="Courier New"/>
              </a:rPr>
              <a:t> </a:t>
            </a:r>
            <a:r>
              <a:rPr b="1" lang="en-US" sz="1600" spc="-1" strike="noStrike">
                <a:solidFill>
                  <a:srgbClr val="000000"/>
                </a:solidFill>
                <a:uFill>
                  <a:solidFill>
                    <a:srgbClr val="ffffff"/>
                  </a:solidFill>
                </a:uFill>
                <a:latin typeface="Courier New"/>
                <a:ea typeface="Courier New"/>
              </a:rPr>
              <a:t>-volreg_align_to last </a:t>
            </a:r>
            <a:r>
              <a:rPr b="0" lang="en-US" sz="1600" spc="-1" strike="noStrike">
                <a:solidFill>
                  <a:srgbClr val="000000"/>
                </a:solidFill>
                <a:uFill>
                  <a:solidFill>
                    <a:srgbClr val="ffffff"/>
                  </a:solidFill>
                </a:uFill>
                <a:latin typeface="Courier New"/>
                <a:ea typeface="Courier New"/>
              </a:rPr>
              <a:t>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1" lang="en-US" sz="1600" spc="-1" strike="noStrike">
                <a:solidFill>
                  <a:srgbClr val="000000"/>
                </a:solidFill>
                <a:uFill>
                  <a:solidFill>
                    <a:srgbClr val="ffffff"/>
                  </a:solidFill>
                </a:uFill>
                <a:latin typeface="Courier New"/>
                <a:ea typeface="Courier New"/>
              </a:rPr>
              <a:t>-volreg_align_e2a</a:t>
            </a:r>
            <a:r>
              <a:rPr b="0" lang="en-US" sz="1600" spc="-1" strike="noStrike">
                <a:solidFill>
                  <a:srgbClr val="000000"/>
                </a:solidFill>
                <a:uFill>
                  <a:solidFill>
                    <a:srgbClr val="ffffff"/>
                  </a:solidFill>
                </a:uFill>
                <a:latin typeface="Courier New"/>
                <a:ea typeface="Courier New"/>
              </a:rPr>
              <a:t>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r>
              <a:rPr b="1" lang="en-US" sz="1600" spc="-1" strike="noStrike">
                <a:solidFill>
                  <a:srgbClr val="000000"/>
                </a:solidFill>
                <a:uFill>
                  <a:solidFill>
                    <a:srgbClr val="ffffff"/>
                  </a:solidFill>
                </a:uFill>
                <a:latin typeface="Courier New"/>
                <a:ea typeface="Courier New"/>
              </a:rPr>
              <a:t>-volreg_tlrc_warp </a:t>
            </a:r>
            <a:r>
              <a:rPr b="0" lang="en-US" sz="1600" spc="-1" strike="noStrike">
                <a:solidFill>
                  <a:srgbClr val="000000"/>
                </a:solidFill>
                <a:uFill>
                  <a:solidFill>
                    <a:srgbClr val="ffffff"/>
                  </a:solidFill>
                </a:uFill>
                <a:latin typeface="Courier New"/>
                <a:ea typeface="Courier New"/>
              </a:rPr>
              <a:t>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600" spc="-1" strike="noStrike">
                <a:solidFill>
                  <a:srgbClr val="000000"/>
                </a:solidFill>
                <a:uFill>
                  <a:solidFill>
                    <a:srgbClr val="ffffff"/>
                  </a:solidFill>
                </a:uFill>
                <a:latin typeface="Courier New"/>
                <a:ea typeface="Courier New"/>
              </a:rPr>
              <a:t>                        …</a:t>
            </a:r>
            <a:endParaRPr b="0" lang="en-US" sz="16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To process in orig space, remove -volreg_tlrc_warp.</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To apply manual tlrc transformation, use -volreg_tlrc_adwarp.</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To process as anat aligned to EPI, remove -volreg_align_e2a.</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700" spc="-1" strike="noStrike">
              <a:solidFill>
                <a:srgbClr val="000000"/>
              </a:solidFill>
              <a:uFill>
                <a:solidFill>
                  <a:srgbClr val="ffffff"/>
                </a:solidFill>
              </a:uFill>
              <a:latin typeface="Times New Roman"/>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2" name="CustomShape 1"/>
          <p:cNvSpPr/>
          <p:nvPr/>
        </p:nvSpPr>
        <p:spPr>
          <a:xfrm>
            <a:off x="76320" y="630360"/>
            <a:ext cx="42750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fillRef idx="0"/>
          <a:effectRef idx="0"/>
          <a:fontRef idx="minor"/>
        </p:style>
      </p:sp>
      <p:sp>
        <p:nvSpPr>
          <p:cNvPr id="253" name="CustomShape 2"/>
          <p:cNvSpPr/>
          <p:nvPr/>
        </p:nvSpPr>
        <p:spPr>
          <a:xfrm>
            <a:off x="2151000" y="3664080"/>
            <a:ext cx="2813040" cy="987120"/>
          </a:xfrm>
          <a:prstGeom prst="rect">
            <a:avLst/>
          </a:prstGeom>
          <a:solidFill>
            <a:srgbClr val="d9d9d9"/>
          </a:solidFill>
          <a:ln>
            <a:noFill/>
          </a:ln>
          <a:effectLst>
            <a:outerShdw dist="23040" dir="5400000">
              <a:srgbClr val="808080">
                <a:alpha val="35000"/>
              </a:srgbClr>
            </a:outerShdw>
          </a:effectLst>
        </p:spPr>
        <p:style>
          <a:lnRef idx="0"/>
          <a:fillRef idx="0"/>
          <a:effectRef idx="0"/>
          <a:fontRef idx="minor"/>
        </p:style>
      </p:sp>
      <p:sp>
        <p:nvSpPr>
          <p:cNvPr id="254" name="CustomShape 3"/>
          <p:cNvSpPr/>
          <p:nvPr/>
        </p:nvSpPr>
        <p:spPr>
          <a:xfrm>
            <a:off x="374760" y="2055960"/>
            <a:ext cx="3537000" cy="1411200"/>
          </a:xfrm>
          <a:prstGeom prst="rect">
            <a:avLst/>
          </a:prstGeom>
          <a:solidFill>
            <a:srgbClr val="d9d9d9"/>
          </a:solidFill>
          <a:ln>
            <a:noFill/>
          </a:ln>
          <a:effectLst>
            <a:outerShdw dist="23040" dir="5400000">
              <a:srgbClr val="808080">
                <a:alpha val="35000"/>
              </a:srgbClr>
            </a:outerShdw>
          </a:effectLst>
        </p:spPr>
        <p:style>
          <a:lnRef idx="0"/>
          <a:fillRef idx="0"/>
          <a:effectRef idx="0"/>
          <a:fontRef idx="minor"/>
        </p:style>
      </p:sp>
      <p:sp>
        <p:nvSpPr>
          <p:cNvPr id="255" name="CustomShape 4"/>
          <p:cNvSpPr/>
          <p:nvPr/>
        </p:nvSpPr>
        <p:spPr>
          <a:xfrm>
            <a:off x="380880" y="1173240"/>
            <a:ext cx="1209960" cy="703080"/>
          </a:xfrm>
          <a:prstGeom prst="ellipse">
            <a:avLst/>
          </a:prstGeom>
          <a:solidFill>
            <a:srgbClr val="d9d9d9"/>
          </a:solidFill>
          <a:ln w="9360">
            <a:solidFill>
              <a:srgbClr val="000000"/>
            </a:solidFill>
            <a:miter/>
          </a:ln>
        </p:spPr>
        <p:style>
          <a:lnRef idx="0"/>
          <a:fillRef idx="0"/>
          <a:effectRef idx="0"/>
          <a:fontRef idx="minor"/>
        </p:style>
      </p:sp>
      <p:sp>
        <p:nvSpPr>
          <p:cNvPr id="256" name="CustomShape 5"/>
          <p:cNvSpPr/>
          <p:nvPr/>
        </p:nvSpPr>
        <p:spPr>
          <a:xfrm>
            <a:off x="279360" y="147600"/>
            <a:ext cx="83059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60000"/>
              </a:lnSpc>
              <a:spcBef>
                <a:spcPts val="1500"/>
              </a:spcBef>
            </a:pPr>
            <a:r>
              <a:rPr b="1" lang="en-US" sz="2400" spc="-1" strike="noStrike">
                <a:solidFill>
                  <a:srgbClr val="000000"/>
                </a:solidFill>
                <a:uFill>
                  <a:solidFill>
                    <a:srgbClr val="ffffff"/>
                  </a:solidFill>
                </a:uFill>
                <a:latin typeface="Times New Roman"/>
              </a:rPr>
              <a:t>Transformation Chains Example</a:t>
            </a:r>
            <a:endParaRPr b="0" lang="en-US" sz="2400" spc="-1" strike="noStrike">
              <a:solidFill>
                <a:srgbClr val="000000"/>
              </a:solidFill>
              <a:uFill>
                <a:solidFill>
                  <a:srgbClr val="ffffff"/>
                </a:solidFill>
              </a:uFill>
              <a:latin typeface="Times New Roman"/>
            </a:endParaRPr>
          </a:p>
        </p:txBody>
      </p:sp>
      <p:sp>
        <p:nvSpPr>
          <p:cNvPr id="257" name="CustomShape 6"/>
          <p:cNvSpPr/>
          <p:nvPr/>
        </p:nvSpPr>
        <p:spPr>
          <a:xfrm>
            <a:off x="222120" y="655560"/>
            <a:ext cx="129564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000" spc="-1" strike="noStrike">
                <a:solidFill>
                  <a:srgbClr val="000000"/>
                </a:solidFill>
                <a:uFill>
                  <a:solidFill>
                    <a:srgbClr val="ffffff"/>
                  </a:solidFill>
                </a:uFill>
                <a:latin typeface="Times New Roman"/>
              </a:rPr>
              <a:t>Session 1</a:t>
            </a:r>
            <a:endParaRPr b="0" lang="en-US" sz="2000" spc="-1" strike="noStrike">
              <a:solidFill>
                <a:srgbClr val="000000"/>
              </a:solidFill>
              <a:uFill>
                <a:solidFill>
                  <a:srgbClr val="ffffff"/>
                </a:solidFill>
              </a:uFill>
              <a:latin typeface="Times New Roman"/>
            </a:endParaRPr>
          </a:p>
        </p:txBody>
      </p:sp>
      <p:sp>
        <p:nvSpPr>
          <p:cNvPr id="258" name="CustomShape 7"/>
          <p:cNvSpPr/>
          <p:nvPr/>
        </p:nvSpPr>
        <p:spPr>
          <a:xfrm>
            <a:off x="515880" y="1368360"/>
            <a:ext cx="882720" cy="276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Anat1</a:t>
            </a:r>
            <a:endParaRPr b="0" lang="en-US" sz="1200" spc="-1" strike="noStrike">
              <a:solidFill>
                <a:srgbClr val="000000"/>
              </a:solidFill>
              <a:uFill>
                <a:solidFill>
                  <a:srgbClr val="ffffff"/>
                </a:solidFill>
              </a:uFill>
              <a:latin typeface="Times New Roman"/>
            </a:endParaRPr>
          </a:p>
        </p:txBody>
      </p:sp>
      <p:sp>
        <p:nvSpPr>
          <p:cNvPr id="259" name="CustomShape 8"/>
          <p:cNvSpPr/>
          <p:nvPr/>
        </p:nvSpPr>
        <p:spPr>
          <a:xfrm>
            <a:off x="468360" y="2128680"/>
            <a:ext cx="877680" cy="439920"/>
          </a:xfrm>
          <a:prstGeom prst="ellipse">
            <a:avLst/>
          </a:prstGeom>
          <a:solidFill>
            <a:srgbClr val="a2bdff"/>
          </a:solidFill>
          <a:ln w="9360">
            <a:solidFill>
              <a:srgbClr val="000000"/>
            </a:solidFill>
            <a:miter/>
          </a:ln>
        </p:spPr>
        <p:style>
          <a:lnRef idx="0"/>
          <a:fillRef idx="0"/>
          <a:effectRef idx="0"/>
          <a:fontRef idx="minor"/>
        </p:style>
      </p:sp>
      <p:sp>
        <p:nvSpPr>
          <p:cNvPr id="260" name="CustomShape 9"/>
          <p:cNvSpPr/>
          <p:nvPr/>
        </p:nvSpPr>
        <p:spPr>
          <a:xfrm>
            <a:off x="468360" y="2170080"/>
            <a:ext cx="8809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261" name="CustomShape 10"/>
          <p:cNvSpPr/>
          <p:nvPr/>
        </p:nvSpPr>
        <p:spPr>
          <a:xfrm>
            <a:off x="1519200" y="2130480"/>
            <a:ext cx="878040" cy="439560"/>
          </a:xfrm>
          <a:prstGeom prst="ellipse">
            <a:avLst/>
          </a:prstGeom>
          <a:solidFill>
            <a:srgbClr val="a2bdff"/>
          </a:solidFill>
          <a:ln w="9360">
            <a:solidFill>
              <a:srgbClr val="000000"/>
            </a:solidFill>
            <a:miter/>
          </a:ln>
        </p:spPr>
        <p:style>
          <a:lnRef idx="0"/>
          <a:fillRef idx="0"/>
          <a:effectRef idx="0"/>
          <a:fontRef idx="minor"/>
        </p:style>
      </p:sp>
      <p:sp>
        <p:nvSpPr>
          <p:cNvPr id="262" name="CustomShape 11"/>
          <p:cNvSpPr/>
          <p:nvPr/>
        </p:nvSpPr>
        <p:spPr>
          <a:xfrm>
            <a:off x="1517760" y="21718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263" name="CustomShape 12"/>
          <p:cNvSpPr/>
          <p:nvPr/>
        </p:nvSpPr>
        <p:spPr>
          <a:xfrm>
            <a:off x="2714760" y="2130480"/>
            <a:ext cx="877680" cy="439560"/>
          </a:xfrm>
          <a:prstGeom prst="ellipse">
            <a:avLst/>
          </a:prstGeom>
          <a:solidFill>
            <a:srgbClr val="a2bdff"/>
          </a:solidFill>
          <a:ln w="9360">
            <a:solidFill>
              <a:srgbClr val="000000"/>
            </a:solidFill>
            <a:miter/>
          </a:ln>
        </p:spPr>
        <p:style>
          <a:lnRef idx="0"/>
          <a:fillRef idx="0"/>
          <a:effectRef idx="0"/>
          <a:fontRef idx="minor"/>
        </p:style>
      </p:sp>
      <p:sp>
        <p:nvSpPr>
          <p:cNvPr id="264" name="CustomShape 13"/>
          <p:cNvSpPr/>
          <p:nvPr/>
        </p:nvSpPr>
        <p:spPr>
          <a:xfrm>
            <a:off x="2714760" y="2171880"/>
            <a:ext cx="88236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265" name="CustomShape 14"/>
          <p:cNvSpPr/>
          <p:nvPr/>
        </p:nvSpPr>
        <p:spPr>
          <a:xfrm>
            <a:off x="447840" y="2725560"/>
            <a:ext cx="876240" cy="439920"/>
          </a:xfrm>
          <a:prstGeom prst="ellipse">
            <a:avLst/>
          </a:prstGeom>
          <a:solidFill>
            <a:srgbClr val="a2bdff"/>
          </a:solidFill>
          <a:ln w="9360">
            <a:solidFill>
              <a:srgbClr val="000000"/>
            </a:solidFill>
            <a:miter/>
          </a:ln>
        </p:spPr>
        <p:style>
          <a:lnRef idx="0"/>
          <a:fillRef idx="0"/>
          <a:effectRef idx="0"/>
          <a:fontRef idx="minor"/>
        </p:style>
      </p:sp>
      <p:sp>
        <p:nvSpPr>
          <p:cNvPr id="266" name="CustomShape 15"/>
          <p:cNvSpPr/>
          <p:nvPr/>
        </p:nvSpPr>
        <p:spPr>
          <a:xfrm>
            <a:off x="446040" y="27669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267" name="CustomShape 16"/>
          <p:cNvSpPr/>
          <p:nvPr/>
        </p:nvSpPr>
        <p:spPr>
          <a:xfrm>
            <a:off x="1496880" y="2728800"/>
            <a:ext cx="878040" cy="439920"/>
          </a:xfrm>
          <a:prstGeom prst="ellipse">
            <a:avLst/>
          </a:prstGeom>
          <a:solidFill>
            <a:srgbClr val="a2bdff"/>
          </a:solidFill>
          <a:ln w="9360">
            <a:solidFill>
              <a:srgbClr val="000000"/>
            </a:solidFill>
            <a:miter/>
          </a:ln>
        </p:spPr>
        <p:style>
          <a:lnRef idx="0"/>
          <a:fillRef idx="0"/>
          <a:effectRef idx="0"/>
          <a:fontRef idx="minor"/>
        </p:style>
      </p:sp>
      <p:sp>
        <p:nvSpPr>
          <p:cNvPr id="268" name="CustomShape 17"/>
          <p:cNvSpPr/>
          <p:nvPr/>
        </p:nvSpPr>
        <p:spPr>
          <a:xfrm>
            <a:off x="1496880" y="27687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269" name="CustomShape 18"/>
          <p:cNvSpPr/>
          <p:nvPr/>
        </p:nvSpPr>
        <p:spPr>
          <a:xfrm>
            <a:off x="2693880" y="2728800"/>
            <a:ext cx="878040" cy="439920"/>
          </a:xfrm>
          <a:prstGeom prst="ellipse">
            <a:avLst/>
          </a:prstGeom>
          <a:solidFill>
            <a:srgbClr val="a2bdff"/>
          </a:solidFill>
          <a:ln w="9360">
            <a:solidFill>
              <a:srgbClr val="000000"/>
            </a:solidFill>
            <a:miter/>
          </a:ln>
        </p:spPr>
        <p:style>
          <a:lnRef idx="0"/>
          <a:fillRef idx="0"/>
          <a:effectRef idx="0"/>
          <a:fontRef idx="minor"/>
        </p:style>
      </p:sp>
      <p:sp>
        <p:nvSpPr>
          <p:cNvPr id="270" name="CustomShape 19"/>
          <p:cNvSpPr/>
          <p:nvPr/>
        </p:nvSpPr>
        <p:spPr>
          <a:xfrm>
            <a:off x="2693880" y="2768760"/>
            <a:ext cx="88128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271" name="CustomShape 20"/>
          <p:cNvSpPr/>
          <p:nvPr/>
        </p:nvSpPr>
        <p:spPr>
          <a:xfrm>
            <a:off x="2278080" y="2246400"/>
            <a:ext cx="5443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sp>
        <p:nvSpPr>
          <p:cNvPr id="272" name="CustomShape 21"/>
          <p:cNvSpPr/>
          <p:nvPr/>
        </p:nvSpPr>
        <p:spPr>
          <a:xfrm>
            <a:off x="2276640" y="2822400"/>
            <a:ext cx="54576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cxnSp>
        <p:nvCxnSpPr>
          <p:cNvPr id="273" name="Line 22"/>
          <p:cNvCxnSpPr>
            <a:stCxn id="255" idx="5"/>
            <a:endCxn id="261" idx="0"/>
          </p:cNvCxnSpPr>
          <p:nvPr/>
        </p:nvCxnSpPr>
        <p:spPr>
          <a:xfrm>
            <a:off x="1413720" y="1773360"/>
            <a:ext cx="545040" cy="357480"/>
          </a:xfrm>
          <a:prstGeom prst="curvedConnector3">
            <a:avLst/>
          </a:prstGeom>
          <a:ln w="25560">
            <a:solidFill>
              <a:srgbClr val="00cc99"/>
            </a:solidFill>
            <a:miter/>
            <a:headEnd len="lg" type="triangle" w="med"/>
            <a:tailEnd len="lg" type="triangle" w="med"/>
          </a:ln>
        </p:spPr>
      </p:cxnSp>
      <p:sp>
        <p:nvSpPr>
          <p:cNvPr id="274" name="CustomShape 23"/>
          <p:cNvSpPr/>
          <p:nvPr/>
        </p:nvSpPr>
        <p:spPr>
          <a:xfrm>
            <a:off x="573120" y="4773600"/>
            <a:ext cx="900000" cy="704880"/>
          </a:xfrm>
          <a:custGeom>
            <a:avLst/>
            <a:gdLst/>
            <a:ahLst/>
            <a:rect l="l" t="t" r="r" b="b"/>
            <a:pathLst>
              <a:path w="900112" h="704850">
                <a:moveTo>
                  <a:pt x="0" y="704850"/>
                </a:moveTo>
                <a:lnTo>
                  <a:pt x="176213" y="0"/>
                </a:lnTo>
                <a:lnTo>
                  <a:pt x="723900" y="0"/>
                </a:lnTo>
                <a:lnTo>
                  <a:pt x="900112"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275" name="CustomShape 24"/>
          <p:cNvSpPr/>
          <p:nvPr/>
        </p:nvSpPr>
        <p:spPr>
          <a:xfrm>
            <a:off x="574560" y="4838760"/>
            <a:ext cx="9115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Talairach</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276" name="CustomShape 25"/>
          <p:cNvSpPr/>
          <p:nvPr/>
        </p:nvSpPr>
        <p:spPr>
          <a:xfrm>
            <a:off x="1136520" y="2093760"/>
            <a:ext cx="51768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277" name="CustomShape 26"/>
          <p:cNvSpPr/>
          <p:nvPr/>
        </p:nvSpPr>
        <p:spPr>
          <a:xfrm>
            <a:off x="2276640" y="2138400"/>
            <a:ext cx="51732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278" name="CustomShape 27"/>
          <p:cNvSpPr/>
          <p:nvPr/>
        </p:nvSpPr>
        <p:spPr>
          <a:xfrm>
            <a:off x="1212840" y="2505240"/>
            <a:ext cx="422280" cy="285480"/>
          </a:xfrm>
          <a:custGeom>
            <a:avLst/>
            <a:gdLst/>
            <a:ah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279" name="CustomShape 28"/>
          <p:cNvSpPr/>
          <p:nvPr/>
        </p:nvSpPr>
        <p:spPr>
          <a:xfrm>
            <a:off x="2041560" y="2565360"/>
            <a:ext cx="101520" cy="160200"/>
          </a:xfrm>
          <a:custGeom>
            <a:avLst/>
            <a:gdLst/>
            <a:ahLst/>
            <a:rect l="l" t="t" r="r" b="b"/>
            <a:pathLst>
              <a:path w="8467" h="155575">
                <a:moveTo>
                  <a:pt x="0" y="0"/>
                </a:moveTo>
                <a:cubicBezTo>
                  <a:pt x="4233" y="62177"/>
                  <a:pt x="8467" y="124354"/>
                  <a:pt x="0" y="155575"/>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280" name="CustomShape 29"/>
          <p:cNvSpPr/>
          <p:nvPr/>
        </p:nvSpPr>
        <p:spPr>
          <a:xfrm>
            <a:off x="2298600" y="2489040"/>
            <a:ext cx="492120" cy="320760"/>
          </a:xfrm>
          <a:custGeom>
            <a:avLst/>
            <a:gdLst/>
            <a:ah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281" name="CustomShape 30"/>
          <p:cNvSpPr/>
          <p:nvPr/>
        </p:nvSpPr>
        <p:spPr>
          <a:xfrm>
            <a:off x="-104760" y="1778040"/>
            <a:ext cx="2503440" cy="2144520"/>
          </a:xfrm>
          <a:custGeom>
            <a:avLst/>
            <a:gdLst/>
            <a:ahLst/>
            <a:rect l="l" t="t" r="r" b="b"/>
            <a:pathLst>
              <a:path w="2447459" h="2089150">
                <a:moveTo>
                  <a:pt x="654437" y="0"/>
                </a:moveTo>
                <a:cubicBezTo>
                  <a:pt x="475578" y="298979"/>
                  <a:pt x="0" y="597958"/>
                  <a:pt x="298837" y="946150"/>
                </a:cubicBezTo>
                <a:cubicBezTo>
                  <a:pt x="597674" y="1294342"/>
                  <a:pt x="2415709" y="1914525"/>
                  <a:pt x="2447459" y="20891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282" name="CustomShape 31"/>
          <p:cNvSpPr/>
          <p:nvPr/>
        </p:nvSpPr>
        <p:spPr>
          <a:xfrm>
            <a:off x="2238480" y="3787920"/>
            <a:ext cx="1187280" cy="704880"/>
          </a:xfrm>
          <a:custGeom>
            <a:avLst/>
            <a:gdLst/>
            <a:ahLst/>
            <a:rect l="l" t="t" r="r" b="b"/>
            <a:pathLst>
              <a:path w="1187450" h="704850">
                <a:moveTo>
                  <a:pt x="0" y="704850"/>
                </a:moveTo>
                <a:lnTo>
                  <a:pt x="176213" y="0"/>
                </a:lnTo>
                <a:lnTo>
                  <a:pt x="1011238" y="0"/>
                </a:lnTo>
                <a:lnTo>
                  <a:pt x="118745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283" name="CustomShape 32"/>
          <p:cNvSpPr/>
          <p:nvPr/>
        </p:nvSpPr>
        <p:spPr>
          <a:xfrm>
            <a:off x="1324080" y="3193920"/>
            <a:ext cx="258768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motion correction xforms from 3dvolreg</a:t>
            </a:r>
            <a:endParaRPr b="0" lang="en-US" sz="1100" spc="-1" strike="noStrike">
              <a:solidFill>
                <a:srgbClr val="000000"/>
              </a:solidFill>
              <a:uFill>
                <a:solidFill>
                  <a:srgbClr val="ffffff"/>
                </a:solidFill>
              </a:uFill>
              <a:latin typeface="Times New Roman"/>
            </a:endParaRPr>
          </a:p>
        </p:txBody>
      </p:sp>
      <p:sp>
        <p:nvSpPr>
          <p:cNvPr id="284" name="CustomShape 33"/>
          <p:cNvSpPr/>
          <p:nvPr/>
        </p:nvSpPr>
        <p:spPr>
          <a:xfrm>
            <a:off x="1614600" y="1157400"/>
            <a:ext cx="1631880" cy="763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structural-functional alignment from align_epi_anat.py</a:t>
            </a:r>
            <a:endParaRPr b="0" lang="en-US" sz="1100" spc="-1" strike="noStrike">
              <a:solidFill>
                <a:srgbClr val="000000"/>
              </a:solidFill>
              <a:uFill>
                <a:solidFill>
                  <a:srgbClr val="ffffff"/>
                </a:solidFill>
              </a:uFill>
              <a:latin typeface="Times New Roman"/>
            </a:endParaRPr>
          </a:p>
          <a:p>
            <a:pPr/>
            <a:r>
              <a:rPr b="0" lang="en-US" sz="1100" spc="-1" strike="noStrike">
                <a:solidFill>
                  <a:srgbClr val="000000"/>
                </a:solidFill>
                <a:uFill>
                  <a:solidFill>
                    <a:srgbClr val="ffffff"/>
                  </a:solidFill>
                </a:uFill>
                <a:latin typeface="Times New Roman"/>
              </a:rPr>
              <a:t>(affine)</a:t>
            </a:r>
            <a:endParaRPr b="0" lang="en-US" sz="1100" spc="-1" strike="noStrike">
              <a:solidFill>
                <a:srgbClr val="000000"/>
              </a:solidFill>
              <a:uFill>
                <a:solidFill>
                  <a:srgbClr val="ffffff"/>
                </a:solidFill>
              </a:uFill>
              <a:latin typeface="Times New Roman"/>
            </a:endParaRPr>
          </a:p>
        </p:txBody>
      </p:sp>
      <p:sp>
        <p:nvSpPr>
          <p:cNvPr id="285" name="CustomShape 34"/>
          <p:cNvSpPr/>
          <p:nvPr/>
        </p:nvSpPr>
        <p:spPr>
          <a:xfrm>
            <a:off x="1741320" y="4773600"/>
            <a:ext cx="901800" cy="704880"/>
          </a:xfrm>
          <a:custGeom>
            <a:avLst/>
            <a:gdLst/>
            <a:ah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286" name="CustomShape 35"/>
          <p:cNvSpPr/>
          <p:nvPr/>
        </p:nvSpPr>
        <p:spPr>
          <a:xfrm>
            <a:off x="1743120" y="4838760"/>
            <a:ext cx="91260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MNI</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287" name="CustomShape 36"/>
          <p:cNvSpPr/>
          <p:nvPr/>
        </p:nvSpPr>
        <p:spPr>
          <a:xfrm>
            <a:off x="2940120" y="4773600"/>
            <a:ext cx="901800" cy="704880"/>
          </a:xfrm>
          <a:custGeom>
            <a:avLst/>
            <a:gdLst/>
            <a:ah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288" name="CustomShape 37"/>
          <p:cNvSpPr/>
          <p:nvPr/>
        </p:nvSpPr>
        <p:spPr>
          <a:xfrm>
            <a:off x="2933640" y="4838760"/>
            <a:ext cx="91116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MNI_ANAT</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289" name="CustomShape 38"/>
          <p:cNvSpPr/>
          <p:nvPr/>
        </p:nvSpPr>
        <p:spPr>
          <a:xfrm>
            <a:off x="3403440" y="3855960"/>
            <a:ext cx="1560600" cy="596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alignment to template xform from @auto_tlrc</a:t>
            </a:r>
            <a:endParaRPr b="0" lang="en-US" sz="1100" spc="-1" strike="noStrike">
              <a:solidFill>
                <a:srgbClr val="000000"/>
              </a:solidFill>
              <a:uFill>
                <a:solidFill>
                  <a:srgbClr val="ffffff"/>
                </a:solidFill>
              </a:uFill>
              <a:latin typeface="Times New Roman"/>
            </a:endParaRPr>
          </a:p>
          <a:p>
            <a:pPr/>
            <a:r>
              <a:rPr b="0" lang="en-US" sz="1100" spc="-1" strike="noStrike">
                <a:solidFill>
                  <a:srgbClr val="000000"/>
                </a:solidFill>
                <a:uFill>
                  <a:solidFill>
                    <a:srgbClr val="ffffff"/>
                  </a:solidFill>
                </a:uFill>
                <a:latin typeface="Times New Roman"/>
              </a:rPr>
              <a:t>(affine/non-linear)</a:t>
            </a:r>
            <a:endParaRPr b="0" lang="en-US" sz="1100" spc="-1" strike="noStrike">
              <a:solidFill>
                <a:srgbClr val="000000"/>
              </a:solidFill>
              <a:uFill>
                <a:solidFill>
                  <a:srgbClr val="ffffff"/>
                </a:solidFill>
              </a:uFill>
              <a:latin typeface="Times New Roman"/>
            </a:endParaRPr>
          </a:p>
        </p:txBody>
      </p:sp>
      <p:sp>
        <p:nvSpPr>
          <p:cNvPr id="290" name="CustomShape 39"/>
          <p:cNvSpPr/>
          <p:nvPr/>
        </p:nvSpPr>
        <p:spPr>
          <a:xfrm>
            <a:off x="2373480" y="3868560"/>
            <a:ext cx="882360" cy="596160"/>
          </a:xfrm>
          <a:custGeom>
            <a:avLst/>
            <a:gdLst/>
            <a:ahLst/>
            <a:rect l="l" t="t" r="r" b="b"/>
            <a:pathLst>
              <a:path w="21600" h="21600">
                <a:moveTo>
                  <a:pt x="0" y="0"/>
                </a:moveTo>
                <a:lnTo>
                  <a:pt x="21600" y="0"/>
                </a:lnTo>
                <a:lnTo>
                  <a:pt x="21600" y="21600"/>
                </a:lnTo>
                <a:lnTo>
                  <a:pt x="0" y="21600"/>
                </a:lnTo>
                <a:lnTo>
                  <a:pt x="0" y="0"/>
                </a:lnTo>
                <a:close/>
              </a:path>
            </a:pathLst>
          </a:custGeom>
          <a:solidFill>
            <a:srgbClr val="ffd2a9"/>
          </a:solid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Template (Talairach/MNI/...)</a:t>
            </a:r>
            <a:endParaRPr b="0" lang="en-US" sz="1100" spc="-1" strike="noStrike">
              <a:solidFill>
                <a:srgbClr val="000000"/>
              </a:solidFill>
              <a:uFill>
                <a:solidFill>
                  <a:srgbClr val="ffffff"/>
                </a:solidFill>
              </a:uFill>
              <a:latin typeface="Times New Roman"/>
            </a:endParaRPr>
          </a:p>
        </p:txBody>
      </p:sp>
      <p:sp>
        <p:nvSpPr>
          <p:cNvPr id="291" name="CustomShape 40"/>
          <p:cNvSpPr/>
          <p:nvPr/>
        </p:nvSpPr>
        <p:spPr>
          <a:xfrm>
            <a:off x="1415880" y="5021280"/>
            <a:ext cx="387360" cy="127080"/>
          </a:xfrm>
          <a:custGeom>
            <a:avLst/>
            <a:gdLst/>
            <a:ah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292" name="CustomShape 41"/>
          <p:cNvSpPr/>
          <p:nvPr/>
        </p:nvSpPr>
        <p:spPr>
          <a:xfrm>
            <a:off x="2575080" y="5011560"/>
            <a:ext cx="388800" cy="127080"/>
          </a:xfrm>
          <a:custGeom>
            <a:avLst/>
            <a:gdLst/>
            <a:ahLst/>
            <a:rect l="0" t="0" r="r" b="b"/>
            <a:pathLst>
              <a:path w="1082" h="355">
                <a:moveTo>
                  <a:pt x="0" y="177"/>
                </a:moveTo>
                <a:lnTo>
                  <a:pt x="176" y="0"/>
                </a:lnTo>
                <a:lnTo>
                  <a:pt x="176" y="88"/>
                </a:lnTo>
                <a:lnTo>
                  <a:pt x="904" y="88"/>
                </a:lnTo>
                <a:lnTo>
                  <a:pt x="904" y="0"/>
                </a:lnTo>
                <a:lnTo>
                  <a:pt x="1081" y="177"/>
                </a:lnTo>
                <a:lnTo>
                  <a:pt x="904" y="354"/>
                </a:lnTo>
                <a:lnTo>
                  <a:pt x="904"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293" name="CustomShape 42"/>
          <p:cNvSpPr/>
          <p:nvPr/>
        </p:nvSpPr>
        <p:spPr>
          <a:xfrm>
            <a:off x="5518080" y="5899320"/>
            <a:ext cx="387360" cy="271440"/>
          </a:xfrm>
          <a:custGeom>
            <a:avLst/>
            <a:gdLst/>
            <a:ahLst/>
            <a:rect l="l" t="t" r="r" b="b"/>
            <a:pathLst>
              <a:path w="387350" h="271463">
                <a:moveTo>
                  <a:pt x="0" y="271463"/>
                </a:moveTo>
                <a:lnTo>
                  <a:pt x="67866" y="0"/>
                </a:lnTo>
                <a:lnTo>
                  <a:pt x="319484" y="0"/>
                </a:lnTo>
                <a:lnTo>
                  <a:pt x="387350" y="271463"/>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294" name="CustomShape 43"/>
          <p:cNvSpPr/>
          <p:nvPr/>
        </p:nvSpPr>
        <p:spPr>
          <a:xfrm>
            <a:off x="5470560" y="6253200"/>
            <a:ext cx="511200" cy="290520"/>
          </a:xfrm>
          <a:prstGeom prst="ellipse">
            <a:avLst/>
          </a:prstGeom>
          <a:solidFill>
            <a:srgbClr val="a2bdff"/>
          </a:solidFill>
          <a:ln w="9360">
            <a:solidFill>
              <a:srgbClr val="000000"/>
            </a:solidFill>
            <a:miter/>
          </a:ln>
        </p:spPr>
        <p:style>
          <a:lnRef idx="0"/>
          <a:fillRef idx="0"/>
          <a:effectRef idx="0"/>
          <a:fontRef idx="minor"/>
        </p:style>
      </p:sp>
      <p:sp>
        <p:nvSpPr>
          <p:cNvPr id="295" name="CustomShape 44"/>
          <p:cNvSpPr/>
          <p:nvPr/>
        </p:nvSpPr>
        <p:spPr>
          <a:xfrm>
            <a:off x="5921280" y="5916600"/>
            <a:ext cx="83052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Resource</a:t>
            </a:r>
            <a:endParaRPr b="0" lang="en-US" sz="1100" spc="-1" strike="noStrike">
              <a:solidFill>
                <a:srgbClr val="000000"/>
              </a:solidFill>
              <a:uFill>
                <a:solidFill>
                  <a:srgbClr val="ffffff"/>
                </a:solidFill>
              </a:uFill>
              <a:latin typeface="Times New Roman"/>
            </a:endParaRPr>
          </a:p>
        </p:txBody>
      </p:sp>
      <p:sp>
        <p:nvSpPr>
          <p:cNvPr id="296" name="CustomShape 45"/>
          <p:cNvSpPr/>
          <p:nvPr/>
        </p:nvSpPr>
        <p:spPr>
          <a:xfrm>
            <a:off x="5870520" y="6264360"/>
            <a:ext cx="83016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Dataset</a:t>
            </a:r>
            <a:endParaRPr b="0" lang="en-US" sz="1100" spc="-1" strike="noStrike">
              <a:solidFill>
                <a:srgbClr val="000000"/>
              </a:solidFill>
              <a:uFill>
                <a:solidFill>
                  <a:srgbClr val="ffffff"/>
                </a:solidFill>
              </a:uFill>
              <a:latin typeface="Times New Roman"/>
            </a:endParaRPr>
          </a:p>
        </p:txBody>
      </p:sp>
      <p:sp>
        <p:nvSpPr>
          <p:cNvPr id="297" name="CustomShape 46"/>
          <p:cNvSpPr/>
          <p:nvPr/>
        </p:nvSpPr>
        <p:spPr>
          <a:xfrm>
            <a:off x="4452840" y="630360"/>
            <a:ext cx="42768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fillRef idx="0"/>
          <a:effectRef idx="0"/>
          <a:fontRef idx="minor"/>
        </p:style>
      </p:sp>
      <p:sp>
        <p:nvSpPr>
          <p:cNvPr id="298" name="CustomShape 47"/>
          <p:cNvSpPr/>
          <p:nvPr/>
        </p:nvSpPr>
        <p:spPr>
          <a:xfrm>
            <a:off x="4751280" y="2055960"/>
            <a:ext cx="3537000" cy="1411200"/>
          </a:xfrm>
          <a:prstGeom prst="rect">
            <a:avLst/>
          </a:prstGeom>
          <a:solidFill>
            <a:srgbClr val="d9d9d9"/>
          </a:solidFill>
          <a:ln>
            <a:noFill/>
          </a:ln>
          <a:effectLst>
            <a:outerShdw dist="23040" dir="5400000">
              <a:srgbClr val="808080">
                <a:alpha val="35000"/>
              </a:srgbClr>
            </a:outerShdw>
          </a:effectLst>
        </p:spPr>
        <p:style>
          <a:lnRef idx="0"/>
          <a:fillRef idx="0"/>
          <a:effectRef idx="0"/>
          <a:fontRef idx="minor"/>
        </p:style>
      </p:sp>
      <p:sp>
        <p:nvSpPr>
          <p:cNvPr id="299" name="CustomShape 48"/>
          <p:cNvSpPr/>
          <p:nvPr/>
        </p:nvSpPr>
        <p:spPr>
          <a:xfrm>
            <a:off x="4757760" y="1173240"/>
            <a:ext cx="1211400" cy="703080"/>
          </a:xfrm>
          <a:prstGeom prst="ellipse">
            <a:avLst/>
          </a:prstGeom>
          <a:solidFill>
            <a:srgbClr val="d9d9d9"/>
          </a:solidFill>
          <a:ln w="9360">
            <a:solidFill>
              <a:srgbClr val="000000"/>
            </a:solidFill>
            <a:miter/>
          </a:ln>
        </p:spPr>
        <p:style>
          <a:lnRef idx="0"/>
          <a:fillRef idx="0"/>
          <a:effectRef idx="0"/>
          <a:fontRef idx="minor"/>
        </p:style>
      </p:sp>
      <p:sp>
        <p:nvSpPr>
          <p:cNvPr id="300" name="CustomShape 49"/>
          <p:cNvSpPr/>
          <p:nvPr/>
        </p:nvSpPr>
        <p:spPr>
          <a:xfrm>
            <a:off x="4600440" y="655560"/>
            <a:ext cx="129564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000" spc="-1" strike="noStrike">
                <a:solidFill>
                  <a:srgbClr val="000000"/>
                </a:solidFill>
                <a:uFill>
                  <a:solidFill>
                    <a:srgbClr val="ffffff"/>
                  </a:solidFill>
                </a:uFill>
                <a:latin typeface="Times New Roman"/>
              </a:rPr>
              <a:t>Session 2</a:t>
            </a:r>
            <a:endParaRPr b="0" lang="en-US" sz="2000" spc="-1" strike="noStrike">
              <a:solidFill>
                <a:srgbClr val="000000"/>
              </a:solidFill>
              <a:uFill>
                <a:solidFill>
                  <a:srgbClr val="ffffff"/>
                </a:solidFill>
              </a:uFill>
              <a:latin typeface="Times New Roman"/>
            </a:endParaRPr>
          </a:p>
        </p:txBody>
      </p:sp>
      <p:sp>
        <p:nvSpPr>
          <p:cNvPr id="301" name="CustomShape 50"/>
          <p:cNvSpPr/>
          <p:nvPr/>
        </p:nvSpPr>
        <p:spPr>
          <a:xfrm>
            <a:off x="4894200" y="1368360"/>
            <a:ext cx="881280" cy="276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Anat2</a:t>
            </a:r>
            <a:endParaRPr b="0" lang="en-US" sz="1200" spc="-1" strike="noStrike">
              <a:solidFill>
                <a:srgbClr val="000000"/>
              </a:solidFill>
              <a:uFill>
                <a:solidFill>
                  <a:srgbClr val="ffffff"/>
                </a:solidFill>
              </a:uFill>
              <a:latin typeface="Times New Roman"/>
            </a:endParaRPr>
          </a:p>
        </p:txBody>
      </p:sp>
      <p:sp>
        <p:nvSpPr>
          <p:cNvPr id="302" name="CustomShape 51"/>
          <p:cNvSpPr/>
          <p:nvPr/>
        </p:nvSpPr>
        <p:spPr>
          <a:xfrm>
            <a:off x="4844880" y="2128680"/>
            <a:ext cx="878040" cy="439920"/>
          </a:xfrm>
          <a:prstGeom prst="ellipse">
            <a:avLst/>
          </a:prstGeom>
          <a:solidFill>
            <a:srgbClr val="a2bdff"/>
          </a:solidFill>
          <a:ln w="9360">
            <a:solidFill>
              <a:srgbClr val="000000"/>
            </a:solidFill>
            <a:miter/>
          </a:ln>
        </p:spPr>
        <p:style>
          <a:lnRef idx="0"/>
          <a:fillRef idx="0"/>
          <a:effectRef idx="0"/>
          <a:fontRef idx="minor"/>
        </p:style>
      </p:sp>
      <p:sp>
        <p:nvSpPr>
          <p:cNvPr id="303" name="CustomShape 52"/>
          <p:cNvSpPr/>
          <p:nvPr/>
        </p:nvSpPr>
        <p:spPr>
          <a:xfrm>
            <a:off x="4844880" y="21700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304" name="CustomShape 53"/>
          <p:cNvSpPr/>
          <p:nvPr/>
        </p:nvSpPr>
        <p:spPr>
          <a:xfrm>
            <a:off x="5896080" y="2130480"/>
            <a:ext cx="877680" cy="439560"/>
          </a:xfrm>
          <a:prstGeom prst="ellipse">
            <a:avLst/>
          </a:prstGeom>
          <a:solidFill>
            <a:srgbClr val="a2bdff"/>
          </a:solidFill>
          <a:ln w="9360">
            <a:solidFill>
              <a:srgbClr val="000000"/>
            </a:solidFill>
            <a:miter/>
          </a:ln>
        </p:spPr>
        <p:style>
          <a:lnRef idx="0"/>
          <a:fillRef idx="0"/>
          <a:effectRef idx="0"/>
          <a:fontRef idx="minor"/>
        </p:style>
      </p:sp>
      <p:sp>
        <p:nvSpPr>
          <p:cNvPr id="305" name="CustomShape 54"/>
          <p:cNvSpPr/>
          <p:nvPr/>
        </p:nvSpPr>
        <p:spPr>
          <a:xfrm>
            <a:off x="5896080" y="21718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306" name="CustomShape 55"/>
          <p:cNvSpPr/>
          <p:nvPr/>
        </p:nvSpPr>
        <p:spPr>
          <a:xfrm>
            <a:off x="7093080" y="2130480"/>
            <a:ext cx="877680" cy="439560"/>
          </a:xfrm>
          <a:prstGeom prst="ellipse">
            <a:avLst/>
          </a:prstGeom>
          <a:solidFill>
            <a:srgbClr val="a2bdff"/>
          </a:solidFill>
          <a:ln w="9360">
            <a:solidFill>
              <a:srgbClr val="000000"/>
            </a:solidFill>
            <a:miter/>
          </a:ln>
        </p:spPr>
        <p:style>
          <a:lnRef idx="0"/>
          <a:fillRef idx="0"/>
          <a:effectRef idx="0"/>
          <a:fontRef idx="minor"/>
        </p:style>
      </p:sp>
      <p:sp>
        <p:nvSpPr>
          <p:cNvPr id="307" name="CustomShape 56"/>
          <p:cNvSpPr/>
          <p:nvPr/>
        </p:nvSpPr>
        <p:spPr>
          <a:xfrm>
            <a:off x="7091280" y="21718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308" name="CustomShape 57"/>
          <p:cNvSpPr/>
          <p:nvPr/>
        </p:nvSpPr>
        <p:spPr>
          <a:xfrm>
            <a:off x="4824360" y="2725560"/>
            <a:ext cx="878040" cy="439920"/>
          </a:xfrm>
          <a:prstGeom prst="ellipse">
            <a:avLst/>
          </a:prstGeom>
          <a:solidFill>
            <a:srgbClr val="a2bdff"/>
          </a:solidFill>
          <a:ln w="9360">
            <a:solidFill>
              <a:srgbClr val="000000"/>
            </a:solidFill>
            <a:miter/>
          </a:ln>
        </p:spPr>
        <p:style>
          <a:lnRef idx="0"/>
          <a:fillRef idx="0"/>
          <a:effectRef idx="0"/>
          <a:fontRef idx="minor"/>
        </p:style>
      </p:sp>
      <p:sp>
        <p:nvSpPr>
          <p:cNvPr id="309" name="CustomShape 58"/>
          <p:cNvSpPr/>
          <p:nvPr/>
        </p:nvSpPr>
        <p:spPr>
          <a:xfrm>
            <a:off x="4824360" y="2766960"/>
            <a:ext cx="88128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310" name="CustomShape 59"/>
          <p:cNvSpPr/>
          <p:nvPr/>
        </p:nvSpPr>
        <p:spPr>
          <a:xfrm>
            <a:off x="5875200" y="2728800"/>
            <a:ext cx="878040" cy="439920"/>
          </a:xfrm>
          <a:prstGeom prst="ellipse">
            <a:avLst/>
          </a:prstGeom>
          <a:solidFill>
            <a:srgbClr val="a2bdff"/>
          </a:solidFill>
          <a:ln w="9360">
            <a:solidFill>
              <a:srgbClr val="000000"/>
            </a:solidFill>
            <a:miter/>
          </a:ln>
        </p:spPr>
        <p:style>
          <a:lnRef idx="0"/>
          <a:fillRef idx="0"/>
          <a:effectRef idx="0"/>
          <a:fontRef idx="minor"/>
        </p:style>
      </p:sp>
      <p:sp>
        <p:nvSpPr>
          <p:cNvPr id="311" name="CustomShape 60"/>
          <p:cNvSpPr/>
          <p:nvPr/>
        </p:nvSpPr>
        <p:spPr>
          <a:xfrm>
            <a:off x="5873760" y="27687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312" name="CustomShape 61"/>
          <p:cNvSpPr/>
          <p:nvPr/>
        </p:nvSpPr>
        <p:spPr>
          <a:xfrm>
            <a:off x="7070760" y="2728800"/>
            <a:ext cx="877680" cy="439920"/>
          </a:xfrm>
          <a:prstGeom prst="ellipse">
            <a:avLst/>
          </a:prstGeom>
          <a:solidFill>
            <a:srgbClr val="a2bdff"/>
          </a:solidFill>
          <a:ln w="9360">
            <a:solidFill>
              <a:srgbClr val="000000"/>
            </a:solidFill>
            <a:miter/>
          </a:ln>
        </p:spPr>
        <p:style>
          <a:lnRef idx="0"/>
          <a:fillRef idx="0"/>
          <a:effectRef idx="0"/>
          <a:fontRef idx="minor"/>
        </p:style>
      </p:sp>
      <p:sp>
        <p:nvSpPr>
          <p:cNvPr id="313" name="CustomShape 62"/>
          <p:cNvSpPr/>
          <p:nvPr/>
        </p:nvSpPr>
        <p:spPr>
          <a:xfrm>
            <a:off x="7070760" y="27687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314" name="CustomShape 63"/>
          <p:cNvSpPr/>
          <p:nvPr/>
        </p:nvSpPr>
        <p:spPr>
          <a:xfrm>
            <a:off x="6654960" y="2246400"/>
            <a:ext cx="5443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sp>
        <p:nvSpPr>
          <p:cNvPr id="315" name="CustomShape 64"/>
          <p:cNvSpPr/>
          <p:nvPr/>
        </p:nvSpPr>
        <p:spPr>
          <a:xfrm>
            <a:off x="6654960" y="2822400"/>
            <a:ext cx="5443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cxnSp>
        <p:nvCxnSpPr>
          <p:cNvPr id="316" name="Line 65"/>
          <p:cNvCxnSpPr>
            <a:stCxn id="299" idx="5"/>
            <a:endCxn id="304" idx="0"/>
          </p:cNvCxnSpPr>
          <p:nvPr/>
        </p:nvCxnSpPr>
        <p:spPr>
          <a:xfrm>
            <a:off x="5792040" y="1773360"/>
            <a:ext cx="543240" cy="357480"/>
          </a:xfrm>
          <a:prstGeom prst="curvedConnector3">
            <a:avLst/>
          </a:prstGeom>
          <a:ln w="25560">
            <a:solidFill>
              <a:srgbClr val="00cc99"/>
            </a:solidFill>
            <a:miter/>
            <a:headEnd len="lg" type="triangle" w="med"/>
            <a:tailEnd len="lg" type="triangle" w="med"/>
          </a:ln>
        </p:spPr>
      </p:cxnSp>
      <p:sp>
        <p:nvSpPr>
          <p:cNvPr id="317" name="CustomShape 66"/>
          <p:cNvSpPr/>
          <p:nvPr/>
        </p:nvSpPr>
        <p:spPr>
          <a:xfrm>
            <a:off x="5513400" y="2093760"/>
            <a:ext cx="51768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18" name="CustomShape 67"/>
          <p:cNvSpPr/>
          <p:nvPr/>
        </p:nvSpPr>
        <p:spPr>
          <a:xfrm>
            <a:off x="6654960" y="2138400"/>
            <a:ext cx="51588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19" name="CustomShape 68"/>
          <p:cNvSpPr/>
          <p:nvPr/>
        </p:nvSpPr>
        <p:spPr>
          <a:xfrm>
            <a:off x="5589720" y="2505240"/>
            <a:ext cx="422280" cy="285480"/>
          </a:xfrm>
          <a:custGeom>
            <a:avLst/>
            <a:gdLst/>
            <a:ah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20" name="CustomShape 69"/>
          <p:cNvSpPr/>
          <p:nvPr/>
        </p:nvSpPr>
        <p:spPr>
          <a:xfrm>
            <a:off x="6418440" y="2565360"/>
            <a:ext cx="101520" cy="160200"/>
          </a:xfrm>
          <a:custGeom>
            <a:avLst/>
            <a:gdLst/>
            <a:ahLst/>
            <a:rect l="l" t="t" r="r" b="b"/>
            <a:pathLst>
              <a:path w="8467" h="155575">
                <a:moveTo>
                  <a:pt x="0" y="0"/>
                </a:moveTo>
                <a:cubicBezTo>
                  <a:pt x="4233" y="62177"/>
                  <a:pt x="8467" y="124354"/>
                  <a:pt x="0" y="155575"/>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21" name="CustomShape 70"/>
          <p:cNvSpPr/>
          <p:nvPr/>
        </p:nvSpPr>
        <p:spPr>
          <a:xfrm>
            <a:off x="6675480" y="2489040"/>
            <a:ext cx="492120" cy="320760"/>
          </a:xfrm>
          <a:custGeom>
            <a:avLst/>
            <a:gdLst/>
            <a:ah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22" name="CustomShape 71"/>
          <p:cNvSpPr/>
          <p:nvPr/>
        </p:nvSpPr>
        <p:spPr>
          <a:xfrm>
            <a:off x="3127320" y="1765440"/>
            <a:ext cx="1720800" cy="2089080"/>
          </a:xfrm>
          <a:custGeom>
            <a:avLst/>
            <a:gdLst/>
            <a:ahLst/>
            <a:rect l="l" t="t" r="r" b="b"/>
            <a:pathLst>
              <a:path w="1683443" h="2089150">
                <a:moveTo>
                  <a:pt x="1683443" y="0"/>
                </a:moveTo>
                <a:cubicBezTo>
                  <a:pt x="1504584" y="298979"/>
                  <a:pt x="1603125" y="597958"/>
                  <a:pt x="1327843" y="946150"/>
                </a:cubicBezTo>
                <a:cubicBezTo>
                  <a:pt x="1052561" y="1294342"/>
                  <a:pt x="0" y="1914525"/>
                  <a:pt x="31750" y="20891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23" name="CustomShape 72"/>
          <p:cNvSpPr/>
          <p:nvPr/>
        </p:nvSpPr>
        <p:spPr>
          <a:xfrm>
            <a:off x="5702400" y="3193920"/>
            <a:ext cx="258588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motion correction xforms from 3dvolreg</a:t>
            </a:r>
            <a:endParaRPr b="0" lang="en-US" sz="1100" spc="-1" strike="noStrike">
              <a:solidFill>
                <a:srgbClr val="000000"/>
              </a:solidFill>
              <a:uFill>
                <a:solidFill>
                  <a:srgbClr val="ffffff"/>
                </a:solidFill>
              </a:uFill>
              <a:latin typeface="Times New Roman"/>
            </a:endParaRPr>
          </a:p>
        </p:txBody>
      </p:sp>
      <p:sp>
        <p:nvSpPr>
          <p:cNvPr id="324" name="CustomShape 73"/>
          <p:cNvSpPr/>
          <p:nvPr/>
        </p:nvSpPr>
        <p:spPr>
          <a:xfrm>
            <a:off x="5991120" y="1157400"/>
            <a:ext cx="1631880" cy="763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structural-functional alignment from align_epi_anat.py</a:t>
            </a:r>
            <a:endParaRPr b="0" lang="en-US" sz="1100" spc="-1" strike="noStrike">
              <a:solidFill>
                <a:srgbClr val="000000"/>
              </a:solidFill>
              <a:uFill>
                <a:solidFill>
                  <a:srgbClr val="ffffff"/>
                </a:solidFill>
              </a:uFill>
              <a:latin typeface="Times New Roman"/>
            </a:endParaRPr>
          </a:p>
          <a:p>
            <a:pPr/>
            <a:r>
              <a:rPr b="0" lang="en-US" sz="1100" spc="-1" strike="noStrike">
                <a:solidFill>
                  <a:srgbClr val="000000"/>
                </a:solidFill>
                <a:uFill>
                  <a:solidFill>
                    <a:srgbClr val="ffffff"/>
                  </a:solidFill>
                </a:uFill>
                <a:latin typeface="Times New Roman"/>
              </a:rPr>
              <a:t>(affine)</a:t>
            </a:r>
            <a:endParaRPr b="0" lang="en-US" sz="1100" spc="-1" strike="noStrike">
              <a:solidFill>
                <a:srgbClr val="000000"/>
              </a:solidFill>
              <a:uFill>
                <a:solidFill>
                  <a:srgbClr val="ffffff"/>
                </a:solidFill>
              </a:uFill>
              <a:latin typeface="Times New Roman"/>
            </a:endParaRPr>
          </a:p>
        </p:txBody>
      </p:sp>
      <p:sp>
        <p:nvSpPr>
          <p:cNvPr id="325" name="Line 74"/>
          <p:cNvSpPr/>
          <p:nvPr/>
        </p:nvSpPr>
        <p:spPr>
          <a:xfrm flipV="1">
            <a:off x="5951520" y="1523520"/>
            <a:ext cx="1803240" cy="17640"/>
          </a:xfrm>
          <a:prstGeom prst="line">
            <a:avLst/>
          </a:prstGeom>
          <a:ln w="25560">
            <a:solidFill>
              <a:srgbClr val="000000"/>
            </a:solidFill>
            <a:miter/>
          </a:ln>
        </p:spPr>
        <p:style>
          <a:lnRef idx="0"/>
          <a:fillRef idx="0"/>
          <a:effectRef idx="0"/>
          <a:fontRef idx="minor"/>
        </p:style>
      </p:sp>
      <p:sp>
        <p:nvSpPr>
          <p:cNvPr id="326" name="CustomShape 75"/>
          <p:cNvSpPr/>
          <p:nvPr/>
        </p:nvSpPr>
        <p:spPr>
          <a:xfrm>
            <a:off x="7658280" y="1185840"/>
            <a:ext cx="900000" cy="703440"/>
          </a:xfrm>
          <a:custGeom>
            <a:avLst/>
            <a:gdLst/>
            <a:ahLst/>
            <a:rect l="l" t="t" r="r" b="b"/>
            <a:pathLst>
              <a:path w="900113" h="703262">
                <a:moveTo>
                  <a:pt x="0" y="703262"/>
                </a:moveTo>
                <a:lnTo>
                  <a:pt x="175816" y="0"/>
                </a:lnTo>
                <a:lnTo>
                  <a:pt x="724298" y="0"/>
                </a:lnTo>
                <a:lnTo>
                  <a:pt x="900113" y="703262"/>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27" name="CustomShape 76"/>
          <p:cNvSpPr/>
          <p:nvPr/>
        </p:nvSpPr>
        <p:spPr>
          <a:xfrm>
            <a:off x="7659720" y="1249200"/>
            <a:ext cx="911160" cy="459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Freesurfer</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Seg. (Atlas)</a:t>
            </a:r>
            <a:endParaRPr b="0" lang="en-US" sz="1200" spc="-1" strike="noStrike">
              <a:solidFill>
                <a:srgbClr val="000000"/>
              </a:solidFill>
              <a:uFill>
                <a:solidFill>
                  <a:srgbClr val="ffffff"/>
                </a:solidFill>
              </a:uFill>
              <a:latin typeface="Times New Roman"/>
            </a:endParaRPr>
          </a:p>
        </p:txBody>
      </p:sp>
      <p:sp>
        <p:nvSpPr>
          <p:cNvPr id="328" name="Line 77"/>
          <p:cNvSpPr/>
          <p:nvPr/>
        </p:nvSpPr>
        <p:spPr>
          <a:xfrm flipH="1">
            <a:off x="2531880" y="4521240"/>
            <a:ext cx="277560" cy="482400"/>
          </a:xfrm>
          <a:prstGeom prst="line">
            <a:avLst/>
          </a:prstGeom>
          <a:ln w="25560">
            <a:solidFill>
              <a:srgbClr val="000000"/>
            </a:solidFill>
            <a:miter/>
          </a:ln>
        </p:spPr>
        <p:style>
          <a:lnRef idx="0"/>
          <a:fillRef idx="0"/>
          <a:effectRef idx="0"/>
          <a:fontRef idx="minor"/>
        </p:style>
      </p:sp>
      <p:sp>
        <p:nvSpPr>
          <p:cNvPr id="329" name="CustomShape 78"/>
          <p:cNvSpPr/>
          <p:nvPr/>
        </p:nvSpPr>
        <p:spPr>
          <a:xfrm>
            <a:off x="1379520" y="5580000"/>
            <a:ext cx="1762200" cy="428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Known or User-defined transformations</a:t>
            </a:r>
            <a:endParaRPr b="0" lang="en-US" sz="1100" spc="-1" strike="noStrike">
              <a:solidFill>
                <a:srgbClr val="000000"/>
              </a:solidFill>
              <a:uFill>
                <a:solidFill>
                  <a:srgbClr val="ffffff"/>
                </a:solidFill>
              </a:uFill>
              <a:latin typeface="Times New Roman"/>
            </a:endParaRPr>
          </a:p>
        </p:txBody>
      </p:sp>
      <p:sp>
        <p:nvSpPr>
          <p:cNvPr id="330" name="CustomShape 79"/>
          <p:cNvSpPr/>
          <p:nvPr/>
        </p:nvSpPr>
        <p:spPr>
          <a:xfrm>
            <a:off x="7134120" y="6002280"/>
            <a:ext cx="387360" cy="127080"/>
          </a:xfrm>
          <a:custGeom>
            <a:avLst/>
            <a:gdLst/>
            <a:ah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331" name="CustomShape 80"/>
          <p:cNvSpPr/>
          <p:nvPr/>
        </p:nvSpPr>
        <p:spPr>
          <a:xfrm>
            <a:off x="7462800" y="5908680"/>
            <a:ext cx="120168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Transformation</a:t>
            </a:r>
            <a:endParaRPr b="0" lang="en-US" sz="1100" spc="-1" strike="noStrike">
              <a:solidFill>
                <a:srgbClr val="000000"/>
              </a:solidFill>
              <a:uFill>
                <a:solidFill>
                  <a:srgbClr val="ffffff"/>
                </a:solidFill>
              </a:uFill>
              <a:latin typeface="Times New Roman"/>
            </a:endParaRPr>
          </a:p>
        </p:txBody>
      </p:sp>
      <p:sp>
        <p:nvSpPr>
          <p:cNvPr id="332" name="Line 81"/>
          <p:cNvSpPr/>
          <p:nvPr/>
        </p:nvSpPr>
        <p:spPr>
          <a:xfrm>
            <a:off x="7140600" y="6399360"/>
            <a:ext cx="398520" cy="1440"/>
          </a:xfrm>
          <a:prstGeom prst="line">
            <a:avLst/>
          </a:prstGeom>
          <a:ln w="25560">
            <a:solidFill>
              <a:srgbClr val="000000"/>
            </a:solidFill>
            <a:miter/>
          </a:ln>
        </p:spPr>
        <p:style>
          <a:lnRef idx="0"/>
          <a:fillRef idx="0"/>
          <a:effectRef idx="0"/>
          <a:fontRef idx="minor"/>
        </p:style>
      </p:sp>
      <p:sp>
        <p:nvSpPr>
          <p:cNvPr id="333" name="CustomShape 82"/>
          <p:cNvSpPr/>
          <p:nvPr/>
        </p:nvSpPr>
        <p:spPr>
          <a:xfrm>
            <a:off x="7470720" y="6180120"/>
            <a:ext cx="1168560" cy="428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Same space / Identity xform</a:t>
            </a:r>
            <a:endParaRPr b="0" lang="en-US" sz="1100" spc="-1" strike="noStrike">
              <a:solidFill>
                <a:srgbClr val="000000"/>
              </a:solidFill>
              <a:uFill>
                <a:solidFill>
                  <a:srgbClr val="ffffff"/>
                </a:solidFill>
              </a:uFill>
              <a:latin typeface="Times New Roman"/>
            </a:endParaRPr>
          </a:p>
        </p:txBody>
      </p:sp>
      <p:sp>
        <p:nvSpPr>
          <p:cNvPr id="334" name="CustomShape 83"/>
          <p:cNvSpPr/>
          <p:nvPr/>
        </p:nvSpPr>
        <p:spPr>
          <a:xfrm>
            <a:off x="5794200" y="5089680"/>
            <a:ext cx="2616480" cy="733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400" spc="-1" strike="noStrike">
                <a:solidFill>
                  <a:srgbClr val="000000"/>
                </a:solidFill>
                <a:uFill>
                  <a:solidFill>
                    <a:srgbClr val="ffffff"/>
                  </a:solidFill>
                </a:uFill>
                <a:latin typeface="Times New Roman"/>
              </a:rPr>
              <a:t>Atlas information available to any space through shortest chain of xforms</a:t>
            </a:r>
            <a:endParaRPr b="0" lang="en-US" sz="1400" spc="-1" strike="noStrike">
              <a:solidFill>
                <a:srgbClr val="000000"/>
              </a:solidFill>
              <a:uFill>
                <a:solidFill>
                  <a:srgbClr val="ffffff"/>
                </a:solidFill>
              </a:uFill>
              <a:latin typeface="Times New Roman"/>
            </a:endParaRPr>
          </a:p>
        </p:txBody>
      </p:sp>
      <p:sp>
        <p:nvSpPr>
          <p:cNvPr id="335" name="CustomShape 84"/>
          <p:cNvSpPr/>
          <p:nvPr/>
        </p:nvSpPr>
        <p:spPr>
          <a:xfrm>
            <a:off x="4194000" y="4773600"/>
            <a:ext cx="900360" cy="704880"/>
          </a:xfrm>
          <a:custGeom>
            <a:avLst/>
            <a:gdLst/>
            <a:ahLst/>
            <a:rect l="l" t="t" r="r" b="b"/>
            <a:pathLst>
              <a:path w="900113" h="704850">
                <a:moveTo>
                  <a:pt x="0" y="704850"/>
                </a:moveTo>
                <a:lnTo>
                  <a:pt x="176213" y="0"/>
                </a:lnTo>
                <a:lnTo>
                  <a:pt x="723901" y="0"/>
                </a:lnTo>
                <a:lnTo>
                  <a:pt x="900113"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36" name="CustomShape 85"/>
          <p:cNvSpPr/>
          <p:nvPr/>
        </p:nvSpPr>
        <p:spPr>
          <a:xfrm>
            <a:off x="3828960" y="5011560"/>
            <a:ext cx="387360" cy="127080"/>
          </a:xfrm>
          <a:custGeom>
            <a:avLst/>
            <a:gdLst/>
            <a:ah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337" name="CustomShape 86"/>
          <p:cNvSpPr/>
          <p:nvPr/>
        </p:nvSpPr>
        <p:spPr>
          <a:xfrm>
            <a:off x="4186080" y="4856040"/>
            <a:ext cx="91296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Web-based</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8" name="CustomShape 1"/>
          <p:cNvSpPr/>
          <p:nvPr/>
        </p:nvSpPr>
        <p:spPr>
          <a:xfrm>
            <a:off x="76320" y="630360"/>
            <a:ext cx="42750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fillRef idx="0"/>
          <a:effectRef idx="0"/>
          <a:fontRef idx="minor"/>
        </p:style>
      </p:sp>
      <p:sp>
        <p:nvSpPr>
          <p:cNvPr id="339" name="CustomShape 2"/>
          <p:cNvSpPr/>
          <p:nvPr/>
        </p:nvSpPr>
        <p:spPr>
          <a:xfrm>
            <a:off x="2151000" y="3664080"/>
            <a:ext cx="2813040" cy="987120"/>
          </a:xfrm>
          <a:prstGeom prst="rect">
            <a:avLst/>
          </a:prstGeom>
          <a:solidFill>
            <a:srgbClr val="d9d9d9"/>
          </a:solidFill>
          <a:ln>
            <a:noFill/>
          </a:ln>
          <a:effectLst>
            <a:outerShdw dist="23040" dir="5400000">
              <a:srgbClr val="808080">
                <a:alpha val="35000"/>
              </a:srgbClr>
            </a:outerShdw>
          </a:effectLst>
        </p:spPr>
        <p:style>
          <a:lnRef idx="0"/>
          <a:fillRef idx="0"/>
          <a:effectRef idx="0"/>
          <a:fontRef idx="minor"/>
        </p:style>
      </p:sp>
      <p:sp>
        <p:nvSpPr>
          <p:cNvPr id="340" name="CustomShape 3"/>
          <p:cNvSpPr/>
          <p:nvPr/>
        </p:nvSpPr>
        <p:spPr>
          <a:xfrm>
            <a:off x="374760" y="2055960"/>
            <a:ext cx="3537000" cy="1411200"/>
          </a:xfrm>
          <a:prstGeom prst="rect">
            <a:avLst/>
          </a:prstGeom>
          <a:solidFill>
            <a:srgbClr val="d9d9d9"/>
          </a:solidFill>
          <a:ln>
            <a:noFill/>
          </a:ln>
          <a:effectLst>
            <a:outerShdw dist="23040" dir="5400000">
              <a:srgbClr val="808080">
                <a:alpha val="35000"/>
              </a:srgbClr>
            </a:outerShdw>
          </a:effectLst>
        </p:spPr>
        <p:style>
          <a:lnRef idx="0"/>
          <a:fillRef idx="0"/>
          <a:effectRef idx="0"/>
          <a:fontRef idx="minor"/>
        </p:style>
      </p:sp>
      <p:sp>
        <p:nvSpPr>
          <p:cNvPr id="341" name="CustomShape 4"/>
          <p:cNvSpPr/>
          <p:nvPr/>
        </p:nvSpPr>
        <p:spPr>
          <a:xfrm>
            <a:off x="380880" y="1173240"/>
            <a:ext cx="1209960" cy="703080"/>
          </a:xfrm>
          <a:prstGeom prst="ellipse">
            <a:avLst/>
          </a:prstGeom>
          <a:solidFill>
            <a:srgbClr val="d9d9d9"/>
          </a:solidFill>
          <a:ln w="9360">
            <a:solidFill>
              <a:srgbClr val="000000"/>
            </a:solidFill>
            <a:miter/>
          </a:ln>
        </p:spPr>
        <p:style>
          <a:lnRef idx="0"/>
          <a:fillRef idx="0"/>
          <a:effectRef idx="0"/>
          <a:fontRef idx="minor"/>
        </p:style>
      </p:sp>
      <p:sp>
        <p:nvSpPr>
          <p:cNvPr id="342" name="CustomShape 5"/>
          <p:cNvSpPr/>
          <p:nvPr/>
        </p:nvSpPr>
        <p:spPr>
          <a:xfrm>
            <a:off x="279360" y="147600"/>
            <a:ext cx="83059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60000"/>
              </a:lnSpc>
              <a:spcBef>
                <a:spcPts val="1500"/>
              </a:spcBef>
            </a:pPr>
            <a:r>
              <a:rPr b="1" lang="en-US" sz="2400" spc="-1" strike="noStrike">
                <a:solidFill>
                  <a:srgbClr val="000000"/>
                </a:solidFill>
                <a:uFill>
                  <a:solidFill>
                    <a:srgbClr val="ffffff"/>
                  </a:solidFill>
                </a:uFill>
                <a:latin typeface="Times New Roman"/>
              </a:rPr>
              <a:t>Alignment across two sessions</a:t>
            </a:r>
            <a:endParaRPr b="0" lang="en-US" sz="2400" spc="-1" strike="noStrike">
              <a:solidFill>
                <a:srgbClr val="000000"/>
              </a:solidFill>
              <a:uFill>
                <a:solidFill>
                  <a:srgbClr val="ffffff"/>
                </a:solidFill>
              </a:uFill>
              <a:latin typeface="Times New Roman"/>
            </a:endParaRPr>
          </a:p>
        </p:txBody>
      </p:sp>
      <p:sp>
        <p:nvSpPr>
          <p:cNvPr id="343" name="CustomShape 6"/>
          <p:cNvSpPr/>
          <p:nvPr/>
        </p:nvSpPr>
        <p:spPr>
          <a:xfrm>
            <a:off x="222120" y="655560"/>
            <a:ext cx="129564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000" spc="-1" strike="noStrike">
                <a:solidFill>
                  <a:srgbClr val="000000"/>
                </a:solidFill>
                <a:uFill>
                  <a:solidFill>
                    <a:srgbClr val="ffffff"/>
                  </a:solidFill>
                </a:uFill>
                <a:latin typeface="Times New Roman"/>
              </a:rPr>
              <a:t>Session 1</a:t>
            </a:r>
            <a:endParaRPr b="0" lang="en-US" sz="2000" spc="-1" strike="noStrike">
              <a:solidFill>
                <a:srgbClr val="000000"/>
              </a:solidFill>
              <a:uFill>
                <a:solidFill>
                  <a:srgbClr val="ffffff"/>
                </a:solidFill>
              </a:uFill>
              <a:latin typeface="Times New Roman"/>
            </a:endParaRPr>
          </a:p>
        </p:txBody>
      </p:sp>
      <p:sp>
        <p:nvSpPr>
          <p:cNvPr id="344" name="CustomShape 7"/>
          <p:cNvSpPr/>
          <p:nvPr/>
        </p:nvSpPr>
        <p:spPr>
          <a:xfrm>
            <a:off x="515880" y="1368360"/>
            <a:ext cx="882720" cy="276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Anat1</a:t>
            </a:r>
            <a:endParaRPr b="0" lang="en-US" sz="1200" spc="-1" strike="noStrike">
              <a:solidFill>
                <a:srgbClr val="000000"/>
              </a:solidFill>
              <a:uFill>
                <a:solidFill>
                  <a:srgbClr val="ffffff"/>
                </a:solidFill>
              </a:uFill>
              <a:latin typeface="Times New Roman"/>
            </a:endParaRPr>
          </a:p>
        </p:txBody>
      </p:sp>
      <p:sp>
        <p:nvSpPr>
          <p:cNvPr id="345" name="CustomShape 8"/>
          <p:cNvSpPr/>
          <p:nvPr/>
        </p:nvSpPr>
        <p:spPr>
          <a:xfrm>
            <a:off x="468360" y="2128680"/>
            <a:ext cx="877680" cy="439920"/>
          </a:xfrm>
          <a:prstGeom prst="ellipse">
            <a:avLst/>
          </a:prstGeom>
          <a:solidFill>
            <a:srgbClr val="a2bdff"/>
          </a:solidFill>
          <a:ln w="9360">
            <a:solidFill>
              <a:srgbClr val="000000"/>
            </a:solidFill>
            <a:miter/>
          </a:ln>
        </p:spPr>
        <p:style>
          <a:lnRef idx="0"/>
          <a:fillRef idx="0"/>
          <a:effectRef idx="0"/>
          <a:fontRef idx="minor"/>
        </p:style>
      </p:sp>
      <p:sp>
        <p:nvSpPr>
          <p:cNvPr id="346" name="CustomShape 9"/>
          <p:cNvSpPr/>
          <p:nvPr/>
        </p:nvSpPr>
        <p:spPr>
          <a:xfrm>
            <a:off x="468360" y="2170080"/>
            <a:ext cx="8809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347" name="CustomShape 10"/>
          <p:cNvSpPr/>
          <p:nvPr/>
        </p:nvSpPr>
        <p:spPr>
          <a:xfrm>
            <a:off x="1519200" y="2130480"/>
            <a:ext cx="878040" cy="439560"/>
          </a:xfrm>
          <a:prstGeom prst="ellipse">
            <a:avLst/>
          </a:prstGeom>
          <a:solidFill>
            <a:srgbClr val="a2bdff"/>
          </a:solidFill>
          <a:ln w="9360">
            <a:solidFill>
              <a:srgbClr val="000000"/>
            </a:solidFill>
            <a:miter/>
          </a:ln>
        </p:spPr>
        <p:style>
          <a:lnRef idx="0"/>
          <a:fillRef idx="0"/>
          <a:effectRef idx="0"/>
          <a:fontRef idx="minor"/>
        </p:style>
      </p:sp>
      <p:sp>
        <p:nvSpPr>
          <p:cNvPr id="348" name="CustomShape 11"/>
          <p:cNvSpPr/>
          <p:nvPr/>
        </p:nvSpPr>
        <p:spPr>
          <a:xfrm>
            <a:off x="1517760" y="21718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349" name="CustomShape 12"/>
          <p:cNvSpPr/>
          <p:nvPr/>
        </p:nvSpPr>
        <p:spPr>
          <a:xfrm>
            <a:off x="2714760" y="2130480"/>
            <a:ext cx="877680" cy="439560"/>
          </a:xfrm>
          <a:prstGeom prst="ellipse">
            <a:avLst/>
          </a:prstGeom>
          <a:solidFill>
            <a:srgbClr val="a2bdff"/>
          </a:solidFill>
          <a:ln w="9360">
            <a:solidFill>
              <a:srgbClr val="000000"/>
            </a:solidFill>
            <a:miter/>
          </a:ln>
        </p:spPr>
        <p:style>
          <a:lnRef idx="0"/>
          <a:fillRef idx="0"/>
          <a:effectRef idx="0"/>
          <a:fontRef idx="minor"/>
        </p:style>
      </p:sp>
      <p:sp>
        <p:nvSpPr>
          <p:cNvPr id="350" name="CustomShape 13"/>
          <p:cNvSpPr/>
          <p:nvPr/>
        </p:nvSpPr>
        <p:spPr>
          <a:xfrm>
            <a:off x="2714760" y="2171880"/>
            <a:ext cx="88236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351" name="CustomShape 14"/>
          <p:cNvSpPr/>
          <p:nvPr/>
        </p:nvSpPr>
        <p:spPr>
          <a:xfrm>
            <a:off x="447840" y="2725560"/>
            <a:ext cx="876240" cy="439920"/>
          </a:xfrm>
          <a:prstGeom prst="ellipse">
            <a:avLst/>
          </a:prstGeom>
          <a:solidFill>
            <a:srgbClr val="a2bdff"/>
          </a:solidFill>
          <a:ln w="9360">
            <a:solidFill>
              <a:srgbClr val="000000"/>
            </a:solidFill>
            <a:miter/>
          </a:ln>
        </p:spPr>
        <p:style>
          <a:lnRef idx="0"/>
          <a:fillRef idx="0"/>
          <a:effectRef idx="0"/>
          <a:fontRef idx="minor"/>
        </p:style>
      </p:sp>
      <p:sp>
        <p:nvSpPr>
          <p:cNvPr id="352" name="CustomShape 15"/>
          <p:cNvSpPr/>
          <p:nvPr/>
        </p:nvSpPr>
        <p:spPr>
          <a:xfrm>
            <a:off x="446040" y="27669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353" name="CustomShape 16"/>
          <p:cNvSpPr/>
          <p:nvPr/>
        </p:nvSpPr>
        <p:spPr>
          <a:xfrm>
            <a:off x="1496880" y="2728800"/>
            <a:ext cx="878040" cy="439920"/>
          </a:xfrm>
          <a:prstGeom prst="ellipse">
            <a:avLst/>
          </a:prstGeom>
          <a:solidFill>
            <a:srgbClr val="a2bdff"/>
          </a:solidFill>
          <a:ln w="9360">
            <a:solidFill>
              <a:srgbClr val="000000"/>
            </a:solidFill>
            <a:miter/>
          </a:ln>
        </p:spPr>
        <p:style>
          <a:lnRef idx="0"/>
          <a:fillRef idx="0"/>
          <a:effectRef idx="0"/>
          <a:fontRef idx="minor"/>
        </p:style>
      </p:sp>
      <p:sp>
        <p:nvSpPr>
          <p:cNvPr id="354" name="CustomShape 17"/>
          <p:cNvSpPr/>
          <p:nvPr/>
        </p:nvSpPr>
        <p:spPr>
          <a:xfrm>
            <a:off x="1496880" y="27687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355" name="CustomShape 18"/>
          <p:cNvSpPr/>
          <p:nvPr/>
        </p:nvSpPr>
        <p:spPr>
          <a:xfrm>
            <a:off x="2693880" y="2728800"/>
            <a:ext cx="878040" cy="439920"/>
          </a:xfrm>
          <a:prstGeom prst="ellipse">
            <a:avLst/>
          </a:prstGeom>
          <a:solidFill>
            <a:srgbClr val="a2bdff"/>
          </a:solidFill>
          <a:ln w="9360">
            <a:solidFill>
              <a:srgbClr val="000000"/>
            </a:solidFill>
            <a:miter/>
          </a:ln>
        </p:spPr>
        <p:style>
          <a:lnRef idx="0"/>
          <a:fillRef idx="0"/>
          <a:effectRef idx="0"/>
          <a:fontRef idx="minor"/>
        </p:style>
      </p:sp>
      <p:sp>
        <p:nvSpPr>
          <p:cNvPr id="356" name="CustomShape 19"/>
          <p:cNvSpPr/>
          <p:nvPr/>
        </p:nvSpPr>
        <p:spPr>
          <a:xfrm>
            <a:off x="2693880" y="2768760"/>
            <a:ext cx="88128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357" name="CustomShape 20"/>
          <p:cNvSpPr/>
          <p:nvPr/>
        </p:nvSpPr>
        <p:spPr>
          <a:xfrm>
            <a:off x="2278080" y="2246400"/>
            <a:ext cx="5443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sp>
        <p:nvSpPr>
          <p:cNvPr id="358" name="CustomShape 21"/>
          <p:cNvSpPr/>
          <p:nvPr/>
        </p:nvSpPr>
        <p:spPr>
          <a:xfrm>
            <a:off x="2276640" y="2822400"/>
            <a:ext cx="54576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cxnSp>
        <p:nvCxnSpPr>
          <p:cNvPr id="359" name="Line 22"/>
          <p:cNvCxnSpPr>
            <a:endCxn id="347" idx="0"/>
          </p:cNvCxnSpPr>
          <p:nvPr/>
        </p:nvCxnSpPr>
        <p:spPr>
          <a:xfrm flipH="1">
            <a:off x="1958400" y="1764000"/>
            <a:ext cx="1046520" cy="366840"/>
          </a:xfrm>
          <a:prstGeom prst="curvedConnector3">
            <a:avLst/>
          </a:prstGeom>
          <a:ln w="25560">
            <a:solidFill>
              <a:srgbClr val="00cc99"/>
            </a:solidFill>
            <a:miter/>
            <a:headEnd len="lg" type="triangle" w="med"/>
            <a:tailEnd len="lg" type="triangle" w="med"/>
          </a:ln>
        </p:spPr>
      </p:cxnSp>
      <p:sp>
        <p:nvSpPr>
          <p:cNvPr id="360" name="CustomShape 23"/>
          <p:cNvSpPr/>
          <p:nvPr/>
        </p:nvSpPr>
        <p:spPr>
          <a:xfrm>
            <a:off x="573120" y="4773600"/>
            <a:ext cx="900000" cy="704880"/>
          </a:xfrm>
          <a:custGeom>
            <a:avLst/>
            <a:gdLst/>
            <a:ahLst/>
            <a:rect l="l" t="t" r="r" b="b"/>
            <a:pathLst>
              <a:path w="900112" h="704850">
                <a:moveTo>
                  <a:pt x="0" y="704850"/>
                </a:moveTo>
                <a:lnTo>
                  <a:pt x="176213" y="0"/>
                </a:lnTo>
                <a:lnTo>
                  <a:pt x="723900" y="0"/>
                </a:lnTo>
                <a:lnTo>
                  <a:pt x="900112"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61" name="CustomShape 24"/>
          <p:cNvSpPr/>
          <p:nvPr/>
        </p:nvSpPr>
        <p:spPr>
          <a:xfrm>
            <a:off x="574560" y="4838760"/>
            <a:ext cx="9115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Talairach</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362" name="CustomShape 25"/>
          <p:cNvSpPr/>
          <p:nvPr/>
        </p:nvSpPr>
        <p:spPr>
          <a:xfrm>
            <a:off x="1136520" y="2093760"/>
            <a:ext cx="51768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63" name="CustomShape 26"/>
          <p:cNvSpPr/>
          <p:nvPr/>
        </p:nvSpPr>
        <p:spPr>
          <a:xfrm>
            <a:off x="2276640" y="2138400"/>
            <a:ext cx="51732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64" name="CustomShape 27"/>
          <p:cNvSpPr/>
          <p:nvPr/>
        </p:nvSpPr>
        <p:spPr>
          <a:xfrm>
            <a:off x="1212840" y="2505240"/>
            <a:ext cx="422280" cy="285480"/>
          </a:xfrm>
          <a:custGeom>
            <a:avLst/>
            <a:gdLst/>
            <a:ah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65" name="CustomShape 28"/>
          <p:cNvSpPr/>
          <p:nvPr/>
        </p:nvSpPr>
        <p:spPr>
          <a:xfrm>
            <a:off x="2041560" y="2565360"/>
            <a:ext cx="101520" cy="160200"/>
          </a:xfrm>
          <a:custGeom>
            <a:avLst/>
            <a:gdLst/>
            <a:ahLst/>
            <a:rect l="l" t="t" r="r" b="b"/>
            <a:pathLst>
              <a:path w="8467" h="155575">
                <a:moveTo>
                  <a:pt x="0" y="0"/>
                </a:moveTo>
                <a:cubicBezTo>
                  <a:pt x="4233" y="62177"/>
                  <a:pt x="8467" y="124354"/>
                  <a:pt x="0" y="155575"/>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66" name="CustomShape 29"/>
          <p:cNvSpPr/>
          <p:nvPr/>
        </p:nvSpPr>
        <p:spPr>
          <a:xfrm>
            <a:off x="2298600" y="2489040"/>
            <a:ext cx="492120" cy="320760"/>
          </a:xfrm>
          <a:custGeom>
            <a:avLst/>
            <a:gdLst/>
            <a:ah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67" name="CustomShape 30"/>
          <p:cNvSpPr/>
          <p:nvPr/>
        </p:nvSpPr>
        <p:spPr>
          <a:xfrm flipH="1">
            <a:off x="3292560" y="1819440"/>
            <a:ext cx="487440" cy="2133360"/>
          </a:xfrm>
          <a:custGeom>
            <a:avLst/>
            <a:gdLst/>
            <a:ahLst/>
            <a:rect l="l" t="t" r="r" b="b"/>
            <a:pathLst>
              <a:path w="2447459" h="2089150">
                <a:moveTo>
                  <a:pt x="654437" y="0"/>
                </a:moveTo>
                <a:cubicBezTo>
                  <a:pt x="475578" y="298979"/>
                  <a:pt x="0" y="597958"/>
                  <a:pt x="298837" y="946150"/>
                </a:cubicBezTo>
                <a:cubicBezTo>
                  <a:pt x="597674" y="1294342"/>
                  <a:pt x="2415709" y="1914525"/>
                  <a:pt x="2447459" y="20891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368" name="CustomShape 31"/>
          <p:cNvSpPr/>
          <p:nvPr/>
        </p:nvSpPr>
        <p:spPr>
          <a:xfrm>
            <a:off x="2238480" y="3787920"/>
            <a:ext cx="1187280" cy="704880"/>
          </a:xfrm>
          <a:custGeom>
            <a:avLst/>
            <a:gdLst/>
            <a:ahLst/>
            <a:rect l="l" t="t" r="r" b="b"/>
            <a:pathLst>
              <a:path w="1187450" h="704850">
                <a:moveTo>
                  <a:pt x="0" y="704850"/>
                </a:moveTo>
                <a:lnTo>
                  <a:pt x="176213" y="0"/>
                </a:lnTo>
                <a:lnTo>
                  <a:pt x="1011238" y="0"/>
                </a:lnTo>
                <a:lnTo>
                  <a:pt x="118745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69" name="CustomShape 32"/>
          <p:cNvSpPr/>
          <p:nvPr/>
        </p:nvSpPr>
        <p:spPr>
          <a:xfrm>
            <a:off x="1324080" y="3193920"/>
            <a:ext cx="258768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motion correction xforms from 3dvolreg</a:t>
            </a:r>
            <a:endParaRPr b="0" lang="en-US" sz="1100" spc="-1" strike="noStrike">
              <a:solidFill>
                <a:srgbClr val="000000"/>
              </a:solidFill>
              <a:uFill>
                <a:solidFill>
                  <a:srgbClr val="ffffff"/>
                </a:solidFill>
              </a:uFill>
              <a:latin typeface="Times New Roman"/>
            </a:endParaRPr>
          </a:p>
        </p:txBody>
      </p:sp>
      <p:sp>
        <p:nvSpPr>
          <p:cNvPr id="370" name="CustomShape 33"/>
          <p:cNvSpPr/>
          <p:nvPr/>
        </p:nvSpPr>
        <p:spPr>
          <a:xfrm>
            <a:off x="1614600" y="1157400"/>
            <a:ext cx="1631880" cy="763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structural-functional alignment from align_epi_anat.py</a:t>
            </a:r>
            <a:endParaRPr b="0" lang="en-US" sz="1100" spc="-1" strike="noStrike">
              <a:solidFill>
                <a:srgbClr val="000000"/>
              </a:solidFill>
              <a:uFill>
                <a:solidFill>
                  <a:srgbClr val="ffffff"/>
                </a:solidFill>
              </a:uFill>
              <a:latin typeface="Times New Roman"/>
            </a:endParaRPr>
          </a:p>
          <a:p>
            <a:pPr/>
            <a:r>
              <a:rPr b="0" lang="en-US" sz="1100" spc="-1" strike="noStrike">
                <a:solidFill>
                  <a:srgbClr val="000000"/>
                </a:solidFill>
                <a:uFill>
                  <a:solidFill>
                    <a:srgbClr val="ffffff"/>
                  </a:solidFill>
                </a:uFill>
                <a:latin typeface="Times New Roman"/>
              </a:rPr>
              <a:t>(affine)</a:t>
            </a:r>
            <a:endParaRPr b="0" lang="en-US" sz="1100" spc="-1" strike="noStrike">
              <a:solidFill>
                <a:srgbClr val="000000"/>
              </a:solidFill>
              <a:uFill>
                <a:solidFill>
                  <a:srgbClr val="ffffff"/>
                </a:solidFill>
              </a:uFill>
              <a:latin typeface="Times New Roman"/>
            </a:endParaRPr>
          </a:p>
        </p:txBody>
      </p:sp>
      <p:sp>
        <p:nvSpPr>
          <p:cNvPr id="371" name="CustomShape 34"/>
          <p:cNvSpPr/>
          <p:nvPr/>
        </p:nvSpPr>
        <p:spPr>
          <a:xfrm>
            <a:off x="1741320" y="4773600"/>
            <a:ext cx="901800" cy="704880"/>
          </a:xfrm>
          <a:custGeom>
            <a:avLst/>
            <a:gdLst/>
            <a:ah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72" name="CustomShape 35"/>
          <p:cNvSpPr/>
          <p:nvPr/>
        </p:nvSpPr>
        <p:spPr>
          <a:xfrm>
            <a:off x="1743120" y="4838760"/>
            <a:ext cx="91260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MNI</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373" name="CustomShape 36"/>
          <p:cNvSpPr/>
          <p:nvPr/>
        </p:nvSpPr>
        <p:spPr>
          <a:xfrm>
            <a:off x="2940120" y="4773600"/>
            <a:ext cx="901800" cy="704880"/>
          </a:xfrm>
          <a:custGeom>
            <a:avLst/>
            <a:gdLst/>
            <a:ahLst/>
            <a:rect l="l" t="t" r="r" b="b"/>
            <a:pathLst>
              <a:path w="901700" h="704850">
                <a:moveTo>
                  <a:pt x="0" y="704850"/>
                </a:moveTo>
                <a:lnTo>
                  <a:pt x="176213" y="0"/>
                </a:lnTo>
                <a:lnTo>
                  <a:pt x="725488" y="0"/>
                </a:lnTo>
                <a:lnTo>
                  <a:pt x="901700"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74" name="CustomShape 37"/>
          <p:cNvSpPr/>
          <p:nvPr/>
        </p:nvSpPr>
        <p:spPr>
          <a:xfrm>
            <a:off x="2933640" y="4838760"/>
            <a:ext cx="91116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MNI_ANAT</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375" name="CustomShape 38"/>
          <p:cNvSpPr/>
          <p:nvPr/>
        </p:nvSpPr>
        <p:spPr>
          <a:xfrm>
            <a:off x="3403440" y="3855960"/>
            <a:ext cx="1560600" cy="596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alignment to template xform from @auto_tlrc</a:t>
            </a:r>
            <a:endParaRPr b="0" lang="en-US" sz="1100" spc="-1" strike="noStrike">
              <a:solidFill>
                <a:srgbClr val="000000"/>
              </a:solidFill>
              <a:uFill>
                <a:solidFill>
                  <a:srgbClr val="ffffff"/>
                </a:solidFill>
              </a:uFill>
              <a:latin typeface="Times New Roman"/>
            </a:endParaRPr>
          </a:p>
          <a:p>
            <a:pPr/>
            <a:r>
              <a:rPr b="0" lang="en-US" sz="1100" spc="-1" strike="noStrike">
                <a:solidFill>
                  <a:srgbClr val="000000"/>
                </a:solidFill>
                <a:uFill>
                  <a:solidFill>
                    <a:srgbClr val="ffffff"/>
                  </a:solidFill>
                </a:uFill>
                <a:latin typeface="Times New Roman"/>
              </a:rPr>
              <a:t>(affine/non-linear)</a:t>
            </a:r>
            <a:endParaRPr b="0" lang="en-US" sz="1100" spc="-1" strike="noStrike">
              <a:solidFill>
                <a:srgbClr val="000000"/>
              </a:solidFill>
              <a:uFill>
                <a:solidFill>
                  <a:srgbClr val="ffffff"/>
                </a:solidFill>
              </a:uFill>
              <a:latin typeface="Times New Roman"/>
            </a:endParaRPr>
          </a:p>
        </p:txBody>
      </p:sp>
      <p:sp>
        <p:nvSpPr>
          <p:cNvPr id="376" name="CustomShape 39"/>
          <p:cNvSpPr/>
          <p:nvPr/>
        </p:nvSpPr>
        <p:spPr>
          <a:xfrm>
            <a:off x="2373480" y="3868560"/>
            <a:ext cx="882360" cy="596160"/>
          </a:xfrm>
          <a:custGeom>
            <a:avLst/>
            <a:gdLst/>
            <a:ahLst/>
            <a:rect l="l" t="t" r="r" b="b"/>
            <a:pathLst>
              <a:path w="21600" h="21600">
                <a:moveTo>
                  <a:pt x="0" y="0"/>
                </a:moveTo>
                <a:lnTo>
                  <a:pt x="21600" y="0"/>
                </a:lnTo>
                <a:lnTo>
                  <a:pt x="21600" y="21600"/>
                </a:lnTo>
                <a:lnTo>
                  <a:pt x="0" y="21600"/>
                </a:lnTo>
                <a:lnTo>
                  <a:pt x="0" y="0"/>
                </a:lnTo>
                <a:close/>
              </a:path>
            </a:pathLst>
          </a:custGeom>
          <a:solidFill>
            <a:srgbClr val="ffd2a9"/>
          </a:solid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Template (Talairach/MNI/...)</a:t>
            </a:r>
            <a:endParaRPr b="0" lang="en-US" sz="1100" spc="-1" strike="noStrike">
              <a:solidFill>
                <a:srgbClr val="000000"/>
              </a:solidFill>
              <a:uFill>
                <a:solidFill>
                  <a:srgbClr val="ffffff"/>
                </a:solidFill>
              </a:uFill>
              <a:latin typeface="Times New Roman"/>
            </a:endParaRPr>
          </a:p>
        </p:txBody>
      </p:sp>
      <p:sp>
        <p:nvSpPr>
          <p:cNvPr id="377" name="CustomShape 40"/>
          <p:cNvSpPr/>
          <p:nvPr/>
        </p:nvSpPr>
        <p:spPr>
          <a:xfrm>
            <a:off x="1415880" y="5021280"/>
            <a:ext cx="387360" cy="127080"/>
          </a:xfrm>
          <a:custGeom>
            <a:avLst/>
            <a:gdLst/>
            <a:ah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378" name="CustomShape 41"/>
          <p:cNvSpPr/>
          <p:nvPr/>
        </p:nvSpPr>
        <p:spPr>
          <a:xfrm>
            <a:off x="2575080" y="5011560"/>
            <a:ext cx="388800" cy="127080"/>
          </a:xfrm>
          <a:custGeom>
            <a:avLst/>
            <a:gdLst/>
            <a:ahLst/>
            <a:rect l="0" t="0" r="r" b="b"/>
            <a:pathLst>
              <a:path w="1082" h="355">
                <a:moveTo>
                  <a:pt x="0" y="177"/>
                </a:moveTo>
                <a:lnTo>
                  <a:pt x="176" y="0"/>
                </a:lnTo>
                <a:lnTo>
                  <a:pt x="176" y="88"/>
                </a:lnTo>
                <a:lnTo>
                  <a:pt x="904" y="88"/>
                </a:lnTo>
                <a:lnTo>
                  <a:pt x="904" y="0"/>
                </a:lnTo>
                <a:lnTo>
                  <a:pt x="1081" y="177"/>
                </a:lnTo>
                <a:lnTo>
                  <a:pt x="904" y="354"/>
                </a:lnTo>
                <a:lnTo>
                  <a:pt x="904"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379" name="CustomShape 42"/>
          <p:cNvSpPr/>
          <p:nvPr/>
        </p:nvSpPr>
        <p:spPr>
          <a:xfrm>
            <a:off x="5518080" y="4772160"/>
            <a:ext cx="387360" cy="271440"/>
          </a:xfrm>
          <a:custGeom>
            <a:avLst/>
            <a:gdLst/>
            <a:ahLst/>
            <a:rect l="l" t="t" r="r" b="b"/>
            <a:pathLst>
              <a:path w="387350" h="271463">
                <a:moveTo>
                  <a:pt x="0" y="271463"/>
                </a:moveTo>
                <a:lnTo>
                  <a:pt x="67866" y="0"/>
                </a:lnTo>
                <a:lnTo>
                  <a:pt x="319484" y="0"/>
                </a:lnTo>
                <a:lnTo>
                  <a:pt x="387350" y="271463"/>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380" name="CustomShape 43"/>
          <p:cNvSpPr/>
          <p:nvPr/>
        </p:nvSpPr>
        <p:spPr>
          <a:xfrm>
            <a:off x="5470560" y="5126040"/>
            <a:ext cx="511200" cy="290520"/>
          </a:xfrm>
          <a:prstGeom prst="ellipse">
            <a:avLst/>
          </a:prstGeom>
          <a:solidFill>
            <a:srgbClr val="a2bdff"/>
          </a:solidFill>
          <a:ln w="9360">
            <a:solidFill>
              <a:srgbClr val="000000"/>
            </a:solidFill>
            <a:miter/>
          </a:ln>
        </p:spPr>
        <p:style>
          <a:lnRef idx="0"/>
          <a:fillRef idx="0"/>
          <a:effectRef idx="0"/>
          <a:fontRef idx="minor"/>
        </p:style>
      </p:sp>
      <p:sp>
        <p:nvSpPr>
          <p:cNvPr id="381" name="CustomShape 44"/>
          <p:cNvSpPr/>
          <p:nvPr/>
        </p:nvSpPr>
        <p:spPr>
          <a:xfrm>
            <a:off x="5921280" y="4789440"/>
            <a:ext cx="83052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Resource</a:t>
            </a:r>
            <a:endParaRPr b="0" lang="en-US" sz="1100" spc="-1" strike="noStrike">
              <a:solidFill>
                <a:srgbClr val="000000"/>
              </a:solidFill>
              <a:uFill>
                <a:solidFill>
                  <a:srgbClr val="ffffff"/>
                </a:solidFill>
              </a:uFill>
              <a:latin typeface="Times New Roman"/>
            </a:endParaRPr>
          </a:p>
        </p:txBody>
      </p:sp>
      <p:sp>
        <p:nvSpPr>
          <p:cNvPr id="382" name="CustomShape 45"/>
          <p:cNvSpPr/>
          <p:nvPr/>
        </p:nvSpPr>
        <p:spPr>
          <a:xfrm>
            <a:off x="5870520" y="5137200"/>
            <a:ext cx="83016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Dataset</a:t>
            </a:r>
            <a:endParaRPr b="0" lang="en-US" sz="1100" spc="-1" strike="noStrike">
              <a:solidFill>
                <a:srgbClr val="000000"/>
              </a:solidFill>
              <a:uFill>
                <a:solidFill>
                  <a:srgbClr val="ffffff"/>
                </a:solidFill>
              </a:uFill>
              <a:latin typeface="Times New Roman"/>
            </a:endParaRPr>
          </a:p>
        </p:txBody>
      </p:sp>
      <p:sp>
        <p:nvSpPr>
          <p:cNvPr id="383" name="CustomShape 46"/>
          <p:cNvSpPr/>
          <p:nvPr/>
        </p:nvSpPr>
        <p:spPr>
          <a:xfrm>
            <a:off x="4452840" y="630360"/>
            <a:ext cx="4276800" cy="2898720"/>
          </a:xfrm>
          <a:prstGeom prst="rect">
            <a:avLst/>
          </a:prstGeom>
          <a:solidFill>
            <a:srgbClr val="7cb9e9"/>
          </a:solidFill>
          <a:ln w="9360">
            <a:solidFill>
              <a:srgbClr val="2e2ecb"/>
            </a:solidFill>
            <a:miter/>
          </a:ln>
          <a:effectLst>
            <a:outerShdw dist="20160" dir="5400000">
              <a:srgbClr val="808080">
                <a:alpha val="38000"/>
              </a:srgbClr>
            </a:outerShdw>
          </a:effectLst>
        </p:spPr>
        <p:style>
          <a:lnRef idx="0"/>
          <a:fillRef idx="0"/>
          <a:effectRef idx="0"/>
          <a:fontRef idx="minor"/>
        </p:style>
      </p:sp>
      <p:sp>
        <p:nvSpPr>
          <p:cNvPr id="384" name="CustomShape 47"/>
          <p:cNvSpPr/>
          <p:nvPr/>
        </p:nvSpPr>
        <p:spPr>
          <a:xfrm>
            <a:off x="4751280" y="2055960"/>
            <a:ext cx="3537000" cy="1411200"/>
          </a:xfrm>
          <a:prstGeom prst="rect">
            <a:avLst/>
          </a:prstGeom>
          <a:solidFill>
            <a:srgbClr val="d9d9d9"/>
          </a:solidFill>
          <a:ln>
            <a:noFill/>
          </a:ln>
          <a:effectLst>
            <a:outerShdw dist="23040" dir="5400000">
              <a:srgbClr val="808080">
                <a:alpha val="35000"/>
              </a:srgbClr>
            </a:outerShdw>
          </a:effectLst>
        </p:spPr>
        <p:style>
          <a:lnRef idx="0"/>
          <a:fillRef idx="0"/>
          <a:effectRef idx="0"/>
          <a:fontRef idx="minor"/>
        </p:style>
      </p:sp>
      <p:sp>
        <p:nvSpPr>
          <p:cNvPr id="385" name="CustomShape 48"/>
          <p:cNvSpPr/>
          <p:nvPr/>
        </p:nvSpPr>
        <p:spPr>
          <a:xfrm>
            <a:off x="4757760" y="1173240"/>
            <a:ext cx="1211400" cy="703080"/>
          </a:xfrm>
          <a:prstGeom prst="ellipse">
            <a:avLst/>
          </a:prstGeom>
          <a:solidFill>
            <a:srgbClr val="d9d9d9"/>
          </a:solidFill>
          <a:ln w="9360">
            <a:solidFill>
              <a:srgbClr val="000000"/>
            </a:solidFill>
            <a:miter/>
          </a:ln>
        </p:spPr>
        <p:style>
          <a:lnRef idx="0"/>
          <a:fillRef idx="0"/>
          <a:effectRef idx="0"/>
          <a:fontRef idx="minor"/>
        </p:style>
      </p:sp>
      <p:sp>
        <p:nvSpPr>
          <p:cNvPr id="386" name="CustomShape 49"/>
          <p:cNvSpPr/>
          <p:nvPr/>
        </p:nvSpPr>
        <p:spPr>
          <a:xfrm>
            <a:off x="4600440" y="655560"/>
            <a:ext cx="129564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000" spc="-1" strike="noStrike">
                <a:solidFill>
                  <a:srgbClr val="000000"/>
                </a:solidFill>
                <a:uFill>
                  <a:solidFill>
                    <a:srgbClr val="ffffff"/>
                  </a:solidFill>
                </a:uFill>
                <a:latin typeface="Times New Roman"/>
              </a:rPr>
              <a:t>Session 2</a:t>
            </a:r>
            <a:endParaRPr b="0" lang="en-US" sz="2000" spc="-1" strike="noStrike">
              <a:solidFill>
                <a:srgbClr val="000000"/>
              </a:solidFill>
              <a:uFill>
                <a:solidFill>
                  <a:srgbClr val="ffffff"/>
                </a:solidFill>
              </a:uFill>
              <a:latin typeface="Times New Roman"/>
            </a:endParaRPr>
          </a:p>
        </p:txBody>
      </p:sp>
      <p:sp>
        <p:nvSpPr>
          <p:cNvPr id="387" name="CustomShape 50"/>
          <p:cNvSpPr/>
          <p:nvPr/>
        </p:nvSpPr>
        <p:spPr>
          <a:xfrm>
            <a:off x="4894200" y="1368360"/>
            <a:ext cx="881280" cy="276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Anat2</a:t>
            </a:r>
            <a:endParaRPr b="0" lang="en-US" sz="1200" spc="-1" strike="noStrike">
              <a:solidFill>
                <a:srgbClr val="000000"/>
              </a:solidFill>
              <a:uFill>
                <a:solidFill>
                  <a:srgbClr val="ffffff"/>
                </a:solidFill>
              </a:uFill>
              <a:latin typeface="Times New Roman"/>
            </a:endParaRPr>
          </a:p>
        </p:txBody>
      </p:sp>
      <p:sp>
        <p:nvSpPr>
          <p:cNvPr id="388" name="CustomShape 51"/>
          <p:cNvSpPr/>
          <p:nvPr/>
        </p:nvSpPr>
        <p:spPr>
          <a:xfrm>
            <a:off x="4844880" y="2128680"/>
            <a:ext cx="878040" cy="439920"/>
          </a:xfrm>
          <a:prstGeom prst="ellipse">
            <a:avLst/>
          </a:prstGeom>
          <a:solidFill>
            <a:srgbClr val="a2bdff"/>
          </a:solidFill>
          <a:ln w="9360">
            <a:solidFill>
              <a:srgbClr val="000000"/>
            </a:solidFill>
            <a:miter/>
          </a:ln>
        </p:spPr>
        <p:style>
          <a:lnRef idx="0"/>
          <a:fillRef idx="0"/>
          <a:effectRef idx="0"/>
          <a:fontRef idx="minor"/>
        </p:style>
      </p:sp>
      <p:sp>
        <p:nvSpPr>
          <p:cNvPr id="389" name="CustomShape 52"/>
          <p:cNvSpPr/>
          <p:nvPr/>
        </p:nvSpPr>
        <p:spPr>
          <a:xfrm>
            <a:off x="4844880" y="21700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390" name="CustomShape 53"/>
          <p:cNvSpPr/>
          <p:nvPr/>
        </p:nvSpPr>
        <p:spPr>
          <a:xfrm>
            <a:off x="5896080" y="2130480"/>
            <a:ext cx="877680" cy="439560"/>
          </a:xfrm>
          <a:prstGeom prst="ellipse">
            <a:avLst/>
          </a:prstGeom>
          <a:solidFill>
            <a:srgbClr val="a2bdff"/>
          </a:solidFill>
          <a:ln w="9360">
            <a:solidFill>
              <a:srgbClr val="000000"/>
            </a:solidFill>
            <a:miter/>
          </a:ln>
        </p:spPr>
        <p:style>
          <a:lnRef idx="0"/>
          <a:fillRef idx="0"/>
          <a:effectRef idx="0"/>
          <a:fontRef idx="minor"/>
        </p:style>
      </p:sp>
      <p:sp>
        <p:nvSpPr>
          <p:cNvPr id="391" name="CustomShape 54"/>
          <p:cNvSpPr/>
          <p:nvPr/>
        </p:nvSpPr>
        <p:spPr>
          <a:xfrm>
            <a:off x="5896080" y="21718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392" name="CustomShape 55"/>
          <p:cNvSpPr/>
          <p:nvPr/>
        </p:nvSpPr>
        <p:spPr>
          <a:xfrm>
            <a:off x="7093080" y="2130480"/>
            <a:ext cx="877680" cy="439560"/>
          </a:xfrm>
          <a:prstGeom prst="ellipse">
            <a:avLst/>
          </a:prstGeom>
          <a:solidFill>
            <a:srgbClr val="a2bdff"/>
          </a:solidFill>
          <a:ln w="9360">
            <a:solidFill>
              <a:srgbClr val="000000"/>
            </a:solidFill>
            <a:miter/>
          </a:ln>
        </p:spPr>
        <p:style>
          <a:lnRef idx="0"/>
          <a:fillRef idx="0"/>
          <a:effectRef idx="0"/>
          <a:fontRef idx="minor"/>
        </p:style>
      </p:sp>
      <p:sp>
        <p:nvSpPr>
          <p:cNvPr id="393" name="CustomShape 56"/>
          <p:cNvSpPr/>
          <p:nvPr/>
        </p:nvSpPr>
        <p:spPr>
          <a:xfrm>
            <a:off x="7091280" y="217188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EPI_RUN1</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394" name="CustomShape 57"/>
          <p:cNvSpPr/>
          <p:nvPr/>
        </p:nvSpPr>
        <p:spPr>
          <a:xfrm>
            <a:off x="4824360" y="2725560"/>
            <a:ext cx="878040" cy="439920"/>
          </a:xfrm>
          <a:prstGeom prst="ellipse">
            <a:avLst/>
          </a:prstGeom>
          <a:solidFill>
            <a:srgbClr val="a2bdff"/>
          </a:solidFill>
          <a:ln w="9360">
            <a:solidFill>
              <a:srgbClr val="000000"/>
            </a:solidFill>
            <a:miter/>
          </a:ln>
        </p:spPr>
        <p:style>
          <a:lnRef idx="0"/>
          <a:fillRef idx="0"/>
          <a:effectRef idx="0"/>
          <a:fontRef idx="minor"/>
        </p:style>
      </p:sp>
      <p:sp>
        <p:nvSpPr>
          <p:cNvPr id="395" name="CustomShape 58"/>
          <p:cNvSpPr/>
          <p:nvPr/>
        </p:nvSpPr>
        <p:spPr>
          <a:xfrm>
            <a:off x="4824360" y="2766960"/>
            <a:ext cx="88128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TR=0</a:t>
            </a:r>
            <a:endParaRPr b="0" lang="en-US" sz="1000" spc="-1" strike="noStrike">
              <a:solidFill>
                <a:srgbClr val="000000"/>
              </a:solidFill>
              <a:uFill>
                <a:solidFill>
                  <a:srgbClr val="ffffff"/>
                </a:solidFill>
              </a:uFill>
              <a:latin typeface="Times New Roman"/>
            </a:endParaRPr>
          </a:p>
        </p:txBody>
      </p:sp>
      <p:sp>
        <p:nvSpPr>
          <p:cNvPr id="396" name="CustomShape 59"/>
          <p:cNvSpPr/>
          <p:nvPr/>
        </p:nvSpPr>
        <p:spPr>
          <a:xfrm>
            <a:off x="5875200" y="2728800"/>
            <a:ext cx="878040" cy="439920"/>
          </a:xfrm>
          <a:prstGeom prst="ellipse">
            <a:avLst/>
          </a:prstGeom>
          <a:solidFill>
            <a:srgbClr val="a2bdff"/>
          </a:solidFill>
          <a:ln w="9360">
            <a:solidFill>
              <a:srgbClr val="000000"/>
            </a:solidFill>
            <a:miter/>
          </a:ln>
        </p:spPr>
        <p:style>
          <a:lnRef idx="0"/>
          <a:fillRef idx="0"/>
          <a:effectRef idx="0"/>
          <a:fontRef idx="minor"/>
        </p:style>
      </p:sp>
      <p:sp>
        <p:nvSpPr>
          <p:cNvPr id="397" name="CustomShape 60"/>
          <p:cNvSpPr/>
          <p:nvPr/>
        </p:nvSpPr>
        <p:spPr>
          <a:xfrm>
            <a:off x="5873760" y="27687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TR=1</a:t>
            </a:r>
            <a:endParaRPr b="0" lang="en-US" sz="1000" spc="-1" strike="noStrike">
              <a:solidFill>
                <a:srgbClr val="000000"/>
              </a:solidFill>
              <a:uFill>
                <a:solidFill>
                  <a:srgbClr val="ffffff"/>
                </a:solidFill>
              </a:uFill>
              <a:latin typeface="Times New Roman"/>
            </a:endParaRPr>
          </a:p>
        </p:txBody>
      </p:sp>
      <p:sp>
        <p:nvSpPr>
          <p:cNvPr id="398" name="CustomShape 61"/>
          <p:cNvSpPr/>
          <p:nvPr/>
        </p:nvSpPr>
        <p:spPr>
          <a:xfrm>
            <a:off x="7070760" y="2728800"/>
            <a:ext cx="877680" cy="439920"/>
          </a:xfrm>
          <a:prstGeom prst="ellipse">
            <a:avLst/>
          </a:prstGeom>
          <a:solidFill>
            <a:srgbClr val="a2bdff"/>
          </a:solidFill>
          <a:ln w="9360">
            <a:solidFill>
              <a:srgbClr val="000000"/>
            </a:solidFill>
            <a:miter/>
          </a:ln>
        </p:spPr>
        <p:style>
          <a:lnRef idx="0"/>
          <a:fillRef idx="0"/>
          <a:effectRef idx="0"/>
          <a:fontRef idx="minor"/>
        </p:style>
      </p:sp>
      <p:sp>
        <p:nvSpPr>
          <p:cNvPr id="399" name="CustomShape 62"/>
          <p:cNvSpPr/>
          <p:nvPr/>
        </p:nvSpPr>
        <p:spPr>
          <a:xfrm>
            <a:off x="7070760" y="2768760"/>
            <a:ext cx="88272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EPI_RUN2</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TR=n</a:t>
            </a:r>
            <a:endParaRPr b="0" lang="en-US" sz="1000" spc="-1" strike="noStrike">
              <a:solidFill>
                <a:srgbClr val="000000"/>
              </a:solidFill>
              <a:uFill>
                <a:solidFill>
                  <a:srgbClr val="ffffff"/>
                </a:solidFill>
              </a:uFill>
              <a:latin typeface="Times New Roman"/>
            </a:endParaRPr>
          </a:p>
        </p:txBody>
      </p:sp>
      <p:sp>
        <p:nvSpPr>
          <p:cNvPr id="400" name="CustomShape 63"/>
          <p:cNvSpPr/>
          <p:nvPr/>
        </p:nvSpPr>
        <p:spPr>
          <a:xfrm>
            <a:off x="6654960" y="2246400"/>
            <a:ext cx="5443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sp>
        <p:nvSpPr>
          <p:cNvPr id="401" name="CustomShape 64"/>
          <p:cNvSpPr/>
          <p:nvPr/>
        </p:nvSpPr>
        <p:spPr>
          <a:xfrm>
            <a:off x="6654960" y="2822400"/>
            <a:ext cx="5443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400" spc="-1" strike="noStrike">
                <a:solidFill>
                  <a:srgbClr val="000000"/>
                </a:solidFill>
                <a:uFill>
                  <a:solidFill>
                    <a:srgbClr val="ffffff"/>
                  </a:solidFill>
                </a:uFill>
                <a:latin typeface="Times New Roman"/>
              </a:rPr>
              <a:t>...</a:t>
            </a:r>
            <a:endParaRPr b="0" lang="en-US" sz="2400" spc="-1" strike="noStrike">
              <a:solidFill>
                <a:srgbClr val="000000"/>
              </a:solidFill>
              <a:uFill>
                <a:solidFill>
                  <a:srgbClr val="ffffff"/>
                </a:solidFill>
              </a:uFill>
              <a:latin typeface="Times New Roman"/>
            </a:endParaRPr>
          </a:p>
        </p:txBody>
      </p:sp>
      <p:cxnSp>
        <p:nvCxnSpPr>
          <p:cNvPr id="402" name="Line 65"/>
          <p:cNvCxnSpPr>
            <a:endCxn id="390" idx="0"/>
          </p:cNvCxnSpPr>
          <p:nvPr/>
        </p:nvCxnSpPr>
        <p:spPr>
          <a:xfrm>
            <a:off x="3861360" y="1764000"/>
            <a:ext cx="2473920" cy="366840"/>
          </a:xfrm>
          <a:prstGeom prst="curvedConnector3">
            <a:avLst/>
          </a:prstGeom>
          <a:ln w="25560">
            <a:solidFill>
              <a:srgbClr val="00cc99"/>
            </a:solidFill>
            <a:miter/>
            <a:headEnd len="lg" type="triangle" w="med"/>
            <a:tailEnd len="lg" type="triangle" w="med"/>
          </a:ln>
        </p:spPr>
      </p:cxnSp>
      <p:sp>
        <p:nvSpPr>
          <p:cNvPr id="403" name="CustomShape 66"/>
          <p:cNvSpPr/>
          <p:nvPr/>
        </p:nvSpPr>
        <p:spPr>
          <a:xfrm>
            <a:off x="5513400" y="2093760"/>
            <a:ext cx="51768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404" name="CustomShape 67"/>
          <p:cNvSpPr/>
          <p:nvPr/>
        </p:nvSpPr>
        <p:spPr>
          <a:xfrm>
            <a:off x="6654960" y="2138400"/>
            <a:ext cx="515880" cy="88920"/>
          </a:xfrm>
          <a:custGeom>
            <a:avLst/>
            <a:gdLst/>
            <a:ahLst/>
            <a:rect l="l" t="t" r="r" b="b"/>
            <a:pathLst>
              <a:path w="517102" h="89170">
                <a:moveTo>
                  <a:pt x="39481" y="78315"/>
                </a:moveTo>
                <a:cubicBezTo>
                  <a:pt x="39217" y="77798"/>
                  <a:pt x="0" y="87879"/>
                  <a:pt x="37898" y="75214"/>
                </a:cubicBezTo>
                <a:cubicBezTo>
                  <a:pt x="75796" y="62549"/>
                  <a:pt x="187004" y="0"/>
                  <a:pt x="266871" y="2326"/>
                </a:cubicBezTo>
                <a:cubicBezTo>
                  <a:pt x="346738" y="4652"/>
                  <a:pt x="464636" y="76505"/>
                  <a:pt x="517102" y="8917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405" name="CustomShape 68"/>
          <p:cNvSpPr/>
          <p:nvPr/>
        </p:nvSpPr>
        <p:spPr>
          <a:xfrm>
            <a:off x="5589720" y="2505240"/>
            <a:ext cx="422280" cy="285480"/>
          </a:xfrm>
          <a:custGeom>
            <a:avLst/>
            <a:gdLst/>
            <a:ahLst/>
            <a:rect l="l" t="t" r="r" b="b"/>
            <a:pathLst>
              <a:path w="447675" h="285750">
                <a:moveTo>
                  <a:pt x="0" y="285750"/>
                </a:moveTo>
                <a:cubicBezTo>
                  <a:pt x="23019" y="204787"/>
                  <a:pt x="46038" y="123825"/>
                  <a:pt x="120650" y="76200"/>
                </a:cubicBezTo>
                <a:cubicBezTo>
                  <a:pt x="195262" y="28575"/>
                  <a:pt x="396875" y="7938"/>
                  <a:pt x="447675" y="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406" name="CustomShape 69"/>
          <p:cNvSpPr/>
          <p:nvPr/>
        </p:nvSpPr>
        <p:spPr>
          <a:xfrm>
            <a:off x="6418440" y="2565360"/>
            <a:ext cx="101520" cy="160200"/>
          </a:xfrm>
          <a:custGeom>
            <a:avLst/>
            <a:gdLst/>
            <a:ahLst/>
            <a:rect l="l" t="t" r="r" b="b"/>
            <a:pathLst>
              <a:path w="8467" h="155575">
                <a:moveTo>
                  <a:pt x="0" y="0"/>
                </a:moveTo>
                <a:cubicBezTo>
                  <a:pt x="4233" y="62177"/>
                  <a:pt x="8467" y="124354"/>
                  <a:pt x="0" y="155575"/>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407" name="CustomShape 70"/>
          <p:cNvSpPr/>
          <p:nvPr/>
        </p:nvSpPr>
        <p:spPr>
          <a:xfrm>
            <a:off x="6675480" y="2489040"/>
            <a:ext cx="492120" cy="320760"/>
          </a:xfrm>
          <a:custGeom>
            <a:avLst/>
            <a:gdLst/>
            <a:ahLst/>
            <a:rect l="l" t="t" r="r" b="b"/>
            <a:pathLst>
              <a:path w="492125" h="298450">
                <a:moveTo>
                  <a:pt x="0" y="0"/>
                </a:moveTo>
                <a:cubicBezTo>
                  <a:pt x="109802" y="37041"/>
                  <a:pt x="219604" y="74083"/>
                  <a:pt x="301625" y="123825"/>
                </a:cubicBezTo>
                <a:cubicBezTo>
                  <a:pt x="383646" y="173567"/>
                  <a:pt x="474663" y="279929"/>
                  <a:pt x="492125" y="298450"/>
                </a:cubicBezTo>
              </a:path>
            </a:pathLst>
          </a:custGeom>
          <a:noFill/>
          <a:ln w="25560">
            <a:solidFill>
              <a:srgbClr val="00cc99"/>
            </a:solidFill>
            <a:miter/>
            <a:headEnd len="med" type="stealth" w="med"/>
            <a:tailEnd len="med" type="stealth" w="med"/>
          </a:ln>
          <a:effectLst>
            <a:outerShdw dist="20160" dir="5400000">
              <a:srgbClr val="808080">
                <a:alpha val="38000"/>
              </a:srgbClr>
            </a:outerShdw>
          </a:effectLst>
        </p:spPr>
        <p:style>
          <a:lnRef idx="0"/>
          <a:fillRef idx="0"/>
          <a:effectRef idx="0"/>
          <a:fontRef idx="minor"/>
        </p:style>
      </p:sp>
      <p:sp>
        <p:nvSpPr>
          <p:cNvPr id="408" name="CustomShape 71"/>
          <p:cNvSpPr/>
          <p:nvPr/>
        </p:nvSpPr>
        <p:spPr>
          <a:xfrm>
            <a:off x="5702400" y="3193920"/>
            <a:ext cx="258588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motion correction xforms from 3dvolreg</a:t>
            </a:r>
            <a:endParaRPr b="0" lang="en-US" sz="1100" spc="-1" strike="noStrike">
              <a:solidFill>
                <a:srgbClr val="000000"/>
              </a:solidFill>
              <a:uFill>
                <a:solidFill>
                  <a:srgbClr val="ffffff"/>
                </a:solidFill>
              </a:uFill>
              <a:latin typeface="Times New Roman"/>
            </a:endParaRPr>
          </a:p>
        </p:txBody>
      </p:sp>
      <p:sp>
        <p:nvSpPr>
          <p:cNvPr id="409" name="CustomShape 72"/>
          <p:cNvSpPr/>
          <p:nvPr/>
        </p:nvSpPr>
        <p:spPr>
          <a:xfrm>
            <a:off x="5991120" y="1157400"/>
            <a:ext cx="1631880" cy="763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100" spc="-1" strike="noStrike">
                <a:solidFill>
                  <a:srgbClr val="000000"/>
                </a:solidFill>
                <a:uFill>
                  <a:solidFill>
                    <a:srgbClr val="ffffff"/>
                  </a:solidFill>
                </a:uFill>
                <a:latin typeface="Times New Roman"/>
              </a:rPr>
              <a:t>structural-functional alignment from align_epi_anat.py</a:t>
            </a:r>
            <a:endParaRPr b="0" lang="en-US" sz="1100" spc="-1" strike="noStrike">
              <a:solidFill>
                <a:srgbClr val="000000"/>
              </a:solidFill>
              <a:uFill>
                <a:solidFill>
                  <a:srgbClr val="ffffff"/>
                </a:solidFill>
              </a:uFill>
              <a:latin typeface="Times New Roman"/>
            </a:endParaRPr>
          </a:p>
          <a:p>
            <a:pPr/>
            <a:r>
              <a:rPr b="0" lang="en-US" sz="1100" spc="-1" strike="noStrike">
                <a:solidFill>
                  <a:srgbClr val="000000"/>
                </a:solidFill>
                <a:uFill>
                  <a:solidFill>
                    <a:srgbClr val="ffffff"/>
                  </a:solidFill>
                </a:uFill>
                <a:latin typeface="Times New Roman"/>
              </a:rPr>
              <a:t>(affine)</a:t>
            </a:r>
            <a:endParaRPr b="0" lang="en-US" sz="1100" spc="-1" strike="noStrike">
              <a:solidFill>
                <a:srgbClr val="000000"/>
              </a:solidFill>
              <a:uFill>
                <a:solidFill>
                  <a:srgbClr val="ffffff"/>
                </a:solidFill>
              </a:uFill>
              <a:latin typeface="Times New Roman"/>
            </a:endParaRPr>
          </a:p>
        </p:txBody>
      </p:sp>
      <p:sp>
        <p:nvSpPr>
          <p:cNvPr id="410" name="Line 73"/>
          <p:cNvSpPr/>
          <p:nvPr/>
        </p:nvSpPr>
        <p:spPr>
          <a:xfrm>
            <a:off x="1590840" y="1525680"/>
            <a:ext cx="3166920" cy="1440"/>
          </a:xfrm>
          <a:prstGeom prst="line">
            <a:avLst/>
          </a:prstGeom>
          <a:ln w="25560">
            <a:solidFill>
              <a:srgbClr val="00fbbb"/>
            </a:solidFill>
            <a:miter/>
            <a:headEnd len="med" type="triangle" w="med"/>
            <a:tailEnd len="med" type="triangle" w="med"/>
          </a:ln>
        </p:spPr>
        <p:style>
          <a:lnRef idx="0"/>
          <a:fillRef idx="0"/>
          <a:effectRef idx="0"/>
          <a:fontRef idx="minor"/>
        </p:style>
      </p:sp>
      <p:sp>
        <p:nvSpPr>
          <p:cNvPr id="411" name="Line 74"/>
          <p:cNvSpPr/>
          <p:nvPr/>
        </p:nvSpPr>
        <p:spPr>
          <a:xfrm flipV="1">
            <a:off x="5951520" y="1523520"/>
            <a:ext cx="1803240" cy="17640"/>
          </a:xfrm>
          <a:prstGeom prst="line">
            <a:avLst/>
          </a:prstGeom>
          <a:ln w="25560">
            <a:solidFill>
              <a:srgbClr val="404040"/>
            </a:solidFill>
            <a:miter/>
          </a:ln>
        </p:spPr>
        <p:style>
          <a:lnRef idx="0"/>
          <a:fillRef idx="0"/>
          <a:effectRef idx="0"/>
          <a:fontRef idx="minor"/>
        </p:style>
      </p:sp>
      <p:sp>
        <p:nvSpPr>
          <p:cNvPr id="412" name="CustomShape 75"/>
          <p:cNvSpPr/>
          <p:nvPr/>
        </p:nvSpPr>
        <p:spPr>
          <a:xfrm>
            <a:off x="7658280" y="1185840"/>
            <a:ext cx="900000" cy="703440"/>
          </a:xfrm>
          <a:custGeom>
            <a:avLst/>
            <a:gdLst/>
            <a:ahLst/>
            <a:rect l="l" t="t" r="r" b="b"/>
            <a:pathLst>
              <a:path w="900113" h="703262">
                <a:moveTo>
                  <a:pt x="0" y="703262"/>
                </a:moveTo>
                <a:lnTo>
                  <a:pt x="175816" y="0"/>
                </a:lnTo>
                <a:lnTo>
                  <a:pt x="724298" y="0"/>
                </a:lnTo>
                <a:lnTo>
                  <a:pt x="900113" y="703262"/>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413" name="CustomShape 76"/>
          <p:cNvSpPr/>
          <p:nvPr/>
        </p:nvSpPr>
        <p:spPr>
          <a:xfrm>
            <a:off x="7659720" y="1249200"/>
            <a:ext cx="911160" cy="459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Freesurfer</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Seg. (Atlas)</a:t>
            </a:r>
            <a:endParaRPr b="0" lang="en-US" sz="1200" spc="-1" strike="noStrike">
              <a:solidFill>
                <a:srgbClr val="000000"/>
              </a:solidFill>
              <a:uFill>
                <a:solidFill>
                  <a:srgbClr val="ffffff"/>
                </a:solidFill>
              </a:uFill>
              <a:latin typeface="Times New Roman"/>
            </a:endParaRPr>
          </a:p>
        </p:txBody>
      </p:sp>
      <p:sp>
        <p:nvSpPr>
          <p:cNvPr id="414" name="Line 77"/>
          <p:cNvSpPr/>
          <p:nvPr/>
        </p:nvSpPr>
        <p:spPr>
          <a:xfrm flipH="1">
            <a:off x="2531880" y="4521240"/>
            <a:ext cx="277560" cy="482400"/>
          </a:xfrm>
          <a:prstGeom prst="line">
            <a:avLst/>
          </a:prstGeom>
          <a:ln w="25560">
            <a:solidFill>
              <a:srgbClr val="000000"/>
            </a:solidFill>
            <a:miter/>
          </a:ln>
        </p:spPr>
        <p:style>
          <a:lnRef idx="0"/>
          <a:fillRef idx="0"/>
          <a:effectRef idx="0"/>
          <a:fontRef idx="minor"/>
        </p:style>
      </p:sp>
      <p:sp>
        <p:nvSpPr>
          <p:cNvPr id="415" name="CustomShape 78"/>
          <p:cNvSpPr/>
          <p:nvPr/>
        </p:nvSpPr>
        <p:spPr>
          <a:xfrm>
            <a:off x="1379520" y="5580000"/>
            <a:ext cx="1762200" cy="428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Known or User-defined transformations</a:t>
            </a:r>
            <a:endParaRPr b="0" lang="en-US" sz="1100" spc="-1" strike="noStrike">
              <a:solidFill>
                <a:srgbClr val="000000"/>
              </a:solidFill>
              <a:uFill>
                <a:solidFill>
                  <a:srgbClr val="ffffff"/>
                </a:solidFill>
              </a:uFill>
              <a:latin typeface="Times New Roman"/>
            </a:endParaRPr>
          </a:p>
        </p:txBody>
      </p:sp>
      <p:sp>
        <p:nvSpPr>
          <p:cNvPr id="416" name="CustomShape 79"/>
          <p:cNvSpPr/>
          <p:nvPr/>
        </p:nvSpPr>
        <p:spPr>
          <a:xfrm>
            <a:off x="7134120" y="4875120"/>
            <a:ext cx="387360" cy="127080"/>
          </a:xfrm>
          <a:custGeom>
            <a:avLst/>
            <a:gdLst/>
            <a:ah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417" name="CustomShape 80"/>
          <p:cNvSpPr/>
          <p:nvPr/>
        </p:nvSpPr>
        <p:spPr>
          <a:xfrm>
            <a:off x="7462800" y="4781520"/>
            <a:ext cx="1201680" cy="26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Transformation</a:t>
            </a:r>
            <a:endParaRPr b="0" lang="en-US" sz="1100" spc="-1" strike="noStrike">
              <a:solidFill>
                <a:srgbClr val="000000"/>
              </a:solidFill>
              <a:uFill>
                <a:solidFill>
                  <a:srgbClr val="ffffff"/>
                </a:solidFill>
              </a:uFill>
              <a:latin typeface="Times New Roman"/>
            </a:endParaRPr>
          </a:p>
        </p:txBody>
      </p:sp>
      <p:sp>
        <p:nvSpPr>
          <p:cNvPr id="418" name="Line 81"/>
          <p:cNvSpPr/>
          <p:nvPr/>
        </p:nvSpPr>
        <p:spPr>
          <a:xfrm>
            <a:off x="7140600" y="5272200"/>
            <a:ext cx="398520" cy="1440"/>
          </a:xfrm>
          <a:prstGeom prst="line">
            <a:avLst/>
          </a:prstGeom>
          <a:ln w="25560">
            <a:solidFill>
              <a:srgbClr val="000000"/>
            </a:solidFill>
            <a:miter/>
          </a:ln>
        </p:spPr>
        <p:style>
          <a:lnRef idx="0"/>
          <a:fillRef idx="0"/>
          <a:effectRef idx="0"/>
          <a:fontRef idx="minor"/>
        </p:style>
      </p:sp>
      <p:sp>
        <p:nvSpPr>
          <p:cNvPr id="419" name="CustomShape 82"/>
          <p:cNvSpPr/>
          <p:nvPr/>
        </p:nvSpPr>
        <p:spPr>
          <a:xfrm>
            <a:off x="7470720" y="5052960"/>
            <a:ext cx="1168560" cy="428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100" spc="-1" strike="noStrike">
                <a:solidFill>
                  <a:srgbClr val="000000"/>
                </a:solidFill>
                <a:uFill>
                  <a:solidFill>
                    <a:srgbClr val="ffffff"/>
                  </a:solidFill>
                </a:uFill>
                <a:latin typeface="Times New Roman"/>
              </a:rPr>
              <a:t>Same space / Identity xform</a:t>
            </a:r>
            <a:endParaRPr b="0" lang="en-US" sz="1100" spc="-1" strike="noStrike">
              <a:solidFill>
                <a:srgbClr val="000000"/>
              </a:solidFill>
              <a:uFill>
                <a:solidFill>
                  <a:srgbClr val="ffffff"/>
                </a:solidFill>
              </a:uFill>
              <a:latin typeface="Times New Roman"/>
            </a:endParaRPr>
          </a:p>
        </p:txBody>
      </p:sp>
      <p:sp>
        <p:nvSpPr>
          <p:cNvPr id="420" name="CustomShape 83"/>
          <p:cNvSpPr/>
          <p:nvPr/>
        </p:nvSpPr>
        <p:spPr>
          <a:xfrm>
            <a:off x="5794200" y="3962520"/>
            <a:ext cx="2616480" cy="733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400" spc="-1" strike="noStrike">
                <a:solidFill>
                  <a:srgbClr val="000000"/>
                </a:solidFill>
                <a:uFill>
                  <a:solidFill>
                    <a:srgbClr val="ffffff"/>
                  </a:solidFill>
                </a:uFill>
                <a:latin typeface="Times New Roman"/>
              </a:rPr>
              <a:t>Atlas information available to any space through shortest chain of xforms</a:t>
            </a:r>
            <a:endParaRPr b="0" lang="en-US" sz="1400" spc="-1" strike="noStrike">
              <a:solidFill>
                <a:srgbClr val="000000"/>
              </a:solidFill>
              <a:uFill>
                <a:solidFill>
                  <a:srgbClr val="ffffff"/>
                </a:solidFill>
              </a:uFill>
              <a:latin typeface="Times New Roman"/>
            </a:endParaRPr>
          </a:p>
        </p:txBody>
      </p:sp>
      <p:sp>
        <p:nvSpPr>
          <p:cNvPr id="421" name="CustomShape 84"/>
          <p:cNvSpPr/>
          <p:nvPr/>
        </p:nvSpPr>
        <p:spPr>
          <a:xfrm>
            <a:off x="4194000" y="4773600"/>
            <a:ext cx="900360" cy="704880"/>
          </a:xfrm>
          <a:custGeom>
            <a:avLst/>
            <a:gdLst/>
            <a:ahLst/>
            <a:rect l="l" t="t" r="r" b="b"/>
            <a:pathLst>
              <a:path w="900113" h="704850">
                <a:moveTo>
                  <a:pt x="0" y="704850"/>
                </a:moveTo>
                <a:lnTo>
                  <a:pt x="176213" y="0"/>
                </a:lnTo>
                <a:lnTo>
                  <a:pt x="723901" y="0"/>
                </a:lnTo>
                <a:lnTo>
                  <a:pt x="900113" y="704850"/>
                </a:lnTo>
                <a:close/>
              </a:path>
            </a:pathLst>
          </a:custGeom>
          <a:solidFill>
            <a:srgbClr val="ffd2a9"/>
          </a:solidFill>
          <a:ln w="9360">
            <a:solidFill>
              <a:srgbClr val="808080"/>
            </a:solidFill>
            <a:miter/>
          </a:ln>
          <a:effectLst>
            <a:outerShdw dist="20160" dir="5400000">
              <a:srgbClr val="808080">
                <a:alpha val="38000"/>
              </a:srgbClr>
            </a:outerShdw>
          </a:effectLst>
        </p:spPr>
        <p:style>
          <a:lnRef idx="0"/>
          <a:fillRef idx="0"/>
          <a:effectRef idx="0"/>
          <a:fontRef idx="minor"/>
        </p:style>
      </p:sp>
      <p:sp>
        <p:nvSpPr>
          <p:cNvPr id="422" name="CustomShape 85"/>
          <p:cNvSpPr/>
          <p:nvPr/>
        </p:nvSpPr>
        <p:spPr>
          <a:xfrm>
            <a:off x="3828960" y="5011560"/>
            <a:ext cx="387360" cy="127080"/>
          </a:xfrm>
          <a:custGeom>
            <a:avLst/>
            <a:gdLst/>
            <a:ahLst/>
            <a:rect l="0" t="0" r="r" b="b"/>
            <a:pathLst>
              <a:path w="1078" h="355">
                <a:moveTo>
                  <a:pt x="0" y="177"/>
                </a:moveTo>
                <a:lnTo>
                  <a:pt x="176" y="0"/>
                </a:lnTo>
                <a:lnTo>
                  <a:pt x="176" y="88"/>
                </a:lnTo>
                <a:lnTo>
                  <a:pt x="900" y="88"/>
                </a:lnTo>
                <a:lnTo>
                  <a:pt x="900" y="0"/>
                </a:lnTo>
                <a:lnTo>
                  <a:pt x="1077" y="177"/>
                </a:lnTo>
                <a:lnTo>
                  <a:pt x="900" y="354"/>
                </a:lnTo>
                <a:lnTo>
                  <a:pt x="900" y="265"/>
                </a:lnTo>
                <a:lnTo>
                  <a:pt x="176" y="265"/>
                </a:lnTo>
                <a:lnTo>
                  <a:pt x="176" y="354"/>
                </a:lnTo>
                <a:lnTo>
                  <a:pt x="0" y="177"/>
                </a:lnTo>
              </a:path>
            </a:pathLst>
          </a:custGeom>
          <a:gradFill>
            <a:gsLst>
              <a:gs pos="0">
                <a:srgbClr val="85ffdb"/>
              </a:gs>
              <a:gs pos="100000">
                <a:srgbClr val="00eba8"/>
              </a:gs>
            </a:gsLst>
            <a:lin ang="5400000"/>
          </a:gradFill>
          <a:ln w="9360">
            <a:solidFill>
              <a:srgbClr val="00cc98"/>
            </a:solidFill>
            <a:miter/>
          </a:ln>
          <a:effectLst>
            <a:outerShdw dist="23040" dir="5400000">
              <a:srgbClr val="808080">
                <a:alpha val="35000"/>
              </a:srgbClr>
            </a:outerShdw>
          </a:effectLst>
        </p:spPr>
        <p:style>
          <a:lnRef idx="0"/>
          <a:fillRef idx="0"/>
          <a:effectRef idx="0"/>
          <a:fontRef idx="minor"/>
        </p:style>
      </p:sp>
      <p:sp>
        <p:nvSpPr>
          <p:cNvPr id="423" name="CustomShape 86"/>
          <p:cNvSpPr/>
          <p:nvPr/>
        </p:nvSpPr>
        <p:spPr>
          <a:xfrm>
            <a:off x="4186080" y="4856040"/>
            <a:ext cx="912960" cy="3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000" spc="-1" strike="noStrike">
                <a:solidFill>
                  <a:srgbClr val="000000"/>
                </a:solidFill>
                <a:uFill>
                  <a:solidFill>
                    <a:srgbClr val="ffffff"/>
                  </a:solidFill>
                </a:uFill>
                <a:latin typeface="Times New Roman"/>
              </a:rPr>
              <a:t>Web-based</a:t>
            </a:r>
            <a:endParaRPr b="0" lang="en-US" sz="1000" spc="-1" strike="noStrike">
              <a:solidFill>
                <a:srgbClr val="000000"/>
              </a:solidFill>
              <a:uFill>
                <a:solidFill>
                  <a:srgbClr val="ffffff"/>
                </a:solidFill>
              </a:uFill>
              <a:latin typeface="Times New Roman"/>
            </a:endParaRPr>
          </a:p>
          <a:p>
            <a:pPr algn="ctr"/>
            <a:r>
              <a:rPr b="0" lang="en-US" sz="1000" spc="-1" strike="noStrike">
                <a:solidFill>
                  <a:srgbClr val="000000"/>
                </a:solidFill>
                <a:uFill>
                  <a:solidFill>
                    <a:srgbClr val="ffffff"/>
                  </a:solidFill>
                </a:uFill>
                <a:latin typeface="Times New Roman"/>
              </a:rPr>
              <a:t>Atlas</a:t>
            </a:r>
            <a:endParaRPr b="0" lang="en-US" sz="1000" spc="-1" strike="noStrike">
              <a:solidFill>
                <a:srgbClr val="000000"/>
              </a:solidFill>
              <a:uFill>
                <a:solidFill>
                  <a:srgbClr val="ffffff"/>
                </a:solidFill>
              </a:uFill>
              <a:latin typeface="Times New Roman"/>
            </a:endParaRPr>
          </a:p>
        </p:txBody>
      </p:sp>
      <p:sp>
        <p:nvSpPr>
          <p:cNvPr id="424" name="CustomShape 87"/>
          <p:cNvSpPr/>
          <p:nvPr/>
        </p:nvSpPr>
        <p:spPr>
          <a:xfrm>
            <a:off x="2827440" y="1163520"/>
            <a:ext cx="1211040" cy="703440"/>
          </a:xfrm>
          <a:prstGeom prst="ellipse">
            <a:avLst/>
          </a:prstGeom>
          <a:solidFill>
            <a:srgbClr val="d9d9d9"/>
          </a:solidFill>
          <a:ln w="9360">
            <a:solidFill>
              <a:srgbClr val="000000"/>
            </a:solidFill>
            <a:miter/>
          </a:ln>
        </p:spPr>
        <p:style>
          <a:lnRef idx="0"/>
          <a:fillRef idx="0"/>
          <a:effectRef idx="0"/>
          <a:fontRef idx="minor"/>
        </p:style>
      </p:sp>
      <p:sp>
        <p:nvSpPr>
          <p:cNvPr id="425" name="CustomShape 88"/>
          <p:cNvSpPr/>
          <p:nvPr/>
        </p:nvSpPr>
        <p:spPr>
          <a:xfrm>
            <a:off x="2984400" y="1297080"/>
            <a:ext cx="881280" cy="459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200" spc="-1" strike="noStrike">
                <a:solidFill>
                  <a:srgbClr val="000000"/>
                </a:solidFill>
                <a:uFill>
                  <a:solidFill>
                    <a:srgbClr val="ffffff"/>
                  </a:solidFill>
                </a:uFill>
                <a:latin typeface="Times New Roman"/>
              </a:rPr>
              <a:t>In-between anat</a:t>
            </a:r>
            <a:endParaRPr b="0" lang="en-US" sz="1200" spc="-1" strike="noStrike">
              <a:solidFill>
                <a:srgbClr val="000000"/>
              </a:solidFill>
              <a:uFill>
                <a:solidFill>
                  <a:srgbClr val="ffffff"/>
                </a:solidFill>
              </a:uFill>
              <a:latin typeface="Times New Roman"/>
            </a:endParaRPr>
          </a:p>
        </p:txBody>
      </p:sp>
      <p:sp>
        <p:nvSpPr>
          <p:cNvPr id="426" name="CustomShape 89"/>
          <p:cNvSpPr/>
          <p:nvPr/>
        </p:nvSpPr>
        <p:spPr>
          <a:xfrm>
            <a:off x="304920" y="5908680"/>
            <a:ext cx="8534160" cy="459720"/>
          </a:xfrm>
          <a:prstGeom prst="rect">
            <a:avLst/>
          </a:pr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http://afni.nimh.nih.gov/sscc/dglen/alignmentacross2sessions</a:t>
            </a:r>
            <a:endParaRPr b="0" lang="en-US" sz="2400" spc="-1" strike="noStrike">
              <a:solidFill>
                <a:srgbClr val="000000"/>
              </a:solidFill>
              <a:uFill>
                <a:solidFill>
                  <a:srgbClr val="ffffff"/>
                </a:solidFill>
              </a:uFill>
              <a:latin typeface="Times New Roman"/>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7" name="CustomShape 1"/>
          <p:cNvSpPr/>
          <p:nvPr/>
        </p:nvSpPr>
        <p:spPr>
          <a:xfrm>
            <a:off x="1211400" y="609480"/>
            <a:ext cx="6440400" cy="62712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1" lang="en-US" sz="2400" spc="-1" strike="noStrike">
                <a:solidFill>
                  <a:srgbClr val="000000"/>
                </a:solidFill>
                <a:uFill>
                  <a:solidFill>
                    <a:srgbClr val="ffffff"/>
                  </a:solidFill>
                </a:uFill>
                <a:latin typeface="Times New Roman"/>
              </a:rPr>
              <a:t>Nonlinear Warping</a:t>
            </a:r>
            <a:endParaRPr b="0" lang="en-US" sz="2400" spc="-1" strike="noStrike">
              <a:solidFill>
                <a:srgbClr val="000000"/>
              </a:solidFill>
              <a:uFill>
                <a:solidFill>
                  <a:srgbClr val="ffffff"/>
                </a:solidFill>
              </a:uFill>
              <a:latin typeface="Times New Roman"/>
            </a:endParaRPr>
          </a:p>
        </p:txBody>
      </p:sp>
      <p:sp>
        <p:nvSpPr>
          <p:cNvPr id="428"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1480" indent="-223560">
              <a:lnSpc>
                <a:spcPct val="100000"/>
              </a:lnSpc>
              <a:spcBef>
                <a:spcPts val="422"/>
              </a:spcBef>
            </a:pPr>
            <a:r>
              <a:rPr b="1" lang="en-US" sz="1800" spc="-1" strike="noStrike">
                <a:solidFill>
                  <a:srgbClr val="000000"/>
                </a:solidFill>
                <a:uFill>
                  <a:solidFill>
                    <a:srgbClr val="ffffff"/>
                  </a:solidFill>
                </a:uFill>
                <a:latin typeface="Times New Roman"/>
                <a:ea typeface="Times New Roman"/>
              </a:rPr>
              <a:t>3dQwarp</a:t>
            </a:r>
            <a:r>
              <a:rPr b="0" lang="en-US" sz="1800" spc="-1" strike="noStrike">
                <a:solidFill>
                  <a:srgbClr val="000000"/>
                </a:solidFill>
                <a:uFill>
                  <a:solidFill>
                    <a:srgbClr val="ffffff"/>
                  </a:solidFill>
                </a:uFill>
                <a:latin typeface="Times New Roman"/>
                <a:ea typeface="Times New Roman"/>
              </a:rPr>
              <a:t> </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i="1" lang="en-US" sz="1800" spc="-1" strike="noStrike">
                <a:solidFill>
                  <a:srgbClr val="000000"/>
                </a:solidFill>
                <a:uFill>
                  <a:solidFill>
                    <a:srgbClr val="ffffff"/>
                  </a:solidFill>
                </a:uFill>
                <a:latin typeface="Times New Roman"/>
                <a:ea typeface="Times New Roman"/>
              </a:rPr>
              <a:t>I</a:t>
            </a:r>
            <a:r>
              <a:rPr b="0" lang="en-US" sz="1800" spc="-1" strike="noStrike" baseline="-25000">
                <a:solidFill>
                  <a:srgbClr val="000000"/>
                </a:solidFill>
                <a:uFill>
                  <a:solidFill>
                    <a:srgbClr val="ffffff"/>
                  </a:solidFill>
                </a:uFill>
                <a:latin typeface="Times New Roman"/>
                <a:ea typeface="Times New Roman"/>
              </a:rPr>
              <a:t>new</a:t>
            </a:r>
            <a:r>
              <a:rPr b="0" lang="en-US" sz="1800" spc="-1" strike="noStrike">
                <a:solidFill>
                  <a:srgbClr val="000000"/>
                </a:solidFill>
                <a:uFill>
                  <a:solidFill>
                    <a:srgbClr val="ffffff"/>
                  </a:solidFill>
                </a:uFill>
                <a:latin typeface="Times New Roman"/>
                <a:ea typeface="Times New Roman"/>
              </a:rPr>
              <a:t>(</a:t>
            </a:r>
            <a:r>
              <a:rPr b="1" lang="en-US" sz="1800" spc="-1" strike="noStrike">
                <a:solidFill>
                  <a:srgbClr val="000000"/>
                </a:solidFill>
                <a:uFill>
                  <a:solidFill>
                    <a:srgbClr val="ffffff"/>
                  </a:solidFill>
                </a:uFill>
                <a:latin typeface="Times New Roman"/>
                <a:ea typeface="Times New Roman"/>
              </a:rPr>
              <a:t>x</a:t>
            </a:r>
            <a:r>
              <a:rPr b="0" lang="en-US" sz="1800" spc="-1" strike="noStrike">
                <a:solidFill>
                  <a:srgbClr val="000000"/>
                </a:solidFill>
                <a:uFill>
                  <a:solidFill>
                    <a:srgbClr val="ffffff"/>
                  </a:solidFill>
                </a:uFill>
                <a:latin typeface="Times New Roman"/>
                <a:ea typeface="Times New Roman"/>
              </a:rPr>
              <a:t>) = </a:t>
            </a:r>
            <a:r>
              <a:rPr b="0" i="1" lang="en-US" sz="1800" spc="-1" strike="noStrike">
                <a:solidFill>
                  <a:srgbClr val="000000"/>
                </a:solidFill>
                <a:uFill>
                  <a:solidFill>
                    <a:srgbClr val="ffffff"/>
                  </a:solidFill>
                </a:uFill>
                <a:latin typeface="Times New Roman"/>
                <a:ea typeface="Times New Roman"/>
              </a:rPr>
              <a:t>I</a:t>
            </a:r>
            <a:r>
              <a:rPr b="0" lang="en-US" sz="1800" spc="-1" strike="noStrike" baseline="-25000">
                <a:solidFill>
                  <a:srgbClr val="000000"/>
                </a:solidFill>
                <a:uFill>
                  <a:solidFill>
                    <a:srgbClr val="ffffff"/>
                  </a:solidFill>
                </a:uFill>
                <a:latin typeface="Times New Roman"/>
                <a:ea typeface="Times New Roman"/>
              </a:rPr>
              <a:t>old</a:t>
            </a:r>
            <a:r>
              <a:rPr b="0" lang="en-US" sz="1800" spc="-1" strike="noStrike">
                <a:solidFill>
                  <a:srgbClr val="000000"/>
                </a:solidFill>
                <a:uFill>
                  <a:solidFill>
                    <a:srgbClr val="ffffff"/>
                  </a:solidFill>
                </a:uFill>
                <a:latin typeface="Times New Roman"/>
                <a:ea typeface="Times New Roman"/>
              </a:rPr>
              <a:t>( </a:t>
            </a:r>
            <a:r>
              <a:rPr b="1" lang="en-US" sz="1800" spc="-1" strike="noStrike">
                <a:solidFill>
                  <a:srgbClr val="000000"/>
                </a:solidFill>
                <a:uFill>
                  <a:solidFill>
                    <a:srgbClr val="ffffff"/>
                  </a:solidFill>
                </a:uFill>
                <a:latin typeface="Times New Roman"/>
                <a:ea typeface="Times New Roman"/>
              </a:rPr>
              <a:t>W</a:t>
            </a:r>
            <a:r>
              <a:rPr b="0" lang="en-US" sz="1800" spc="-1" strike="noStrike">
                <a:solidFill>
                  <a:srgbClr val="000000"/>
                </a:solidFill>
                <a:uFill>
                  <a:solidFill>
                    <a:srgbClr val="ffffff"/>
                  </a:solidFill>
                </a:uFill>
                <a:latin typeface="Times New Roman"/>
                <a:ea typeface="Times New Roman"/>
              </a:rPr>
              <a:t>(</a:t>
            </a:r>
            <a:r>
              <a:rPr b="1" lang="en-US" sz="1800" spc="-1" strike="noStrike">
                <a:solidFill>
                  <a:srgbClr val="000000"/>
                </a:solidFill>
                <a:uFill>
                  <a:solidFill>
                    <a:srgbClr val="ffffff"/>
                  </a:solidFill>
                </a:uFill>
                <a:latin typeface="Times New Roman"/>
                <a:ea typeface="Times New Roman"/>
              </a:rPr>
              <a:t>x</a:t>
            </a:r>
            <a:r>
              <a:rPr b="0" lang="en-US" sz="1800" spc="-1" strike="noStrike">
                <a:solidFill>
                  <a:srgbClr val="000000"/>
                </a:solidFill>
                <a:uFill>
                  <a:solidFill>
                    <a:srgbClr val="ffffff"/>
                  </a:solidFill>
                </a:uFill>
                <a:latin typeface="Times New Roman"/>
                <a:ea typeface="Times New Roman"/>
              </a:rPr>
              <a:t>) )</a:t>
            </a:r>
            <a:endParaRPr b="0" lang="en-US" sz="18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Times New Roman"/>
                <a:ea typeface="Times New Roman"/>
              </a:rPr>
              <a:t>where </a:t>
            </a:r>
            <a:r>
              <a:rPr b="1" lang="en-US" sz="1800" spc="-1" strike="noStrike">
                <a:solidFill>
                  <a:srgbClr val="000000"/>
                </a:solidFill>
                <a:uFill>
                  <a:solidFill>
                    <a:srgbClr val="ffffff"/>
                  </a:solidFill>
                </a:uFill>
                <a:latin typeface="Times New Roman"/>
                <a:ea typeface="Times New Roman"/>
              </a:rPr>
              <a:t>W</a:t>
            </a:r>
            <a:r>
              <a:rPr b="0" lang="en-US" sz="1800" spc="-1" strike="noStrike">
                <a:solidFill>
                  <a:srgbClr val="000000"/>
                </a:solidFill>
                <a:uFill>
                  <a:solidFill>
                    <a:srgbClr val="ffffff"/>
                  </a:solidFill>
                </a:uFill>
                <a:latin typeface="Times New Roman"/>
                <a:ea typeface="Times New Roman"/>
              </a:rPr>
              <a:t>(</a:t>
            </a:r>
            <a:r>
              <a:rPr b="1" lang="en-US" sz="1800" spc="-1" strike="noStrike">
                <a:solidFill>
                  <a:srgbClr val="000000"/>
                </a:solidFill>
                <a:uFill>
                  <a:solidFill>
                    <a:srgbClr val="ffffff"/>
                  </a:solidFill>
                </a:uFill>
                <a:latin typeface="Times New Roman"/>
                <a:ea typeface="Times New Roman"/>
              </a:rPr>
              <a:t>x</a:t>
            </a:r>
            <a:r>
              <a:rPr b="0" lang="en-US" sz="1800" spc="-1" strike="noStrike">
                <a:solidFill>
                  <a:srgbClr val="000000"/>
                </a:solidFill>
                <a:uFill>
                  <a:solidFill>
                    <a:srgbClr val="ffffff"/>
                  </a:solidFill>
                </a:uFill>
                <a:latin typeface="Times New Roman"/>
                <a:ea typeface="Times New Roman"/>
              </a:rPr>
              <a:t>) depends on a </a:t>
            </a:r>
            <a:r>
              <a:rPr b="1" i="1" lang="en-US" sz="1800" spc="-1" strike="noStrike">
                <a:solidFill>
                  <a:srgbClr val="000000"/>
                </a:solidFill>
                <a:uFill>
                  <a:solidFill>
                    <a:srgbClr val="ffffff"/>
                  </a:solidFill>
                </a:uFill>
                <a:latin typeface="Times New Roman"/>
                <a:ea typeface="Times New Roman"/>
              </a:rPr>
              <a:t>lot</a:t>
            </a:r>
            <a:r>
              <a:rPr b="0" lang="en-US" sz="1800" spc="-1" strike="noStrike">
                <a:solidFill>
                  <a:srgbClr val="000000"/>
                </a:solidFill>
                <a:uFill>
                  <a:solidFill>
                    <a:srgbClr val="ffffff"/>
                  </a:solidFill>
                </a:uFill>
                <a:latin typeface="Times New Roman"/>
                <a:ea typeface="Times New Roman"/>
              </a:rPr>
              <a:t> of parameters (1000-50000+)</a:t>
            </a:r>
            <a:endParaRPr b="0" lang="en-US" sz="18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Times New Roman"/>
                <a:ea typeface="Times New Roman"/>
              </a:rPr>
              <a:t>Method: Incremental transformation with Hermite cubic polynomials over finer and finer 3D patches. Output is both aligned dataset and the warp and the inverse warp deformations in Dx,Dy,Dz</a:t>
            </a:r>
            <a:endParaRPr b="0" lang="en-US" sz="18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Times New Roman"/>
                <a:ea typeface="Times New Roman"/>
              </a:rPr>
              <a:t>Better alignment of anatomical volumes to template space</a:t>
            </a:r>
            <a:endParaRPr b="0" lang="en-US" sz="18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800" spc="-1" strike="noStrike">
                <a:solidFill>
                  <a:srgbClr val="000000"/>
                </a:solidFill>
                <a:uFill>
                  <a:solidFill>
                    <a:srgbClr val="ffffff"/>
                  </a:solidFill>
                </a:uFill>
                <a:latin typeface="Times New Roman"/>
                <a:ea typeface="Times New Roman"/>
              </a:rPr>
              <a:t>Then carry the functional results to template space for better group analyses</a:t>
            </a:r>
            <a:r>
              <a:rPr b="1" i="1" lang="en-US" sz="1800" spc="-1" strike="noStrike">
                <a:solidFill>
                  <a:srgbClr val="000000"/>
                </a:solidFill>
                <a:uFill>
                  <a:solidFill>
                    <a:srgbClr val="ffffff"/>
                  </a:solidFill>
                </a:uFill>
                <a:latin typeface="Times New Roman"/>
                <a:ea typeface="Times New Roman"/>
              </a:rPr>
              <a:t>?</a:t>
            </a:r>
            <a:endParaRPr b="0" lang="en-US" sz="18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800" spc="-1" strike="noStrike">
                <a:solidFill>
                  <a:srgbClr val="000000"/>
                </a:solidFill>
                <a:uFill>
                  <a:solidFill>
                    <a:srgbClr val="ffffff"/>
                  </a:solidFill>
                </a:uFill>
                <a:latin typeface="Times New Roman"/>
                <a:ea typeface="Times New Roman"/>
              </a:rPr>
              <a:t>As an aid to brain segmentation and atlas-ing accuracy</a:t>
            </a:r>
            <a:r>
              <a:rPr b="1" i="1" lang="en-US" sz="1800" spc="-1" strike="noStrike">
                <a:solidFill>
                  <a:srgbClr val="000000"/>
                </a:solidFill>
                <a:uFill>
                  <a:solidFill>
                    <a:srgbClr val="ffffff"/>
                  </a:solidFill>
                </a:uFill>
                <a:latin typeface="Times New Roman"/>
                <a:ea typeface="Times New Roman"/>
              </a:rPr>
              <a:t>?</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Wingdings" charset="2"/>
              <a:buChar char=""/>
            </a:pPr>
            <a:r>
              <a:rPr b="0" lang="en-US" sz="1800" spc="-1" strike="noStrike">
                <a:solidFill>
                  <a:srgbClr val="000000"/>
                </a:solidFill>
                <a:uFill>
                  <a:solidFill>
                    <a:srgbClr val="ffffff"/>
                  </a:solidFill>
                </a:uFill>
                <a:latin typeface="Times New Roman"/>
                <a:ea typeface="Times New Roman"/>
              </a:rPr>
              <a:t>Pre- and post-surgical alignment, EPI distortion correction</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Times New Roman"/>
                <a:ea typeface="Times New Roman"/>
              </a:rPr>
              <a:t>Related programs and scripts:</a:t>
            </a:r>
            <a:endParaRPr b="0" lang="en-US" sz="18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i="1" lang="en-US" sz="1800" spc="-1" strike="noStrike">
                <a:solidFill>
                  <a:srgbClr val="000000"/>
                </a:solidFill>
                <a:uFill>
                  <a:solidFill>
                    <a:srgbClr val="ffffff"/>
                  </a:solidFill>
                </a:uFill>
                <a:latin typeface="Times New Roman"/>
                <a:ea typeface="Times New Roman"/>
              </a:rPr>
              <a:t>3dNwarpApply, 3dNwarpCat, 3dNwarpCalc, 3dNwarpAdjust, 3dNwarpFuncs</a:t>
            </a:r>
            <a:endParaRPr b="0" lang="en-US" sz="18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i="1" lang="en-US" sz="1800" spc="-1" strike="noStrike">
                <a:solidFill>
                  <a:srgbClr val="000000"/>
                </a:solidFill>
                <a:uFill>
                  <a:solidFill>
                    <a:srgbClr val="ffffff"/>
                  </a:solidFill>
                </a:uFill>
                <a:latin typeface="Times New Roman"/>
                <a:ea typeface="Times New Roman"/>
              </a:rPr>
              <a:t>auto_warp.py, afni_proc.py</a:t>
            </a:r>
            <a:endParaRPr b="0" lang="en-US" sz="1800" spc="-1" strike="noStrike">
              <a:solidFill>
                <a:srgbClr val="000000"/>
              </a:solidFill>
              <a:uFill>
                <a:solidFill>
                  <a:srgbClr val="ffffff"/>
                </a:solidFill>
              </a:uFill>
              <a:latin typeface="Times New Roman"/>
            </a:endParaRPr>
          </a:p>
          <a:p>
            <a:pPr>
              <a:lnSpc>
                <a:spcPct val="100000"/>
              </a:lnSpc>
              <a:spcBef>
                <a:spcPts val="422"/>
              </a:spcBef>
            </a:pPr>
            <a:r>
              <a:rPr b="1" i="1" lang="en-US" sz="1800" spc="-1" strike="noStrike">
                <a:solidFill>
                  <a:srgbClr val="000000"/>
                </a:solidFill>
                <a:uFill>
                  <a:solidFill>
                    <a:srgbClr val="ffffff"/>
                  </a:solidFill>
                </a:uFill>
                <a:latin typeface="Times New Roman"/>
                <a:ea typeface="Times New Roman"/>
              </a:rPr>
              <a:t>UnwarpEPI.py - </a:t>
            </a:r>
            <a:r>
              <a:rPr b="0" i="1" lang="en-US" sz="1800" spc="-1" strike="noStrike">
                <a:solidFill>
                  <a:srgbClr val="000000"/>
                </a:solidFill>
                <a:uFill>
                  <a:solidFill>
                    <a:srgbClr val="ffffff"/>
                  </a:solidFill>
                </a:uFill>
                <a:latin typeface="Times New Roman"/>
                <a:ea typeface="Times New Roman"/>
              </a:rPr>
              <a:t>blipup-blipdown script (Vinai Roopchansingh)</a:t>
            </a:r>
            <a:r>
              <a:rPr b="1" i="1" lang="en-US" sz="1800" spc="-1" strike="noStrike">
                <a:solidFill>
                  <a:srgbClr val="000000"/>
                </a:solidFill>
                <a:uFill>
                  <a:solidFill>
                    <a:srgbClr val="ffffff"/>
                  </a:solidFill>
                </a:uFill>
                <a:latin typeface="Times New Roman"/>
                <a:ea typeface="Times New Roman"/>
              </a:rPr>
              <a:t> </a:t>
            </a:r>
            <a:endParaRPr b="0" lang="en-US" sz="1800" spc="-1" strike="noStrike">
              <a:solidFill>
                <a:srgbClr val="000000"/>
              </a:solidFill>
              <a:uFill>
                <a:solidFill>
                  <a:srgbClr val="ffffff"/>
                </a:solidFill>
              </a:uFill>
              <a:latin typeface="Times New Roman"/>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CustomShape 1"/>
          <p:cNvSpPr/>
          <p:nvPr/>
        </p:nvSpPr>
        <p:spPr>
          <a:xfrm>
            <a:off x="457200" y="58680"/>
            <a:ext cx="8228880" cy="11422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4400" spc="-1" strike="noStrike">
                <a:solidFill>
                  <a:srgbClr val="000000"/>
                </a:solidFill>
                <a:uFill>
                  <a:solidFill>
                    <a:srgbClr val="ffffff"/>
                  </a:solidFill>
                </a:uFill>
                <a:latin typeface="Calibri"/>
              </a:rPr>
              <a:t>Blip-up/down distortion correction</a:t>
            </a:r>
            <a:endParaRPr b="0" lang="en-US" sz="4400" spc="-1" strike="noStrike">
              <a:solidFill>
                <a:srgbClr val="000000"/>
              </a:solidFill>
              <a:uFill>
                <a:solidFill>
                  <a:srgbClr val="ffffff"/>
                </a:solidFill>
              </a:uFill>
              <a:latin typeface="Arial"/>
            </a:endParaRPr>
          </a:p>
        </p:txBody>
      </p:sp>
      <p:sp>
        <p:nvSpPr>
          <p:cNvPr id="430" name="CustomShape 2"/>
          <p:cNvSpPr/>
          <p:nvPr/>
        </p:nvSpPr>
        <p:spPr>
          <a:xfrm>
            <a:off x="6129360" y="5520960"/>
            <a:ext cx="1210320" cy="3643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uFill>
                  <a:solidFill>
                    <a:srgbClr val="ffffff"/>
                  </a:solidFill>
                </a:uFill>
                <a:latin typeface="Calibri"/>
                <a:ea typeface="DejaVu Sans"/>
              </a:rPr>
              <a:t>Corrected</a:t>
            </a:r>
            <a:endParaRPr b="0" lang="en-US" sz="1800" spc="-1" strike="noStrike">
              <a:solidFill>
                <a:srgbClr val="000000"/>
              </a:solidFill>
              <a:uFill>
                <a:solidFill>
                  <a:srgbClr val="ffffff"/>
                </a:solidFill>
              </a:uFill>
              <a:latin typeface="Arial"/>
            </a:endParaRPr>
          </a:p>
        </p:txBody>
      </p:sp>
      <p:sp>
        <p:nvSpPr>
          <p:cNvPr id="431" name="CustomShape 3"/>
          <p:cNvSpPr/>
          <p:nvPr/>
        </p:nvSpPr>
        <p:spPr>
          <a:xfrm>
            <a:off x="1278000" y="5430960"/>
            <a:ext cx="1803240" cy="63864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uFill>
                  <a:solidFill>
                    <a:srgbClr val="ffffff"/>
                  </a:solidFill>
                </a:uFill>
                <a:latin typeface="Calibri"/>
                <a:ea typeface="DejaVu Sans"/>
              </a:rPr>
              <a:t>Blip-up (uncorrected)</a:t>
            </a:r>
            <a:endParaRPr b="0" lang="en-US" sz="1800" spc="-1" strike="noStrike">
              <a:solidFill>
                <a:srgbClr val="000000"/>
              </a:solidFill>
              <a:uFill>
                <a:solidFill>
                  <a:srgbClr val="ffffff"/>
                </a:solidFill>
              </a:uFill>
              <a:latin typeface="Arial"/>
            </a:endParaRPr>
          </a:p>
        </p:txBody>
      </p:sp>
      <p:sp>
        <p:nvSpPr>
          <p:cNvPr id="432" name="CustomShape 4"/>
          <p:cNvSpPr/>
          <p:nvPr/>
        </p:nvSpPr>
        <p:spPr>
          <a:xfrm>
            <a:off x="3839040" y="5489640"/>
            <a:ext cx="1210320" cy="3643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800" spc="-1" strike="noStrike">
                <a:solidFill>
                  <a:srgbClr val="000000"/>
                </a:solidFill>
                <a:uFill>
                  <a:solidFill>
                    <a:srgbClr val="ffffff"/>
                  </a:solidFill>
                </a:uFill>
                <a:latin typeface="Calibri"/>
                <a:ea typeface="DejaVu Sans"/>
              </a:rPr>
              <a:t>Blip-down</a:t>
            </a:r>
            <a:endParaRPr b="0" lang="en-US" sz="1800" spc="-1" strike="noStrike">
              <a:solidFill>
                <a:srgbClr val="000000"/>
              </a:solidFill>
              <a:uFill>
                <a:solidFill>
                  <a:srgbClr val="ffffff"/>
                </a:solidFill>
              </a:uFill>
              <a:latin typeface="Arial"/>
            </a:endParaRPr>
          </a:p>
        </p:txBody>
      </p:sp>
      <p:sp>
        <p:nvSpPr>
          <p:cNvPr id="433" name="CustomShape 5"/>
          <p:cNvSpPr/>
          <p:nvPr/>
        </p:nvSpPr>
        <p:spPr>
          <a:xfrm>
            <a:off x="186120" y="5430960"/>
            <a:ext cx="1091520" cy="9424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uFill>
                  <a:solidFill>
                    <a:srgbClr val="ffffff"/>
                  </a:solidFill>
                </a:uFill>
                <a:latin typeface="Calibri"/>
                <a:ea typeface="DejaVu Sans"/>
              </a:rPr>
              <a:t>Data courtesy of Sam Torrisi, NIMH</a:t>
            </a:r>
            <a:endParaRPr b="0" lang="en-US" sz="1400" spc="-1" strike="noStrike">
              <a:solidFill>
                <a:srgbClr val="000000"/>
              </a:solidFill>
              <a:uFill>
                <a:solidFill>
                  <a:srgbClr val="ffffff"/>
                </a:solidFill>
              </a:uFill>
              <a:latin typeface="Arial"/>
            </a:endParaRPr>
          </a:p>
        </p:txBody>
      </p:sp>
      <p:pic>
        <p:nvPicPr>
          <p:cNvPr id="434" name="" descr=""/>
          <p:cNvPicPr/>
          <p:nvPr/>
        </p:nvPicPr>
        <p:blipFill>
          <a:blip r:embed="rId1"/>
          <a:stretch/>
        </p:blipFill>
        <p:spPr>
          <a:xfrm>
            <a:off x="1102680" y="1845360"/>
            <a:ext cx="7028640" cy="323784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0"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Alignment goals and tools in AFNI</a:t>
            </a:r>
            <a:endParaRPr b="0" lang="en-US" sz="2400" spc="-1" strike="noStrike">
              <a:solidFill>
                <a:srgbClr val="000000"/>
              </a:solidFill>
              <a:uFill>
                <a:solidFill>
                  <a:srgbClr val="ffffff"/>
                </a:solidFill>
              </a:uFill>
              <a:latin typeface="Times New Roman"/>
            </a:endParaRPr>
          </a:p>
        </p:txBody>
      </p:sp>
      <p:sp>
        <p:nvSpPr>
          <p:cNvPr id="131"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ea typeface="msmincho"/>
              </a:rPr>
              <a:t>EPI data across time in a single run or across runs to a base image</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3dvolreg</a:t>
            </a:r>
            <a:r>
              <a:rPr b="0" lang="en-US" sz="1700" spc="-1" strike="noStrike">
                <a:solidFill>
                  <a:srgbClr val="000000"/>
                </a:solidFill>
                <a:uFill>
                  <a:solidFill>
                    <a:srgbClr val="ffffff"/>
                  </a:solidFill>
                </a:uFill>
                <a:latin typeface="Arial"/>
                <a:ea typeface="msmincho"/>
              </a:rPr>
              <a:t> – motion correction (rigid)</a:t>
            </a:r>
            <a:endParaRPr b="0" lang="en-US" sz="1700" spc="-1" strike="noStrike">
              <a:solidFill>
                <a:srgbClr val="000000"/>
              </a:solidFill>
              <a:uFill>
                <a:solidFill>
                  <a:srgbClr val="ffffff"/>
                </a:solidFill>
              </a:uFill>
              <a:latin typeface="Times New Roman"/>
            </a:endParaRPr>
          </a:p>
          <a:p>
            <a:pPr>
              <a:lnSpc>
                <a:spcPct val="100000"/>
              </a:lnSpc>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Align data to template</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3dWarpDrive, @auto_tlrc</a:t>
            </a:r>
            <a:r>
              <a:rPr b="0" lang="en-US" sz="1700" spc="-1" strike="noStrike">
                <a:solidFill>
                  <a:srgbClr val="000000"/>
                </a:solidFill>
                <a:uFill>
                  <a:solidFill>
                    <a:srgbClr val="ffffff"/>
                  </a:solidFill>
                </a:uFill>
                <a:latin typeface="Arial"/>
                <a:ea typeface="msmincho"/>
              </a:rPr>
              <a:t> – align similar volumes (affine) even across subjects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3dQwarp, auto_warp.py</a:t>
            </a:r>
            <a:r>
              <a:rPr b="0" lang="en-US" sz="1700" spc="-1" strike="noStrike">
                <a:solidFill>
                  <a:srgbClr val="000000"/>
                </a:solidFill>
                <a:uFill>
                  <a:solidFill>
                    <a:srgbClr val="ffffff"/>
                  </a:solidFill>
                </a:uFill>
                <a:latin typeface="Arial"/>
                <a:ea typeface="msmincho"/>
              </a:rPr>
              <a:t> – align similar volumes </a:t>
            </a:r>
            <a:r>
              <a:rPr b="0" lang="en-US" sz="1700" spc="-1" strike="noStrike" u="sng">
                <a:solidFill>
                  <a:srgbClr val="000000"/>
                </a:solidFill>
                <a:uFill>
                  <a:solidFill>
                    <a:srgbClr val="ffffff"/>
                  </a:solidFill>
                </a:uFill>
                <a:latin typeface="Arial"/>
                <a:ea typeface="msmincho"/>
              </a:rPr>
              <a:t>nonlinearly</a:t>
            </a:r>
            <a:r>
              <a:rPr b="0" lang="en-US" sz="1700" spc="-1" strike="noStrike">
                <a:solidFill>
                  <a:srgbClr val="000000"/>
                </a:solidFill>
                <a:uFill>
                  <a:solidFill>
                    <a:srgbClr val="ffffff"/>
                  </a:solidFill>
                </a:uFill>
                <a:latin typeface="Arial"/>
                <a:ea typeface="msmincho"/>
              </a:rPr>
              <a:t> to template</a:t>
            </a:r>
            <a:endParaRPr b="0" lang="en-US" sz="1700" spc="-1" strike="noStrike">
              <a:solidFill>
                <a:srgbClr val="000000"/>
              </a:solidFill>
              <a:uFill>
                <a:solidFill>
                  <a:srgbClr val="ffffff"/>
                </a:solidFill>
              </a:uFill>
              <a:latin typeface="Times New Roman"/>
            </a:endParaRPr>
          </a:p>
          <a:p>
            <a:pPr>
              <a:lnSpc>
                <a:spcPct val="100000"/>
              </a:lnSpc>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Align images across modalities – EPI to anat</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3dAllineate</a:t>
            </a:r>
            <a:r>
              <a:rPr b="0" lang="en-US" sz="1700" spc="-1" strike="noStrike">
                <a:solidFill>
                  <a:srgbClr val="000000"/>
                </a:solidFill>
                <a:uFill>
                  <a:solidFill>
                    <a:srgbClr val="ffffff"/>
                  </a:solidFill>
                </a:uFill>
                <a:latin typeface="Arial"/>
                <a:ea typeface="msmincho"/>
              </a:rPr>
              <a:t> – align different or similar volumes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align_epi_anat.py</a:t>
            </a:r>
            <a:r>
              <a:rPr b="0" lang="en-US" sz="1700" spc="-1" strike="noStrike">
                <a:solidFill>
                  <a:srgbClr val="000000"/>
                </a:solidFill>
                <a:uFill>
                  <a:solidFill>
                    <a:srgbClr val="ffffff"/>
                  </a:solidFill>
                </a:uFill>
                <a:latin typeface="Arial"/>
                <a:ea typeface="msmincho"/>
              </a:rPr>
              <a:t> – general alignment script to align  EPI with anatomical data</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Include motion correction, alignment of EPI to anatomical in fMRI processing pipeline script </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afni_proc.py</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Correct for motion between two volumes by aligning in two dimensions using corresponding slices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@2dwarper.Allin</a:t>
            </a:r>
            <a:r>
              <a:rPr b="0" lang="en-US" sz="1700" spc="-1" strike="noStrike">
                <a:solidFill>
                  <a:srgbClr val="000000"/>
                </a:solidFill>
                <a:uFill>
                  <a:solidFill>
                    <a:srgbClr val="ffffff"/>
                  </a:solidFill>
                </a:uFill>
                <a:latin typeface="Arial"/>
                <a:ea typeface="msmincho"/>
              </a:rPr>
              <a:t> – non-linear alignment of slices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@2dwarper</a:t>
            </a:r>
            <a:r>
              <a:rPr b="0" lang="en-US" sz="1700" spc="-1" strike="noStrike">
                <a:solidFill>
                  <a:srgbClr val="000000"/>
                </a:solidFill>
                <a:uFill>
                  <a:solidFill>
                    <a:srgbClr val="ffffff"/>
                  </a:solidFill>
                </a:uFill>
                <a:latin typeface="Arial"/>
                <a:ea typeface="msmincho"/>
              </a:rPr>
              <a:t>,</a:t>
            </a:r>
            <a:r>
              <a:rPr b="1" lang="en-US" sz="1700" spc="-1" strike="noStrike">
                <a:solidFill>
                  <a:srgbClr val="000000"/>
                </a:solidFill>
                <a:uFill>
                  <a:solidFill>
                    <a:srgbClr val="ffffff"/>
                  </a:solidFill>
                </a:uFill>
                <a:latin typeface="Arial"/>
                <a:ea typeface="msmincho"/>
              </a:rPr>
              <a:t> 2dimreg</a:t>
            </a:r>
            <a:r>
              <a:rPr b="0" lang="en-US" sz="1700" spc="-1" strike="noStrike">
                <a:solidFill>
                  <a:srgbClr val="000000"/>
                </a:solidFill>
                <a:uFill>
                  <a:solidFill>
                    <a:srgbClr val="ffffff"/>
                  </a:solidFill>
                </a:uFill>
                <a:latin typeface="Arial"/>
                <a:ea typeface="msmincho"/>
              </a:rPr>
              <a:t> limit alignment to specific plane</a:t>
            </a:r>
            <a:endParaRPr b="0" lang="en-US" sz="1700" spc="-1" strike="noStrike">
              <a:solidFill>
                <a:srgbClr val="000000"/>
              </a:solidFill>
              <a:uFill>
                <a:solidFill>
                  <a:srgbClr val="ffffff"/>
                </a:solidFill>
              </a:uFill>
              <a:latin typeface="Times New Roman"/>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5" name="" descr=""/>
          <p:cNvPicPr/>
          <p:nvPr/>
        </p:nvPicPr>
        <p:blipFill>
          <a:blip r:embed="rId1"/>
          <a:stretch/>
        </p:blipFill>
        <p:spPr>
          <a:xfrm>
            <a:off x="1854720" y="689760"/>
            <a:ext cx="4833000" cy="3072960"/>
          </a:xfrm>
          <a:prstGeom prst="rect">
            <a:avLst/>
          </a:prstGeom>
          <a:ln>
            <a:noFill/>
          </a:ln>
        </p:spPr>
      </p:pic>
      <p:sp>
        <p:nvSpPr>
          <p:cNvPr id="436" name="TextShape 1"/>
          <p:cNvSpPr txBox="1"/>
          <p:nvPr/>
        </p:nvSpPr>
        <p:spPr>
          <a:xfrm>
            <a:off x="1084680" y="139320"/>
            <a:ext cx="6366960" cy="456120"/>
          </a:xfrm>
          <a:prstGeom prst="rect">
            <a:avLst/>
          </a:prstGeom>
          <a:noFill/>
          <a:ln>
            <a:noFill/>
          </a:ln>
        </p:spPr>
        <p:txBody>
          <a:bodyPr lIns="90000" rIns="90000" tIns="45000" bIns="45000"/>
          <a:p>
            <a:pPr algn="ctr"/>
            <a:r>
              <a:rPr b="0" lang="en-US" sz="2400" spc="-1" strike="noStrike">
                <a:solidFill>
                  <a:srgbClr val="000000"/>
                </a:solidFill>
                <a:uFill>
                  <a:solidFill>
                    <a:srgbClr val="ffffff"/>
                  </a:solidFill>
                </a:uFill>
                <a:latin typeface="Times New Roman"/>
              </a:rPr>
              <a:t>Left and Right - flipping</a:t>
            </a:r>
            <a:endParaRPr b="0" lang="en-US" sz="2400" spc="-1" strike="noStrike">
              <a:solidFill>
                <a:srgbClr val="000000"/>
              </a:solidFill>
              <a:uFill>
                <a:solidFill>
                  <a:srgbClr val="ffffff"/>
                </a:solidFill>
              </a:uFill>
              <a:latin typeface="Times New Roman"/>
            </a:endParaRPr>
          </a:p>
        </p:txBody>
      </p:sp>
      <p:sp>
        <p:nvSpPr>
          <p:cNvPr id="437" name="TextShape 2"/>
          <p:cNvSpPr txBox="1"/>
          <p:nvPr/>
        </p:nvSpPr>
        <p:spPr>
          <a:xfrm>
            <a:off x="676080" y="3847320"/>
            <a:ext cx="7954920" cy="2437200"/>
          </a:xfrm>
          <a:prstGeom prst="rect">
            <a:avLst/>
          </a:prstGeom>
          <a:noFill/>
          <a:ln>
            <a:noFill/>
          </a:ln>
        </p:spPr>
        <p:txBody>
          <a:bodyPr lIns="90000" rIns="90000" tIns="45000" bIns="45000"/>
          <a:p>
            <a:r>
              <a:rPr b="0" lang="en-US" sz="1800" spc="-1" strike="noStrike">
                <a:solidFill>
                  <a:srgbClr val="000000"/>
                </a:solidFill>
                <a:uFill>
                  <a:solidFill>
                    <a:srgbClr val="ffffff"/>
                  </a:solidFill>
                </a:uFill>
                <a:latin typeface="Times New Roman"/>
              </a:rPr>
              <a:t>align_epi_anat.py -anat anat+orig -epi epi_r1+orig -epi_base 0 \</a:t>
            </a:r>
            <a:endParaRPr b="0" lang="en-US" sz="1800" spc="-1" strike="noStrike">
              <a:solidFill>
                <a:srgbClr val="000000"/>
              </a:solidFill>
              <a:uFill>
                <a:solidFill>
                  <a:srgbClr val="ffffff"/>
                </a:solidFill>
              </a:uFill>
              <a:latin typeface="Times New Roman"/>
            </a:endParaRPr>
          </a:p>
          <a:p>
            <a:r>
              <a:rPr b="0" lang="en-US" sz="1800" spc="-1" strike="noStrike">
                <a:solidFill>
                  <a:srgbClr val="000000"/>
                </a:solidFill>
                <a:uFill>
                  <a:solidFill>
                    <a:srgbClr val="ffffff"/>
                  </a:solidFill>
                </a:uFill>
                <a:latin typeface="Times New Roman"/>
              </a:rPr>
              <a:t>     </a:t>
            </a:r>
            <a:r>
              <a:rPr b="0" lang="en-US" sz="1800" spc="-1" strike="noStrike">
                <a:solidFill>
                  <a:srgbClr val="000000"/>
                </a:solidFill>
                <a:uFill>
                  <a:solidFill>
                    <a:srgbClr val="ffffff"/>
                  </a:solidFill>
                </a:uFill>
                <a:latin typeface="Times New Roman"/>
              </a:rPr>
              <a:t>-giant_move </a:t>
            </a:r>
            <a:r>
              <a:rPr b="1" lang="en-US" sz="1800" spc="-1" strike="noStrike">
                <a:solidFill>
                  <a:srgbClr val="000000"/>
                </a:solidFill>
                <a:uFill>
                  <a:solidFill>
                    <a:srgbClr val="ffffff"/>
                  </a:solidFill>
                </a:uFill>
                <a:latin typeface="Times New Roman"/>
              </a:rPr>
              <a:t>-check_flip </a:t>
            </a:r>
            <a:endParaRPr b="0" lang="en-US" sz="1800" spc="-1" strike="noStrike">
              <a:solidFill>
                <a:srgbClr val="000000"/>
              </a:solidFill>
              <a:uFill>
                <a:solidFill>
                  <a:srgbClr val="ffffff"/>
                </a:solidFill>
              </a:uFill>
              <a:latin typeface="Times New Roman"/>
            </a:endParaRPr>
          </a:p>
          <a:p>
            <a:endParaRPr b="0" lang="en-US" sz="1800" spc="-1" strike="noStrike">
              <a:solidFill>
                <a:srgbClr val="000000"/>
              </a:solidFill>
              <a:uFill>
                <a:solidFill>
                  <a:srgbClr val="ffffff"/>
                </a:solidFill>
              </a:uFill>
              <a:latin typeface="Times New Roman"/>
            </a:endParaRPr>
          </a:p>
          <a:p>
            <a:r>
              <a:rPr b="0" lang="en-US" sz="1800" spc="-1" strike="noStrike">
                <a:solidFill>
                  <a:srgbClr val="000000"/>
                </a:solidFill>
                <a:uFill>
                  <a:solidFill>
                    <a:srgbClr val="ffffff"/>
                  </a:solidFill>
                </a:uFill>
                <a:latin typeface="Times New Roman"/>
              </a:rPr>
              <a:t>The output will include this warning if the data is flipped: </a:t>
            </a:r>
            <a:endParaRPr b="0" lang="en-US" sz="1800" spc="-1" strike="noStrike">
              <a:solidFill>
                <a:srgbClr val="000000"/>
              </a:solidFill>
              <a:uFill>
                <a:solidFill>
                  <a:srgbClr val="ffffff"/>
                </a:solidFill>
              </a:uFill>
              <a:latin typeface="Times New Roman"/>
            </a:endParaRPr>
          </a:p>
          <a:p>
            <a:r>
              <a:rPr b="0" lang="en-US" sz="1800" spc="-1" strike="noStrike">
                <a:solidFill>
                  <a:srgbClr val="000000"/>
                </a:solidFill>
                <a:uFill>
                  <a:solidFill>
                    <a:srgbClr val="ffffff"/>
                  </a:solidFill>
                </a:uFill>
                <a:latin typeface="Times New Roman"/>
              </a:rPr>
              <a:t>     </a:t>
            </a:r>
            <a:r>
              <a:rPr b="1" lang="en-US" sz="1800" spc="-1" strike="noStrike">
                <a:solidFill>
                  <a:srgbClr val="000000"/>
                </a:solidFill>
                <a:uFill>
                  <a:solidFill>
                    <a:srgbClr val="ffffff"/>
                  </a:solidFill>
                </a:uFill>
                <a:latin typeface="Times New Roman"/>
              </a:rPr>
              <a:t>WARNING: ************ flipped data aligns better than original data </a:t>
            </a:r>
            <a:endParaRPr b="0" lang="en-US" sz="1800" spc="-1" strike="noStrike">
              <a:solidFill>
                <a:srgbClr val="000000"/>
              </a:solidFill>
              <a:uFill>
                <a:solidFill>
                  <a:srgbClr val="ffffff"/>
                </a:solidFill>
              </a:uFill>
              <a:latin typeface="Times New Roman"/>
            </a:endParaRPr>
          </a:p>
          <a:p>
            <a:r>
              <a:rPr b="1" lang="en-US" sz="1800" spc="-1" strike="noStrike">
                <a:solidFill>
                  <a:srgbClr val="000000"/>
                </a:solidFill>
                <a:uFill>
                  <a:solidFill>
                    <a:srgbClr val="ffffff"/>
                  </a:solidFill>
                </a:uFill>
                <a:latin typeface="Times New Roman"/>
              </a:rPr>
              <a:t>     </a:t>
            </a:r>
            <a:r>
              <a:rPr b="1" lang="en-US" sz="1800" spc="-1" strike="noStrike">
                <a:solidFill>
                  <a:srgbClr val="000000"/>
                </a:solidFill>
                <a:uFill>
                  <a:solidFill>
                    <a:srgbClr val="ffffff"/>
                  </a:solidFill>
                </a:uFill>
                <a:latin typeface="Times New Roman"/>
              </a:rPr>
              <a:t>Check for left - right flipping in the GUI ************************ </a:t>
            </a:r>
            <a:endParaRPr b="0" lang="en-US" sz="1800" spc="-1" strike="noStrike">
              <a:solidFill>
                <a:srgbClr val="000000"/>
              </a:solidFill>
              <a:uFill>
                <a:solidFill>
                  <a:srgbClr val="ffffff"/>
                </a:solidFill>
              </a:uFill>
              <a:latin typeface="Times New Roman"/>
            </a:endParaRPr>
          </a:p>
          <a:p>
            <a:r>
              <a:rPr b="0" lang="en-US" sz="1800" spc="-1" strike="noStrike">
                <a:solidFill>
                  <a:srgbClr val="000000"/>
                </a:solidFill>
                <a:uFill>
                  <a:solidFill>
                    <a:srgbClr val="ffffff"/>
                  </a:solidFill>
                </a:uFill>
                <a:latin typeface="Times New Roman"/>
              </a:rPr>
              <a:t>If everything is okay, this message appears instead: </a:t>
            </a:r>
            <a:endParaRPr b="0" lang="en-US" sz="1800" spc="-1" strike="noStrike">
              <a:solidFill>
                <a:srgbClr val="000000"/>
              </a:solidFill>
              <a:uFill>
                <a:solidFill>
                  <a:srgbClr val="ffffff"/>
                </a:solidFill>
              </a:uFill>
              <a:latin typeface="Times New Roman"/>
            </a:endParaRPr>
          </a:p>
          <a:p>
            <a:r>
              <a:rPr b="0" lang="en-US" sz="1800" spc="-1" strike="noStrike">
                <a:solidFill>
                  <a:srgbClr val="000000"/>
                </a:solidFill>
                <a:uFill>
                  <a:solidFill>
                    <a:srgbClr val="ffffff"/>
                  </a:solidFill>
                </a:uFill>
                <a:latin typeface="Times New Roman"/>
              </a:rPr>
              <a:t>     </a:t>
            </a:r>
            <a:r>
              <a:rPr b="1" lang="en-US" sz="1800" spc="-1" strike="noStrike">
                <a:solidFill>
                  <a:srgbClr val="000000"/>
                </a:solidFill>
                <a:uFill>
                  <a:solidFill>
                    <a:srgbClr val="ffffff"/>
                  </a:solidFill>
                </a:uFill>
                <a:latin typeface="Times New Roman"/>
              </a:rPr>
              <a:t>Data does not need flipping </a:t>
            </a:r>
            <a:endParaRPr b="0" lang="en-US" sz="1800" spc="-1" strike="noStrike">
              <a:solidFill>
                <a:srgbClr val="000000"/>
              </a:solidFill>
              <a:uFill>
                <a:solidFill>
                  <a:srgbClr val="ffffff"/>
                </a:solidFill>
              </a:uFill>
              <a:latin typeface="Times New Roman"/>
            </a:endParaRPr>
          </a:p>
          <a:p>
            <a:endParaRPr b="0" lang="en-US" sz="1800" spc="-1" strike="noStrike">
              <a:solidFill>
                <a:srgbClr val="000000"/>
              </a:solidFill>
              <a:uFill>
                <a:solidFill>
                  <a:srgbClr val="ffffff"/>
                </a:solidFill>
              </a:uFill>
              <a:latin typeface="Times New Roman"/>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8" name="TextShape 1"/>
          <p:cNvSpPr txBox="1"/>
          <p:nvPr/>
        </p:nvSpPr>
        <p:spPr>
          <a:xfrm>
            <a:off x="457200" y="-21960"/>
            <a:ext cx="8229600" cy="1230480"/>
          </a:xfrm>
          <a:prstGeom prst="rect">
            <a:avLst/>
          </a:prstGeom>
          <a:noFill/>
          <a:ln>
            <a:noFill/>
          </a:ln>
        </p:spPr>
        <p:txBody>
          <a:bodyPr lIns="90000" rIns="90000" tIns="46800" bIns="46800" anchor="ctr"/>
          <a:p>
            <a:pPr algn="ctr"/>
            <a:r>
              <a:rPr b="0" lang="en-US" sz="1500" spc="-1" strike="noStrike">
                <a:solidFill>
                  <a:srgbClr val="000000"/>
                </a:solidFill>
                <a:uFill>
                  <a:solidFill>
                    <a:srgbClr val="ffffff"/>
                  </a:solidFill>
                </a:uFill>
                <a:latin typeface="Times New Roman"/>
              </a:rPr>
              <a:t>DWI Motion Correction</a:t>
            </a:r>
            <a:endParaRPr b="0" lang="en-US" sz="1500" spc="-1" strike="noStrike">
              <a:solidFill>
                <a:srgbClr val="000000"/>
              </a:solidFill>
              <a:uFill>
                <a:solidFill>
                  <a:srgbClr val="ffffff"/>
                </a:solidFill>
              </a:uFill>
              <a:latin typeface="Times New Roman"/>
            </a:endParaRPr>
          </a:p>
        </p:txBody>
      </p:sp>
      <p:pic>
        <p:nvPicPr>
          <p:cNvPr id="439" name="" descr=""/>
          <p:cNvPicPr/>
          <p:nvPr/>
        </p:nvPicPr>
        <p:blipFill>
          <a:blip r:embed="rId1"/>
          <a:stretch/>
        </p:blipFill>
        <p:spPr>
          <a:xfrm>
            <a:off x="7216200" y="2178000"/>
            <a:ext cx="1666440" cy="1666440"/>
          </a:xfrm>
          <a:prstGeom prst="rect">
            <a:avLst/>
          </a:prstGeom>
          <a:ln>
            <a:noFill/>
          </a:ln>
        </p:spPr>
      </p:pic>
      <p:pic>
        <p:nvPicPr>
          <p:cNvPr id="440" name="" descr=""/>
          <p:cNvPicPr/>
          <p:nvPr/>
        </p:nvPicPr>
        <p:blipFill>
          <a:blip r:embed="rId2"/>
          <a:stretch/>
        </p:blipFill>
        <p:spPr>
          <a:xfrm>
            <a:off x="6766560" y="3919680"/>
            <a:ext cx="2279880" cy="1465200"/>
          </a:xfrm>
          <a:prstGeom prst="rect">
            <a:avLst/>
          </a:prstGeom>
          <a:ln>
            <a:noFill/>
          </a:ln>
        </p:spPr>
      </p:pic>
      <p:pic>
        <p:nvPicPr>
          <p:cNvPr id="441" name="" descr=""/>
          <p:cNvPicPr/>
          <p:nvPr/>
        </p:nvPicPr>
        <p:blipFill>
          <a:blip r:embed="rId3"/>
          <a:stretch/>
        </p:blipFill>
        <p:spPr>
          <a:xfrm>
            <a:off x="4706640" y="1975680"/>
            <a:ext cx="1908000" cy="1908000"/>
          </a:xfrm>
          <a:prstGeom prst="rect">
            <a:avLst/>
          </a:prstGeom>
          <a:ln>
            <a:noFill/>
          </a:ln>
        </p:spPr>
      </p:pic>
      <p:pic>
        <p:nvPicPr>
          <p:cNvPr id="442" name="" descr=""/>
          <p:cNvPicPr/>
          <p:nvPr/>
        </p:nvPicPr>
        <p:blipFill>
          <a:blip r:embed="rId4"/>
          <a:stretch/>
        </p:blipFill>
        <p:spPr>
          <a:xfrm>
            <a:off x="4454640" y="3955680"/>
            <a:ext cx="2226240" cy="1431000"/>
          </a:xfrm>
          <a:prstGeom prst="rect">
            <a:avLst/>
          </a:prstGeom>
          <a:ln>
            <a:noFill/>
          </a:ln>
        </p:spPr>
      </p:pic>
      <p:sp>
        <p:nvSpPr>
          <p:cNvPr id="443" name="TextShape 2"/>
          <p:cNvSpPr txBox="1"/>
          <p:nvPr/>
        </p:nvSpPr>
        <p:spPr>
          <a:xfrm>
            <a:off x="4846320" y="5486400"/>
            <a:ext cx="3108960" cy="318600"/>
          </a:xfrm>
          <a:prstGeom prst="rect">
            <a:avLst/>
          </a:prstGeom>
          <a:noFill/>
          <a:ln>
            <a:noFill/>
          </a:ln>
        </p:spPr>
        <p:txBody>
          <a:bodyPr lIns="90000" rIns="90000" tIns="45000" bIns="45000"/>
          <a:p>
            <a:r>
              <a:rPr b="0" lang="en-US" sz="1500" spc="-1" strike="noStrike">
                <a:solidFill>
                  <a:srgbClr val="000000"/>
                </a:solidFill>
                <a:uFill>
                  <a:solidFill>
                    <a:srgbClr val="ffffff"/>
                  </a:solidFill>
                </a:uFill>
                <a:latin typeface="Times New Roman"/>
              </a:rPr>
              <a:t>Original motion</a:t>
            </a:r>
            <a:endParaRPr b="0" lang="en-US" sz="1500" spc="-1" strike="noStrike">
              <a:solidFill>
                <a:srgbClr val="000000"/>
              </a:solidFill>
              <a:uFill>
                <a:solidFill>
                  <a:srgbClr val="ffffff"/>
                </a:solidFill>
              </a:uFill>
              <a:latin typeface="Times New Roman"/>
            </a:endParaRPr>
          </a:p>
        </p:txBody>
      </p:sp>
      <p:sp>
        <p:nvSpPr>
          <p:cNvPr id="444" name="TextShape 3"/>
          <p:cNvSpPr txBox="1"/>
          <p:nvPr/>
        </p:nvSpPr>
        <p:spPr>
          <a:xfrm>
            <a:off x="7177680" y="5549760"/>
            <a:ext cx="1735920" cy="546840"/>
          </a:xfrm>
          <a:prstGeom prst="rect">
            <a:avLst/>
          </a:prstGeom>
          <a:noFill/>
          <a:ln>
            <a:noFill/>
          </a:ln>
        </p:spPr>
        <p:txBody>
          <a:bodyPr lIns="90000" rIns="90000" tIns="45000" bIns="45000"/>
          <a:p>
            <a:r>
              <a:rPr b="0" lang="en-US" sz="1500" spc="-1" strike="noStrike">
                <a:solidFill>
                  <a:srgbClr val="000000"/>
                </a:solidFill>
                <a:uFill>
                  <a:solidFill>
                    <a:srgbClr val="ffffff"/>
                  </a:solidFill>
                </a:uFill>
                <a:latin typeface="Times New Roman"/>
              </a:rPr>
              <a:t>FA maps with iteration</a:t>
            </a:r>
            <a:endParaRPr b="0" lang="en-US" sz="1500" spc="-1" strike="noStrike">
              <a:solidFill>
                <a:srgbClr val="000000"/>
              </a:solidFill>
              <a:uFill>
                <a:solidFill>
                  <a:srgbClr val="ffffff"/>
                </a:solidFill>
              </a:uFill>
              <a:latin typeface="Times New Roman"/>
            </a:endParaRPr>
          </a:p>
        </p:txBody>
      </p:sp>
      <p:sp>
        <p:nvSpPr>
          <p:cNvPr id="445" name="CustomShape 4"/>
          <p:cNvSpPr/>
          <p:nvPr/>
        </p:nvSpPr>
        <p:spPr>
          <a:xfrm>
            <a:off x="735480" y="3073320"/>
            <a:ext cx="1278720" cy="628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Original DWI data</a:t>
            </a:r>
            <a:endParaRPr b="0" lang="en-US" sz="1200" spc="-1" strike="noStrike">
              <a:solidFill>
                <a:srgbClr val="000000"/>
              </a:solidFill>
              <a:uFill>
                <a:solidFill>
                  <a:srgbClr val="ffffff"/>
                </a:solidFill>
              </a:uFill>
              <a:latin typeface="Times New Roman"/>
            </a:endParaRPr>
          </a:p>
        </p:txBody>
      </p:sp>
      <p:sp>
        <p:nvSpPr>
          <p:cNvPr id="446" name="CustomShape 5"/>
          <p:cNvSpPr/>
          <p:nvPr/>
        </p:nvSpPr>
        <p:spPr>
          <a:xfrm>
            <a:off x="2140200" y="1943640"/>
            <a:ext cx="2190960" cy="691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Compute ideal (synthesize) DWI</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(3dDTtoDWI)</a:t>
            </a:r>
            <a:endParaRPr b="0" lang="en-US" sz="1200" spc="-1" strike="noStrike">
              <a:solidFill>
                <a:srgbClr val="000000"/>
              </a:solidFill>
              <a:uFill>
                <a:solidFill>
                  <a:srgbClr val="ffffff"/>
                </a:solidFill>
              </a:uFill>
              <a:latin typeface="Times New Roman"/>
            </a:endParaRPr>
          </a:p>
        </p:txBody>
      </p:sp>
      <p:sp>
        <p:nvSpPr>
          <p:cNvPr id="447" name="CustomShape 6"/>
          <p:cNvSpPr/>
          <p:nvPr/>
        </p:nvSpPr>
        <p:spPr>
          <a:xfrm>
            <a:off x="2595240" y="957600"/>
            <a:ext cx="1278720" cy="628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Compute Tensor</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(3dDWItoDT)</a:t>
            </a:r>
            <a:endParaRPr b="0" lang="en-US" sz="1200" spc="-1" strike="noStrike">
              <a:solidFill>
                <a:srgbClr val="000000"/>
              </a:solidFill>
              <a:uFill>
                <a:solidFill>
                  <a:srgbClr val="ffffff"/>
                </a:solidFill>
              </a:uFill>
              <a:latin typeface="Times New Roman"/>
            </a:endParaRPr>
          </a:p>
        </p:txBody>
      </p:sp>
      <p:sp>
        <p:nvSpPr>
          <p:cNvPr id="448" name="CustomShape 7"/>
          <p:cNvSpPr/>
          <p:nvPr/>
        </p:nvSpPr>
        <p:spPr>
          <a:xfrm>
            <a:off x="684360" y="951120"/>
            <a:ext cx="1227240" cy="628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Original DWI data</a:t>
            </a:r>
            <a:endParaRPr b="0" lang="en-US" sz="1200" spc="-1" strike="noStrike">
              <a:solidFill>
                <a:srgbClr val="000000"/>
              </a:solidFill>
              <a:uFill>
                <a:solidFill>
                  <a:srgbClr val="ffffff"/>
                </a:solidFill>
              </a:uFill>
              <a:latin typeface="Times New Roman"/>
            </a:endParaRPr>
          </a:p>
        </p:txBody>
      </p:sp>
      <p:cxnSp>
        <p:nvCxnSpPr>
          <p:cNvPr id="449" name="Line 8"/>
          <p:cNvCxnSpPr>
            <a:stCxn id="447" idx="2"/>
            <a:endCxn id="446" idx="0"/>
          </p:cNvCxnSpPr>
          <p:nvPr/>
        </p:nvCxnSpPr>
        <p:spPr>
          <a:xfrm>
            <a:off x="3234600" y="1586160"/>
            <a:ext cx="1440" cy="357840"/>
          </a:xfrm>
          <a:prstGeom prst="straightConnector1">
            <a:avLst/>
          </a:prstGeom>
          <a:ln>
            <a:solidFill>
              <a:srgbClr val="000000"/>
            </a:solidFill>
            <a:tailEnd len="med" type="triangle" w="med"/>
          </a:ln>
        </p:spPr>
      </p:cxnSp>
      <p:sp>
        <p:nvSpPr>
          <p:cNvPr id="450" name="CustomShape 9"/>
          <p:cNvSpPr/>
          <p:nvPr/>
        </p:nvSpPr>
        <p:spPr>
          <a:xfrm>
            <a:off x="2259360" y="2982600"/>
            <a:ext cx="1943280" cy="83808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Align (pairwise)</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gradient to synthetic</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counterpart </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(3dvolreg/3dAllineate)</a:t>
            </a:r>
            <a:endParaRPr b="0" lang="en-US" sz="1200" spc="-1" strike="noStrike">
              <a:solidFill>
                <a:srgbClr val="000000"/>
              </a:solidFill>
              <a:uFill>
                <a:solidFill>
                  <a:srgbClr val="ffffff"/>
                </a:solidFill>
              </a:uFill>
              <a:latin typeface="Times New Roman"/>
            </a:endParaRPr>
          </a:p>
        </p:txBody>
      </p:sp>
      <p:cxnSp>
        <p:nvCxnSpPr>
          <p:cNvPr id="451" name="Line 10"/>
          <p:cNvCxnSpPr>
            <a:stCxn id="446" idx="2"/>
            <a:endCxn id="450" idx="0"/>
          </p:cNvCxnSpPr>
          <p:nvPr/>
        </p:nvCxnSpPr>
        <p:spPr>
          <a:xfrm flipH="1">
            <a:off x="3231000" y="2635200"/>
            <a:ext cx="5040" cy="347760"/>
          </a:xfrm>
          <a:prstGeom prst="straightConnector1">
            <a:avLst/>
          </a:prstGeom>
          <a:ln>
            <a:solidFill>
              <a:srgbClr val="000000"/>
            </a:solidFill>
            <a:tailEnd len="med" type="triangle" w="med"/>
          </a:ln>
        </p:spPr>
      </p:cxnSp>
      <p:sp>
        <p:nvSpPr>
          <p:cNvPr id="452" name="TextShape 11"/>
          <p:cNvSpPr txBox="1"/>
          <p:nvPr/>
        </p:nvSpPr>
        <p:spPr>
          <a:xfrm>
            <a:off x="2379960" y="3491640"/>
            <a:ext cx="101160" cy="639000"/>
          </a:xfrm>
          <a:prstGeom prst="rect">
            <a:avLst/>
          </a:prstGeom>
          <a:noFill/>
          <a:ln>
            <a:noFill/>
          </a:ln>
        </p:spPr>
        <p:txBody>
          <a:bodyPr lIns="90000" rIns="90000" tIns="45000" bIns="45000"/>
          <a:p>
            <a:pPr algn="ctr"/>
            <a:endParaRPr b="0" lang="en-US" sz="2400" spc="-1" strike="noStrike">
              <a:solidFill>
                <a:srgbClr val="000000"/>
              </a:solidFill>
              <a:uFill>
                <a:solidFill>
                  <a:srgbClr val="ffffff"/>
                </a:solidFill>
              </a:uFill>
              <a:latin typeface="Times New Roman"/>
            </a:endParaRPr>
          </a:p>
          <a:p>
            <a:pPr algn="ctr"/>
            <a:endParaRPr b="0" lang="en-US" sz="2400" spc="-1" strike="noStrike">
              <a:solidFill>
                <a:srgbClr val="000000"/>
              </a:solidFill>
              <a:uFill>
                <a:solidFill>
                  <a:srgbClr val="ffffff"/>
                </a:solidFill>
              </a:uFill>
              <a:latin typeface="Times New Roman"/>
            </a:endParaRPr>
          </a:p>
        </p:txBody>
      </p:sp>
      <p:sp>
        <p:nvSpPr>
          <p:cNvPr id="453" name="CustomShape 12"/>
          <p:cNvSpPr/>
          <p:nvPr/>
        </p:nvSpPr>
        <p:spPr>
          <a:xfrm>
            <a:off x="2597040" y="4055400"/>
            <a:ext cx="1278720" cy="628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Update gradient</a:t>
            </a:r>
            <a:endParaRPr b="0" lang="en-US" sz="1200" spc="-1" strike="noStrike">
              <a:solidFill>
                <a:srgbClr val="000000"/>
              </a:solidFill>
              <a:uFill>
                <a:solidFill>
                  <a:srgbClr val="ffffff"/>
                </a:solidFill>
              </a:uFill>
              <a:latin typeface="Times New Roman"/>
            </a:endParaRPr>
          </a:p>
          <a:p>
            <a:pPr algn="ctr"/>
            <a:r>
              <a:rPr b="0" lang="en-US" sz="1200" spc="-1" strike="noStrike">
                <a:solidFill>
                  <a:srgbClr val="000000"/>
                </a:solidFill>
                <a:uFill>
                  <a:solidFill>
                    <a:srgbClr val="ffffff"/>
                  </a:solidFill>
                </a:uFill>
                <a:latin typeface="Times New Roman"/>
              </a:rPr>
              <a:t>directions</a:t>
            </a:r>
            <a:endParaRPr b="0" lang="en-US" sz="1200" spc="-1" strike="noStrike">
              <a:solidFill>
                <a:srgbClr val="000000"/>
              </a:solidFill>
              <a:uFill>
                <a:solidFill>
                  <a:srgbClr val="ffffff"/>
                </a:solidFill>
              </a:uFill>
              <a:latin typeface="Times New Roman"/>
            </a:endParaRPr>
          </a:p>
        </p:txBody>
      </p:sp>
      <p:cxnSp>
        <p:nvCxnSpPr>
          <p:cNvPr id="454" name="Line 13"/>
          <p:cNvCxnSpPr>
            <a:stCxn id="450" idx="2"/>
            <a:endCxn id="453" idx="0"/>
          </p:cNvCxnSpPr>
          <p:nvPr/>
        </p:nvCxnSpPr>
        <p:spPr>
          <a:xfrm>
            <a:off x="3231000" y="3820680"/>
            <a:ext cx="5760" cy="235080"/>
          </a:xfrm>
          <a:prstGeom prst="straightConnector1">
            <a:avLst/>
          </a:prstGeom>
          <a:ln>
            <a:solidFill>
              <a:srgbClr val="000000"/>
            </a:solidFill>
            <a:tailEnd len="med" type="triangle" w="med"/>
          </a:ln>
        </p:spPr>
      </p:cxnSp>
      <p:sp>
        <p:nvSpPr>
          <p:cNvPr id="455" name="CustomShape 14"/>
          <p:cNvSpPr/>
          <p:nvPr/>
        </p:nvSpPr>
        <p:spPr>
          <a:xfrm>
            <a:off x="3088080" y="4973400"/>
            <a:ext cx="306720" cy="419040"/>
          </a:xfrm>
          <a:custGeom>
            <a:avLst/>
            <a:gdLst/>
            <a:ahLst/>
            <a:rect l="l" t="t" r="r" b="b"/>
            <a:pathLst>
              <a:path w="21600" h="21600">
                <a:moveTo>
                  <a:pt x="10800" y="0"/>
                </a:moveTo>
                <a:lnTo>
                  <a:pt x="21600" y="10800"/>
                </a:lnTo>
                <a:lnTo>
                  <a:pt x="10800" y="21600"/>
                </a:lnTo>
                <a:lnTo>
                  <a:pt x="0" y="10800"/>
                </a:lnTo>
                <a:lnTo>
                  <a:pt x="10800" y="0"/>
                </a:lnTo>
                <a:close/>
              </a:path>
            </a:pathLst>
          </a:custGeom>
          <a:solidFill>
            <a:srgbClr val="729fcf"/>
          </a:solidFill>
          <a:ln>
            <a:solidFill>
              <a:srgbClr val="3465a4"/>
            </a:solidFill>
          </a:ln>
        </p:spPr>
        <p:style>
          <a:lnRef idx="0"/>
          <a:fillRef idx="0"/>
          <a:effectRef idx="0"/>
          <a:fontRef idx="minor"/>
        </p:style>
      </p:sp>
      <p:cxnSp>
        <p:nvCxnSpPr>
          <p:cNvPr id="456" name="Line 15"/>
          <p:cNvCxnSpPr>
            <a:stCxn id="453" idx="2"/>
            <a:endCxn id="455" idx="0"/>
          </p:cNvCxnSpPr>
          <p:nvPr/>
        </p:nvCxnSpPr>
        <p:spPr>
          <a:xfrm>
            <a:off x="3236400" y="4683960"/>
            <a:ext cx="5400" cy="289800"/>
          </a:xfrm>
          <a:prstGeom prst="straightConnector1">
            <a:avLst/>
          </a:prstGeom>
          <a:ln>
            <a:solidFill>
              <a:srgbClr val="000000"/>
            </a:solidFill>
            <a:tailEnd len="med" type="triangle" w="med"/>
          </a:ln>
        </p:spPr>
      </p:cxnSp>
      <p:cxnSp>
        <p:nvCxnSpPr>
          <p:cNvPr id="457" name="Line 16"/>
          <p:cNvCxnSpPr>
            <a:stCxn id="455" idx="1"/>
          </p:cNvCxnSpPr>
          <p:nvPr/>
        </p:nvCxnSpPr>
        <p:spPr>
          <a:xfrm flipH="1" flipV="1">
            <a:off x="1526760" y="5179320"/>
            <a:ext cx="1561680" cy="3960"/>
          </a:xfrm>
          <a:prstGeom prst="straightConnector1">
            <a:avLst/>
          </a:prstGeom>
          <a:ln>
            <a:solidFill>
              <a:srgbClr val="000000"/>
            </a:solidFill>
            <a:tailEnd len="med" type="triangle" w="med"/>
          </a:ln>
        </p:spPr>
      </p:cxnSp>
      <p:cxnSp>
        <p:nvCxnSpPr>
          <p:cNvPr id="458" name="Line 17"/>
          <p:cNvCxnSpPr>
            <a:stCxn id="455" idx="3"/>
            <a:endCxn id="447" idx="3"/>
          </p:cNvCxnSpPr>
          <p:nvPr/>
        </p:nvCxnSpPr>
        <p:spPr>
          <a:xfrm flipV="1">
            <a:off x="3394800" y="1271880"/>
            <a:ext cx="479520" cy="3911400"/>
          </a:xfrm>
          <a:prstGeom prst="bentConnector3">
            <a:avLst/>
          </a:prstGeom>
          <a:ln>
            <a:solidFill>
              <a:srgbClr val="000000"/>
            </a:solidFill>
            <a:tailEnd len="med" type="triangle" w="med"/>
          </a:ln>
        </p:spPr>
      </p:cxnSp>
      <p:cxnSp>
        <p:nvCxnSpPr>
          <p:cNvPr id="459" name="Line 18"/>
          <p:cNvCxnSpPr>
            <a:stCxn id="445" idx="3"/>
            <a:endCxn id="450" idx="1"/>
          </p:cNvCxnSpPr>
          <p:nvPr/>
        </p:nvCxnSpPr>
        <p:spPr>
          <a:xfrm>
            <a:off x="2014200" y="3387600"/>
            <a:ext cx="245520" cy="14400"/>
          </a:xfrm>
          <a:prstGeom prst="straightConnector1">
            <a:avLst/>
          </a:prstGeom>
          <a:ln>
            <a:solidFill>
              <a:srgbClr val="000000"/>
            </a:solidFill>
            <a:tailEnd len="med" type="triangle" w="med"/>
          </a:ln>
        </p:spPr>
      </p:cxnSp>
      <p:sp>
        <p:nvSpPr>
          <p:cNvPr id="460" name="TextShape 19"/>
          <p:cNvSpPr txBox="1"/>
          <p:nvPr/>
        </p:nvSpPr>
        <p:spPr>
          <a:xfrm>
            <a:off x="3548160" y="4903920"/>
            <a:ext cx="1073880" cy="455400"/>
          </a:xfrm>
          <a:prstGeom prst="rect">
            <a:avLst/>
          </a:prstGeom>
          <a:noFill/>
          <a:ln>
            <a:noFill/>
          </a:ln>
        </p:spPr>
        <p:txBody>
          <a:bodyPr lIns="90000" rIns="90000" tIns="45000" bIns="45000"/>
          <a:p>
            <a:r>
              <a:rPr b="0" lang="en-US" sz="1200" spc="-1" strike="noStrike">
                <a:solidFill>
                  <a:srgbClr val="000000"/>
                </a:solidFill>
                <a:uFill>
                  <a:solidFill>
                    <a:srgbClr val="ffffff"/>
                  </a:solidFill>
                </a:uFill>
                <a:latin typeface="Times New Roman"/>
              </a:rPr>
              <a:t>More iterations?</a:t>
            </a:r>
            <a:endParaRPr b="0" lang="en-US" sz="1200" spc="-1" strike="noStrike">
              <a:solidFill>
                <a:srgbClr val="000000"/>
              </a:solidFill>
              <a:uFill>
                <a:solidFill>
                  <a:srgbClr val="ffffff"/>
                </a:solidFill>
              </a:uFill>
              <a:latin typeface="Times New Roman"/>
            </a:endParaRPr>
          </a:p>
        </p:txBody>
      </p:sp>
      <p:sp>
        <p:nvSpPr>
          <p:cNvPr id="461" name="TextShape 20"/>
          <p:cNvSpPr txBox="1"/>
          <p:nvPr/>
        </p:nvSpPr>
        <p:spPr>
          <a:xfrm>
            <a:off x="2116440" y="4890960"/>
            <a:ext cx="869400" cy="272880"/>
          </a:xfrm>
          <a:prstGeom prst="rect">
            <a:avLst/>
          </a:prstGeom>
          <a:noFill/>
          <a:ln>
            <a:noFill/>
          </a:ln>
        </p:spPr>
        <p:txBody>
          <a:bodyPr lIns="90000" rIns="90000" tIns="45000" bIns="45000"/>
          <a:p>
            <a:r>
              <a:rPr b="0" lang="en-US" sz="1200" spc="-1" strike="noStrike">
                <a:solidFill>
                  <a:srgbClr val="000000"/>
                </a:solidFill>
                <a:uFill>
                  <a:solidFill>
                    <a:srgbClr val="ffffff"/>
                  </a:solidFill>
                </a:uFill>
                <a:latin typeface="Times New Roman"/>
              </a:rPr>
              <a:t>Finished?</a:t>
            </a:r>
            <a:endParaRPr b="0" lang="en-US" sz="1200" spc="-1" strike="noStrike">
              <a:solidFill>
                <a:srgbClr val="000000"/>
              </a:solidFill>
              <a:uFill>
                <a:solidFill>
                  <a:srgbClr val="ffffff"/>
                </a:solidFill>
              </a:uFill>
              <a:latin typeface="Times New Roman"/>
            </a:endParaRPr>
          </a:p>
        </p:txBody>
      </p:sp>
      <p:cxnSp>
        <p:nvCxnSpPr>
          <p:cNvPr id="462" name="Line 21"/>
          <p:cNvCxnSpPr>
            <a:stCxn id="448" idx="3"/>
            <a:endCxn id="447" idx="1"/>
          </p:cNvCxnSpPr>
          <p:nvPr/>
        </p:nvCxnSpPr>
        <p:spPr>
          <a:xfrm>
            <a:off x="1911600" y="1265400"/>
            <a:ext cx="684000" cy="6840"/>
          </a:xfrm>
          <a:prstGeom prst="straightConnector1">
            <a:avLst/>
          </a:prstGeom>
          <a:ln>
            <a:solidFill>
              <a:srgbClr val="000000"/>
            </a:solidFill>
            <a:tailEnd len="med" type="triangle" w="med"/>
          </a:ln>
        </p:spPr>
      </p:cxnSp>
      <p:sp>
        <p:nvSpPr>
          <p:cNvPr id="463" name="CustomShape 22"/>
          <p:cNvSpPr/>
          <p:nvPr/>
        </p:nvSpPr>
        <p:spPr>
          <a:xfrm>
            <a:off x="255240" y="4818960"/>
            <a:ext cx="1278360" cy="628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p>
            <a:pPr algn="ctr"/>
            <a:r>
              <a:rPr b="0" lang="en-US" sz="1200" spc="-1" strike="noStrike">
                <a:solidFill>
                  <a:srgbClr val="000000"/>
                </a:solidFill>
                <a:uFill>
                  <a:solidFill>
                    <a:srgbClr val="ffffff"/>
                  </a:solidFill>
                </a:uFill>
                <a:latin typeface="Times New Roman"/>
              </a:rPr>
              <a:t>Final DWI data</a:t>
            </a:r>
            <a:endParaRPr b="0" lang="en-US" sz="1200" spc="-1" strike="noStrike">
              <a:solidFill>
                <a:srgbClr val="000000"/>
              </a:solidFill>
              <a:uFill>
                <a:solidFill>
                  <a:srgbClr val="ffffff"/>
                </a:solidFill>
              </a:uFill>
              <a:latin typeface="Times New Roman"/>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4"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ATLASES</a:t>
            </a:r>
            <a:endParaRPr b="0" lang="en-US" sz="2400" spc="-1" strike="noStrike">
              <a:solidFill>
                <a:srgbClr val="000000"/>
              </a:solidFill>
              <a:uFill>
                <a:solidFill>
                  <a:srgbClr val="ffffff"/>
                </a:solidFill>
              </a:uFill>
              <a:latin typeface="Times New Roman"/>
            </a:endParaRPr>
          </a:p>
        </p:txBody>
      </p:sp>
      <p:pic>
        <p:nvPicPr>
          <p:cNvPr id="465" name="" descr=""/>
          <p:cNvPicPr/>
          <p:nvPr/>
        </p:nvPicPr>
        <p:blipFill>
          <a:blip r:embed="rId1"/>
          <a:stretch/>
        </p:blipFill>
        <p:spPr>
          <a:xfrm>
            <a:off x="1481040" y="1324080"/>
            <a:ext cx="6437520" cy="457200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6" name="CustomShape 1"/>
          <p:cNvSpPr/>
          <p:nvPr/>
        </p:nvSpPr>
        <p:spPr>
          <a:xfrm>
            <a:off x="1298520" y="620640"/>
            <a:ext cx="5850000" cy="6048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ATLAS DEFINITIONS</a:t>
            </a:r>
            <a:endParaRPr b="0" lang="en-US" sz="2400" spc="-1" strike="noStrike">
              <a:solidFill>
                <a:srgbClr val="000000"/>
              </a:solidFill>
              <a:uFill>
                <a:solidFill>
                  <a:srgbClr val="ffffff"/>
                </a:solidFill>
              </a:uFill>
              <a:latin typeface="Times New Roman"/>
            </a:endParaRPr>
          </a:p>
        </p:txBody>
      </p:sp>
      <p:sp>
        <p:nvSpPr>
          <p:cNvPr id="467" name="CustomShape 2"/>
          <p:cNvSpPr/>
          <p:nvPr/>
        </p:nvSpPr>
        <p:spPr>
          <a:xfrm>
            <a:off x="736560" y="1273320"/>
            <a:ext cx="7772400" cy="529416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uFill>
                  <a:solidFill>
                    <a:srgbClr val="ffffff"/>
                  </a:solidFill>
                </a:uFill>
                <a:latin typeface="Times New Roman"/>
              </a:rPr>
              <a:t>Template</a:t>
            </a:r>
            <a:r>
              <a:rPr b="0" lang="en-US" sz="2400" spc="-1" strike="noStrike">
                <a:solidFill>
                  <a:srgbClr val="000000"/>
                </a:solidFill>
                <a:uFill>
                  <a:solidFill>
                    <a:srgbClr val="ffffff"/>
                  </a:solidFill>
                </a:uFill>
                <a:latin typeface="Times New Roman"/>
              </a:rPr>
              <a:t> - a reference dataset used for matching shapes. Examples: TT_N27+tlrc, MNI_EPI+tlrc, TT_ICBM452+tlrc.</a:t>
            </a:r>
            <a:endParaRPr b="0" lang="en-US" sz="2400" spc="-1" strike="noStrike">
              <a:solidFill>
                <a:srgbClr val="000000"/>
              </a:solidFill>
              <a:uFill>
                <a:solidFill>
                  <a:srgbClr val="ffffff"/>
                </a:solidFill>
              </a:uFill>
              <a:latin typeface="Times New Roman"/>
            </a:endParaRPr>
          </a:p>
          <a:p>
            <a:pPr>
              <a:spcBef>
                <a:spcPts val="598"/>
              </a:spcBef>
            </a:pPr>
            <a:endParaRPr b="0" lang="en-US" sz="2400" spc="-1" strike="noStrike">
              <a:solidFill>
                <a:srgbClr val="000000"/>
              </a:solidFill>
              <a:uFill>
                <a:solidFill>
                  <a:srgbClr val="ffffff"/>
                </a:solidFill>
              </a:uFill>
              <a:latin typeface="Times New Roman"/>
            </a:endParaRPr>
          </a:p>
        </p:txBody>
      </p:sp>
      <p:pic>
        <p:nvPicPr>
          <p:cNvPr id="468" name="" descr=""/>
          <p:cNvPicPr/>
          <p:nvPr/>
        </p:nvPicPr>
        <p:blipFill>
          <a:blip r:embed="rId1"/>
          <a:stretch/>
        </p:blipFill>
        <p:spPr>
          <a:xfrm>
            <a:off x="2828880" y="2486160"/>
            <a:ext cx="2565360" cy="3111480"/>
          </a:xfrm>
          <a:prstGeom prst="rect">
            <a:avLst/>
          </a:prstGeom>
          <a:ln>
            <a:noFill/>
          </a:ln>
        </p:spPr>
      </p:pic>
      <p:sp>
        <p:nvSpPr>
          <p:cNvPr id="469" name="CustomShape 3"/>
          <p:cNvSpPr/>
          <p:nvPr/>
        </p:nvSpPr>
        <p:spPr>
          <a:xfrm>
            <a:off x="5560920" y="3022560"/>
            <a:ext cx="26719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TT_N27+tlrc</a:t>
            </a:r>
            <a:endParaRPr b="0" lang="en-US" sz="2400" spc="-1" strike="noStrike">
              <a:solidFill>
                <a:srgbClr val="000000"/>
              </a:solidFill>
              <a:uFill>
                <a:solidFill>
                  <a:srgbClr val="ffffff"/>
                </a:solidFill>
              </a:uFill>
              <a:latin typeface="Times New Roman"/>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0" name="CustomShape 1"/>
          <p:cNvSpPr/>
          <p:nvPr/>
        </p:nvSpPr>
        <p:spPr>
          <a:xfrm>
            <a:off x="1671480" y="587520"/>
            <a:ext cx="5631120" cy="6062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ATLAS DEFINITIONS</a:t>
            </a:r>
            <a:endParaRPr b="0" lang="en-US" sz="2400" spc="-1" strike="noStrike">
              <a:solidFill>
                <a:srgbClr val="000000"/>
              </a:solidFill>
              <a:uFill>
                <a:solidFill>
                  <a:srgbClr val="ffffff"/>
                </a:solidFill>
              </a:uFill>
              <a:latin typeface="Times New Roman"/>
            </a:endParaRPr>
          </a:p>
        </p:txBody>
      </p:sp>
      <p:sp>
        <p:nvSpPr>
          <p:cNvPr id="471" name="CustomShape 2"/>
          <p:cNvSpPr/>
          <p:nvPr/>
        </p:nvSpPr>
        <p:spPr>
          <a:xfrm>
            <a:off x="606600" y="1290600"/>
            <a:ext cx="7772400" cy="21798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uFill>
                  <a:solidFill>
                    <a:srgbClr val="ffffff"/>
                  </a:solidFill>
                </a:uFill>
                <a:latin typeface="Times New Roman"/>
              </a:rPr>
              <a:t>Template Space</a:t>
            </a:r>
            <a:r>
              <a:rPr b="0" lang="en-US" sz="2400" spc="-1" strike="noStrike">
                <a:solidFill>
                  <a:srgbClr val="000000"/>
                </a:solidFill>
                <a:uFill>
                  <a:solidFill>
                    <a:srgbClr val="ffffff"/>
                  </a:solidFill>
                </a:uFill>
                <a:latin typeface="Times New Roman"/>
              </a:rPr>
              <a:t> - x,y,z coordinate system shared by many datasets (</a:t>
            </a:r>
            <a:r>
              <a:rPr b="0" lang="en-US" sz="2000" spc="-1" strike="noStrike">
                <a:solidFill>
                  <a:srgbClr val="000000"/>
                </a:solidFill>
                <a:uFill>
                  <a:solidFill>
                    <a:srgbClr val="ffffff"/>
                  </a:solidFill>
                </a:uFill>
                <a:latin typeface="Times New Roman"/>
              </a:rPr>
              <a:t>the</a:t>
            </a:r>
            <a:r>
              <a:rPr b="0" lang="en-US" sz="2400" spc="-1" strike="noStrike">
                <a:solidFill>
                  <a:srgbClr val="000000"/>
                </a:solidFill>
                <a:uFill>
                  <a:solidFill>
                    <a:srgbClr val="ffffff"/>
                  </a:solidFill>
                </a:uFill>
                <a:latin typeface="Times New Roman"/>
              </a:rPr>
              <a:t> basic shoebox) Examples: TLRC (Talairach-Tourneaux), MNI, MNI_ANAT, ORIG.</a:t>
            </a:r>
            <a:endParaRPr b="0" lang="en-US" sz="2400" spc="-1" strike="noStrike">
              <a:solidFill>
                <a:srgbClr val="000000"/>
              </a:solidFill>
              <a:uFill>
                <a:solidFill>
                  <a:srgbClr val="ffffff"/>
                </a:solidFill>
              </a:uFill>
              <a:latin typeface="Times New Roman"/>
            </a:endParaRPr>
          </a:p>
        </p:txBody>
      </p:sp>
      <p:sp>
        <p:nvSpPr>
          <p:cNvPr id="472" name="CustomShape 3"/>
          <p:cNvSpPr/>
          <p:nvPr/>
        </p:nvSpPr>
        <p:spPr>
          <a:xfrm>
            <a:off x="3408480" y="3425760"/>
            <a:ext cx="1890720" cy="1468440"/>
          </a:xfrm>
          <a:prstGeom prst="cube">
            <a:avLst>
              <a:gd name="adj" fmla="val 5400"/>
            </a:avLst>
          </a:prstGeom>
          <a:solidFill>
            <a:srgbClr val="00cc99"/>
          </a:solidFill>
          <a:ln w="9360">
            <a:solidFill>
              <a:srgbClr val="000000"/>
            </a:solidFill>
            <a:miter/>
          </a:ln>
        </p:spPr>
        <p:style>
          <a:lnRef idx="0"/>
          <a:fillRef idx="0"/>
          <a:effectRef idx="0"/>
          <a:fontRef idx="minor"/>
        </p:style>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3" name="CustomShape 1"/>
          <p:cNvSpPr/>
          <p:nvPr/>
        </p:nvSpPr>
        <p:spPr>
          <a:xfrm>
            <a:off x="1660680" y="555480"/>
            <a:ext cx="5608440" cy="62712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ATLAS DEFINITIONS</a:t>
            </a:r>
            <a:endParaRPr b="0" lang="en-US" sz="2400" spc="-1" strike="noStrike">
              <a:solidFill>
                <a:srgbClr val="000000"/>
              </a:solidFill>
              <a:uFill>
                <a:solidFill>
                  <a:srgbClr val="ffffff"/>
                </a:solidFill>
              </a:uFill>
              <a:latin typeface="Times New Roman"/>
            </a:endParaRPr>
          </a:p>
        </p:txBody>
      </p:sp>
      <p:sp>
        <p:nvSpPr>
          <p:cNvPr id="474" name="CustomShape 2"/>
          <p:cNvSpPr/>
          <p:nvPr/>
        </p:nvSpPr>
        <p:spPr>
          <a:xfrm>
            <a:off x="606600" y="1290600"/>
            <a:ext cx="7772400" cy="2179800"/>
          </a:xfrm>
          <a:prstGeom prst="rect">
            <a:avLst/>
          </a:prstGeom>
          <a:noFill/>
          <a:ln>
            <a:noFill/>
          </a:ln>
        </p:spPr>
        <p:style>
          <a:lnRef idx="0"/>
          <a:fillRef idx="0"/>
          <a:effectRef idx="0"/>
          <a:fontRef idx="minor"/>
        </p:style>
        <p:txBody>
          <a:bodyPr lIns="90000" rIns="90000" tIns="46800" bIns="46800"/>
          <a:p>
            <a:pPr>
              <a:spcBef>
                <a:spcPts val="598"/>
              </a:spcBef>
            </a:pPr>
            <a:r>
              <a:rPr b="1" lang="en-US" sz="2400" spc="-1" strike="noStrike">
                <a:solidFill>
                  <a:srgbClr val="000000"/>
                </a:solidFill>
                <a:uFill>
                  <a:solidFill>
                    <a:srgbClr val="ffffff"/>
                  </a:solidFill>
                </a:uFill>
                <a:latin typeface="Times New Roman"/>
              </a:rPr>
              <a:t>Atlas</a:t>
            </a:r>
            <a:r>
              <a:rPr b="0" lang="en-US" sz="2400" spc="-1" strike="noStrike">
                <a:solidFill>
                  <a:srgbClr val="000000"/>
                </a:solidFill>
                <a:uFill>
                  <a:solidFill>
                    <a:srgbClr val="ffffff"/>
                  </a:solidFill>
                </a:uFill>
                <a:latin typeface="Times New Roman"/>
              </a:rPr>
              <a:t> - segmentation info.</a:t>
            </a:r>
            <a:endParaRPr b="0" lang="en-US" sz="2400" spc="-1" strike="noStrike">
              <a:solidFill>
                <a:srgbClr val="000000"/>
              </a:solidFill>
              <a:uFill>
                <a:solidFill>
                  <a:srgbClr val="ffffff"/>
                </a:solidFill>
              </a:uFill>
              <a:latin typeface="Times New Roman"/>
            </a:endParaRPr>
          </a:p>
          <a:p>
            <a:pPr>
              <a:spcBef>
                <a:spcPts val="598"/>
              </a:spcBef>
            </a:pPr>
            <a:r>
              <a:rPr b="0" lang="en-US" sz="2400" spc="-1" strike="noStrike">
                <a:solidFill>
                  <a:srgbClr val="000000"/>
                </a:solidFill>
                <a:uFill>
                  <a:solidFill>
                    <a:srgbClr val="ffffff"/>
                  </a:solidFill>
                </a:uFill>
                <a:latin typeface="Times New Roman"/>
              </a:rPr>
              <a:t>Examples: TTatlas+tlrc, TT_N27_EZ_ML+tlrc, roidset+orig. </a:t>
            </a:r>
            <a:endParaRPr b="0" lang="en-US" sz="2400" spc="-1" strike="noStrike">
              <a:solidFill>
                <a:srgbClr val="000000"/>
              </a:solidFill>
              <a:uFill>
                <a:solidFill>
                  <a:srgbClr val="ffffff"/>
                </a:solidFill>
              </a:uFill>
              <a:latin typeface="Times New Roman"/>
            </a:endParaRPr>
          </a:p>
        </p:txBody>
      </p:sp>
      <p:pic>
        <p:nvPicPr>
          <p:cNvPr id="475" name="" descr=""/>
          <p:cNvPicPr/>
          <p:nvPr/>
        </p:nvPicPr>
        <p:blipFill>
          <a:blip r:embed="rId1"/>
          <a:stretch/>
        </p:blipFill>
        <p:spPr>
          <a:xfrm>
            <a:off x="1968480" y="2943360"/>
            <a:ext cx="2827440" cy="3063600"/>
          </a:xfrm>
          <a:prstGeom prst="rect">
            <a:avLst/>
          </a:prstGeom>
          <a:ln>
            <a:noFill/>
          </a:ln>
        </p:spPr>
      </p:pic>
      <p:sp>
        <p:nvSpPr>
          <p:cNvPr id="476" name="CustomShape 3"/>
          <p:cNvSpPr/>
          <p:nvPr/>
        </p:nvSpPr>
        <p:spPr>
          <a:xfrm>
            <a:off x="5024520" y="3537000"/>
            <a:ext cx="356868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TT_N27_EZ_ML+tlrc</a:t>
            </a:r>
            <a:endParaRPr b="0" lang="en-US" sz="2400" spc="-1" strike="noStrike">
              <a:solidFill>
                <a:srgbClr val="000000"/>
              </a:solidFill>
              <a:uFill>
                <a:solidFill>
                  <a:srgbClr val="ffffff"/>
                </a:solidFill>
              </a:uFill>
              <a:latin typeface="Times New Roman"/>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7" name="CustomShape 1"/>
          <p:cNvSpPr/>
          <p:nvPr/>
        </p:nvSpPr>
        <p:spPr>
          <a:xfrm>
            <a:off x="552600" y="1033560"/>
            <a:ext cx="8229600" cy="5724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The original purpose of AFNI </a:t>
            </a:r>
            <a:r>
              <a:rPr b="0" lang="en-US" sz="900" spc="-1" strike="noStrike">
                <a:solidFill>
                  <a:srgbClr val="000000"/>
                </a:solidFill>
                <a:uFill>
                  <a:solidFill>
                    <a:srgbClr val="ffffff"/>
                  </a:solidFill>
                </a:uFill>
                <a:latin typeface="Arial"/>
              </a:rPr>
              <a:t>(</a:t>
            </a:r>
            <a:r>
              <a:rPr b="0" i="1" lang="en-US" sz="900" spc="-1" strike="noStrike">
                <a:solidFill>
                  <a:srgbClr val="000000"/>
                </a:solidFill>
                <a:uFill>
                  <a:solidFill>
                    <a:srgbClr val="ffffff"/>
                  </a:solidFill>
                </a:uFill>
                <a:latin typeface="Arial"/>
              </a:rPr>
              <a:t>circa</a:t>
            </a:r>
            <a:r>
              <a:rPr b="0" lang="en-US" sz="900" spc="-1" strike="noStrike">
                <a:solidFill>
                  <a:srgbClr val="000000"/>
                </a:solidFill>
                <a:uFill>
                  <a:solidFill>
                    <a:srgbClr val="ffffff"/>
                  </a:solidFill>
                </a:uFill>
                <a:latin typeface="Arial"/>
              </a:rPr>
              <a:t> 1994 A.D.)</a:t>
            </a:r>
            <a:r>
              <a:rPr b="0" lang="en-US" sz="1700" spc="-1" strike="noStrike">
                <a:solidFill>
                  <a:srgbClr val="000000"/>
                </a:solidFill>
                <a:uFill>
                  <a:solidFill>
                    <a:srgbClr val="ffffff"/>
                  </a:solidFill>
                </a:uFill>
                <a:latin typeface="Arial"/>
              </a:rPr>
              <a:t> was to perform the transformation of datasets to Talairach-Tournoux (stereotaxic) coordinates</a:t>
            </a:r>
            <a:endParaRPr b="0" lang="en-US" sz="17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The transformation can be manual, or automatic</a:t>
            </a:r>
            <a:endParaRPr b="0" lang="en-US" sz="17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In manual mode, you must mark various </a:t>
            </a:r>
            <a:endParaRPr b="0" lang="en-US" sz="1700" spc="-1" strike="noStrike">
              <a:solidFill>
                <a:srgbClr val="000000"/>
              </a:solidFill>
              <a:uFill>
                <a:solidFill>
                  <a:srgbClr val="ffffff"/>
                </a:solidFill>
              </a:uFill>
              <a:latin typeface="Times New Roman"/>
            </a:endParaRPr>
          </a:p>
          <a:p>
            <a:pPr marL="233280" indent="-225360">
              <a:lnSpc>
                <a:spcPct val="90000"/>
              </a:lnSpc>
              <a:spcBef>
                <a:spcPts val="422"/>
              </a:spcBef>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anatomical locations, defined in</a:t>
            </a:r>
            <a:endParaRPr b="0" lang="en-US" sz="1700" spc="-1" strike="noStrike">
              <a:solidFill>
                <a:srgbClr val="000000"/>
              </a:solidFill>
              <a:uFill>
                <a:solidFill>
                  <a:srgbClr val="ffffff"/>
                </a:solidFill>
              </a:uFill>
              <a:latin typeface="Times New Roman"/>
            </a:endParaRPr>
          </a:p>
          <a:p>
            <a:pPr lvl="1" marL="569880" indent="-214560">
              <a:lnSpc>
                <a:spcPct val="90000"/>
              </a:lnSpc>
              <a:spcBef>
                <a:spcPts val="422"/>
              </a:spcBef>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Times New Roman"/>
                <a:ea typeface="msmincho"/>
              </a:rPr>
              <a:t>Jean Talairach and Pierre Tournoux</a:t>
            </a:r>
            <a:endParaRPr b="0" lang="en-US" sz="1600" spc="-1" strike="noStrike">
              <a:solidFill>
                <a:srgbClr val="000000"/>
              </a:solidFill>
              <a:uFill>
                <a:solidFill>
                  <a:srgbClr val="ffffff"/>
                </a:solidFill>
              </a:uFill>
              <a:latin typeface="Times New Roman"/>
            </a:endParaRPr>
          </a:p>
          <a:p>
            <a:pPr lvl="1" marL="569880" indent="-214560">
              <a:lnSpc>
                <a:spcPct val="90000"/>
              </a:lnSpc>
              <a:spcBef>
                <a:spcPts val="422"/>
              </a:spcBef>
            </a:pPr>
            <a:r>
              <a:rPr b="0" lang="en-US" sz="1600" spc="-1" strike="noStrike">
                <a:solidFill>
                  <a:srgbClr val="000000"/>
                </a:solidFill>
                <a:uFill>
                  <a:solidFill>
                    <a:srgbClr val="ffffff"/>
                  </a:solidFill>
                </a:uFill>
                <a:latin typeface="Times New Roman"/>
                <a:ea typeface="msmincho"/>
              </a:rPr>
              <a:t>	</a:t>
            </a:r>
            <a:r>
              <a:rPr b="0" lang="en-US" sz="1600" spc="-1" strike="noStrike">
                <a:solidFill>
                  <a:srgbClr val="000000"/>
                </a:solidFill>
                <a:uFill>
                  <a:solidFill>
                    <a:srgbClr val="ffffff"/>
                  </a:solidFill>
                </a:uFill>
                <a:latin typeface="Times New Roman"/>
                <a:ea typeface="msmincho"/>
              </a:rPr>
              <a:t>	</a:t>
            </a:r>
            <a:r>
              <a:rPr b="0" lang="en-US" sz="1600" spc="-1" strike="noStrike">
                <a:solidFill>
                  <a:srgbClr val="000000"/>
                </a:solidFill>
                <a:uFill>
                  <a:solidFill>
                    <a:srgbClr val="ffffff"/>
                  </a:solidFill>
                </a:uFill>
                <a:latin typeface="Times New Roman"/>
                <a:ea typeface="msmincho"/>
              </a:rPr>
              <a:t>“</a:t>
            </a:r>
            <a:r>
              <a:rPr b="0" lang="en-US" sz="1600" spc="-1" strike="noStrike">
                <a:solidFill>
                  <a:srgbClr val="000000"/>
                </a:solidFill>
                <a:uFill>
                  <a:solidFill>
                    <a:srgbClr val="ffffff"/>
                  </a:solidFill>
                </a:uFill>
                <a:latin typeface="Times New Roman"/>
                <a:ea typeface="msmincho"/>
              </a:rPr>
              <a:t>Co-Planar Stereotaxic Atlas of the Human Brain”</a:t>
            </a:r>
            <a:endParaRPr b="0" lang="en-US" sz="1600" spc="-1" strike="noStrike">
              <a:solidFill>
                <a:srgbClr val="000000"/>
              </a:solidFill>
              <a:uFill>
                <a:solidFill>
                  <a:srgbClr val="ffffff"/>
                </a:solidFill>
              </a:uFill>
              <a:latin typeface="Times New Roman"/>
            </a:endParaRPr>
          </a:p>
          <a:p>
            <a:pPr lvl="1" marL="569880" indent="-214560">
              <a:lnSpc>
                <a:spcPct val="90000"/>
              </a:lnSpc>
              <a:spcBef>
                <a:spcPts val="422"/>
              </a:spcBef>
            </a:pPr>
            <a:r>
              <a:rPr b="0" lang="en-US" sz="1600" spc="-1" strike="noStrike">
                <a:solidFill>
                  <a:srgbClr val="000000"/>
                </a:solidFill>
                <a:uFill>
                  <a:solidFill>
                    <a:srgbClr val="ffffff"/>
                  </a:solidFill>
                </a:uFill>
                <a:latin typeface="Times New Roman"/>
                <a:ea typeface="msmincho"/>
              </a:rPr>
              <a:t>	</a:t>
            </a:r>
            <a:r>
              <a:rPr b="0" lang="en-US" sz="1600" spc="-1" strike="noStrike">
                <a:solidFill>
                  <a:srgbClr val="000000"/>
                </a:solidFill>
                <a:uFill>
                  <a:solidFill>
                    <a:srgbClr val="ffffff"/>
                  </a:solidFill>
                </a:uFill>
                <a:latin typeface="Times New Roman"/>
                <a:ea typeface="msmincho"/>
              </a:rPr>
              <a:t>	</a:t>
            </a:r>
            <a:r>
              <a:rPr b="0" lang="en-US" sz="1600" spc="-1" strike="noStrike">
                <a:solidFill>
                  <a:srgbClr val="000000"/>
                </a:solidFill>
                <a:uFill>
                  <a:solidFill>
                    <a:srgbClr val="ffffff"/>
                  </a:solidFill>
                </a:uFill>
                <a:latin typeface="Times New Roman"/>
                <a:ea typeface="msmincho"/>
              </a:rPr>
              <a:t>Thieme Medical Publishers, New York, 1988</a:t>
            </a:r>
            <a:endParaRPr b="0" lang="en-US" sz="1600" spc="-1" strike="noStrike">
              <a:solidFill>
                <a:srgbClr val="000000"/>
              </a:solidFill>
              <a:uFill>
                <a:solidFill>
                  <a:srgbClr val="ffffff"/>
                </a:solidFill>
              </a:uFill>
              <a:latin typeface="Times New Roman"/>
            </a:endParaRPr>
          </a:p>
          <a:p>
            <a:pPr lvl="1" marL="569880" indent="-214560">
              <a:lnSpc>
                <a:spcPct val="90000"/>
              </a:lnSpc>
              <a:spcBef>
                <a:spcPts val="422"/>
              </a:spcBef>
            </a:pPr>
            <a:endParaRPr b="0" lang="en-US" sz="1600" spc="-1" strike="noStrike">
              <a:solidFill>
                <a:srgbClr val="000000"/>
              </a:solidFill>
              <a:uFill>
                <a:solidFill>
                  <a:srgbClr val="ffffff"/>
                </a:solidFill>
              </a:uFill>
              <a:latin typeface="Times New Roman"/>
            </a:endParaRPr>
          </a:p>
          <a:p>
            <a:pPr lvl="1" marL="561960" indent="-220680">
              <a:lnSpc>
                <a:spcPct val="9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Marking is best done on a high-resolution T1-weighted structural MRI volume</a:t>
            </a:r>
            <a:endParaRPr b="0" lang="en-US" sz="17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In automatic mode, you need to choose a template to which your data are aligned. Different templates are made available with AFNI’s distribution. You can also use your own templates.</a:t>
            </a:r>
            <a:endParaRPr b="0" lang="en-US" sz="17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Transformation carries over to all other (follower) datasets in the same directory </a:t>
            </a:r>
            <a:endParaRPr b="0" lang="en-US" sz="1700" spc="-1" strike="noStrike">
              <a:solidFill>
                <a:srgbClr val="000000"/>
              </a:solidFill>
              <a:uFill>
                <a:solidFill>
                  <a:srgbClr val="ffffff"/>
                </a:solidFill>
              </a:uFill>
              <a:latin typeface="Times New Roman"/>
            </a:endParaRPr>
          </a:p>
          <a:p>
            <a:pPr lvl="1" marL="5619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This is where the importance of getting the relative spatial placement of datasets done correctly in </a:t>
            </a:r>
            <a:r>
              <a:rPr b="1" lang="en-US" sz="1600" spc="-1" strike="noStrike">
                <a:solidFill>
                  <a:srgbClr val="000000"/>
                </a:solidFill>
                <a:uFill>
                  <a:solidFill>
                    <a:srgbClr val="ffffff"/>
                  </a:solidFill>
                </a:uFill>
                <a:latin typeface="Courier New"/>
                <a:ea typeface="msmincho"/>
              </a:rPr>
              <a:t>to3d</a:t>
            </a:r>
            <a:r>
              <a:rPr b="0" lang="en-US" sz="1600" spc="-1" strike="noStrike">
                <a:solidFill>
                  <a:srgbClr val="000000"/>
                </a:solidFill>
                <a:uFill>
                  <a:solidFill>
                    <a:srgbClr val="ffffff"/>
                  </a:solidFill>
                </a:uFill>
                <a:latin typeface="Arial"/>
                <a:ea typeface="msmincho"/>
              </a:rPr>
              <a:t> really matters</a:t>
            </a:r>
            <a:endParaRPr b="0" lang="en-US" sz="1600" spc="-1" strike="noStrike">
              <a:solidFill>
                <a:srgbClr val="000000"/>
              </a:solidFill>
              <a:uFill>
                <a:solidFill>
                  <a:srgbClr val="ffffff"/>
                </a:solidFill>
              </a:uFill>
              <a:latin typeface="Times New Roman"/>
            </a:endParaRPr>
          </a:p>
          <a:p>
            <a:pPr lvl="1" marL="5619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You can then write follower datasets, typically functional or EPI timeseries, to disk in Talairach coordinates</a:t>
            </a:r>
            <a:endParaRPr b="0" lang="en-US" sz="16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US" sz="1600" spc="-1" strike="noStrike">
                <a:solidFill>
                  <a:srgbClr val="000000"/>
                </a:solidFill>
                <a:uFill>
                  <a:solidFill>
                    <a:srgbClr val="ffffff"/>
                  </a:solidFill>
                </a:uFill>
                <a:latin typeface="Arial"/>
                <a:ea typeface="msmincho"/>
              </a:rPr>
              <a:t>Purpose: voxel-wise comparison with other subjects</a:t>
            </a:r>
            <a:endParaRPr b="0" lang="en-US" sz="16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Zapf Dingbats" charset="2"/>
              <a:buChar char=""/>
            </a:pPr>
            <a:r>
              <a:rPr b="0" lang="en-US" sz="1600" spc="-1" strike="noStrike">
                <a:solidFill>
                  <a:srgbClr val="000000"/>
                </a:solidFill>
                <a:uFill>
                  <a:solidFill>
                    <a:srgbClr val="ffffff"/>
                  </a:solidFill>
                </a:uFill>
                <a:latin typeface="Arial"/>
                <a:ea typeface="msmincho"/>
              </a:rPr>
              <a:t>May want to blur volumes a little before comparisons, to allow for residual anatomic variability: AFNI programs </a:t>
            </a:r>
            <a:r>
              <a:rPr b="1" lang="en-US" sz="1600" spc="-1" strike="noStrike" u="sng">
                <a:solidFill>
                  <a:srgbClr val="408000"/>
                </a:solidFill>
                <a:uFill>
                  <a:solidFill>
                    <a:srgbClr val="ffffff"/>
                  </a:solidFill>
                </a:uFill>
                <a:latin typeface="Courier New"/>
                <a:ea typeface="msmincho"/>
              </a:rPr>
              <a:t>3dmerge</a:t>
            </a:r>
            <a:r>
              <a:rPr b="1" lang="en-US" sz="1600" spc="-1" strike="noStrike">
                <a:solidFill>
                  <a:srgbClr val="0205ff"/>
                </a:solidFill>
                <a:uFill>
                  <a:solidFill>
                    <a:srgbClr val="ffffff"/>
                  </a:solidFill>
                </a:uFill>
                <a:latin typeface="Courier New"/>
                <a:ea typeface="msmincho"/>
              </a:rPr>
              <a:t> </a:t>
            </a:r>
            <a:r>
              <a:rPr b="1" lang="en-US" sz="1600" spc="-1" strike="noStrike">
                <a:solidFill>
                  <a:srgbClr val="000000"/>
                </a:solidFill>
                <a:uFill>
                  <a:solidFill>
                    <a:srgbClr val="ffffff"/>
                  </a:solidFill>
                </a:uFill>
                <a:latin typeface="Courier New"/>
                <a:ea typeface="msmincho"/>
              </a:rPr>
              <a:t>or</a:t>
            </a:r>
            <a:r>
              <a:rPr b="1" lang="en-US" sz="1600" spc="-1" strike="noStrike">
                <a:solidFill>
                  <a:srgbClr val="0205ff"/>
                </a:solidFill>
                <a:uFill>
                  <a:solidFill>
                    <a:srgbClr val="ffffff"/>
                  </a:solidFill>
                </a:uFill>
                <a:latin typeface="Courier New"/>
                <a:ea typeface="msmincho"/>
              </a:rPr>
              <a:t> </a:t>
            </a:r>
            <a:r>
              <a:rPr b="1" lang="en-US" sz="1600" spc="-1" strike="noStrike" u="sng">
                <a:solidFill>
                  <a:srgbClr val="408000"/>
                </a:solidFill>
                <a:uFill>
                  <a:solidFill>
                    <a:srgbClr val="ffffff"/>
                  </a:solidFill>
                </a:uFill>
                <a:latin typeface="Courier New"/>
                <a:ea typeface="msmincho"/>
              </a:rPr>
              <a:t>3dBlurToFWHM</a:t>
            </a:r>
            <a:endParaRPr b="0" lang="en-US" sz="1600" spc="-1" strike="noStrike">
              <a:solidFill>
                <a:srgbClr val="000000"/>
              </a:solidFill>
              <a:uFill>
                <a:solidFill>
                  <a:srgbClr val="ffffff"/>
                </a:solidFill>
              </a:uFill>
              <a:latin typeface="Times New Roman"/>
            </a:endParaRPr>
          </a:p>
        </p:txBody>
      </p:sp>
      <p:pic>
        <p:nvPicPr>
          <p:cNvPr id="478" name="" descr=""/>
          <p:cNvPicPr/>
          <p:nvPr/>
        </p:nvPicPr>
        <p:blipFill>
          <a:blip r:embed="rId1"/>
          <a:stretch/>
        </p:blipFill>
        <p:spPr>
          <a:xfrm>
            <a:off x="6858000" y="1339920"/>
            <a:ext cx="1600200" cy="2133360"/>
          </a:xfrm>
          <a:prstGeom prst="rect">
            <a:avLst/>
          </a:prstGeom>
          <a:ln w="19080">
            <a:solidFill>
              <a:srgbClr val="6778b7"/>
            </a:solidFill>
            <a:miter/>
          </a:ln>
        </p:spPr>
      </p:pic>
      <p:sp>
        <p:nvSpPr>
          <p:cNvPr id="479" name="CustomShape 2"/>
          <p:cNvSpPr/>
          <p:nvPr/>
        </p:nvSpPr>
        <p:spPr>
          <a:xfrm>
            <a:off x="1481040" y="289080"/>
            <a:ext cx="6362640" cy="607680"/>
          </a:xfrm>
          <a:prstGeom prst="rect">
            <a:avLst/>
          </a:prstGeom>
          <a:noFill/>
          <a:ln w="38160">
            <a:solidFill>
              <a:srgbClr val="f60049"/>
            </a:solidFill>
            <a:miter/>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Registration To Standard Spaces</a:t>
            </a:r>
            <a:br/>
            <a:r>
              <a:rPr b="0" lang="en-US" sz="1800" spc="-1" strike="noStrike">
                <a:solidFill>
                  <a:srgbClr val="000000"/>
                </a:solidFill>
                <a:uFill>
                  <a:solidFill>
                    <a:srgbClr val="ffffff"/>
                  </a:solidFill>
                </a:uFill>
                <a:latin typeface="Times New Roman"/>
              </a:rPr>
              <a:t>Transforming Datasets to Talairach-Tournoux Coordinates</a:t>
            </a:r>
            <a:endParaRPr b="0" lang="en-US" sz="1800" spc="-1" strike="noStrike">
              <a:solidFill>
                <a:srgbClr val="000000"/>
              </a:solidFill>
              <a:uFill>
                <a:solidFill>
                  <a:srgbClr val="ffffff"/>
                </a:solidFill>
              </a:uFill>
              <a:latin typeface="Times New Roman"/>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0" name="CustomShape 1"/>
          <p:cNvSpPr/>
          <p:nvPr/>
        </p:nvSpPr>
        <p:spPr>
          <a:xfrm>
            <a:off x="685800" y="685800"/>
            <a:ext cx="8153280" cy="5943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96640" indent="-29664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Hidden in GUI - right click on “DataDir” or set AFNI_ENABLE_MARKERS to YES in .AFNIRC</a:t>
            </a:r>
            <a:endParaRPr b="0" lang="en-US" sz="1700" spc="-1" strike="noStrike">
              <a:solidFill>
                <a:srgbClr val="000000"/>
              </a:solidFill>
              <a:uFill>
                <a:solidFill>
                  <a:srgbClr val="ffffff"/>
                </a:solidFill>
              </a:uFill>
              <a:latin typeface="Times New Roman"/>
            </a:endParaRPr>
          </a:p>
          <a:p>
            <a:pPr marL="296640" indent="-29664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Manual Transformation proceeds in two stages:</a:t>
            </a:r>
            <a:endParaRPr b="0" lang="en-US" sz="1700" spc="-1" strike="noStrike">
              <a:solidFill>
                <a:srgbClr val="000000"/>
              </a:solidFill>
              <a:uFill>
                <a:solidFill>
                  <a:srgbClr val="ffffff"/>
                </a:solidFill>
              </a:uFill>
              <a:latin typeface="Times New Roman"/>
            </a:endParaRPr>
          </a:p>
          <a:p>
            <a:pPr lvl="2" marL="981000" indent="-301680">
              <a:lnSpc>
                <a:spcPct val="100000"/>
              </a:lnSpc>
              <a:spcBef>
                <a:spcPts val="422"/>
              </a:spcBef>
              <a:buClr>
                <a:srgbClr val="000000"/>
              </a:buClr>
              <a:buSzPct val="90000"/>
              <a:buFont typeface="StarSymbol"/>
              <a:buAutoNum type="arabicPeriod"/>
            </a:pPr>
            <a:r>
              <a:rPr b="0" lang="en-US" sz="1600" spc="-1" strike="noStrike">
                <a:solidFill>
                  <a:srgbClr val="000000"/>
                </a:solidFill>
                <a:uFill>
                  <a:solidFill>
                    <a:srgbClr val="ffffff"/>
                  </a:solidFill>
                </a:uFill>
                <a:latin typeface="Arial"/>
                <a:ea typeface="msmincho"/>
              </a:rPr>
              <a:t>Alignment of AC-PC and I-S axes (to </a:t>
            </a:r>
            <a:r>
              <a:rPr b="1" lang="en-US" sz="1600" spc="-1" strike="noStrike">
                <a:solidFill>
                  <a:srgbClr val="000000"/>
                </a:solidFill>
                <a:uFill>
                  <a:solidFill>
                    <a:srgbClr val="ffffff"/>
                  </a:solidFill>
                </a:uFill>
                <a:latin typeface="Courier New"/>
                <a:ea typeface="msmincho"/>
              </a:rPr>
              <a:t>+acpc</a:t>
            </a:r>
            <a:r>
              <a:rPr b="0" lang="en-US" sz="1600" spc="-1" strike="noStrike">
                <a:solidFill>
                  <a:srgbClr val="000000"/>
                </a:solidFill>
                <a:uFill>
                  <a:solidFill>
                    <a:srgbClr val="ffffff"/>
                  </a:solidFill>
                </a:uFill>
                <a:latin typeface="Arial"/>
                <a:ea typeface="msmincho"/>
              </a:rPr>
              <a:t> coordinates)</a:t>
            </a:r>
            <a:endParaRPr b="0" lang="en-US" sz="1600" spc="-1" strike="noStrike">
              <a:solidFill>
                <a:srgbClr val="000000"/>
              </a:solidFill>
              <a:uFill>
                <a:solidFill>
                  <a:srgbClr val="ffffff"/>
                </a:solidFill>
              </a:uFill>
              <a:latin typeface="Times New Roman"/>
            </a:endParaRPr>
          </a:p>
          <a:p>
            <a:pPr lvl="2" marL="981000" indent="-301680">
              <a:lnSpc>
                <a:spcPct val="100000"/>
              </a:lnSpc>
              <a:spcBef>
                <a:spcPts val="422"/>
              </a:spcBef>
              <a:buClr>
                <a:srgbClr val="000000"/>
              </a:buClr>
              <a:buSzPct val="90000"/>
              <a:buFont typeface="StarSymbol"/>
              <a:buAutoNum type="arabicPeriod"/>
            </a:pPr>
            <a:r>
              <a:rPr b="0" lang="en-US" sz="1600" spc="-1" strike="noStrike">
                <a:solidFill>
                  <a:srgbClr val="000000"/>
                </a:solidFill>
                <a:uFill>
                  <a:solidFill>
                    <a:srgbClr val="ffffff"/>
                  </a:solidFill>
                </a:uFill>
                <a:latin typeface="Arial"/>
                <a:ea typeface="msmincho"/>
              </a:rPr>
              <a:t>Scaling to Talairach-Tournoux Atlas brain size (to </a:t>
            </a:r>
            <a:r>
              <a:rPr b="1" lang="en-US" sz="1600" spc="-1" strike="noStrike">
                <a:solidFill>
                  <a:srgbClr val="000000"/>
                </a:solidFill>
                <a:uFill>
                  <a:solidFill>
                    <a:srgbClr val="ffffff"/>
                  </a:solidFill>
                </a:uFill>
                <a:latin typeface="Courier New"/>
                <a:ea typeface="msmincho"/>
              </a:rPr>
              <a:t>+tlrc</a:t>
            </a:r>
            <a:r>
              <a:rPr b="0" lang="en-US" sz="1600" spc="-1" strike="noStrike">
                <a:solidFill>
                  <a:srgbClr val="000000"/>
                </a:solidFill>
                <a:uFill>
                  <a:solidFill>
                    <a:srgbClr val="ffffff"/>
                  </a:solidFill>
                </a:uFill>
                <a:latin typeface="Arial"/>
                <a:ea typeface="msmincho"/>
              </a:rPr>
              <a:t> coordinates)</a:t>
            </a:r>
            <a:endParaRPr b="0" lang="en-US" sz="1600" spc="-1" strike="noStrike">
              <a:solidFill>
                <a:srgbClr val="000000"/>
              </a:solidFill>
              <a:uFill>
                <a:solidFill>
                  <a:srgbClr val="ffffff"/>
                </a:solidFill>
              </a:uFill>
              <a:latin typeface="Times New Roman"/>
            </a:endParaRPr>
          </a:p>
          <a:p>
            <a:pPr lvl="2" marL="988920" indent="-297000">
              <a:lnSpc>
                <a:spcPct val="100000"/>
              </a:lnSpc>
              <a:spcBef>
                <a:spcPts val="422"/>
              </a:spcBef>
            </a:pPr>
            <a:endParaRPr b="0" lang="en-US" sz="1600" spc="-1" strike="noStrike">
              <a:solidFill>
                <a:srgbClr val="000000"/>
              </a:solidFill>
              <a:uFill>
                <a:solidFill>
                  <a:srgbClr val="ffffff"/>
                </a:solidFill>
              </a:uFill>
              <a:latin typeface="Times New Roman"/>
            </a:endParaRPr>
          </a:p>
          <a:p>
            <a:pPr marL="296640" indent="-29664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Stage 1: Alignment to </a:t>
            </a:r>
            <a:r>
              <a:rPr b="1" lang="en-US" sz="1700" spc="-1" strike="noStrike">
                <a:solidFill>
                  <a:srgbClr val="000000"/>
                </a:solidFill>
                <a:uFill>
                  <a:solidFill>
                    <a:srgbClr val="ffffff"/>
                  </a:solidFill>
                </a:uFill>
                <a:latin typeface="Courier New"/>
              </a:rPr>
              <a:t>+acpc</a:t>
            </a:r>
            <a:r>
              <a:rPr b="0" lang="en-US" sz="1700" spc="-1" strike="noStrike">
                <a:solidFill>
                  <a:srgbClr val="000000"/>
                </a:solidFill>
                <a:uFill>
                  <a:solidFill>
                    <a:srgbClr val="ffffff"/>
                  </a:solidFill>
                </a:uFill>
                <a:latin typeface="Arial"/>
              </a:rPr>
              <a:t> coordinates:</a:t>
            </a:r>
            <a:endParaRPr b="0" lang="en-US" sz="1700" spc="-1" strike="noStrike">
              <a:solidFill>
                <a:srgbClr val="000000"/>
              </a:solidFill>
              <a:uFill>
                <a:solidFill>
                  <a:srgbClr val="ffffff"/>
                </a:solidFill>
              </a:u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Anterior commissure (AC) and posterior commissure (PC) are aligned to be the y-axis</a:t>
            </a:r>
            <a:endParaRPr b="0" lang="en-US" sz="1600" spc="-1" strike="noStrike">
              <a:solidFill>
                <a:srgbClr val="000000"/>
              </a:solidFill>
              <a:uFill>
                <a:solidFill>
                  <a:srgbClr val="ffffff"/>
                </a:solidFill>
              </a:u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The longitudinal (inter-hemispheric or mid-sagittal) fissure is aligned to be the yz-plane, thus defining the z-axis</a:t>
            </a:r>
            <a:endParaRPr b="0" lang="en-US" sz="1600" spc="-1" strike="noStrike">
              <a:solidFill>
                <a:srgbClr val="000000"/>
              </a:solidFill>
              <a:uFill>
                <a:solidFill>
                  <a:srgbClr val="ffffff"/>
                </a:solidFill>
              </a:u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The axis perpendicular to these is the x-axis (right-left)</a:t>
            </a:r>
            <a:endParaRPr b="0" lang="en-US" sz="1600" spc="-1" strike="noStrike">
              <a:solidFill>
                <a:srgbClr val="000000"/>
              </a:solidFill>
              <a:uFill>
                <a:solidFill>
                  <a:srgbClr val="ffffff"/>
                </a:solidFill>
              </a:u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Five markers that you must place using the </a:t>
            </a:r>
            <a:r>
              <a:rPr b="1" lang="en-US" sz="1600" spc="-1" strike="noStrike">
                <a:solidFill>
                  <a:srgbClr val="ff0003"/>
                </a:solidFill>
                <a:uFill>
                  <a:solidFill>
                    <a:srgbClr val="ffffff"/>
                  </a:solidFill>
                </a:uFill>
                <a:latin typeface="Courier New"/>
                <a:ea typeface="msmincho"/>
              </a:rPr>
              <a:t>[</a:t>
            </a:r>
            <a:r>
              <a:rPr b="1" lang="en-US" sz="1600" spc="-1" strike="noStrike" u="sng">
                <a:solidFill>
                  <a:srgbClr val="0205ff"/>
                </a:solidFill>
                <a:uFill>
                  <a:solidFill>
                    <a:srgbClr val="ffffff"/>
                  </a:solidFill>
                </a:uFill>
                <a:latin typeface="Courier New"/>
                <a:ea typeface="msmincho"/>
              </a:rPr>
              <a:t>Define Markers</a:t>
            </a:r>
            <a:r>
              <a:rPr b="1" lang="en-US" sz="1600" spc="-1" strike="noStrike">
                <a:solidFill>
                  <a:srgbClr val="ff0003"/>
                </a:solidFill>
                <a:uFill>
                  <a:solidFill>
                    <a:srgbClr val="ffffff"/>
                  </a:solidFill>
                </a:uFill>
                <a:latin typeface="Courier New"/>
                <a:ea typeface="msmincho"/>
              </a:rPr>
              <a:t>]</a:t>
            </a:r>
            <a:r>
              <a:rPr b="0" lang="en-US" sz="1600" spc="-1" strike="noStrike">
                <a:solidFill>
                  <a:srgbClr val="000000"/>
                </a:solidFill>
                <a:uFill>
                  <a:solidFill>
                    <a:srgbClr val="ffffff"/>
                  </a:solidFill>
                </a:uFill>
                <a:latin typeface="Arial"/>
                <a:ea typeface="msmincho"/>
              </a:rPr>
              <a:t> control panel:</a:t>
            </a:r>
            <a:endParaRPr b="0" lang="en-US" sz="1600" spc="-1" strike="noStrike">
              <a:solidFill>
                <a:srgbClr val="000000"/>
              </a:solidFill>
              <a:uFill>
                <a:solidFill>
                  <a:srgbClr val="ffffff"/>
                </a:solidFill>
              </a:uFill>
              <a:latin typeface="Times New Roman"/>
            </a:endParaRPr>
          </a:p>
          <a:p>
            <a:pPr lvl="2" marL="988920" indent="-297000">
              <a:lnSpc>
                <a:spcPct val="100000"/>
              </a:lnSpc>
              <a:spcBef>
                <a:spcPts val="422"/>
              </a:spcBef>
            </a:pPr>
            <a:r>
              <a:rPr b="0" lang="en-US" sz="1600" spc="-1" strike="noStrike">
                <a:solidFill>
                  <a:srgbClr val="000000"/>
                </a:solidFill>
                <a:uFill>
                  <a:solidFill>
                    <a:srgbClr val="ffffff"/>
                  </a:solidFill>
                </a:uFill>
                <a:latin typeface="Arial"/>
                <a:ea typeface="msmincho"/>
              </a:rPr>
              <a:t>	</a:t>
            </a:r>
            <a:r>
              <a:rPr b="1" lang="en-US" sz="1600" spc="-1" strike="noStrike" u="sng">
                <a:solidFill>
                  <a:srgbClr val="003e3e"/>
                </a:solidFill>
                <a:uFill>
                  <a:solidFill>
                    <a:srgbClr val="ffffff"/>
                  </a:solidFill>
                </a:uFill>
                <a:latin typeface="Courier New"/>
                <a:ea typeface="msmincho"/>
              </a:rPr>
              <a:t>AC superior edge</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 top middle of anterior commissure</a:t>
            </a:r>
            <a:endParaRPr b="0" lang="en-US" sz="1600" spc="-1" strike="noStrike">
              <a:solidFill>
                <a:srgbClr val="000000"/>
              </a:solidFill>
              <a:uFill>
                <a:solidFill>
                  <a:srgbClr val="ffffff"/>
                </a:solidFill>
              </a:uFill>
              <a:latin typeface="Times New Roman"/>
            </a:endParaRPr>
          </a:p>
          <a:p>
            <a:pPr lvl="2" marL="988920" indent="-297000">
              <a:lnSpc>
                <a:spcPct val="100000"/>
              </a:lnSpc>
              <a:spcBef>
                <a:spcPts val="422"/>
              </a:spcBef>
            </a:pPr>
            <a:r>
              <a:rPr b="0" lang="en-US" sz="1600" spc="-1" strike="noStrike">
                <a:solidFill>
                  <a:srgbClr val="000000"/>
                </a:solidFill>
                <a:uFill>
                  <a:solidFill>
                    <a:srgbClr val="ffffff"/>
                  </a:solidFill>
                </a:uFill>
                <a:latin typeface="Arial"/>
                <a:ea typeface="msmincho"/>
              </a:rPr>
              <a:t>	</a:t>
            </a:r>
            <a:r>
              <a:rPr b="1" lang="en-US" sz="1600" spc="-1" strike="noStrike" u="sng">
                <a:solidFill>
                  <a:srgbClr val="003e3e"/>
                </a:solidFill>
                <a:uFill>
                  <a:solidFill>
                    <a:srgbClr val="ffffff"/>
                  </a:solidFill>
                </a:uFill>
                <a:latin typeface="Courier New"/>
                <a:ea typeface="msmincho"/>
              </a:rPr>
              <a:t>AC posterior margin</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 rear middle of anterior commissure</a:t>
            </a:r>
            <a:endParaRPr b="0" lang="en-US" sz="1600" spc="-1" strike="noStrike">
              <a:solidFill>
                <a:srgbClr val="000000"/>
              </a:solidFill>
              <a:uFill>
                <a:solidFill>
                  <a:srgbClr val="ffffff"/>
                </a:solidFill>
              </a:uFill>
              <a:latin typeface="Times New Roman"/>
            </a:endParaRPr>
          </a:p>
          <a:p>
            <a:pPr lvl="2" marL="988920" indent="-297000">
              <a:lnSpc>
                <a:spcPct val="100000"/>
              </a:lnSpc>
              <a:spcBef>
                <a:spcPts val="422"/>
              </a:spcBef>
            </a:pPr>
            <a:r>
              <a:rPr b="0" lang="en-US" sz="1600" spc="-1" strike="noStrike">
                <a:solidFill>
                  <a:srgbClr val="000000"/>
                </a:solidFill>
                <a:uFill>
                  <a:solidFill>
                    <a:srgbClr val="ffffff"/>
                  </a:solidFill>
                </a:uFill>
                <a:latin typeface="Arial"/>
                <a:ea typeface="msmincho"/>
              </a:rPr>
              <a:t>	</a:t>
            </a:r>
            <a:r>
              <a:rPr b="1" lang="en-US" sz="1600" spc="-1" strike="noStrike" u="sng">
                <a:solidFill>
                  <a:srgbClr val="003e3e"/>
                </a:solidFill>
                <a:uFill>
                  <a:solidFill>
                    <a:srgbClr val="ffffff"/>
                  </a:solidFill>
                </a:uFill>
                <a:latin typeface="Courier New"/>
                <a:ea typeface="msmincho"/>
              </a:rPr>
              <a:t>PC inferior edge</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 bottom middle of posterior commissure</a:t>
            </a:r>
            <a:endParaRPr b="0" lang="en-US" sz="1600" spc="-1" strike="noStrike">
              <a:solidFill>
                <a:srgbClr val="000000"/>
              </a:solidFill>
              <a:uFill>
                <a:solidFill>
                  <a:srgbClr val="ffffff"/>
                </a:solidFill>
              </a:uFill>
              <a:latin typeface="Times New Roman"/>
            </a:endParaRPr>
          </a:p>
          <a:p>
            <a:pPr lvl="2" marL="988920" indent="-297000">
              <a:lnSpc>
                <a:spcPct val="100000"/>
              </a:lnSpc>
              <a:spcBef>
                <a:spcPts val="422"/>
              </a:spcBef>
            </a:pPr>
            <a:r>
              <a:rPr b="0" lang="en-US" sz="1600" spc="-1" strike="noStrike">
                <a:solidFill>
                  <a:srgbClr val="000000"/>
                </a:solidFill>
                <a:uFill>
                  <a:solidFill>
                    <a:srgbClr val="ffffff"/>
                  </a:solidFill>
                </a:uFill>
                <a:latin typeface="Arial"/>
                <a:ea typeface="msmincho"/>
              </a:rPr>
              <a:t>	</a:t>
            </a:r>
            <a:r>
              <a:rPr b="1" lang="en-US" sz="1600" spc="-1" strike="noStrike" u="sng">
                <a:solidFill>
                  <a:srgbClr val="003e3e"/>
                </a:solidFill>
                <a:uFill>
                  <a:solidFill>
                    <a:srgbClr val="ffffff"/>
                  </a:solidFill>
                </a:uFill>
                <a:latin typeface="Courier New"/>
                <a:ea typeface="msmincho"/>
              </a:rPr>
              <a:t>First mid-sag point</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 some point in the mid-sagittal plane</a:t>
            </a:r>
            <a:endParaRPr b="0" lang="en-US" sz="1600" spc="-1" strike="noStrike">
              <a:solidFill>
                <a:srgbClr val="000000"/>
              </a:solidFill>
              <a:uFill>
                <a:solidFill>
                  <a:srgbClr val="ffffff"/>
                </a:solidFill>
              </a:uFill>
              <a:latin typeface="Times New Roman"/>
            </a:endParaRPr>
          </a:p>
          <a:p>
            <a:pPr lvl="2" marL="988920" indent="-297000">
              <a:lnSpc>
                <a:spcPct val="100000"/>
              </a:lnSpc>
              <a:spcBef>
                <a:spcPts val="422"/>
              </a:spcBef>
            </a:pPr>
            <a:r>
              <a:rPr b="0" lang="en-US" sz="1600" spc="-1" strike="noStrike">
                <a:solidFill>
                  <a:srgbClr val="000000"/>
                </a:solidFill>
                <a:uFill>
                  <a:solidFill>
                    <a:srgbClr val="ffffff"/>
                  </a:solidFill>
                </a:uFill>
                <a:latin typeface="Arial"/>
                <a:ea typeface="msmincho"/>
              </a:rPr>
              <a:t>	</a:t>
            </a:r>
            <a:r>
              <a:rPr b="1" lang="en-US" sz="1600" spc="-1" strike="noStrike" u="sng">
                <a:solidFill>
                  <a:srgbClr val="003e3e"/>
                </a:solidFill>
                <a:uFill>
                  <a:solidFill>
                    <a:srgbClr val="ffffff"/>
                  </a:solidFill>
                </a:uFill>
                <a:latin typeface="Courier New"/>
                <a:ea typeface="msmincho"/>
              </a:rPr>
              <a:t>Another mid-sag point</a:t>
            </a:r>
            <a:r>
              <a:rPr b="0" lang="en-US" sz="1600" spc="-1" strike="noStrike">
                <a:solidFill>
                  <a:srgbClr val="000000"/>
                </a:solidFill>
                <a:uFill>
                  <a:solidFill>
                    <a:srgbClr val="ffffff"/>
                  </a:solidFill>
                </a:uFill>
                <a:latin typeface="Arial"/>
                <a:ea typeface="msmincho"/>
              </a:rPr>
              <a:t> = some other point in the mid-sagittal plane</a:t>
            </a:r>
            <a:endParaRPr b="0" lang="en-US" sz="1600" spc="-1" strike="noStrike">
              <a:solidFill>
                <a:srgbClr val="000000"/>
              </a:solidFill>
              <a:uFill>
                <a:solidFill>
                  <a:srgbClr val="ffffff"/>
                </a:solidFill>
              </a:uFill>
              <a:latin typeface="Times New Roman"/>
            </a:endParaRPr>
          </a:p>
          <a:p>
            <a:pPr lvl="1" marL="644400" indent="-301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This procedure tries to follow the Atlas as precisely as possible</a:t>
            </a:r>
            <a:endParaRPr b="0" lang="en-US" sz="1600" spc="-1" strike="noStrike">
              <a:solidFill>
                <a:srgbClr val="000000"/>
              </a:solidFill>
              <a:uFill>
                <a:solidFill>
                  <a:srgbClr val="ffffff"/>
                </a:solidFill>
              </a:uFill>
              <a:latin typeface="Times New Roman"/>
            </a:endParaRPr>
          </a:p>
          <a:p>
            <a:pPr lvl="2" marL="981000" indent="-301680">
              <a:lnSpc>
                <a:spcPct val="100000"/>
              </a:lnSpc>
              <a:spcBef>
                <a:spcPts val="422"/>
              </a:spcBef>
              <a:buClr>
                <a:srgbClr val="000000"/>
              </a:buClr>
              <a:buSzPct val="70000"/>
              <a:buFont typeface="Zapf Dingbats" charset="2"/>
              <a:buChar char=""/>
            </a:pPr>
            <a:r>
              <a:rPr b="0" lang="en-US" sz="1600" spc="-1" strike="noStrike">
                <a:solidFill>
                  <a:srgbClr val="000000"/>
                </a:solidFill>
                <a:uFill>
                  <a:solidFill>
                    <a:srgbClr val="ffffff"/>
                  </a:solidFill>
                </a:uFill>
                <a:latin typeface="Arial"/>
                <a:ea typeface="msmincho"/>
              </a:rPr>
              <a:t>Even at the cost of confusion to the user (e.g., you)</a:t>
            </a:r>
            <a:endParaRPr b="0" lang="en-US" sz="1600" spc="-1" strike="noStrike">
              <a:solidFill>
                <a:srgbClr val="000000"/>
              </a:solidFill>
              <a:uFill>
                <a:solidFill>
                  <a:srgbClr val="ffffff"/>
                </a:solidFill>
              </a:uFill>
              <a:latin typeface="Times New Roman"/>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81" name="" descr=""/>
          <p:cNvPicPr/>
          <p:nvPr/>
        </p:nvPicPr>
        <p:blipFill>
          <a:blip r:embed="rId1"/>
          <a:stretch/>
        </p:blipFill>
        <p:spPr>
          <a:xfrm>
            <a:off x="1676520" y="3352680"/>
            <a:ext cx="4572000" cy="2971800"/>
          </a:xfrm>
          <a:prstGeom prst="rect">
            <a:avLst/>
          </a:prstGeom>
          <a:ln w="15840">
            <a:solidFill>
              <a:srgbClr val="ff00ff"/>
            </a:solidFill>
            <a:miter/>
          </a:ln>
        </p:spPr>
      </p:pic>
      <p:pic>
        <p:nvPicPr>
          <p:cNvPr id="482" name="" descr=""/>
          <p:cNvPicPr/>
          <p:nvPr/>
        </p:nvPicPr>
        <p:blipFill>
          <a:blip r:embed="rId2"/>
          <a:stretch/>
        </p:blipFill>
        <p:spPr>
          <a:xfrm>
            <a:off x="762120" y="304920"/>
            <a:ext cx="7315200" cy="2624040"/>
          </a:xfrm>
          <a:prstGeom prst="rect">
            <a:avLst/>
          </a:prstGeom>
          <a:ln>
            <a:noFill/>
          </a:ln>
        </p:spPr>
      </p:pic>
      <p:sp>
        <p:nvSpPr>
          <p:cNvPr id="483" name="CustomShape 1"/>
          <p:cNvSpPr/>
          <p:nvPr/>
        </p:nvSpPr>
        <p:spPr>
          <a:xfrm>
            <a:off x="5029200" y="3048120"/>
            <a:ext cx="358128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uFill>
                  <a:solidFill>
                    <a:srgbClr val="ffffff"/>
                  </a:solidFill>
                </a:uFill>
                <a:latin typeface="Times New Roman"/>
              </a:rPr>
              <a:t>Press this IN to create or change markers</a:t>
            </a:r>
            <a:endParaRPr b="0" lang="en-US" sz="1400" spc="-1" strike="noStrike">
              <a:solidFill>
                <a:srgbClr val="000000"/>
              </a:solidFill>
              <a:uFill>
                <a:solidFill>
                  <a:srgbClr val="ffffff"/>
                </a:solidFill>
              </a:uFill>
              <a:latin typeface="Times New Roman"/>
            </a:endParaRPr>
          </a:p>
        </p:txBody>
      </p:sp>
      <p:sp>
        <p:nvSpPr>
          <p:cNvPr id="484" name="CustomShape 2"/>
          <p:cNvSpPr/>
          <p:nvPr/>
        </p:nvSpPr>
        <p:spPr>
          <a:xfrm>
            <a:off x="6607080" y="3328920"/>
            <a:ext cx="218448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uFill>
                  <a:solidFill>
                    <a:srgbClr val="ffffff"/>
                  </a:solidFill>
                </a:uFill>
                <a:latin typeface="Times New Roman"/>
              </a:rPr>
              <a:t>Color of “primary”  (selected) marker</a:t>
            </a:r>
            <a:endParaRPr b="0" lang="en-US" sz="1400" spc="-1" strike="noStrike">
              <a:solidFill>
                <a:srgbClr val="000000"/>
              </a:solidFill>
              <a:uFill>
                <a:solidFill>
                  <a:srgbClr val="ffffff"/>
                </a:solidFill>
              </a:uFill>
              <a:latin typeface="Times New Roman"/>
            </a:endParaRPr>
          </a:p>
        </p:txBody>
      </p:sp>
      <p:sp>
        <p:nvSpPr>
          <p:cNvPr id="485" name="CustomShape 3"/>
          <p:cNvSpPr/>
          <p:nvPr/>
        </p:nvSpPr>
        <p:spPr>
          <a:xfrm>
            <a:off x="6477120" y="3886200"/>
            <a:ext cx="2334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uFill>
                  <a:solidFill>
                    <a:srgbClr val="ffffff"/>
                  </a:solidFill>
                </a:uFill>
                <a:latin typeface="Times New Roman"/>
              </a:rPr>
              <a:t>Color of “secondary” (not selected) markers</a:t>
            </a:r>
            <a:endParaRPr b="0" lang="en-US" sz="1400" spc="-1" strike="noStrike">
              <a:solidFill>
                <a:srgbClr val="000000"/>
              </a:solidFill>
              <a:uFill>
                <a:solidFill>
                  <a:srgbClr val="ffffff"/>
                </a:solidFill>
              </a:uFill>
              <a:latin typeface="Times New Roman"/>
            </a:endParaRPr>
          </a:p>
        </p:txBody>
      </p:sp>
      <p:sp>
        <p:nvSpPr>
          <p:cNvPr id="486" name="CustomShape 4"/>
          <p:cNvSpPr/>
          <p:nvPr/>
        </p:nvSpPr>
        <p:spPr>
          <a:xfrm>
            <a:off x="6477120" y="4332240"/>
            <a:ext cx="205740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uFill>
                  <a:solidFill>
                    <a:srgbClr val="ffffff"/>
                  </a:solidFill>
                </a:uFill>
                <a:latin typeface="Times New Roman"/>
              </a:rPr>
              <a:t>Size of markers (pixels)</a:t>
            </a:r>
            <a:endParaRPr b="0" lang="en-US" sz="1400" spc="-1" strike="noStrike">
              <a:solidFill>
                <a:srgbClr val="000000"/>
              </a:solidFill>
              <a:uFill>
                <a:solidFill>
                  <a:srgbClr val="ffffff"/>
                </a:solidFill>
              </a:uFill>
              <a:latin typeface="Times New Roman"/>
            </a:endParaRPr>
          </a:p>
        </p:txBody>
      </p:sp>
      <p:sp>
        <p:nvSpPr>
          <p:cNvPr id="487" name="CustomShape 5"/>
          <p:cNvSpPr/>
          <p:nvPr/>
        </p:nvSpPr>
        <p:spPr>
          <a:xfrm>
            <a:off x="6477120" y="4495680"/>
            <a:ext cx="190476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uFill>
                  <a:solidFill>
                    <a:srgbClr val="ffffff"/>
                  </a:solidFill>
                </a:uFill>
                <a:latin typeface="Times New Roman"/>
              </a:rPr>
              <a:t>Size of gap in markers</a:t>
            </a:r>
            <a:endParaRPr b="0" lang="en-US" sz="1400" spc="-1" strike="noStrike">
              <a:solidFill>
                <a:srgbClr val="000000"/>
              </a:solidFill>
              <a:uFill>
                <a:solidFill>
                  <a:srgbClr val="ffffff"/>
                </a:solidFill>
              </a:uFill>
              <a:latin typeface="Times New Roman"/>
            </a:endParaRPr>
          </a:p>
        </p:txBody>
      </p:sp>
      <p:sp>
        <p:nvSpPr>
          <p:cNvPr id="488" name="CustomShape 6"/>
          <p:cNvSpPr/>
          <p:nvPr/>
        </p:nvSpPr>
        <p:spPr>
          <a:xfrm>
            <a:off x="457200" y="5518080"/>
            <a:ext cx="1219320" cy="733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uFill>
                  <a:solidFill>
                    <a:srgbClr val="ffffff"/>
                  </a:solidFill>
                </a:uFill>
                <a:latin typeface="Times New Roman"/>
              </a:rPr>
              <a:t>Select which marker you are editing</a:t>
            </a:r>
            <a:endParaRPr b="0" lang="en-US" sz="1400" spc="-1" strike="noStrike">
              <a:solidFill>
                <a:srgbClr val="000000"/>
              </a:solidFill>
              <a:uFill>
                <a:solidFill>
                  <a:srgbClr val="ffffff"/>
                </a:solidFill>
              </a:uFill>
              <a:latin typeface="Times New Roman"/>
            </a:endParaRPr>
          </a:p>
        </p:txBody>
      </p:sp>
      <p:sp>
        <p:nvSpPr>
          <p:cNvPr id="489" name="CustomShape 7"/>
          <p:cNvSpPr/>
          <p:nvPr/>
        </p:nvSpPr>
        <p:spPr>
          <a:xfrm>
            <a:off x="1752480" y="6350040"/>
            <a:ext cx="228600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uFill>
                  <a:solidFill>
                    <a:srgbClr val="ffffff"/>
                  </a:solidFill>
                </a:uFill>
                <a:latin typeface="Times New Roman"/>
              </a:rPr>
              <a:t>Carry out transformation to +acpc coordinates</a:t>
            </a:r>
            <a:endParaRPr b="0" lang="en-US" sz="1400" spc="-1" strike="noStrike">
              <a:solidFill>
                <a:srgbClr val="000000"/>
              </a:solidFill>
              <a:uFill>
                <a:solidFill>
                  <a:srgbClr val="ffffff"/>
                </a:solidFill>
              </a:uFill>
              <a:latin typeface="Times New Roman"/>
            </a:endParaRPr>
          </a:p>
        </p:txBody>
      </p:sp>
      <p:sp>
        <p:nvSpPr>
          <p:cNvPr id="490" name="CustomShape 8"/>
          <p:cNvSpPr/>
          <p:nvPr/>
        </p:nvSpPr>
        <p:spPr>
          <a:xfrm>
            <a:off x="6553080" y="4952880"/>
            <a:ext cx="167652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uFill>
                  <a:solidFill>
                    <a:srgbClr val="ffffff"/>
                  </a:solidFill>
                </a:uFill>
                <a:latin typeface="Times New Roman"/>
              </a:rPr>
              <a:t>Clear (unset) primary marker</a:t>
            </a:r>
            <a:endParaRPr b="0" lang="en-US" sz="1400" spc="-1" strike="noStrike">
              <a:solidFill>
                <a:srgbClr val="000000"/>
              </a:solidFill>
              <a:uFill>
                <a:solidFill>
                  <a:srgbClr val="ffffff"/>
                </a:solidFill>
              </a:uFill>
              <a:latin typeface="Times New Roman"/>
            </a:endParaRPr>
          </a:p>
        </p:txBody>
      </p:sp>
      <p:sp>
        <p:nvSpPr>
          <p:cNvPr id="491" name="CustomShape 9"/>
          <p:cNvSpPr/>
          <p:nvPr/>
        </p:nvSpPr>
        <p:spPr>
          <a:xfrm>
            <a:off x="6553080" y="5562720"/>
            <a:ext cx="205740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uFill>
                  <a:solidFill>
                    <a:srgbClr val="ffffff"/>
                  </a:solidFill>
                </a:uFill>
                <a:latin typeface="Times New Roman"/>
              </a:rPr>
              <a:t>Set primary marker to current focus location</a:t>
            </a:r>
            <a:endParaRPr b="0" lang="en-US" sz="1400" spc="-1" strike="noStrike">
              <a:solidFill>
                <a:srgbClr val="000000"/>
              </a:solidFill>
              <a:uFill>
                <a:solidFill>
                  <a:srgbClr val="ffffff"/>
                </a:solidFill>
              </a:uFill>
              <a:latin typeface="Times New Roman"/>
            </a:endParaRPr>
          </a:p>
        </p:txBody>
      </p:sp>
      <p:sp>
        <p:nvSpPr>
          <p:cNvPr id="492" name="CustomShape 10"/>
          <p:cNvSpPr/>
          <p:nvPr/>
        </p:nvSpPr>
        <p:spPr>
          <a:xfrm>
            <a:off x="4343400" y="6350040"/>
            <a:ext cx="266688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80000"/>
              </a:lnSpc>
              <a:spcBef>
                <a:spcPts val="873"/>
              </a:spcBef>
            </a:pPr>
            <a:r>
              <a:rPr b="1" lang="en-US" sz="1400" spc="-1" strike="noStrike">
                <a:solidFill>
                  <a:srgbClr val="000000"/>
                </a:solidFill>
                <a:uFill>
                  <a:solidFill>
                    <a:srgbClr val="ffffff"/>
                  </a:solidFill>
                </a:uFill>
                <a:latin typeface="Times New Roman"/>
              </a:rPr>
              <a:t>Perform “quality” check on markers (after all 5 are set)</a:t>
            </a:r>
            <a:endParaRPr b="0" lang="en-US" sz="1400" spc="-1" strike="noStrike">
              <a:solidFill>
                <a:srgbClr val="000000"/>
              </a:solidFill>
              <a:uFill>
                <a:solidFill>
                  <a:srgbClr val="ffffff"/>
                </a:solidFill>
              </a:uFill>
              <a:latin typeface="Times New Roman"/>
            </a:endParaRPr>
          </a:p>
        </p:txBody>
      </p:sp>
      <p:sp>
        <p:nvSpPr>
          <p:cNvPr id="493" name="Line 11"/>
          <p:cNvSpPr/>
          <p:nvPr/>
        </p:nvSpPr>
        <p:spPr>
          <a:xfrm flipH="1">
            <a:off x="4792320" y="3276720"/>
            <a:ext cx="320760" cy="168120"/>
          </a:xfrm>
          <a:prstGeom prst="line">
            <a:avLst/>
          </a:prstGeom>
          <a:ln w="19080">
            <a:solidFill>
              <a:srgbClr val="0205ff"/>
            </a:solidFill>
            <a:miter/>
            <a:tailEnd len="med" type="triangle" w="med"/>
          </a:ln>
        </p:spPr>
        <p:style>
          <a:lnRef idx="0"/>
          <a:fillRef idx="0"/>
          <a:effectRef idx="0"/>
          <a:fontRef idx="minor"/>
        </p:style>
      </p:sp>
      <p:sp>
        <p:nvSpPr>
          <p:cNvPr id="494" name="Line 12"/>
          <p:cNvSpPr/>
          <p:nvPr/>
        </p:nvSpPr>
        <p:spPr>
          <a:xfrm flipH="1">
            <a:off x="6087960" y="3597120"/>
            <a:ext cx="549360" cy="136800"/>
          </a:xfrm>
          <a:prstGeom prst="line">
            <a:avLst/>
          </a:prstGeom>
          <a:ln w="19080">
            <a:solidFill>
              <a:srgbClr val="0205ff"/>
            </a:solidFill>
            <a:miter/>
            <a:tailEnd len="med" type="triangle" w="med"/>
          </a:ln>
        </p:spPr>
        <p:style>
          <a:lnRef idx="0"/>
          <a:fillRef idx="0"/>
          <a:effectRef idx="0"/>
          <a:fontRef idx="minor"/>
        </p:style>
      </p:sp>
      <p:sp>
        <p:nvSpPr>
          <p:cNvPr id="495" name="Line 13"/>
          <p:cNvSpPr/>
          <p:nvPr/>
        </p:nvSpPr>
        <p:spPr>
          <a:xfrm flipH="1">
            <a:off x="6087960" y="3962520"/>
            <a:ext cx="473040" cy="75960"/>
          </a:xfrm>
          <a:prstGeom prst="line">
            <a:avLst/>
          </a:prstGeom>
          <a:ln w="19080">
            <a:solidFill>
              <a:srgbClr val="0205ff"/>
            </a:solidFill>
            <a:miter/>
            <a:tailEnd len="med" type="triangle" w="med"/>
          </a:ln>
        </p:spPr>
        <p:style>
          <a:lnRef idx="0"/>
          <a:fillRef idx="0"/>
          <a:effectRef idx="0"/>
          <a:fontRef idx="minor"/>
        </p:style>
      </p:sp>
      <p:sp>
        <p:nvSpPr>
          <p:cNvPr id="496" name="Line 14"/>
          <p:cNvSpPr/>
          <p:nvPr/>
        </p:nvSpPr>
        <p:spPr>
          <a:xfrm flipH="1" flipV="1">
            <a:off x="5554440" y="4182840"/>
            <a:ext cx="1006200" cy="244440"/>
          </a:xfrm>
          <a:prstGeom prst="line">
            <a:avLst/>
          </a:prstGeom>
          <a:ln w="19080">
            <a:solidFill>
              <a:srgbClr val="0205ff"/>
            </a:solidFill>
            <a:miter/>
            <a:tailEnd len="med" type="triangle" w="med"/>
          </a:ln>
        </p:spPr>
        <p:style>
          <a:lnRef idx="0"/>
          <a:fillRef idx="0"/>
          <a:effectRef idx="0"/>
          <a:fontRef idx="minor"/>
        </p:style>
      </p:sp>
      <p:sp>
        <p:nvSpPr>
          <p:cNvPr id="497" name="Line 15"/>
          <p:cNvSpPr/>
          <p:nvPr/>
        </p:nvSpPr>
        <p:spPr>
          <a:xfrm flipH="1" flipV="1">
            <a:off x="5554440" y="4411440"/>
            <a:ext cx="1006200" cy="244440"/>
          </a:xfrm>
          <a:prstGeom prst="line">
            <a:avLst/>
          </a:prstGeom>
          <a:ln w="19080">
            <a:solidFill>
              <a:srgbClr val="0205ff"/>
            </a:solidFill>
            <a:miter/>
            <a:tailEnd len="med" type="triangle" w="med"/>
          </a:ln>
        </p:spPr>
        <p:style>
          <a:lnRef idx="0"/>
          <a:fillRef idx="0"/>
          <a:effectRef idx="0"/>
          <a:fontRef idx="minor"/>
        </p:style>
      </p:sp>
      <p:sp>
        <p:nvSpPr>
          <p:cNvPr id="498" name="Line 16"/>
          <p:cNvSpPr/>
          <p:nvPr/>
        </p:nvSpPr>
        <p:spPr>
          <a:xfrm flipH="1" flipV="1">
            <a:off x="4868640" y="4792320"/>
            <a:ext cx="1158840" cy="244440"/>
          </a:xfrm>
          <a:prstGeom prst="line">
            <a:avLst/>
          </a:prstGeom>
          <a:ln w="19080">
            <a:solidFill>
              <a:srgbClr val="0205ff"/>
            </a:solidFill>
            <a:miter/>
            <a:tailEnd len="med" type="triangle" w="med"/>
          </a:ln>
        </p:spPr>
        <p:style>
          <a:lnRef idx="0"/>
          <a:fillRef idx="0"/>
          <a:effectRef idx="0"/>
          <a:fontRef idx="minor"/>
        </p:style>
      </p:sp>
      <p:sp>
        <p:nvSpPr>
          <p:cNvPr id="499" name="Line 17"/>
          <p:cNvSpPr/>
          <p:nvPr/>
        </p:nvSpPr>
        <p:spPr>
          <a:xfrm flipH="1" flipV="1">
            <a:off x="5326200" y="4792320"/>
            <a:ext cx="1311120" cy="320760"/>
          </a:xfrm>
          <a:prstGeom prst="line">
            <a:avLst/>
          </a:prstGeom>
          <a:ln w="19080">
            <a:solidFill>
              <a:srgbClr val="0205ff"/>
            </a:solidFill>
            <a:miter/>
            <a:tailEnd len="med" type="triangle" w="med"/>
          </a:ln>
        </p:spPr>
        <p:style>
          <a:lnRef idx="0"/>
          <a:fillRef idx="0"/>
          <a:effectRef idx="0"/>
          <a:fontRef idx="minor"/>
        </p:style>
      </p:sp>
      <p:sp>
        <p:nvSpPr>
          <p:cNvPr id="500" name="Line 18"/>
          <p:cNvSpPr/>
          <p:nvPr/>
        </p:nvSpPr>
        <p:spPr>
          <a:xfrm flipV="1">
            <a:off x="3505320" y="5021280"/>
            <a:ext cx="1218960" cy="1387440"/>
          </a:xfrm>
          <a:prstGeom prst="line">
            <a:avLst/>
          </a:prstGeom>
          <a:ln w="19080">
            <a:solidFill>
              <a:srgbClr val="0205ff"/>
            </a:solidFill>
            <a:miter/>
            <a:tailEnd len="med" type="triangle" w="med"/>
          </a:ln>
        </p:spPr>
        <p:style>
          <a:lnRef idx="0"/>
          <a:fillRef idx="0"/>
          <a:effectRef idx="0"/>
          <a:fontRef idx="minor"/>
        </p:style>
      </p:sp>
      <p:sp>
        <p:nvSpPr>
          <p:cNvPr id="501" name="Line 19"/>
          <p:cNvSpPr/>
          <p:nvPr/>
        </p:nvSpPr>
        <p:spPr>
          <a:xfrm flipV="1">
            <a:off x="1523880" y="3513240"/>
            <a:ext cx="1600200" cy="2301840"/>
          </a:xfrm>
          <a:prstGeom prst="line">
            <a:avLst/>
          </a:prstGeom>
          <a:ln w="19080">
            <a:solidFill>
              <a:srgbClr val="0205ff"/>
            </a:solidFill>
            <a:miter/>
            <a:tailEnd len="med" type="triangle" w="med"/>
          </a:ln>
        </p:spPr>
        <p:style>
          <a:lnRef idx="0"/>
          <a:fillRef idx="0"/>
          <a:effectRef idx="0"/>
          <a:fontRef idx="minor"/>
        </p:style>
      </p:sp>
      <p:sp>
        <p:nvSpPr>
          <p:cNvPr id="502" name="Line 20"/>
          <p:cNvSpPr/>
          <p:nvPr/>
        </p:nvSpPr>
        <p:spPr>
          <a:xfrm flipV="1">
            <a:off x="1523880" y="4351320"/>
            <a:ext cx="1600200" cy="1463760"/>
          </a:xfrm>
          <a:prstGeom prst="line">
            <a:avLst/>
          </a:prstGeom>
          <a:ln w="19080">
            <a:solidFill>
              <a:srgbClr val="0205ff"/>
            </a:solidFill>
            <a:miter/>
            <a:tailEnd len="med" type="triangle" w="med"/>
          </a:ln>
        </p:spPr>
        <p:style>
          <a:lnRef idx="0"/>
          <a:fillRef idx="0"/>
          <a:effectRef idx="0"/>
          <a:fontRef idx="minor"/>
        </p:style>
      </p:sp>
      <p:sp>
        <p:nvSpPr>
          <p:cNvPr id="503" name="Line 21"/>
          <p:cNvSpPr/>
          <p:nvPr/>
        </p:nvSpPr>
        <p:spPr>
          <a:xfrm flipH="1" flipV="1">
            <a:off x="6087960" y="4868640"/>
            <a:ext cx="2454480" cy="91800"/>
          </a:xfrm>
          <a:prstGeom prst="line">
            <a:avLst/>
          </a:prstGeom>
          <a:ln w="19080">
            <a:solidFill>
              <a:srgbClr val="0205ff"/>
            </a:solidFill>
            <a:miter/>
          </a:ln>
        </p:spPr>
        <p:style>
          <a:lnRef idx="0"/>
          <a:fillRef idx="0"/>
          <a:effectRef idx="0"/>
          <a:fontRef idx="minor"/>
        </p:style>
      </p:sp>
      <p:sp>
        <p:nvSpPr>
          <p:cNvPr id="504" name="Line 22"/>
          <p:cNvSpPr/>
          <p:nvPr/>
        </p:nvSpPr>
        <p:spPr>
          <a:xfrm>
            <a:off x="8534520" y="4952880"/>
            <a:ext cx="1440" cy="1600200"/>
          </a:xfrm>
          <a:prstGeom prst="line">
            <a:avLst/>
          </a:prstGeom>
          <a:ln w="19080">
            <a:solidFill>
              <a:srgbClr val="0205ff"/>
            </a:solidFill>
            <a:miter/>
          </a:ln>
        </p:spPr>
        <p:style>
          <a:lnRef idx="0"/>
          <a:fillRef idx="0"/>
          <a:effectRef idx="0"/>
          <a:fontRef idx="minor"/>
        </p:style>
      </p:sp>
      <p:sp>
        <p:nvSpPr>
          <p:cNvPr id="505" name="Line 23"/>
          <p:cNvSpPr/>
          <p:nvPr/>
        </p:nvSpPr>
        <p:spPr>
          <a:xfrm>
            <a:off x="6553080" y="6553080"/>
            <a:ext cx="1981440" cy="1800"/>
          </a:xfrm>
          <a:prstGeom prst="line">
            <a:avLst/>
          </a:prstGeom>
          <a:ln w="19080">
            <a:solidFill>
              <a:srgbClr val="0205ff"/>
            </a:solidFill>
            <a:miter/>
          </a:ln>
        </p:spPr>
        <p:style>
          <a:lnRef idx="0"/>
          <a:fillRef idx="0"/>
          <a:effectRef idx="0"/>
          <a:fontRef idx="minor"/>
        </p:style>
      </p:sp>
      <p:sp>
        <p:nvSpPr>
          <p:cNvPr id="506" name="CustomShape 24"/>
          <p:cNvSpPr/>
          <p:nvPr/>
        </p:nvSpPr>
        <p:spPr>
          <a:xfrm>
            <a:off x="152280" y="3581280"/>
            <a:ext cx="1371600" cy="1159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lnSpc>
                <a:spcPct val="100000"/>
              </a:lnSpc>
              <a:spcBef>
                <a:spcPts val="873"/>
              </a:spcBef>
            </a:pPr>
            <a:r>
              <a:rPr b="1" lang="en-US" sz="1400" spc="-1" strike="noStrike">
                <a:solidFill>
                  <a:srgbClr val="000000"/>
                </a:solidFill>
                <a:uFill>
                  <a:solidFill>
                    <a:srgbClr val="ffffff"/>
                  </a:solidFill>
                </a:uFill>
                <a:latin typeface="Times New Roman"/>
              </a:rPr>
              <a:t>Click </a:t>
            </a:r>
            <a:r>
              <a:rPr b="1" lang="en-US" sz="1400" spc="-1" strike="noStrike" u="sng">
                <a:solidFill>
                  <a:srgbClr val="000000"/>
                </a:solidFill>
                <a:uFill>
                  <a:solidFill>
                    <a:srgbClr val="ffffff"/>
                  </a:solidFill>
                </a:uFill>
                <a:latin typeface="Times New Roman"/>
              </a:rPr>
              <a:t>Define Markers</a:t>
            </a:r>
            <a:r>
              <a:rPr b="1" lang="en-US" sz="1400" spc="-1" strike="noStrike">
                <a:solidFill>
                  <a:srgbClr val="000000"/>
                </a:solidFill>
                <a:uFill>
                  <a:solidFill>
                    <a:srgbClr val="ffffff"/>
                  </a:solidFill>
                </a:uFill>
                <a:latin typeface="Times New Roman"/>
              </a:rPr>
              <a:t> to open the “markers” panel</a:t>
            </a:r>
            <a:endParaRPr b="0" lang="en-US" sz="1400" spc="-1" strike="noStrike">
              <a:solidFill>
                <a:srgbClr val="000000"/>
              </a:solidFill>
              <a:uFill>
                <a:solidFill>
                  <a:srgbClr val="ffffff"/>
                </a:solidFill>
              </a:uFill>
              <a:latin typeface="Times New Roman"/>
            </a:endParaRPr>
          </a:p>
        </p:txBody>
      </p:sp>
      <p:sp>
        <p:nvSpPr>
          <p:cNvPr id="507" name="Line 25"/>
          <p:cNvSpPr/>
          <p:nvPr/>
        </p:nvSpPr>
        <p:spPr>
          <a:xfrm>
            <a:off x="1295280" y="4038480"/>
            <a:ext cx="381240" cy="152640"/>
          </a:xfrm>
          <a:prstGeom prst="line">
            <a:avLst/>
          </a:prstGeom>
          <a:ln w="19080">
            <a:solidFill>
              <a:srgbClr val="0205ff"/>
            </a:solidFill>
            <a:miter/>
            <a:tailEnd len="med" type="triangle" w="med"/>
          </a:ln>
        </p:spPr>
        <p:style>
          <a:lnRef idx="0"/>
          <a:fillRef idx="0"/>
          <a:effectRef idx="0"/>
          <a:fontRef idx="minor"/>
        </p:style>
      </p:sp>
      <p:sp>
        <p:nvSpPr>
          <p:cNvPr id="508" name="Line 26"/>
          <p:cNvSpPr/>
          <p:nvPr/>
        </p:nvSpPr>
        <p:spPr>
          <a:xfrm>
            <a:off x="5943600" y="4775040"/>
            <a:ext cx="152280" cy="101880"/>
          </a:xfrm>
          <a:prstGeom prst="line">
            <a:avLst/>
          </a:prstGeom>
          <a:ln w="19080">
            <a:solidFill>
              <a:srgbClr val="0205ff"/>
            </a:solidFill>
            <a:miter/>
            <a:headEnd len="med" type="triangle" w="med"/>
          </a:ln>
        </p:spPr>
        <p:style>
          <a:lnRef idx="0"/>
          <a:fillRef idx="0"/>
          <a:effectRef idx="0"/>
          <a:fontRef idx="minor"/>
        </p:style>
      </p:sp>
      <p:sp>
        <p:nvSpPr>
          <p:cNvPr id="509" name="Line 27"/>
          <p:cNvSpPr/>
          <p:nvPr/>
        </p:nvSpPr>
        <p:spPr>
          <a:xfrm>
            <a:off x="6019920" y="5029200"/>
            <a:ext cx="533160" cy="685800"/>
          </a:xfrm>
          <a:prstGeom prst="line">
            <a:avLst/>
          </a:prstGeom>
          <a:ln w="19080">
            <a:solidFill>
              <a:srgbClr val="0205ff"/>
            </a:solidFill>
            <a:miter/>
          </a:ln>
        </p:spPr>
        <p:style>
          <a:lnRef idx="0"/>
          <a:fillRef idx="0"/>
          <a:effectRef idx="0"/>
          <a:fontRef idx="minor"/>
        </p:style>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0" name="CustomShape 1"/>
          <p:cNvSpPr/>
          <p:nvPr/>
        </p:nvSpPr>
        <p:spPr>
          <a:xfrm>
            <a:off x="685800" y="276120"/>
            <a:ext cx="7772400" cy="914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1" lang="en-US" sz="1900" spc="-1" strike="noStrike" u="sng">
                <a:solidFill>
                  <a:srgbClr val="000000"/>
                </a:solidFill>
                <a:uFill>
                  <a:solidFill>
                    <a:srgbClr val="ffffff"/>
                  </a:solidFill>
                </a:uFill>
                <a:latin typeface="Courier New"/>
              </a:rPr>
              <a:t>Stage 2: Scaling to Talairach-Tournoux (+tlrc) coordinates</a:t>
            </a:r>
            <a:r>
              <a:rPr b="1" lang="en-US" sz="1900" spc="-1" strike="noStrike">
                <a:solidFill>
                  <a:srgbClr val="000000"/>
                </a:solidFill>
                <a:uFill>
                  <a:solidFill>
                    <a:srgbClr val="ffffff"/>
                  </a:solidFill>
                </a:uFill>
                <a:latin typeface="Courier New"/>
              </a:rPr>
              <a:t>:</a:t>
            </a:r>
            <a:endParaRPr b="0" lang="en-US" sz="1900" spc="-1" strike="noStrike">
              <a:solidFill>
                <a:srgbClr val="000000"/>
              </a:solidFill>
              <a:uFill>
                <a:solidFill>
                  <a:srgbClr val="ffffff"/>
                </a:solidFill>
              </a:uFill>
              <a:latin typeface="Times New Roman"/>
            </a:endParaRPr>
          </a:p>
          <a:p>
            <a:pPr lvl="1" marL="5619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Once the AC-PC landmarks are set and we are in ACPC view, we now stretch/shrink the brain to fit the Talairach-Tournoux Atlas brain size (sample TT Atlas pages shown below, just for fun)</a:t>
            </a:r>
            <a:endParaRPr b="0" lang="en-US" sz="1600" spc="-1" strike="noStrike">
              <a:solidFill>
                <a:srgbClr val="000000"/>
              </a:solidFill>
              <a:uFill>
                <a:solidFill>
                  <a:srgbClr val="ffffff"/>
                </a:solidFill>
              </a:uFill>
              <a:latin typeface="Times New Roman"/>
            </a:endParaRPr>
          </a:p>
        </p:txBody>
      </p:sp>
      <p:pic>
        <p:nvPicPr>
          <p:cNvPr id="511" name="" descr=""/>
          <p:cNvPicPr/>
          <p:nvPr/>
        </p:nvPicPr>
        <p:blipFill>
          <a:blip r:embed="rId1"/>
          <a:stretch/>
        </p:blipFill>
        <p:spPr>
          <a:xfrm>
            <a:off x="685800" y="1733400"/>
            <a:ext cx="7924680" cy="2853000"/>
          </a:xfrm>
          <a:prstGeom prst="rect">
            <a:avLst/>
          </a:prstGeom>
          <a:ln>
            <a:noFill/>
          </a:ln>
        </p:spPr>
      </p:pic>
      <p:graphicFrame>
        <p:nvGraphicFramePr>
          <p:cNvPr id="512" name="Table 2"/>
          <p:cNvGraphicFramePr/>
          <p:nvPr/>
        </p:nvGraphicFramePr>
        <p:xfrm>
          <a:off x="1838160" y="4564080"/>
          <a:ext cx="2642760" cy="1235160"/>
        </p:xfrm>
        <a:graphic>
          <a:graphicData uri="http://schemas.openxmlformats.org/drawingml/2006/table">
            <a:tbl>
              <a:tblPr/>
              <a:tblGrid>
                <a:gridCol w="1860120"/>
                <a:gridCol w="783000"/>
              </a:tblGrid>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Most anterior to AC</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70 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AC to PC</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23 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PC to most posterior</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79 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13" name="Table 3"/>
          <p:cNvGraphicFramePr/>
          <p:nvPr/>
        </p:nvGraphicFramePr>
        <p:xfrm>
          <a:off x="1830240" y="5465880"/>
          <a:ext cx="2644200" cy="823320"/>
        </p:xfrm>
        <a:graphic>
          <a:graphicData uri="http://schemas.openxmlformats.org/drawingml/2006/table">
            <a:tbl>
              <a:tblPr/>
              <a:tblGrid>
                <a:gridCol w="1856520"/>
                <a:gridCol w="788040"/>
              </a:tblGrid>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Most inferior to AC</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42 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AC to most superior</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74 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14" name="Table 4"/>
          <p:cNvGraphicFramePr/>
          <p:nvPr/>
        </p:nvGraphicFramePr>
        <p:xfrm>
          <a:off x="1830240" y="6094440"/>
          <a:ext cx="2637720" cy="411480"/>
        </p:xfrm>
        <a:graphic>
          <a:graphicData uri="http://schemas.openxmlformats.org/drawingml/2006/table">
            <a:tbl>
              <a:tblPr/>
              <a:tblGrid>
                <a:gridCol w="1848600"/>
                <a:gridCol w="789480"/>
              </a:tblGrid>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AC to left (or right)</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68 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15" name="Table 5"/>
          <p:cNvGraphicFramePr/>
          <p:nvPr/>
        </p:nvGraphicFramePr>
        <p:xfrm>
          <a:off x="4510080" y="4568760"/>
          <a:ext cx="2639160" cy="1648440"/>
        </p:xfrm>
        <a:graphic>
          <a:graphicData uri="http://schemas.openxmlformats.org/drawingml/2006/table">
            <a:tbl>
              <a:tblPr/>
              <a:tblGrid>
                <a:gridCol w="1856520"/>
                <a:gridCol w="783000"/>
              </a:tblGrid>
              <a:tr h="64728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cPr marL="90000" marR="90000">
                    <a:lnL w="720">
                      <a:solidFill>
                        <a:srgbClr val="000000"/>
                      </a:solidFill>
                    </a:lnL>
                    <a:lnR w="720">
                      <a:solidFill>
                        <a:srgbClr val="000000"/>
                      </a:solidFill>
                    </a:lnR>
                    <a:lnT w="720">
                      <a:solidFill>
                        <a:srgbClr val="000000"/>
                      </a:solidFill>
                    </a:lnT>
                    <a:lnB w="720">
                      <a:solidFill>
                        <a:srgbClr val="000000"/>
                      </a:solidFill>
                    </a:lnB>
                    <a:noFill/>
                  </a:tcPr>
                </a:tc>
              </a:tr>
              <a:tr h="58968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Length of cerebrum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172mm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16" name="Table 6"/>
          <p:cNvGraphicFramePr/>
          <p:nvPr/>
        </p:nvGraphicFramePr>
        <p:xfrm>
          <a:off x="4502160" y="5470560"/>
          <a:ext cx="2645640" cy="1058760"/>
        </p:xfrm>
        <a:graphic>
          <a:graphicData uri="http://schemas.openxmlformats.org/drawingml/2006/table">
            <a:tbl>
              <a:tblPr/>
              <a:tblGrid>
                <a:gridCol w="1857960"/>
                <a:gridCol w="788040"/>
              </a:tblGrid>
              <a:tr h="647280">
                <a:tc>
                  <a:tcPr marL="90000" marR="90000">
                    <a:lnL w="720">
                      <a:solidFill>
                        <a:srgbClr val="000000"/>
                      </a:solidFill>
                    </a:lnL>
                    <a:lnR w="720">
                      <a:solidFill>
                        <a:srgbClr val="000000"/>
                      </a:solidFill>
                    </a:lnR>
                    <a:lnT w="720">
                      <a:solidFill>
                        <a:srgbClr val="000000"/>
                      </a:solidFill>
                    </a:lnT>
                    <a:lnB w="720">
                      <a:solidFill>
                        <a:srgbClr val="000000"/>
                      </a:solidFill>
                    </a:lnB>
                    <a:noFill/>
                  </a:tcPr>
                </a:tc>
                <a:tc>
                  <a:tcPr marL="90000" marR="90000">
                    <a:lnL w="720">
                      <a:solidFill>
                        <a:srgbClr val="000000"/>
                      </a:solidFill>
                    </a:lnL>
                    <a:lnR w="720">
                      <a:solidFill>
                        <a:srgbClr val="000000"/>
                      </a:solidFill>
                    </a:lnR>
                    <a:lnT w="720">
                      <a:solidFill>
                        <a:srgbClr val="000000"/>
                      </a:solidFill>
                    </a:lnT>
                    <a:lnB w="720">
                      <a:solidFill>
                        <a:srgbClr val="000000"/>
                      </a:solidFill>
                    </a:lnB>
                    <a:noFill/>
                  </a:tcPr>
                </a:tc>
              </a:tr>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Height of cerebrum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116mm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graphicFrame>
        <p:nvGraphicFramePr>
          <p:cNvPr id="517" name="Table 7"/>
          <p:cNvGraphicFramePr/>
          <p:nvPr/>
        </p:nvGraphicFramePr>
        <p:xfrm>
          <a:off x="4502160" y="6099120"/>
          <a:ext cx="2637720" cy="411480"/>
        </p:xfrm>
        <a:graphic>
          <a:graphicData uri="http://schemas.openxmlformats.org/drawingml/2006/table">
            <a:tbl>
              <a:tblPr/>
              <a:tblGrid>
                <a:gridCol w="1848600"/>
                <a:gridCol w="789480"/>
              </a:tblGrid>
              <a:tr h="411840">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Width of cerebrum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c>
                  <a:txBody>
                    <a:bodyPr lIns="90000" rIns="90000" tIns="151560" bIns="46800"/>
                    <a:p>
                      <a:pPr>
                        <a:lnSpc>
                          <a:spcPct val="76000"/>
                        </a:lnSpc>
                        <a:spcBef>
                          <a:spcPts val="422"/>
                        </a:spcBef>
                      </a:pPr>
                      <a:r>
                        <a:rPr b="0" lang="en-US" sz="1400" spc="-1" strike="noStrike">
                          <a:solidFill>
                            <a:srgbClr val="000000"/>
                          </a:solidFill>
                          <a:uFill>
                            <a:solidFill>
                              <a:srgbClr val="ffffff"/>
                            </a:solidFill>
                          </a:uFill>
                          <a:latin typeface="Arial"/>
                        </a:rPr>
                        <a:t>136mm</a:t>
                      </a:r>
                      <a:endParaRPr b="0" lang="en-US" sz="1400" spc="-1" strike="noStrike">
                        <a:solidFill>
                          <a:srgbClr val="000000"/>
                        </a:solidFill>
                        <a:uFill>
                          <a:solidFill>
                            <a:srgbClr val="ffffff"/>
                          </a:solidFill>
                        </a:uFill>
                        <a:latin typeface="Times New Roman"/>
                      </a:endParaRPr>
                    </a:p>
                  </a:txBody>
                  <a:tcPr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2"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Alignment tools in AFNI (continued)</a:t>
            </a:r>
            <a:endParaRPr b="0" lang="en-US" sz="2400" spc="-1" strike="noStrike">
              <a:solidFill>
                <a:srgbClr val="000000"/>
              </a:solidFill>
              <a:uFill>
                <a:solidFill>
                  <a:srgbClr val="ffffff"/>
                </a:solidFill>
              </a:uFill>
              <a:latin typeface="Times New Roman"/>
            </a:endParaRPr>
          </a:p>
        </p:txBody>
      </p:sp>
      <p:sp>
        <p:nvSpPr>
          <p:cNvPr id="133"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ea typeface="msmincho"/>
              </a:rPr>
              <a:t>Align partial data to roughly the right part of the brain</a:t>
            </a:r>
            <a:endParaRPr b="0" lang="en-US" sz="1700" spc="-1" strike="noStrike">
              <a:solidFill>
                <a:srgbClr val="000000"/>
              </a:solidFill>
              <a:uFill>
                <a:solidFill>
                  <a:srgbClr val="ffffff"/>
                </a:solidFill>
              </a:uFill>
              <a:latin typeface="Times New Roman"/>
            </a:endParaRPr>
          </a:p>
          <a:p>
            <a:pPr>
              <a:lnSpc>
                <a:spcPct val="100000"/>
              </a:lnSpc>
              <a:spcBef>
                <a:spcPts val="422"/>
              </a:spcBef>
              <a:buClr>
                <a:srgbClr val="000000"/>
              </a:buClr>
              <a:buFont typeface="Times New Roman"/>
              <a:buChar char="•"/>
            </a:pPr>
            <a:r>
              <a:rPr b="1" lang="en-US" sz="1700" spc="-1" strike="noStrike">
                <a:solidFill>
                  <a:srgbClr val="000000"/>
                </a:solidFill>
                <a:uFill>
                  <a:solidFill>
                    <a:srgbClr val="ffffff"/>
                  </a:solidFill>
                </a:uFill>
                <a:latin typeface="Arial"/>
                <a:ea typeface="msmincho"/>
              </a:rPr>
              <a:t>Nudge plug-in</a:t>
            </a:r>
            <a:r>
              <a:rPr b="0" lang="en-US" sz="1700" spc="-1" strike="noStrike">
                <a:solidFill>
                  <a:srgbClr val="000000"/>
                </a:solidFill>
                <a:uFill>
                  <a:solidFill>
                    <a:srgbClr val="ffffff"/>
                  </a:solidFill>
                </a:uFill>
                <a:latin typeface="Arial"/>
                <a:ea typeface="msmincho"/>
              </a:rPr>
              <a:t> - visually align two volumes</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ea typeface="msmincho"/>
              </a:rPr>
              <a:t>rotate by known amount between volumes</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3drotate</a:t>
            </a:r>
            <a:r>
              <a:rPr b="0" lang="en-US" sz="1700" spc="-1" strike="noStrike">
                <a:solidFill>
                  <a:srgbClr val="000000"/>
                </a:solidFill>
                <a:uFill>
                  <a:solidFill>
                    <a:srgbClr val="ffffff"/>
                  </a:solidFill>
                </a:uFill>
                <a:latin typeface="Arial"/>
                <a:ea typeface="msmincho"/>
              </a:rPr>
              <a:t> – moves (shifts and rotates) volumes</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3dWarp</a:t>
            </a:r>
            <a:r>
              <a:rPr b="0" lang="en-US" sz="1700" spc="-1" strike="noStrike">
                <a:solidFill>
                  <a:srgbClr val="000000"/>
                </a:solidFill>
                <a:uFill>
                  <a:solidFill>
                    <a:srgbClr val="ffffff"/>
                  </a:solidFill>
                </a:uFill>
                <a:latin typeface="Arial"/>
                <a:ea typeface="msmincho"/>
              </a:rPr>
              <a:t> – make oblique, deoblique to match another dataset</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ea typeface="msmincho"/>
              </a:rPr>
              <a:t>Put centers of data from outside sources in roughly the same space</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@Align_Centers, 3dCM</a:t>
            </a:r>
            <a:r>
              <a:rPr b="0" lang="en-US" sz="1700" spc="-1" strike="noStrike">
                <a:solidFill>
                  <a:srgbClr val="000000"/>
                </a:solidFill>
                <a:uFill>
                  <a:solidFill>
                    <a:srgbClr val="ffffff"/>
                  </a:solidFill>
                </a:uFill>
                <a:latin typeface="Arial"/>
                <a:ea typeface="msmincho"/>
              </a:rPr>
              <a:t> – put centers or centers of mass of dataset in same place</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ea typeface="msmincho"/>
              </a:rPr>
              <a:t>align specific regions across subjects</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3dTagalign, tagset plugin</a:t>
            </a:r>
            <a:r>
              <a:rPr b="0" lang="en-US" sz="1700" spc="-1" strike="noStrike">
                <a:solidFill>
                  <a:srgbClr val="000000"/>
                </a:solidFill>
                <a:uFill>
                  <a:solidFill>
                    <a:srgbClr val="ffffff"/>
                  </a:solidFill>
                </a:uFill>
                <a:latin typeface="Arial"/>
                <a:ea typeface="msmincho"/>
              </a:rPr>
              <a:t> – place and align volumes using corresponding fiducial marker points</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ea typeface="msmincho"/>
              </a:rPr>
              <a:t>align one jpeg image to another</a:t>
            </a:r>
            <a:endParaRPr b="0" lang="en-US" sz="1700" spc="-1" strike="noStrike">
              <a:solidFill>
                <a:srgbClr val="000000"/>
              </a:solidFill>
              <a:uFill>
                <a:solidFill>
                  <a:srgbClr val="ffffff"/>
                </a:solidFill>
              </a:uFill>
              <a:latin typeface="Times New Roman"/>
            </a:endParaRPr>
          </a:p>
          <a:p>
            <a:pPr lvl="1" marL="228600" indent="-22860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imreg</a:t>
            </a:r>
            <a:r>
              <a:rPr b="0" lang="en-US" sz="1700" spc="-1" strike="noStrike">
                <a:solidFill>
                  <a:srgbClr val="000000"/>
                </a:solidFill>
                <a:uFill>
                  <a:solidFill>
                    <a:srgbClr val="ffffff"/>
                  </a:solidFill>
                </a:uFill>
                <a:latin typeface="Arial"/>
                <a:ea typeface="msmincho"/>
              </a:rPr>
              <a:t> – align two 2D images</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endParaRPr b="0" lang="en-US" sz="1700" spc="-1" strike="noStrike">
              <a:solidFill>
                <a:srgbClr val="000000"/>
              </a:solidFill>
              <a:uFill>
                <a:solidFill>
                  <a:srgbClr val="ffffff"/>
                </a:solidFill>
              </a:uFill>
              <a:latin typeface="Times New Roman"/>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18" name="CustomShape 1"/>
          <p:cNvSpPr/>
          <p:nvPr/>
        </p:nvSpPr>
        <p:spPr>
          <a:xfrm>
            <a:off x="457200" y="533520"/>
            <a:ext cx="8458200" cy="213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10000"/>
              </a:lnSpc>
              <a:spcBef>
                <a:spcPts val="422"/>
              </a:spcBef>
              <a:buClr>
                <a:srgbClr val="000000"/>
              </a:buClr>
              <a:buSzPct val="120000"/>
              <a:buFont typeface="Times New Roman"/>
              <a:buChar char="•"/>
            </a:pPr>
            <a:r>
              <a:rPr b="1" lang="en-US" sz="1500" spc="-1" strike="noStrike" u="sng">
                <a:solidFill>
                  <a:srgbClr val="000000"/>
                </a:solidFill>
                <a:uFill>
                  <a:solidFill>
                    <a:srgbClr val="ffffff"/>
                  </a:solidFill>
                </a:uFill>
                <a:latin typeface="Courier New"/>
              </a:rPr>
              <a:t>Selecting the Talairach-Tournoux markers for the bounding box</a:t>
            </a:r>
            <a:r>
              <a:rPr b="1" lang="en-US" sz="1500" spc="-1" strike="noStrike">
                <a:solidFill>
                  <a:srgbClr val="000000"/>
                </a:solidFill>
                <a:uFill>
                  <a:solidFill>
                    <a:srgbClr val="ffffff"/>
                  </a:solidFill>
                </a:uFill>
                <a:latin typeface="Courier New"/>
              </a:rPr>
              <a:t>:</a:t>
            </a:r>
            <a:endParaRPr b="0" lang="en-US" sz="15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uFill>
                  <a:solidFill>
                    <a:srgbClr val="ffffff"/>
                  </a:solidFill>
                </a:uFill>
                <a:latin typeface="Arial"/>
                <a:ea typeface="msmincho"/>
              </a:rPr>
              <a:t>There are 12 sub-regions to be scaled (3 A-P x 2 I-S x 2 L-R)</a:t>
            </a:r>
            <a:endParaRPr b="0" lang="en-US" sz="14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uFill>
                  <a:solidFill>
                    <a:srgbClr val="ffffff"/>
                  </a:solidFill>
                </a:uFill>
                <a:latin typeface="Arial"/>
                <a:ea typeface="msmincho"/>
              </a:rPr>
              <a:t>To enable this, the transformed </a:t>
            </a:r>
            <a:r>
              <a:rPr b="0" lang="en-US" sz="1400" spc="-1" strike="noStrike">
                <a:solidFill>
                  <a:srgbClr val="000000"/>
                </a:solidFill>
                <a:uFill>
                  <a:solidFill>
                    <a:srgbClr val="ffffff"/>
                  </a:solidFill>
                </a:uFill>
                <a:latin typeface="Courier New"/>
                <a:ea typeface="msmincho"/>
              </a:rPr>
              <a:t>+acpc</a:t>
            </a:r>
            <a:r>
              <a:rPr b="0" lang="en-US" sz="1400" spc="-1" strike="noStrike">
                <a:solidFill>
                  <a:srgbClr val="000000"/>
                </a:solidFill>
                <a:uFill>
                  <a:solidFill>
                    <a:srgbClr val="ffffff"/>
                  </a:solidFill>
                </a:uFill>
                <a:latin typeface="Arial"/>
                <a:ea typeface="msmincho"/>
              </a:rPr>
              <a:t> dataset gets its own set of markers</a:t>
            </a:r>
            <a:endParaRPr b="0" lang="en-US" sz="14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400" spc="-1" strike="noStrike">
                <a:solidFill>
                  <a:srgbClr val="000000"/>
                </a:solidFill>
                <a:uFill>
                  <a:solidFill>
                    <a:srgbClr val="ffffff"/>
                  </a:solidFill>
                </a:uFill>
                <a:latin typeface="Arial"/>
                <a:ea typeface="msmincho"/>
              </a:rPr>
              <a:t>Click on the </a:t>
            </a:r>
            <a:r>
              <a:rPr b="1" lang="en-US" sz="1400" spc="-1" strike="noStrike">
                <a:solidFill>
                  <a:srgbClr val="ff0003"/>
                </a:solidFill>
                <a:uFill>
                  <a:solidFill>
                    <a:srgbClr val="ffffff"/>
                  </a:solidFill>
                </a:uFill>
                <a:latin typeface="Courier New"/>
                <a:ea typeface="msmincho"/>
              </a:rPr>
              <a:t>[</a:t>
            </a:r>
            <a:r>
              <a:rPr b="1" lang="en-US" sz="1400" spc="-1" strike="noStrike" u="sng">
                <a:solidFill>
                  <a:srgbClr val="0205ff"/>
                </a:solidFill>
                <a:uFill>
                  <a:solidFill>
                    <a:srgbClr val="ffffff"/>
                  </a:solidFill>
                </a:uFill>
                <a:latin typeface="Courier New"/>
                <a:ea typeface="msmincho"/>
              </a:rPr>
              <a:t>AC-PC Aligned</a:t>
            </a:r>
            <a:r>
              <a:rPr b="1" lang="en-US" sz="1400" spc="-1" strike="noStrike">
                <a:solidFill>
                  <a:srgbClr val="ff0003"/>
                </a:solidFill>
                <a:uFill>
                  <a:solidFill>
                    <a:srgbClr val="ffffff"/>
                  </a:solidFill>
                </a:uFill>
                <a:latin typeface="Courier New"/>
                <a:ea typeface="msmincho"/>
              </a:rPr>
              <a:t>]</a:t>
            </a:r>
            <a:r>
              <a:rPr b="0" lang="en-US" sz="1400" spc="-1" strike="noStrike">
                <a:solidFill>
                  <a:srgbClr val="000000"/>
                </a:solidFill>
                <a:uFill>
                  <a:solidFill>
                    <a:srgbClr val="ffffff"/>
                  </a:solidFill>
                </a:uFill>
                <a:latin typeface="Arial"/>
                <a:ea typeface="msmincho"/>
              </a:rPr>
              <a:t> button to view our volume in ac-pc coordinates</a:t>
            </a:r>
            <a:endParaRPr b="0" lang="en-US" sz="14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400" spc="-1" strike="noStrike">
                <a:solidFill>
                  <a:srgbClr val="000000"/>
                </a:solidFill>
                <a:uFill>
                  <a:solidFill>
                    <a:srgbClr val="ffffff"/>
                  </a:solidFill>
                </a:uFill>
                <a:latin typeface="Arial"/>
                <a:ea typeface="msmincho"/>
              </a:rPr>
              <a:t>Select the </a:t>
            </a:r>
            <a:r>
              <a:rPr b="1" lang="en-US" sz="1400" spc="-1" strike="noStrike">
                <a:solidFill>
                  <a:srgbClr val="ff0003"/>
                </a:solidFill>
                <a:uFill>
                  <a:solidFill>
                    <a:srgbClr val="ffffff"/>
                  </a:solidFill>
                </a:uFill>
                <a:latin typeface="Courier New"/>
                <a:ea typeface="msmincho"/>
              </a:rPr>
              <a:t>[</a:t>
            </a:r>
            <a:r>
              <a:rPr b="1" lang="en-US" sz="1400" spc="-1" strike="noStrike" u="sng">
                <a:solidFill>
                  <a:srgbClr val="0205ff"/>
                </a:solidFill>
                <a:uFill>
                  <a:solidFill>
                    <a:srgbClr val="ffffff"/>
                  </a:solidFill>
                </a:uFill>
                <a:latin typeface="Courier New"/>
                <a:ea typeface="msmincho"/>
              </a:rPr>
              <a:t>Define Markers</a:t>
            </a:r>
            <a:r>
              <a:rPr b="1" lang="en-US" sz="1400" spc="-1" strike="noStrike">
                <a:solidFill>
                  <a:srgbClr val="ff0003"/>
                </a:solidFill>
                <a:uFill>
                  <a:solidFill>
                    <a:srgbClr val="ffffff"/>
                  </a:solidFill>
                </a:uFill>
                <a:latin typeface="Courier New"/>
                <a:ea typeface="msmincho"/>
              </a:rPr>
              <a:t>]</a:t>
            </a:r>
            <a:r>
              <a:rPr b="0" lang="en-US" sz="1400" spc="-1" strike="noStrike">
                <a:solidFill>
                  <a:srgbClr val="000000"/>
                </a:solidFill>
                <a:uFill>
                  <a:solidFill>
                    <a:srgbClr val="ffffff"/>
                  </a:solidFill>
                </a:uFill>
                <a:latin typeface="Arial"/>
                <a:ea typeface="msmincho"/>
              </a:rPr>
              <a:t> control panel</a:t>
            </a:r>
            <a:endParaRPr b="0" lang="en-US" sz="14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uFill>
                  <a:solidFill>
                    <a:srgbClr val="ffffff"/>
                  </a:solidFill>
                </a:uFill>
                <a:latin typeface="Arial"/>
                <a:ea typeface="msmincho"/>
              </a:rPr>
              <a:t>A new set of six Talairach markers will appear and the user now sets the bounding box markers (see Appendix C for details):</a:t>
            </a:r>
            <a:endParaRPr b="0" lang="en-US" sz="1400" spc="-1" strike="noStrike">
              <a:solidFill>
                <a:srgbClr val="000000"/>
              </a:solidFill>
              <a:uFill>
                <a:solidFill>
                  <a:srgbClr val="ffffff"/>
                </a:solidFill>
              </a:uFill>
              <a:latin typeface="Times New Roman"/>
            </a:endParaRPr>
          </a:p>
        </p:txBody>
      </p:sp>
      <p:pic>
        <p:nvPicPr>
          <p:cNvPr id="519" name="" descr=""/>
          <p:cNvPicPr/>
          <p:nvPr/>
        </p:nvPicPr>
        <p:blipFill>
          <a:blip r:embed="rId1"/>
          <a:stretch/>
        </p:blipFill>
        <p:spPr>
          <a:xfrm>
            <a:off x="3882960" y="2590920"/>
            <a:ext cx="3846600" cy="2141280"/>
          </a:xfrm>
          <a:prstGeom prst="rect">
            <a:avLst/>
          </a:prstGeom>
          <a:ln w="22320">
            <a:solidFill>
              <a:srgbClr val="ffcc00"/>
            </a:solidFill>
            <a:miter/>
          </a:ln>
        </p:spPr>
      </p:pic>
      <p:sp>
        <p:nvSpPr>
          <p:cNvPr id="520" name="CustomShape 2"/>
          <p:cNvSpPr/>
          <p:nvPr/>
        </p:nvSpPr>
        <p:spPr>
          <a:xfrm>
            <a:off x="1766880" y="2994120"/>
            <a:ext cx="1981080" cy="946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1" lang="en-US" sz="1400" spc="-1" strike="noStrike">
                <a:solidFill>
                  <a:srgbClr val="000000"/>
                </a:solidFill>
                <a:uFill>
                  <a:solidFill>
                    <a:srgbClr val="ffffff"/>
                  </a:solidFill>
                </a:uFill>
                <a:latin typeface="Times New Roman"/>
              </a:rPr>
              <a:t>Talairach markers appear only when the AC-PC view is highlighted</a:t>
            </a:r>
            <a:endParaRPr b="0" lang="en-US" sz="1400" spc="-1" strike="noStrike">
              <a:solidFill>
                <a:srgbClr val="000000"/>
              </a:solidFill>
              <a:uFill>
                <a:solidFill>
                  <a:srgbClr val="ffffff"/>
                </a:solidFill>
              </a:uFill>
              <a:latin typeface="Times New Roman"/>
            </a:endParaRPr>
          </a:p>
        </p:txBody>
      </p:sp>
      <p:sp>
        <p:nvSpPr>
          <p:cNvPr id="521" name="Line 3"/>
          <p:cNvSpPr/>
          <p:nvPr/>
        </p:nvSpPr>
        <p:spPr>
          <a:xfrm flipV="1">
            <a:off x="3583080" y="2990520"/>
            <a:ext cx="1436760" cy="662040"/>
          </a:xfrm>
          <a:prstGeom prst="line">
            <a:avLst/>
          </a:prstGeom>
          <a:ln w="19080">
            <a:solidFill>
              <a:srgbClr val="000000"/>
            </a:solidFill>
            <a:miter/>
            <a:tailEnd len="med" type="triangle" w="med"/>
          </a:ln>
        </p:spPr>
        <p:style>
          <a:lnRef idx="0"/>
          <a:fillRef idx="0"/>
          <a:effectRef idx="0"/>
          <a:fontRef idx="minor"/>
        </p:style>
      </p:sp>
      <p:sp>
        <p:nvSpPr>
          <p:cNvPr id="522" name="Line 4"/>
          <p:cNvSpPr/>
          <p:nvPr/>
        </p:nvSpPr>
        <p:spPr>
          <a:xfrm flipV="1">
            <a:off x="3575160" y="3061800"/>
            <a:ext cx="2273040" cy="582840"/>
          </a:xfrm>
          <a:prstGeom prst="line">
            <a:avLst/>
          </a:prstGeom>
          <a:ln w="19080">
            <a:solidFill>
              <a:srgbClr val="000000"/>
            </a:solidFill>
            <a:miter/>
            <a:tailEnd len="med" type="triangle" w="med"/>
          </a:ln>
        </p:spPr>
        <p:style>
          <a:lnRef idx="0"/>
          <a:fillRef idx="0"/>
          <a:effectRef idx="0"/>
          <a:fontRef idx="minor"/>
        </p:style>
      </p:sp>
      <p:sp>
        <p:nvSpPr>
          <p:cNvPr id="523" name="CustomShape 5"/>
          <p:cNvSpPr/>
          <p:nvPr/>
        </p:nvSpPr>
        <p:spPr>
          <a:xfrm>
            <a:off x="363600" y="4511520"/>
            <a:ext cx="8458200" cy="2133720"/>
          </a:xfrm>
          <a:prstGeom prst="rect">
            <a:avLst/>
          </a:prstGeom>
          <a:noFill/>
          <a:ln>
            <a:noFill/>
          </a:ln>
        </p:spPr>
        <p:style>
          <a:lnRef idx="0"/>
          <a:fillRef idx="0"/>
          <a:effectRef idx="0"/>
          <a:fontRef idx="minor"/>
        </p:style>
        <p:txBody>
          <a:bodyPr lIns="90000" rIns="90000" tIns="46800" bIns="46800"/>
          <a:p>
            <a:pPr marL="231480" indent="-225360">
              <a:lnSpc>
                <a:spcPct val="110000"/>
              </a:lnSpc>
              <a:spcBef>
                <a:spcPts val="422"/>
              </a:spcBef>
            </a:pPr>
            <a:endParaRPr b="0" lang="en-US" sz="24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400" spc="-1" strike="noStrike">
                <a:solidFill>
                  <a:srgbClr val="000000"/>
                </a:solidFill>
                <a:uFill>
                  <a:solidFill>
                    <a:srgbClr val="ffffff"/>
                  </a:solidFill>
                </a:uFill>
                <a:latin typeface="Arial"/>
                <a:ea typeface="msmincho"/>
              </a:rPr>
              <a:t>Once all the markers are set, and the quality tests passed. Pressing </a:t>
            </a:r>
            <a:r>
              <a:rPr b="1" lang="en-US" sz="1400" spc="-1" strike="noStrike">
                <a:solidFill>
                  <a:srgbClr val="ff0003"/>
                </a:solidFill>
                <a:uFill>
                  <a:solidFill>
                    <a:srgbClr val="ffffff"/>
                  </a:solidFill>
                </a:uFill>
                <a:latin typeface="Courier New"/>
                <a:ea typeface="msmincho"/>
              </a:rPr>
              <a:t>[</a:t>
            </a:r>
            <a:r>
              <a:rPr b="1" lang="en-US" sz="1400" spc="-1" strike="noStrike" u="sng">
                <a:solidFill>
                  <a:srgbClr val="0205ff"/>
                </a:solidFill>
                <a:uFill>
                  <a:solidFill>
                    <a:srgbClr val="ffffff"/>
                  </a:solidFill>
                </a:uFill>
                <a:latin typeface="Courier New"/>
                <a:ea typeface="msmincho"/>
              </a:rPr>
              <a:t>Transform Data</a:t>
            </a:r>
            <a:r>
              <a:rPr b="1" lang="en-US" sz="1400" spc="-1" strike="noStrike">
                <a:solidFill>
                  <a:srgbClr val="ff0003"/>
                </a:solidFill>
                <a:uFill>
                  <a:solidFill>
                    <a:srgbClr val="ffffff"/>
                  </a:solidFill>
                </a:uFill>
                <a:latin typeface="Courier New"/>
                <a:ea typeface="msmincho"/>
              </a:rPr>
              <a:t>]</a:t>
            </a:r>
            <a:r>
              <a:rPr b="0" lang="en-US" sz="1400" spc="-1" strike="noStrike">
                <a:solidFill>
                  <a:srgbClr val="000000"/>
                </a:solidFill>
                <a:uFill>
                  <a:solidFill>
                    <a:srgbClr val="ffffff"/>
                  </a:solidFill>
                </a:uFill>
                <a:latin typeface="Arial"/>
                <a:ea typeface="msmincho"/>
              </a:rPr>
              <a:t> will write new </a:t>
            </a:r>
            <a:r>
              <a:rPr b="1" i="1" lang="en-US" sz="1400" spc="-1" strike="noStrike">
                <a:solidFill>
                  <a:srgbClr val="000000"/>
                </a:solidFill>
                <a:uFill>
                  <a:solidFill>
                    <a:srgbClr val="ffffff"/>
                  </a:solidFill>
                </a:uFill>
                <a:latin typeface="Arial"/>
                <a:ea typeface="msmincho"/>
              </a:rPr>
              <a:t>header</a:t>
            </a:r>
            <a:r>
              <a:rPr b="0" lang="en-US" sz="1400" spc="-1" strike="noStrike">
                <a:solidFill>
                  <a:srgbClr val="000000"/>
                </a:solidFill>
                <a:uFill>
                  <a:solidFill>
                    <a:srgbClr val="ffffff"/>
                  </a:solidFill>
                </a:uFill>
                <a:latin typeface="Arial"/>
                <a:ea typeface="msmincho"/>
              </a:rPr>
              <a:t> containing the Talairach transformations (see Appendix C for details) </a:t>
            </a:r>
            <a:endParaRPr b="0" lang="en-US" sz="14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400" spc="-1" strike="noStrike">
                <a:solidFill>
                  <a:srgbClr val="000000"/>
                </a:solidFill>
                <a:uFill>
                  <a:solidFill>
                    <a:srgbClr val="ffffff"/>
                  </a:solidFill>
                </a:uFill>
                <a:latin typeface="Arial"/>
                <a:ea typeface="msmincho"/>
              </a:rPr>
              <a:t>Recall: With AFNI, spatial transformations are stored in the header of the output</a:t>
            </a:r>
            <a:endParaRPr b="0" lang="en-US" sz="1400" spc="-1" strike="noStrike">
              <a:solidFill>
                <a:srgbClr val="000000"/>
              </a:solidFill>
              <a:uFill>
                <a:solidFill>
                  <a:srgbClr val="ffffff"/>
                </a:solidFill>
              </a:uFill>
              <a:latin typeface="Times New Roman"/>
            </a:endParaRPr>
          </a:p>
          <a:p>
            <a:pPr lvl="1" marL="568080" indent="-216000">
              <a:lnSpc>
                <a:spcPct val="100000"/>
              </a:lnSpc>
              <a:spcBef>
                <a:spcPts val="422"/>
              </a:spcBef>
            </a:pPr>
            <a:endParaRPr b="0" lang="en-US" sz="1400" spc="-1" strike="noStrike">
              <a:solidFill>
                <a:srgbClr val="000000"/>
              </a:solidFill>
              <a:uFill>
                <a:solidFill>
                  <a:srgbClr val="ffffff"/>
                </a:solidFill>
              </a:uFill>
              <a:latin typeface="Times New Roman"/>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4" name="CustomShape 1"/>
          <p:cNvSpPr/>
          <p:nvPr/>
        </p:nvSpPr>
        <p:spPr>
          <a:xfrm>
            <a:off x="685800" y="108000"/>
            <a:ext cx="7772400" cy="533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lnSpc>
                <a:spcPct val="110000"/>
              </a:lnSpc>
            </a:pPr>
            <a:r>
              <a:rPr b="0" lang="en-US" sz="2400" spc="-1" strike="noStrike">
                <a:solidFill>
                  <a:srgbClr val="000000"/>
                </a:solidFill>
                <a:uFill>
                  <a:solidFill>
                    <a:srgbClr val="ffffff"/>
                  </a:solidFill>
                </a:uFill>
                <a:latin typeface="Arial"/>
              </a:rPr>
              <a:t>Automatic Talairach Transformation with </a:t>
            </a:r>
            <a:r>
              <a:rPr b="0" lang="en-US" sz="2400" spc="-1" strike="noStrike">
                <a:solidFill>
                  <a:srgbClr val="0205ff"/>
                </a:solidFill>
                <a:uFill>
                  <a:solidFill>
                    <a:srgbClr val="ffffff"/>
                  </a:solidFill>
                </a:uFill>
                <a:latin typeface="Arial"/>
              </a:rPr>
              <a:t>@auto_tlrc</a:t>
            </a:r>
            <a:endParaRPr b="0" lang="en-US" sz="2400" spc="-1" strike="noStrike">
              <a:solidFill>
                <a:srgbClr val="000000"/>
              </a:solidFill>
              <a:uFill>
                <a:solidFill>
                  <a:srgbClr val="ffffff"/>
                </a:solidFill>
              </a:uFill>
              <a:latin typeface="Times New Roman"/>
            </a:endParaRPr>
          </a:p>
        </p:txBody>
      </p:sp>
      <p:sp>
        <p:nvSpPr>
          <p:cNvPr id="525" name="CustomShape 2"/>
          <p:cNvSpPr/>
          <p:nvPr/>
        </p:nvSpPr>
        <p:spPr>
          <a:xfrm>
            <a:off x="422280" y="757080"/>
            <a:ext cx="8229600" cy="5721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600" spc="-1" strike="noStrike">
                <a:solidFill>
                  <a:srgbClr val="000000"/>
                </a:solidFill>
                <a:uFill>
                  <a:solidFill>
                    <a:srgbClr val="ffffff"/>
                  </a:solidFill>
                </a:uFill>
                <a:latin typeface="Arial"/>
              </a:rPr>
              <a:t>Is manual selection of AC-PC and Talairach markers bringing you down? You can now perform a TLRC transform </a:t>
            </a:r>
            <a:r>
              <a:rPr b="1" i="1" lang="en-US" sz="1600" spc="-1" strike="noStrike">
                <a:solidFill>
                  <a:srgbClr val="000000"/>
                </a:solidFill>
                <a:uFill>
                  <a:solidFill>
                    <a:srgbClr val="ffffff"/>
                  </a:solidFill>
                </a:uFill>
                <a:latin typeface="Arial"/>
              </a:rPr>
              <a:t>automatically</a:t>
            </a:r>
            <a:r>
              <a:rPr b="0" lang="en-US" sz="1600" spc="-1" strike="noStrike">
                <a:solidFill>
                  <a:srgbClr val="000000"/>
                </a:solidFill>
                <a:uFill>
                  <a:solidFill>
                    <a:srgbClr val="ffffff"/>
                  </a:solidFill>
                </a:uFill>
                <a:latin typeface="Arial"/>
              </a:rPr>
              <a:t> using an AFNI script called </a:t>
            </a:r>
            <a:r>
              <a:rPr b="1" lang="en-US" sz="1600" spc="-1" strike="noStrike">
                <a:solidFill>
                  <a:srgbClr val="0205ff"/>
                </a:solidFill>
                <a:uFill>
                  <a:solidFill>
                    <a:srgbClr val="ffffff"/>
                  </a:solidFill>
                </a:uFill>
                <a:latin typeface="Courier New"/>
              </a:rPr>
              <a:t>@auto_tlrc</a:t>
            </a:r>
            <a:r>
              <a:rPr b="0" lang="en-US" sz="1600" spc="-1" strike="noStrike">
                <a:solidFill>
                  <a:srgbClr val="000000"/>
                </a:solidFill>
                <a:uFill>
                  <a:solidFill>
                    <a:srgbClr val="ffffff"/>
                  </a:solidFill>
                </a:uFill>
                <a:latin typeface="Arial"/>
              </a:rPr>
              <a:t>.</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u="sng">
                <a:solidFill>
                  <a:srgbClr val="000000"/>
                </a:solidFill>
                <a:uFill>
                  <a:solidFill>
                    <a:srgbClr val="ffffff"/>
                  </a:solidFill>
                </a:uFill>
                <a:latin typeface="Arial"/>
                <a:ea typeface="msmincho"/>
              </a:rPr>
              <a:t>Differences from Manual Transformation</a:t>
            </a:r>
            <a:r>
              <a:rPr b="0" lang="en-US" sz="1600" spc="-1" strike="noStrike">
                <a:solidFill>
                  <a:srgbClr val="000000"/>
                </a:solidFill>
                <a:uFill>
                  <a:solidFill>
                    <a:srgbClr val="ffffff"/>
                  </a:solidFill>
                </a:uFill>
                <a:latin typeface="Arial"/>
                <a:ea typeface="msmincho"/>
              </a:rPr>
              <a:t>:</a:t>
            </a:r>
            <a:endParaRPr b="0" lang="en-US" sz="16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500" spc="-1" strike="noStrike">
                <a:solidFill>
                  <a:srgbClr val="000000"/>
                </a:solidFill>
                <a:uFill>
                  <a:solidFill>
                    <a:srgbClr val="ffffff"/>
                  </a:solidFill>
                </a:uFill>
                <a:latin typeface="Arial"/>
                <a:ea typeface="msmincho"/>
              </a:rPr>
              <a:t>Instead of setting ac-pc landmarks and volume boundaries by hand, the anatomical volume is warped (using 12-parameter affine transform) to a template volume in TLRC space. </a:t>
            </a:r>
            <a:endParaRPr b="0" lang="en-US" sz="15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500" spc="-1" strike="noStrike">
                <a:solidFill>
                  <a:srgbClr val="000000"/>
                </a:solidFill>
                <a:uFill>
                  <a:solidFill>
                    <a:srgbClr val="ffffff"/>
                  </a:solidFill>
                </a:uFill>
                <a:latin typeface="Arial"/>
                <a:ea typeface="msmincho"/>
              </a:rPr>
              <a:t>Anterior Commisure (AC) center no longer at 0,0,0 and size of brain box is that of the template you use. </a:t>
            </a:r>
            <a:endParaRPr b="0" lang="en-US" sz="1500" spc="-1" strike="noStrike">
              <a:solidFill>
                <a:srgbClr val="000000"/>
              </a:solidFill>
              <a:uFill>
                <a:solidFill>
                  <a:srgbClr val="ffffff"/>
                </a:solidFill>
              </a:uFill>
              <a:latin typeface="Times New Roman"/>
            </a:endParaRPr>
          </a:p>
          <a:p>
            <a:pPr lvl="3" marL="1249200" indent="-222120">
              <a:lnSpc>
                <a:spcPct val="100000"/>
              </a:lnSpc>
              <a:spcBef>
                <a:spcPts val="422"/>
              </a:spcBef>
              <a:buClr>
                <a:srgbClr val="000000"/>
              </a:buClr>
              <a:buSzPct val="70000"/>
              <a:buFont typeface="Zapf Dingbats" charset="2"/>
              <a:buChar char=""/>
            </a:pPr>
            <a:r>
              <a:rPr b="0" lang="en-US" sz="1500" spc="-1" strike="noStrike">
                <a:solidFill>
                  <a:srgbClr val="000000"/>
                </a:solidFill>
                <a:uFill>
                  <a:solidFill>
                    <a:srgbClr val="ffffff"/>
                  </a:solidFill>
                </a:uFill>
                <a:latin typeface="Arial"/>
                <a:ea typeface="msmincho"/>
              </a:rPr>
              <a:t>For various reasons, some good and some bad, templates adopted by the neuroimaging community are not all of the same size. Be mindful when using various atlases or comparing standard-space coordinates.</a:t>
            </a:r>
            <a:endParaRPr b="0" lang="en-US" sz="15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500" spc="-1" strike="noStrike">
                <a:solidFill>
                  <a:srgbClr val="000000"/>
                </a:solidFill>
                <a:uFill>
                  <a:solidFill>
                    <a:srgbClr val="ffffff"/>
                  </a:solidFill>
                </a:uFill>
                <a:latin typeface="Arial"/>
                <a:ea typeface="msmincho"/>
              </a:rPr>
              <a:t>You, the user, can choose from various templates for reference but be consistent in your group analysis.</a:t>
            </a:r>
            <a:endParaRPr b="0" lang="en-US" sz="15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500" spc="-1" strike="noStrike">
                <a:solidFill>
                  <a:srgbClr val="000000"/>
                </a:solidFill>
                <a:uFill>
                  <a:solidFill>
                    <a:srgbClr val="ffffff"/>
                  </a:solidFill>
                </a:uFill>
                <a:latin typeface="Arial"/>
                <a:ea typeface="msmincho"/>
              </a:rPr>
              <a:t>Easy, automatic. Just check final results to make sure nothing went seriously awry. AFNI is perfect but your data is not.</a:t>
            </a:r>
            <a:endParaRPr b="0" lang="en-US" sz="1500" spc="-1" strike="noStrike">
              <a:solidFill>
                <a:srgbClr val="000000"/>
              </a:solidFill>
              <a:uFill>
                <a:solidFill>
                  <a:srgbClr val="ffffff"/>
                </a:solidFill>
              </a:uFill>
              <a:latin typeface="Times New Roman"/>
            </a:endParaRPr>
          </a:p>
        </p:txBody>
      </p:sp>
      <p:sp>
        <p:nvSpPr>
          <p:cNvPr id="526" name="Line 3"/>
          <p:cNvSpPr/>
          <p:nvPr/>
        </p:nvSpPr>
        <p:spPr>
          <a:xfrm>
            <a:off x="1054080" y="595440"/>
            <a:ext cx="7048440" cy="1440"/>
          </a:xfrm>
          <a:prstGeom prst="line">
            <a:avLst/>
          </a:prstGeom>
          <a:ln w="38160">
            <a:solidFill>
              <a:srgbClr val="ff00ff"/>
            </a:solidFill>
            <a:miter/>
          </a:ln>
        </p:spPr>
        <p:style>
          <a:lnRef idx="0"/>
          <a:fillRef idx="0"/>
          <a:effectRef idx="0"/>
          <a:fontRef idx="minor"/>
        </p:style>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7" name="CustomShape 1"/>
          <p:cNvSpPr/>
          <p:nvPr/>
        </p:nvSpPr>
        <p:spPr>
          <a:xfrm>
            <a:off x="415800" y="452520"/>
            <a:ext cx="8153640" cy="5541840"/>
          </a:xfrm>
          <a:prstGeom prst="rect">
            <a:avLst/>
          </a:prstGeom>
          <a:noFill/>
          <a:ln>
            <a:noFill/>
          </a:ln>
        </p:spPr>
        <p:style>
          <a:lnRef idx="0"/>
          <a:fillRef idx="0"/>
          <a:effectRef idx="0"/>
          <a:fontRef idx="minor"/>
        </p:style>
        <p:txBody>
          <a:bodyPr lIns="90000" rIns="90000" tIns="46800" bIns="46800"/>
          <a:p>
            <a:pPr lvl="2" marL="917280" indent="-228600">
              <a:lnSpc>
                <a:spcPct val="100000"/>
              </a:lnSpc>
              <a:spcBef>
                <a:spcPts val="422"/>
              </a:spcBef>
            </a:pPr>
            <a:endParaRPr b="0" lang="en-US" sz="24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Templates in </a:t>
            </a:r>
            <a:r>
              <a:rPr b="1" lang="en-US" sz="1600" spc="-1" strike="noStrike">
                <a:solidFill>
                  <a:srgbClr val="000000"/>
                </a:solidFill>
                <a:uFill>
                  <a:solidFill>
                    <a:srgbClr val="ffffff"/>
                  </a:solidFill>
                </a:uFill>
                <a:latin typeface="Courier New"/>
                <a:ea typeface="msmincho"/>
              </a:rPr>
              <a:t>@auto_tlrc</a:t>
            </a:r>
            <a:r>
              <a:rPr b="0" lang="en-US" sz="1600" spc="-1" strike="noStrike">
                <a:solidFill>
                  <a:srgbClr val="000000"/>
                </a:solidFill>
                <a:uFill>
                  <a:solidFill>
                    <a:srgbClr val="ffffff"/>
                  </a:solidFill>
                </a:uFill>
                <a:latin typeface="Arial"/>
                <a:ea typeface="msmincho"/>
              </a:rPr>
              <a:t> that the user can choose from:</a:t>
            </a:r>
            <a:endParaRPr b="0" lang="en-US" sz="16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Wingdings" charset="2"/>
              <a:buChar char=""/>
            </a:pPr>
            <a:r>
              <a:rPr b="1" lang="en-US" sz="1600" spc="-1" strike="noStrike">
                <a:solidFill>
                  <a:srgbClr val="00009e"/>
                </a:solidFill>
                <a:uFill>
                  <a:solidFill>
                    <a:srgbClr val="ffffff"/>
                  </a:solidFill>
                </a:uFill>
                <a:latin typeface="Courier New"/>
                <a:ea typeface="msmincho"/>
              </a:rPr>
              <a:t>TT_N27+tlrc</a:t>
            </a:r>
            <a:r>
              <a:rPr b="0" lang="en-US" sz="1600" spc="-1" strike="noStrike">
                <a:solidFill>
                  <a:srgbClr val="000000"/>
                </a:solidFill>
                <a:uFill>
                  <a:solidFill>
                    <a:srgbClr val="ffffff"/>
                  </a:solidFill>
                </a:uFill>
                <a:latin typeface="Arial"/>
                <a:ea typeface="msmincho"/>
              </a:rPr>
              <a:t>: </a:t>
            </a:r>
            <a:endParaRPr b="0" lang="en-US" sz="16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500" spc="-1" strike="noStrike">
                <a:solidFill>
                  <a:srgbClr val="000000"/>
                </a:solidFill>
                <a:uFill>
                  <a:solidFill>
                    <a:srgbClr val="ffffff"/>
                  </a:solidFill>
                </a:uFill>
                <a:latin typeface="Arial"/>
                <a:ea typeface="msmincho"/>
              </a:rPr>
              <a:t>AKA “Colin brain”.  One subject (Colin) scanned 27 times and </a:t>
            </a:r>
            <a:r>
              <a:rPr b="0" lang="en-US" sz="1500" spc="-1" strike="noStrike">
                <a:solidFill>
                  <a:srgbClr val="000000"/>
                </a:solidFill>
                <a:uFill>
                  <a:solidFill>
                    <a:srgbClr val="ffffff"/>
                  </a:solidFill>
                </a:uFill>
                <a:latin typeface="Arial"/>
                <a:ea typeface="msmincho"/>
              </a:rPr>
              <a:t>	</a:t>
            </a:r>
            <a:r>
              <a:rPr b="0" lang="en-US" sz="1500" spc="-1" strike="noStrike">
                <a:solidFill>
                  <a:srgbClr val="000000"/>
                </a:solidFill>
                <a:uFill>
                  <a:solidFill>
                    <a:srgbClr val="ffffff"/>
                  </a:solidFill>
                </a:uFill>
                <a:latin typeface="Arial"/>
                <a:ea typeface="msmincho"/>
              </a:rPr>
              <a:t>averaged. (www.loni.ucla.edu, www.bic.mni.mcgill.ca) </a:t>
            </a:r>
            <a:endParaRPr b="0" lang="en-US" sz="15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500" spc="-1" strike="noStrike">
                <a:solidFill>
                  <a:srgbClr val="000000"/>
                </a:solidFill>
                <a:uFill>
                  <a:solidFill>
                    <a:srgbClr val="ffffff"/>
                  </a:solidFill>
                </a:uFill>
                <a:latin typeface="Arial"/>
                <a:ea typeface="msmincho"/>
              </a:rPr>
              <a:t>Has a full set of FreeSurfer (surfer.nmr.mgh.harvard.edu) surface models that can be used in SUMA (l</a:t>
            </a:r>
            <a:r>
              <a:rPr b="0" i="1" lang="en-US" sz="1500" spc="-1" strike="noStrike">
                <a:solidFill>
                  <a:srgbClr val="000000"/>
                </a:solidFill>
                <a:uFill>
                  <a:solidFill>
                    <a:srgbClr val="ffffff"/>
                  </a:solidFill>
                </a:uFill>
                <a:latin typeface="Arial"/>
                <a:ea typeface="msmincho"/>
              </a:rPr>
              <a:t>ink</a:t>
            </a:r>
            <a:r>
              <a:rPr b="0" lang="en-US" sz="1500" spc="-1" strike="noStrike">
                <a:solidFill>
                  <a:srgbClr val="000000"/>
                </a:solidFill>
                <a:uFill>
                  <a:solidFill>
                    <a:srgbClr val="ffffff"/>
                  </a:solidFill>
                </a:uFill>
                <a:latin typeface="Arial"/>
                <a:ea typeface="msmincho"/>
              </a:rPr>
              <a:t>). </a:t>
            </a:r>
            <a:endParaRPr b="0" lang="en-US" sz="15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Is the template for cytoarchitectonic atlases </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a:t>
            </a:r>
            <a:r>
              <a:rPr b="0" lang="en-US" sz="1500" spc="-1" strike="noStrike">
                <a:solidFill>
                  <a:srgbClr val="000000"/>
                </a:solidFill>
                <a:uFill>
                  <a:solidFill>
                    <a:srgbClr val="ffffff"/>
                  </a:solidFill>
                </a:uFill>
                <a:latin typeface="Arial"/>
                <a:ea typeface="msmincho"/>
              </a:rPr>
              <a:t>www.fz-juelich.de/ime/spm_anatomy_toolbox</a:t>
            </a:r>
            <a:r>
              <a:rPr b="0" lang="en-US" sz="1600" spc="-1" strike="noStrike">
                <a:solidFill>
                  <a:srgbClr val="000000"/>
                </a:solidFill>
                <a:uFill>
                  <a:solidFill>
                    <a:srgbClr val="ffffff"/>
                  </a:solidFill>
                </a:uFill>
                <a:latin typeface="Arial"/>
                <a:ea typeface="msmincho"/>
              </a:rPr>
              <a:t>)</a:t>
            </a:r>
            <a:endParaRPr b="0" lang="en-US" sz="1600" spc="-1" strike="noStrike">
              <a:solidFill>
                <a:srgbClr val="000000"/>
              </a:solidFill>
              <a:uFill>
                <a:solidFill>
                  <a:srgbClr val="ffffff"/>
                </a:solidFill>
              </a:uFill>
              <a:latin typeface="Times New Roman"/>
            </a:endParaRPr>
          </a:p>
          <a:p>
            <a:pPr lvl="4" marL="1584000" indent="-212400">
              <a:lnSpc>
                <a:spcPct val="90000"/>
              </a:lnSpc>
              <a:spcBef>
                <a:spcPts val="422"/>
              </a:spcBef>
              <a:buClr>
                <a:srgbClr val="000000"/>
              </a:buClr>
              <a:buSzPct val="90000"/>
              <a:buFont typeface="Wingdings" charset="2"/>
              <a:buChar char=""/>
            </a:pPr>
            <a:r>
              <a:rPr b="0" lang="en-US" sz="1300" spc="-1" strike="noStrike">
                <a:solidFill>
                  <a:srgbClr val="000000"/>
                </a:solidFill>
                <a:uFill>
                  <a:solidFill>
                    <a:srgbClr val="ffffff"/>
                  </a:solidFill>
                </a:uFill>
                <a:latin typeface="Arial"/>
                <a:ea typeface="msmincho"/>
              </a:rPr>
              <a:t>For improved alignment with cytoarchitectonic atlases, I recommend using the TT_N27 template because the atlases were created for it. In the future, we might provide atlases registered to other templates.</a:t>
            </a:r>
            <a:endParaRPr b="0" lang="en-US" sz="13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Wingdings" charset="2"/>
              <a:buChar char=""/>
            </a:pPr>
            <a:r>
              <a:rPr b="1" lang="en-US" sz="1600" spc="-1" strike="noStrike">
                <a:solidFill>
                  <a:srgbClr val="00009e"/>
                </a:solidFill>
                <a:uFill>
                  <a:solidFill>
                    <a:srgbClr val="ffffff"/>
                  </a:solidFill>
                </a:uFill>
                <a:latin typeface="Courier New"/>
                <a:ea typeface="msmincho"/>
              </a:rPr>
              <a:t>TT_icbm452+tlrc</a:t>
            </a:r>
            <a:r>
              <a:rPr b="0" lang="en-US" sz="1600" spc="-1" strike="noStrike">
                <a:solidFill>
                  <a:srgbClr val="000000"/>
                </a:solidFill>
                <a:uFill>
                  <a:solidFill>
                    <a:srgbClr val="ffffff"/>
                  </a:solidFill>
                </a:uFill>
                <a:latin typeface="Arial"/>
                <a:ea typeface="msmincho"/>
              </a:rPr>
              <a:t>: </a:t>
            </a:r>
            <a:endParaRPr b="0" lang="en-US" sz="16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International Consortium for Brain Mapping template, average volume of 452 normal brains. </a:t>
            </a:r>
            <a:r>
              <a:rPr b="0" lang="en-US" sz="1500" spc="-1" strike="noStrike">
                <a:solidFill>
                  <a:srgbClr val="000000"/>
                </a:solidFill>
                <a:uFill>
                  <a:solidFill>
                    <a:srgbClr val="ffffff"/>
                  </a:solidFill>
                </a:uFill>
                <a:latin typeface="Arial"/>
                <a:ea typeface="msmincho"/>
              </a:rPr>
              <a:t>(www.loni.ucla.edu, www.bic.mni.mcgill.ca)</a:t>
            </a:r>
            <a:endParaRPr b="0" lang="en-US" sz="15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Wingdings" charset="2"/>
              <a:buChar char=""/>
            </a:pPr>
            <a:r>
              <a:rPr b="1" lang="en-US" sz="1600" spc="-1" strike="noStrike">
                <a:solidFill>
                  <a:srgbClr val="00009e"/>
                </a:solidFill>
                <a:uFill>
                  <a:solidFill>
                    <a:srgbClr val="ffffff"/>
                  </a:solidFill>
                </a:uFill>
                <a:latin typeface="Courier New"/>
                <a:ea typeface="msmincho"/>
              </a:rPr>
              <a:t>TT_avg152T1+tlrc</a:t>
            </a:r>
            <a:r>
              <a:rPr b="0" lang="en-US" sz="1600" spc="-1" strike="noStrike">
                <a:solidFill>
                  <a:srgbClr val="000000"/>
                </a:solidFill>
                <a:uFill>
                  <a:solidFill>
                    <a:srgbClr val="ffffff"/>
                  </a:solidFill>
                </a:uFill>
                <a:latin typeface="Arial"/>
                <a:ea typeface="msmincho"/>
              </a:rPr>
              <a:t>: </a:t>
            </a:r>
            <a:endParaRPr b="0" lang="en-US" sz="16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Montreal Neurological Institute </a:t>
            </a:r>
            <a:r>
              <a:rPr b="0" lang="en-US" sz="1500" spc="-1" strike="noStrike">
                <a:solidFill>
                  <a:srgbClr val="000000"/>
                </a:solidFill>
                <a:uFill>
                  <a:solidFill>
                    <a:srgbClr val="ffffff"/>
                  </a:solidFill>
                </a:uFill>
                <a:latin typeface="Arial"/>
                <a:ea typeface="msmincho"/>
              </a:rPr>
              <a:t>(www.bic.mni.mcgill.ca)</a:t>
            </a:r>
            <a:r>
              <a:rPr b="0" lang="en-US" sz="1600" spc="-1" strike="noStrike">
                <a:solidFill>
                  <a:srgbClr val="000000"/>
                </a:solidFill>
                <a:uFill>
                  <a:solidFill>
                    <a:srgbClr val="ffffff"/>
                  </a:solidFill>
                </a:uFill>
                <a:latin typeface="Arial"/>
                <a:ea typeface="msmincho"/>
              </a:rPr>
              <a:t> template, average volume of 152 normal brains. </a:t>
            </a:r>
            <a:endParaRPr b="0" lang="en-US" sz="16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Wingdings" charset="2"/>
              <a:buChar char=""/>
            </a:pPr>
            <a:r>
              <a:rPr b="1" lang="en-US" sz="1600" spc="-1" strike="noStrike">
                <a:solidFill>
                  <a:srgbClr val="00009e"/>
                </a:solidFill>
                <a:uFill>
                  <a:solidFill>
                    <a:srgbClr val="ffffff"/>
                  </a:solidFill>
                </a:uFill>
                <a:latin typeface="Courier New"/>
                <a:ea typeface="msmincho"/>
              </a:rPr>
              <a:t>TT_EPI+tlrc:</a:t>
            </a:r>
            <a:endParaRPr b="0" lang="en-US" sz="16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500" spc="-1" strike="noStrike">
                <a:solidFill>
                  <a:srgbClr val="000000"/>
                </a:solidFill>
                <a:uFill>
                  <a:solidFill>
                    <a:srgbClr val="ffffff"/>
                  </a:solidFill>
                </a:uFill>
                <a:latin typeface="Arial"/>
                <a:ea typeface="msmincho"/>
              </a:rPr>
              <a:t> </a:t>
            </a:r>
            <a:r>
              <a:rPr b="0" lang="en-US" sz="1500" spc="-1" strike="noStrike">
                <a:solidFill>
                  <a:srgbClr val="000000"/>
                </a:solidFill>
                <a:uFill>
                  <a:solidFill>
                    <a:srgbClr val="ffffff"/>
                  </a:solidFill>
                </a:uFill>
                <a:latin typeface="Arial"/>
                <a:ea typeface="msmincho"/>
              </a:rPr>
              <a:t>EPI template from spm2, masked as TT_avg152T1. TT_avg152 and TT_EPI volumes are based on those in SPM's distribution. (www.fil.ion.ucl.ac.uk/spm/)</a:t>
            </a:r>
            <a:endParaRPr b="0" lang="en-US" sz="1500" spc="-1" strike="noStrike">
              <a:solidFill>
                <a:srgbClr val="000000"/>
              </a:solidFill>
              <a:uFill>
                <a:solidFill>
                  <a:srgbClr val="ffffff"/>
                </a:solidFill>
              </a:uFill>
              <a:latin typeface="Times New Roman"/>
            </a:endParaRPr>
          </a:p>
          <a:p>
            <a:pPr lvl="2" marL="914400" indent="-231840">
              <a:lnSpc>
                <a:spcPct val="90000"/>
              </a:lnSpc>
              <a:spcBef>
                <a:spcPts val="422"/>
              </a:spcBef>
              <a:buClr>
                <a:srgbClr val="000000"/>
              </a:buClr>
              <a:buSzPct val="70000"/>
              <a:buFont typeface="Wingdings" charset="2"/>
              <a:buChar char=""/>
            </a:pPr>
            <a:r>
              <a:rPr b="1" lang="en-US" sz="1600" spc="-1" strike="noStrike">
                <a:solidFill>
                  <a:srgbClr val="00009e"/>
                </a:solidFill>
                <a:uFill>
                  <a:solidFill>
                    <a:srgbClr val="ffffff"/>
                  </a:solidFill>
                </a:uFill>
                <a:latin typeface="Courier New"/>
                <a:ea typeface="msmincho"/>
              </a:rPr>
              <a:t>MNI152_T1_2009c+tlrc:</a:t>
            </a:r>
            <a:endParaRPr b="0" lang="en-US" sz="1600" spc="-1" strike="noStrike">
              <a:solidFill>
                <a:srgbClr val="000000"/>
              </a:solidFill>
              <a:uFill>
                <a:solidFill>
                  <a:srgbClr val="ffffff"/>
                </a:solidFill>
              </a:uFill>
              <a:latin typeface="Times New Roman"/>
            </a:endParaRPr>
          </a:p>
          <a:p>
            <a:pPr lvl="3" marL="1247760" indent="-220680">
              <a:lnSpc>
                <a:spcPct val="90000"/>
              </a:lnSpc>
              <a:spcBef>
                <a:spcPts val="422"/>
              </a:spcBef>
              <a:buClr>
                <a:srgbClr val="000000"/>
              </a:buClr>
              <a:buSzPct val="70000"/>
              <a:buFont typeface="Wingdings" charset="2"/>
              <a:buChar char=""/>
            </a:pPr>
            <a:r>
              <a:rPr b="0" lang="en-US" sz="1500" spc="-1" strike="noStrike">
                <a:solidFill>
                  <a:srgbClr val="000000"/>
                </a:solidFill>
                <a:uFill>
                  <a:solidFill>
                    <a:srgbClr val="ffffff"/>
                  </a:solidFill>
                </a:uFill>
                <a:latin typeface="Arial"/>
                <a:ea typeface="msmincho"/>
              </a:rPr>
              <a:t>MNI's 152 nonlinear asymmetric template</a:t>
            </a:r>
            <a:endParaRPr b="0" lang="en-US" sz="1500" spc="-1" strike="noStrike">
              <a:solidFill>
                <a:srgbClr val="000000"/>
              </a:solidFill>
              <a:uFill>
                <a:solidFill>
                  <a:srgbClr val="ffffff"/>
                </a:solidFill>
              </a:uFill>
              <a:latin typeface="Times New Roman"/>
            </a:endParaRPr>
          </a:p>
          <a:p>
            <a:pPr lvl="2" marL="917280" indent="-228600">
              <a:lnSpc>
                <a:spcPct val="100000"/>
              </a:lnSpc>
              <a:spcBef>
                <a:spcPts val="422"/>
              </a:spcBef>
            </a:pPr>
            <a:endParaRPr b="0" lang="en-US" sz="1500" spc="-1" strike="noStrike">
              <a:solidFill>
                <a:srgbClr val="000000"/>
              </a:solidFill>
              <a:uFill>
                <a:solidFill>
                  <a:srgbClr val="ffffff"/>
                </a:solidFill>
              </a:uFill>
              <a:latin typeface="Times New Roman"/>
            </a:endParaRPr>
          </a:p>
          <a:p>
            <a:pPr lvl="2" marL="917280" indent="-228600">
              <a:lnSpc>
                <a:spcPct val="100000"/>
              </a:lnSpc>
              <a:spcBef>
                <a:spcPts val="422"/>
              </a:spcBef>
            </a:pPr>
            <a:endParaRPr b="0" lang="en-US" sz="1500" spc="-1" strike="noStrike">
              <a:solidFill>
                <a:srgbClr val="000000"/>
              </a:solidFill>
              <a:uFill>
                <a:solidFill>
                  <a:srgbClr val="ffffff"/>
                </a:solidFill>
              </a:uFill>
              <a:latin typeface="Times New Roman"/>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28" name="" descr=""/>
          <p:cNvPicPr/>
          <p:nvPr/>
        </p:nvPicPr>
        <p:blipFill>
          <a:blip r:embed="rId1"/>
          <a:stretch/>
        </p:blipFill>
        <p:spPr>
          <a:xfrm>
            <a:off x="1020600" y="903240"/>
            <a:ext cx="7315200" cy="2538360"/>
          </a:xfrm>
          <a:prstGeom prst="rect">
            <a:avLst/>
          </a:prstGeom>
          <a:ln>
            <a:noFill/>
          </a:ln>
        </p:spPr>
      </p:pic>
      <p:sp>
        <p:nvSpPr>
          <p:cNvPr id="529" name="CustomShape 1"/>
          <p:cNvSpPr/>
          <p:nvPr/>
        </p:nvSpPr>
        <p:spPr>
          <a:xfrm>
            <a:off x="1055520" y="3416400"/>
            <a:ext cx="188928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2000" spc="-1" strike="noStrike">
                <a:solidFill>
                  <a:srgbClr val="000000"/>
                </a:solidFill>
                <a:uFill>
                  <a:solidFill>
                    <a:srgbClr val="ffffff"/>
                  </a:solidFill>
                </a:uFill>
                <a:latin typeface="Times New Roman"/>
              </a:rPr>
              <a:t>TT_N27</a:t>
            </a:r>
            <a:endParaRPr b="0" lang="en-US" sz="2000" spc="-1" strike="noStrike">
              <a:solidFill>
                <a:srgbClr val="000000"/>
              </a:solidFill>
              <a:uFill>
                <a:solidFill>
                  <a:srgbClr val="ffffff"/>
                </a:solidFill>
              </a:uFill>
              <a:latin typeface="Times New Roman"/>
            </a:endParaRPr>
          </a:p>
        </p:txBody>
      </p:sp>
      <p:sp>
        <p:nvSpPr>
          <p:cNvPr id="530" name="CustomShape 2"/>
          <p:cNvSpPr/>
          <p:nvPr/>
        </p:nvSpPr>
        <p:spPr>
          <a:xfrm>
            <a:off x="2427120" y="336600"/>
            <a:ext cx="442764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Templates included with AFNI</a:t>
            </a:r>
            <a:endParaRPr b="0" lang="en-US" sz="2400" spc="-1" strike="noStrike">
              <a:solidFill>
                <a:srgbClr val="000000"/>
              </a:solidFill>
              <a:uFill>
                <a:solidFill>
                  <a:srgbClr val="ffffff"/>
                </a:solidFill>
              </a:uFill>
              <a:latin typeface="Times New Roman"/>
            </a:endParaRPr>
          </a:p>
        </p:txBody>
      </p:sp>
      <p:sp>
        <p:nvSpPr>
          <p:cNvPr id="531" name="CustomShape 3"/>
          <p:cNvSpPr/>
          <p:nvPr/>
        </p:nvSpPr>
        <p:spPr>
          <a:xfrm>
            <a:off x="3573360" y="3394080"/>
            <a:ext cx="209088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TT_avg152T1</a:t>
            </a:r>
            <a:endParaRPr b="0" lang="en-US" sz="2000" spc="-1" strike="noStrike">
              <a:solidFill>
                <a:srgbClr val="000000"/>
              </a:solidFill>
              <a:uFill>
                <a:solidFill>
                  <a:srgbClr val="ffffff"/>
                </a:solidFill>
              </a:uFill>
              <a:latin typeface="Times New Roman"/>
            </a:endParaRPr>
          </a:p>
        </p:txBody>
      </p:sp>
      <p:sp>
        <p:nvSpPr>
          <p:cNvPr id="532" name="CustomShape 4"/>
          <p:cNvSpPr/>
          <p:nvPr/>
        </p:nvSpPr>
        <p:spPr>
          <a:xfrm>
            <a:off x="5996160" y="3367080"/>
            <a:ext cx="209052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TT_avg152T2</a:t>
            </a:r>
            <a:endParaRPr b="0" lang="en-US" sz="2000" spc="-1" strike="noStrike">
              <a:solidFill>
                <a:srgbClr val="000000"/>
              </a:solidFill>
              <a:uFill>
                <a:solidFill>
                  <a:srgbClr val="ffffff"/>
                </a:solidFill>
              </a:uFill>
              <a:latin typeface="Times New Roman"/>
            </a:endParaRPr>
          </a:p>
        </p:txBody>
      </p:sp>
      <p:pic>
        <p:nvPicPr>
          <p:cNvPr id="533" name="" descr=""/>
          <p:cNvPicPr/>
          <p:nvPr/>
        </p:nvPicPr>
        <p:blipFill>
          <a:blip r:embed="rId2"/>
          <a:srcRect l="33633" t="2499" r="211" b="4214"/>
          <a:stretch/>
        </p:blipFill>
        <p:spPr>
          <a:xfrm>
            <a:off x="3454560" y="3911760"/>
            <a:ext cx="4840200" cy="2417760"/>
          </a:xfrm>
          <a:prstGeom prst="rect">
            <a:avLst/>
          </a:prstGeom>
          <a:ln>
            <a:noFill/>
          </a:ln>
        </p:spPr>
      </p:pic>
      <p:sp>
        <p:nvSpPr>
          <p:cNvPr id="534" name="CustomShape 5"/>
          <p:cNvSpPr/>
          <p:nvPr/>
        </p:nvSpPr>
        <p:spPr>
          <a:xfrm>
            <a:off x="1163520" y="6402240"/>
            <a:ext cx="188748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600" spc="-1" strike="noStrike">
                <a:solidFill>
                  <a:srgbClr val="000000"/>
                </a:solidFill>
                <a:uFill>
                  <a:solidFill>
                    <a:srgbClr val="ffffff"/>
                  </a:solidFill>
                </a:uFill>
                <a:latin typeface="Times New Roman"/>
              </a:rPr>
              <a:t>MNI152_T1_2009c</a:t>
            </a:r>
            <a:endParaRPr b="0" lang="en-US" sz="1600" spc="-1" strike="noStrike">
              <a:solidFill>
                <a:srgbClr val="000000"/>
              </a:solidFill>
              <a:uFill>
                <a:solidFill>
                  <a:srgbClr val="ffffff"/>
                </a:solidFill>
              </a:uFill>
              <a:latin typeface="Times New Roman"/>
            </a:endParaRPr>
          </a:p>
        </p:txBody>
      </p:sp>
      <p:sp>
        <p:nvSpPr>
          <p:cNvPr id="535" name="CustomShape 6"/>
          <p:cNvSpPr/>
          <p:nvPr/>
        </p:nvSpPr>
        <p:spPr>
          <a:xfrm>
            <a:off x="3930480" y="6362640"/>
            <a:ext cx="132408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TT_EPI</a:t>
            </a:r>
            <a:endParaRPr b="0" lang="en-US" sz="2000" spc="-1" strike="noStrike">
              <a:solidFill>
                <a:srgbClr val="000000"/>
              </a:solidFill>
              <a:uFill>
                <a:solidFill>
                  <a:srgbClr val="ffffff"/>
                </a:solidFill>
              </a:uFill>
              <a:latin typeface="Times New Roman"/>
            </a:endParaRPr>
          </a:p>
        </p:txBody>
      </p:sp>
      <p:sp>
        <p:nvSpPr>
          <p:cNvPr id="536" name="CustomShape 7"/>
          <p:cNvSpPr/>
          <p:nvPr/>
        </p:nvSpPr>
        <p:spPr>
          <a:xfrm>
            <a:off x="6037200" y="6351480"/>
            <a:ext cx="208908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MNI_avg152T1</a:t>
            </a:r>
            <a:endParaRPr b="0" lang="en-US" sz="2000" spc="-1" strike="noStrike">
              <a:solidFill>
                <a:srgbClr val="000000"/>
              </a:solidFill>
              <a:uFill>
                <a:solidFill>
                  <a:srgbClr val="ffffff"/>
                </a:solidFill>
              </a:uFill>
              <a:latin typeface="Times New Roman"/>
            </a:endParaRPr>
          </a:p>
        </p:txBody>
      </p:sp>
      <p:pic>
        <p:nvPicPr>
          <p:cNvPr id="537" name="" descr=""/>
          <p:cNvPicPr/>
          <p:nvPr/>
        </p:nvPicPr>
        <p:blipFill>
          <a:blip r:embed="rId3"/>
          <a:srcRect l="0" t="0" r="0" b="8778"/>
          <a:stretch/>
        </p:blipFill>
        <p:spPr>
          <a:xfrm>
            <a:off x="1038240" y="3914640"/>
            <a:ext cx="2030400" cy="2425680"/>
          </a:xfrm>
          <a:prstGeom prst="rect">
            <a:avLst/>
          </a:prstGeom>
          <a:ln>
            <a:noFill/>
          </a:ln>
        </p:spPr>
      </p:pic>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8" name="CustomShape 1"/>
          <p:cNvSpPr/>
          <p:nvPr/>
        </p:nvSpPr>
        <p:spPr>
          <a:xfrm>
            <a:off x="709560" y="122400"/>
            <a:ext cx="7770960" cy="607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Steps performed by </a:t>
            </a:r>
            <a:r>
              <a:rPr b="1" lang="en-US" sz="2000" spc="-1" strike="noStrike">
                <a:solidFill>
                  <a:srgbClr val="0205ff"/>
                </a:solidFill>
                <a:uFill>
                  <a:solidFill>
                    <a:srgbClr val="ffffff"/>
                  </a:solidFill>
                </a:uFill>
                <a:latin typeface="Arial"/>
              </a:rPr>
              <a:t>@auto_tlrc</a:t>
            </a:r>
            <a:endParaRPr b="0" lang="en-US" sz="2000" spc="-1" strike="noStrike">
              <a:solidFill>
                <a:srgbClr val="000000"/>
              </a:solidFill>
              <a:uFill>
                <a:solidFill>
                  <a:srgbClr val="ffffff"/>
                </a:solidFill>
              </a:uFill>
              <a:latin typeface="Times New Roman"/>
            </a:endParaRPr>
          </a:p>
        </p:txBody>
      </p:sp>
      <p:sp>
        <p:nvSpPr>
          <p:cNvPr id="539" name="CustomShape 2"/>
          <p:cNvSpPr/>
          <p:nvPr/>
        </p:nvSpPr>
        <p:spPr>
          <a:xfrm>
            <a:off x="677880" y="803160"/>
            <a:ext cx="7772400" cy="5369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96640" indent="-296640">
              <a:lnSpc>
                <a:spcPct val="120000"/>
              </a:lnSpc>
              <a:spcBef>
                <a:spcPts val="422"/>
              </a:spcBef>
              <a:buClr>
                <a:srgbClr val="000000"/>
              </a:buClr>
              <a:buSzPct val="120000"/>
              <a:buFont typeface="Times New Roman"/>
              <a:buChar char="•"/>
            </a:pPr>
            <a:r>
              <a:rPr b="0" lang="en-US" sz="1700" spc="-1" strike="noStrike" u="sng">
                <a:solidFill>
                  <a:srgbClr val="000000"/>
                </a:solidFill>
                <a:uFill>
                  <a:solidFill>
                    <a:srgbClr val="ffffff"/>
                  </a:solidFill>
                </a:uFill>
                <a:latin typeface="Arial"/>
              </a:rPr>
              <a:t>For warping a volume to a template </a:t>
            </a:r>
            <a:r>
              <a:rPr b="0" lang="en-US" sz="1700" spc="-1" strike="noStrike">
                <a:solidFill>
                  <a:srgbClr val="000000"/>
                </a:solidFill>
                <a:uFill>
                  <a:solidFill>
                    <a:srgbClr val="ffffff"/>
                  </a:solidFill>
                </a:uFill>
                <a:latin typeface="Arial"/>
              </a:rPr>
              <a:t>(Usage mode 1):</a:t>
            </a:r>
            <a:endParaRPr b="0" lang="en-US" sz="1700" spc="-1" strike="noStrike">
              <a:solidFill>
                <a:srgbClr val="000000"/>
              </a:solidFill>
              <a:uFill>
                <a:solidFill>
                  <a:srgbClr val="ffffff"/>
                </a:solidFill>
              </a:uFill>
              <a:latin typeface="Times New Roman"/>
            </a:endParaRPr>
          </a:p>
          <a:p>
            <a:pPr lvl="2" marL="981000" indent="-301680">
              <a:lnSpc>
                <a:spcPct val="120000"/>
              </a:lnSpc>
              <a:spcBef>
                <a:spcPts val="422"/>
              </a:spcBef>
              <a:buClr>
                <a:srgbClr val="000000"/>
              </a:buClr>
              <a:buSzPct val="70000"/>
              <a:buFont typeface="StarSymbol"/>
              <a:buAutoNum type="arabicPeriod"/>
            </a:pPr>
            <a:r>
              <a:rPr b="0" lang="en-US" sz="1700" spc="-1" strike="noStrike">
                <a:solidFill>
                  <a:srgbClr val="000000"/>
                </a:solidFill>
                <a:uFill>
                  <a:solidFill>
                    <a:srgbClr val="ffffff"/>
                  </a:solidFill>
                </a:uFill>
                <a:latin typeface="Arial"/>
                <a:ea typeface="msmincho"/>
              </a:rPr>
              <a:t>Pad the input data set to avoid clipping errors from shifts and rotations</a:t>
            </a:r>
            <a:endParaRPr b="0" lang="en-US" sz="1700" spc="-1" strike="noStrike">
              <a:solidFill>
                <a:srgbClr val="000000"/>
              </a:solidFill>
              <a:uFill>
                <a:solidFill>
                  <a:srgbClr val="ffffff"/>
                </a:solidFill>
              </a:uFill>
              <a:latin typeface="Times New Roman"/>
            </a:endParaRPr>
          </a:p>
          <a:p>
            <a:pPr lvl="2" marL="981000" indent="-301680">
              <a:lnSpc>
                <a:spcPct val="120000"/>
              </a:lnSpc>
              <a:spcBef>
                <a:spcPts val="422"/>
              </a:spcBef>
              <a:buClr>
                <a:srgbClr val="000000"/>
              </a:buClr>
              <a:buSzPct val="70000"/>
              <a:buFont typeface="StarSymbol"/>
              <a:buAutoNum type="arabicPeriod"/>
            </a:pPr>
            <a:r>
              <a:rPr b="0" lang="en-US" sz="1700" spc="-1" strike="noStrike">
                <a:solidFill>
                  <a:srgbClr val="000000"/>
                </a:solidFill>
                <a:uFill>
                  <a:solidFill>
                    <a:srgbClr val="ffffff"/>
                  </a:solidFill>
                </a:uFill>
                <a:latin typeface="Arial"/>
                <a:ea typeface="msmincho"/>
              </a:rPr>
              <a:t>Strip skull (if needed) </a:t>
            </a:r>
            <a:endParaRPr b="0" lang="en-US" sz="1700" spc="-1" strike="noStrike">
              <a:solidFill>
                <a:srgbClr val="000000"/>
              </a:solidFill>
              <a:uFill>
                <a:solidFill>
                  <a:srgbClr val="ffffff"/>
                </a:solidFill>
              </a:uFill>
              <a:latin typeface="Times New Roman"/>
            </a:endParaRPr>
          </a:p>
          <a:p>
            <a:pPr lvl="2" marL="981000" indent="-301680">
              <a:lnSpc>
                <a:spcPct val="120000"/>
              </a:lnSpc>
              <a:spcBef>
                <a:spcPts val="422"/>
              </a:spcBef>
              <a:buClr>
                <a:srgbClr val="000000"/>
              </a:buClr>
              <a:buSzPct val="70000"/>
              <a:buFont typeface="StarSymbol"/>
              <a:buAutoNum type="arabicPeriod"/>
            </a:pPr>
            <a:r>
              <a:rPr b="0" lang="en-US" sz="1700" spc="-1" strike="noStrike">
                <a:solidFill>
                  <a:srgbClr val="000000"/>
                </a:solidFill>
                <a:uFill>
                  <a:solidFill>
                    <a:srgbClr val="ffffff"/>
                  </a:solidFill>
                </a:uFill>
                <a:latin typeface="Arial"/>
                <a:ea typeface="msmincho"/>
              </a:rPr>
              <a:t>Resample to resolution and size of TLRC template</a:t>
            </a:r>
            <a:endParaRPr b="0" lang="en-US" sz="1700" spc="-1" strike="noStrike">
              <a:solidFill>
                <a:srgbClr val="000000"/>
              </a:solidFill>
              <a:uFill>
                <a:solidFill>
                  <a:srgbClr val="ffffff"/>
                </a:solidFill>
              </a:uFill>
              <a:latin typeface="Times New Roman"/>
            </a:endParaRPr>
          </a:p>
          <a:p>
            <a:pPr lvl="2" marL="981000" indent="-301680">
              <a:lnSpc>
                <a:spcPct val="120000"/>
              </a:lnSpc>
              <a:spcBef>
                <a:spcPts val="422"/>
              </a:spcBef>
              <a:buClr>
                <a:srgbClr val="000000"/>
              </a:buClr>
              <a:buSzPct val="70000"/>
              <a:buFont typeface="StarSymbol"/>
              <a:buAutoNum type="arabicPeriod"/>
            </a:pPr>
            <a:r>
              <a:rPr b="0" lang="en-US" sz="1700" spc="-1" strike="noStrike">
                <a:solidFill>
                  <a:srgbClr val="000000"/>
                </a:solidFill>
                <a:uFill>
                  <a:solidFill>
                    <a:srgbClr val="ffffff"/>
                  </a:solidFill>
                </a:uFill>
                <a:latin typeface="Arial"/>
                <a:ea typeface="msmincho"/>
              </a:rPr>
              <a:t>Perform 12-parameter affine registration using</a:t>
            </a:r>
            <a:r>
              <a:rPr b="1" lang="en-US" sz="1700" spc="-1" strike="noStrike">
                <a:solidFill>
                  <a:srgbClr val="0205ff"/>
                </a:solidFill>
                <a:uFill>
                  <a:solidFill>
                    <a:srgbClr val="ffffff"/>
                  </a:solidFill>
                </a:uFill>
                <a:latin typeface="Arial"/>
                <a:ea typeface="msmincho"/>
              </a:rPr>
              <a:t> </a:t>
            </a:r>
            <a:r>
              <a:rPr b="1" lang="en-US" sz="1700" spc="-1" strike="noStrike">
                <a:solidFill>
                  <a:srgbClr val="0205ff"/>
                </a:solidFill>
                <a:uFill>
                  <a:solidFill>
                    <a:srgbClr val="ffffff"/>
                  </a:solidFill>
                </a:uFill>
                <a:latin typeface="Courier New"/>
                <a:ea typeface="msmincho"/>
              </a:rPr>
              <a:t>3dWarpDrive</a:t>
            </a:r>
            <a:endParaRPr b="0" lang="en-US" sz="1700" spc="-1" strike="noStrike">
              <a:solidFill>
                <a:srgbClr val="000000"/>
              </a:solidFill>
              <a:uFill>
                <a:solidFill>
                  <a:srgbClr val="ffffff"/>
                </a:solidFill>
              </a:uFill>
              <a:latin typeface="Times New Roman"/>
            </a:endParaRPr>
          </a:p>
          <a:p>
            <a:pPr lvl="1" marL="652320" indent="-297000">
              <a:lnSpc>
                <a:spcPct val="120000"/>
              </a:lnSpc>
              <a:spcBef>
                <a:spcPts val="422"/>
              </a:spcBef>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	</a:t>
            </a:r>
            <a:r>
              <a:rPr b="0" i="1" lang="en-US" sz="1700" spc="-1" strike="noStrike">
                <a:solidFill>
                  <a:srgbClr val="000000"/>
                </a:solidFill>
                <a:uFill>
                  <a:solidFill>
                    <a:srgbClr val="ffffff"/>
                  </a:solidFill>
                </a:uFill>
                <a:latin typeface="Arial"/>
                <a:ea typeface="msmincho"/>
              </a:rPr>
              <a:t>Many more steps are performed in actuality, to fix up various </a:t>
            </a:r>
            <a:r>
              <a:rPr b="0" i="1" lang="en-US" sz="1700" spc="-1" strike="noStrike">
                <a:solidFill>
                  <a:srgbClr val="000000"/>
                </a:solidFill>
                <a:uFill>
                  <a:solidFill>
                    <a:srgbClr val="ffffff"/>
                  </a:solidFill>
                </a:uFill>
                <a:latin typeface="Arial"/>
                <a:ea typeface="msmincho"/>
              </a:rPr>
              <a:t>	</a:t>
            </a:r>
            <a:r>
              <a:rPr b="0" i="1" lang="en-US" sz="1700" spc="-1" strike="noStrike">
                <a:solidFill>
                  <a:srgbClr val="000000"/>
                </a:solidFill>
                <a:uFill>
                  <a:solidFill>
                    <a:srgbClr val="ffffff"/>
                  </a:solidFill>
                </a:uFill>
                <a:latin typeface="Arial"/>
                <a:ea typeface="msmincho"/>
              </a:rPr>
              <a:t>	</a:t>
            </a:r>
            <a:r>
              <a:rPr b="0" i="1" lang="en-US" sz="1700" spc="-1" strike="noStrike">
                <a:solidFill>
                  <a:srgbClr val="000000"/>
                </a:solidFill>
                <a:uFill>
                  <a:solidFill>
                    <a:srgbClr val="ffffff"/>
                  </a:solidFill>
                </a:uFill>
                <a:latin typeface="Arial"/>
                <a:ea typeface="msmincho"/>
              </a:rPr>
              <a:t>pesky little artifacts. Read the script if you are interested.</a:t>
            </a:r>
            <a:endParaRPr b="0" lang="en-US" sz="1700" spc="-1" strike="noStrike">
              <a:solidFill>
                <a:srgbClr val="000000"/>
              </a:solidFill>
              <a:uFill>
                <a:solidFill>
                  <a:srgbClr val="ffffff"/>
                </a:solidFill>
              </a:uFill>
              <a:latin typeface="Times New Roman"/>
            </a:endParaRPr>
          </a:p>
          <a:p>
            <a:pPr lvl="1" marL="644400" indent="-301680">
              <a:lnSpc>
                <a:spcPct val="12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Typically this steps involves a high-res anatomical to an anatomical template </a:t>
            </a:r>
            <a:endParaRPr b="0" lang="en-US" sz="1700" spc="-1" strike="noStrike">
              <a:solidFill>
                <a:srgbClr val="000000"/>
              </a:solidFill>
              <a:uFill>
                <a:solidFill>
                  <a:srgbClr val="ffffff"/>
                </a:solidFill>
              </a:uFill>
              <a:latin typeface="Times New Roman"/>
            </a:endParaRPr>
          </a:p>
          <a:p>
            <a:pPr lvl="2" marL="981000" indent="-301680">
              <a:lnSpc>
                <a:spcPct val="120000"/>
              </a:lnSpc>
              <a:spcBef>
                <a:spcPts val="422"/>
              </a:spcBef>
              <a:buClr>
                <a:srgbClr val="000000"/>
              </a:buClr>
              <a:buSzPct val="70000"/>
              <a:buFont typeface="Zapf Dingbats" charset="2"/>
              <a:buChar char=""/>
            </a:pPr>
            <a:r>
              <a:rPr b="0" lang="en-US" sz="1500" spc="-1" strike="noStrike">
                <a:solidFill>
                  <a:srgbClr val="000000"/>
                </a:solidFill>
                <a:uFill>
                  <a:solidFill>
                    <a:srgbClr val="ffffff"/>
                  </a:solidFill>
                </a:uFill>
                <a:latin typeface="Arial"/>
                <a:ea typeface="msmincho"/>
              </a:rPr>
              <a:t>Example: @auto_tlrc -base TT_N27+tlrc. -input anat+orig. -suffix NONE</a:t>
            </a:r>
            <a:endParaRPr b="0" lang="en-US" sz="1500" spc="-1" strike="noStrike">
              <a:solidFill>
                <a:srgbClr val="000000"/>
              </a:solidFill>
              <a:uFill>
                <a:solidFill>
                  <a:srgbClr val="ffffff"/>
                </a:solidFill>
              </a:uFill>
              <a:latin typeface="Times New Roman"/>
            </a:endParaRPr>
          </a:p>
          <a:p>
            <a:pPr lvl="1" marL="644400" indent="-301680">
              <a:lnSpc>
                <a:spcPct val="12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One could also warp an EPI volume to an EPI template.</a:t>
            </a:r>
            <a:endParaRPr b="0" lang="en-US" sz="1700" spc="-1" strike="noStrike">
              <a:solidFill>
                <a:srgbClr val="000000"/>
              </a:solidFill>
              <a:uFill>
                <a:solidFill>
                  <a:srgbClr val="ffffff"/>
                </a:solidFill>
              </a:uFill>
              <a:latin typeface="Times New Roman"/>
            </a:endParaRPr>
          </a:p>
          <a:p>
            <a:pPr lvl="2" marL="981000" indent="-301680">
              <a:lnSpc>
                <a:spcPct val="12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If you are using an EPI time series as input. You must choose one sub-brick to input. The script will make a copy of that sub-brick and will create a warped version of that copy. </a:t>
            </a:r>
            <a:endParaRPr b="0" lang="en-US" sz="1700" spc="-1" strike="noStrike">
              <a:solidFill>
                <a:srgbClr val="000000"/>
              </a:solidFill>
              <a:uFill>
                <a:solidFill>
                  <a:srgbClr val="ffffff"/>
                </a:solidFill>
              </a:uFill>
              <a:latin typeface="Times New Roman"/>
            </a:endParaRPr>
          </a:p>
        </p:txBody>
      </p:sp>
      <p:sp>
        <p:nvSpPr>
          <p:cNvPr id="540" name="Line 3"/>
          <p:cNvSpPr/>
          <p:nvPr/>
        </p:nvSpPr>
        <p:spPr>
          <a:xfrm>
            <a:off x="2278080" y="633240"/>
            <a:ext cx="4648320" cy="1800"/>
          </a:xfrm>
          <a:prstGeom prst="line">
            <a:avLst/>
          </a:prstGeom>
          <a:ln w="38160">
            <a:solidFill>
              <a:srgbClr val="ff00ff"/>
            </a:solidFill>
            <a:miter/>
          </a:ln>
        </p:spPr>
        <p:style>
          <a:lnRef idx="0"/>
          <a:fillRef idx="0"/>
          <a:effectRef idx="0"/>
          <a:fontRef idx="minor"/>
        </p:style>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1" name="CustomShape 1"/>
          <p:cNvSpPr/>
          <p:nvPr/>
        </p:nvSpPr>
        <p:spPr>
          <a:xfrm>
            <a:off x="685800" y="10152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Applying a transform to follower datasets</a:t>
            </a:r>
            <a:endParaRPr b="0" lang="en-US" sz="2400" spc="-1" strike="noStrike">
              <a:solidFill>
                <a:srgbClr val="000000"/>
              </a:solidFill>
              <a:uFill>
                <a:solidFill>
                  <a:srgbClr val="ffffff"/>
                </a:solidFill>
              </a:uFill>
              <a:latin typeface="Times New Roman"/>
            </a:endParaRPr>
          </a:p>
        </p:txBody>
      </p:sp>
      <p:sp>
        <p:nvSpPr>
          <p:cNvPr id="542" name="CustomShape 2"/>
          <p:cNvSpPr/>
          <p:nvPr/>
        </p:nvSpPr>
        <p:spPr>
          <a:xfrm>
            <a:off x="636480" y="685800"/>
            <a:ext cx="807588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2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Say we have a collection of datasets that are in alignment with each other. One of these datasets is aligned to a template and the same transform is now to be applied to the other </a:t>
            </a:r>
            <a:r>
              <a:rPr b="0" i="1" lang="en-US" sz="1700" spc="-1" strike="noStrike">
                <a:solidFill>
                  <a:srgbClr val="000000"/>
                </a:solidFill>
                <a:uFill>
                  <a:solidFill>
                    <a:srgbClr val="ffffff"/>
                  </a:solidFill>
                </a:uFill>
                <a:latin typeface="Arial"/>
              </a:rPr>
              <a:t>follower </a:t>
            </a:r>
            <a:r>
              <a:rPr b="0" lang="en-US" sz="1700" spc="-1" strike="noStrike">
                <a:solidFill>
                  <a:srgbClr val="000000"/>
                </a:solidFill>
                <a:uFill>
                  <a:solidFill>
                    <a:srgbClr val="ffffff"/>
                  </a:solidFill>
                </a:uFill>
                <a:latin typeface="Arial"/>
              </a:rPr>
              <a:t>datasets </a:t>
            </a:r>
            <a:endParaRPr b="0" lang="en-US" sz="1700" spc="-1" strike="noStrike">
              <a:solidFill>
                <a:srgbClr val="000000"/>
              </a:solidFill>
              <a:uFill>
                <a:solidFill>
                  <a:srgbClr val="ffffff"/>
                </a:solidFill>
              </a:uFill>
              <a:latin typeface="Times New Roman"/>
            </a:endParaRPr>
          </a:p>
          <a:p>
            <a:pPr marL="228600" indent="-228600">
              <a:lnSpc>
                <a:spcPct val="12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For Talairach transforms there are a few methods:</a:t>
            </a:r>
            <a:endParaRPr b="0" lang="en-US" sz="1700" spc="-1" strike="noStrike">
              <a:solidFill>
                <a:srgbClr val="000000"/>
              </a:solidFill>
              <a:uFill>
                <a:solidFill>
                  <a:srgbClr val="ffffff"/>
                </a:solidFill>
              </a:uFill>
              <a:latin typeface="Times New Roman"/>
            </a:endParaRPr>
          </a:p>
          <a:p>
            <a:pPr lvl="1" marL="560160" indent="-220680">
              <a:lnSpc>
                <a:spcPct val="12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Method 1: Manually using the AFNI interface (see Appendix C)</a:t>
            </a:r>
            <a:endParaRPr b="0" lang="en-US" sz="1700" spc="-1" strike="noStrike">
              <a:solidFill>
                <a:srgbClr val="000000"/>
              </a:solidFill>
              <a:uFill>
                <a:solidFill>
                  <a:srgbClr val="ffffff"/>
                </a:solidFill>
              </a:uFill>
              <a:latin typeface="Times New Roman"/>
            </a:endParaRPr>
          </a:p>
          <a:p>
            <a:pPr lvl="1" marL="560160" indent="-220680">
              <a:lnSpc>
                <a:spcPct val="12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Method 2: With program adwarp</a:t>
            </a:r>
            <a:endParaRPr b="0" lang="en-US" sz="1700" spc="-1" strike="noStrike">
              <a:solidFill>
                <a:srgbClr val="000000"/>
              </a:solidFill>
              <a:uFill>
                <a:solidFill>
                  <a:srgbClr val="ffffff"/>
                </a:solidFill>
              </a:uFill>
              <a:latin typeface="Times New Roman"/>
            </a:endParaRPr>
          </a:p>
          <a:p>
            <a:pPr lvl="2" marL="919080" indent="-227160">
              <a:lnSpc>
                <a:spcPct val="110000"/>
              </a:lnSpc>
              <a:spcBef>
                <a:spcPts val="422"/>
              </a:spcBef>
            </a:pPr>
            <a:r>
              <a:rPr b="1" lang="en-US" sz="1400" spc="-1" strike="noStrike">
                <a:solidFill>
                  <a:srgbClr val="000000"/>
                </a:solidFill>
                <a:uFill>
                  <a:solidFill>
                    <a:srgbClr val="ffffff"/>
                  </a:solidFill>
                </a:uFill>
                <a:latin typeface="Courier New"/>
                <a:ea typeface="msmincho"/>
              </a:rPr>
              <a:t>	</a:t>
            </a:r>
            <a:r>
              <a:rPr b="1" lang="en-US" sz="1400" spc="-1" strike="noStrike">
                <a:solidFill>
                  <a:srgbClr val="000000"/>
                </a:solidFill>
                <a:uFill>
                  <a:solidFill>
                    <a:srgbClr val="ffffff"/>
                  </a:solidFill>
                </a:uFill>
                <a:latin typeface="Courier New"/>
                <a:ea typeface="msmincho"/>
              </a:rPr>
              <a:t>adwarp -apar anat+tlrc  -dpar func+orig</a:t>
            </a:r>
            <a:endParaRPr b="0" lang="en-US" sz="1400" spc="-1" strike="noStrike">
              <a:solidFill>
                <a:srgbClr val="000000"/>
              </a:solidFill>
              <a:uFill>
                <a:solidFill>
                  <a:srgbClr val="ffffff"/>
                </a:solidFill>
              </a:uFill>
              <a:latin typeface="Times New Roman"/>
            </a:endParaRPr>
          </a:p>
          <a:p>
            <a:pPr lvl="2" marL="914400" indent="-231840">
              <a:lnSpc>
                <a:spcPct val="110000"/>
              </a:lnSpc>
              <a:spcBef>
                <a:spcPts val="422"/>
              </a:spcBef>
              <a:buClr>
                <a:srgbClr val="000000"/>
              </a:buClr>
              <a:buSzPct val="70000"/>
              <a:buFont typeface="Zapf Dingbats" charset="2"/>
              <a:buChar char=""/>
            </a:pPr>
            <a:r>
              <a:rPr b="0" lang="en-US" sz="1400" spc="-1" strike="noStrike">
                <a:solidFill>
                  <a:srgbClr val="000000"/>
                </a:solidFill>
                <a:uFill>
                  <a:solidFill>
                    <a:srgbClr val="ffffff"/>
                  </a:solidFill>
                </a:uFill>
                <a:latin typeface="Arial"/>
                <a:ea typeface="msmincho"/>
              </a:rPr>
              <a:t>The result will be: </a:t>
            </a:r>
            <a:r>
              <a:rPr b="1" lang="en-US" sz="1400" spc="-1" strike="noStrike">
                <a:solidFill>
                  <a:srgbClr val="00009e"/>
                </a:solidFill>
                <a:uFill>
                  <a:solidFill>
                    <a:srgbClr val="ffffff"/>
                  </a:solidFill>
                </a:uFill>
                <a:latin typeface="Courier New"/>
                <a:ea typeface="msmincho"/>
              </a:rPr>
              <a:t>func+tlrc.HEAD</a:t>
            </a:r>
            <a:r>
              <a:rPr b="0" lang="en-US" sz="1400" spc="-1" strike="noStrike">
                <a:solidFill>
                  <a:srgbClr val="000000"/>
                </a:solidFill>
                <a:uFill>
                  <a:solidFill>
                    <a:srgbClr val="ffffff"/>
                  </a:solidFill>
                </a:uFill>
                <a:latin typeface="Arial"/>
                <a:ea typeface="msmincho"/>
              </a:rPr>
              <a:t> and </a:t>
            </a:r>
            <a:r>
              <a:rPr b="1" lang="en-US" sz="1400" spc="-1" strike="noStrike">
                <a:solidFill>
                  <a:srgbClr val="00009e"/>
                </a:solidFill>
                <a:uFill>
                  <a:solidFill>
                    <a:srgbClr val="ffffff"/>
                  </a:solidFill>
                </a:uFill>
                <a:latin typeface="Courier New"/>
                <a:ea typeface="msmincho"/>
              </a:rPr>
              <a:t>func+tlrc.BRIK</a:t>
            </a:r>
            <a:endParaRPr b="0" lang="en-US" sz="1400" spc="-1" strike="noStrike">
              <a:solidFill>
                <a:srgbClr val="000000"/>
              </a:solidFill>
              <a:uFill>
                <a:solidFill>
                  <a:srgbClr val="ffffff"/>
                </a:solidFill>
              </a:uFill>
              <a:latin typeface="Times New Roman"/>
            </a:endParaRPr>
          </a:p>
          <a:p>
            <a:pPr lvl="1" marL="560160" indent="-220680">
              <a:lnSpc>
                <a:spcPct val="12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Method 3: With @auto_tlrc script in mode 2</a:t>
            </a:r>
            <a:endParaRPr b="0" lang="en-US" sz="1700" spc="-1" strike="noStrike">
              <a:solidFill>
                <a:srgbClr val="000000"/>
              </a:solidFill>
              <a:uFill>
                <a:solidFill>
                  <a:srgbClr val="ffffff"/>
                </a:solidFill>
              </a:uFill>
              <a:latin typeface="Times New Roman"/>
            </a:endParaRPr>
          </a:p>
          <a:p>
            <a:pPr lvl="2" marL="914400" indent="-231840">
              <a:lnSpc>
                <a:spcPct val="12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ONLY when -apar dataset was created by @auto_tlrc</a:t>
            </a:r>
            <a:endParaRPr b="0" lang="en-US" sz="1700" spc="-1" strike="noStrike">
              <a:solidFill>
                <a:srgbClr val="000000"/>
              </a:solidFill>
              <a:uFill>
                <a:solidFill>
                  <a:srgbClr val="ffffff"/>
                </a:solidFill>
              </a:uFill>
              <a:latin typeface="Times New Roman"/>
            </a:endParaRPr>
          </a:p>
          <a:p>
            <a:pPr lvl="2" marL="914400" indent="-231840">
              <a:lnSpc>
                <a:spcPct val="12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@auto_tlrc  -apar SubjectHighRes+tlrc. \</a:t>
            </a:r>
            <a:endParaRPr b="0" lang="en-US" sz="1700" spc="-1" strike="noStrike">
              <a:solidFill>
                <a:srgbClr val="000000"/>
              </a:solidFill>
              <a:uFill>
                <a:solidFill>
                  <a:srgbClr val="ffffff"/>
                </a:solidFill>
              </a:uFill>
              <a:latin typeface="Times New Roman"/>
            </a:endParaRPr>
          </a:p>
          <a:p>
            <a:pPr lvl="2" marL="914400" indent="-231840">
              <a:lnSpc>
                <a:spcPct val="12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-input Subject_EPI+orig. -dxyz 3</a:t>
            </a:r>
            <a:endParaRPr b="0" lang="en-US" sz="1700" spc="-1" strike="noStrike">
              <a:solidFill>
                <a:srgbClr val="000000"/>
              </a:solidFill>
              <a:uFill>
                <a:solidFill>
                  <a:srgbClr val="ffffff"/>
                </a:solidFill>
              </a:uFill>
              <a:latin typeface="Times New Roman"/>
            </a:endParaRPr>
          </a:p>
          <a:p>
            <a:pPr lvl="2" marL="914400" indent="-231840">
              <a:lnSpc>
                <a:spcPct val="12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(the output is named Subject_EPI_at+TLRC, by default)</a:t>
            </a:r>
            <a:endParaRPr b="0" lang="en-US" sz="1700" spc="-1" strike="noStrike">
              <a:solidFill>
                <a:srgbClr val="000000"/>
              </a:solidFill>
              <a:uFill>
                <a:solidFill>
                  <a:srgbClr val="ffffff"/>
                </a:solidFill>
              </a:uFill>
              <a:latin typeface="Times New Roman"/>
            </a:endParaRPr>
          </a:p>
          <a:p>
            <a:pPr marL="228600" indent="-228600">
              <a:lnSpc>
                <a:spcPct val="12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Why bother saving transformed datasets to disk anyway?</a:t>
            </a:r>
            <a:endParaRPr b="0" lang="en-US" sz="17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Datasets without </a:t>
            </a:r>
            <a:r>
              <a:rPr b="0" lang="en-US" sz="1600" spc="-1" strike="noStrike">
                <a:solidFill>
                  <a:srgbClr val="000000"/>
                </a:solidFill>
                <a:uFill>
                  <a:solidFill>
                    <a:srgbClr val="ffffff"/>
                  </a:solidFill>
                </a:uFill>
                <a:latin typeface="Courier New"/>
                <a:ea typeface="msmincho"/>
              </a:rPr>
              <a:t>.BRIK</a:t>
            </a:r>
            <a:r>
              <a:rPr b="0" lang="en-US" sz="1600" spc="-1" strike="noStrike">
                <a:solidFill>
                  <a:srgbClr val="000000"/>
                </a:solidFill>
                <a:uFill>
                  <a:solidFill>
                    <a:srgbClr val="ffffff"/>
                  </a:solidFill>
                </a:uFill>
                <a:latin typeface="Arial"/>
                <a:ea typeface="msmincho"/>
              </a:rPr>
              <a:t> files are of limited use, only for display of slice images</a:t>
            </a:r>
            <a:endParaRPr b="0" lang="en-US" sz="1600" spc="-1" strike="noStrike">
              <a:solidFill>
                <a:srgbClr val="000000"/>
              </a:solidFill>
              <a:uFill>
                <a:solidFill>
                  <a:srgbClr val="ffffff"/>
                </a:solidFill>
              </a:uFill>
              <a:latin typeface="Times New Roman"/>
            </a:endParaRPr>
          </a:p>
          <a:p>
            <a:pPr marL="230040" indent="-223920">
              <a:lnSpc>
                <a:spcPct val="120000"/>
              </a:lnSpc>
              <a:spcBef>
                <a:spcPts val="422"/>
              </a:spcBef>
            </a:pPr>
            <a:endParaRPr b="0" lang="en-US" sz="1600" spc="-1" strike="noStrike">
              <a:solidFill>
                <a:srgbClr val="000000"/>
              </a:solidFill>
              <a:uFill>
                <a:solidFill>
                  <a:srgbClr val="ffffff"/>
                </a:solidFill>
              </a:uFill>
              <a:latin typeface="Times New Roman"/>
            </a:endParaRPr>
          </a:p>
        </p:txBody>
      </p:sp>
      <p:sp>
        <p:nvSpPr>
          <p:cNvPr id="543" name="Line 3"/>
          <p:cNvSpPr/>
          <p:nvPr/>
        </p:nvSpPr>
        <p:spPr>
          <a:xfrm flipV="1">
            <a:off x="1978200" y="579600"/>
            <a:ext cx="5162400" cy="31680"/>
          </a:xfrm>
          <a:prstGeom prst="line">
            <a:avLst/>
          </a:prstGeom>
          <a:ln w="38160">
            <a:solidFill>
              <a:srgbClr val="ff00ff"/>
            </a:solidFill>
            <a:miter/>
          </a:ln>
        </p:spPr>
        <p:style>
          <a:lnRef idx="0"/>
          <a:fillRef idx="0"/>
          <a:effectRef idx="0"/>
          <a:fontRef idx="minor"/>
        </p:style>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4" name="CustomShape 1"/>
          <p:cNvSpPr/>
          <p:nvPr/>
        </p:nvSpPr>
        <p:spPr>
          <a:xfrm>
            <a:off x="709560" y="8244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@auto_tlrc Example</a:t>
            </a:r>
            <a:endParaRPr b="0" lang="en-US" sz="2000" spc="-1" strike="noStrike">
              <a:solidFill>
                <a:srgbClr val="000000"/>
              </a:solidFill>
              <a:uFill>
                <a:solidFill>
                  <a:srgbClr val="ffffff"/>
                </a:solidFill>
              </a:uFill>
              <a:latin typeface="Times New Roman"/>
            </a:endParaRPr>
          </a:p>
        </p:txBody>
      </p:sp>
      <p:sp>
        <p:nvSpPr>
          <p:cNvPr id="545" name="CustomShape 2"/>
          <p:cNvSpPr/>
          <p:nvPr/>
        </p:nvSpPr>
        <p:spPr>
          <a:xfrm>
            <a:off x="414360" y="839880"/>
            <a:ext cx="8305920" cy="5559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uFill>
                  <a:solidFill>
                    <a:srgbClr val="ffffff"/>
                  </a:solidFill>
                </a:uFill>
                <a:latin typeface="Arial"/>
              </a:rPr>
              <a:t>Transforming the high-resolution anatomical:</a:t>
            </a:r>
            <a:endParaRPr b="0" lang="en-US" sz="1900" spc="-1" strike="noStrike">
              <a:solidFill>
                <a:srgbClr val="000000"/>
              </a:solidFill>
              <a:uFill>
                <a:solidFill>
                  <a:srgbClr val="ffffff"/>
                </a:solidFill>
              </a:uFill>
              <a:latin typeface="Times New Roman"/>
            </a:endParaRPr>
          </a:p>
          <a:p>
            <a:pPr lvl="1" marL="560160" indent="-220680">
              <a:lnSpc>
                <a:spcPct val="90000"/>
              </a:lnSpc>
              <a:spcBef>
                <a:spcPts val="422"/>
              </a:spcBef>
              <a:buClr>
                <a:srgbClr val="000000"/>
              </a:buClr>
              <a:buSzPct val="70000"/>
              <a:buFont typeface="Wingdings" charset="2"/>
              <a:buChar char=""/>
            </a:pPr>
            <a:r>
              <a:rPr b="0" lang="en-US" sz="1900" spc="-1" strike="noStrike">
                <a:solidFill>
                  <a:srgbClr val="000000"/>
                </a:solidFill>
                <a:uFill>
                  <a:solidFill>
                    <a:srgbClr val="ffffff"/>
                  </a:solidFill>
                </a:uFill>
                <a:latin typeface="Arial"/>
                <a:ea typeface="msmincho"/>
              </a:rPr>
              <a:t>(If you are also trying the manual transform on workshop data, start with a fresh directory with no +tlrc datasets )</a:t>
            </a:r>
            <a:endParaRPr b="0" lang="en-US" sz="1900" spc="-1" strike="noStrike">
              <a:solidFill>
                <a:srgbClr val="000000"/>
              </a:solidFill>
              <a:uFill>
                <a:solidFill>
                  <a:srgbClr val="ffffff"/>
                </a:solidFill>
              </a:uFill>
              <a:latin typeface="Times New Roman"/>
            </a:endParaRPr>
          </a:p>
          <a:p>
            <a:pPr lvl="1" marL="568080" indent="-21420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@auto_tlrc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2" marL="919080" indent="-22716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-base TT_N27+tlrc</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2" marL="919080" indent="-22716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-suffix NONE</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2" marL="919080" indent="-22716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-input anat+orig</a:t>
            </a:r>
            <a:endParaRPr b="0" lang="en-US" sz="1800" spc="-1" strike="noStrike">
              <a:solidFill>
                <a:srgbClr val="000000"/>
              </a:solidFill>
              <a:uFill>
                <a:solidFill>
                  <a:srgbClr val="ffffff"/>
                </a:solidFill>
              </a:uFill>
              <a:latin typeface="Times New Roman"/>
            </a:endParaRPr>
          </a:p>
          <a:p>
            <a:pPr lvl="2" marL="919080" indent="-227160">
              <a:lnSpc>
                <a:spcPct val="90000"/>
              </a:lnSpc>
              <a:spcBef>
                <a:spcPts val="422"/>
              </a:spcBef>
            </a:pPr>
            <a:endParaRPr b="0" lang="en-US" sz="18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uFill>
                  <a:solidFill>
                    <a:srgbClr val="ffffff"/>
                  </a:solidFill>
                </a:uFill>
                <a:latin typeface="Arial"/>
              </a:rPr>
              <a:t>Transforming the function (“follower datasets”), setting the resolution at 2 mm</a:t>
            </a:r>
            <a:r>
              <a:rPr b="0" lang="en-US" sz="1700" spc="-1" strike="noStrike">
                <a:solidFill>
                  <a:srgbClr val="000000"/>
                </a:solidFill>
                <a:uFill>
                  <a:solidFill>
                    <a:srgbClr val="ffffff"/>
                  </a:solidFill>
                </a:uFill>
                <a:latin typeface="Arial"/>
              </a:rPr>
              <a:t>:</a:t>
            </a:r>
            <a:endParaRPr b="0" lang="en-US" sz="1700" spc="-1" strike="noStrike">
              <a:solidFill>
                <a:srgbClr val="000000"/>
              </a:solidFill>
              <a:uFill>
                <a:solidFill>
                  <a:srgbClr val="ffffff"/>
                </a:solidFill>
              </a:uFill>
              <a:latin typeface="Times New Roman"/>
            </a:endParaRPr>
          </a:p>
          <a:p>
            <a:pPr lvl="1" marL="568080" indent="-21420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@auto_tlrc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1" marL="568080" indent="-21420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-apar anat+tlrc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1" marL="568080" indent="-21420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-input func_slim+orig</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1" marL="568080" indent="-21420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-suffix NONE</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a:p>
            <a:pPr lvl="1" marL="568080" indent="-214200">
              <a:lnSpc>
                <a:spcPct val="90000"/>
              </a:lnSpc>
              <a:spcBef>
                <a:spcPts val="422"/>
              </a:spcBef>
            </a:pP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	</a:t>
            </a:r>
            <a:r>
              <a:rPr b="1" lang="en-US" sz="1800" spc="-1" strike="noStrike">
                <a:solidFill>
                  <a:srgbClr val="00008d"/>
                </a:solidFill>
                <a:uFill>
                  <a:solidFill>
                    <a:srgbClr val="ffffff"/>
                  </a:solidFill>
                </a:uFill>
                <a:latin typeface="Courier New"/>
                <a:ea typeface="msmincho"/>
              </a:rPr>
              <a:t>-dxyz  2</a:t>
            </a:r>
            <a:r>
              <a:rPr b="1" lang="en-US" sz="1800" spc="-1" strike="noStrike">
                <a:solidFill>
                  <a:srgbClr val="00008d"/>
                </a:solidFill>
                <a:uFill>
                  <a:solidFill>
                    <a:srgbClr val="ffffff"/>
                  </a:solidFill>
                </a:uFill>
                <a:latin typeface="Courier New"/>
                <a:ea typeface="msmincho"/>
              </a:rPr>
              <a:t>	</a:t>
            </a:r>
            <a:endParaRPr b="0" lang="en-US" sz="1800" spc="-1" strike="noStrike">
              <a:solidFill>
                <a:srgbClr val="000000"/>
              </a:solidFill>
              <a:uFill>
                <a:solidFill>
                  <a:srgbClr val="ffffff"/>
                </a:solidFill>
              </a:uFill>
              <a:latin typeface="Times New Roman"/>
            </a:endParaRPr>
          </a:p>
          <a:p>
            <a:pPr marL="231480" indent="-223560">
              <a:lnSpc>
                <a:spcPct val="90000"/>
              </a:lnSpc>
              <a:spcBef>
                <a:spcPts val="422"/>
              </a:spcBef>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 </a:t>
            </a:r>
            <a:endParaRPr b="0" lang="en-US" sz="1700" spc="-1" strike="noStrike">
              <a:solidFill>
                <a:srgbClr val="000000"/>
              </a:solidFill>
              <a:uFill>
                <a:solidFill>
                  <a:srgbClr val="ffffff"/>
                </a:solidFill>
              </a:uFill>
              <a:latin typeface="Times New Roman"/>
            </a:endParaRPr>
          </a:p>
          <a:p>
            <a:pPr marL="228600" indent="-228600">
              <a:lnSpc>
                <a:spcPct val="90000"/>
              </a:lnSpc>
              <a:spcBef>
                <a:spcPts val="422"/>
              </a:spcBef>
              <a:buClr>
                <a:srgbClr val="000000"/>
              </a:buClr>
              <a:buSzPct val="120000"/>
              <a:buFont typeface="Times New Roman"/>
              <a:buChar char="•"/>
            </a:pPr>
            <a:r>
              <a:rPr b="0" lang="en-US" sz="1900" spc="-1" strike="noStrike">
                <a:solidFill>
                  <a:srgbClr val="000000"/>
                </a:solidFill>
                <a:uFill>
                  <a:solidFill>
                    <a:srgbClr val="ffffff"/>
                  </a:solidFill>
                </a:uFill>
                <a:latin typeface="Arial"/>
              </a:rPr>
              <a:t>You could also use the </a:t>
            </a:r>
            <a:r>
              <a:rPr b="1" lang="en-US" sz="1900" spc="-1" strike="noStrike">
                <a:solidFill>
                  <a:srgbClr val="000000"/>
                </a:solidFill>
                <a:uFill>
                  <a:solidFill>
                    <a:srgbClr val="ffffff"/>
                  </a:solidFill>
                </a:uFill>
                <a:latin typeface="Arial"/>
              </a:rPr>
              <a:t>icbm452</a:t>
            </a:r>
            <a:r>
              <a:rPr b="0" lang="en-US" sz="1900" spc="-1" strike="noStrike">
                <a:solidFill>
                  <a:srgbClr val="000000"/>
                </a:solidFill>
                <a:uFill>
                  <a:solidFill>
                    <a:srgbClr val="ffffff"/>
                  </a:solidFill>
                </a:uFill>
                <a:latin typeface="Arial"/>
              </a:rPr>
              <a:t> or the mni’s </a:t>
            </a:r>
            <a:r>
              <a:rPr b="1" lang="en-US" sz="1900" spc="-1" strike="noStrike">
                <a:solidFill>
                  <a:srgbClr val="000000"/>
                </a:solidFill>
                <a:uFill>
                  <a:solidFill>
                    <a:srgbClr val="ffffff"/>
                  </a:solidFill>
                </a:uFill>
                <a:latin typeface="Arial"/>
              </a:rPr>
              <a:t>avg152T1</a:t>
            </a:r>
            <a:r>
              <a:rPr b="0" lang="en-US" sz="1900" spc="-1" strike="noStrike">
                <a:solidFill>
                  <a:srgbClr val="000000"/>
                </a:solidFill>
                <a:uFill>
                  <a:solidFill>
                    <a:srgbClr val="ffffff"/>
                  </a:solidFill>
                </a:uFill>
                <a:latin typeface="Arial"/>
              </a:rPr>
              <a:t> template instead of </a:t>
            </a:r>
            <a:r>
              <a:rPr b="1" lang="en-US" sz="1900" spc="-1" strike="noStrike">
                <a:solidFill>
                  <a:srgbClr val="000000"/>
                </a:solidFill>
                <a:uFill>
                  <a:solidFill>
                    <a:srgbClr val="ffffff"/>
                  </a:solidFill>
                </a:uFill>
                <a:latin typeface="Arial"/>
              </a:rPr>
              <a:t>N27</a:t>
            </a:r>
            <a:r>
              <a:rPr b="0" lang="en-US" sz="1900" spc="-1" strike="noStrike">
                <a:solidFill>
                  <a:srgbClr val="000000"/>
                </a:solidFill>
                <a:uFill>
                  <a:solidFill>
                    <a:srgbClr val="ffffff"/>
                  </a:solidFill>
                </a:uFill>
                <a:latin typeface="Arial"/>
              </a:rPr>
              <a:t> or any other template you like (see @auto_tlrc -help for a few good words on templates)</a:t>
            </a:r>
            <a:endParaRPr b="0" lang="en-US" sz="1900" spc="-1" strike="noStrike">
              <a:solidFill>
                <a:srgbClr val="000000"/>
              </a:solidFill>
              <a:uFill>
                <a:solidFill>
                  <a:srgbClr val="ffffff"/>
                </a:solidFill>
              </a:uFill>
              <a:latin typeface="Times New Roman"/>
            </a:endParaRPr>
          </a:p>
        </p:txBody>
      </p:sp>
      <p:sp>
        <p:nvSpPr>
          <p:cNvPr id="546" name="CustomShape 3"/>
          <p:cNvSpPr/>
          <p:nvPr/>
        </p:nvSpPr>
        <p:spPr>
          <a:xfrm>
            <a:off x="6181560" y="1919160"/>
            <a:ext cx="1541520" cy="642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1123"/>
              </a:spcBef>
            </a:pPr>
            <a:r>
              <a:rPr b="0" lang="en-US" sz="1800" spc="-1" strike="noStrike">
                <a:solidFill>
                  <a:srgbClr val="000000"/>
                </a:solidFill>
                <a:uFill>
                  <a:solidFill>
                    <a:srgbClr val="ffffff"/>
                  </a:solidFill>
                </a:uFill>
                <a:latin typeface="Arial"/>
              </a:rPr>
              <a:t>Output:  </a:t>
            </a:r>
            <a:r>
              <a:rPr b="1" lang="en-US" sz="1800" spc="-1" strike="noStrike">
                <a:solidFill>
                  <a:srgbClr val="0d8d4e"/>
                </a:solidFill>
                <a:uFill>
                  <a:solidFill>
                    <a:srgbClr val="ffffff"/>
                  </a:solidFill>
                </a:uFill>
                <a:latin typeface="Courier New"/>
              </a:rPr>
              <a:t>anat+tlrc</a:t>
            </a:r>
            <a:endParaRPr b="0" lang="en-US" sz="1800" spc="-1" strike="noStrike">
              <a:solidFill>
                <a:srgbClr val="000000"/>
              </a:solidFill>
              <a:uFill>
                <a:solidFill>
                  <a:srgbClr val="ffffff"/>
                </a:solidFill>
              </a:uFill>
              <a:latin typeface="Times New Roman"/>
            </a:endParaRPr>
          </a:p>
        </p:txBody>
      </p:sp>
      <p:sp>
        <p:nvSpPr>
          <p:cNvPr id="547" name="CustomShape 4"/>
          <p:cNvSpPr/>
          <p:nvPr/>
        </p:nvSpPr>
        <p:spPr>
          <a:xfrm>
            <a:off x="6095880" y="4027320"/>
            <a:ext cx="2186280" cy="642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1123"/>
              </a:spcBef>
            </a:pPr>
            <a:r>
              <a:rPr b="0" lang="en-US" sz="1800" spc="-1" strike="noStrike">
                <a:solidFill>
                  <a:srgbClr val="000000"/>
                </a:solidFill>
                <a:uFill>
                  <a:solidFill>
                    <a:srgbClr val="ffffff"/>
                  </a:solidFill>
                </a:uFill>
                <a:latin typeface="Arial"/>
              </a:rPr>
              <a:t>Output:  </a:t>
            </a:r>
            <a:r>
              <a:rPr b="1" lang="en-US" sz="1800" spc="-1" strike="noStrike">
                <a:solidFill>
                  <a:srgbClr val="0d8d4e"/>
                </a:solidFill>
                <a:uFill>
                  <a:solidFill>
                    <a:srgbClr val="ffffff"/>
                  </a:solidFill>
                </a:uFill>
                <a:latin typeface="Courier New"/>
              </a:rPr>
              <a:t>func_slim+tlrc</a:t>
            </a:r>
            <a:endParaRPr b="0" lang="en-US" sz="1800" spc="-1" strike="noStrike">
              <a:solidFill>
                <a:srgbClr val="000000"/>
              </a:solidFill>
              <a:uFill>
                <a:solidFill>
                  <a:srgbClr val="ffffff"/>
                </a:solidFill>
              </a:uFill>
              <a:latin typeface="Times New Roman"/>
            </a:endParaRPr>
          </a:p>
        </p:txBody>
      </p:sp>
      <p:sp>
        <p:nvSpPr>
          <p:cNvPr id="548" name="CustomShape 5"/>
          <p:cNvSpPr/>
          <p:nvPr/>
        </p:nvSpPr>
        <p:spPr>
          <a:xfrm>
            <a:off x="6165720" y="1862280"/>
            <a:ext cx="1487520" cy="780840"/>
          </a:xfrm>
          <a:prstGeom prst="rect">
            <a:avLst/>
          </a:prstGeom>
          <a:noFill/>
          <a:ln w="12600">
            <a:solidFill>
              <a:srgbClr val="ff0000"/>
            </a:solidFill>
            <a:miter/>
          </a:ln>
        </p:spPr>
        <p:style>
          <a:lnRef idx="0"/>
          <a:fillRef idx="0"/>
          <a:effectRef idx="0"/>
          <a:fontRef idx="minor"/>
        </p:style>
      </p:sp>
      <p:sp>
        <p:nvSpPr>
          <p:cNvPr id="549" name="CustomShape 6"/>
          <p:cNvSpPr/>
          <p:nvPr/>
        </p:nvSpPr>
        <p:spPr>
          <a:xfrm>
            <a:off x="6087960" y="3911760"/>
            <a:ext cx="2102040" cy="838080"/>
          </a:xfrm>
          <a:prstGeom prst="rect">
            <a:avLst/>
          </a:prstGeom>
          <a:noFill/>
          <a:ln w="12600">
            <a:solidFill>
              <a:srgbClr val="ff0000"/>
            </a:solidFill>
            <a:miter/>
          </a:ln>
        </p:spPr>
        <p:style>
          <a:lnRef idx="0"/>
          <a:fillRef idx="0"/>
          <a:effectRef idx="0"/>
          <a:fontRef idx="minor"/>
        </p:style>
      </p:sp>
      <p:sp>
        <p:nvSpPr>
          <p:cNvPr id="550" name="Line 7"/>
          <p:cNvSpPr/>
          <p:nvPr/>
        </p:nvSpPr>
        <p:spPr>
          <a:xfrm flipV="1">
            <a:off x="1978200" y="579600"/>
            <a:ext cx="5162400" cy="31680"/>
          </a:xfrm>
          <a:prstGeom prst="line">
            <a:avLst/>
          </a:prstGeom>
          <a:ln w="38160">
            <a:solidFill>
              <a:srgbClr val="ff00ff"/>
            </a:solidFill>
            <a:miter/>
          </a:ln>
        </p:spPr>
        <p:style>
          <a:lnRef idx="0"/>
          <a:fillRef idx="0"/>
          <a:effectRef idx="0"/>
          <a:fontRef idx="minor"/>
        </p:style>
      </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1" name="CustomShape 1"/>
          <p:cNvSpPr/>
          <p:nvPr/>
        </p:nvSpPr>
        <p:spPr>
          <a:xfrm>
            <a:off x="685800" y="108000"/>
            <a:ext cx="7772400" cy="533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lnSpc>
                <a:spcPct val="100000"/>
              </a:lnSpc>
            </a:pPr>
            <a:r>
              <a:rPr b="0" lang="en-US" sz="2000" spc="-1" strike="noStrike">
                <a:solidFill>
                  <a:srgbClr val="000000"/>
                </a:solidFill>
                <a:uFill>
                  <a:solidFill>
                    <a:srgbClr val="ffffff"/>
                  </a:solidFill>
                </a:uFill>
                <a:latin typeface="Arial"/>
              </a:rPr>
              <a:t>@auto_tlrc Results are Comparable to Manual TLRC:</a:t>
            </a:r>
            <a:endParaRPr b="0" lang="en-US" sz="2000" spc="-1" strike="noStrike">
              <a:solidFill>
                <a:srgbClr val="000000"/>
              </a:solidFill>
              <a:uFill>
                <a:solidFill>
                  <a:srgbClr val="ffffff"/>
                </a:solidFill>
              </a:uFill>
              <a:latin typeface="Times New Roman"/>
            </a:endParaRPr>
          </a:p>
        </p:txBody>
      </p:sp>
      <p:pic>
        <p:nvPicPr>
          <p:cNvPr id="552" name="" descr=""/>
          <p:cNvPicPr/>
          <p:nvPr/>
        </p:nvPicPr>
        <p:blipFill>
          <a:blip r:embed="rId1"/>
          <a:stretch/>
        </p:blipFill>
        <p:spPr>
          <a:xfrm>
            <a:off x="4191120" y="1219320"/>
            <a:ext cx="3155760" cy="2612880"/>
          </a:xfrm>
          <a:prstGeom prst="rect">
            <a:avLst/>
          </a:prstGeom>
          <a:ln w="12600">
            <a:solidFill>
              <a:srgbClr val="ffcc00"/>
            </a:solidFill>
            <a:miter/>
          </a:ln>
        </p:spPr>
      </p:pic>
      <p:pic>
        <p:nvPicPr>
          <p:cNvPr id="553" name="" descr=""/>
          <p:cNvPicPr/>
          <p:nvPr/>
        </p:nvPicPr>
        <p:blipFill>
          <a:blip r:embed="rId2"/>
          <a:stretch/>
        </p:blipFill>
        <p:spPr>
          <a:xfrm>
            <a:off x="990720" y="2209680"/>
            <a:ext cx="2917800" cy="3022560"/>
          </a:xfrm>
          <a:prstGeom prst="rect">
            <a:avLst/>
          </a:prstGeom>
          <a:ln w="12600">
            <a:solidFill>
              <a:srgbClr val="ffcc00"/>
            </a:solidFill>
            <a:miter/>
          </a:ln>
        </p:spPr>
      </p:pic>
      <p:pic>
        <p:nvPicPr>
          <p:cNvPr id="554" name="" descr=""/>
          <p:cNvPicPr/>
          <p:nvPr/>
        </p:nvPicPr>
        <p:blipFill>
          <a:blip r:embed="rId3"/>
          <a:stretch/>
        </p:blipFill>
        <p:spPr>
          <a:xfrm>
            <a:off x="4191120" y="3886200"/>
            <a:ext cx="3200400" cy="2630520"/>
          </a:xfrm>
          <a:prstGeom prst="rect">
            <a:avLst/>
          </a:prstGeom>
          <a:ln w="12600">
            <a:solidFill>
              <a:srgbClr val="ffcc00"/>
            </a:solidFill>
            <a:miter/>
          </a:ln>
        </p:spPr>
      </p:pic>
      <p:sp>
        <p:nvSpPr>
          <p:cNvPr id="555" name="CustomShape 2"/>
          <p:cNvSpPr/>
          <p:nvPr/>
        </p:nvSpPr>
        <p:spPr>
          <a:xfrm>
            <a:off x="1752480" y="1824120"/>
            <a:ext cx="10465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1800" spc="-1" strike="noStrike">
                <a:solidFill>
                  <a:srgbClr val="000000"/>
                </a:solidFill>
                <a:uFill>
                  <a:solidFill>
                    <a:srgbClr val="ffffff"/>
                  </a:solidFill>
                </a:uFill>
                <a:latin typeface="Arial"/>
              </a:rPr>
              <a:t>Original</a:t>
            </a:r>
            <a:endParaRPr b="0" lang="en-US" sz="1800" spc="-1" strike="noStrike">
              <a:solidFill>
                <a:srgbClr val="000000"/>
              </a:solidFill>
              <a:uFill>
                <a:solidFill>
                  <a:srgbClr val="ffffff"/>
                </a:solidFill>
              </a:uFill>
              <a:latin typeface="Times New Roman"/>
            </a:endParaRPr>
          </a:p>
        </p:txBody>
      </p:sp>
      <p:sp>
        <p:nvSpPr>
          <p:cNvPr id="556" name="CustomShape 3"/>
          <p:cNvSpPr/>
          <p:nvPr/>
        </p:nvSpPr>
        <p:spPr>
          <a:xfrm>
            <a:off x="7391520" y="1285920"/>
            <a:ext cx="15523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1800" spc="-1" strike="noStrike">
                <a:solidFill>
                  <a:srgbClr val="0205ff"/>
                </a:solidFill>
                <a:uFill>
                  <a:solidFill>
                    <a:srgbClr val="ffffff"/>
                  </a:solidFill>
                </a:uFill>
                <a:latin typeface="Courier New"/>
              </a:rPr>
              <a:t>@auto_tlrc</a:t>
            </a:r>
            <a:endParaRPr b="0" lang="en-US" sz="1800" spc="-1" strike="noStrike">
              <a:solidFill>
                <a:srgbClr val="000000"/>
              </a:solidFill>
              <a:uFill>
                <a:solidFill>
                  <a:srgbClr val="ffffff"/>
                </a:solidFill>
              </a:uFill>
              <a:latin typeface="Times New Roman"/>
            </a:endParaRPr>
          </a:p>
        </p:txBody>
      </p:sp>
      <p:sp>
        <p:nvSpPr>
          <p:cNvPr id="557" name="CustomShape 4"/>
          <p:cNvSpPr/>
          <p:nvPr/>
        </p:nvSpPr>
        <p:spPr>
          <a:xfrm>
            <a:off x="7467480" y="3949560"/>
            <a:ext cx="9687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1800" spc="-1" strike="noStrike">
                <a:solidFill>
                  <a:srgbClr val="000000"/>
                </a:solidFill>
                <a:uFill>
                  <a:solidFill>
                    <a:srgbClr val="ffffff"/>
                  </a:solidFill>
                </a:uFill>
                <a:latin typeface="Arial"/>
              </a:rPr>
              <a:t>Manual</a:t>
            </a:r>
            <a:endParaRPr b="0" lang="en-US" sz="1800" spc="-1" strike="noStrike">
              <a:solidFill>
                <a:srgbClr val="000000"/>
              </a:solidFill>
              <a:uFill>
                <a:solidFill>
                  <a:srgbClr val="ffffff"/>
                </a:solidFill>
              </a:uFill>
              <a:latin typeface="Times New Roman"/>
            </a:endParaRPr>
          </a:p>
        </p:txBody>
      </p:sp>
      <p:sp>
        <p:nvSpPr>
          <p:cNvPr id="558" name="Line 5"/>
          <p:cNvSpPr/>
          <p:nvPr/>
        </p:nvSpPr>
        <p:spPr>
          <a:xfrm flipV="1">
            <a:off x="1469880" y="579600"/>
            <a:ext cx="6193080" cy="39600"/>
          </a:xfrm>
          <a:prstGeom prst="line">
            <a:avLst/>
          </a:prstGeom>
          <a:ln w="38160">
            <a:solidFill>
              <a:srgbClr val="ff00ff"/>
            </a:solidFill>
            <a:miter/>
          </a:ln>
        </p:spPr>
        <p:style>
          <a:lnRef idx="0"/>
          <a:fillRef idx="0"/>
          <a:effectRef idx="0"/>
          <a:fontRef idx="minor"/>
        </p:style>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59" name="CustomShape 1"/>
          <p:cNvSpPr/>
          <p:nvPr/>
        </p:nvSpPr>
        <p:spPr>
          <a:xfrm>
            <a:off x="1692360" y="620640"/>
            <a:ext cx="509580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Standard Spaces</a:t>
            </a:r>
            <a:endParaRPr b="0" lang="en-US" sz="2400" spc="-1" strike="noStrike">
              <a:solidFill>
                <a:srgbClr val="000000"/>
              </a:solidFill>
              <a:uFill>
                <a:solidFill>
                  <a:srgbClr val="ffffff"/>
                </a:solidFill>
              </a:uFill>
              <a:latin typeface="Times New Roman"/>
            </a:endParaRPr>
          </a:p>
        </p:txBody>
      </p:sp>
      <p:sp>
        <p:nvSpPr>
          <p:cNvPr id="560"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1480" indent="-223560">
              <a:lnSpc>
                <a:spcPct val="100000"/>
              </a:lnSpc>
              <a:spcBef>
                <a:spcPts val="422"/>
              </a:spcBef>
            </a:pPr>
            <a:r>
              <a:rPr b="1" lang="en-US" sz="1700" spc="-1" strike="noStrike">
                <a:solidFill>
                  <a:srgbClr val="000000"/>
                </a:solidFill>
                <a:uFill>
                  <a:solidFill>
                    <a:srgbClr val="ffffff"/>
                  </a:solidFill>
                </a:uFill>
                <a:latin typeface="Arial"/>
              </a:rPr>
              <a:t>Why use a standard template space?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Compare across subjects and groups easily for every voxel in the brain</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Standardize coordinates with others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Know where a voxel is automatically from an atlas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Mostly automated and no specific ROI drawing required</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700" spc="-1" strike="noStrike">
                <a:solidFill>
                  <a:srgbClr val="000000"/>
                </a:solidFill>
                <a:uFill>
                  <a:solidFill>
                    <a:srgbClr val="ffffff"/>
                  </a:solidFill>
                </a:uFill>
                <a:latin typeface="Arial"/>
              </a:rPr>
              <a:t>Why</a:t>
            </a:r>
            <a:r>
              <a:rPr b="1" lang="en-US" sz="1700" spc="-1" strike="noStrike" u="sng">
                <a:solidFill>
                  <a:srgbClr val="000000"/>
                </a:solidFill>
                <a:uFill>
                  <a:solidFill>
                    <a:srgbClr val="ffffff"/>
                  </a:solidFill>
                </a:uFill>
                <a:latin typeface="Arial"/>
              </a:rPr>
              <a:t> not</a:t>
            </a:r>
            <a:r>
              <a:rPr b="1" lang="en-US" sz="1700" spc="-1" strike="noStrike">
                <a:solidFill>
                  <a:srgbClr val="000000"/>
                </a:solidFill>
                <a:uFill>
                  <a:solidFill>
                    <a:srgbClr val="ffffff"/>
                  </a:solidFill>
                </a:uFill>
                <a:latin typeface="Arial"/>
              </a:rPr>
              <a:t> use a standard template space?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Inconsistency among subjects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Inconsistency among groups – elderly versus younger</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Use consistent anatomical ROIs with good anatomical knowledge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Lower threshold for multiple comparison adjustments</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700" spc="-1" strike="noStrike">
              <a:solidFill>
                <a:srgbClr val="000000"/>
              </a:solidFill>
              <a:uFill>
                <a:solidFill>
                  <a:srgbClr val="ffffff"/>
                </a:solidFill>
              </a:uFill>
              <a:latin typeface="Times New Roman"/>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61" name="CustomShape 1"/>
          <p:cNvSpPr/>
          <p:nvPr/>
        </p:nvSpPr>
        <p:spPr>
          <a:xfrm>
            <a:off x="1914480" y="63180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Nonlinear alignment to template</a:t>
            </a:r>
            <a:endParaRPr b="0" lang="en-US" sz="2400" spc="-1" strike="noStrike">
              <a:solidFill>
                <a:srgbClr val="000000"/>
              </a:solidFill>
              <a:uFill>
                <a:solidFill>
                  <a:srgbClr val="ffffff"/>
                </a:solidFill>
              </a:uFill>
              <a:latin typeface="Times New Roman"/>
            </a:endParaRPr>
          </a:p>
        </p:txBody>
      </p:sp>
      <p:pic>
        <p:nvPicPr>
          <p:cNvPr id="562" name="" descr=""/>
          <p:cNvPicPr/>
          <p:nvPr/>
        </p:nvPicPr>
        <p:blipFill>
          <a:blip r:embed="rId1"/>
          <a:stretch/>
        </p:blipFill>
        <p:spPr>
          <a:xfrm>
            <a:off x="345960" y="1668600"/>
            <a:ext cx="7029720" cy="1636560"/>
          </a:xfrm>
          <a:prstGeom prst="rect">
            <a:avLst/>
          </a:prstGeom>
          <a:ln>
            <a:noFill/>
          </a:ln>
        </p:spPr>
      </p:pic>
      <p:sp>
        <p:nvSpPr>
          <p:cNvPr id="563" name="CustomShape 2"/>
          <p:cNvSpPr/>
          <p:nvPr/>
        </p:nvSpPr>
        <p:spPr>
          <a:xfrm>
            <a:off x="244440" y="1584360"/>
            <a:ext cx="853452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ffffff"/>
                </a:solidFill>
                <a:uFill>
                  <a:solidFill>
                    <a:srgbClr val="ffffff"/>
                  </a:solidFill>
                </a:uFill>
                <a:latin typeface="Times New Roman"/>
              </a:rPr>
              <a:t>@auto_tlrc            3dUnifize          qw0                    qw1                     qw2 </a:t>
            </a:r>
            <a:endParaRPr b="0" lang="en-US" sz="1600" spc="-1" strike="noStrike">
              <a:solidFill>
                <a:srgbClr val="000000"/>
              </a:solidFill>
              <a:uFill>
                <a:solidFill>
                  <a:srgbClr val="ffffff"/>
                </a:solidFill>
              </a:uFill>
              <a:latin typeface="Times New Roman"/>
            </a:endParaRPr>
          </a:p>
        </p:txBody>
      </p:sp>
      <p:sp>
        <p:nvSpPr>
          <p:cNvPr id="564" name="CustomShape 3"/>
          <p:cNvSpPr/>
          <p:nvPr/>
        </p:nvSpPr>
        <p:spPr>
          <a:xfrm>
            <a:off x="2865600" y="1239840"/>
            <a:ext cx="245880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3dQwarp </a:t>
            </a:r>
            <a:r>
              <a:rPr b="0" lang="en-US" sz="2400" spc="-1" strike="noStrike">
                <a:solidFill>
                  <a:srgbClr val="000000"/>
                </a:solidFill>
                <a:uFill>
                  <a:solidFill>
                    <a:srgbClr val="ffffff"/>
                  </a:solidFill>
                </a:uFill>
                <a:latin typeface="Wingdings"/>
                <a:ea typeface="Wingdings"/>
              </a:rPr>
              <a:t></a:t>
            </a:r>
            <a:endParaRPr b="0" lang="en-US" sz="2400" spc="-1" strike="noStrike">
              <a:solidFill>
                <a:srgbClr val="000000"/>
              </a:solidFill>
              <a:uFill>
                <a:solidFill>
                  <a:srgbClr val="ffffff"/>
                </a:solidFill>
              </a:uFill>
              <a:latin typeface="Times New Roman"/>
            </a:endParaRPr>
          </a:p>
        </p:txBody>
      </p:sp>
      <p:pic>
        <p:nvPicPr>
          <p:cNvPr id="565" name="" descr=""/>
          <p:cNvPicPr/>
          <p:nvPr/>
        </p:nvPicPr>
        <p:blipFill>
          <a:blip r:embed="rId2"/>
          <a:stretch/>
        </p:blipFill>
        <p:spPr>
          <a:xfrm>
            <a:off x="336600" y="3351240"/>
            <a:ext cx="7040520" cy="1627200"/>
          </a:xfrm>
          <a:prstGeom prst="rect">
            <a:avLst/>
          </a:prstGeom>
          <a:ln>
            <a:noFill/>
          </a:ln>
        </p:spPr>
      </p:pic>
      <p:sp>
        <p:nvSpPr>
          <p:cNvPr id="566" name="CustomShape 4"/>
          <p:cNvSpPr/>
          <p:nvPr/>
        </p:nvSpPr>
        <p:spPr>
          <a:xfrm>
            <a:off x="274680" y="3292560"/>
            <a:ext cx="792468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ffffff"/>
                </a:solidFill>
                <a:uFill>
                  <a:solidFill>
                    <a:srgbClr val="ffffff"/>
                  </a:solidFill>
                </a:uFill>
                <a:latin typeface="Times New Roman"/>
              </a:rPr>
              <a:t>qw3                    qw4                     qw5                    qw6                     qw7 </a:t>
            </a:r>
            <a:endParaRPr b="0" lang="en-US" sz="1600" spc="-1" strike="noStrike">
              <a:solidFill>
                <a:srgbClr val="000000"/>
              </a:solidFill>
              <a:uFill>
                <a:solidFill>
                  <a:srgbClr val="ffffff"/>
                </a:solidFill>
              </a:uFill>
              <a:latin typeface="Times New Roman"/>
            </a:endParaRPr>
          </a:p>
        </p:txBody>
      </p:sp>
      <p:pic>
        <p:nvPicPr>
          <p:cNvPr id="567" name="" descr=""/>
          <p:cNvPicPr/>
          <p:nvPr/>
        </p:nvPicPr>
        <p:blipFill>
          <a:blip r:embed="rId3"/>
          <a:stretch/>
        </p:blipFill>
        <p:spPr>
          <a:xfrm>
            <a:off x="331920" y="5032440"/>
            <a:ext cx="4209840" cy="1601640"/>
          </a:xfrm>
          <a:prstGeom prst="rect">
            <a:avLst/>
          </a:prstGeom>
          <a:ln>
            <a:noFill/>
          </a:ln>
        </p:spPr>
      </p:pic>
      <p:sp>
        <p:nvSpPr>
          <p:cNvPr id="568" name="CustomShape 5"/>
          <p:cNvSpPr/>
          <p:nvPr/>
        </p:nvSpPr>
        <p:spPr>
          <a:xfrm>
            <a:off x="284040" y="4978440"/>
            <a:ext cx="441972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ffffff"/>
                </a:solidFill>
                <a:uFill>
                  <a:solidFill>
                    <a:srgbClr val="ffffff"/>
                  </a:solidFill>
                </a:uFill>
                <a:latin typeface="Times New Roman"/>
              </a:rPr>
              <a:t>qw8                    qw9                    TT_N27</a:t>
            </a:r>
            <a:endParaRPr b="0" lang="en-US" sz="1600" spc="-1" strike="noStrike">
              <a:solidFill>
                <a:srgbClr val="000000"/>
              </a:solidFill>
              <a:uFill>
                <a:solidFill>
                  <a:srgbClr val="ffffff"/>
                </a:solidFill>
              </a:uFill>
              <a:latin typeface="Times New Roman"/>
            </a:endParaRPr>
          </a:p>
        </p:txBody>
      </p:sp>
      <p:pic>
        <p:nvPicPr>
          <p:cNvPr id="569" name="" descr=""/>
          <p:cNvPicPr/>
          <p:nvPr/>
        </p:nvPicPr>
        <p:blipFill>
          <a:blip r:embed="rId4"/>
          <a:stretch/>
        </p:blipFill>
        <p:spPr>
          <a:xfrm>
            <a:off x="4762440" y="4206960"/>
            <a:ext cx="2552760" cy="255276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4" name="CustomShape 1"/>
          <p:cNvSpPr/>
          <p:nvPr/>
        </p:nvSpPr>
        <p:spPr>
          <a:xfrm>
            <a:off x="685800" y="496800"/>
            <a:ext cx="7772400" cy="609840"/>
          </a:xfrm>
          <a:custGeom>
            <a:avLst/>
            <a:gdLst/>
            <a:ahLst/>
            <a:rect l="l" t="t" r="r" b="b"/>
            <a:pathLst>
              <a:path w="21600" h="21600">
                <a:moveTo>
                  <a:pt x="0" y="0"/>
                </a:moveTo>
                <a:lnTo>
                  <a:pt x="21600" y="0"/>
                </a:lnTo>
                <a:lnTo>
                  <a:pt x="21600" y="21600"/>
                </a:lnTo>
                <a:lnTo>
                  <a:pt x="0" y="21600"/>
                </a:lnTo>
                <a:lnTo>
                  <a:pt x="0" y="0"/>
                </a:lnTo>
                <a:close/>
              </a:path>
            </a:pathLst>
          </a:custGeom>
          <a:noFill/>
          <a:ln w="76320">
            <a:solidFill>
              <a:srgbClr val="ff00ff"/>
            </a:solidFill>
            <a:miter/>
          </a:ln>
        </p:spPr>
        <p:style>
          <a:lnRef idx="0"/>
          <a:fillRef idx="0"/>
          <a:effectRef idx="0"/>
          <a:fontRef idx="minor"/>
        </p:style>
        <p:txBody>
          <a:bodyPr lIns="90000" rIns="90000" tIns="46800" bIns="46800" anchor="ctr"/>
          <a:p>
            <a:pPr algn="ctr"/>
            <a:r>
              <a:rPr b="1" lang="en-GB" sz="2800" spc="-1" strike="noStrike">
                <a:solidFill>
                  <a:srgbClr val="000000"/>
                </a:solidFill>
                <a:uFill>
                  <a:solidFill>
                    <a:srgbClr val="ffffff"/>
                  </a:solidFill>
                </a:uFill>
                <a:latin typeface="Times New Roman"/>
              </a:rPr>
              <a:t>Image and Volume Registration with AFNI</a:t>
            </a:r>
            <a:endParaRPr b="0" lang="en-US" sz="2800" spc="-1" strike="noStrike">
              <a:solidFill>
                <a:srgbClr val="000000"/>
              </a:solidFill>
              <a:uFill>
                <a:solidFill>
                  <a:srgbClr val="ffffff"/>
                </a:solidFill>
              </a:uFill>
              <a:latin typeface="Times New Roman"/>
            </a:endParaRPr>
          </a:p>
        </p:txBody>
      </p:sp>
      <p:sp>
        <p:nvSpPr>
          <p:cNvPr id="135" name="CustomShape 2"/>
          <p:cNvSpPr/>
          <p:nvPr/>
        </p:nvSpPr>
        <p:spPr>
          <a:xfrm>
            <a:off x="685800" y="1335240"/>
            <a:ext cx="8077320" cy="5341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ts val="635"/>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Goal: bring images collected with different methods and at different times into spatial alignment</a:t>
            </a:r>
            <a:endParaRPr b="0" lang="en-US" sz="1500" spc="-1" strike="noStrike">
              <a:solidFill>
                <a:srgbClr val="000000"/>
              </a:solidFill>
              <a:uFill>
                <a:solidFill>
                  <a:srgbClr val="ffffff"/>
                </a:solidFill>
              </a:uFill>
              <a:latin typeface="Times New Roman"/>
            </a:endParaRPr>
          </a:p>
          <a:p>
            <a:pPr marL="228600" indent="-228600">
              <a:lnSpc>
                <a:spcPct val="110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Facilitates comparison of data on a voxel-by-voxel basis</a:t>
            </a:r>
            <a:endParaRPr b="0" lang="en-US" sz="15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Functional time series data will be less contaminated by artifacts due to subject movement</a:t>
            </a:r>
            <a:endParaRPr b="0" lang="en-US" sz="15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Can compare results across scanning sessions once images are properly registered</a:t>
            </a:r>
            <a:endParaRPr b="0" lang="en-US" sz="15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Can put volumes in standard space such as the stereotaxic Talairach-Tournoux coordinates</a:t>
            </a:r>
            <a:endParaRPr b="0" lang="en-US" sz="1500" spc="-1" strike="noStrike">
              <a:solidFill>
                <a:srgbClr val="000000"/>
              </a:solidFill>
              <a:uFill>
                <a:solidFill>
                  <a:srgbClr val="ffffff"/>
                </a:solidFill>
              </a:uFill>
              <a:latin typeface="Times New Roman"/>
            </a:endParaRPr>
          </a:p>
          <a:p>
            <a:pPr marL="228600" indent="-228600">
              <a:lnSpc>
                <a:spcPct val="110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Most </a:t>
            </a:r>
            <a:r>
              <a:rPr b="0" lang="en-GB" sz="1300" spc="-1" strike="noStrike">
                <a:solidFill>
                  <a:srgbClr val="000000"/>
                </a:solidFill>
                <a:uFill>
                  <a:solidFill>
                    <a:srgbClr val="ffffff"/>
                  </a:solidFill>
                </a:uFill>
                <a:latin typeface="Arial"/>
              </a:rPr>
              <a:t>(all?)</a:t>
            </a:r>
            <a:r>
              <a:rPr b="0" lang="en-GB" sz="1500" spc="-1" strike="noStrike">
                <a:solidFill>
                  <a:srgbClr val="000000"/>
                </a:solidFill>
                <a:uFill>
                  <a:solidFill>
                    <a:srgbClr val="ffffff"/>
                  </a:solidFill>
                </a:uFill>
                <a:latin typeface="Arial"/>
              </a:rPr>
              <a:t> image registration methods now in use do pair-wise alignment:</a:t>
            </a:r>
            <a:endParaRPr b="0" lang="en-US" sz="15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Given a base image </a:t>
            </a:r>
            <a:r>
              <a:rPr b="1" lang="en-GB" sz="1500" spc="-1" strike="noStrike">
                <a:solidFill>
                  <a:srgbClr val="0901ff"/>
                </a:solidFill>
                <a:uFill>
                  <a:solidFill>
                    <a:srgbClr val="ffffff"/>
                  </a:solidFill>
                </a:uFill>
                <a:latin typeface="Arial"/>
                <a:ea typeface="msmincho"/>
              </a:rPr>
              <a:t>J(x)</a:t>
            </a:r>
            <a:r>
              <a:rPr b="0" lang="en-GB" sz="1500" spc="-1" strike="noStrike">
                <a:solidFill>
                  <a:srgbClr val="000000"/>
                </a:solidFill>
                <a:uFill>
                  <a:solidFill>
                    <a:srgbClr val="ffffff"/>
                  </a:solidFill>
                </a:uFill>
                <a:latin typeface="Arial"/>
                <a:ea typeface="msmincho"/>
              </a:rPr>
              <a:t> and target </a:t>
            </a:r>
            <a:r>
              <a:rPr b="0" lang="en-GB" sz="1300" spc="-1" strike="noStrike">
                <a:solidFill>
                  <a:srgbClr val="000000"/>
                </a:solidFill>
                <a:uFill>
                  <a:solidFill>
                    <a:srgbClr val="ffffff"/>
                  </a:solidFill>
                </a:uFill>
                <a:latin typeface="Arial"/>
                <a:ea typeface="msmincho"/>
              </a:rPr>
              <a:t>(or source)</a:t>
            </a:r>
            <a:r>
              <a:rPr b="0" lang="en-GB" sz="1500" spc="-1" strike="noStrike">
                <a:solidFill>
                  <a:srgbClr val="000000"/>
                </a:solidFill>
                <a:uFill>
                  <a:solidFill>
                    <a:srgbClr val="ffffff"/>
                  </a:solidFill>
                </a:uFill>
                <a:latin typeface="Arial"/>
                <a:ea typeface="msmincho"/>
              </a:rPr>
              <a:t> image </a:t>
            </a:r>
            <a:r>
              <a:rPr b="1" lang="en-GB" sz="1500" spc="-1" strike="noStrike">
                <a:solidFill>
                  <a:srgbClr val="0901ff"/>
                </a:solidFill>
                <a:uFill>
                  <a:solidFill>
                    <a:srgbClr val="ffffff"/>
                  </a:solidFill>
                </a:uFill>
                <a:latin typeface="Arial"/>
                <a:ea typeface="msmincho"/>
              </a:rPr>
              <a:t>I(x)</a:t>
            </a:r>
            <a:r>
              <a:rPr b="0" lang="en-GB" sz="1500" spc="-1" strike="noStrike">
                <a:solidFill>
                  <a:srgbClr val="000000"/>
                </a:solidFill>
                <a:uFill>
                  <a:solidFill>
                    <a:srgbClr val="ffffff"/>
                  </a:solidFill>
                </a:uFill>
                <a:latin typeface="Arial"/>
                <a:ea typeface="msmincho"/>
              </a:rPr>
              <a:t>, find a geometrical transformation </a:t>
            </a:r>
            <a:r>
              <a:rPr b="1" lang="en-GB" sz="1500" spc="-1" strike="noStrike">
                <a:solidFill>
                  <a:srgbClr val="0901ff"/>
                </a:solidFill>
                <a:uFill>
                  <a:solidFill>
                    <a:srgbClr val="ffffff"/>
                  </a:solidFill>
                </a:uFill>
                <a:latin typeface="Arial"/>
                <a:ea typeface="msmincho"/>
              </a:rPr>
              <a:t>T[x]</a:t>
            </a:r>
            <a:r>
              <a:rPr b="0" lang="en-GB" sz="1500" spc="-1" strike="noStrike">
                <a:solidFill>
                  <a:srgbClr val="000000"/>
                </a:solidFill>
                <a:uFill>
                  <a:solidFill>
                    <a:srgbClr val="ffffff"/>
                  </a:solidFill>
                </a:uFill>
                <a:latin typeface="Arial"/>
                <a:ea typeface="msmincho"/>
              </a:rPr>
              <a:t> so that </a:t>
            </a:r>
            <a:r>
              <a:rPr b="1" lang="en-GB" sz="1500" spc="-1" strike="noStrike">
                <a:solidFill>
                  <a:srgbClr val="0901ff"/>
                </a:solidFill>
                <a:uFill>
                  <a:solidFill>
                    <a:srgbClr val="ffffff"/>
                  </a:solidFill>
                </a:uFill>
                <a:latin typeface="Arial"/>
                <a:ea typeface="msmincho"/>
              </a:rPr>
              <a:t>I(T[x])</a:t>
            </a:r>
            <a:r>
              <a:rPr b="1" lang="en-GB" sz="600" spc="-1" strike="noStrike">
                <a:solidFill>
                  <a:srgbClr val="0901ff"/>
                </a:solidFill>
                <a:uFill>
                  <a:solidFill>
                    <a:srgbClr val="ffffff"/>
                  </a:solidFill>
                </a:uFill>
                <a:latin typeface="Arial"/>
                <a:ea typeface="msmincho"/>
              </a:rPr>
              <a:t> </a:t>
            </a:r>
            <a:r>
              <a:rPr b="1" lang="en-GB" sz="1500" spc="-1" strike="noStrike">
                <a:solidFill>
                  <a:srgbClr val="0901ff"/>
                </a:solidFill>
                <a:uFill>
                  <a:solidFill>
                    <a:srgbClr val="ffffff"/>
                  </a:solidFill>
                </a:uFill>
                <a:latin typeface="Geneva CY"/>
                <a:ea typeface="msmincho"/>
              </a:rPr>
              <a:t>≈</a:t>
            </a:r>
            <a:r>
              <a:rPr b="1" lang="en-GB" sz="600" spc="-1" strike="noStrike">
                <a:solidFill>
                  <a:srgbClr val="0901ff"/>
                </a:solidFill>
                <a:uFill>
                  <a:solidFill>
                    <a:srgbClr val="ffffff"/>
                  </a:solidFill>
                </a:uFill>
                <a:latin typeface="Arial"/>
                <a:ea typeface="msmincho"/>
              </a:rPr>
              <a:t> </a:t>
            </a:r>
            <a:r>
              <a:rPr b="1" lang="en-GB" sz="1500" spc="-1" strike="noStrike">
                <a:solidFill>
                  <a:srgbClr val="0901ff"/>
                </a:solidFill>
                <a:uFill>
                  <a:solidFill>
                    <a:srgbClr val="ffffff"/>
                  </a:solidFill>
                </a:uFill>
                <a:latin typeface="Arial"/>
                <a:ea typeface="msmincho"/>
              </a:rPr>
              <a:t>J(x)</a:t>
            </a:r>
            <a:endParaRPr b="0" lang="en-US" sz="15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 </a:t>
            </a:r>
            <a:r>
              <a:rPr b="1" lang="en-GB" sz="1500" spc="-1" strike="noStrike">
                <a:solidFill>
                  <a:srgbClr val="0901ff"/>
                </a:solidFill>
                <a:uFill>
                  <a:solidFill>
                    <a:srgbClr val="ffffff"/>
                  </a:solidFill>
                </a:uFill>
                <a:latin typeface="Arial"/>
                <a:ea typeface="msmincho"/>
              </a:rPr>
              <a:t>T[x]</a:t>
            </a:r>
            <a:r>
              <a:rPr b="0" lang="en-GB" sz="1500" spc="-1" strike="noStrike">
                <a:solidFill>
                  <a:srgbClr val="000000"/>
                </a:solidFill>
                <a:uFill>
                  <a:solidFill>
                    <a:srgbClr val="ffffff"/>
                  </a:solidFill>
                </a:uFill>
                <a:latin typeface="Arial"/>
                <a:ea typeface="msmincho"/>
              </a:rPr>
              <a:t> will depend on some parameters</a:t>
            </a:r>
            <a:endParaRPr b="0" lang="en-US" sz="1500" spc="-1" strike="noStrike">
              <a:solidFill>
                <a:srgbClr val="000000"/>
              </a:solidFill>
              <a:uFill>
                <a:solidFill>
                  <a:srgbClr val="ffffff"/>
                </a:solidFill>
              </a:uFill>
              <a:latin typeface="Times New Roman"/>
            </a:endParaRPr>
          </a:p>
          <a:p>
            <a:pPr lvl="2" marL="914400" indent="-231840">
              <a:lnSpc>
                <a:spcPct val="11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Goal is to find the parameters that make the transformed</a:t>
            </a:r>
            <a:r>
              <a:rPr b="1" lang="en-GB" sz="1500" spc="-1" strike="noStrike">
                <a:solidFill>
                  <a:srgbClr val="0901ff"/>
                </a:solidFill>
                <a:uFill>
                  <a:solidFill>
                    <a:srgbClr val="ffffff"/>
                  </a:solidFill>
                </a:uFill>
                <a:latin typeface="Arial"/>
                <a:ea typeface="msmincho"/>
              </a:rPr>
              <a:t> I</a:t>
            </a:r>
            <a:r>
              <a:rPr b="0" lang="en-GB" sz="1500" spc="-1" strike="noStrike">
                <a:solidFill>
                  <a:srgbClr val="000000"/>
                </a:solidFill>
                <a:uFill>
                  <a:solidFill>
                    <a:srgbClr val="ffffff"/>
                  </a:solidFill>
                </a:uFill>
                <a:latin typeface="Arial"/>
                <a:ea typeface="msmincho"/>
              </a:rPr>
              <a:t> a ‘best fit’ to </a:t>
            </a:r>
            <a:r>
              <a:rPr b="1" lang="en-GB" sz="1500" spc="-1" strike="noStrike">
                <a:solidFill>
                  <a:srgbClr val="0901ff"/>
                </a:solidFill>
                <a:uFill>
                  <a:solidFill>
                    <a:srgbClr val="ffffff"/>
                  </a:solidFill>
                </a:uFill>
                <a:latin typeface="Arial"/>
                <a:ea typeface="msmincho"/>
              </a:rPr>
              <a:t>J</a:t>
            </a:r>
            <a:endParaRPr b="0" lang="en-US" sz="1500" spc="-1" strike="noStrike">
              <a:solidFill>
                <a:srgbClr val="000000"/>
              </a:solidFill>
              <a:uFill>
                <a:solidFill>
                  <a:srgbClr val="ffffff"/>
                </a:solidFill>
              </a:uFill>
              <a:latin typeface="Times New Roman"/>
            </a:endParaRPr>
          </a:p>
          <a:p>
            <a:pPr lvl="1" marL="560160" indent="-220680">
              <a:lnSpc>
                <a:spcPct val="110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To register an entire time series, each volume </a:t>
            </a:r>
            <a:r>
              <a:rPr b="1" lang="en-GB" sz="1500" spc="-1" strike="noStrike">
                <a:solidFill>
                  <a:srgbClr val="0901ff"/>
                </a:solidFill>
                <a:uFill>
                  <a:solidFill>
                    <a:srgbClr val="ffffff"/>
                  </a:solidFill>
                </a:uFill>
                <a:latin typeface="Arial"/>
                <a:ea typeface="msmincho"/>
              </a:rPr>
              <a:t>I</a:t>
            </a:r>
            <a:r>
              <a:rPr b="1" i="1" lang="en-GB" sz="1500" spc="-1" strike="noStrike" baseline="-25000">
                <a:solidFill>
                  <a:srgbClr val="0901ff"/>
                </a:solidFill>
                <a:uFill>
                  <a:solidFill>
                    <a:srgbClr val="ffffff"/>
                  </a:solidFill>
                </a:uFill>
                <a:latin typeface="Times CE"/>
                <a:ea typeface="msmincho"/>
              </a:rPr>
              <a:t>n</a:t>
            </a:r>
            <a:r>
              <a:rPr b="1" lang="en-GB" sz="1500" spc="-1" strike="noStrike">
                <a:solidFill>
                  <a:srgbClr val="0901ff"/>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is aligned to </a:t>
            </a:r>
            <a:r>
              <a:rPr b="1" lang="en-GB" sz="1500" spc="-1" strike="noStrike">
                <a:solidFill>
                  <a:srgbClr val="0901ff"/>
                </a:solidFill>
                <a:uFill>
                  <a:solidFill>
                    <a:srgbClr val="ffffff"/>
                  </a:solidFill>
                </a:uFill>
                <a:latin typeface="Arial"/>
                <a:ea typeface="msmincho"/>
              </a:rPr>
              <a:t>J(x)</a:t>
            </a:r>
            <a:r>
              <a:rPr b="0" lang="en-GB" sz="1500" spc="-1" strike="noStrike">
                <a:solidFill>
                  <a:srgbClr val="000000"/>
                </a:solidFill>
                <a:uFill>
                  <a:solidFill>
                    <a:srgbClr val="ffffff"/>
                  </a:solidFill>
                </a:uFill>
                <a:latin typeface="Arial"/>
                <a:ea typeface="msmincho"/>
              </a:rPr>
              <a:t> with its own transformation </a:t>
            </a:r>
            <a:r>
              <a:rPr b="1" lang="en-GB" sz="1500" spc="-1" strike="noStrike">
                <a:solidFill>
                  <a:srgbClr val="0901ff"/>
                </a:solidFill>
                <a:uFill>
                  <a:solidFill>
                    <a:srgbClr val="ffffff"/>
                  </a:solidFill>
                </a:uFill>
                <a:latin typeface="Arial"/>
                <a:ea typeface="msmincho"/>
              </a:rPr>
              <a:t>T</a:t>
            </a:r>
            <a:r>
              <a:rPr b="1" i="1" lang="en-GB" sz="1500" spc="-1" strike="noStrike" baseline="-25000">
                <a:solidFill>
                  <a:srgbClr val="0901ff"/>
                </a:solidFill>
                <a:uFill>
                  <a:solidFill>
                    <a:srgbClr val="ffffff"/>
                  </a:solidFill>
                </a:uFill>
                <a:latin typeface="Times New Roman"/>
                <a:ea typeface="msmincho"/>
              </a:rPr>
              <a:t>n</a:t>
            </a:r>
            <a:r>
              <a:rPr b="1" lang="en-GB" sz="1500" spc="-1" strike="noStrike">
                <a:solidFill>
                  <a:srgbClr val="0901ff"/>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for </a:t>
            </a:r>
            <a:r>
              <a:rPr b="0" i="1" lang="en-GB" sz="1500" spc="-1" strike="noStrike">
                <a:solidFill>
                  <a:srgbClr val="000000"/>
                </a:solidFill>
                <a:uFill>
                  <a:solidFill>
                    <a:srgbClr val="ffffff"/>
                  </a:solidFill>
                </a:uFill>
                <a:latin typeface="Arial"/>
                <a:ea typeface="msmincho"/>
              </a:rPr>
              <a:t>n</a:t>
            </a:r>
            <a:r>
              <a:rPr b="0" i="1" lang="en-GB" sz="600" spc="-1" strike="noStrike">
                <a:solidFill>
                  <a:srgbClr val="000000"/>
                </a:solidFill>
                <a:uFill>
                  <a:solidFill>
                    <a:srgbClr val="ffffff"/>
                  </a:solidFill>
                </a:uFill>
                <a:latin typeface="Arial"/>
                <a:ea typeface="msmincho"/>
              </a:rPr>
              <a:t> </a:t>
            </a:r>
            <a:r>
              <a:rPr b="0" lang="en-GB" sz="1500" spc="-1" strike="noStrike">
                <a:solidFill>
                  <a:srgbClr val="000000"/>
                </a:solidFill>
                <a:uFill>
                  <a:solidFill>
                    <a:srgbClr val="ffffff"/>
                  </a:solidFill>
                </a:uFill>
                <a:latin typeface="Arial"/>
                <a:ea typeface="msmincho"/>
              </a:rPr>
              <a:t>=</a:t>
            </a:r>
            <a:r>
              <a:rPr b="0" i="1" lang="en-GB" sz="600" spc="-1" strike="noStrike">
                <a:solidFill>
                  <a:srgbClr val="000000"/>
                </a:solidFill>
                <a:uFill>
                  <a:solidFill>
                    <a:srgbClr val="ffffff"/>
                  </a:solidFill>
                </a:uFill>
                <a:latin typeface="Arial"/>
                <a:ea typeface="msmincho"/>
              </a:rPr>
              <a:t> </a:t>
            </a:r>
            <a:r>
              <a:rPr b="0" lang="en-GB" sz="1500" spc="-1" strike="noStrike">
                <a:solidFill>
                  <a:srgbClr val="000000"/>
                </a:solidFill>
                <a:uFill>
                  <a:solidFill>
                    <a:srgbClr val="ffffff"/>
                  </a:solidFill>
                </a:uFill>
                <a:latin typeface="Arial"/>
                <a:ea typeface="msmincho"/>
              </a:rPr>
              <a:t>0, 1, …</a:t>
            </a:r>
            <a:endParaRPr b="0" lang="en-US" sz="1500" spc="-1" strike="noStrike">
              <a:solidFill>
                <a:srgbClr val="000000"/>
              </a:solidFill>
              <a:uFill>
                <a:solidFill>
                  <a:srgbClr val="ffffff"/>
                </a:solidFill>
              </a:uFill>
              <a:latin typeface="Times New Roman"/>
            </a:endParaRPr>
          </a:p>
          <a:p>
            <a:pPr lvl="2" marL="914400" indent="-231840">
              <a:lnSpc>
                <a:spcPct val="11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Result is time series </a:t>
            </a:r>
            <a:r>
              <a:rPr b="1" lang="en-GB" sz="1500" spc="-1" strike="noStrike">
                <a:solidFill>
                  <a:srgbClr val="0901ff"/>
                </a:solidFill>
                <a:uFill>
                  <a:solidFill>
                    <a:srgbClr val="ffffff"/>
                  </a:solidFill>
                </a:uFill>
                <a:latin typeface="Arial"/>
                <a:ea typeface="msmincho"/>
              </a:rPr>
              <a:t>I</a:t>
            </a:r>
            <a:r>
              <a:rPr b="1" i="1" lang="en-GB" sz="1500" spc="-1" strike="noStrike" baseline="-25000">
                <a:solidFill>
                  <a:srgbClr val="0901ff"/>
                </a:solidFill>
                <a:uFill>
                  <a:solidFill>
                    <a:srgbClr val="ffffff"/>
                  </a:solidFill>
                </a:uFill>
                <a:latin typeface="Times New Roman"/>
                <a:ea typeface="msmincho"/>
              </a:rPr>
              <a:t>n</a:t>
            </a:r>
            <a:r>
              <a:rPr b="1" lang="en-GB" sz="1500" spc="-1" strike="noStrike">
                <a:solidFill>
                  <a:srgbClr val="0901ff"/>
                </a:solidFill>
                <a:uFill>
                  <a:solidFill>
                    <a:srgbClr val="ffffff"/>
                  </a:solidFill>
                </a:uFill>
                <a:latin typeface="Arial"/>
                <a:ea typeface="msmincho"/>
              </a:rPr>
              <a:t>(T</a:t>
            </a:r>
            <a:r>
              <a:rPr b="1" i="1" lang="en-GB" sz="1500" spc="-1" strike="noStrike" baseline="-25000">
                <a:solidFill>
                  <a:srgbClr val="0901ff"/>
                </a:solidFill>
                <a:uFill>
                  <a:solidFill>
                    <a:srgbClr val="ffffff"/>
                  </a:solidFill>
                </a:uFill>
                <a:latin typeface="Times New Roman"/>
                <a:ea typeface="msmincho"/>
              </a:rPr>
              <a:t>n</a:t>
            </a:r>
            <a:r>
              <a:rPr b="1" lang="en-GB" sz="1500" spc="-1" strike="noStrike">
                <a:solidFill>
                  <a:srgbClr val="0901ff"/>
                </a:solidFill>
                <a:uFill>
                  <a:solidFill>
                    <a:srgbClr val="ffffff"/>
                  </a:solidFill>
                </a:uFill>
                <a:latin typeface="Arial"/>
                <a:ea typeface="msmincho"/>
              </a:rPr>
              <a:t>[x])</a:t>
            </a:r>
            <a:r>
              <a:rPr b="0" lang="en-GB" sz="1500" spc="-1" strike="noStrike">
                <a:solidFill>
                  <a:srgbClr val="000000"/>
                </a:solidFill>
                <a:uFill>
                  <a:solidFill>
                    <a:srgbClr val="ffffff"/>
                  </a:solidFill>
                </a:uFill>
                <a:latin typeface="Arial"/>
                <a:ea typeface="msmincho"/>
              </a:rPr>
              <a:t> for n=0, 1, …</a:t>
            </a:r>
            <a:endParaRPr b="0" lang="en-US" sz="1500" spc="-1" strike="noStrike">
              <a:solidFill>
                <a:srgbClr val="000000"/>
              </a:solidFill>
              <a:uFill>
                <a:solidFill>
                  <a:srgbClr val="ffffff"/>
                </a:solidFill>
              </a:uFill>
              <a:latin typeface="Times New Roman"/>
            </a:endParaRPr>
          </a:p>
          <a:p>
            <a:pPr lvl="2" marL="914400" indent="-231840">
              <a:lnSpc>
                <a:spcPct val="110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User must choose base image </a:t>
            </a:r>
            <a:r>
              <a:rPr b="1" lang="en-GB" sz="1500" spc="-1" strike="noStrike">
                <a:solidFill>
                  <a:srgbClr val="0901ff"/>
                </a:solidFill>
                <a:uFill>
                  <a:solidFill>
                    <a:srgbClr val="ffffff"/>
                  </a:solidFill>
                </a:uFill>
                <a:latin typeface="Arial"/>
                <a:ea typeface="msmincho"/>
              </a:rPr>
              <a:t>J(x)</a:t>
            </a:r>
            <a:endParaRPr b="0" lang="en-US" sz="1500" spc="-1" strike="noStrike">
              <a:solidFill>
                <a:srgbClr val="000000"/>
              </a:solidFill>
              <a:uFill>
                <a:solidFill>
                  <a:srgbClr val="ffffff"/>
                </a:solidFill>
              </a:uFill>
              <a:latin typeface="Times New Roman"/>
            </a:endParaRPr>
          </a:p>
        </p:txBody>
      </p:sp>
    </p:spTree>
  </p:cSld>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0" name="CustomShape 1"/>
          <p:cNvSpPr/>
          <p:nvPr/>
        </p:nvSpPr>
        <p:spPr>
          <a:xfrm>
            <a:off x="1914480" y="63180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Nonlinear alignment</a:t>
            </a:r>
            <a:endParaRPr b="0" lang="en-US" sz="2400" spc="-1" strike="noStrike">
              <a:solidFill>
                <a:srgbClr val="000000"/>
              </a:solidFill>
              <a:uFill>
                <a:solidFill>
                  <a:srgbClr val="ffffff"/>
                </a:solidFill>
              </a:uFill>
              <a:latin typeface="Times New Roman"/>
            </a:endParaRPr>
          </a:p>
        </p:txBody>
      </p:sp>
      <p:sp>
        <p:nvSpPr>
          <p:cNvPr id="571" name="CustomShape 2"/>
          <p:cNvSpPr/>
          <p:nvPr/>
        </p:nvSpPr>
        <p:spPr>
          <a:xfrm>
            <a:off x="299880" y="1336680"/>
            <a:ext cx="3438720" cy="515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1480" indent="-223560">
              <a:lnSpc>
                <a:spcPct val="100000"/>
              </a:lnSpc>
              <a:spcBef>
                <a:spcPts val="422"/>
              </a:spcBef>
            </a:pPr>
            <a:r>
              <a:rPr b="0" lang="en-US" sz="1700" spc="-1" strike="noStrike">
                <a:solidFill>
                  <a:srgbClr val="000000"/>
                </a:solidFill>
                <a:uFill>
                  <a:solidFill>
                    <a:srgbClr val="ffffff"/>
                  </a:solidFill>
                </a:uFill>
                <a:latin typeface="Arial"/>
              </a:rPr>
              <a:t>Advantages: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Great alignment – better spatial correspondence across data </a:t>
            </a:r>
            <a:r>
              <a:rPr b="0" lang="en-US" sz="1700" spc="-1" strike="noStrike">
                <a:solidFill>
                  <a:srgbClr val="000000"/>
                </a:solidFill>
                <a:uFill>
                  <a:solidFill>
                    <a:srgbClr val="ffffff"/>
                  </a:solidFill>
                </a:uFill>
                <a:latin typeface="Wingdings"/>
                <a:ea typeface="Wingdings"/>
              </a:rPr>
              <a:t></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Aligned data matches template</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Disadvantages: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Distortion of individual data</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Aligned data matches template. Choose template carefully</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End limits?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Skullstripping must be done much more carefully</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Processing time much slower</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Not yet integrated into AFNI GUI for warp-on-demand</a:t>
            </a:r>
            <a:endParaRPr b="0" lang="en-US" sz="1700" spc="-1" strike="noStrike">
              <a:solidFill>
                <a:srgbClr val="000000"/>
              </a:solidFill>
              <a:uFill>
                <a:solidFill>
                  <a:srgbClr val="ffffff"/>
                </a:solidFill>
              </a:uFill>
              <a:latin typeface="Times New Roman"/>
            </a:endParaRPr>
          </a:p>
          <a:p>
            <a:pPr lvl="1" marL="566640" indent="-214560">
              <a:lnSpc>
                <a:spcPct val="100000"/>
              </a:lnSpc>
              <a:spcBef>
                <a:spcPts val="422"/>
              </a:spcBef>
            </a:pPr>
            <a:endParaRPr b="0" lang="en-US" sz="1700" spc="-1" strike="noStrike">
              <a:solidFill>
                <a:srgbClr val="000000"/>
              </a:solidFill>
              <a:uFill>
                <a:solidFill>
                  <a:srgbClr val="ffffff"/>
                </a:solidFill>
              </a:uFill>
              <a:latin typeface="Times New Roman"/>
            </a:endParaRPr>
          </a:p>
          <a:p>
            <a:pPr lvl="1" marL="566640" indent="-21456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572" name="" descr=""/>
          <p:cNvPicPr/>
          <p:nvPr/>
        </p:nvPicPr>
        <p:blipFill>
          <a:blip r:embed="rId1"/>
          <a:srcRect l="-69" t="0" r="0" b="0"/>
          <a:stretch/>
        </p:blipFill>
        <p:spPr>
          <a:xfrm>
            <a:off x="3921120" y="1643040"/>
            <a:ext cx="5222880" cy="4361040"/>
          </a:xfrm>
          <a:prstGeom prst="rect">
            <a:avLst/>
          </a:prstGeom>
          <a:ln>
            <a:noFill/>
          </a:ln>
        </p:spPr>
      </p:pic>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3" name="CustomShape 1"/>
          <p:cNvSpPr/>
          <p:nvPr/>
        </p:nvSpPr>
        <p:spPr>
          <a:xfrm>
            <a:off x="1914480" y="63180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Comparing data </a:t>
            </a:r>
            <a:endParaRPr b="0" lang="en-US" sz="2400" spc="-1" strike="noStrike">
              <a:solidFill>
                <a:srgbClr val="000000"/>
              </a:solidFill>
              <a:uFill>
                <a:solidFill>
                  <a:srgbClr val="ffffff"/>
                </a:solidFill>
              </a:uFill>
              <a:latin typeface="Times New Roman"/>
            </a:endParaRPr>
          </a:p>
        </p:txBody>
      </p:sp>
      <p:sp>
        <p:nvSpPr>
          <p:cNvPr id="574" name="CustomShape 2"/>
          <p:cNvSpPr/>
          <p:nvPr/>
        </p:nvSpPr>
        <p:spPr>
          <a:xfrm>
            <a:off x="685800" y="1447920"/>
            <a:ext cx="7710480" cy="5087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How can I compare regions/voxels across subjects and groups?</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What works “best”?</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@auto_tlrc</a:t>
            </a:r>
            <a:r>
              <a:rPr b="0" lang="en-US" sz="1700" spc="-1" strike="noStrike">
                <a:solidFill>
                  <a:srgbClr val="000000"/>
                </a:solidFill>
                <a:uFill>
                  <a:solidFill>
                    <a:srgbClr val="ffffff"/>
                  </a:solidFill>
                </a:uFill>
                <a:latin typeface="Arial"/>
                <a:ea typeface="msmincho"/>
              </a:rPr>
              <a:t> – affine registration method to align individual subjects to a template</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auto_warp.py</a:t>
            </a:r>
            <a:r>
              <a:rPr b="0" lang="en-US" sz="1700" spc="-1" strike="noStrike">
                <a:solidFill>
                  <a:srgbClr val="000000"/>
                </a:solidFill>
                <a:uFill>
                  <a:solidFill>
                    <a:srgbClr val="ffffff"/>
                  </a:solidFill>
                </a:uFill>
                <a:latin typeface="Arial"/>
                <a:ea typeface="msmincho"/>
              </a:rPr>
              <a:t> – nonlinear alignment to template – better.</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manual Talairach</a:t>
            </a:r>
            <a:r>
              <a:rPr b="0" lang="en-US" sz="1700" spc="-1" strike="noStrike">
                <a:solidFill>
                  <a:srgbClr val="000000"/>
                </a:solidFill>
                <a:uFill>
                  <a:solidFill>
                    <a:srgbClr val="ffffff"/>
                  </a:solidFill>
                </a:uFill>
                <a:latin typeface="Arial"/>
                <a:ea typeface="msmincho"/>
              </a:rPr>
              <a:t> – based on specific markers divides data up based on AC-PC line and brain enclosing boxes. Better for looking at medial structures.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3dTagalign</a:t>
            </a:r>
            <a:r>
              <a:rPr b="0" lang="en-US" sz="1700" spc="-1" strike="noStrike">
                <a:solidFill>
                  <a:srgbClr val="000000"/>
                </a:solidFill>
                <a:uFill>
                  <a:solidFill>
                    <a:srgbClr val="ffffff"/>
                  </a:solidFill>
                </a:uFill>
                <a:latin typeface="Arial"/>
                <a:ea typeface="msmincho"/>
              </a:rPr>
              <a:t> – place markers on specific corresponding points among datasets and align with affine transformation</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1" lang="en-US" sz="1700" spc="-1" strike="noStrike">
                <a:solidFill>
                  <a:srgbClr val="000000"/>
                </a:solidFill>
                <a:uFill>
                  <a:solidFill>
                    <a:srgbClr val="ffffff"/>
                  </a:solidFill>
                </a:uFill>
                <a:latin typeface="Arial"/>
                <a:ea typeface="msmincho"/>
              </a:rPr>
              <a:t>ROI creation</a:t>
            </a:r>
            <a:r>
              <a:rPr b="0" lang="en-US" sz="1700" spc="-1" strike="noStrike">
                <a:solidFill>
                  <a:srgbClr val="000000"/>
                </a:solidFill>
                <a:uFill>
                  <a:solidFill>
                    <a:srgbClr val="ffffff"/>
                  </a:solidFill>
                </a:uFill>
                <a:latin typeface="Arial"/>
                <a:ea typeface="msmincho"/>
              </a:rPr>
              <a:t> – draw ROI’s (Draw Dataset plug-in) for each structure</a:t>
            </a:r>
            <a:endParaRPr b="0" lang="en-US" sz="1700" spc="-1" strike="noStrike">
              <a:solidFill>
                <a:srgbClr val="000000"/>
              </a:solidFill>
              <a:uFill>
                <a:solidFill>
                  <a:srgbClr val="ffffff"/>
                </a:solidFill>
              </a:uFill>
              <a:latin typeface="Times New Roman"/>
            </a:endParaRPr>
          </a:p>
          <a:p>
            <a:pPr lvl="1" marL="566640" indent="-214560">
              <a:lnSpc>
                <a:spcPct val="100000"/>
              </a:lnSpc>
              <a:spcBef>
                <a:spcPts val="422"/>
              </a:spcBef>
            </a:pPr>
            <a:endParaRPr b="0" lang="en-US" sz="1700" spc="-1" strike="noStrike">
              <a:solidFill>
                <a:srgbClr val="000000"/>
              </a:solidFill>
              <a:uFill>
                <a:solidFill>
                  <a:srgbClr val="ffffff"/>
                </a:solidFill>
              </a:uFill>
              <a:latin typeface="Times New Roman"/>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5" name="CustomShape 1"/>
          <p:cNvSpPr/>
          <p:nvPr/>
        </p:nvSpPr>
        <p:spPr>
          <a:xfrm>
            <a:off x="1914480" y="631800"/>
            <a:ext cx="5315040" cy="61596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Choosing a template</a:t>
            </a:r>
            <a:endParaRPr b="0" lang="en-US" sz="2400" spc="-1" strike="noStrike">
              <a:solidFill>
                <a:srgbClr val="000000"/>
              </a:solidFill>
              <a:uFill>
                <a:solidFill>
                  <a:srgbClr val="ffffff"/>
                </a:solidFill>
              </a:uFill>
              <a:latin typeface="Times New Roman"/>
            </a:endParaRPr>
          </a:p>
        </p:txBody>
      </p:sp>
      <p:sp>
        <p:nvSpPr>
          <p:cNvPr id="576" name="CustomShape 2"/>
          <p:cNvSpPr/>
          <p:nvPr/>
        </p:nvSpPr>
        <p:spPr>
          <a:xfrm>
            <a:off x="685800" y="1447920"/>
            <a:ext cx="7710480" cy="5087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Similar to subject group – neonates, pediatric, young adults, elderly, macaque, rabbit...</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Same modality, similar coverage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Relevant atlas segmentation</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Individual or group template</a:t>
            </a:r>
            <a:endParaRPr b="0" lang="en-US" sz="1700" spc="-1" strike="noStrike">
              <a:solidFill>
                <a:srgbClr val="000000"/>
              </a:solidFill>
              <a:uFill>
                <a:solidFill>
                  <a:srgbClr val="ffffff"/>
                </a:solidFill>
              </a:uFill>
              <a:latin typeface="Times New Roman"/>
            </a:endParaRPr>
          </a:p>
          <a:p>
            <a:pPr lvl="1" marL="736560" indent="-279360">
              <a:lnSpc>
                <a:spcPct val="100000"/>
              </a:lnSpc>
              <a:spcBef>
                <a:spcPts val="422"/>
              </a:spcBef>
              <a:buClr>
                <a:srgbClr val="000000"/>
              </a:buClr>
              <a:buFont typeface="Times New Roman"/>
              <a:buChar char="–"/>
            </a:pPr>
            <a:r>
              <a:rPr b="0" lang="en-US" sz="1700" spc="-1" strike="noStrike">
                <a:solidFill>
                  <a:srgbClr val="000000"/>
                </a:solidFill>
                <a:uFill>
                  <a:solidFill>
                    <a:srgbClr val="ffffff"/>
                  </a:solidFill>
                </a:uFill>
                <a:latin typeface="Arial"/>
                <a:ea typeface="msmincho"/>
              </a:rPr>
              <a:t>Group – average or iterative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Make your own template (and maybe an atlas too)</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Haskins pediatric atlas research</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affine group averages</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finding the most "typical" individual in group</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nonlinear alignment to typical</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iterative nonlinear alignment</a:t>
            </a:r>
            <a:endParaRPr b="0" lang="en-US" sz="1700" spc="-1" strike="noStrike">
              <a:solidFill>
                <a:srgbClr val="000000"/>
              </a:solidFill>
              <a:uFill>
                <a:solidFill>
                  <a:srgbClr val="ffffff"/>
                </a:solidFill>
              </a:uFill>
              <a:latin typeface="Times New Roman"/>
            </a:endParaRPr>
          </a:p>
          <a:p>
            <a:pPr lvl="3" marL="1247760" indent="-220680">
              <a:lnSpc>
                <a:spcPct val="100000"/>
              </a:lnSpc>
              <a:spcBef>
                <a:spcPts val="422"/>
              </a:spcBef>
              <a:buClr>
                <a:srgbClr val="000000"/>
              </a:buClr>
              <a:buSzPct val="70000"/>
              <a:buFont typeface="Zapf Dingbats" charset="2"/>
              <a:buChar char=""/>
            </a:pPr>
            <a:r>
              <a:rPr b="0" lang="en-US" sz="1700" spc="-1" strike="noStrike">
                <a:solidFill>
                  <a:srgbClr val="000000"/>
                </a:solidFill>
                <a:uFill>
                  <a:solidFill>
                    <a:srgbClr val="ffffff"/>
                  </a:solidFill>
                </a:uFill>
                <a:latin typeface="Arial"/>
                <a:ea typeface="msmincho"/>
              </a:rPr>
              <a:t>@toMNI_Awarp, @toMNI_Qwarpar</a:t>
            </a:r>
            <a:endParaRPr b="0" lang="en-US" sz="1700" spc="-1" strike="noStrike">
              <a:solidFill>
                <a:srgbClr val="000000"/>
              </a:solidFill>
              <a:uFill>
                <a:solidFill>
                  <a:srgbClr val="ffffff"/>
                </a:solidFill>
              </a:uFill>
              <a:latin typeface="Times New Roman"/>
            </a:endParaRPr>
          </a:p>
          <a:p>
            <a:pPr lvl="1" marL="566640" indent="-214560">
              <a:lnSpc>
                <a:spcPct val="100000"/>
              </a:lnSpc>
              <a:spcBef>
                <a:spcPts val="422"/>
              </a:spcBef>
            </a:pPr>
            <a:endParaRPr b="0" lang="en-US" sz="1700" spc="-1" strike="noStrike">
              <a:solidFill>
                <a:srgbClr val="000000"/>
              </a:solidFill>
              <a:uFill>
                <a:solidFill>
                  <a:srgbClr val="ffffff"/>
                </a:solidFill>
              </a:uFill>
              <a:latin typeface="Times New Roman"/>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7"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Atlas/Template Spaces Differ In Size</a:t>
            </a:r>
            <a:endParaRPr b="0" lang="en-US" sz="2000" spc="-1" strike="noStrike">
              <a:solidFill>
                <a:srgbClr val="000000"/>
              </a:solidFill>
              <a:uFill>
                <a:solidFill>
                  <a:srgbClr val="ffffff"/>
                </a:solidFill>
              </a:uFill>
              <a:latin typeface="Times New Roman"/>
            </a:endParaRPr>
          </a:p>
        </p:txBody>
      </p:sp>
      <p:sp>
        <p:nvSpPr>
          <p:cNvPr id="578" name="Line 2"/>
          <p:cNvSpPr/>
          <p:nvPr/>
        </p:nvSpPr>
        <p:spPr>
          <a:xfrm>
            <a:off x="1066680" y="685800"/>
            <a:ext cx="6629400" cy="1440"/>
          </a:xfrm>
          <a:prstGeom prst="line">
            <a:avLst/>
          </a:prstGeom>
          <a:ln w="38160">
            <a:solidFill>
              <a:srgbClr val="ff00ff"/>
            </a:solidFill>
            <a:miter/>
          </a:ln>
        </p:spPr>
        <p:style>
          <a:lnRef idx="0"/>
          <a:fillRef idx="0"/>
          <a:effectRef idx="0"/>
          <a:fontRef idx="minor"/>
        </p:style>
      </p:sp>
      <p:pic>
        <p:nvPicPr>
          <p:cNvPr id="579" name="" descr=""/>
          <p:cNvPicPr/>
          <p:nvPr/>
        </p:nvPicPr>
        <p:blipFill>
          <a:blip r:embed="rId1"/>
          <a:stretch/>
        </p:blipFill>
        <p:spPr>
          <a:xfrm>
            <a:off x="4952880" y="3581280"/>
            <a:ext cx="3657600" cy="3009960"/>
          </a:xfrm>
          <a:prstGeom prst="rect">
            <a:avLst/>
          </a:prstGeom>
          <a:ln>
            <a:noFill/>
          </a:ln>
        </p:spPr>
      </p:pic>
      <p:pic>
        <p:nvPicPr>
          <p:cNvPr id="580" name="" descr=""/>
          <p:cNvPicPr/>
          <p:nvPr/>
        </p:nvPicPr>
        <p:blipFill>
          <a:blip r:embed="rId2"/>
          <a:stretch/>
        </p:blipFill>
        <p:spPr>
          <a:xfrm>
            <a:off x="5334120" y="762120"/>
            <a:ext cx="3124080" cy="3049560"/>
          </a:xfrm>
          <a:prstGeom prst="rect">
            <a:avLst/>
          </a:prstGeom>
          <a:ln>
            <a:noFill/>
          </a:ln>
        </p:spPr>
      </p:pic>
      <p:pic>
        <p:nvPicPr>
          <p:cNvPr id="581" name="" descr=""/>
          <p:cNvPicPr/>
          <p:nvPr/>
        </p:nvPicPr>
        <p:blipFill>
          <a:blip r:embed="rId3"/>
          <a:stretch/>
        </p:blipFill>
        <p:spPr>
          <a:xfrm>
            <a:off x="762120" y="762120"/>
            <a:ext cx="3727440" cy="4572000"/>
          </a:xfrm>
          <a:prstGeom prst="rect">
            <a:avLst/>
          </a:prstGeom>
          <a:ln>
            <a:noFill/>
          </a:ln>
        </p:spPr>
      </p:pic>
      <p:sp>
        <p:nvSpPr>
          <p:cNvPr id="582" name="CustomShape 3"/>
          <p:cNvSpPr/>
          <p:nvPr/>
        </p:nvSpPr>
        <p:spPr>
          <a:xfrm>
            <a:off x="762120" y="5410080"/>
            <a:ext cx="3886200" cy="642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pPr>
            <a:r>
              <a:rPr b="0" lang="en-US" sz="1800" spc="-1" strike="noStrike">
                <a:solidFill>
                  <a:srgbClr val="000000"/>
                </a:solidFill>
                <a:uFill>
                  <a:solidFill>
                    <a:srgbClr val="ffffff"/>
                  </a:solidFill>
                </a:uFill>
                <a:latin typeface="Arial"/>
              </a:rPr>
              <a:t>MNI is larger than TLRC space.</a:t>
            </a:r>
            <a:endParaRPr b="0" lang="en-US" sz="1800" spc="-1" strike="noStrike">
              <a:solidFill>
                <a:srgbClr val="000000"/>
              </a:solidFill>
              <a:uFill>
                <a:solidFill>
                  <a:srgbClr val="ffffff"/>
                </a:solidFill>
              </a:uFill>
              <a:latin typeface="Times New Roman"/>
            </a:endParaRPr>
          </a:p>
          <a:p>
            <a:pPr>
              <a:lnSpc>
                <a:spcPct val="100000"/>
              </a:lnSpc>
            </a:pPr>
            <a:endParaRPr b="0" lang="en-US" sz="1800" spc="-1" strike="noStrike">
              <a:solidFill>
                <a:srgbClr val="000000"/>
              </a:solidFill>
              <a:uFill>
                <a:solidFill>
                  <a:srgbClr val="ffffff"/>
                </a:solidFill>
              </a:uFill>
              <a:latin typeface="Times New Roman"/>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3"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Atlas/Template Spaces Differ In Origin</a:t>
            </a:r>
            <a:endParaRPr b="0" lang="en-US" sz="2000" spc="-1" strike="noStrike">
              <a:solidFill>
                <a:srgbClr val="000000"/>
              </a:solidFill>
              <a:uFill>
                <a:solidFill>
                  <a:srgbClr val="ffffff"/>
                </a:solidFill>
              </a:uFill>
              <a:latin typeface="Times New Roman"/>
            </a:endParaRPr>
          </a:p>
        </p:txBody>
      </p:sp>
      <p:sp>
        <p:nvSpPr>
          <p:cNvPr id="584" name="Line 2"/>
          <p:cNvSpPr/>
          <p:nvPr/>
        </p:nvSpPr>
        <p:spPr>
          <a:xfrm>
            <a:off x="1066680" y="685800"/>
            <a:ext cx="6629400" cy="1440"/>
          </a:xfrm>
          <a:prstGeom prst="line">
            <a:avLst/>
          </a:prstGeom>
          <a:ln w="38160">
            <a:solidFill>
              <a:srgbClr val="ff00ff"/>
            </a:solidFill>
            <a:miter/>
          </a:ln>
        </p:spPr>
        <p:style>
          <a:lnRef idx="0"/>
          <a:fillRef idx="0"/>
          <a:effectRef idx="0"/>
          <a:fontRef idx="minor"/>
        </p:style>
      </p:sp>
      <p:pic>
        <p:nvPicPr>
          <p:cNvPr id="585" name="" descr=""/>
          <p:cNvPicPr/>
          <p:nvPr/>
        </p:nvPicPr>
        <p:blipFill>
          <a:blip r:embed="rId1"/>
          <a:stretch/>
        </p:blipFill>
        <p:spPr>
          <a:xfrm>
            <a:off x="2286000" y="914400"/>
            <a:ext cx="6254640" cy="5303880"/>
          </a:xfrm>
          <a:prstGeom prst="rect">
            <a:avLst/>
          </a:prstGeom>
          <a:ln>
            <a:noFill/>
          </a:ln>
        </p:spPr>
      </p:pic>
      <p:sp>
        <p:nvSpPr>
          <p:cNvPr id="586" name="CustomShape 3"/>
          <p:cNvSpPr/>
          <p:nvPr/>
        </p:nvSpPr>
        <p:spPr>
          <a:xfrm>
            <a:off x="609480" y="1371600"/>
            <a:ext cx="154476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fillRef idx="0"/>
          <a:effectRef idx="0"/>
          <a:fontRef idx="minor"/>
        </p:style>
        <p:txBody>
          <a:bodyPr wrap="none" lIns="90000" rIns="90000" tIns="46800" bIns="46800"/>
          <a:p>
            <a:pPr>
              <a:lnSpc>
                <a:spcPct val="100000"/>
              </a:lnSpc>
            </a:pPr>
            <a:r>
              <a:rPr b="0" lang="en-US" sz="2400" spc="-1" strike="noStrike">
                <a:solidFill>
                  <a:srgbClr val="ff07f9"/>
                </a:solidFill>
                <a:uFill>
                  <a:solidFill>
                    <a:srgbClr val="ffffff"/>
                  </a:solidFill>
                </a:uFill>
                <a:latin typeface="Times New Roman"/>
              </a:rPr>
              <a:t>TLRC</a:t>
            </a:r>
            <a:endParaRPr b="0" lang="en-US" sz="2400" spc="-1" strike="noStrike">
              <a:solidFill>
                <a:srgbClr val="000000"/>
              </a:solidFill>
              <a:uFill>
                <a:solidFill>
                  <a:srgbClr val="ffffff"/>
                </a:solidFill>
              </a:uFill>
              <a:latin typeface="Times New Roman"/>
            </a:endParaRPr>
          </a:p>
          <a:p>
            <a:pPr>
              <a:lnSpc>
                <a:spcPct val="100000"/>
              </a:lnSpc>
            </a:pPr>
            <a:r>
              <a:rPr b="0" lang="en-US" sz="2400" spc="-1" strike="noStrike">
                <a:solidFill>
                  <a:srgbClr val="0205ff"/>
                </a:solidFill>
                <a:uFill>
                  <a:solidFill>
                    <a:srgbClr val="ffffff"/>
                  </a:solidFill>
                </a:uFill>
                <a:latin typeface="Times New Roman"/>
              </a:rPr>
              <a:t>MNI</a:t>
            </a:r>
            <a:endParaRPr b="0" lang="en-US" sz="2400" spc="-1" strike="noStrike">
              <a:solidFill>
                <a:srgbClr val="000000"/>
              </a:solidFill>
              <a:uFill>
                <a:solidFill>
                  <a:srgbClr val="ffffff"/>
                </a:solidFill>
              </a:uFill>
              <a:latin typeface="Times New Roman"/>
            </a:endParaRPr>
          </a:p>
          <a:p>
            <a:pPr>
              <a:lnSpc>
                <a:spcPct val="100000"/>
              </a:lnSpc>
            </a:pPr>
            <a:r>
              <a:rPr b="0" lang="en-US" sz="2400" spc="-1" strike="noStrike">
                <a:solidFill>
                  <a:srgbClr val="0d8d4e"/>
                </a:solidFill>
                <a:uFill>
                  <a:solidFill>
                    <a:srgbClr val="ffffff"/>
                  </a:solidFill>
                </a:uFill>
                <a:latin typeface="Times New Roman"/>
              </a:rPr>
              <a:t>MNI-Anat.</a:t>
            </a:r>
            <a:endParaRPr b="0" lang="en-US" sz="2400" spc="-1" strike="noStrike">
              <a:solidFill>
                <a:srgbClr val="000000"/>
              </a:solidFill>
              <a:uFill>
                <a:solidFill>
                  <a:srgbClr val="ffffff"/>
                </a:solidFill>
              </a:uFill>
              <a:latin typeface="Times New Roman"/>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7"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From Space To Space</a:t>
            </a:r>
            <a:endParaRPr b="0" lang="en-US" sz="2000" spc="-1" strike="noStrike">
              <a:solidFill>
                <a:srgbClr val="000000"/>
              </a:solidFill>
              <a:uFill>
                <a:solidFill>
                  <a:srgbClr val="ffffff"/>
                </a:solidFill>
              </a:uFill>
              <a:latin typeface="Times New Roman"/>
            </a:endParaRPr>
          </a:p>
        </p:txBody>
      </p:sp>
      <p:sp>
        <p:nvSpPr>
          <p:cNvPr id="588" name="Line 2"/>
          <p:cNvSpPr/>
          <p:nvPr/>
        </p:nvSpPr>
        <p:spPr>
          <a:xfrm>
            <a:off x="1066680" y="685800"/>
            <a:ext cx="6629400" cy="1440"/>
          </a:xfrm>
          <a:prstGeom prst="line">
            <a:avLst/>
          </a:prstGeom>
          <a:ln w="38160">
            <a:solidFill>
              <a:srgbClr val="ff00ff"/>
            </a:solidFill>
            <a:miter/>
          </a:ln>
        </p:spPr>
        <p:style>
          <a:lnRef idx="0"/>
          <a:fillRef idx="0"/>
          <a:effectRef idx="0"/>
          <a:fontRef idx="minor"/>
        </p:style>
      </p:sp>
      <p:pic>
        <p:nvPicPr>
          <p:cNvPr id="589" name="" descr=""/>
          <p:cNvPicPr/>
          <p:nvPr/>
        </p:nvPicPr>
        <p:blipFill>
          <a:blip r:embed="rId1"/>
          <a:stretch/>
        </p:blipFill>
        <p:spPr>
          <a:xfrm>
            <a:off x="4946760" y="801720"/>
            <a:ext cx="3816360" cy="3236760"/>
          </a:xfrm>
          <a:prstGeom prst="rect">
            <a:avLst/>
          </a:prstGeom>
          <a:ln>
            <a:noFill/>
          </a:ln>
        </p:spPr>
      </p:pic>
      <p:sp>
        <p:nvSpPr>
          <p:cNvPr id="590" name="CustomShape 3"/>
          <p:cNvSpPr/>
          <p:nvPr/>
        </p:nvSpPr>
        <p:spPr>
          <a:xfrm>
            <a:off x="304920" y="3174840"/>
            <a:ext cx="8305560" cy="32767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600" spc="-1" strike="noStrike">
                <a:solidFill>
                  <a:srgbClr val="000000"/>
                </a:solidFill>
                <a:uFill>
                  <a:solidFill>
                    <a:srgbClr val="ffffff"/>
                  </a:solidFill>
                </a:uFill>
                <a:latin typeface="Arial"/>
              </a:rPr>
              <a:t>Going between TLRC and MNI:</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Approximate equation</a:t>
            </a:r>
            <a:endParaRPr b="0" lang="en-US" sz="16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used by </a:t>
            </a:r>
            <a:r>
              <a:rPr b="1" lang="en-US" sz="1600" spc="-1" strike="noStrike">
                <a:solidFill>
                  <a:srgbClr val="000000"/>
                </a:solidFill>
                <a:uFill>
                  <a:solidFill>
                    <a:srgbClr val="ffffff"/>
                  </a:solidFill>
                </a:uFill>
                <a:latin typeface="Courier New"/>
                <a:ea typeface="msmincho"/>
              </a:rPr>
              <a:t>whereami</a:t>
            </a:r>
            <a:r>
              <a:rPr b="0" lang="en-US" sz="1600" spc="-1" strike="noStrike">
                <a:solidFill>
                  <a:srgbClr val="000000"/>
                </a:solidFill>
                <a:uFill>
                  <a:solidFill>
                    <a:srgbClr val="ffffff"/>
                  </a:solidFill>
                </a:uFill>
                <a:latin typeface="Arial"/>
                <a:ea typeface="msmincho"/>
              </a:rPr>
              <a:t> and </a:t>
            </a:r>
            <a:r>
              <a:rPr b="1" lang="en-US" sz="1600" spc="-1" strike="noStrike">
                <a:solidFill>
                  <a:srgbClr val="000000"/>
                </a:solidFill>
                <a:uFill>
                  <a:solidFill>
                    <a:srgbClr val="ffffff"/>
                  </a:solidFill>
                </a:uFill>
                <a:latin typeface="Courier New"/>
                <a:ea typeface="msmincho"/>
              </a:rPr>
              <a:t>3dWarp</a:t>
            </a:r>
            <a:r>
              <a:rPr b="0" lang="en-US" sz="1600" spc="-1" strike="noStrike">
                <a:solidFill>
                  <a:srgbClr val="000000"/>
                </a:solidFill>
                <a:uFill>
                  <a:solidFill>
                    <a:srgbClr val="ffffff"/>
                  </a:solidFill>
                </a:uFill>
                <a:latin typeface="Arial"/>
                <a:ea typeface="msmincho"/>
              </a:rPr>
              <a:t> </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Manual TLRC transformation of MNI template to TLRC space </a:t>
            </a:r>
            <a:endParaRPr b="0" lang="en-US" sz="16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Zapf Dingbats" charset="2"/>
              <a:buChar char=""/>
            </a:pPr>
            <a:r>
              <a:rPr b="0" lang="en-US" sz="1600" spc="-1" strike="noStrike">
                <a:solidFill>
                  <a:srgbClr val="000000"/>
                </a:solidFill>
                <a:uFill>
                  <a:solidFill>
                    <a:srgbClr val="ffffff"/>
                  </a:solidFill>
                </a:uFill>
                <a:latin typeface="Arial"/>
                <a:ea typeface="msmincho"/>
              </a:rPr>
              <a:t>used by </a:t>
            </a:r>
            <a:r>
              <a:rPr b="1" lang="en-US" sz="1600" spc="-1" strike="noStrike">
                <a:solidFill>
                  <a:srgbClr val="000000"/>
                </a:solidFill>
                <a:uFill>
                  <a:solidFill>
                    <a:srgbClr val="ffffff"/>
                  </a:solidFill>
                </a:uFill>
                <a:latin typeface="Courier New"/>
                <a:ea typeface="msmincho"/>
              </a:rPr>
              <a:t>whereami</a:t>
            </a:r>
            <a:r>
              <a:rPr b="0" lang="en-US" sz="1600" spc="-1" strike="noStrike">
                <a:solidFill>
                  <a:srgbClr val="000000"/>
                </a:solidFill>
                <a:uFill>
                  <a:solidFill>
                    <a:srgbClr val="ffffff"/>
                  </a:solidFill>
                </a:uFill>
                <a:latin typeface="Arial"/>
                <a:ea typeface="msmincho"/>
              </a:rPr>
              <a:t> (as precursor to MNI Anat.), based on N27 template</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Multiple space coordinates reported in whereami output (AFNI_ATLAS_TEMPLATE_SPACE_LIST)</a:t>
            </a:r>
            <a:endParaRPr b="0" lang="en-US" sz="16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600" spc="-1" strike="noStrike">
                <a:solidFill>
                  <a:srgbClr val="000000"/>
                </a:solidFill>
                <a:uFill>
                  <a:solidFill>
                    <a:srgbClr val="ffffff"/>
                  </a:solidFill>
                </a:uFill>
                <a:latin typeface="Arial"/>
              </a:rPr>
              <a:t>Going between MNI and MNI Anatomical (Eickhoff et al. Neuroimage 25, 2005):</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MNI +  ( 0, 4, 5 ) = MNI Anat. (in RAI coordinate system)  </a:t>
            </a:r>
            <a:endParaRPr b="0" lang="en-US" sz="16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600" spc="-1" strike="noStrike">
                <a:solidFill>
                  <a:srgbClr val="000000"/>
                </a:solidFill>
                <a:uFill>
                  <a:solidFill>
                    <a:srgbClr val="ffffff"/>
                  </a:solidFill>
                </a:uFill>
                <a:latin typeface="Arial"/>
              </a:rPr>
              <a:t>Going between TLRC and MNI Anatomical (as practiced in </a:t>
            </a:r>
            <a:r>
              <a:rPr b="1" lang="en-US" sz="1600" spc="-1" strike="noStrike">
                <a:solidFill>
                  <a:srgbClr val="000000"/>
                </a:solidFill>
                <a:uFill>
                  <a:solidFill>
                    <a:srgbClr val="ffffff"/>
                  </a:solidFill>
                </a:uFill>
                <a:latin typeface="Courier New"/>
              </a:rPr>
              <a:t>whereami</a:t>
            </a:r>
            <a:r>
              <a:rPr b="0" lang="en-US" sz="1600" spc="-1" strike="noStrike">
                <a:solidFill>
                  <a:srgbClr val="000000"/>
                </a:solidFill>
                <a:uFill>
                  <a:solidFill>
                    <a:srgbClr val="ffffff"/>
                  </a:solidFill>
                </a:uFill>
                <a:latin typeface="Arial"/>
              </a:rPr>
              <a:t>):</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Go from TLRC (TT_N27) to MNI via manual xform of N27 template</a:t>
            </a:r>
            <a:endParaRPr b="0" lang="en-US" sz="16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Add ( 0, 4, 5 )</a:t>
            </a:r>
            <a:endParaRPr b="0" lang="en-US" sz="1600" spc="-1" strike="noStrike">
              <a:solidFill>
                <a:srgbClr val="000000"/>
              </a:solidFill>
              <a:uFill>
                <a:solidFill>
                  <a:srgbClr val="ffffff"/>
                </a:solidFill>
              </a:uFill>
              <a:latin typeface="Times New Roman"/>
            </a:endParaRPr>
          </a:p>
        </p:txBody>
      </p:sp>
      <p:sp>
        <p:nvSpPr>
          <p:cNvPr id="591" name="CustomShape 4"/>
          <p:cNvSpPr/>
          <p:nvPr/>
        </p:nvSpPr>
        <p:spPr>
          <a:xfrm>
            <a:off x="3352680" y="990720"/>
            <a:ext cx="154476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fillRef idx="0"/>
          <a:effectRef idx="0"/>
          <a:fontRef idx="minor"/>
        </p:style>
        <p:txBody>
          <a:bodyPr wrap="none" lIns="90000" rIns="90000" tIns="46800" bIns="46800"/>
          <a:p>
            <a:pPr>
              <a:lnSpc>
                <a:spcPct val="100000"/>
              </a:lnSpc>
            </a:pPr>
            <a:r>
              <a:rPr b="0" lang="en-US" sz="2400" spc="-1" strike="noStrike">
                <a:solidFill>
                  <a:srgbClr val="ff07f9"/>
                </a:solidFill>
                <a:uFill>
                  <a:solidFill>
                    <a:srgbClr val="ffffff"/>
                  </a:solidFill>
                </a:uFill>
                <a:latin typeface="Times New Roman"/>
              </a:rPr>
              <a:t>TLRC</a:t>
            </a:r>
            <a:endParaRPr b="0" lang="en-US" sz="2400" spc="-1" strike="noStrike">
              <a:solidFill>
                <a:srgbClr val="000000"/>
              </a:solidFill>
              <a:uFill>
                <a:solidFill>
                  <a:srgbClr val="ffffff"/>
                </a:solidFill>
              </a:uFill>
              <a:latin typeface="Times New Roman"/>
            </a:endParaRPr>
          </a:p>
          <a:p>
            <a:pPr>
              <a:lnSpc>
                <a:spcPct val="100000"/>
              </a:lnSpc>
            </a:pPr>
            <a:r>
              <a:rPr b="0" lang="en-US" sz="2400" spc="-1" strike="noStrike">
                <a:solidFill>
                  <a:srgbClr val="0205ff"/>
                </a:solidFill>
                <a:uFill>
                  <a:solidFill>
                    <a:srgbClr val="ffffff"/>
                  </a:solidFill>
                </a:uFill>
                <a:latin typeface="Times New Roman"/>
              </a:rPr>
              <a:t>MNI</a:t>
            </a:r>
            <a:endParaRPr b="0" lang="en-US" sz="2400" spc="-1" strike="noStrike">
              <a:solidFill>
                <a:srgbClr val="000000"/>
              </a:solidFill>
              <a:uFill>
                <a:solidFill>
                  <a:srgbClr val="ffffff"/>
                </a:solidFill>
              </a:uFill>
              <a:latin typeface="Times New Roman"/>
            </a:endParaRPr>
          </a:p>
          <a:p>
            <a:pPr>
              <a:lnSpc>
                <a:spcPct val="100000"/>
              </a:lnSpc>
            </a:pPr>
            <a:r>
              <a:rPr b="0" lang="en-US" sz="2400" spc="-1" strike="noStrike">
                <a:solidFill>
                  <a:srgbClr val="0d8d4e"/>
                </a:solidFill>
                <a:uFill>
                  <a:solidFill>
                    <a:srgbClr val="ffffff"/>
                  </a:solidFill>
                </a:uFill>
                <a:latin typeface="Times New Roman"/>
              </a:rPr>
              <a:t>MNI-Anat.</a:t>
            </a:r>
            <a:endParaRPr b="0" lang="en-US" sz="2400" spc="-1" strike="noStrike">
              <a:solidFill>
                <a:srgbClr val="000000"/>
              </a:solidFill>
              <a:uFill>
                <a:solidFill>
                  <a:srgbClr val="ffffff"/>
                </a:solidFill>
              </a:uFill>
              <a:latin typeface="Times New Roman"/>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2"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Atlases/Templates Use Different Coord. Systems</a:t>
            </a:r>
            <a:endParaRPr b="0" lang="en-US" sz="2000" spc="-1" strike="noStrike">
              <a:solidFill>
                <a:srgbClr val="000000"/>
              </a:solidFill>
              <a:uFill>
                <a:solidFill>
                  <a:srgbClr val="ffffff"/>
                </a:solidFill>
              </a:uFill>
              <a:latin typeface="Times New Roman"/>
            </a:endParaRPr>
          </a:p>
        </p:txBody>
      </p:sp>
      <p:sp>
        <p:nvSpPr>
          <p:cNvPr id="593" name="Line 2"/>
          <p:cNvSpPr/>
          <p:nvPr/>
        </p:nvSpPr>
        <p:spPr>
          <a:xfrm>
            <a:off x="1066680" y="685800"/>
            <a:ext cx="6629400" cy="1440"/>
          </a:xfrm>
          <a:prstGeom prst="line">
            <a:avLst/>
          </a:prstGeom>
          <a:ln w="38160">
            <a:solidFill>
              <a:srgbClr val="ff00ff"/>
            </a:solidFill>
            <a:miter/>
          </a:ln>
        </p:spPr>
        <p:style>
          <a:lnRef idx="0"/>
          <a:fillRef idx="0"/>
          <a:effectRef idx="0"/>
          <a:fontRef idx="minor"/>
        </p:style>
      </p:sp>
      <p:sp>
        <p:nvSpPr>
          <p:cNvPr id="594" name="CustomShape 3"/>
          <p:cNvSpPr/>
          <p:nvPr/>
        </p:nvSpPr>
        <p:spPr>
          <a:xfrm>
            <a:off x="304920" y="914400"/>
            <a:ext cx="8229600" cy="541008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There are 48 manners to specify XYZ coordinates</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Two most common are RAI/DICOM and LPI/SPM</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RAI means </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X is Right-to-Left </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(from negative-to-positive)</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Y is Anterior-to-Posterior</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(from negative-to-positive)</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Z is Inferior-to-Superior</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(from negative-to-positive)</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LPI means</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X is Left-to-Right </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(from negative-to-positive)</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Y is Posterior-to-Inferior</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(from negative-to-positive)</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Z is Inferior-to-Superior</a:t>
            </a:r>
            <a:r>
              <a:rPr b="0" lang="en-US" sz="1800" spc="-1" strike="noStrike">
                <a:solidFill>
                  <a:srgbClr val="000000"/>
                </a:solidFill>
                <a:uFill>
                  <a:solidFill>
                    <a:srgbClr val="ffffff"/>
                  </a:solidFill>
                </a:uFill>
                <a:latin typeface="Arial"/>
                <a:ea typeface="msmincho"/>
              </a:rPr>
              <a:t>	</a:t>
            </a:r>
            <a:r>
              <a:rPr b="0" lang="en-US" sz="1800" spc="-1" strike="noStrike">
                <a:solidFill>
                  <a:srgbClr val="000000"/>
                </a:solidFill>
                <a:uFill>
                  <a:solidFill>
                    <a:srgbClr val="ffffff"/>
                  </a:solidFill>
                </a:uFill>
                <a:latin typeface="Arial"/>
                <a:ea typeface="msmincho"/>
              </a:rPr>
              <a:t>(from negative-to-positive)</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To go from RAI to LPI just flip the sign of the X and Y coordinates</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Voxel -12, 24, 16 in RAI is the same as 12, -24, 16 in LPI</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Voxel above would be in the Right, Posterior, Superior octant of the brain</a:t>
            </a:r>
            <a:endParaRPr b="0" lang="en-US" sz="18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AFNI allows for all coordinate systems but default is RAI</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Can use environment variable AFNI_ORIENT to change the default for AFNI </a:t>
            </a:r>
            <a:r>
              <a:rPr b="0" i="1" lang="en-US" sz="1800" spc="-1" strike="noStrike">
                <a:solidFill>
                  <a:srgbClr val="000000"/>
                </a:solidFill>
                <a:uFill>
                  <a:solidFill>
                    <a:srgbClr val="ffffff"/>
                  </a:solidFill>
                </a:uFill>
                <a:latin typeface="Arial"/>
                <a:ea typeface="msmincho"/>
              </a:rPr>
              <a:t>AND</a:t>
            </a:r>
            <a:r>
              <a:rPr b="0" lang="en-US" sz="1800" spc="-1" strike="noStrike">
                <a:solidFill>
                  <a:srgbClr val="000000"/>
                </a:solidFill>
                <a:uFill>
                  <a:solidFill>
                    <a:srgbClr val="ffffff"/>
                  </a:solidFill>
                </a:uFill>
                <a:latin typeface="Arial"/>
                <a:ea typeface="msmincho"/>
              </a:rPr>
              <a:t> other programs.</a:t>
            </a:r>
            <a:endParaRPr b="0" lang="en-US" sz="18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See </a:t>
            </a:r>
            <a:r>
              <a:rPr b="1" lang="en-US" sz="1900" spc="-1" strike="noStrike">
                <a:solidFill>
                  <a:srgbClr val="000000"/>
                </a:solidFill>
                <a:uFill>
                  <a:solidFill>
                    <a:srgbClr val="ffffff"/>
                  </a:solidFill>
                </a:uFill>
                <a:latin typeface="Courier New"/>
                <a:ea typeface="msmincho"/>
              </a:rPr>
              <a:t>whereami -help</a:t>
            </a:r>
            <a:r>
              <a:rPr b="0" lang="en-US" sz="1800" spc="-1" strike="noStrike">
                <a:solidFill>
                  <a:srgbClr val="000000"/>
                </a:solidFill>
                <a:uFill>
                  <a:solidFill>
                    <a:srgbClr val="ffffff"/>
                  </a:solidFill>
                </a:uFill>
                <a:latin typeface="Arial"/>
                <a:ea typeface="msmincho"/>
              </a:rPr>
              <a:t> for more details.</a:t>
            </a:r>
            <a:endParaRPr b="0" lang="en-US" sz="1800" spc="-1" strike="noStrike">
              <a:solidFill>
                <a:srgbClr val="000000"/>
              </a:solidFill>
              <a:uFill>
                <a:solidFill>
                  <a:srgbClr val="ffffff"/>
                </a:solidFill>
              </a:uFill>
              <a:latin typeface="Times New Roman"/>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5"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400" spc="-1" strike="noStrike">
                <a:solidFill>
                  <a:srgbClr val="000000"/>
                </a:solidFill>
                <a:uFill>
                  <a:solidFill>
                    <a:srgbClr val="ffffff"/>
                  </a:solidFill>
                </a:uFill>
                <a:latin typeface="Arial"/>
              </a:rPr>
              <a:t>Atlases Distributed With AFNI</a:t>
            </a:r>
            <a:br/>
            <a:r>
              <a:rPr b="1" lang="en-US" sz="2400" spc="-1" strike="noStrike">
                <a:solidFill>
                  <a:srgbClr val="000000"/>
                </a:solidFill>
                <a:uFill>
                  <a:solidFill>
                    <a:srgbClr val="ffffff"/>
                  </a:solidFill>
                </a:uFill>
                <a:latin typeface="Arial"/>
              </a:rPr>
              <a:t>TT_Daemon</a:t>
            </a:r>
            <a:endParaRPr b="0" lang="en-US" sz="2400" spc="-1" strike="noStrike">
              <a:solidFill>
                <a:srgbClr val="000000"/>
              </a:solidFill>
              <a:uFill>
                <a:solidFill>
                  <a:srgbClr val="ffffff"/>
                </a:solidFill>
              </a:uFill>
              <a:latin typeface="Times New Roman"/>
            </a:endParaRPr>
          </a:p>
        </p:txBody>
      </p:sp>
      <p:sp>
        <p:nvSpPr>
          <p:cNvPr id="596" name="Line 2"/>
          <p:cNvSpPr/>
          <p:nvPr/>
        </p:nvSpPr>
        <p:spPr>
          <a:xfrm>
            <a:off x="1066680" y="838080"/>
            <a:ext cx="6629400" cy="1800"/>
          </a:xfrm>
          <a:prstGeom prst="line">
            <a:avLst/>
          </a:prstGeom>
          <a:ln w="38160">
            <a:solidFill>
              <a:srgbClr val="ff00ff"/>
            </a:solidFill>
            <a:miter/>
          </a:ln>
        </p:spPr>
        <p:style>
          <a:lnRef idx="0"/>
          <a:fillRef idx="0"/>
          <a:effectRef idx="0"/>
          <a:fontRef idx="minor"/>
        </p:style>
      </p:sp>
      <p:sp>
        <p:nvSpPr>
          <p:cNvPr id="597" name="CustomShape 3"/>
          <p:cNvSpPr/>
          <p:nvPr/>
        </p:nvSpPr>
        <p:spPr>
          <a:xfrm>
            <a:off x="304920" y="914400"/>
            <a:ext cx="8229600" cy="83808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TT_Daemon   : Created by tracing Talairach and Tournoux brain illustrations.</a:t>
            </a:r>
            <a:endParaRPr b="0" lang="en-US" sz="17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   </a:t>
            </a:r>
            <a:r>
              <a:rPr b="0" lang="en-US" sz="1700" spc="-1" strike="noStrike">
                <a:solidFill>
                  <a:srgbClr val="000000"/>
                </a:solidFill>
                <a:uFill>
                  <a:solidFill>
                    <a:srgbClr val="ffffff"/>
                  </a:solidFill>
                </a:uFill>
                <a:latin typeface="Arial"/>
                <a:ea typeface="msmincho"/>
              </a:rPr>
              <a:t>Generously contributed by Jack Lancaster and Peter Fox of RIC UTHSCSA)</a:t>
            </a:r>
            <a:endParaRPr b="0" lang="en-US" sz="1700" spc="-1" strike="noStrike">
              <a:solidFill>
                <a:srgbClr val="000000"/>
              </a:solidFill>
              <a:uFill>
                <a:solidFill>
                  <a:srgbClr val="ffffff"/>
                </a:solidFill>
              </a:uFill>
              <a:latin typeface="Times New Roman"/>
            </a:endParaRPr>
          </a:p>
        </p:txBody>
      </p:sp>
      <p:pic>
        <p:nvPicPr>
          <p:cNvPr id="598" name="" descr=""/>
          <p:cNvPicPr/>
          <p:nvPr/>
        </p:nvPicPr>
        <p:blipFill>
          <a:blip r:embed="rId1"/>
          <a:stretch/>
        </p:blipFill>
        <p:spPr>
          <a:xfrm>
            <a:off x="457200" y="1523880"/>
            <a:ext cx="4118040" cy="5061240"/>
          </a:xfrm>
          <a:prstGeom prst="rect">
            <a:avLst/>
          </a:prstGeom>
          <a:ln>
            <a:noFill/>
          </a:ln>
        </p:spPr>
      </p:pic>
      <p:pic>
        <p:nvPicPr>
          <p:cNvPr id="599" name="" descr=""/>
          <p:cNvPicPr/>
          <p:nvPr/>
        </p:nvPicPr>
        <p:blipFill>
          <a:blip r:embed="rId2"/>
          <a:stretch/>
        </p:blipFill>
        <p:spPr>
          <a:xfrm>
            <a:off x="4738680" y="1523880"/>
            <a:ext cx="4118040" cy="5061240"/>
          </a:xfrm>
          <a:prstGeom prst="rect">
            <a:avLst/>
          </a:prstGeom>
          <a:ln>
            <a:noFill/>
          </a:ln>
        </p:spPr>
      </p:pic>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0"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Atlases Distributed With AFNI</a:t>
            </a:r>
            <a:br/>
            <a:r>
              <a:rPr b="1" lang="en-US" sz="2000" spc="-1" strike="noStrike">
                <a:solidFill>
                  <a:srgbClr val="000000"/>
                </a:solidFill>
                <a:uFill>
                  <a:solidFill>
                    <a:srgbClr val="ffffff"/>
                  </a:solidFill>
                </a:uFill>
                <a:latin typeface="Arial"/>
              </a:rPr>
              <a:t>Anatomy Toolbox: Prob. Maps, Max. Prob. Maps</a:t>
            </a:r>
            <a:endParaRPr b="0" lang="en-US" sz="2000" spc="-1" strike="noStrike">
              <a:solidFill>
                <a:srgbClr val="000000"/>
              </a:solidFill>
              <a:uFill>
                <a:solidFill>
                  <a:srgbClr val="ffffff"/>
                </a:solidFill>
              </a:uFill>
              <a:latin typeface="Times New Roman"/>
            </a:endParaRPr>
          </a:p>
        </p:txBody>
      </p:sp>
      <p:sp>
        <p:nvSpPr>
          <p:cNvPr id="601" name="Line 2"/>
          <p:cNvSpPr/>
          <p:nvPr/>
        </p:nvSpPr>
        <p:spPr>
          <a:xfrm>
            <a:off x="1066680" y="838080"/>
            <a:ext cx="6629400" cy="1800"/>
          </a:xfrm>
          <a:prstGeom prst="line">
            <a:avLst/>
          </a:prstGeom>
          <a:ln w="38160">
            <a:solidFill>
              <a:srgbClr val="ff00ff"/>
            </a:solidFill>
            <a:miter/>
          </a:ln>
        </p:spPr>
        <p:style>
          <a:lnRef idx="0"/>
          <a:fillRef idx="0"/>
          <a:effectRef idx="0"/>
          <a:fontRef idx="minor"/>
        </p:style>
      </p:sp>
      <p:sp>
        <p:nvSpPr>
          <p:cNvPr id="602" name="CustomShape 3"/>
          <p:cNvSpPr/>
          <p:nvPr/>
        </p:nvSpPr>
        <p:spPr>
          <a:xfrm>
            <a:off x="304920" y="914400"/>
            <a:ext cx="8229600" cy="12193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CA_N27_MPM, CA_N27_ML, CA_N27_PM: Anatomy Toolbox's atlases with some created from cytoarchitectonic studies of 10 human post-mortem brains</a:t>
            </a:r>
            <a:endParaRPr b="0" lang="en-US" sz="17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Generously contributed by Simon Eickhoff, Katrin Amunts and Karl Zilles of IME, Julich, Germany</a:t>
            </a:r>
            <a:endParaRPr b="0" lang="en-US" sz="1700" spc="-1" strike="noStrike">
              <a:solidFill>
                <a:srgbClr val="000000"/>
              </a:solidFill>
              <a:uFill>
                <a:solidFill>
                  <a:srgbClr val="ffffff"/>
                </a:solidFill>
              </a:uFill>
              <a:latin typeface="Times New Roman"/>
            </a:endParaRPr>
          </a:p>
          <a:p>
            <a:pPr marL="231480" indent="-22536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603" name="" descr=""/>
          <p:cNvPicPr/>
          <p:nvPr/>
        </p:nvPicPr>
        <p:blipFill>
          <a:blip r:embed="rId1"/>
          <a:stretch/>
        </p:blipFill>
        <p:spPr>
          <a:xfrm>
            <a:off x="660240" y="2101680"/>
            <a:ext cx="3683160" cy="4527720"/>
          </a:xfrm>
          <a:prstGeom prst="rect">
            <a:avLst/>
          </a:prstGeom>
          <a:ln>
            <a:noFill/>
          </a:ln>
        </p:spPr>
      </p:pic>
      <p:pic>
        <p:nvPicPr>
          <p:cNvPr id="604" name="" descr=""/>
          <p:cNvPicPr/>
          <p:nvPr/>
        </p:nvPicPr>
        <p:blipFill>
          <a:blip r:embed="rId2"/>
          <a:stretch/>
        </p:blipFill>
        <p:spPr>
          <a:xfrm>
            <a:off x="4952880" y="2133720"/>
            <a:ext cx="3621240" cy="4451400"/>
          </a:xfrm>
          <a:prstGeom prst="rect">
            <a:avLst/>
          </a:prstGeom>
          <a:ln>
            <a:noFill/>
          </a:ln>
        </p:spPr>
      </p:pic>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5"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Atlases Distributed With AFNI:</a:t>
            </a:r>
            <a:br/>
            <a:r>
              <a:rPr b="1" lang="en-US" sz="2000" spc="-1" strike="noStrike">
                <a:solidFill>
                  <a:srgbClr val="000000"/>
                </a:solidFill>
                <a:uFill>
                  <a:solidFill>
                    <a:srgbClr val="ffffff"/>
                  </a:solidFill>
                </a:uFill>
                <a:latin typeface="Arial"/>
              </a:rPr>
              <a:t>Anatomy Toolbox: MacroLabels</a:t>
            </a:r>
            <a:endParaRPr b="0" lang="en-US" sz="2000" spc="-1" strike="noStrike">
              <a:solidFill>
                <a:srgbClr val="000000"/>
              </a:solidFill>
              <a:uFill>
                <a:solidFill>
                  <a:srgbClr val="ffffff"/>
                </a:solidFill>
              </a:uFill>
              <a:latin typeface="Times New Roman"/>
            </a:endParaRPr>
          </a:p>
        </p:txBody>
      </p:sp>
      <p:sp>
        <p:nvSpPr>
          <p:cNvPr id="606" name="Line 2"/>
          <p:cNvSpPr/>
          <p:nvPr/>
        </p:nvSpPr>
        <p:spPr>
          <a:xfrm>
            <a:off x="1066680" y="838080"/>
            <a:ext cx="6629400" cy="1800"/>
          </a:xfrm>
          <a:prstGeom prst="line">
            <a:avLst/>
          </a:prstGeom>
          <a:ln w="38160">
            <a:solidFill>
              <a:srgbClr val="ff00ff"/>
            </a:solidFill>
            <a:miter/>
          </a:ln>
        </p:spPr>
        <p:style>
          <a:lnRef idx="0"/>
          <a:fillRef idx="0"/>
          <a:effectRef idx="0"/>
          <a:fontRef idx="minor"/>
        </p:style>
      </p:sp>
      <p:sp>
        <p:nvSpPr>
          <p:cNvPr id="607" name="CustomShape 3"/>
          <p:cNvSpPr/>
          <p:nvPr/>
        </p:nvSpPr>
        <p:spPr>
          <a:xfrm>
            <a:off x="304920" y="914400"/>
            <a:ext cx="8229600" cy="12193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CA_N27_MPM, CA_N27_ML, CA_N27_PM: Anatomy Toolbox's atlases with some created from cytoarchitectonic studies of 10 human post-mortem brains</a:t>
            </a:r>
            <a:endParaRPr b="0" lang="en-US" sz="1700" spc="-1" strike="noStrike">
              <a:solidFill>
                <a:srgbClr val="000000"/>
              </a:solidFill>
              <a:uFill>
                <a:solidFill>
                  <a:srgbClr val="ffffff"/>
                </a:solidFill>
              </a:uFill>
              <a:latin typeface="Times New Roman"/>
            </a:endParaRPr>
          </a:p>
          <a:p>
            <a:pPr lvl="1" marL="5619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Generously contributed by Simon Eickhoff, Katrin Amunts and Karl Zilles of IME, Julich, Germany</a:t>
            </a:r>
            <a:endParaRPr b="0" lang="en-US" sz="1700" spc="-1" strike="noStrike">
              <a:solidFill>
                <a:srgbClr val="000000"/>
              </a:solidFill>
              <a:uFill>
                <a:solidFill>
                  <a:srgbClr val="ffffff"/>
                </a:solidFill>
              </a:uFill>
              <a:latin typeface="Times New Roman"/>
            </a:endParaRPr>
          </a:p>
          <a:p>
            <a:pPr marL="231480" indent="-22536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608" name="" descr=""/>
          <p:cNvPicPr/>
          <p:nvPr/>
        </p:nvPicPr>
        <p:blipFill>
          <a:blip r:embed="rId1"/>
          <a:stretch/>
        </p:blipFill>
        <p:spPr>
          <a:xfrm>
            <a:off x="762120" y="2057400"/>
            <a:ext cx="3719520" cy="4572000"/>
          </a:xfrm>
          <a:prstGeom prst="rect">
            <a:avLst/>
          </a:prstGeom>
          <a:ln>
            <a:noFill/>
          </a:ln>
        </p:spPr>
      </p:pic>
      <p:sp>
        <p:nvSpPr>
          <p:cNvPr id="609" name="TextShape 4"/>
          <p:cNvSpPr txBox="1"/>
          <p:nvPr/>
        </p:nvSpPr>
        <p:spPr>
          <a:xfrm>
            <a:off x="4754520" y="1922400"/>
            <a:ext cx="3657600" cy="4572000"/>
          </a:xfrm>
          <a:prstGeom prst="rect">
            <a:avLst/>
          </a:prstGeom>
          <a:blipFill>
            <a:blip r:embed="rId2"/>
            <a:stretch>
              <a:fillRect/>
            </a:stretch>
          </a:blipFill>
          <a:ln>
            <a:noFill/>
          </a:ln>
        </p:spPr>
        <p:txBody>
          <a:bodyPr lIns="90000" rIns="90000" tIns="46800" bIns="46800" anchor="ctr"/>
          <a:p>
            <a:pPr algn="ctr"/>
            <a:endParaRPr b="0" lang="en-US" sz="2400" spc="-1" strike="noStrike">
              <a:solidFill>
                <a:srgbClr val="000000"/>
              </a:solidFill>
              <a:uFill>
                <a:solidFill>
                  <a:srgbClr val="ffffff"/>
                </a:solidFill>
              </a:uFill>
              <a:latin typeface="Times New Roman"/>
            </a:endParaRPr>
          </a:p>
          <a:p>
            <a:pPr algn="ctr"/>
            <a:endParaRPr b="0" lang="en-US" sz="2400" spc="-1" strike="noStrike">
              <a:solidFill>
                <a:srgbClr val="000000"/>
              </a:solidFill>
              <a:uFill>
                <a:solidFill>
                  <a:srgbClr val="ffffff"/>
                </a:solidFill>
              </a:uFill>
              <a:latin typeface="Times New Roman"/>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6" name="CustomShape 1"/>
          <p:cNvSpPr/>
          <p:nvPr/>
        </p:nvSpPr>
        <p:spPr>
          <a:xfrm>
            <a:off x="685800" y="558720"/>
            <a:ext cx="8229600" cy="586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95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Most image registration methods make 3 algorithmic choices:</a:t>
            </a:r>
            <a:endParaRPr b="0" lang="en-US" sz="15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How to measure mismatch </a:t>
            </a:r>
            <a:r>
              <a:rPr b="1" lang="en-GB" sz="1500" spc="-1" strike="noStrike">
                <a:solidFill>
                  <a:srgbClr val="0901ff"/>
                </a:solidFill>
                <a:uFill>
                  <a:solidFill>
                    <a:srgbClr val="ffffff"/>
                  </a:solidFill>
                </a:uFill>
                <a:latin typeface="Arial"/>
                <a:ea typeface="msmincho"/>
              </a:rPr>
              <a:t>E</a:t>
            </a:r>
            <a:r>
              <a:rPr b="0" lang="en-GB" sz="1500" spc="-1" strike="noStrike">
                <a:solidFill>
                  <a:srgbClr val="000000"/>
                </a:solidFill>
                <a:uFill>
                  <a:solidFill>
                    <a:srgbClr val="ffffff"/>
                  </a:solidFill>
                </a:uFill>
                <a:latin typeface="Arial"/>
                <a:ea typeface="msmincho"/>
              </a:rPr>
              <a:t> (for error) between </a:t>
            </a:r>
            <a:r>
              <a:rPr b="1" lang="en-GB" sz="1500" spc="-1" strike="noStrike">
                <a:solidFill>
                  <a:srgbClr val="0901ff"/>
                </a:solidFill>
                <a:uFill>
                  <a:solidFill>
                    <a:srgbClr val="ffffff"/>
                  </a:solidFill>
                </a:uFill>
                <a:latin typeface="Arial"/>
                <a:ea typeface="msmincho"/>
              </a:rPr>
              <a:t>I(T[x])</a:t>
            </a:r>
            <a:r>
              <a:rPr b="0" lang="en-GB" sz="1500" spc="-1" strike="noStrike">
                <a:solidFill>
                  <a:srgbClr val="000000"/>
                </a:solidFill>
                <a:uFill>
                  <a:solidFill>
                    <a:srgbClr val="ffffff"/>
                  </a:solidFill>
                </a:uFill>
                <a:latin typeface="Arial"/>
                <a:ea typeface="msmincho"/>
              </a:rPr>
              <a:t> and </a:t>
            </a:r>
            <a:r>
              <a:rPr b="1" lang="en-GB" sz="1500" spc="-1" strike="noStrike">
                <a:solidFill>
                  <a:srgbClr val="0901ff"/>
                </a:solidFill>
                <a:uFill>
                  <a:solidFill>
                    <a:srgbClr val="ffffff"/>
                  </a:solidFill>
                </a:uFill>
                <a:latin typeface="Arial"/>
                <a:ea typeface="msmincho"/>
              </a:rPr>
              <a:t>J(x)</a:t>
            </a:r>
            <a:r>
              <a:rPr b="0" lang="en-GB" sz="1500" spc="-1" strike="noStrike">
                <a:solidFill>
                  <a:srgbClr val="000000"/>
                </a:solidFill>
                <a:uFill>
                  <a:solidFill>
                    <a:srgbClr val="ffffff"/>
                  </a:solidFill>
                </a:uFill>
                <a:latin typeface="Arial"/>
                <a:ea typeface="msmincho"/>
              </a:rPr>
              <a:t>?</a:t>
            </a:r>
            <a:endParaRPr b="0" lang="en-US" sz="1500" spc="-1" strike="noStrike">
              <a:solidFill>
                <a:srgbClr val="000000"/>
              </a:solidFill>
              <a:uFill>
                <a:solidFill>
                  <a:srgbClr val="ffffff"/>
                </a:solidFill>
              </a:uFill>
              <a:latin typeface="Times New Roman"/>
            </a:endParaRPr>
          </a:p>
          <a:p>
            <a:pPr lvl="2" marL="914400" indent="-231840">
              <a:lnSpc>
                <a:spcPct val="95000"/>
              </a:lnSpc>
              <a:spcBef>
                <a:spcPts val="422"/>
              </a:spcBef>
              <a:buClr>
                <a:srgbClr val="000000"/>
              </a:buClr>
              <a:buSzPct val="70000"/>
              <a:buFont typeface="Zapf Dingbats" charset="2"/>
              <a:buChar char=""/>
            </a:pPr>
            <a:r>
              <a:rPr b="1" lang="en-GB" sz="1500" spc="-1" strike="noStrike">
                <a:solidFill>
                  <a:srgbClr val="000000"/>
                </a:solidFill>
                <a:uFill>
                  <a:solidFill>
                    <a:srgbClr val="ffffff"/>
                  </a:solidFill>
                </a:uFill>
                <a:latin typeface="Arial"/>
                <a:ea typeface="msmincho"/>
              </a:rPr>
              <a:t>Or</a:t>
            </a:r>
            <a:r>
              <a:rPr b="0" lang="en-GB" sz="1500" spc="-1" strike="noStrike">
                <a:solidFill>
                  <a:srgbClr val="000000"/>
                </a:solidFill>
                <a:uFill>
                  <a:solidFill>
                    <a:srgbClr val="ffffff"/>
                  </a:solidFill>
                </a:uFill>
                <a:latin typeface="Arial"/>
                <a:ea typeface="msmincho"/>
              </a:rPr>
              <a:t> … How to measure goodness of fit between </a:t>
            </a:r>
            <a:r>
              <a:rPr b="1" lang="en-GB" sz="1500" spc="-1" strike="noStrike">
                <a:solidFill>
                  <a:srgbClr val="0901ff"/>
                </a:solidFill>
                <a:uFill>
                  <a:solidFill>
                    <a:srgbClr val="ffffff"/>
                  </a:solidFill>
                </a:uFill>
                <a:latin typeface="Arial"/>
                <a:ea typeface="msmincho"/>
              </a:rPr>
              <a:t>I(T[x])</a:t>
            </a:r>
            <a:r>
              <a:rPr b="0" lang="en-GB" sz="1500" spc="-1" strike="noStrike">
                <a:solidFill>
                  <a:srgbClr val="000000"/>
                </a:solidFill>
                <a:uFill>
                  <a:solidFill>
                    <a:srgbClr val="ffffff"/>
                  </a:solidFill>
                </a:uFill>
                <a:latin typeface="Arial"/>
                <a:ea typeface="msmincho"/>
              </a:rPr>
              <a:t> and </a:t>
            </a:r>
            <a:r>
              <a:rPr b="1" lang="en-GB" sz="1500" spc="-1" strike="noStrike">
                <a:solidFill>
                  <a:srgbClr val="0901ff"/>
                </a:solidFill>
                <a:uFill>
                  <a:solidFill>
                    <a:srgbClr val="ffffff"/>
                  </a:solidFill>
                </a:uFill>
                <a:latin typeface="Arial"/>
                <a:ea typeface="msmincho"/>
              </a:rPr>
              <a:t>J(x)</a:t>
            </a:r>
            <a:r>
              <a:rPr b="0" lang="en-GB" sz="1500" spc="-1" strike="noStrike">
                <a:solidFill>
                  <a:srgbClr val="000000"/>
                </a:solidFill>
                <a:uFill>
                  <a:solidFill>
                    <a:srgbClr val="ffffff"/>
                  </a:solidFill>
                </a:uFill>
                <a:latin typeface="Arial"/>
                <a:ea typeface="msmincho"/>
              </a:rPr>
              <a:t>?</a:t>
            </a:r>
            <a:endParaRPr b="0" lang="en-US" sz="1500" spc="-1" strike="noStrike">
              <a:solidFill>
                <a:srgbClr val="000000"/>
              </a:solidFill>
              <a:uFill>
                <a:solidFill>
                  <a:srgbClr val="ffffff"/>
                </a:solidFill>
              </a:uFill>
              <a:latin typeface="Times New Roman"/>
            </a:endParaRPr>
          </a:p>
          <a:p>
            <a:pPr lvl="3" marL="1247760" indent="-220680">
              <a:lnSpc>
                <a:spcPct val="95000"/>
              </a:lnSpc>
              <a:spcBef>
                <a:spcPts val="422"/>
              </a:spcBef>
              <a:buClr>
                <a:srgbClr val="000000"/>
              </a:buClr>
              <a:buSzPct val="70000"/>
              <a:buFont typeface="Zapf Dingbats" charset="2"/>
              <a:buChar char=""/>
            </a:pPr>
            <a:r>
              <a:rPr b="1" lang="en-GB" sz="1300" spc="-1" strike="noStrike">
                <a:solidFill>
                  <a:srgbClr val="0016e3"/>
                </a:solidFill>
                <a:uFill>
                  <a:solidFill>
                    <a:srgbClr val="ffffff"/>
                  </a:solidFill>
                </a:uFill>
                <a:latin typeface="Arial"/>
                <a:ea typeface="msmincho"/>
              </a:rPr>
              <a:t>E</a:t>
            </a:r>
            <a:r>
              <a:rPr b="0" lang="en-GB" sz="1300" spc="-1" strike="noStrike">
                <a:solidFill>
                  <a:srgbClr val="000000"/>
                </a:solidFill>
                <a:uFill>
                  <a:solidFill>
                    <a:srgbClr val="ffffff"/>
                  </a:solidFill>
                </a:uFill>
                <a:latin typeface="Arial"/>
                <a:ea typeface="msmincho"/>
              </a:rPr>
              <a:t>(parameters) </a:t>
            </a:r>
            <a:r>
              <a:rPr b="0" lang="en-GB" sz="1300" spc="-1" strike="noStrike">
                <a:solidFill>
                  <a:srgbClr val="000000"/>
                </a:solidFill>
                <a:uFill>
                  <a:solidFill>
                    <a:srgbClr val="ffffff"/>
                  </a:solidFill>
                </a:uFill>
                <a:latin typeface="Symbol"/>
                <a:ea typeface="Symbol"/>
              </a:rPr>
              <a:t></a:t>
            </a:r>
            <a:r>
              <a:rPr b="0" lang="en-GB" sz="1300" spc="-1" strike="noStrike">
                <a:solidFill>
                  <a:srgbClr val="000000"/>
                </a:solidFill>
                <a:uFill>
                  <a:solidFill>
                    <a:srgbClr val="ffffff"/>
                  </a:solidFill>
                </a:uFill>
                <a:latin typeface="Arial"/>
                <a:ea typeface="msmincho"/>
              </a:rPr>
              <a:t> </a:t>
            </a:r>
            <a:r>
              <a:rPr b="1" lang="en-GB" sz="1300" spc="-1" strike="noStrike">
                <a:solidFill>
                  <a:srgbClr val="0016e3"/>
                </a:solidFill>
                <a:uFill>
                  <a:solidFill>
                    <a:srgbClr val="ffffff"/>
                  </a:solidFill>
                </a:uFill>
                <a:latin typeface="Arial"/>
                <a:ea typeface="msmincho"/>
              </a:rPr>
              <a:t>–Goodness</a:t>
            </a:r>
            <a:r>
              <a:rPr b="0" lang="en-GB" sz="1300" spc="-1" strike="noStrike">
                <a:solidFill>
                  <a:srgbClr val="000000"/>
                </a:solidFill>
                <a:uFill>
                  <a:solidFill>
                    <a:srgbClr val="ffffff"/>
                  </a:solidFill>
                </a:uFill>
                <a:latin typeface="Arial"/>
                <a:ea typeface="msmincho"/>
              </a:rPr>
              <a:t>(parameters)</a:t>
            </a:r>
            <a:endParaRPr b="0" lang="en-US" sz="13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How to adjust parameters of </a:t>
            </a:r>
            <a:r>
              <a:rPr b="1" lang="en-GB" sz="1500" spc="-1" strike="noStrike">
                <a:solidFill>
                  <a:srgbClr val="0901ff"/>
                </a:solidFill>
                <a:uFill>
                  <a:solidFill>
                    <a:srgbClr val="ffffff"/>
                  </a:solidFill>
                </a:uFill>
                <a:latin typeface="Arial"/>
                <a:ea typeface="msmincho"/>
              </a:rPr>
              <a:t>T[x]</a:t>
            </a:r>
            <a:r>
              <a:rPr b="0" lang="en-GB" sz="1500" spc="-1" strike="noStrike">
                <a:solidFill>
                  <a:srgbClr val="000000"/>
                </a:solidFill>
                <a:uFill>
                  <a:solidFill>
                    <a:srgbClr val="ffffff"/>
                  </a:solidFill>
                </a:uFill>
                <a:latin typeface="Arial"/>
                <a:ea typeface="msmincho"/>
              </a:rPr>
              <a:t> to minimize </a:t>
            </a:r>
            <a:r>
              <a:rPr b="1" lang="en-GB" sz="1500" spc="-1" strike="noStrike">
                <a:solidFill>
                  <a:srgbClr val="0901ff"/>
                </a:solidFill>
                <a:uFill>
                  <a:solidFill>
                    <a:srgbClr val="ffffff"/>
                  </a:solidFill>
                </a:uFill>
                <a:latin typeface="Arial"/>
                <a:ea typeface="msmincho"/>
              </a:rPr>
              <a:t>E</a:t>
            </a:r>
            <a:r>
              <a:rPr b="0" lang="en-GB" sz="1500" spc="-1" strike="noStrike">
                <a:solidFill>
                  <a:srgbClr val="000000"/>
                </a:solidFill>
                <a:uFill>
                  <a:solidFill>
                    <a:srgbClr val="ffffff"/>
                  </a:solidFill>
                </a:uFill>
                <a:latin typeface="Arial"/>
                <a:ea typeface="msmincho"/>
              </a:rPr>
              <a:t>?</a:t>
            </a:r>
            <a:endParaRPr b="0" lang="en-US" sz="15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How to interpolate </a:t>
            </a:r>
            <a:r>
              <a:rPr b="1" lang="en-GB" sz="1500" spc="-1" strike="noStrike">
                <a:solidFill>
                  <a:srgbClr val="0901ff"/>
                </a:solidFill>
                <a:uFill>
                  <a:solidFill>
                    <a:srgbClr val="ffffff"/>
                  </a:solidFill>
                </a:uFill>
                <a:latin typeface="Arial"/>
                <a:ea typeface="msmincho"/>
              </a:rPr>
              <a:t>I(T[x])</a:t>
            </a:r>
            <a:r>
              <a:rPr b="0" lang="en-GB" sz="1500" spc="-1" strike="noStrike">
                <a:solidFill>
                  <a:srgbClr val="000000"/>
                </a:solidFill>
                <a:uFill>
                  <a:solidFill>
                    <a:srgbClr val="ffffff"/>
                  </a:solidFill>
                </a:uFill>
                <a:latin typeface="Arial"/>
                <a:ea typeface="msmincho"/>
              </a:rPr>
              <a:t> to the </a:t>
            </a:r>
            <a:r>
              <a:rPr b="1" lang="en-GB" sz="1500" spc="-1" strike="noStrike">
                <a:solidFill>
                  <a:srgbClr val="0901ff"/>
                </a:solidFill>
                <a:uFill>
                  <a:solidFill>
                    <a:srgbClr val="ffffff"/>
                  </a:solidFill>
                </a:uFill>
                <a:latin typeface="Arial"/>
                <a:ea typeface="msmincho"/>
              </a:rPr>
              <a:t>J(x)</a:t>
            </a:r>
            <a:r>
              <a:rPr b="0" lang="en-GB" sz="1500" spc="-1" strike="noStrike">
                <a:solidFill>
                  <a:srgbClr val="000000"/>
                </a:solidFill>
                <a:uFill>
                  <a:solidFill>
                    <a:srgbClr val="ffffff"/>
                  </a:solidFill>
                </a:uFill>
                <a:latin typeface="Arial"/>
                <a:ea typeface="msmincho"/>
              </a:rPr>
              <a:t> grid?</a:t>
            </a:r>
            <a:endParaRPr b="0" lang="en-US" sz="1500" spc="-1" strike="noStrike">
              <a:solidFill>
                <a:srgbClr val="000000"/>
              </a:solidFill>
              <a:uFill>
                <a:solidFill>
                  <a:srgbClr val="ffffff"/>
                </a:solidFill>
              </a:uFill>
              <a:latin typeface="Times New Roman"/>
            </a:endParaRPr>
          </a:p>
          <a:p>
            <a:pPr lvl="2" marL="914400" indent="-231840">
              <a:lnSpc>
                <a:spcPct val="95000"/>
              </a:lnSpc>
              <a:spcBef>
                <a:spcPts val="422"/>
              </a:spcBef>
              <a:buClr>
                <a:srgbClr val="000000"/>
              </a:buClr>
              <a:buSzPct val="70000"/>
              <a:buFont typeface="Zapf Dingbats" charset="2"/>
              <a:buChar char=""/>
            </a:pPr>
            <a:r>
              <a:rPr b="0" lang="en-GB" sz="1500" spc="-1" strike="noStrike">
                <a:solidFill>
                  <a:srgbClr val="000000"/>
                </a:solidFill>
                <a:uFill>
                  <a:solidFill>
                    <a:srgbClr val="ffffff"/>
                  </a:solidFill>
                </a:uFill>
                <a:latin typeface="Arial"/>
                <a:ea typeface="msmincho"/>
              </a:rPr>
              <a:t>So we can compare voxel intensities directly</a:t>
            </a:r>
            <a:endParaRPr b="0" lang="en-US" sz="1500" spc="-1" strike="noStrike">
              <a:solidFill>
                <a:srgbClr val="000000"/>
              </a:solidFill>
              <a:uFill>
                <a:solidFill>
                  <a:srgbClr val="ffffff"/>
                </a:solidFill>
              </a:uFill>
              <a:latin typeface="Times New Roman"/>
            </a:endParaRPr>
          </a:p>
          <a:p>
            <a:pPr marL="228600" indent="-228600">
              <a:lnSpc>
                <a:spcPct val="95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The input volume is transformed by the optimal </a:t>
            </a:r>
            <a:r>
              <a:rPr b="1" lang="en-GB" sz="1500" spc="-1" strike="noStrike">
                <a:solidFill>
                  <a:srgbClr val="0901ff"/>
                </a:solidFill>
                <a:uFill>
                  <a:solidFill>
                    <a:srgbClr val="ffffff"/>
                  </a:solidFill>
                </a:uFill>
                <a:latin typeface="Arial"/>
              </a:rPr>
              <a:t>T[x]</a:t>
            </a:r>
            <a:r>
              <a:rPr b="0" lang="en-GB" sz="1500" spc="-1" strike="noStrike">
                <a:solidFill>
                  <a:srgbClr val="000000"/>
                </a:solidFill>
                <a:uFill>
                  <a:solidFill>
                    <a:srgbClr val="ffffff"/>
                  </a:solidFill>
                </a:uFill>
                <a:latin typeface="Arial"/>
              </a:rPr>
              <a:t> and a record of the transform is kept in the header of the output. </a:t>
            </a:r>
            <a:endParaRPr b="0" lang="en-US" sz="1500" spc="-1" strike="noStrike">
              <a:solidFill>
                <a:srgbClr val="000000"/>
              </a:solidFill>
              <a:uFill>
                <a:solidFill>
                  <a:srgbClr val="ffffff"/>
                </a:solidFill>
              </a:uFill>
              <a:latin typeface="Times New Roman"/>
            </a:endParaRPr>
          </a:p>
          <a:p>
            <a:pPr marL="228600" indent="-228600">
              <a:lnSpc>
                <a:spcPct val="95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Finding the transform to minimize </a:t>
            </a:r>
            <a:r>
              <a:rPr b="1" lang="en-GB" sz="1500" spc="-1" strike="noStrike">
                <a:solidFill>
                  <a:srgbClr val="0901ff"/>
                </a:solidFill>
                <a:uFill>
                  <a:solidFill>
                    <a:srgbClr val="ffffff"/>
                  </a:solidFill>
                </a:uFill>
                <a:latin typeface="Arial"/>
              </a:rPr>
              <a:t>E</a:t>
            </a:r>
            <a:r>
              <a:rPr b="0" lang="en-GB" sz="1500" spc="-1" strike="noStrike">
                <a:solidFill>
                  <a:srgbClr val="000000"/>
                </a:solidFill>
                <a:uFill>
                  <a:solidFill>
                    <a:srgbClr val="ffffff"/>
                  </a:solidFill>
                </a:uFill>
                <a:latin typeface="Arial"/>
              </a:rPr>
              <a:t> is the bulk of the registration work. Applying the transform is easy and is done on the fly in  many cases.</a:t>
            </a:r>
            <a:endParaRPr b="0" lang="en-US" sz="1500" spc="-1" strike="noStrike">
              <a:solidFill>
                <a:srgbClr val="000000"/>
              </a:solidFill>
              <a:uFill>
                <a:solidFill>
                  <a:srgbClr val="ffffff"/>
                </a:solidFill>
              </a:uFill>
              <a:latin typeface="Times New Roman"/>
            </a:endParaRPr>
          </a:p>
          <a:p>
            <a:pPr marL="228600" indent="-228600">
              <a:lnSpc>
                <a:spcPct val="95000"/>
              </a:lnSpc>
              <a:spcBef>
                <a:spcPts val="422"/>
              </a:spcBef>
              <a:buClr>
                <a:srgbClr val="000000"/>
              </a:buClr>
              <a:buSzPct val="120000"/>
              <a:buFont typeface="Times New Roman"/>
              <a:buChar char="•"/>
            </a:pPr>
            <a:r>
              <a:rPr b="0" lang="en-GB" sz="1500" spc="-1" strike="noStrike">
                <a:solidFill>
                  <a:srgbClr val="000000"/>
                </a:solidFill>
                <a:uFill>
                  <a:solidFill>
                    <a:srgbClr val="ffffff"/>
                  </a:solidFill>
                </a:uFill>
                <a:latin typeface="Arial"/>
              </a:rPr>
              <a:t>If data starts off far from each other, may add a coarse pass (twopass) step</a:t>
            </a:r>
            <a:endParaRPr b="0" lang="en-US" sz="1500" spc="-1" strike="noStrike">
              <a:solidFill>
                <a:srgbClr val="000000"/>
              </a:solidFill>
              <a:uFill>
                <a:solidFill>
                  <a:srgbClr val="ffffff"/>
                </a:solidFill>
              </a:uFill>
              <a:latin typeface="Times New Roman"/>
            </a:endParaRPr>
          </a:p>
          <a:p>
            <a:pPr lvl="4" marL="566640" indent="-228600">
              <a:lnSpc>
                <a:spcPct val="95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guess </a:t>
            </a:r>
            <a:r>
              <a:rPr b="0" lang="en-GB" sz="1500" spc="-1" strike="noStrike">
                <a:solidFill>
                  <a:srgbClr val="000000"/>
                </a:solidFill>
                <a:uFill>
                  <a:solidFill>
                    <a:srgbClr val="ffffff"/>
                  </a:solidFill>
                </a:uFill>
                <a:latin typeface="Arial"/>
                <a:ea typeface="ＭＳ Ｐゴシック"/>
              </a:rPr>
              <a:t>a lot among all the parameters (rotations, shifts, ...), measure cost</a:t>
            </a:r>
            <a:endParaRPr b="0" lang="en-US" sz="15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0" lang="en-GB" sz="1500" spc="-1" strike="noStrike">
                <a:solidFill>
                  <a:srgbClr val="000000"/>
                </a:solidFill>
                <a:uFill>
                  <a:solidFill>
                    <a:srgbClr val="ffffff"/>
                  </a:solidFill>
                </a:uFill>
                <a:latin typeface="Arial"/>
                <a:ea typeface="msmincho"/>
              </a:rPr>
              <a:t>best guesses, tweak the parameters (optimize) and measure again</a:t>
            </a:r>
            <a:endParaRPr b="0" lang="en-US" sz="1500" spc="-1" strike="noStrike">
              <a:solidFill>
                <a:srgbClr val="000000"/>
              </a:solidFill>
              <a:uFill>
                <a:solidFill>
                  <a:srgbClr val="ffffff"/>
                </a:solidFill>
              </a:uFill>
              <a:latin typeface="Times New Roman"/>
            </a:endParaRPr>
          </a:p>
          <a:p>
            <a:pPr marL="231480" indent="-223560">
              <a:lnSpc>
                <a:spcPct val="95000"/>
              </a:lnSpc>
              <a:spcBef>
                <a:spcPts val="422"/>
              </a:spcBef>
            </a:pPr>
            <a:endParaRPr b="0" lang="en-US" sz="1500" spc="-1" strike="noStrike">
              <a:solidFill>
                <a:srgbClr val="000000"/>
              </a:solidFill>
              <a:uFill>
                <a:solidFill>
                  <a:srgbClr val="ffffff"/>
                </a:solidFill>
              </a:uFill>
              <a:latin typeface="Times New Roman"/>
            </a:endParaRPr>
          </a:p>
          <a:p>
            <a:pPr marL="231480" indent="-223560">
              <a:lnSpc>
                <a:spcPct val="95000"/>
              </a:lnSpc>
              <a:spcBef>
                <a:spcPts val="422"/>
              </a:spcBef>
            </a:pPr>
            <a:r>
              <a:rPr b="0" lang="en-GB" sz="1500" spc="-1" strike="noStrike">
                <a:solidFill>
                  <a:srgbClr val="000000"/>
                </a:solidFill>
                <a:uFill>
                  <a:solidFill>
                    <a:srgbClr val="ffffff"/>
                  </a:solidFill>
                </a:uFill>
                <a:latin typeface="Arial"/>
              </a:rPr>
              <a:t>Now, applications of alignment…</a:t>
            </a:r>
            <a:endParaRPr b="0" lang="en-US" sz="1500" spc="-1" strike="noStrike">
              <a:solidFill>
                <a:srgbClr val="000000"/>
              </a:solidFill>
              <a:uFill>
                <a:solidFill>
                  <a:srgbClr val="ffffff"/>
                </a:solidFill>
              </a:uFill>
              <a:latin typeface="Times New Roman"/>
            </a:endParaRPr>
          </a:p>
        </p:txBody>
      </p:sp>
      <p:pic>
        <p:nvPicPr>
          <p:cNvPr id="137" name="" descr=""/>
          <p:cNvPicPr/>
          <p:nvPr/>
        </p:nvPicPr>
        <p:blipFill>
          <a:blip r:embed="rId1"/>
          <a:stretch/>
        </p:blipFill>
        <p:spPr>
          <a:xfrm>
            <a:off x="6762600" y="4710240"/>
            <a:ext cx="1625760" cy="1730160"/>
          </a:xfrm>
          <a:prstGeom prst="rect">
            <a:avLst/>
          </a:prstGeom>
          <a:ln>
            <a:noFill/>
          </a:ln>
        </p:spPr>
      </p:pic>
      <p:pic>
        <p:nvPicPr>
          <p:cNvPr id="138" name="" descr=""/>
          <p:cNvPicPr/>
          <p:nvPr/>
        </p:nvPicPr>
        <p:blipFill>
          <a:blip r:embed="rId2"/>
          <a:stretch/>
        </p:blipFill>
        <p:spPr>
          <a:xfrm>
            <a:off x="996840" y="4741920"/>
            <a:ext cx="1623960" cy="1727280"/>
          </a:xfrm>
          <a:prstGeom prst="rect">
            <a:avLst/>
          </a:prstGeom>
          <a:ln>
            <a:noFill/>
          </a:ln>
        </p:spPr>
      </p:pic>
      <p:pic>
        <p:nvPicPr>
          <p:cNvPr id="139" name="" descr=""/>
          <p:cNvPicPr/>
          <p:nvPr/>
        </p:nvPicPr>
        <p:blipFill>
          <a:blip r:embed="rId3"/>
          <a:stretch/>
        </p:blipFill>
        <p:spPr>
          <a:xfrm>
            <a:off x="3886200" y="4789440"/>
            <a:ext cx="1692360" cy="1647720"/>
          </a:xfrm>
          <a:prstGeom prst="rect">
            <a:avLst/>
          </a:prstGeom>
          <a:ln>
            <a:noFill/>
          </a:ln>
        </p:spPr>
      </p:pic>
      <p:sp>
        <p:nvSpPr>
          <p:cNvPr id="140" name="CustomShape 2"/>
          <p:cNvSpPr/>
          <p:nvPr/>
        </p:nvSpPr>
        <p:spPr>
          <a:xfrm>
            <a:off x="5665680" y="5275440"/>
            <a:ext cx="989280" cy="488880"/>
          </a:xfrm>
          <a:custGeom>
            <a:avLst/>
            <a:gdLst/>
            <a:ahLst/>
            <a:rect l="0" t="0" r="r" b="b"/>
            <a:pathLst>
              <a:path w="2750" h="1360">
                <a:moveTo>
                  <a:pt x="0" y="339"/>
                </a:moveTo>
                <a:lnTo>
                  <a:pt x="2069" y="339"/>
                </a:lnTo>
                <a:lnTo>
                  <a:pt x="2069" y="0"/>
                </a:lnTo>
                <a:lnTo>
                  <a:pt x="2749" y="679"/>
                </a:lnTo>
                <a:lnTo>
                  <a:pt x="2069" y="1359"/>
                </a:lnTo>
                <a:lnTo>
                  <a:pt x="2069" y="1019"/>
                </a:lnTo>
                <a:lnTo>
                  <a:pt x="0" y="1019"/>
                </a:lnTo>
                <a:lnTo>
                  <a:pt x="0" y="339"/>
                </a:lnTo>
              </a:path>
            </a:pathLst>
          </a:custGeom>
          <a:gradFill>
            <a:gsLst>
              <a:gs pos="0">
                <a:srgbClr val="ededed"/>
              </a:gs>
              <a:gs pos="100000">
                <a:srgbClr val="bcbcbc"/>
              </a:gs>
            </a:gsLst>
            <a:lin ang="5400000"/>
          </a:gradFill>
          <a:ln w="9360">
            <a:solidFill>
              <a:srgbClr val="000000"/>
            </a:solidFill>
            <a:miter/>
          </a:ln>
          <a:effectLst>
            <a:outerShdw dist="20160" dir="5400000">
              <a:srgbClr val="808080">
                <a:alpha val="38000"/>
              </a:srgbClr>
            </a:outerShdw>
          </a:effectLst>
        </p:spPr>
        <p:style>
          <a:lnRef idx="0"/>
          <a:fillRef idx="0"/>
          <a:effectRef idx="0"/>
          <a:fontRef idx="minor"/>
        </p:style>
      </p:sp>
    </p:spTree>
  </p:cSld>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0" name="CustomShape 1"/>
          <p:cNvSpPr/>
          <p:nvPr/>
        </p:nvSpPr>
        <p:spPr>
          <a:xfrm>
            <a:off x="533520" y="152280"/>
            <a:ext cx="7772400" cy="533520"/>
          </a:xfrm>
          <a:prstGeom prst="rect">
            <a:avLst/>
          </a:prstGeom>
          <a:noFill/>
          <a:ln>
            <a:noFill/>
          </a:ln>
        </p:spPr>
        <p:style>
          <a:lnRef idx="0"/>
          <a:fillRef idx="0"/>
          <a:effectRef idx="0"/>
          <a:fontRef idx="minor"/>
        </p:style>
        <p:txBody>
          <a:bodyPr lIns="90000" rIns="90000" tIns="46800" bIns="46800" anchor="ctr"/>
          <a:p>
            <a:pPr algn="ctr">
              <a:lnSpc>
                <a:spcPct val="100000"/>
              </a:lnSpc>
            </a:pPr>
            <a:r>
              <a:rPr b="1" lang="en-US" sz="2000" spc="-1" strike="noStrike">
                <a:solidFill>
                  <a:srgbClr val="000000"/>
                </a:solidFill>
                <a:uFill>
                  <a:solidFill>
                    <a:srgbClr val="ffffff"/>
                  </a:solidFill>
                </a:uFill>
                <a:latin typeface="Arial"/>
              </a:rPr>
              <a:t>Atlases Distributed With AFNI:</a:t>
            </a:r>
            <a:br/>
            <a:r>
              <a:rPr b="1" lang="en-US" sz="2000" spc="-1" strike="noStrike">
                <a:solidFill>
                  <a:srgbClr val="000000"/>
                </a:solidFill>
                <a:uFill>
                  <a:solidFill>
                    <a:srgbClr val="ffffff"/>
                  </a:solidFill>
                </a:uFill>
                <a:latin typeface="Arial"/>
              </a:rPr>
              <a:t>Desai PMaps and MPMs</a:t>
            </a:r>
            <a:endParaRPr b="0" lang="en-US" sz="2000" spc="-1" strike="noStrike">
              <a:solidFill>
                <a:srgbClr val="000000"/>
              </a:solidFill>
              <a:uFill>
                <a:solidFill>
                  <a:srgbClr val="ffffff"/>
                </a:solidFill>
              </a:uFill>
              <a:latin typeface="Times New Roman"/>
            </a:endParaRPr>
          </a:p>
        </p:txBody>
      </p:sp>
      <p:sp>
        <p:nvSpPr>
          <p:cNvPr id="611" name="Line 2"/>
          <p:cNvSpPr/>
          <p:nvPr/>
        </p:nvSpPr>
        <p:spPr>
          <a:xfrm>
            <a:off x="1066680" y="838080"/>
            <a:ext cx="6629400" cy="1800"/>
          </a:xfrm>
          <a:prstGeom prst="line">
            <a:avLst/>
          </a:prstGeom>
          <a:ln w="38160">
            <a:solidFill>
              <a:srgbClr val="ff00ff"/>
            </a:solidFill>
            <a:miter/>
          </a:ln>
        </p:spPr>
        <p:style>
          <a:lnRef idx="0"/>
          <a:fillRef idx="0"/>
          <a:effectRef idx="0"/>
          <a:fontRef idx="minor"/>
        </p:style>
      </p:sp>
      <p:sp>
        <p:nvSpPr>
          <p:cNvPr id="612" name="CustomShape 3"/>
          <p:cNvSpPr/>
          <p:nvPr/>
        </p:nvSpPr>
        <p:spPr>
          <a:xfrm>
            <a:off x="304920" y="914400"/>
            <a:ext cx="8229600" cy="12193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800" spc="-1" strike="noStrike">
                <a:solidFill>
                  <a:srgbClr val="000000"/>
                </a:solidFill>
                <a:uFill>
                  <a:solidFill>
                    <a:srgbClr val="ffffff"/>
                  </a:solidFill>
                </a:uFill>
                <a:latin typeface="Arial"/>
              </a:rPr>
              <a:t>Atlases generated with typical AFNI pipeline using @auto_tlrc and FreeSurfer segmentation across multiple subjects</a:t>
            </a:r>
            <a:endParaRPr b="0" lang="en-US" sz="1800" spc="-1" strike="noStrike">
              <a:solidFill>
                <a:srgbClr val="000000"/>
              </a:solidFill>
              <a:uFill>
                <a:solidFill>
                  <a:srgbClr val="ffffff"/>
                </a:solidFill>
              </a:uFill>
              <a:latin typeface="Times New Roman"/>
            </a:endParaRPr>
          </a:p>
        </p:txBody>
      </p:sp>
      <p:pic>
        <p:nvPicPr>
          <p:cNvPr id="613" name="" descr=""/>
          <p:cNvPicPr/>
          <p:nvPr/>
        </p:nvPicPr>
        <p:blipFill>
          <a:blip r:embed="rId1"/>
          <a:stretch/>
        </p:blipFill>
        <p:spPr>
          <a:xfrm>
            <a:off x="517680" y="2119320"/>
            <a:ext cx="3576600" cy="4300560"/>
          </a:xfrm>
          <a:prstGeom prst="rect">
            <a:avLst/>
          </a:prstGeom>
          <a:ln>
            <a:noFill/>
          </a:ln>
        </p:spPr>
      </p:pic>
      <p:pic>
        <p:nvPicPr>
          <p:cNvPr id="614" name="" descr=""/>
          <p:cNvPicPr/>
          <p:nvPr/>
        </p:nvPicPr>
        <p:blipFill>
          <a:blip r:embed="rId2"/>
          <a:stretch/>
        </p:blipFill>
        <p:spPr>
          <a:xfrm>
            <a:off x="4867200" y="2066760"/>
            <a:ext cx="3759120" cy="4516560"/>
          </a:xfrm>
          <a:prstGeom prst="rect">
            <a:avLst/>
          </a:prstGeom>
          <a:ln>
            <a:noFill/>
          </a:ln>
        </p:spPr>
      </p:pic>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15" name="" descr=""/>
          <p:cNvPicPr/>
          <p:nvPr/>
        </p:nvPicPr>
        <p:blipFill>
          <a:blip r:embed="rId1"/>
          <a:stretch/>
        </p:blipFill>
        <p:spPr>
          <a:xfrm>
            <a:off x="1920960" y="1828800"/>
            <a:ext cx="5486400" cy="3038400"/>
          </a:xfrm>
          <a:prstGeom prst="rect">
            <a:avLst/>
          </a:prstGeom>
          <a:ln>
            <a:noFill/>
          </a:ln>
        </p:spPr>
      </p:pic>
      <p:sp>
        <p:nvSpPr>
          <p:cNvPr id="616" name="CustomShape 1"/>
          <p:cNvSpPr/>
          <p:nvPr/>
        </p:nvSpPr>
        <p:spPr>
          <a:xfrm>
            <a:off x="2193840" y="1006560"/>
            <a:ext cx="493704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17" name="CustomShape 2"/>
          <p:cNvSpPr/>
          <p:nvPr/>
        </p:nvSpPr>
        <p:spPr>
          <a:xfrm>
            <a:off x="2193840" y="1006560"/>
            <a:ext cx="543096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p>
            <a:pPr/>
            <a:r>
              <a:rPr b="0" lang="en-US" sz="2400" spc="-1" strike="noStrike">
                <a:solidFill>
                  <a:srgbClr val="000000"/>
                </a:solidFill>
                <a:uFill>
                  <a:solidFill>
                    <a:srgbClr val="ffffff"/>
                  </a:solidFill>
                </a:uFill>
                <a:latin typeface="Times New Roman"/>
              </a:rPr>
              <a:t>Talairach Daemon (TT_Daemon) problem </a:t>
            </a:r>
            <a:endParaRPr b="0" lang="en-US" sz="2400" spc="-1" strike="noStrike">
              <a:solidFill>
                <a:srgbClr val="000000"/>
              </a:solidFill>
              <a:uFill>
                <a:solidFill>
                  <a:srgbClr val="ffffff"/>
                </a:solidFill>
              </a:uFill>
              <a:latin typeface="Times New Roman"/>
            </a:endParaRPr>
          </a:p>
        </p:txBody>
      </p:sp>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18" name="CustomShape 1"/>
          <p:cNvSpPr/>
          <p:nvPr/>
        </p:nvSpPr>
        <p:spPr>
          <a:xfrm>
            <a:off x="685800" y="336600"/>
            <a:ext cx="7772400" cy="685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600" spc="-1" strike="noStrike">
                <a:solidFill>
                  <a:srgbClr val="000000"/>
                </a:solidFill>
                <a:uFill>
                  <a:solidFill>
                    <a:srgbClr val="ffffff"/>
                  </a:solidFill>
                </a:uFill>
                <a:latin typeface="Arial"/>
              </a:rPr>
              <a:t>Some fun and useful things to do with </a:t>
            </a:r>
            <a:r>
              <a:rPr b="0" lang="en-US" sz="1600" spc="-1" strike="noStrike">
                <a:solidFill>
                  <a:srgbClr val="000000"/>
                </a:solidFill>
                <a:uFill>
                  <a:solidFill>
                    <a:srgbClr val="ffffff"/>
                  </a:solidFill>
                </a:uFill>
                <a:latin typeface="Courier New"/>
              </a:rPr>
              <a:t>+tlrc</a:t>
            </a:r>
            <a:r>
              <a:rPr b="0" lang="en-US" sz="1600" spc="-1" strike="noStrike">
                <a:solidFill>
                  <a:srgbClr val="000000"/>
                </a:solidFill>
                <a:uFill>
                  <a:solidFill>
                    <a:srgbClr val="ffffff"/>
                  </a:solidFill>
                </a:uFill>
                <a:latin typeface="Arial"/>
              </a:rPr>
              <a:t> datasets are on the 2D slice viewer Right click to get menu:</a:t>
            </a:r>
            <a:endParaRPr b="0" lang="en-US" sz="1600" spc="-1" strike="noStrike">
              <a:solidFill>
                <a:srgbClr val="000000"/>
              </a:solidFill>
              <a:uFill>
                <a:solidFill>
                  <a:srgbClr val="ffffff"/>
                </a:solidFill>
              </a:uFill>
              <a:latin typeface="Times New Roman"/>
            </a:endParaRPr>
          </a:p>
        </p:txBody>
      </p:sp>
      <p:sp>
        <p:nvSpPr>
          <p:cNvPr id="619" name="CustomShape 2"/>
          <p:cNvSpPr/>
          <p:nvPr/>
        </p:nvSpPr>
        <p:spPr>
          <a:xfrm>
            <a:off x="888840" y="3673440"/>
            <a:ext cx="3235320" cy="2706840"/>
          </a:xfrm>
          <a:prstGeom prst="rect">
            <a:avLst/>
          </a:prstGeom>
          <a:noFill/>
          <a:ln>
            <a:noFill/>
          </a:ln>
        </p:spPr>
        <p:style>
          <a:lnRef idx="0"/>
          <a:fillRef idx="0"/>
          <a:effectRef idx="0"/>
          <a:fontRef idx="minor"/>
        </p:style>
        <p:txBody>
          <a:bodyPr lIns="90000" rIns="90000" tIns="46800" bIns="46800"/>
          <a:p>
            <a:pPr marL="231480" indent="-223560">
              <a:lnSpc>
                <a:spcPct val="90000"/>
              </a:lnSpc>
              <a:spcBef>
                <a:spcPts val="422"/>
              </a:spcBef>
            </a:pPr>
            <a:r>
              <a:rPr b="0" lang="en-US" sz="1600" spc="-1" strike="noStrike">
                <a:solidFill>
                  <a:srgbClr val="000000"/>
                </a:solidFill>
                <a:uFill>
                  <a:solidFill>
                    <a:srgbClr val="ffffff"/>
                  </a:solidFill>
                </a:uFill>
                <a:latin typeface="Arial"/>
              </a:rPr>
              <a:t>	</a:t>
            </a:r>
            <a:r>
              <a:rPr b="0" lang="en-US" sz="1600" spc="-1" strike="noStrike">
                <a:solidFill>
                  <a:srgbClr val="000000"/>
                </a:solidFill>
                <a:uFill>
                  <a:solidFill>
                    <a:srgbClr val="ffffff"/>
                  </a:solidFill>
                </a:uFill>
                <a:latin typeface="Arial"/>
              </a:rPr>
              <a:t>Lets you jump to centroid of regions to current default atlas (set by AFNI_ATLAS_COLORS) Works in </a:t>
            </a:r>
            <a:r>
              <a:rPr b="0" lang="en-US" sz="1600" spc="-1" strike="noStrike">
                <a:solidFill>
                  <a:srgbClr val="000000"/>
                </a:solidFill>
                <a:uFill>
                  <a:solidFill>
                    <a:srgbClr val="ffffff"/>
                  </a:solidFill>
                </a:uFill>
                <a:latin typeface="Courier New"/>
              </a:rPr>
              <a:t>+orig</a:t>
            </a:r>
            <a:r>
              <a:rPr b="0" lang="en-US" sz="1600" spc="-1" strike="noStrike">
                <a:solidFill>
                  <a:srgbClr val="000000"/>
                </a:solidFill>
                <a:uFill>
                  <a:solidFill>
                    <a:srgbClr val="ffffff"/>
                  </a:solidFill>
                </a:uFill>
                <a:latin typeface="Arial"/>
              </a:rPr>
              <a:t> too</a:t>
            </a:r>
            <a:endParaRPr b="0" lang="en-US" sz="1600" spc="-1" strike="noStrike">
              <a:solidFill>
                <a:srgbClr val="000000"/>
              </a:solidFill>
              <a:uFill>
                <a:solidFill>
                  <a:srgbClr val="ffffff"/>
                </a:solidFill>
              </a:uFill>
              <a:latin typeface="Times New Roman"/>
            </a:endParaRPr>
          </a:p>
        </p:txBody>
      </p:sp>
      <p:sp>
        <p:nvSpPr>
          <p:cNvPr id="620" name="CustomShape 3"/>
          <p:cNvSpPr/>
          <p:nvPr/>
        </p:nvSpPr>
        <p:spPr>
          <a:xfrm>
            <a:off x="-142920" y="2739960"/>
            <a:ext cx="3871800" cy="561960"/>
          </a:xfrm>
          <a:prstGeom prst="rect">
            <a:avLst/>
          </a:prstGeom>
          <a:noFill/>
          <a:ln>
            <a:noFill/>
          </a:ln>
        </p:spPr>
        <p:style>
          <a:lnRef idx="0"/>
          <a:fillRef idx="0"/>
          <a:effectRef idx="0"/>
          <a:fontRef idx="minor"/>
        </p:style>
        <p:txBody>
          <a:bodyPr lIns="90000" rIns="90000" tIns="46800" bIns="46800"/>
          <a:p>
            <a:pPr lvl="1" marL="560160" indent="-220680">
              <a:lnSpc>
                <a:spcPct val="9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 </a:t>
            </a:r>
            <a:r>
              <a:rPr b="1" lang="en-US" sz="1600" spc="-1" strike="noStrike">
                <a:solidFill>
                  <a:srgbClr val="ff0003"/>
                </a:solidFill>
                <a:uFill>
                  <a:solidFill>
                    <a:srgbClr val="ffffff"/>
                  </a:solidFill>
                </a:uFill>
                <a:latin typeface="Courier New"/>
                <a:ea typeface="msmincho"/>
              </a:rPr>
              <a:t>[</a:t>
            </a:r>
            <a:r>
              <a:rPr b="1" lang="en-US" sz="1600" spc="-1" strike="noStrike" u="sng">
                <a:solidFill>
                  <a:srgbClr val="0205ff"/>
                </a:solidFill>
                <a:uFill>
                  <a:solidFill>
                    <a:srgbClr val="ffffff"/>
                  </a:solidFill>
                </a:uFill>
                <a:latin typeface="Courier New"/>
                <a:ea typeface="msmincho"/>
              </a:rPr>
              <a:t>Go to Atlas Location</a:t>
            </a:r>
            <a:r>
              <a:rPr b="1" lang="en-US" sz="1600" spc="-1" strike="noStrike">
                <a:solidFill>
                  <a:srgbClr val="ff0003"/>
                </a:solidFill>
                <a:uFill>
                  <a:solidFill>
                    <a:srgbClr val="ffffff"/>
                  </a:solidFill>
                </a:uFill>
                <a:latin typeface="Courier New"/>
                <a:ea typeface="msmincho"/>
              </a:rPr>
              <a:t>]</a:t>
            </a:r>
            <a:endParaRPr b="0" lang="en-US" sz="1600" spc="-1" strike="noStrike">
              <a:solidFill>
                <a:srgbClr val="000000"/>
              </a:solidFill>
              <a:uFill>
                <a:solidFill>
                  <a:srgbClr val="ffffff"/>
                </a:solidFill>
              </a:uFill>
              <a:latin typeface="Times New Roman"/>
            </a:endParaRPr>
          </a:p>
        </p:txBody>
      </p:sp>
      <p:pic>
        <p:nvPicPr>
          <p:cNvPr id="621" name="" descr=""/>
          <p:cNvPicPr/>
          <p:nvPr/>
        </p:nvPicPr>
        <p:blipFill>
          <a:blip r:embed="rId1"/>
          <a:stretch/>
        </p:blipFill>
        <p:spPr>
          <a:xfrm>
            <a:off x="3232080" y="731880"/>
            <a:ext cx="2114640" cy="2444760"/>
          </a:xfrm>
          <a:prstGeom prst="rect">
            <a:avLst/>
          </a:prstGeom>
          <a:ln>
            <a:noFill/>
          </a:ln>
        </p:spPr>
      </p:pic>
      <p:sp>
        <p:nvSpPr>
          <p:cNvPr id="622" name="CustomShape 4"/>
          <p:cNvSpPr/>
          <p:nvPr/>
        </p:nvSpPr>
        <p:spPr>
          <a:xfrm>
            <a:off x="4022640" y="2184480"/>
            <a:ext cx="1403280" cy="295200"/>
          </a:xfrm>
          <a:prstGeom prst="ellipse">
            <a:avLst/>
          </a:prstGeom>
          <a:noFill/>
          <a:ln w="38160">
            <a:solidFill>
              <a:srgbClr val="ff0000"/>
            </a:solidFill>
            <a:miter/>
          </a:ln>
        </p:spPr>
        <p:style>
          <a:lnRef idx="0"/>
          <a:fillRef idx="0"/>
          <a:effectRef idx="0"/>
          <a:fontRef idx="minor"/>
        </p:style>
      </p:sp>
      <p:pic>
        <p:nvPicPr>
          <p:cNvPr id="623" name="" descr=""/>
          <p:cNvPicPr/>
          <p:nvPr/>
        </p:nvPicPr>
        <p:blipFill>
          <a:blip r:embed="rId2"/>
          <a:stretch/>
        </p:blipFill>
        <p:spPr>
          <a:xfrm>
            <a:off x="4438800" y="2925720"/>
            <a:ext cx="2693880" cy="3753000"/>
          </a:xfrm>
          <a:prstGeom prst="rect">
            <a:avLst/>
          </a:prstGeom>
          <a:ln>
            <a:noFill/>
          </a:ln>
        </p:spPr>
      </p:pic>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4" name="CustomShape 1"/>
          <p:cNvSpPr/>
          <p:nvPr/>
        </p:nvSpPr>
        <p:spPr>
          <a:xfrm>
            <a:off x="685800" y="685800"/>
            <a:ext cx="2590920" cy="380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lvl="1" marL="560160" indent="-220680">
              <a:lnSpc>
                <a:spcPct val="100000"/>
              </a:lnSpc>
              <a:spcBef>
                <a:spcPts val="422"/>
              </a:spcBef>
              <a:buClr>
                <a:srgbClr val="000000"/>
              </a:buClr>
              <a:buSzPct val="70000"/>
              <a:buFont typeface="Wingdings" charset="2"/>
              <a:buChar char=""/>
            </a:pPr>
            <a:r>
              <a:rPr b="0" lang="en-US" sz="1600" spc="-1" strike="noStrike">
                <a:solidFill>
                  <a:srgbClr val="000000"/>
                </a:solidFill>
                <a:uFill>
                  <a:solidFill>
                    <a:srgbClr val="ffffff"/>
                  </a:solidFill>
                </a:uFill>
                <a:latin typeface="Arial"/>
                <a:ea typeface="msmincho"/>
              </a:rPr>
              <a:t>  </a:t>
            </a:r>
            <a:r>
              <a:rPr b="1" lang="en-US" sz="1600" spc="-1" strike="noStrike">
                <a:solidFill>
                  <a:srgbClr val="ff0003"/>
                </a:solidFill>
                <a:uFill>
                  <a:solidFill>
                    <a:srgbClr val="ffffff"/>
                  </a:solidFill>
                </a:uFill>
                <a:latin typeface="Courier New"/>
                <a:ea typeface="msmincho"/>
              </a:rPr>
              <a:t>[</a:t>
            </a:r>
            <a:r>
              <a:rPr b="1" lang="en-US" sz="1600" spc="-1" strike="noStrike" u="sng">
                <a:solidFill>
                  <a:srgbClr val="0205ff"/>
                </a:solidFill>
                <a:uFill>
                  <a:solidFill>
                    <a:srgbClr val="ffffff"/>
                  </a:solidFill>
                </a:uFill>
                <a:latin typeface="Courier New"/>
                <a:ea typeface="msmincho"/>
              </a:rPr>
              <a:t>Where am I?</a:t>
            </a:r>
            <a:r>
              <a:rPr b="1" lang="en-US" sz="1600" spc="-1" strike="noStrike">
                <a:solidFill>
                  <a:srgbClr val="ff0003"/>
                </a:solidFill>
                <a:uFill>
                  <a:solidFill>
                    <a:srgbClr val="ffffff"/>
                  </a:solidFill>
                </a:uFill>
                <a:latin typeface="Courier New"/>
                <a:ea typeface="msmincho"/>
              </a:rPr>
              <a:t>]</a:t>
            </a:r>
            <a:endParaRPr b="0" lang="en-US" sz="1600" spc="-1" strike="noStrike">
              <a:solidFill>
                <a:srgbClr val="000000"/>
              </a:solidFill>
              <a:uFill>
                <a:solidFill>
                  <a:srgbClr val="ffffff"/>
                </a:solidFill>
              </a:uFill>
              <a:latin typeface="Times New Roman"/>
            </a:endParaRPr>
          </a:p>
        </p:txBody>
      </p:sp>
      <p:sp>
        <p:nvSpPr>
          <p:cNvPr id="625" name="CustomShape 2"/>
          <p:cNvSpPr/>
          <p:nvPr/>
        </p:nvSpPr>
        <p:spPr>
          <a:xfrm>
            <a:off x="152280" y="1447920"/>
            <a:ext cx="3068640" cy="4597200"/>
          </a:xfrm>
          <a:prstGeom prst="rect">
            <a:avLst/>
          </a:prstGeom>
          <a:noFill/>
          <a:ln>
            <a:noFill/>
          </a:ln>
        </p:spPr>
        <p:style>
          <a:lnRef idx="0"/>
          <a:fillRef idx="0"/>
          <a:effectRef idx="0"/>
          <a:fontRef idx="minor"/>
        </p:style>
        <p:txBody>
          <a:bodyPr lIns="90000" rIns="90000" tIns="46800" bIns="46800"/>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r>
              <a:rPr b="0" lang="en-US" sz="1900" spc="-1" strike="noStrike">
                <a:solidFill>
                  <a:srgbClr val="000000"/>
                </a:solidFill>
                <a:uFill>
                  <a:solidFill>
                    <a:srgbClr val="ffffff"/>
                  </a:solidFill>
                </a:uFill>
                <a:latin typeface="Arial"/>
              </a:rPr>
              <a:t>Shows you where you are in various atlases and spaces </a:t>
            </a:r>
            <a:endParaRPr b="0" lang="en-US" sz="1900" spc="-1" strike="noStrike">
              <a:solidFill>
                <a:srgbClr val="000000"/>
              </a:solidFill>
              <a:uFill>
                <a:solidFill>
                  <a:srgbClr val="ffffff"/>
                </a:solidFill>
              </a:uFill>
              <a:latin typeface="Times New Roman"/>
            </a:endParaRPr>
          </a:p>
          <a:p>
            <a:pPr marL="231480" indent="-223560">
              <a:lnSpc>
                <a:spcPct val="100000"/>
              </a:lnSpc>
              <a:spcBef>
                <a:spcPts val="422"/>
              </a:spcBef>
            </a:pPr>
            <a:r>
              <a:rPr b="0" i="1" lang="en-US" sz="1900" spc="-1" strike="noStrike">
                <a:solidFill>
                  <a:srgbClr val="000000"/>
                </a:solidFill>
                <a:uFill>
                  <a:solidFill>
                    <a:srgbClr val="ffffff"/>
                  </a:solidFill>
                </a:uFill>
                <a:latin typeface="Arial"/>
              </a:rPr>
              <a:t>	</a:t>
            </a:r>
            <a:r>
              <a:rPr b="0" i="1" lang="en-US" sz="1900" spc="-1" strike="noStrike">
                <a:solidFill>
                  <a:srgbClr val="000000"/>
                </a:solidFill>
                <a:uFill>
                  <a:solidFill>
                    <a:srgbClr val="ffffff"/>
                  </a:solidFill>
                </a:uFill>
                <a:latin typeface="Arial"/>
              </a:rPr>
              <a:t>(works in </a:t>
            </a:r>
            <a:r>
              <a:rPr b="0" i="1" lang="en-US" sz="1900" spc="-1" strike="noStrike">
                <a:solidFill>
                  <a:srgbClr val="000000"/>
                </a:solidFill>
                <a:uFill>
                  <a:solidFill>
                    <a:srgbClr val="ffffff"/>
                  </a:solidFill>
                </a:uFill>
                <a:latin typeface="Courier New"/>
              </a:rPr>
              <a:t>+orig</a:t>
            </a:r>
            <a:r>
              <a:rPr b="0" i="1" lang="en-US" sz="1900" spc="-1" strike="noStrike">
                <a:solidFill>
                  <a:srgbClr val="000000"/>
                </a:solidFill>
                <a:uFill>
                  <a:solidFill>
                    <a:srgbClr val="ffffff"/>
                  </a:solidFill>
                </a:uFill>
                <a:latin typeface="Arial"/>
              </a:rPr>
              <a:t> too, if you have a transformed parent)</a:t>
            </a:r>
            <a:endParaRPr b="0" lang="en-US" sz="19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9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900" spc="-1" strike="noStrike">
                <a:solidFill>
                  <a:srgbClr val="000000"/>
                </a:solidFill>
                <a:uFill>
                  <a:solidFill>
                    <a:srgbClr val="ffffff"/>
                  </a:solidFill>
                </a:uFill>
                <a:latin typeface="Arial"/>
              </a:rPr>
              <a:t>	</a:t>
            </a:r>
            <a:r>
              <a:rPr b="0" lang="en-US" sz="1900" spc="-1" strike="noStrike">
                <a:solidFill>
                  <a:srgbClr val="000000"/>
                </a:solidFill>
                <a:uFill>
                  <a:solidFill>
                    <a:srgbClr val="ffffff"/>
                  </a:solidFill>
                </a:uFill>
                <a:latin typeface="Arial"/>
              </a:rPr>
              <a:t>For atlas installation, and much, much more, see help in command line version:</a:t>
            </a:r>
            <a:endParaRPr b="0" lang="en-US" sz="19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900" spc="-1" strike="noStrike">
                <a:solidFill>
                  <a:srgbClr val="000000"/>
                </a:solidFill>
                <a:uFill>
                  <a:solidFill>
                    <a:srgbClr val="ffffff"/>
                  </a:solidFill>
                </a:uFill>
                <a:latin typeface="Arial"/>
              </a:rPr>
              <a:t>	</a:t>
            </a:r>
            <a:r>
              <a:rPr b="1" lang="en-US" sz="1800" spc="-1" strike="noStrike">
                <a:solidFill>
                  <a:srgbClr val="000000"/>
                </a:solidFill>
                <a:uFill>
                  <a:solidFill>
                    <a:srgbClr val="ffffff"/>
                  </a:solidFill>
                </a:uFill>
                <a:latin typeface="Courier New"/>
              </a:rPr>
              <a:t>whereami -help</a:t>
            </a:r>
            <a:r>
              <a:rPr b="0" lang="en-US" sz="1900" spc="-1" strike="noStrike">
                <a:solidFill>
                  <a:srgbClr val="000000"/>
                </a:solidFill>
                <a:uFill>
                  <a:solidFill>
                    <a:srgbClr val="ffffff"/>
                  </a:solidFill>
                </a:uFill>
                <a:latin typeface="Arial"/>
              </a:rPr>
              <a:t> </a:t>
            </a:r>
            <a:endParaRPr b="0" lang="en-US" sz="1900" spc="-1" strike="noStrike">
              <a:solidFill>
                <a:srgbClr val="000000"/>
              </a:solidFill>
              <a:uFill>
                <a:solidFill>
                  <a:srgbClr val="ffffff"/>
                </a:solidFill>
              </a:uFill>
              <a:latin typeface="Times New Roman"/>
            </a:endParaRPr>
          </a:p>
        </p:txBody>
      </p:sp>
      <p:pic>
        <p:nvPicPr>
          <p:cNvPr id="626" name="" descr=""/>
          <p:cNvPicPr/>
          <p:nvPr/>
        </p:nvPicPr>
        <p:blipFill>
          <a:blip r:embed="rId1"/>
          <a:stretch/>
        </p:blipFill>
        <p:spPr>
          <a:xfrm>
            <a:off x="3220920" y="365040"/>
            <a:ext cx="5558040" cy="5851440"/>
          </a:xfrm>
          <a:prstGeom prst="rect">
            <a:avLst/>
          </a:prstGeom>
          <a:ln>
            <a:noFill/>
          </a:ln>
        </p:spPr>
      </p:pic>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6e3"/>
        </a:solidFill>
      </p:bgPr>
    </p:bg>
    <p:spTree>
      <p:nvGrpSpPr>
        <p:cNvPr id="1" name=""/>
        <p:cNvGrpSpPr/>
        <p:nvPr/>
      </p:nvGrpSpPr>
      <p:grpSpPr>
        <a:xfrm>
          <a:off x="0" y="0"/>
          <a:ext cx="0" cy="0"/>
          <a:chOff x="0" y="0"/>
          <a:chExt cx="0" cy="0"/>
        </a:xfrm>
      </p:grpSpPr>
      <p:sp>
        <p:nvSpPr>
          <p:cNvPr id="627" name="CustomShape 1"/>
          <p:cNvSpPr/>
          <p:nvPr/>
        </p:nvSpPr>
        <p:spPr>
          <a:xfrm>
            <a:off x="457200" y="228600"/>
            <a:ext cx="8381880" cy="91440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448"/>
              </a:spcBef>
              <a:buClr>
                <a:srgbClr val="ccffff"/>
              </a:buClr>
              <a:buFont typeface="Arial"/>
              <a:buChar char="•"/>
            </a:pPr>
            <a:r>
              <a:rPr b="0" lang="en-US" sz="2000" spc="-1" strike="noStrike">
                <a:solidFill>
                  <a:srgbClr val="ccffff"/>
                </a:solidFill>
                <a:uFill>
                  <a:solidFill>
                    <a:srgbClr val="ffffff"/>
                  </a:solidFill>
                </a:uFill>
                <a:latin typeface="Arial"/>
                <a:ea typeface="SimSun"/>
              </a:rPr>
              <a:t> </a:t>
            </a:r>
            <a:r>
              <a:rPr b="1" lang="en-US" sz="2000" spc="-1" strike="noStrike">
                <a:solidFill>
                  <a:srgbClr val="ffff01"/>
                </a:solidFill>
                <a:uFill>
                  <a:solidFill>
                    <a:srgbClr val="ffffff"/>
                  </a:solidFill>
                </a:uFill>
                <a:latin typeface="Courier New"/>
                <a:ea typeface="SimSun"/>
              </a:rPr>
              <a:t>whereami</a:t>
            </a:r>
            <a:r>
              <a:rPr b="0" lang="en-US" sz="2000" spc="-1" strike="noStrike">
                <a:solidFill>
                  <a:srgbClr val="ccffff"/>
                </a:solidFill>
                <a:uFill>
                  <a:solidFill>
                    <a:srgbClr val="ffffff"/>
                  </a:solidFill>
                </a:uFill>
                <a:latin typeface="Arial"/>
                <a:ea typeface="SimSun"/>
              </a:rPr>
              <a:t> can provide the user with more detailed information regarding the output of </a:t>
            </a:r>
            <a:r>
              <a:rPr b="1" lang="en-US" sz="2000" spc="-1" strike="noStrike">
                <a:solidFill>
                  <a:srgbClr val="ccffff"/>
                </a:solidFill>
                <a:uFill>
                  <a:solidFill>
                    <a:srgbClr val="ffffff"/>
                  </a:solidFill>
                </a:uFill>
                <a:latin typeface="Courier New"/>
                <a:ea typeface="SimSun"/>
              </a:rPr>
              <a:t>3dclust</a:t>
            </a:r>
            <a:r>
              <a:rPr b="0" lang="en-US" sz="1800" spc="-1" strike="noStrike">
                <a:solidFill>
                  <a:srgbClr val="ccffff"/>
                </a:solidFill>
                <a:uFill>
                  <a:solidFill>
                    <a:srgbClr val="ffffff"/>
                  </a:solidFill>
                </a:uFill>
                <a:latin typeface="Arial"/>
                <a:ea typeface="SimSun"/>
              </a:rPr>
              <a:t> </a:t>
            </a:r>
            <a:endParaRPr b="0" lang="en-US" sz="1800" spc="-1" strike="noStrike">
              <a:solidFill>
                <a:srgbClr val="000000"/>
              </a:solidFill>
              <a:uFill>
                <a:solidFill>
                  <a:srgbClr val="ffffff"/>
                </a:solidFill>
              </a:uFill>
              <a:latin typeface="Times New Roman"/>
            </a:endParaRPr>
          </a:p>
          <a:p>
            <a:pPr lvl="1" marL="560160" indent="-220680">
              <a:lnSpc>
                <a:spcPct val="100000"/>
              </a:lnSpc>
              <a:spcBef>
                <a:spcPts val="400"/>
              </a:spcBef>
              <a:buClr>
                <a:srgbClr val="ccffff"/>
              </a:buClr>
              <a:buFont typeface="Arial"/>
              <a:buChar char="–"/>
            </a:pPr>
            <a:r>
              <a:rPr b="0" lang="en-US" sz="1600" spc="-1" strike="noStrike">
                <a:solidFill>
                  <a:srgbClr val="ccffff"/>
                </a:solidFill>
                <a:uFill>
                  <a:solidFill>
                    <a:srgbClr val="ffffff"/>
                  </a:solidFill>
                </a:uFill>
                <a:latin typeface="Arial"/>
                <a:ea typeface="SimSun"/>
              </a:rPr>
              <a:t>For instance, say you want more information regarding the center of mass voxels from each cluster (from the 3dclust output).  I.e., where do they fall approximately within the atlases?</a:t>
            </a:r>
            <a:endParaRPr b="0" lang="en-US" sz="1600" spc="-1" strike="noStrike">
              <a:solidFill>
                <a:srgbClr val="000000"/>
              </a:solidFill>
              <a:uFill>
                <a:solidFill>
                  <a:srgbClr val="ffffff"/>
                </a:solidFill>
              </a:uFill>
              <a:latin typeface="Times New Roman"/>
            </a:endParaRPr>
          </a:p>
          <a:p>
            <a:pPr lvl="1" marL="568080" indent="-214200">
              <a:lnSpc>
                <a:spcPct val="100000"/>
              </a:lnSpc>
              <a:spcBef>
                <a:spcPts val="400"/>
              </a:spcBef>
            </a:pPr>
            <a:r>
              <a:rPr b="1" lang="en-US" sz="1600" spc="-1" strike="noStrike">
                <a:solidFill>
                  <a:srgbClr val="ffff01"/>
                </a:solidFill>
                <a:uFill>
                  <a:solidFill>
                    <a:srgbClr val="ffffff"/>
                  </a:solidFill>
                </a:uFill>
                <a:latin typeface="Courier New"/>
                <a:ea typeface="SimSun"/>
              </a:rPr>
              <a:t>3dclust -dxyz=1 -1clip 9.5  1 1000 func_FullF+tlrc &gt; clusts.1D</a:t>
            </a:r>
            <a:endParaRPr b="0" lang="en-US" sz="1600" spc="-1" strike="noStrike">
              <a:solidFill>
                <a:srgbClr val="000000"/>
              </a:solidFill>
              <a:uFill>
                <a:solidFill>
                  <a:srgbClr val="ffffff"/>
                </a:solidFill>
              </a:uFill>
              <a:latin typeface="Times New Roman"/>
            </a:endParaRPr>
          </a:p>
          <a:p>
            <a:pPr lvl="1" marL="568080" indent="-214200">
              <a:lnSpc>
                <a:spcPct val="80000"/>
              </a:lnSpc>
              <a:spcBef>
                <a:spcPts val="400"/>
              </a:spcBef>
            </a:pPr>
            <a:r>
              <a:rPr b="1" lang="en-US" sz="1600" spc="-1" strike="noStrike">
                <a:solidFill>
                  <a:srgbClr val="ffff01"/>
                </a:solidFill>
                <a:uFill>
                  <a:solidFill>
                    <a:srgbClr val="ffffff"/>
                  </a:solidFill>
                </a:uFill>
                <a:latin typeface="Courier New"/>
                <a:ea typeface="SimSun"/>
              </a:rPr>
              <a:t>whereami -coord_file clusts.1D'[1,2,3]' -tab | less</a:t>
            </a:r>
            <a:endParaRPr b="0" lang="en-US" sz="1600" spc="-1" strike="noStrike">
              <a:solidFill>
                <a:srgbClr val="000000"/>
              </a:solidFill>
              <a:uFill>
                <a:solidFill>
                  <a:srgbClr val="ffffff"/>
                </a:solidFill>
              </a:uFill>
              <a:latin typeface="Times New Roman"/>
            </a:endParaRPr>
          </a:p>
        </p:txBody>
      </p:sp>
      <p:sp>
        <p:nvSpPr>
          <p:cNvPr id="628" name="CustomShape 2"/>
          <p:cNvSpPr/>
          <p:nvPr/>
        </p:nvSpPr>
        <p:spPr>
          <a:xfrm>
            <a:off x="838080" y="6400800"/>
            <a:ext cx="76212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nSpc>
                <a:spcPct val="100000"/>
              </a:lnSpc>
              <a:spcBef>
                <a:spcPts val="873"/>
              </a:spcBef>
            </a:pPr>
            <a:r>
              <a:rPr b="0" lang="en-US" sz="1400" spc="-1" strike="noStrike">
                <a:solidFill>
                  <a:srgbClr val="000000"/>
                </a:solidFill>
                <a:uFill>
                  <a:solidFill>
                    <a:srgbClr val="ffffff"/>
                  </a:solidFill>
                </a:uFill>
                <a:latin typeface="Arial"/>
                <a:ea typeface="SimSun"/>
              </a:rPr>
              <a:t>etc…</a:t>
            </a:r>
            <a:endParaRPr b="0" lang="en-US" sz="1400" spc="-1" strike="noStrike">
              <a:solidFill>
                <a:srgbClr val="000000"/>
              </a:solidFill>
              <a:uFill>
                <a:solidFill>
                  <a:srgbClr val="ffffff"/>
                </a:solidFill>
              </a:uFill>
              <a:latin typeface="Times New Roman"/>
            </a:endParaRPr>
          </a:p>
        </p:txBody>
      </p:sp>
      <p:sp>
        <p:nvSpPr>
          <p:cNvPr id="629" name="CustomShape 3"/>
          <p:cNvSpPr/>
          <p:nvPr/>
        </p:nvSpPr>
        <p:spPr>
          <a:xfrm>
            <a:off x="6477120" y="2235240"/>
            <a:ext cx="2514600" cy="733320"/>
          </a:xfrm>
          <a:custGeom>
            <a:avLst/>
            <a:gdLst/>
            <a:ahLst/>
            <a:rect l="l" t="t" r="r" b="b"/>
            <a:pathLst>
              <a:path w="21600" h="21600">
                <a:moveTo>
                  <a:pt x="0" y="0"/>
                </a:moveTo>
                <a:lnTo>
                  <a:pt x="21600" y="0"/>
                </a:lnTo>
                <a:lnTo>
                  <a:pt x="21600" y="21600"/>
                </a:lnTo>
                <a:lnTo>
                  <a:pt x="0" y="21600"/>
                </a:lnTo>
                <a:lnTo>
                  <a:pt x="0" y="0"/>
                </a:lnTo>
                <a:close/>
              </a:path>
            </a:pathLst>
          </a:custGeom>
          <a:solidFill>
            <a:srgbClr val="bbe0e3"/>
          </a:solidFill>
          <a:ln>
            <a:noFill/>
          </a:ln>
        </p:spPr>
        <p:style>
          <a:lnRef idx="0"/>
          <a:fillRef idx="0"/>
          <a:effectRef idx="0"/>
          <a:fontRef idx="minor"/>
        </p:style>
        <p:txBody>
          <a:bodyPr lIns="90000" rIns="90000" tIns="46800" bIns="46800"/>
          <a:p>
            <a:pPr>
              <a:lnSpc>
                <a:spcPct val="100000"/>
              </a:lnSpc>
              <a:spcBef>
                <a:spcPts val="873"/>
              </a:spcBef>
            </a:pPr>
            <a:r>
              <a:rPr b="0" lang="en-US" sz="1400" spc="-1" strike="noStrike">
                <a:solidFill>
                  <a:srgbClr val="940a3c"/>
                </a:solidFill>
                <a:uFill>
                  <a:solidFill>
                    <a:srgbClr val="ffffff"/>
                  </a:solidFill>
                </a:uFill>
                <a:latin typeface="Arial"/>
                <a:ea typeface="SimSun"/>
              </a:rPr>
              <a:t>Center of mass output, columns 1,2,3, from 3dclust output</a:t>
            </a:r>
            <a:endParaRPr b="0" lang="en-US" sz="1400" spc="-1" strike="noStrike">
              <a:solidFill>
                <a:srgbClr val="000000"/>
              </a:solidFill>
              <a:uFill>
                <a:solidFill>
                  <a:srgbClr val="ffffff"/>
                </a:solidFill>
              </a:uFill>
              <a:latin typeface="Times New Roman"/>
            </a:endParaRPr>
          </a:p>
        </p:txBody>
      </p:sp>
      <p:sp>
        <p:nvSpPr>
          <p:cNvPr id="630" name="Line 4"/>
          <p:cNvSpPr/>
          <p:nvPr/>
        </p:nvSpPr>
        <p:spPr>
          <a:xfrm flipH="1" flipV="1">
            <a:off x="5477040" y="2124000"/>
            <a:ext cx="1085760" cy="324000"/>
          </a:xfrm>
          <a:prstGeom prst="line">
            <a:avLst/>
          </a:prstGeom>
          <a:ln w="12600">
            <a:solidFill>
              <a:srgbClr val="940a3c"/>
            </a:solidFill>
            <a:miter/>
            <a:tailEnd len="med" type="triangle" w="med"/>
          </a:ln>
        </p:spPr>
        <p:style>
          <a:lnRef idx="0"/>
          <a:fillRef idx="0"/>
          <a:effectRef idx="0"/>
          <a:fontRef idx="minor"/>
        </p:style>
      </p:sp>
      <p:sp>
        <p:nvSpPr>
          <p:cNvPr id="631" name="CustomShape 5"/>
          <p:cNvSpPr/>
          <p:nvPr/>
        </p:nvSpPr>
        <p:spPr>
          <a:xfrm>
            <a:off x="7188120" y="3429000"/>
            <a:ext cx="1600200" cy="2651400"/>
          </a:xfrm>
          <a:custGeom>
            <a:avLst/>
            <a:gdLst/>
            <a:ahLst/>
            <a:rect l="l" t="t" r="r" b="b"/>
            <a:pathLst>
              <a:path w="21600" h="21600">
                <a:moveTo>
                  <a:pt x="0" y="0"/>
                </a:moveTo>
                <a:lnTo>
                  <a:pt x="21600" y="0"/>
                </a:lnTo>
                <a:lnTo>
                  <a:pt x="21600" y="21600"/>
                </a:lnTo>
                <a:lnTo>
                  <a:pt x="0" y="21600"/>
                </a:lnTo>
                <a:lnTo>
                  <a:pt x="0" y="0"/>
                </a:lnTo>
                <a:close/>
              </a:path>
            </a:pathLst>
          </a:custGeom>
          <a:solidFill>
            <a:srgbClr val="bbe0e3"/>
          </a:solidFill>
          <a:ln>
            <a:noFill/>
          </a:ln>
        </p:spPr>
        <p:style>
          <a:lnRef idx="0"/>
          <a:fillRef idx="0"/>
          <a:effectRef idx="0"/>
          <a:fontRef idx="minor"/>
        </p:style>
        <p:txBody>
          <a:bodyPr lIns="90000" rIns="90000" tIns="46800" bIns="46800"/>
          <a:p>
            <a:pPr>
              <a:lnSpc>
                <a:spcPct val="100000"/>
              </a:lnSpc>
              <a:spcBef>
                <a:spcPts val="873"/>
              </a:spcBef>
            </a:pPr>
            <a:r>
              <a:rPr b="0" lang="en-US" sz="1400" spc="-1" strike="noStrike" u="sng">
                <a:solidFill>
                  <a:srgbClr val="940a3c"/>
                </a:solidFill>
                <a:uFill>
                  <a:solidFill>
                    <a:srgbClr val="ffffff"/>
                  </a:solidFill>
                </a:uFill>
                <a:latin typeface="Arial"/>
                <a:ea typeface="SimSun"/>
              </a:rPr>
              <a:t>Shown</a:t>
            </a:r>
            <a:r>
              <a:rPr b="0" lang="en-US" sz="1400" spc="-1" strike="noStrike">
                <a:solidFill>
                  <a:srgbClr val="940a3c"/>
                </a:solidFill>
                <a:uFill>
                  <a:solidFill>
                    <a:srgbClr val="ffffff"/>
                  </a:solidFill>
                </a:uFill>
                <a:latin typeface="Arial"/>
                <a:ea typeface="SimSun"/>
              </a:rPr>
              <a:t>: Cluster #1’s coordinates according to various atlases (TT, MNI, etc), as well as the name of the anatomical structure that is located at or near these coordinates (which may vary by atlas)</a:t>
            </a:r>
            <a:endParaRPr b="0" lang="en-US" sz="1400" spc="-1" strike="noStrike">
              <a:solidFill>
                <a:srgbClr val="000000"/>
              </a:solidFill>
              <a:uFill>
                <a:solidFill>
                  <a:srgbClr val="ffffff"/>
                </a:solidFill>
              </a:uFill>
              <a:latin typeface="Times New Roman"/>
            </a:endParaRPr>
          </a:p>
        </p:txBody>
      </p:sp>
      <p:sp>
        <p:nvSpPr>
          <p:cNvPr id="632" name="CustomShape 6"/>
          <p:cNvSpPr/>
          <p:nvPr/>
        </p:nvSpPr>
        <p:spPr>
          <a:xfrm>
            <a:off x="7010280" y="3429000"/>
            <a:ext cx="228600" cy="2590920"/>
          </a:xfrm>
          <a:custGeom>
            <a:avLst/>
            <a:gdLst/>
            <a:ahLst/>
            <a:rect l="0" t="0" r="r" b="b"/>
            <a:pathLst>
              <a:path w="637" h="7199">
                <a:moveTo>
                  <a:pt x="636" y="0"/>
                </a:moveTo>
                <a:cubicBezTo>
                  <a:pt x="477" y="0"/>
                  <a:pt x="318" y="299"/>
                  <a:pt x="318" y="599"/>
                </a:cubicBezTo>
                <a:lnTo>
                  <a:pt x="318" y="2999"/>
                </a:lnTo>
                <a:cubicBezTo>
                  <a:pt x="318" y="3299"/>
                  <a:pt x="159" y="3599"/>
                  <a:pt x="0" y="3599"/>
                </a:cubicBezTo>
                <a:cubicBezTo>
                  <a:pt x="159" y="3599"/>
                  <a:pt x="318" y="3898"/>
                  <a:pt x="318" y="4198"/>
                </a:cubicBezTo>
                <a:lnTo>
                  <a:pt x="318" y="6598"/>
                </a:lnTo>
                <a:cubicBezTo>
                  <a:pt x="318" y="6898"/>
                  <a:pt x="477" y="7198"/>
                  <a:pt x="636" y="7198"/>
                </a:cubicBezTo>
              </a:path>
            </a:pathLst>
          </a:custGeom>
          <a:noFill/>
          <a:ln w="12600">
            <a:solidFill>
              <a:srgbClr val="940a3c"/>
            </a:solidFill>
            <a:miter/>
          </a:ln>
        </p:spPr>
        <p:style>
          <a:lnRef idx="0"/>
          <a:fillRef idx="0"/>
          <a:effectRef idx="0"/>
          <a:fontRef idx="minor"/>
        </p:style>
      </p:sp>
      <p:pic>
        <p:nvPicPr>
          <p:cNvPr id="633" name="" descr=""/>
          <p:cNvPicPr/>
          <p:nvPr/>
        </p:nvPicPr>
        <p:blipFill>
          <a:blip r:embed="rId1"/>
          <a:stretch/>
        </p:blipFill>
        <p:spPr>
          <a:xfrm>
            <a:off x="762120" y="2438280"/>
            <a:ext cx="5715000" cy="4015080"/>
          </a:xfrm>
          <a:prstGeom prst="rect">
            <a:avLst/>
          </a:prstGeom>
          <a:ln>
            <a:noFill/>
          </a:ln>
        </p:spPr>
      </p:pic>
    </p:spTree>
  </p:cSld>
  <p:transition>
    <p:split dir="out" orient="vert"/>
  </p:transition>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16e3"/>
        </a:solidFill>
      </p:bgPr>
    </p:bg>
    <p:spTree>
      <p:nvGrpSpPr>
        <p:cNvPr id="1" name=""/>
        <p:cNvGrpSpPr/>
        <p:nvPr/>
      </p:nvGrpSpPr>
      <p:grpSpPr>
        <a:xfrm>
          <a:off x="0" y="0"/>
          <a:ext cx="0" cy="0"/>
          <a:chOff x="0" y="0"/>
          <a:chExt cx="0" cy="0"/>
        </a:xfrm>
      </p:grpSpPr>
      <p:sp>
        <p:nvSpPr>
          <p:cNvPr id="634" name="CustomShape 1"/>
          <p:cNvSpPr/>
          <p:nvPr/>
        </p:nvSpPr>
        <p:spPr>
          <a:xfrm>
            <a:off x="311040" y="203040"/>
            <a:ext cx="8521920" cy="1206720"/>
          </a:xfrm>
          <a:prstGeom prst="rect">
            <a:avLst/>
          </a:prstGeom>
          <a:noFill/>
          <a:ln>
            <a:noFill/>
          </a:ln>
        </p:spPr>
        <p:style>
          <a:lnRef idx="0"/>
          <a:fillRef idx="0"/>
          <a:effectRef idx="0"/>
          <a:fontRef idx="minor"/>
        </p:style>
        <p:txBody>
          <a:bodyPr lIns="90000" rIns="90000" tIns="46800" bIns="46800"/>
          <a:p>
            <a:pPr marL="228600" indent="-228600">
              <a:lnSpc>
                <a:spcPct val="100000"/>
              </a:lnSpc>
              <a:spcBef>
                <a:spcPts val="598"/>
              </a:spcBef>
              <a:buClr>
                <a:srgbClr val="ccffff"/>
              </a:buClr>
              <a:buFont typeface="Arial"/>
              <a:buChar char="•"/>
            </a:pPr>
            <a:r>
              <a:rPr b="0" lang="en-US" sz="2000" spc="-1" strike="noStrike">
                <a:solidFill>
                  <a:srgbClr val="000000"/>
                </a:solidFill>
                <a:uFill>
                  <a:solidFill>
                    <a:srgbClr val="ffffff"/>
                  </a:solidFill>
                </a:uFill>
                <a:latin typeface="Arial"/>
                <a:ea typeface="SimSun"/>
              </a:rPr>
              <a:t> </a:t>
            </a:r>
            <a:r>
              <a:rPr b="1" lang="en-US" sz="2400" spc="-1" strike="noStrike">
                <a:solidFill>
                  <a:srgbClr val="ffff66"/>
                </a:solidFill>
                <a:uFill>
                  <a:solidFill>
                    <a:srgbClr val="ffffff"/>
                  </a:solidFill>
                </a:uFill>
                <a:latin typeface="Courier New"/>
                <a:ea typeface="SimSun"/>
              </a:rPr>
              <a:t>whereami</a:t>
            </a:r>
            <a:r>
              <a:rPr b="0" lang="en-US" sz="2400" spc="-1" strike="noStrike">
                <a:solidFill>
                  <a:srgbClr val="ffff66"/>
                </a:solidFill>
                <a:uFill>
                  <a:solidFill>
                    <a:srgbClr val="ffffff"/>
                  </a:solidFill>
                </a:uFill>
                <a:latin typeface="Arial"/>
                <a:ea typeface="SimSun"/>
              </a:rPr>
              <a:t> can report on the overlap of ROIs with atlas-defined regions</a:t>
            </a:r>
            <a:endParaRPr b="0" lang="en-US" sz="2400" spc="-1" strike="noStrike">
              <a:solidFill>
                <a:srgbClr val="000000"/>
              </a:solidFill>
              <a:uFill>
                <a:solidFill>
                  <a:srgbClr val="ffffff"/>
                </a:solidFill>
              </a:uFill>
              <a:latin typeface="Times New Roman"/>
            </a:endParaRPr>
          </a:p>
          <a:p>
            <a:pPr lvl="2" marL="917280" indent="-223560">
              <a:lnSpc>
                <a:spcPct val="100000"/>
              </a:lnSpc>
              <a:spcBef>
                <a:spcPts val="499"/>
              </a:spcBef>
            </a:pPr>
            <a:r>
              <a:rPr b="1" lang="en-US" sz="2000" spc="-1" strike="noStrike">
                <a:solidFill>
                  <a:srgbClr val="ffff66"/>
                </a:solidFill>
                <a:uFill>
                  <a:solidFill>
                    <a:srgbClr val="ffffff"/>
                  </a:solidFill>
                </a:uFill>
                <a:latin typeface="Courier New"/>
                <a:ea typeface="SimSun"/>
              </a:rPr>
              <a:t>whereami -omask anat_roi+tlrc</a:t>
            </a:r>
            <a:endParaRPr b="0" lang="en-US" sz="2000" spc="-1" strike="noStrike">
              <a:solidFill>
                <a:srgbClr val="000000"/>
              </a:solidFill>
              <a:uFill>
                <a:solidFill>
                  <a:srgbClr val="ffffff"/>
                </a:solidFill>
              </a:uFill>
              <a:latin typeface="Times New Roman"/>
            </a:endParaRPr>
          </a:p>
          <a:p>
            <a:pPr lvl="2" marL="917280" indent="-223560">
              <a:lnSpc>
                <a:spcPct val="100000"/>
              </a:lnSpc>
              <a:spcBef>
                <a:spcPts val="499"/>
              </a:spcBef>
            </a:pPr>
            <a:endParaRPr b="0" lang="en-US" sz="2000" spc="-1" strike="noStrike">
              <a:solidFill>
                <a:srgbClr val="000000"/>
              </a:solidFill>
              <a:uFill>
                <a:solidFill>
                  <a:srgbClr val="ffffff"/>
                </a:solidFill>
              </a:uFill>
              <a:latin typeface="Times New Roman"/>
            </a:endParaRPr>
          </a:p>
        </p:txBody>
      </p:sp>
      <p:pic>
        <p:nvPicPr>
          <p:cNvPr id="635" name="" descr=""/>
          <p:cNvPicPr/>
          <p:nvPr/>
        </p:nvPicPr>
        <p:blipFill>
          <a:blip r:embed="rId1"/>
          <a:stretch/>
        </p:blipFill>
        <p:spPr>
          <a:xfrm>
            <a:off x="1295280" y="1523880"/>
            <a:ext cx="5257800" cy="5029200"/>
          </a:xfrm>
          <a:prstGeom prst="rect">
            <a:avLst/>
          </a:prstGeom>
          <a:ln>
            <a:noFill/>
          </a:ln>
        </p:spPr>
      </p:pic>
    </p:spTree>
  </p:cSld>
  <p:transition>
    <p:split dir="out" orient="vert"/>
  </p:transition>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36" name="CustomShape 1"/>
          <p:cNvSpPr/>
          <p:nvPr/>
        </p:nvSpPr>
        <p:spPr>
          <a:xfrm>
            <a:off x="685800" y="533520"/>
            <a:ext cx="2971800" cy="380880"/>
          </a:xfrm>
          <a:prstGeom prst="rect">
            <a:avLst/>
          </a:prstGeom>
          <a:noFill/>
          <a:ln>
            <a:noFill/>
          </a:ln>
        </p:spPr>
        <p:style>
          <a:lnRef idx="0"/>
          <a:fillRef idx="0"/>
          <a:effectRef idx="0"/>
          <a:fontRef idx="minor"/>
        </p:style>
        <p:txBody>
          <a:bodyPr lIns="90000" rIns="90000" tIns="46800" bIns="46800"/>
          <a:p>
            <a:pPr lvl="1" marL="560160" indent="-220680">
              <a:lnSpc>
                <a:spcPct val="100000"/>
              </a:lnSpc>
              <a:spcBef>
                <a:spcPts val="422"/>
              </a:spcBef>
              <a:buClr>
                <a:srgbClr val="000000"/>
              </a:buClr>
              <a:buSzPct val="70000"/>
              <a:buFont typeface="Wingdings" charset="2"/>
              <a:buChar char=""/>
            </a:pPr>
            <a:r>
              <a:rPr b="0" lang="en-US" sz="1800" spc="-1" strike="noStrike">
                <a:solidFill>
                  <a:srgbClr val="000000"/>
                </a:solidFill>
                <a:uFill>
                  <a:solidFill>
                    <a:srgbClr val="ffffff"/>
                  </a:solidFill>
                </a:uFill>
                <a:latin typeface="Arial"/>
                <a:ea typeface="msmincho"/>
              </a:rPr>
              <a:t> </a:t>
            </a:r>
            <a:r>
              <a:rPr b="1" lang="en-US" sz="1800" spc="-1" strike="noStrike">
                <a:solidFill>
                  <a:srgbClr val="ff0003"/>
                </a:solidFill>
                <a:uFill>
                  <a:solidFill>
                    <a:srgbClr val="ffffff"/>
                  </a:solidFill>
                </a:uFill>
                <a:latin typeface="Courier New"/>
                <a:ea typeface="msmincho"/>
              </a:rPr>
              <a:t>[</a:t>
            </a:r>
            <a:r>
              <a:rPr b="1" lang="en-US" sz="1800" spc="-1" strike="noStrike" u="sng">
                <a:solidFill>
                  <a:srgbClr val="0205ff"/>
                </a:solidFill>
                <a:uFill>
                  <a:solidFill>
                    <a:srgbClr val="ffffff"/>
                  </a:solidFill>
                </a:uFill>
                <a:latin typeface="Courier New"/>
                <a:ea typeface="msmincho"/>
              </a:rPr>
              <a:t>Atlas colors</a:t>
            </a:r>
            <a:r>
              <a:rPr b="1" lang="en-US" sz="1800" spc="-1" strike="noStrike">
                <a:solidFill>
                  <a:srgbClr val="ff0003"/>
                </a:solidFill>
                <a:uFill>
                  <a:solidFill>
                    <a:srgbClr val="ffffff"/>
                  </a:solidFill>
                </a:uFill>
                <a:latin typeface="Courier New"/>
                <a:ea typeface="msmincho"/>
              </a:rPr>
              <a:t>]</a:t>
            </a:r>
            <a:endParaRPr b="0" lang="en-US" sz="1800" spc="-1" strike="noStrike">
              <a:solidFill>
                <a:srgbClr val="000000"/>
              </a:solidFill>
              <a:uFill>
                <a:solidFill>
                  <a:srgbClr val="ffffff"/>
                </a:solidFill>
              </a:uFill>
              <a:latin typeface="Times New Roman"/>
            </a:endParaRPr>
          </a:p>
        </p:txBody>
      </p:sp>
      <p:sp>
        <p:nvSpPr>
          <p:cNvPr id="637" name="CustomShape 2"/>
          <p:cNvSpPr/>
          <p:nvPr/>
        </p:nvSpPr>
        <p:spPr>
          <a:xfrm>
            <a:off x="263520" y="5764320"/>
            <a:ext cx="7640640" cy="636480"/>
          </a:xfrm>
          <a:prstGeom prst="rect">
            <a:avLst/>
          </a:prstGeom>
          <a:noFill/>
          <a:ln>
            <a:noFill/>
          </a:ln>
        </p:spPr>
        <p:style>
          <a:lnRef idx="0"/>
          <a:fillRef idx="0"/>
          <a:effectRef idx="0"/>
          <a:fontRef idx="minor"/>
        </p:style>
        <p:txBody>
          <a:bodyPr lIns="90000" rIns="90000" tIns="46800" bIns="46800"/>
          <a:p>
            <a:pPr lvl="1" marL="568080" indent="-214200">
              <a:lnSpc>
                <a:spcPct val="100000"/>
              </a:lnSpc>
              <a:spcBef>
                <a:spcPts val="422"/>
              </a:spcBef>
            </a:pPr>
            <a:r>
              <a:rPr b="0" lang="en-US" sz="1600" spc="-1" strike="noStrike">
                <a:solidFill>
                  <a:srgbClr val="000000"/>
                </a:solidFill>
                <a:uFill>
                  <a:solidFill>
                    <a:srgbClr val="ffffff"/>
                  </a:solidFill>
                </a:uFill>
                <a:latin typeface="Arial"/>
                <a:ea typeface="msmincho"/>
              </a:rPr>
              <a:t>	</a:t>
            </a:r>
            <a:r>
              <a:rPr b="0" lang="en-US" sz="1600" spc="-1" strike="noStrike">
                <a:solidFill>
                  <a:srgbClr val="000000"/>
                </a:solidFill>
                <a:uFill>
                  <a:solidFill>
                    <a:srgbClr val="ffffff"/>
                  </a:solidFill>
                </a:uFill>
                <a:latin typeface="Arial"/>
                <a:ea typeface="msmincho"/>
              </a:rPr>
              <a:t>Lets you show atlas regions over your own data (works only in </a:t>
            </a:r>
            <a:r>
              <a:rPr b="0" lang="en-US" sz="1600" spc="-1" strike="noStrike">
                <a:solidFill>
                  <a:srgbClr val="000000"/>
                </a:solidFill>
                <a:uFill>
                  <a:solidFill>
                    <a:srgbClr val="ffffff"/>
                  </a:solidFill>
                </a:uFill>
                <a:latin typeface="Courier New"/>
                <a:ea typeface="msmincho"/>
              </a:rPr>
              <a:t>+tlrc</a:t>
            </a:r>
            <a:r>
              <a:rPr b="0" lang="en-US" sz="1600" spc="-1" strike="noStrike">
                <a:solidFill>
                  <a:srgbClr val="000000"/>
                </a:solidFill>
                <a:uFill>
                  <a:solidFill>
                    <a:srgbClr val="ffffff"/>
                  </a:solidFill>
                </a:uFill>
                <a:latin typeface="Arial"/>
                <a:ea typeface="msmincho"/>
              </a:rPr>
              <a:t>).</a:t>
            </a:r>
            <a:endParaRPr b="0" lang="en-US" sz="1600" spc="-1" strike="noStrike">
              <a:solidFill>
                <a:srgbClr val="000000"/>
              </a:solidFill>
              <a:uFill>
                <a:solidFill>
                  <a:srgbClr val="ffffff"/>
                </a:solidFill>
              </a:uFill>
              <a:latin typeface="Times New Roman"/>
            </a:endParaRPr>
          </a:p>
        </p:txBody>
      </p:sp>
      <p:pic>
        <p:nvPicPr>
          <p:cNvPr id="638" name="" descr=""/>
          <p:cNvPicPr/>
          <p:nvPr/>
        </p:nvPicPr>
        <p:blipFill>
          <a:blip r:embed="rId1"/>
          <a:stretch/>
        </p:blipFill>
        <p:spPr>
          <a:xfrm>
            <a:off x="3403440" y="3203640"/>
            <a:ext cx="4581720" cy="2516040"/>
          </a:xfrm>
          <a:prstGeom prst="rect">
            <a:avLst/>
          </a:prstGeom>
          <a:ln>
            <a:noFill/>
          </a:ln>
        </p:spPr>
      </p:pic>
      <p:pic>
        <p:nvPicPr>
          <p:cNvPr id="639" name="" descr=""/>
          <p:cNvPicPr/>
          <p:nvPr/>
        </p:nvPicPr>
        <p:blipFill>
          <a:blip r:embed="rId2"/>
          <a:stretch/>
        </p:blipFill>
        <p:spPr>
          <a:xfrm>
            <a:off x="596880" y="1125360"/>
            <a:ext cx="4035600" cy="2430720"/>
          </a:xfrm>
          <a:prstGeom prst="rect">
            <a:avLst/>
          </a:prstGeom>
          <a:ln>
            <a:noFill/>
          </a:ln>
        </p:spPr>
      </p:pic>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0" name="CustomShape 1"/>
          <p:cNvSpPr/>
          <p:nvPr/>
        </p:nvSpPr>
        <p:spPr>
          <a:xfrm>
            <a:off x="380880" y="1447920"/>
            <a:ext cx="2595600" cy="438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Pediatric brain atlas and templates (7-12 years old) – Peter Molfese, (formerly Haskins Labs, now at NIH - woohoo!)</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Manually corrected segmentation from Freesurfer.</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 </a:t>
            </a:r>
            <a:r>
              <a:rPr b="0" lang="en-US" sz="1700" spc="-1" strike="noStrike">
                <a:solidFill>
                  <a:srgbClr val="0000ff"/>
                </a:solidFill>
                <a:uFill>
                  <a:solidFill>
                    <a:srgbClr val="ffffff"/>
                  </a:solidFill>
                </a:uFill>
                <a:latin typeface="Arial"/>
              </a:rPr>
              <a:t>Probabilistic, MPM and template</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~75 subjects -&gt; 500 (ages 6-13)</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Affine, nonlinear averages, ideal/typical subjects, outliers</a:t>
            </a:r>
            <a:endParaRPr b="0" lang="en-US" sz="1700" spc="-1" strike="noStrike">
              <a:solidFill>
                <a:srgbClr val="000000"/>
              </a:solidFill>
              <a:uFill>
                <a:solidFill>
                  <a:srgbClr val="ffffff"/>
                </a:solidFill>
              </a:uFill>
              <a:latin typeface="Times New Roman"/>
            </a:endParaRPr>
          </a:p>
        </p:txBody>
      </p:sp>
      <p:sp>
        <p:nvSpPr>
          <p:cNvPr id="641" name="CustomShape 2"/>
          <p:cNvSpPr/>
          <p:nvPr/>
        </p:nvSpPr>
        <p:spPr>
          <a:xfrm>
            <a:off x="417600" y="558720"/>
            <a:ext cx="777060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Haskins Pediatric Atlas</a:t>
            </a:r>
            <a:endParaRPr b="0" lang="en-US" sz="2400" spc="-1" strike="noStrike">
              <a:solidFill>
                <a:srgbClr val="000000"/>
              </a:solidFill>
              <a:uFill>
                <a:solidFill>
                  <a:srgbClr val="ffffff"/>
                </a:solidFill>
              </a:uFill>
              <a:latin typeface="Times New Roman"/>
            </a:endParaRPr>
          </a:p>
        </p:txBody>
      </p:sp>
      <p:pic>
        <p:nvPicPr>
          <p:cNvPr id="642" name="" descr=""/>
          <p:cNvPicPr/>
          <p:nvPr/>
        </p:nvPicPr>
        <p:blipFill>
          <a:blip r:embed="rId1"/>
          <a:stretch/>
        </p:blipFill>
        <p:spPr>
          <a:xfrm>
            <a:off x="3000240" y="1539720"/>
            <a:ext cx="5583240" cy="2524320"/>
          </a:xfrm>
          <a:prstGeom prst="rect">
            <a:avLst/>
          </a:prstGeom>
          <a:ln>
            <a:noFill/>
          </a:ln>
        </p:spPr>
      </p:pic>
      <p:pic>
        <p:nvPicPr>
          <p:cNvPr id="643" name="" descr=""/>
          <p:cNvPicPr/>
          <p:nvPr/>
        </p:nvPicPr>
        <p:blipFill>
          <a:blip r:embed="rId2"/>
          <a:stretch/>
        </p:blipFill>
        <p:spPr>
          <a:xfrm>
            <a:off x="3067200" y="4084560"/>
            <a:ext cx="5518080" cy="1900440"/>
          </a:xfrm>
          <a:prstGeom prst="rect">
            <a:avLst/>
          </a:prstGeom>
          <a:ln>
            <a:noFill/>
          </a:ln>
        </p:spPr>
      </p:pic>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4" name="CustomShape 1"/>
          <p:cNvSpPr/>
          <p:nvPr/>
        </p:nvSpPr>
        <p:spPr>
          <a:xfrm>
            <a:off x="417600" y="558720"/>
            <a:ext cx="777060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Haskins Pediatric Atlas - templates</a:t>
            </a:r>
            <a:endParaRPr b="0" lang="en-US" sz="2400" spc="-1" strike="noStrike">
              <a:solidFill>
                <a:srgbClr val="000000"/>
              </a:solidFill>
              <a:uFill>
                <a:solidFill>
                  <a:srgbClr val="ffffff"/>
                </a:solidFill>
              </a:uFill>
              <a:latin typeface="Times New Roman"/>
            </a:endParaRPr>
          </a:p>
        </p:txBody>
      </p:sp>
      <p:pic>
        <p:nvPicPr>
          <p:cNvPr id="645" name="" descr=""/>
          <p:cNvPicPr/>
          <p:nvPr/>
        </p:nvPicPr>
        <p:blipFill>
          <a:blip r:embed="rId1"/>
          <a:stretch/>
        </p:blipFill>
        <p:spPr>
          <a:xfrm>
            <a:off x="636480" y="1353960"/>
            <a:ext cx="5962680" cy="5013360"/>
          </a:xfrm>
          <a:prstGeom prst="rect">
            <a:avLst/>
          </a:prstGeom>
          <a:ln>
            <a:noFill/>
          </a:ln>
        </p:spPr>
      </p:pic>
      <p:sp>
        <p:nvSpPr>
          <p:cNvPr id="646" name="CustomShape 2"/>
          <p:cNvSpPr/>
          <p:nvPr/>
        </p:nvSpPr>
        <p:spPr>
          <a:xfrm>
            <a:off x="6926400" y="2443320"/>
            <a:ext cx="202860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Affine Group</a:t>
            </a:r>
            <a:endParaRPr b="0" lang="en-US" sz="2400" spc="-1" strike="noStrike">
              <a:solidFill>
                <a:srgbClr val="000000"/>
              </a:solidFill>
              <a:uFill>
                <a:solidFill>
                  <a:srgbClr val="ffffff"/>
                </a:solidFill>
              </a:uFill>
              <a:latin typeface="Times New Roman"/>
            </a:endParaRPr>
          </a:p>
        </p:txBody>
      </p:sp>
      <p:sp>
        <p:nvSpPr>
          <p:cNvPr id="647" name="CustomShape 3"/>
          <p:cNvSpPr/>
          <p:nvPr/>
        </p:nvSpPr>
        <p:spPr>
          <a:xfrm>
            <a:off x="6926400" y="4906800"/>
            <a:ext cx="2028600" cy="1191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Nonlinear Group I – </a:t>
            </a:r>
            <a:endParaRPr b="0" lang="en-US" sz="2400" spc="-1" strike="noStrike">
              <a:solidFill>
                <a:srgbClr val="000000"/>
              </a:solidFill>
              <a:uFill>
                <a:solidFill>
                  <a:srgbClr val="ffffff"/>
                </a:solidFill>
              </a:uFill>
              <a:latin typeface="Times New Roman"/>
            </a:endParaRPr>
          </a:p>
          <a:p>
            <a:pPr/>
            <a:r>
              <a:rPr b="0" lang="en-US" sz="2400" spc="-1" strike="noStrike">
                <a:solidFill>
                  <a:srgbClr val="000000"/>
                </a:solidFill>
                <a:uFill>
                  <a:solidFill>
                    <a:srgbClr val="ffffff"/>
                  </a:solidFill>
                </a:uFill>
                <a:latin typeface="Times New Roman"/>
              </a:rPr>
              <a:t>iterative</a:t>
            </a:r>
            <a:endParaRPr b="0" lang="en-US" sz="2400" spc="-1" strike="noStrike">
              <a:solidFill>
                <a:srgbClr val="000000"/>
              </a:solidFill>
              <a:uFill>
                <a:solidFill>
                  <a:srgbClr val="ffffff"/>
                </a:solidFill>
              </a:uFill>
              <a:latin typeface="Times New Roman"/>
            </a:endParaRPr>
          </a:p>
        </p:txBody>
      </p:sp>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48" name="CustomShape 1"/>
          <p:cNvSpPr/>
          <p:nvPr/>
        </p:nvSpPr>
        <p:spPr>
          <a:xfrm>
            <a:off x="838080" y="29520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Atlases and Templates Available!</a:t>
            </a:r>
            <a:endParaRPr b="0" lang="en-US" sz="2400" spc="-1" strike="noStrike">
              <a:solidFill>
                <a:srgbClr val="000000"/>
              </a:solidFill>
              <a:uFill>
                <a:solidFill>
                  <a:srgbClr val="ffffff"/>
                </a:solidFill>
              </a:uFill>
              <a:latin typeface="Times New Roman"/>
            </a:endParaRPr>
          </a:p>
        </p:txBody>
      </p:sp>
      <p:pic>
        <p:nvPicPr>
          <p:cNvPr id="649" name="" descr=""/>
          <p:cNvPicPr/>
          <p:nvPr/>
        </p:nvPicPr>
        <p:blipFill>
          <a:blip r:embed="rId1"/>
          <a:stretch/>
        </p:blipFill>
        <p:spPr>
          <a:xfrm>
            <a:off x="3801960" y="1590840"/>
            <a:ext cx="5132520" cy="2138040"/>
          </a:xfrm>
          <a:prstGeom prst="rect">
            <a:avLst/>
          </a:prstGeom>
          <a:ln>
            <a:noFill/>
          </a:ln>
        </p:spPr>
      </p:pic>
      <p:pic>
        <p:nvPicPr>
          <p:cNvPr id="650" name="" descr=""/>
          <p:cNvPicPr/>
          <p:nvPr/>
        </p:nvPicPr>
        <p:blipFill>
          <a:blip r:embed="rId2"/>
          <a:srcRect l="0" t="9176" r="31253" b="0"/>
          <a:stretch/>
        </p:blipFill>
        <p:spPr>
          <a:xfrm>
            <a:off x="3495600" y="4272120"/>
            <a:ext cx="5099040" cy="2311200"/>
          </a:xfrm>
          <a:prstGeom prst="rect">
            <a:avLst/>
          </a:prstGeom>
          <a:ln>
            <a:noFill/>
          </a:ln>
        </p:spPr>
      </p:pic>
      <p:sp>
        <p:nvSpPr>
          <p:cNvPr id="651" name="CustomShape 2"/>
          <p:cNvSpPr/>
          <p:nvPr/>
        </p:nvSpPr>
        <p:spPr>
          <a:xfrm>
            <a:off x="198360" y="1336680"/>
            <a:ext cx="3641760" cy="4881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Infant brain atlas and templates – neonate, 1-year, 2-year. Contributed by Feng Shi, UNC</a:t>
            </a:r>
            <a:endParaRPr b="0" lang="en-US" sz="1700" spc="-1" strike="noStrike">
              <a:solidFill>
                <a:srgbClr val="000000"/>
              </a:solidFill>
              <a:uFill>
                <a:solidFill>
                  <a:srgbClr val="ffffff"/>
                </a:solidFill>
              </a:uFill>
              <a:latin typeface="Times New Roman"/>
            </a:endParaRPr>
          </a:p>
          <a:p>
            <a:pPr marL="22860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2860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2860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2860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2860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ff"/>
                </a:solidFill>
                <a:uFill>
                  <a:solidFill>
                    <a:srgbClr val="ffffff"/>
                  </a:solidFill>
                </a:uFill>
                <a:latin typeface="Arial"/>
              </a:rPr>
              <a:t>Cerebellum atlas and templates – Jorn Diedrichsen,UCL,UK contribution </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652" name="" descr=""/>
          <p:cNvPicPr/>
          <p:nvPr/>
        </p:nvPicPr>
        <p:blipFill>
          <a:blip r:embed="rId3"/>
          <a:stretch/>
        </p:blipFill>
        <p:spPr>
          <a:xfrm>
            <a:off x="884160" y="2286000"/>
            <a:ext cx="2595600" cy="127944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1" name="CustomShape 1"/>
          <p:cNvSpPr/>
          <p:nvPr/>
        </p:nvSpPr>
        <p:spPr>
          <a:xfrm>
            <a:off x="7234200" y="2916360"/>
            <a:ext cx="1676520" cy="731880"/>
          </a:xfrm>
          <a:custGeom>
            <a:avLst/>
            <a:gdLst/>
            <a:ahLst/>
            <a:rect l="0" t="0" r="r" b="b"/>
            <a:pathLst>
              <a:path w="4659" h="2035">
                <a:moveTo>
                  <a:pt x="339" y="0"/>
                </a:moveTo>
                <a:cubicBezTo>
                  <a:pt x="169" y="0"/>
                  <a:pt x="0" y="169"/>
                  <a:pt x="0" y="339"/>
                </a:cubicBezTo>
                <a:lnTo>
                  <a:pt x="0" y="1695"/>
                </a:lnTo>
                <a:cubicBezTo>
                  <a:pt x="0" y="1864"/>
                  <a:pt x="169" y="2034"/>
                  <a:pt x="339" y="2034"/>
                </a:cubicBezTo>
                <a:lnTo>
                  <a:pt x="4319" y="2034"/>
                </a:lnTo>
                <a:cubicBezTo>
                  <a:pt x="4488" y="2034"/>
                  <a:pt x="4658" y="1864"/>
                  <a:pt x="4658" y="1695"/>
                </a:cubicBezTo>
                <a:lnTo>
                  <a:pt x="4658" y="339"/>
                </a:lnTo>
                <a:cubicBezTo>
                  <a:pt x="4658" y="169"/>
                  <a:pt x="4488" y="0"/>
                  <a:pt x="4319" y="0"/>
                </a:cubicBezTo>
                <a:lnTo>
                  <a:pt x="339" y="0"/>
                </a:lnTo>
              </a:path>
            </a:pathLst>
          </a:custGeom>
          <a:solidFill>
            <a:srgbClr val="4f5465">
              <a:alpha val="30000"/>
            </a:srgbClr>
          </a:solidFill>
          <a:ln w="9360">
            <a:solidFill>
              <a:srgbClr val="000000"/>
            </a:solidFill>
            <a:miter/>
          </a:ln>
        </p:spPr>
        <p:style>
          <a:lnRef idx="0"/>
          <a:fillRef idx="0"/>
          <a:effectRef idx="0"/>
          <a:fontRef idx="minor"/>
        </p:style>
      </p:sp>
      <p:sp>
        <p:nvSpPr>
          <p:cNvPr id="142" name="CustomShape 2"/>
          <p:cNvSpPr/>
          <p:nvPr/>
        </p:nvSpPr>
        <p:spPr>
          <a:xfrm>
            <a:off x="6899400" y="2905200"/>
            <a:ext cx="1676160" cy="731880"/>
          </a:xfrm>
          <a:custGeom>
            <a:avLst/>
            <a:gdLst/>
            <a:ahLst/>
            <a:rect l="0" t="0" r="r" b="b"/>
            <a:pathLst>
              <a:path w="4658" h="2035">
                <a:moveTo>
                  <a:pt x="339" y="0"/>
                </a:moveTo>
                <a:cubicBezTo>
                  <a:pt x="169" y="0"/>
                  <a:pt x="0" y="169"/>
                  <a:pt x="0" y="339"/>
                </a:cubicBezTo>
                <a:lnTo>
                  <a:pt x="0" y="1695"/>
                </a:lnTo>
                <a:cubicBezTo>
                  <a:pt x="0" y="1864"/>
                  <a:pt x="169" y="2034"/>
                  <a:pt x="339" y="2034"/>
                </a:cubicBezTo>
                <a:lnTo>
                  <a:pt x="4318" y="2034"/>
                </a:lnTo>
                <a:cubicBezTo>
                  <a:pt x="4487" y="2034"/>
                  <a:pt x="4657" y="1864"/>
                  <a:pt x="4657" y="1695"/>
                </a:cubicBezTo>
                <a:lnTo>
                  <a:pt x="4657" y="339"/>
                </a:lnTo>
                <a:cubicBezTo>
                  <a:pt x="4657" y="169"/>
                  <a:pt x="4487" y="0"/>
                  <a:pt x="4318" y="0"/>
                </a:cubicBezTo>
                <a:lnTo>
                  <a:pt x="339" y="0"/>
                </a:lnTo>
              </a:path>
            </a:pathLst>
          </a:custGeom>
          <a:solidFill>
            <a:srgbClr val="4f5465">
              <a:alpha val="30000"/>
            </a:srgbClr>
          </a:solidFill>
          <a:ln w="9360">
            <a:solidFill>
              <a:srgbClr val="000000"/>
            </a:solidFill>
            <a:miter/>
          </a:ln>
        </p:spPr>
        <p:style>
          <a:lnRef idx="0"/>
          <a:fillRef idx="0"/>
          <a:effectRef idx="0"/>
          <a:fontRef idx="minor"/>
        </p:style>
      </p:sp>
      <p:sp>
        <p:nvSpPr>
          <p:cNvPr id="143" name="CustomShape 3"/>
          <p:cNvSpPr/>
          <p:nvPr/>
        </p:nvSpPr>
        <p:spPr>
          <a:xfrm>
            <a:off x="6400800" y="2874960"/>
            <a:ext cx="1676520" cy="731880"/>
          </a:xfrm>
          <a:custGeom>
            <a:avLst/>
            <a:gdLst/>
            <a:ahLst/>
            <a:rect l="0" t="0" r="r" b="b"/>
            <a:pathLst>
              <a:path w="4659" h="2035">
                <a:moveTo>
                  <a:pt x="339" y="0"/>
                </a:moveTo>
                <a:cubicBezTo>
                  <a:pt x="169" y="0"/>
                  <a:pt x="0" y="169"/>
                  <a:pt x="0" y="339"/>
                </a:cubicBezTo>
                <a:lnTo>
                  <a:pt x="0" y="1695"/>
                </a:lnTo>
                <a:cubicBezTo>
                  <a:pt x="0" y="1864"/>
                  <a:pt x="169" y="2034"/>
                  <a:pt x="339" y="2034"/>
                </a:cubicBezTo>
                <a:lnTo>
                  <a:pt x="4319" y="2034"/>
                </a:lnTo>
                <a:cubicBezTo>
                  <a:pt x="4488" y="2034"/>
                  <a:pt x="4658" y="1864"/>
                  <a:pt x="4658" y="1695"/>
                </a:cubicBezTo>
                <a:lnTo>
                  <a:pt x="4658" y="339"/>
                </a:lnTo>
                <a:cubicBezTo>
                  <a:pt x="4658" y="169"/>
                  <a:pt x="4488" y="0"/>
                  <a:pt x="4319" y="0"/>
                </a:cubicBezTo>
                <a:lnTo>
                  <a:pt x="339" y="0"/>
                </a:lnTo>
              </a:path>
            </a:pathLst>
          </a:custGeom>
          <a:solidFill>
            <a:srgbClr val="4f5465">
              <a:alpha val="30000"/>
            </a:srgbClr>
          </a:solidFill>
          <a:ln w="9360">
            <a:solidFill>
              <a:srgbClr val="000000"/>
            </a:solidFill>
            <a:miter/>
          </a:ln>
        </p:spPr>
        <p:style>
          <a:lnRef idx="0"/>
          <a:fillRef idx="0"/>
          <a:effectRef idx="0"/>
          <a:fontRef idx="minor"/>
        </p:style>
      </p:sp>
      <p:cxnSp>
        <p:nvCxnSpPr>
          <p:cNvPr id="144" name="Line 4"/>
          <p:cNvCxnSpPr/>
          <p:nvPr/>
        </p:nvCxnSpPr>
        <p:spPr>
          <a:xfrm>
            <a:off x="6720840" y="2468520"/>
            <a:ext cx="10440" cy="367200"/>
          </a:xfrm>
          <a:prstGeom prst="straightConnector1">
            <a:avLst/>
          </a:prstGeom>
          <a:ln w="9360">
            <a:solidFill>
              <a:srgbClr val="000000"/>
            </a:solidFill>
            <a:miter/>
            <a:tailEnd len="med" type="arrow" w="med"/>
          </a:ln>
        </p:spPr>
      </p:cxnSp>
      <p:sp>
        <p:nvSpPr>
          <p:cNvPr id="145" name="CustomShape 5"/>
          <p:cNvSpPr/>
          <p:nvPr/>
        </p:nvSpPr>
        <p:spPr>
          <a:xfrm>
            <a:off x="452520" y="538200"/>
            <a:ext cx="5602320" cy="681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Alignment process - overview</a:t>
            </a:r>
            <a:endParaRPr b="0" lang="en-US" sz="2400" spc="-1" strike="noStrike">
              <a:solidFill>
                <a:srgbClr val="000000"/>
              </a:solidFill>
              <a:uFill>
                <a:solidFill>
                  <a:srgbClr val="ffffff"/>
                </a:solidFill>
              </a:uFill>
              <a:latin typeface="Times New Roman"/>
            </a:endParaRPr>
          </a:p>
        </p:txBody>
      </p:sp>
      <p:sp>
        <p:nvSpPr>
          <p:cNvPr id="146" name="CustomShape 6"/>
          <p:cNvSpPr/>
          <p:nvPr/>
        </p:nvSpPr>
        <p:spPr>
          <a:xfrm>
            <a:off x="685800" y="1447920"/>
            <a:ext cx="5146560" cy="5410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Preprocess – mask data, weight data</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If far off, take some random guesses (-twopass)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Optimize parameters on initial or best sets  (6,12,39,1000's)</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Courier New"/>
              <a:buChar char="o"/>
            </a:pPr>
            <a:r>
              <a:rPr b="0" lang="en-US" sz="1700" spc="-1" strike="noStrike">
                <a:solidFill>
                  <a:srgbClr val="000000"/>
                </a:solidFill>
                <a:uFill>
                  <a:solidFill>
                    <a:srgbClr val="ffffff"/>
                  </a:solidFill>
                </a:uFill>
                <a:latin typeface="Arial"/>
                <a:ea typeface="msmincho"/>
              </a:rPr>
              <a:t>Use new parameters to transform input</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Interpolate onto base data's grid</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Courier New"/>
              <a:buChar char="o"/>
            </a:pPr>
            <a:r>
              <a:rPr b="0" lang="en-US" sz="1700" spc="-1" strike="noStrike">
                <a:solidFill>
                  <a:srgbClr val="000000"/>
                </a:solidFill>
                <a:uFill>
                  <a:solidFill>
                    <a:srgbClr val="ffffff"/>
                  </a:solidFill>
                </a:uFill>
                <a:latin typeface="Arial"/>
                <a:ea typeface="msmincho"/>
              </a:rPr>
              <a:t>Measure alignment error with cost functional</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Less than minimum error - finished</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Better - keep adjusting with same direction</a:t>
            </a:r>
            <a:endParaRPr b="0" lang="en-US" sz="1700" spc="-1" strike="noStrike">
              <a:solidFill>
                <a:srgbClr val="000000"/>
              </a:solidFill>
              <a:uFill>
                <a:solidFill>
                  <a:srgbClr val="ffffff"/>
                </a:solidFill>
              </a:uFill>
              <a:latin typeface="Times New Roman"/>
            </a:endParaRPr>
          </a:p>
          <a:p>
            <a:pPr lvl="2" marL="914400" indent="-23184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Worse – try other parameters </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Create final output by interpolating onto output grid</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Courier New"/>
              <a:buChar char="o"/>
            </a:pPr>
            <a:r>
              <a:rPr b="0" lang="en-US" sz="1700" spc="-1" strike="noStrike">
                <a:solidFill>
                  <a:srgbClr val="000000"/>
                </a:solidFill>
                <a:uFill>
                  <a:solidFill>
                    <a:srgbClr val="ffffff"/>
                  </a:solidFill>
                </a:uFill>
                <a:latin typeface="Arial"/>
                <a:ea typeface="msmincho"/>
              </a:rPr>
              <a:t>save datasets, transform parameters</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p:txBody>
      </p:sp>
      <p:sp>
        <p:nvSpPr>
          <p:cNvPr id="147" name="CustomShape 7"/>
          <p:cNvSpPr/>
          <p:nvPr/>
        </p:nvSpPr>
        <p:spPr>
          <a:xfrm>
            <a:off x="5872320" y="142920"/>
            <a:ext cx="1687320" cy="649080"/>
          </a:xfrm>
          <a:custGeom>
            <a:avLst/>
            <a:gdLst/>
            <a:ahLst/>
            <a:rect l="0" t="0" r="r" b="b"/>
            <a:pathLst>
              <a:path w="4689" h="1805">
                <a:moveTo>
                  <a:pt x="300" y="0"/>
                </a:moveTo>
                <a:cubicBezTo>
                  <a:pt x="150" y="0"/>
                  <a:pt x="0" y="150"/>
                  <a:pt x="0" y="300"/>
                </a:cubicBezTo>
                <a:lnTo>
                  <a:pt x="0" y="1503"/>
                </a:lnTo>
                <a:cubicBezTo>
                  <a:pt x="0" y="1653"/>
                  <a:pt x="150" y="1804"/>
                  <a:pt x="300" y="1804"/>
                </a:cubicBezTo>
                <a:lnTo>
                  <a:pt x="4387" y="1804"/>
                </a:lnTo>
                <a:cubicBezTo>
                  <a:pt x="4537" y="1804"/>
                  <a:pt x="4688" y="1653"/>
                  <a:pt x="4688" y="1503"/>
                </a:cubicBezTo>
                <a:lnTo>
                  <a:pt x="4688" y="300"/>
                </a:lnTo>
                <a:cubicBezTo>
                  <a:pt x="4688" y="150"/>
                  <a:pt x="4537" y="0"/>
                  <a:pt x="4387" y="0"/>
                </a:cubicBezTo>
                <a:lnTo>
                  <a:pt x="300" y="0"/>
                </a:lnTo>
              </a:path>
            </a:pathLst>
          </a:custGeom>
          <a:solidFill>
            <a:srgbClr val="00b8ff"/>
          </a:solidFill>
          <a:ln w="9360">
            <a:solidFill>
              <a:srgbClr val="000000"/>
            </a:solidFill>
            <a:miter/>
          </a:ln>
        </p:spPr>
        <p:style>
          <a:lnRef idx="0"/>
          <a:fillRef idx="0"/>
          <a:effectRef idx="0"/>
          <a:fontRef idx="minor"/>
        </p:style>
      </p:sp>
      <p:sp>
        <p:nvSpPr>
          <p:cNvPr id="148" name="CustomShape 8"/>
          <p:cNvSpPr/>
          <p:nvPr/>
        </p:nvSpPr>
        <p:spPr>
          <a:xfrm>
            <a:off x="6105600" y="203040"/>
            <a:ext cx="1280880" cy="580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000000"/>
                </a:solidFill>
                <a:uFill>
                  <a:solidFill>
                    <a:srgbClr val="ffffff"/>
                  </a:solidFill>
                </a:uFill>
                <a:latin typeface="Times New Roman"/>
              </a:rPr>
              <a:t>Preprocess – mask, weight</a:t>
            </a:r>
            <a:endParaRPr b="0" lang="en-US" sz="1600" spc="-1" strike="noStrike">
              <a:solidFill>
                <a:srgbClr val="000000"/>
              </a:solidFill>
              <a:uFill>
                <a:solidFill>
                  <a:srgbClr val="ffffff"/>
                </a:solidFill>
              </a:uFill>
              <a:latin typeface="Times New Roman"/>
            </a:endParaRPr>
          </a:p>
        </p:txBody>
      </p:sp>
      <p:sp>
        <p:nvSpPr>
          <p:cNvPr id="149" name="CustomShape 9"/>
          <p:cNvSpPr/>
          <p:nvPr/>
        </p:nvSpPr>
        <p:spPr>
          <a:xfrm>
            <a:off x="5851440" y="1819440"/>
            <a:ext cx="1738440" cy="649080"/>
          </a:xfrm>
          <a:prstGeom prst="flowChartDecision">
            <a:avLst/>
          </a:prstGeom>
          <a:solidFill>
            <a:srgbClr val="00b8ff"/>
          </a:solidFill>
          <a:ln w="9360">
            <a:solidFill>
              <a:srgbClr val="000000"/>
            </a:solidFill>
            <a:round/>
          </a:ln>
        </p:spPr>
        <p:style>
          <a:lnRef idx="0"/>
          <a:fillRef idx="0"/>
          <a:effectRef idx="0"/>
          <a:fontRef idx="minor"/>
        </p:style>
      </p:sp>
      <p:sp>
        <p:nvSpPr>
          <p:cNvPr id="150" name="CustomShape 10"/>
          <p:cNvSpPr/>
          <p:nvPr/>
        </p:nvSpPr>
        <p:spPr>
          <a:xfrm>
            <a:off x="6299280" y="1930320"/>
            <a:ext cx="11779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800" spc="-1" strike="noStrike">
                <a:solidFill>
                  <a:srgbClr val="000000"/>
                </a:solidFill>
                <a:uFill>
                  <a:solidFill>
                    <a:srgbClr val="ffffff"/>
                  </a:solidFill>
                </a:uFill>
                <a:latin typeface="Times New Roman"/>
              </a:rPr>
              <a:t>twopass?</a:t>
            </a:r>
            <a:endParaRPr b="0" lang="en-US" sz="1800" spc="-1" strike="noStrike">
              <a:solidFill>
                <a:srgbClr val="000000"/>
              </a:solidFill>
              <a:uFill>
                <a:solidFill>
                  <a:srgbClr val="ffffff"/>
                </a:solidFill>
              </a:uFill>
              <a:latin typeface="Times New Roman"/>
            </a:endParaRPr>
          </a:p>
        </p:txBody>
      </p:sp>
      <p:sp>
        <p:nvSpPr>
          <p:cNvPr id="151" name="CustomShape 11"/>
          <p:cNvSpPr/>
          <p:nvPr/>
        </p:nvSpPr>
        <p:spPr>
          <a:xfrm>
            <a:off x="7873920" y="1595520"/>
            <a:ext cx="1168560" cy="1076400"/>
          </a:xfrm>
          <a:custGeom>
            <a:avLst/>
            <a:gdLst/>
            <a:ahLst/>
            <a:rect l="0" t="0" r="r" b="b"/>
            <a:pathLst>
              <a:path w="3247" h="2992">
                <a:moveTo>
                  <a:pt x="498" y="0"/>
                </a:moveTo>
                <a:cubicBezTo>
                  <a:pt x="249" y="0"/>
                  <a:pt x="0" y="249"/>
                  <a:pt x="0" y="498"/>
                </a:cubicBezTo>
                <a:lnTo>
                  <a:pt x="0" y="2492"/>
                </a:lnTo>
                <a:cubicBezTo>
                  <a:pt x="0" y="2741"/>
                  <a:pt x="249" y="2991"/>
                  <a:pt x="498" y="2991"/>
                </a:cubicBezTo>
                <a:lnTo>
                  <a:pt x="2748" y="2991"/>
                </a:lnTo>
                <a:cubicBezTo>
                  <a:pt x="2997" y="2991"/>
                  <a:pt x="3246" y="2741"/>
                  <a:pt x="3246" y="2492"/>
                </a:cubicBezTo>
                <a:lnTo>
                  <a:pt x="3246" y="498"/>
                </a:lnTo>
                <a:cubicBezTo>
                  <a:pt x="3246" y="249"/>
                  <a:pt x="2997" y="0"/>
                  <a:pt x="2748" y="0"/>
                </a:cubicBezTo>
                <a:lnTo>
                  <a:pt x="498" y="0"/>
                </a:lnTo>
              </a:path>
            </a:pathLst>
          </a:custGeom>
          <a:solidFill>
            <a:srgbClr val="00b8ff"/>
          </a:solidFill>
          <a:ln w="9360">
            <a:solidFill>
              <a:srgbClr val="000000"/>
            </a:solidFill>
            <a:miter/>
          </a:ln>
        </p:spPr>
        <p:style>
          <a:lnRef idx="0"/>
          <a:fillRef idx="0"/>
          <a:effectRef idx="0"/>
          <a:fontRef idx="minor"/>
        </p:style>
      </p:sp>
      <p:sp>
        <p:nvSpPr>
          <p:cNvPr id="152" name="CustomShape 12"/>
          <p:cNvSpPr/>
          <p:nvPr/>
        </p:nvSpPr>
        <p:spPr>
          <a:xfrm>
            <a:off x="7843680" y="1655640"/>
            <a:ext cx="1219320" cy="946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400" spc="-1" strike="noStrike">
                <a:solidFill>
                  <a:srgbClr val="000000"/>
                </a:solidFill>
                <a:uFill>
                  <a:solidFill>
                    <a:srgbClr val="ffffff"/>
                  </a:solidFill>
                </a:uFill>
                <a:latin typeface="Times New Roman"/>
              </a:rPr>
              <a:t>Lots of random guesses – follow n best</a:t>
            </a:r>
            <a:endParaRPr b="0" lang="en-US" sz="1400" spc="-1" strike="noStrike">
              <a:solidFill>
                <a:srgbClr val="000000"/>
              </a:solidFill>
              <a:uFill>
                <a:solidFill>
                  <a:srgbClr val="ffffff"/>
                </a:solidFill>
              </a:uFill>
              <a:latin typeface="Times New Roman"/>
            </a:endParaRPr>
          </a:p>
        </p:txBody>
      </p:sp>
      <p:sp>
        <p:nvSpPr>
          <p:cNvPr id="153" name="CustomShape 13"/>
          <p:cNvSpPr/>
          <p:nvPr/>
        </p:nvSpPr>
        <p:spPr>
          <a:xfrm>
            <a:off x="5892840" y="2835360"/>
            <a:ext cx="1676520" cy="730080"/>
          </a:xfrm>
          <a:custGeom>
            <a:avLst/>
            <a:gdLst/>
            <a:ahLst/>
            <a:rect l="0" t="0" r="r" b="b"/>
            <a:pathLst>
              <a:path w="4658" h="2030">
                <a:moveTo>
                  <a:pt x="338" y="0"/>
                </a:moveTo>
                <a:cubicBezTo>
                  <a:pt x="169" y="0"/>
                  <a:pt x="0" y="169"/>
                  <a:pt x="0" y="338"/>
                </a:cubicBezTo>
                <a:lnTo>
                  <a:pt x="0" y="1690"/>
                </a:lnTo>
                <a:cubicBezTo>
                  <a:pt x="0" y="1859"/>
                  <a:pt x="169" y="2029"/>
                  <a:pt x="338" y="2029"/>
                </a:cubicBezTo>
                <a:lnTo>
                  <a:pt x="4319" y="2029"/>
                </a:lnTo>
                <a:cubicBezTo>
                  <a:pt x="4488" y="2029"/>
                  <a:pt x="4657" y="1859"/>
                  <a:pt x="4657" y="1690"/>
                </a:cubicBezTo>
                <a:lnTo>
                  <a:pt x="4657" y="338"/>
                </a:lnTo>
                <a:cubicBezTo>
                  <a:pt x="4657" y="169"/>
                  <a:pt x="4488" y="0"/>
                  <a:pt x="4319" y="0"/>
                </a:cubicBezTo>
                <a:lnTo>
                  <a:pt x="338" y="0"/>
                </a:lnTo>
              </a:path>
            </a:pathLst>
          </a:custGeom>
          <a:solidFill>
            <a:srgbClr val="a2bdff"/>
          </a:solidFill>
          <a:ln w="9360">
            <a:solidFill>
              <a:srgbClr val="000000"/>
            </a:solidFill>
            <a:miter/>
          </a:ln>
        </p:spPr>
        <p:style>
          <a:lnRef idx="0"/>
          <a:fillRef idx="0"/>
          <a:effectRef idx="0"/>
          <a:fontRef idx="minor"/>
        </p:style>
      </p:sp>
      <p:sp>
        <p:nvSpPr>
          <p:cNvPr id="154" name="CustomShape 14"/>
          <p:cNvSpPr/>
          <p:nvPr/>
        </p:nvSpPr>
        <p:spPr>
          <a:xfrm>
            <a:off x="5770440" y="2895480"/>
            <a:ext cx="1941480" cy="580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600" spc="-1" strike="noStrike">
                <a:solidFill>
                  <a:srgbClr val="000000"/>
                </a:solidFill>
                <a:uFill>
                  <a:solidFill>
                    <a:srgbClr val="ffffff"/>
                  </a:solidFill>
                </a:uFill>
                <a:latin typeface="Times New Roman"/>
              </a:rPr>
              <a:t>Tweak</a:t>
            </a:r>
            <a:endParaRPr b="0" lang="en-US" sz="1600" spc="-1" strike="noStrike">
              <a:solidFill>
                <a:srgbClr val="000000"/>
              </a:solidFill>
              <a:uFill>
                <a:solidFill>
                  <a:srgbClr val="ffffff"/>
                </a:solidFill>
              </a:uFill>
              <a:latin typeface="Times New Roman"/>
            </a:endParaRPr>
          </a:p>
          <a:p>
            <a:pPr algn="ctr"/>
            <a:r>
              <a:rPr b="0" lang="en-US" sz="1600" spc="-1" strike="noStrike">
                <a:solidFill>
                  <a:srgbClr val="000000"/>
                </a:solidFill>
                <a:uFill>
                  <a:solidFill>
                    <a:srgbClr val="ffffff"/>
                  </a:solidFill>
                </a:uFill>
                <a:latin typeface="Times New Roman"/>
              </a:rPr>
              <a:t> </a:t>
            </a:r>
            <a:r>
              <a:rPr b="0" lang="en-US" sz="1600" spc="-1" strike="noStrike">
                <a:solidFill>
                  <a:srgbClr val="000000"/>
                </a:solidFill>
                <a:uFill>
                  <a:solidFill>
                    <a:srgbClr val="ffffff"/>
                  </a:solidFill>
                </a:uFill>
                <a:latin typeface="Times New Roman"/>
              </a:rPr>
              <a:t>parameters</a:t>
            </a:r>
            <a:endParaRPr b="0" lang="en-US" sz="1600" spc="-1" strike="noStrike">
              <a:solidFill>
                <a:srgbClr val="000000"/>
              </a:solidFill>
              <a:uFill>
                <a:solidFill>
                  <a:srgbClr val="ffffff"/>
                </a:solidFill>
              </a:uFill>
              <a:latin typeface="Times New Roman"/>
            </a:endParaRPr>
          </a:p>
        </p:txBody>
      </p:sp>
      <p:sp>
        <p:nvSpPr>
          <p:cNvPr id="155" name="CustomShape 15"/>
          <p:cNvSpPr/>
          <p:nvPr/>
        </p:nvSpPr>
        <p:spPr>
          <a:xfrm>
            <a:off x="5648400" y="985680"/>
            <a:ext cx="2438280" cy="457200"/>
          </a:xfrm>
          <a:custGeom>
            <a:avLst/>
            <a:gdLst/>
            <a:ahLst/>
            <a:rect l="0" t="0" r="r" b="b"/>
            <a:pathLst>
              <a:path w="6775" h="1272">
                <a:moveTo>
                  <a:pt x="211" y="0"/>
                </a:moveTo>
                <a:cubicBezTo>
                  <a:pt x="105" y="0"/>
                  <a:pt x="0" y="105"/>
                  <a:pt x="0" y="211"/>
                </a:cubicBezTo>
                <a:lnTo>
                  <a:pt x="0" y="1059"/>
                </a:lnTo>
                <a:cubicBezTo>
                  <a:pt x="0" y="1165"/>
                  <a:pt x="105" y="1271"/>
                  <a:pt x="211" y="1271"/>
                </a:cubicBezTo>
                <a:lnTo>
                  <a:pt x="6562" y="1271"/>
                </a:lnTo>
                <a:cubicBezTo>
                  <a:pt x="6668" y="1271"/>
                  <a:pt x="6774" y="1165"/>
                  <a:pt x="6774" y="1059"/>
                </a:cubicBezTo>
                <a:lnTo>
                  <a:pt x="6774" y="211"/>
                </a:lnTo>
                <a:cubicBezTo>
                  <a:pt x="6774" y="105"/>
                  <a:pt x="6668" y="0"/>
                  <a:pt x="6562" y="0"/>
                </a:cubicBezTo>
                <a:lnTo>
                  <a:pt x="211" y="0"/>
                </a:lnTo>
              </a:path>
            </a:pathLst>
          </a:custGeom>
          <a:solidFill>
            <a:srgbClr val="00b8ff"/>
          </a:solidFill>
          <a:ln w="9360">
            <a:solidFill>
              <a:srgbClr val="000000"/>
            </a:solidFill>
            <a:miter/>
          </a:ln>
        </p:spPr>
        <p:style>
          <a:lnRef idx="0"/>
          <a:fillRef idx="0"/>
          <a:effectRef idx="0"/>
          <a:fontRef idx="minor"/>
        </p:style>
      </p:sp>
      <p:sp>
        <p:nvSpPr>
          <p:cNvPr id="156" name="CustomShape 16"/>
          <p:cNvSpPr/>
          <p:nvPr/>
        </p:nvSpPr>
        <p:spPr>
          <a:xfrm>
            <a:off x="5800680" y="995400"/>
            <a:ext cx="233676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000000"/>
                </a:solidFill>
                <a:uFill>
                  <a:solidFill>
                    <a:srgbClr val="ffffff"/>
                  </a:solidFill>
                </a:uFill>
                <a:latin typeface="Times New Roman"/>
              </a:rPr>
              <a:t>Initial interpolation, cost</a:t>
            </a:r>
            <a:endParaRPr b="0" lang="en-US" sz="1600" spc="-1" strike="noStrike">
              <a:solidFill>
                <a:srgbClr val="000000"/>
              </a:solidFill>
              <a:uFill>
                <a:solidFill>
                  <a:srgbClr val="ffffff"/>
                </a:solidFill>
              </a:uFill>
              <a:latin typeface="Times New Roman"/>
            </a:endParaRPr>
          </a:p>
        </p:txBody>
      </p:sp>
      <p:sp>
        <p:nvSpPr>
          <p:cNvPr id="157" name="CustomShape 17"/>
          <p:cNvSpPr/>
          <p:nvPr/>
        </p:nvSpPr>
        <p:spPr>
          <a:xfrm>
            <a:off x="5892840" y="3830760"/>
            <a:ext cx="1676520" cy="731880"/>
          </a:xfrm>
          <a:custGeom>
            <a:avLst/>
            <a:gdLst/>
            <a:ahLst/>
            <a:rect l="0" t="0" r="r" b="b"/>
            <a:pathLst>
              <a:path w="4659" h="2035">
                <a:moveTo>
                  <a:pt x="339" y="0"/>
                </a:moveTo>
                <a:cubicBezTo>
                  <a:pt x="169" y="0"/>
                  <a:pt x="0" y="169"/>
                  <a:pt x="0" y="339"/>
                </a:cubicBezTo>
                <a:lnTo>
                  <a:pt x="0" y="1695"/>
                </a:lnTo>
                <a:cubicBezTo>
                  <a:pt x="0" y="1864"/>
                  <a:pt x="169" y="2034"/>
                  <a:pt x="339" y="2034"/>
                </a:cubicBezTo>
                <a:lnTo>
                  <a:pt x="4319" y="2034"/>
                </a:lnTo>
                <a:cubicBezTo>
                  <a:pt x="4488" y="2034"/>
                  <a:pt x="4658" y="1864"/>
                  <a:pt x="4658" y="1695"/>
                </a:cubicBezTo>
                <a:lnTo>
                  <a:pt x="4658" y="339"/>
                </a:lnTo>
                <a:cubicBezTo>
                  <a:pt x="4658" y="169"/>
                  <a:pt x="4488" y="0"/>
                  <a:pt x="4319" y="0"/>
                </a:cubicBezTo>
                <a:lnTo>
                  <a:pt x="339" y="0"/>
                </a:lnTo>
              </a:path>
            </a:pathLst>
          </a:custGeom>
          <a:solidFill>
            <a:srgbClr val="a2bdff"/>
          </a:solidFill>
          <a:ln w="9360">
            <a:solidFill>
              <a:srgbClr val="000000"/>
            </a:solidFill>
            <a:miter/>
          </a:ln>
        </p:spPr>
        <p:style>
          <a:lnRef idx="0"/>
          <a:fillRef idx="0"/>
          <a:effectRef idx="0"/>
          <a:fontRef idx="minor"/>
        </p:style>
      </p:sp>
      <p:sp>
        <p:nvSpPr>
          <p:cNvPr id="158" name="CustomShape 18"/>
          <p:cNvSpPr/>
          <p:nvPr/>
        </p:nvSpPr>
        <p:spPr>
          <a:xfrm>
            <a:off x="6126120" y="3890880"/>
            <a:ext cx="1281240" cy="580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600" spc="-1" strike="noStrike">
                <a:solidFill>
                  <a:srgbClr val="000000"/>
                </a:solidFill>
                <a:uFill>
                  <a:solidFill>
                    <a:srgbClr val="ffffff"/>
                  </a:solidFill>
                </a:uFill>
                <a:latin typeface="Times New Roman"/>
              </a:rPr>
              <a:t>Transform &amp; Interpolate</a:t>
            </a:r>
            <a:endParaRPr b="0" lang="en-US" sz="1600" spc="-1" strike="noStrike">
              <a:solidFill>
                <a:srgbClr val="000000"/>
              </a:solidFill>
              <a:uFill>
                <a:solidFill>
                  <a:srgbClr val="ffffff"/>
                </a:solidFill>
              </a:uFill>
              <a:latin typeface="Times New Roman"/>
            </a:endParaRPr>
          </a:p>
        </p:txBody>
      </p:sp>
      <p:sp>
        <p:nvSpPr>
          <p:cNvPr id="159" name="CustomShape 19"/>
          <p:cNvSpPr/>
          <p:nvPr/>
        </p:nvSpPr>
        <p:spPr>
          <a:xfrm>
            <a:off x="5892840" y="4765680"/>
            <a:ext cx="1676520" cy="538200"/>
          </a:xfrm>
          <a:custGeom>
            <a:avLst/>
            <a:gdLst/>
            <a:ahLst/>
            <a:rect l="0" t="0" r="r" b="b"/>
            <a:pathLst>
              <a:path w="4659" h="1497">
                <a:moveTo>
                  <a:pt x="249" y="0"/>
                </a:moveTo>
                <a:cubicBezTo>
                  <a:pt x="124" y="0"/>
                  <a:pt x="0" y="124"/>
                  <a:pt x="0" y="249"/>
                </a:cubicBezTo>
                <a:lnTo>
                  <a:pt x="0" y="1246"/>
                </a:lnTo>
                <a:cubicBezTo>
                  <a:pt x="0" y="1371"/>
                  <a:pt x="124" y="1496"/>
                  <a:pt x="249" y="1496"/>
                </a:cubicBezTo>
                <a:lnTo>
                  <a:pt x="4408" y="1496"/>
                </a:lnTo>
                <a:cubicBezTo>
                  <a:pt x="4533" y="1496"/>
                  <a:pt x="4658" y="1371"/>
                  <a:pt x="4658" y="1246"/>
                </a:cubicBezTo>
                <a:lnTo>
                  <a:pt x="4658" y="249"/>
                </a:lnTo>
                <a:cubicBezTo>
                  <a:pt x="4658" y="124"/>
                  <a:pt x="4533" y="0"/>
                  <a:pt x="4408" y="0"/>
                </a:cubicBezTo>
                <a:lnTo>
                  <a:pt x="249" y="0"/>
                </a:lnTo>
              </a:path>
            </a:pathLst>
          </a:custGeom>
          <a:solidFill>
            <a:srgbClr val="a2bdff"/>
          </a:solidFill>
          <a:ln w="9360">
            <a:solidFill>
              <a:srgbClr val="000000"/>
            </a:solidFill>
            <a:miter/>
          </a:ln>
        </p:spPr>
        <p:style>
          <a:lnRef idx="0"/>
          <a:fillRef idx="0"/>
          <a:effectRef idx="0"/>
          <a:fontRef idx="minor"/>
        </p:style>
      </p:sp>
      <p:sp>
        <p:nvSpPr>
          <p:cNvPr id="160" name="CustomShape 20"/>
          <p:cNvSpPr/>
          <p:nvPr/>
        </p:nvSpPr>
        <p:spPr>
          <a:xfrm>
            <a:off x="6126120" y="4826160"/>
            <a:ext cx="128124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000000"/>
                </a:solidFill>
                <a:uFill>
                  <a:solidFill>
                    <a:srgbClr val="ffffff"/>
                  </a:solidFill>
                </a:uFill>
                <a:latin typeface="Times New Roman"/>
              </a:rPr>
              <a:t>Measure cost</a:t>
            </a:r>
            <a:endParaRPr b="0" lang="en-US" sz="1600" spc="-1" strike="noStrike">
              <a:solidFill>
                <a:srgbClr val="000000"/>
              </a:solidFill>
              <a:uFill>
                <a:solidFill>
                  <a:srgbClr val="ffffff"/>
                </a:solidFill>
              </a:uFill>
              <a:latin typeface="Times New Roman"/>
            </a:endParaRPr>
          </a:p>
        </p:txBody>
      </p:sp>
      <p:sp>
        <p:nvSpPr>
          <p:cNvPr id="161" name="CustomShape 21"/>
          <p:cNvSpPr/>
          <p:nvPr/>
        </p:nvSpPr>
        <p:spPr>
          <a:xfrm>
            <a:off x="5851440" y="5445000"/>
            <a:ext cx="1738440" cy="650880"/>
          </a:xfrm>
          <a:prstGeom prst="flowChartDecision">
            <a:avLst/>
          </a:prstGeom>
          <a:solidFill>
            <a:srgbClr val="a2bdff"/>
          </a:solidFill>
          <a:ln w="9360">
            <a:solidFill>
              <a:srgbClr val="000000"/>
            </a:solidFill>
            <a:round/>
          </a:ln>
        </p:spPr>
        <p:style>
          <a:lnRef idx="0"/>
          <a:fillRef idx="0"/>
          <a:effectRef idx="0"/>
          <a:fontRef idx="minor"/>
        </p:style>
      </p:sp>
      <p:sp>
        <p:nvSpPr>
          <p:cNvPr id="162" name="CustomShape 22"/>
          <p:cNvSpPr/>
          <p:nvPr/>
        </p:nvSpPr>
        <p:spPr>
          <a:xfrm>
            <a:off x="6146640" y="5435640"/>
            <a:ext cx="1177920" cy="580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lgn="ctr"/>
            <a:r>
              <a:rPr b="0" lang="en-US" sz="1600" spc="-1" strike="noStrike">
                <a:solidFill>
                  <a:srgbClr val="000000"/>
                </a:solidFill>
                <a:uFill>
                  <a:solidFill>
                    <a:srgbClr val="ffffff"/>
                  </a:solidFill>
                </a:uFill>
                <a:latin typeface="Times New Roman"/>
              </a:rPr>
              <a:t>Cost &lt; tolerance?</a:t>
            </a:r>
            <a:endParaRPr b="0" lang="en-US" sz="1600" spc="-1" strike="noStrike">
              <a:solidFill>
                <a:srgbClr val="000000"/>
              </a:solidFill>
              <a:uFill>
                <a:solidFill>
                  <a:srgbClr val="ffffff"/>
                </a:solidFill>
              </a:uFill>
              <a:latin typeface="Times New Roman"/>
            </a:endParaRPr>
          </a:p>
        </p:txBody>
      </p:sp>
      <p:sp>
        <p:nvSpPr>
          <p:cNvPr id="163" name="CustomShape 23"/>
          <p:cNvSpPr/>
          <p:nvPr/>
        </p:nvSpPr>
        <p:spPr>
          <a:xfrm rot="16200000">
            <a:off x="6679080" y="4084920"/>
            <a:ext cx="2729160" cy="838080"/>
          </a:xfrm>
          <a:custGeom>
            <a:avLst/>
            <a:gdLst/>
            <a:ahLst/>
            <a:rect l="0" t="0" r="r" b="b"/>
            <a:pathLst>
              <a:path w="7476" h="2330">
                <a:moveTo>
                  <a:pt x="0" y="0"/>
                </a:moveTo>
                <a:lnTo>
                  <a:pt x="5" y="122"/>
                </a:lnTo>
                <a:lnTo>
                  <a:pt x="18" y="243"/>
                </a:lnTo>
                <a:lnTo>
                  <a:pt x="41" y="364"/>
                </a:lnTo>
                <a:lnTo>
                  <a:pt x="73" y="484"/>
                </a:lnTo>
                <a:lnTo>
                  <a:pt x="114" y="603"/>
                </a:lnTo>
                <a:lnTo>
                  <a:pt x="164" y="720"/>
                </a:lnTo>
                <a:lnTo>
                  <a:pt x="223" y="835"/>
                </a:lnTo>
                <a:lnTo>
                  <a:pt x="290" y="947"/>
                </a:lnTo>
                <a:lnTo>
                  <a:pt x="366" y="1057"/>
                </a:lnTo>
                <a:lnTo>
                  <a:pt x="449" y="1165"/>
                </a:lnTo>
                <a:lnTo>
                  <a:pt x="541" y="1268"/>
                </a:lnTo>
                <a:lnTo>
                  <a:pt x="641" y="1369"/>
                </a:lnTo>
                <a:lnTo>
                  <a:pt x="747" y="1466"/>
                </a:lnTo>
                <a:lnTo>
                  <a:pt x="861" y="1558"/>
                </a:lnTo>
                <a:lnTo>
                  <a:pt x="982" y="1647"/>
                </a:lnTo>
                <a:lnTo>
                  <a:pt x="1110" y="1731"/>
                </a:lnTo>
                <a:lnTo>
                  <a:pt x="1243" y="1810"/>
                </a:lnTo>
                <a:lnTo>
                  <a:pt x="1383" y="1884"/>
                </a:lnTo>
                <a:lnTo>
                  <a:pt x="1527" y="1953"/>
                </a:lnTo>
                <a:lnTo>
                  <a:pt x="1677" y="2017"/>
                </a:lnTo>
                <a:lnTo>
                  <a:pt x="1831" y="2075"/>
                </a:lnTo>
                <a:lnTo>
                  <a:pt x="1990" y="2128"/>
                </a:lnTo>
                <a:lnTo>
                  <a:pt x="2152" y="2174"/>
                </a:lnTo>
                <a:lnTo>
                  <a:pt x="2318" y="2215"/>
                </a:lnTo>
                <a:lnTo>
                  <a:pt x="2486" y="2250"/>
                </a:lnTo>
                <a:lnTo>
                  <a:pt x="2657" y="2278"/>
                </a:lnTo>
                <a:lnTo>
                  <a:pt x="2829" y="2300"/>
                </a:lnTo>
                <a:lnTo>
                  <a:pt x="3003" y="2316"/>
                </a:lnTo>
                <a:lnTo>
                  <a:pt x="3178" y="2326"/>
                </a:lnTo>
                <a:lnTo>
                  <a:pt x="3354" y="2329"/>
                </a:lnTo>
                <a:lnTo>
                  <a:pt x="3936" y="2329"/>
                </a:lnTo>
                <a:lnTo>
                  <a:pt x="4113" y="2326"/>
                </a:lnTo>
                <a:lnTo>
                  <a:pt x="4289" y="2316"/>
                </a:lnTo>
                <a:lnTo>
                  <a:pt x="4464" y="2300"/>
                </a:lnTo>
                <a:lnTo>
                  <a:pt x="4638" y="2277"/>
                </a:lnTo>
                <a:lnTo>
                  <a:pt x="4810" y="2249"/>
                </a:lnTo>
                <a:lnTo>
                  <a:pt x="4980" y="2213"/>
                </a:lnTo>
                <a:lnTo>
                  <a:pt x="5146" y="2172"/>
                </a:lnTo>
                <a:lnTo>
                  <a:pt x="5309" y="2125"/>
                </a:lnTo>
                <a:lnTo>
                  <a:pt x="5469" y="2072"/>
                </a:lnTo>
                <a:lnTo>
                  <a:pt x="5624" y="2013"/>
                </a:lnTo>
                <a:lnTo>
                  <a:pt x="5774" y="1948"/>
                </a:lnTo>
                <a:lnTo>
                  <a:pt x="5919" y="1878"/>
                </a:lnTo>
                <a:lnTo>
                  <a:pt x="6059" y="1803"/>
                </a:lnTo>
                <a:lnTo>
                  <a:pt x="6193" y="1723"/>
                </a:lnTo>
                <a:lnTo>
                  <a:pt x="6321" y="1638"/>
                </a:lnTo>
                <a:lnTo>
                  <a:pt x="6442" y="1548"/>
                </a:lnTo>
                <a:lnTo>
                  <a:pt x="6556" y="1454"/>
                </a:lnTo>
                <a:lnTo>
                  <a:pt x="6663" y="1356"/>
                </a:lnTo>
                <a:lnTo>
                  <a:pt x="6762" y="1255"/>
                </a:lnTo>
                <a:lnTo>
                  <a:pt x="6853" y="1150"/>
                </a:lnTo>
                <a:lnTo>
                  <a:pt x="6936" y="1041"/>
                </a:lnTo>
                <a:lnTo>
                  <a:pt x="7011" y="930"/>
                </a:lnTo>
                <a:lnTo>
                  <a:pt x="7077" y="816"/>
                </a:lnTo>
                <a:lnTo>
                  <a:pt x="7135" y="700"/>
                </a:lnTo>
                <a:lnTo>
                  <a:pt x="7184" y="582"/>
                </a:lnTo>
                <a:lnTo>
                  <a:pt x="7475" y="582"/>
                </a:lnTo>
                <a:lnTo>
                  <a:pt x="6999" y="0"/>
                </a:lnTo>
                <a:lnTo>
                  <a:pt x="6310" y="582"/>
                </a:lnTo>
                <a:lnTo>
                  <a:pt x="6602" y="582"/>
                </a:lnTo>
                <a:lnTo>
                  <a:pt x="6554" y="697"/>
                </a:lnTo>
                <a:lnTo>
                  <a:pt x="6499" y="810"/>
                </a:lnTo>
                <a:lnTo>
                  <a:pt x="6435" y="921"/>
                </a:lnTo>
                <a:lnTo>
                  <a:pt x="6363" y="1029"/>
                </a:lnTo>
                <a:lnTo>
                  <a:pt x="6283" y="1135"/>
                </a:lnTo>
                <a:lnTo>
                  <a:pt x="6195" y="1238"/>
                </a:lnTo>
                <a:lnTo>
                  <a:pt x="6100" y="1338"/>
                </a:lnTo>
                <a:lnTo>
                  <a:pt x="5997" y="1434"/>
                </a:lnTo>
                <a:lnTo>
                  <a:pt x="5888" y="1526"/>
                </a:lnTo>
                <a:lnTo>
                  <a:pt x="5772" y="1614"/>
                </a:lnTo>
                <a:lnTo>
                  <a:pt x="5650" y="1698"/>
                </a:lnTo>
                <a:lnTo>
                  <a:pt x="5521" y="1778"/>
                </a:lnTo>
                <a:lnTo>
                  <a:pt x="5387" y="1852"/>
                </a:lnTo>
                <a:lnTo>
                  <a:pt x="5248" y="1922"/>
                </a:lnTo>
                <a:lnTo>
                  <a:pt x="5103" y="1987"/>
                </a:lnTo>
                <a:lnTo>
                  <a:pt x="4954" y="2047"/>
                </a:lnTo>
                <a:lnTo>
                  <a:pt x="4801" y="2101"/>
                </a:lnTo>
                <a:lnTo>
                  <a:pt x="4644" y="2150"/>
                </a:lnTo>
                <a:lnTo>
                  <a:pt x="4483" y="2193"/>
                </a:lnTo>
                <a:lnTo>
                  <a:pt x="4320" y="2230"/>
                </a:lnTo>
                <a:lnTo>
                  <a:pt x="4154" y="2262"/>
                </a:lnTo>
                <a:lnTo>
                  <a:pt x="3986" y="2287"/>
                </a:lnTo>
                <a:lnTo>
                  <a:pt x="3816" y="2307"/>
                </a:lnTo>
                <a:lnTo>
                  <a:pt x="3645" y="2320"/>
                </a:lnTo>
                <a:lnTo>
                  <a:pt x="3645" y="2320"/>
                </a:lnTo>
                <a:lnTo>
                  <a:pt x="3474" y="2307"/>
                </a:lnTo>
                <a:lnTo>
                  <a:pt x="3305" y="2287"/>
                </a:lnTo>
                <a:lnTo>
                  <a:pt x="3137" y="2262"/>
                </a:lnTo>
                <a:lnTo>
                  <a:pt x="2972" y="2231"/>
                </a:lnTo>
                <a:lnTo>
                  <a:pt x="2809" y="2194"/>
                </a:lnTo>
                <a:lnTo>
                  <a:pt x="2649" y="2151"/>
                </a:lnTo>
                <a:lnTo>
                  <a:pt x="2492" y="2102"/>
                </a:lnTo>
                <a:lnTo>
                  <a:pt x="2339" y="2048"/>
                </a:lnTo>
                <a:lnTo>
                  <a:pt x="2190" y="1989"/>
                </a:lnTo>
                <a:lnTo>
                  <a:pt x="2046" y="1924"/>
                </a:lnTo>
                <a:lnTo>
                  <a:pt x="1907" y="1854"/>
                </a:lnTo>
                <a:lnTo>
                  <a:pt x="1773" y="1780"/>
                </a:lnTo>
                <a:lnTo>
                  <a:pt x="1645" y="1701"/>
                </a:lnTo>
                <a:lnTo>
                  <a:pt x="1522" y="1617"/>
                </a:lnTo>
                <a:lnTo>
                  <a:pt x="1406" y="1529"/>
                </a:lnTo>
                <a:lnTo>
                  <a:pt x="1297" y="1438"/>
                </a:lnTo>
                <a:lnTo>
                  <a:pt x="1195" y="1342"/>
                </a:lnTo>
                <a:lnTo>
                  <a:pt x="1099" y="1243"/>
                </a:lnTo>
                <a:lnTo>
                  <a:pt x="1012" y="1140"/>
                </a:lnTo>
                <a:lnTo>
                  <a:pt x="931" y="1035"/>
                </a:lnTo>
                <a:lnTo>
                  <a:pt x="859" y="927"/>
                </a:lnTo>
                <a:lnTo>
                  <a:pt x="795" y="816"/>
                </a:lnTo>
                <a:lnTo>
                  <a:pt x="739" y="704"/>
                </a:lnTo>
                <a:lnTo>
                  <a:pt x="691" y="589"/>
                </a:lnTo>
                <a:lnTo>
                  <a:pt x="652" y="473"/>
                </a:lnTo>
                <a:lnTo>
                  <a:pt x="621" y="356"/>
                </a:lnTo>
                <a:lnTo>
                  <a:pt x="600" y="238"/>
                </a:lnTo>
                <a:lnTo>
                  <a:pt x="586" y="119"/>
                </a:lnTo>
                <a:lnTo>
                  <a:pt x="582" y="0"/>
                </a:lnTo>
                <a:lnTo>
                  <a:pt x="0" y="0"/>
                </a:lnTo>
              </a:path>
              <a:path w="3937" h="2330">
                <a:moveTo>
                  <a:pt x="0" y="0"/>
                </a:moveTo>
                <a:lnTo>
                  <a:pt x="5" y="122"/>
                </a:lnTo>
                <a:lnTo>
                  <a:pt x="18" y="243"/>
                </a:lnTo>
                <a:lnTo>
                  <a:pt x="41" y="364"/>
                </a:lnTo>
                <a:lnTo>
                  <a:pt x="73" y="484"/>
                </a:lnTo>
                <a:lnTo>
                  <a:pt x="114" y="603"/>
                </a:lnTo>
                <a:lnTo>
                  <a:pt x="164" y="720"/>
                </a:lnTo>
                <a:lnTo>
                  <a:pt x="223" y="835"/>
                </a:lnTo>
                <a:lnTo>
                  <a:pt x="290" y="947"/>
                </a:lnTo>
                <a:lnTo>
                  <a:pt x="366" y="1057"/>
                </a:lnTo>
                <a:lnTo>
                  <a:pt x="449" y="1165"/>
                </a:lnTo>
                <a:lnTo>
                  <a:pt x="541" y="1268"/>
                </a:lnTo>
                <a:lnTo>
                  <a:pt x="641" y="1369"/>
                </a:lnTo>
                <a:lnTo>
                  <a:pt x="747" y="1466"/>
                </a:lnTo>
                <a:lnTo>
                  <a:pt x="861" y="1558"/>
                </a:lnTo>
                <a:lnTo>
                  <a:pt x="982" y="1647"/>
                </a:lnTo>
                <a:lnTo>
                  <a:pt x="1110" y="1731"/>
                </a:lnTo>
                <a:lnTo>
                  <a:pt x="1243" y="1810"/>
                </a:lnTo>
                <a:lnTo>
                  <a:pt x="1383" y="1884"/>
                </a:lnTo>
                <a:lnTo>
                  <a:pt x="1527" y="1953"/>
                </a:lnTo>
                <a:lnTo>
                  <a:pt x="1677" y="2017"/>
                </a:lnTo>
                <a:lnTo>
                  <a:pt x="1831" y="2075"/>
                </a:lnTo>
                <a:lnTo>
                  <a:pt x="1990" y="2128"/>
                </a:lnTo>
                <a:lnTo>
                  <a:pt x="2152" y="2174"/>
                </a:lnTo>
                <a:lnTo>
                  <a:pt x="2318" y="2215"/>
                </a:lnTo>
                <a:lnTo>
                  <a:pt x="2486" y="2250"/>
                </a:lnTo>
                <a:lnTo>
                  <a:pt x="2657" y="2278"/>
                </a:lnTo>
                <a:lnTo>
                  <a:pt x="2829" y="2300"/>
                </a:lnTo>
                <a:lnTo>
                  <a:pt x="3003" y="2316"/>
                </a:lnTo>
                <a:lnTo>
                  <a:pt x="3178" y="2326"/>
                </a:lnTo>
                <a:lnTo>
                  <a:pt x="3354" y="2329"/>
                </a:lnTo>
                <a:lnTo>
                  <a:pt x="3936" y="2329"/>
                </a:lnTo>
                <a:lnTo>
                  <a:pt x="3917" y="2329"/>
                </a:lnTo>
                <a:lnTo>
                  <a:pt x="3897" y="2329"/>
                </a:lnTo>
                <a:lnTo>
                  <a:pt x="3878" y="2329"/>
                </a:lnTo>
                <a:lnTo>
                  <a:pt x="3858" y="2328"/>
                </a:lnTo>
                <a:lnTo>
                  <a:pt x="3839" y="2328"/>
                </a:lnTo>
                <a:lnTo>
                  <a:pt x="3819" y="2328"/>
                </a:lnTo>
                <a:lnTo>
                  <a:pt x="3800" y="2327"/>
                </a:lnTo>
                <a:lnTo>
                  <a:pt x="3781" y="2327"/>
                </a:lnTo>
                <a:lnTo>
                  <a:pt x="3761" y="2326"/>
                </a:lnTo>
                <a:lnTo>
                  <a:pt x="3742" y="2325"/>
                </a:lnTo>
                <a:lnTo>
                  <a:pt x="3722" y="2324"/>
                </a:lnTo>
                <a:lnTo>
                  <a:pt x="3703" y="2323"/>
                </a:lnTo>
                <a:lnTo>
                  <a:pt x="3684" y="2322"/>
                </a:lnTo>
                <a:lnTo>
                  <a:pt x="3664" y="2321"/>
                </a:lnTo>
                <a:lnTo>
                  <a:pt x="3645" y="2320"/>
                </a:lnTo>
                <a:lnTo>
                  <a:pt x="3645" y="2320"/>
                </a:lnTo>
                <a:lnTo>
                  <a:pt x="3474" y="2307"/>
                </a:lnTo>
                <a:lnTo>
                  <a:pt x="3305" y="2287"/>
                </a:lnTo>
                <a:lnTo>
                  <a:pt x="3137" y="2262"/>
                </a:lnTo>
                <a:lnTo>
                  <a:pt x="2972" y="2231"/>
                </a:lnTo>
                <a:lnTo>
                  <a:pt x="2809" y="2194"/>
                </a:lnTo>
                <a:lnTo>
                  <a:pt x="2649" y="2151"/>
                </a:lnTo>
                <a:lnTo>
                  <a:pt x="2492" y="2102"/>
                </a:lnTo>
                <a:lnTo>
                  <a:pt x="2339" y="2048"/>
                </a:lnTo>
                <a:lnTo>
                  <a:pt x="2190" y="1989"/>
                </a:lnTo>
                <a:lnTo>
                  <a:pt x="2046" y="1924"/>
                </a:lnTo>
                <a:lnTo>
                  <a:pt x="1907" y="1854"/>
                </a:lnTo>
                <a:lnTo>
                  <a:pt x="1773" y="1780"/>
                </a:lnTo>
                <a:lnTo>
                  <a:pt x="1645" y="1701"/>
                </a:lnTo>
                <a:lnTo>
                  <a:pt x="1522" y="1617"/>
                </a:lnTo>
                <a:lnTo>
                  <a:pt x="1406" y="1529"/>
                </a:lnTo>
                <a:lnTo>
                  <a:pt x="1297" y="1438"/>
                </a:lnTo>
                <a:lnTo>
                  <a:pt x="1195" y="1342"/>
                </a:lnTo>
                <a:lnTo>
                  <a:pt x="1099" y="1243"/>
                </a:lnTo>
                <a:lnTo>
                  <a:pt x="1012" y="1140"/>
                </a:lnTo>
                <a:lnTo>
                  <a:pt x="931" y="1035"/>
                </a:lnTo>
                <a:lnTo>
                  <a:pt x="859" y="927"/>
                </a:lnTo>
                <a:lnTo>
                  <a:pt x="795" y="816"/>
                </a:lnTo>
                <a:lnTo>
                  <a:pt x="739" y="704"/>
                </a:lnTo>
                <a:lnTo>
                  <a:pt x="691" y="589"/>
                </a:lnTo>
                <a:lnTo>
                  <a:pt x="652" y="473"/>
                </a:lnTo>
                <a:lnTo>
                  <a:pt x="621" y="356"/>
                </a:lnTo>
                <a:lnTo>
                  <a:pt x="600" y="238"/>
                </a:lnTo>
                <a:lnTo>
                  <a:pt x="586" y="119"/>
                </a:lnTo>
                <a:lnTo>
                  <a:pt x="582" y="0"/>
                </a:lnTo>
              </a:path>
            </a:pathLst>
          </a:custGeom>
          <a:solidFill>
            <a:srgbClr val="a2bdff"/>
          </a:solidFill>
          <a:ln w="9360">
            <a:solidFill>
              <a:srgbClr val="000000"/>
            </a:solidFill>
            <a:round/>
          </a:ln>
        </p:spPr>
        <p:style>
          <a:lnRef idx="0"/>
          <a:fillRef idx="0"/>
          <a:effectRef idx="0"/>
          <a:fontRef idx="minor"/>
        </p:style>
      </p:sp>
      <p:sp>
        <p:nvSpPr>
          <p:cNvPr id="164" name="CustomShape 24"/>
          <p:cNvSpPr/>
          <p:nvPr/>
        </p:nvSpPr>
        <p:spPr>
          <a:xfrm>
            <a:off x="5872320" y="6257880"/>
            <a:ext cx="1687320" cy="457200"/>
          </a:xfrm>
          <a:custGeom>
            <a:avLst/>
            <a:gdLst/>
            <a:ahLst/>
            <a:rect l="0" t="0" r="r" b="b"/>
            <a:pathLst>
              <a:path w="4689" h="1272">
                <a:moveTo>
                  <a:pt x="211" y="0"/>
                </a:moveTo>
                <a:cubicBezTo>
                  <a:pt x="105" y="0"/>
                  <a:pt x="0" y="105"/>
                  <a:pt x="0" y="211"/>
                </a:cubicBezTo>
                <a:lnTo>
                  <a:pt x="0" y="1059"/>
                </a:lnTo>
                <a:cubicBezTo>
                  <a:pt x="0" y="1165"/>
                  <a:pt x="105" y="1271"/>
                  <a:pt x="211" y="1271"/>
                </a:cubicBezTo>
                <a:lnTo>
                  <a:pt x="4476" y="1271"/>
                </a:lnTo>
                <a:cubicBezTo>
                  <a:pt x="4582" y="1271"/>
                  <a:pt x="4688" y="1165"/>
                  <a:pt x="4688" y="1059"/>
                </a:cubicBezTo>
                <a:lnTo>
                  <a:pt x="4688" y="211"/>
                </a:lnTo>
                <a:cubicBezTo>
                  <a:pt x="4688" y="105"/>
                  <a:pt x="4582" y="0"/>
                  <a:pt x="4476" y="0"/>
                </a:cubicBezTo>
                <a:lnTo>
                  <a:pt x="211" y="0"/>
                </a:lnTo>
              </a:path>
            </a:pathLst>
          </a:custGeom>
          <a:solidFill>
            <a:srgbClr val="00b8ff"/>
          </a:solidFill>
          <a:ln w="9360">
            <a:solidFill>
              <a:srgbClr val="000000"/>
            </a:solidFill>
            <a:miter/>
          </a:ln>
        </p:spPr>
        <p:style>
          <a:lnRef idx="0"/>
          <a:fillRef idx="0"/>
          <a:effectRef idx="0"/>
          <a:fontRef idx="minor"/>
        </p:style>
      </p:sp>
      <p:sp>
        <p:nvSpPr>
          <p:cNvPr id="165" name="CustomShape 25"/>
          <p:cNvSpPr/>
          <p:nvPr/>
        </p:nvSpPr>
        <p:spPr>
          <a:xfrm>
            <a:off x="6004080" y="6319800"/>
            <a:ext cx="2350800" cy="337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600" spc="-1" strike="noStrike">
                <a:solidFill>
                  <a:srgbClr val="000000"/>
                </a:solidFill>
                <a:uFill>
                  <a:solidFill>
                    <a:srgbClr val="ffffff"/>
                  </a:solidFill>
                </a:uFill>
                <a:latin typeface="Times New Roman"/>
              </a:rPr>
              <a:t>Save final data</a:t>
            </a:r>
            <a:endParaRPr b="0" lang="en-US" sz="1600" spc="-1" strike="noStrike">
              <a:solidFill>
                <a:srgbClr val="000000"/>
              </a:solidFill>
              <a:uFill>
                <a:solidFill>
                  <a:srgbClr val="ffffff"/>
                </a:solidFill>
              </a:uFill>
              <a:latin typeface="Times New Roman"/>
            </a:endParaRPr>
          </a:p>
        </p:txBody>
      </p:sp>
      <p:sp>
        <p:nvSpPr>
          <p:cNvPr id="166" name="CustomShape 26"/>
          <p:cNvSpPr/>
          <p:nvPr/>
        </p:nvSpPr>
        <p:spPr>
          <a:xfrm rot="16200000">
            <a:off x="7548120" y="4114800"/>
            <a:ext cx="213372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Optimization</a:t>
            </a:r>
            <a:endParaRPr b="0" lang="en-US" sz="2400" spc="-1" strike="noStrike">
              <a:solidFill>
                <a:srgbClr val="000000"/>
              </a:solidFill>
              <a:uFill>
                <a:solidFill>
                  <a:srgbClr val="ffffff"/>
                </a:solidFill>
              </a:uFill>
              <a:latin typeface="Times New Roman"/>
            </a:endParaRPr>
          </a:p>
        </p:txBody>
      </p:sp>
      <p:cxnSp>
        <p:nvCxnSpPr>
          <p:cNvPr id="167" name="Line 27"/>
          <p:cNvCxnSpPr>
            <a:stCxn id="147" idx="2"/>
          </p:cNvCxnSpPr>
          <p:nvPr/>
        </p:nvCxnSpPr>
        <p:spPr>
          <a:xfrm flipH="1">
            <a:off x="6714360" y="792000"/>
            <a:ext cx="1800" cy="205200"/>
          </a:xfrm>
          <a:prstGeom prst="straightConnector1">
            <a:avLst/>
          </a:prstGeom>
          <a:ln w="9360">
            <a:solidFill>
              <a:srgbClr val="000000"/>
            </a:solidFill>
            <a:miter/>
            <a:tailEnd len="med" type="arrow" w="med"/>
          </a:ln>
        </p:spPr>
      </p:cxnSp>
      <p:cxnSp>
        <p:nvCxnSpPr>
          <p:cNvPr id="168" name="Line 28"/>
          <p:cNvCxnSpPr>
            <a:endCxn id="149" idx="0"/>
          </p:cNvCxnSpPr>
          <p:nvPr/>
        </p:nvCxnSpPr>
        <p:spPr>
          <a:xfrm flipH="1">
            <a:off x="6720840" y="1279440"/>
            <a:ext cx="14760" cy="540360"/>
          </a:xfrm>
          <a:prstGeom prst="straightConnector1">
            <a:avLst/>
          </a:prstGeom>
          <a:ln w="9360">
            <a:solidFill>
              <a:srgbClr val="000000"/>
            </a:solidFill>
            <a:miter/>
            <a:tailEnd len="med" type="arrow" w="med"/>
          </a:ln>
        </p:spPr>
      </p:cxnSp>
      <p:cxnSp>
        <p:nvCxnSpPr>
          <p:cNvPr id="169" name="Line 29"/>
          <p:cNvCxnSpPr>
            <a:stCxn id="153" idx="2"/>
            <a:endCxn id="157" idx="0"/>
          </p:cNvCxnSpPr>
          <p:nvPr/>
        </p:nvCxnSpPr>
        <p:spPr>
          <a:xfrm>
            <a:off x="6730920" y="3565440"/>
            <a:ext cx="360" cy="265680"/>
          </a:xfrm>
          <a:prstGeom prst="straightConnector1">
            <a:avLst/>
          </a:prstGeom>
          <a:ln w="9360">
            <a:solidFill>
              <a:srgbClr val="000000"/>
            </a:solidFill>
            <a:miter/>
            <a:tailEnd len="med" type="arrow" w="med"/>
          </a:ln>
        </p:spPr>
      </p:cxnSp>
      <p:cxnSp>
        <p:nvCxnSpPr>
          <p:cNvPr id="170" name="Line 30"/>
          <p:cNvCxnSpPr>
            <a:stCxn id="157" idx="2"/>
            <a:endCxn id="159" idx="0"/>
          </p:cNvCxnSpPr>
          <p:nvPr/>
        </p:nvCxnSpPr>
        <p:spPr>
          <a:xfrm>
            <a:off x="6730920" y="4562640"/>
            <a:ext cx="360" cy="203400"/>
          </a:xfrm>
          <a:prstGeom prst="straightConnector1">
            <a:avLst/>
          </a:prstGeom>
          <a:ln w="9360">
            <a:solidFill>
              <a:srgbClr val="000000"/>
            </a:solidFill>
            <a:miter/>
            <a:tailEnd len="med" type="arrow" w="med"/>
          </a:ln>
        </p:spPr>
      </p:cxnSp>
      <p:cxnSp>
        <p:nvCxnSpPr>
          <p:cNvPr id="171" name="Line 31"/>
          <p:cNvCxnSpPr/>
          <p:nvPr/>
        </p:nvCxnSpPr>
        <p:spPr>
          <a:xfrm flipH="1">
            <a:off x="6717960" y="5293800"/>
            <a:ext cx="2160" cy="205560"/>
          </a:xfrm>
          <a:prstGeom prst="straightConnector1">
            <a:avLst/>
          </a:prstGeom>
          <a:ln w="9360">
            <a:solidFill>
              <a:srgbClr val="000000"/>
            </a:solidFill>
            <a:miter/>
            <a:tailEnd len="med" type="arrow" w="med"/>
          </a:ln>
        </p:spPr>
      </p:cxnSp>
      <p:cxnSp>
        <p:nvCxnSpPr>
          <p:cNvPr id="172" name="Line 32"/>
          <p:cNvCxnSpPr/>
          <p:nvPr/>
        </p:nvCxnSpPr>
        <p:spPr>
          <a:xfrm flipH="1">
            <a:off x="6717960" y="6066000"/>
            <a:ext cx="2160" cy="203760"/>
          </a:xfrm>
          <a:prstGeom prst="straightConnector1">
            <a:avLst/>
          </a:prstGeom>
          <a:ln w="9360">
            <a:solidFill>
              <a:srgbClr val="000000"/>
            </a:solidFill>
            <a:miter/>
            <a:tailEnd len="med" type="arrow" w="med"/>
          </a:ln>
        </p:spPr>
      </p:cxnSp>
      <p:cxnSp>
        <p:nvCxnSpPr>
          <p:cNvPr id="173" name="Line 33"/>
          <p:cNvCxnSpPr/>
          <p:nvPr/>
        </p:nvCxnSpPr>
        <p:spPr>
          <a:xfrm flipV="1">
            <a:off x="7610400" y="2133360"/>
            <a:ext cx="255960" cy="10080"/>
          </a:xfrm>
          <a:prstGeom prst="straightConnector1">
            <a:avLst/>
          </a:prstGeom>
          <a:ln w="9360">
            <a:solidFill>
              <a:srgbClr val="000000"/>
            </a:solidFill>
            <a:miter/>
            <a:tailEnd len="med" type="arrow" w="med"/>
          </a:ln>
        </p:spPr>
      </p:cxnSp>
      <p:cxnSp>
        <p:nvCxnSpPr>
          <p:cNvPr id="174" name="Line 34"/>
          <p:cNvCxnSpPr/>
          <p:nvPr/>
        </p:nvCxnSpPr>
        <p:spPr>
          <a:xfrm flipH="1">
            <a:off x="7853040" y="2651040"/>
            <a:ext cx="164160" cy="226080"/>
          </a:xfrm>
          <a:prstGeom prst="straightConnector1">
            <a:avLst/>
          </a:prstGeom>
          <a:ln w="9360">
            <a:solidFill>
              <a:srgbClr val="000000"/>
            </a:solidFill>
            <a:miter/>
            <a:tailEnd len="med" type="arrow" w="med"/>
          </a:ln>
        </p:spPr>
      </p:cxnSp>
      <p:cxnSp>
        <p:nvCxnSpPr>
          <p:cNvPr id="175" name="Line 35"/>
          <p:cNvCxnSpPr/>
          <p:nvPr/>
        </p:nvCxnSpPr>
        <p:spPr>
          <a:xfrm flipH="1">
            <a:off x="8270280" y="2641680"/>
            <a:ext cx="60840" cy="295560"/>
          </a:xfrm>
          <a:prstGeom prst="straightConnector1">
            <a:avLst/>
          </a:prstGeom>
          <a:ln w="9360">
            <a:solidFill>
              <a:srgbClr val="000000"/>
            </a:solidFill>
            <a:miter/>
            <a:tailEnd len="med" type="arrow" w="med"/>
          </a:ln>
        </p:spPr>
      </p:cxnSp>
      <p:cxnSp>
        <p:nvCxnSpPr>
          <p:cNvPr id="176" name="Line 36"/>
          <p:cNvCxnSpPr/>
          <p:nvPr/>
        </p:nvCxnSpPr>
        <p:spPr>
          <a:xfrm flipH="1">
            <a:off x="8665560" y="2650680"/>
            <a:ext cx="51480" cy="306720"/>
          </a:xfrm>
          <a:prstGeom prst="straightConnector1">
            <a:avLst/>
          </a:prstGeom>
          <a:ln w="9360">
            <a:solidFill>
              <a:srgbClr val="000000"/>
            </a:solidFill>
            <a:miter/>
            <a:tailEnd len="med" type="arrow" w="med"/>
          </a:ln>
        </p:spPr>
      </p:cxnSp>
    </p:spTree>
  </p:cSld>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53" name="CustomShape 1"/>
          <p:cNvSpPr/>
          <p:nvPr/>
        </p:nvSpPr>
        <p:spPr>
          <a:xfrm>
            <a:off x="838080" y="29520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More Atlases and Templates Available!</a:t>
            </a:r>
            <a:endParaRPr b="0" lang="en-US" sz="2400" spc="-1" strike="noStrike">
              <a:solidFill>
                <a:srgbClr val="000000"/>
              </a:solidFill>
              <a:uFill>
                <a:solidFill>
                  <a:srgbClr val="ffffff"/>
                </a:solidFill>
              </a:uFill>
              <a:latin typeface="Times New Roman"/>
            </a:endParaRPr>
          </a:p>
        </p:txBody>
      </p:sp>
      <p:sp>
        <p:nvSpPr>
          <p:cNvPr id="654" name="CustomShape 2"/>
          <p:cNvSpPr/>
          <p:nvPr/>
        </p:nvSpPr>
        <p:spPr>
          <a:xfrm>
            <a:off x="274680" y="604800"/>
            <a:ext cx="3641760" cy="4881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3920">
              <a:lnSpc>
                <a:spcPct val="100000"/>
              </a:lnSpc>
              <a:spcBef>
                <a:spcPts val="422"/>
              </a:spcBef>
            </a:pPr>
            <a:endParaRPr b="0" lang="en-US" sz="2400" spc="-1" strike="noStrike">
              <a:solidFill>
                <a:srgbClr val="000000"/>
              </a:solidFill>
              <a:uFill>
                <a:solidFill>
                  <a:srgbClr val="ffffff"/>
                </a:solidFill>
              </a:uFill>
              <a:latin typeface="Times New Roman"/>
            </a:endParaRPr>
          </a:p>
          <a:p>
            <a:pPr>
              <a:lnSpc>
                <a:spcPct val="100000"/>
              </a:lnSpc>
              <a:spcBef>
                <a:spcPts val="422"/>
              </a:spcBef>
            </a:pPr>
            <a:r>
              <a:rPr b="0" lang="en-US" sz="1700" spc="-1" strike="noStrike">
                <a:solidFill>
                  <a:srgbClr val="0000ff"/>
                </a:solidFill>
                <a:uFill>
                  <a:solidFill>
                    <a:srgbClr val="ffffff"/>
                  </a:solidFill>
                </a:uFill>
                <a:latin typeface="Arial"/>
              </a:rPr>
              <a:t>Ventromedial Prefrontral Cortex (vmPFC, Scott Mackey)</a:t>
            </a:r>
            <a:endParaRPr b="0" lang="en-US" sz="1700" spc="-1" strike="noStrike">
              <a:solidFill>
                <a:srgbClr val="000000"/>
              </a:solidFill>
              <a:uFill>
                <a:solidFill>
                  <a:srgbClr val="ffffff"/>
                </a:solidFill>
              </a:uFill>
              <a:latin typeface="Times New Roman"/>
            </a:endParaRPr>
          </a:p>
          <a:p>
            <a:pPr>
              <a:lnSpc>
                <a:spcPct val="100000"/>
              </a:lnSpc>
              <a:spcBef>
                <a:spcPts val="422"/>
              </a:spcBef>
            </a:pPr>
            <a:endParaRPr b="0" lang="en-US" sz="1700" spc="-1" strike="noStrike">
              <a:solidFill>
                <a:srgbClr val="000000"/>
              </a:solidFill>
              <a:uFill>
                <a:solidFill>
                  <a:srgbClr val="ffffff"/>
                </a:solidFill>
              </a:uFill>
              <a:latin typeface="Times New Roman"/>
            </a:endParaRPr>
          </a:p>
          <a:p>
            <a:pPr>
              <a:lnSpc>
                <a:spcPct val="100000"/>
              </a:lnSpc>
              <a:spcBef>
                <a:spcPts val="422"/>
              </a:spcBef>
            </a:pPr>
            <a:r>
              <a:rPr b="0" lang="en-US" sz="1700" spc="-1" strike="noStrike">
                <a:solidFill>
                  <a:srgbClr val="0000ff"/>
                </a:solidFill>
                <a:uFill>
                  <a:solidFill>
                    <a:srgbClr val="ffffff"/>
                  </a:solidFill>
                </a:uFill>
                <a:latin typeface="Arial"/>
              </a:rPr>
              <a:t>Waxholm Rat Atlas - Papp, et al.</a:t>
            </a:r>
            <a:endParaRPr b="0" lang="en-US" sz="1700" spc="-1" strike="noStrike">
              <a:solidFill>
                <a:srgbClr val="000000"/>
              </a:solidFill>
              <a:uFill>
                <a:solidFill>
                  <a:srgbClr val="ffffff"/>
                </a:solidFill>
              </a:uFill>
              <a:latin typeface="Times New Roman"/>
            </a:endParaRPr>
          </a:p>
          <a:p>
            <a:pPr>
              <a:lnSpc>
                <a:spcPct val="100000"/>
              </a:lnSpc>
              <a:spcBef>
                <a:spcPts val="422"/>
              </a:spcBef>
            </a:pPr>
            <a:r>
              <a:rPr b="0" lang="en-US" sz="1700" spc="-1" strike="noStrike">
                <a:solidFill>
                  <a:srgbClr val="0000ff"/>
                </a:solidFill>
                <a:uFill>
                  <a:solidFill>
                    <a:srgbClr val="ffffff"/>
                  </a:solidFill>
                </a:uFill>
                <a:latin typeface="Arial"/>
              </a:rPr>
              <a:t>Rat brain templates in Paxinos space – Karolinska Institute, Woo Hyun Shim MGH contributions</a:t>
            </a:r>
            <a:endParaRPr b="0" lang="en-US" sz="1700" spc="-1" strike="noStrike">
              <a:solidFill>
                <a:srgbClr val="000000"/>
              </a:solidFill>
              <a:uFill>
                <a:solidFill>
                  <a:srgbClr val="ffffff"/>
                </a:solidFill>
              </a:uFill>
              <a:latin typeface="Times New Roman"/>
            </a:endParaRPr>
          </a:p>
          <a:p>
            <a:pPr>
              <a:lnSpc>
                <a:spcPct val="100000"/>
              </a:lnSpc>
              <a:spcBef>
                <a:spcPts val="422"/>
              </a:spcBef>
            </a:pP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r>
              <a:rPr b="0" lang="en-US" sz="1700" spc="-1" strike="noStrike">
                <a:solidFill>
                  <a:srgbClr val="0000ff"/>
                </a:solidFill>
                <a:uFill>
                  <a:solidFill>
                    <a:srgbClr val="ffffff"/>
                  </a:solidFill>
                </a:uFill>
                <a:latin typeface="Arial"/>
              </a:rPr>
              <a:t>BNST – Torrisi, NIMH</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655" name="" descr=""/>
          <p:cNvPicPr/>
          <p:nvPr/>
        </p:nvPicPr>
        <p:blipFill>
          <a:blip r:embed="rId1"/>
          <a:stretch/>
        </p:blipFill>
        <p:spPr>
          <a:xfrm>
            <a:off x="4389480" y="1096920"/>
            <a:ext cx="2835360" cy="1387440"/>
          </a:xfrm>
          <a:prstGeom prst="rect">
            <a:avLst/>
          </a:prstGeom>
          <a:ln>
            <a:noFill/>
          </a:ln>
        </p:spPr>
      </p:pic>
      <p:pic>
        <p:nvPicPr>
          <p:cNvPr id="656" name="" descr=""/>
          <p:cNvPicPr/>
          <p:nvPr/>
        </p:nvPicPr>
        <p:blipFill>
          <a:blip r:embed="rId2"/>
          <a:stretch/>
        </p:blipFill>
        <p:spPr>
          <a:xfrm>
            <a:off x="244440" y="4049640"/>
            <a:ext cx="5791320" cy="2747880"/>
          </a:xfrm>
          <a:prstGeom prst="rect">
            <a:avLst/>
          </a:prstGeom>
          <a:ln>
            <a:noFill/>
          </a:ln>
        </p:spPr>
      </p:pic>
      <p:pic>
        <p:nvPicPr>
          <p:cNvPr id="657" name="" descr=""/>
          <p:cNvPicPr/>
          <p:nvPr/>
        </p:nvPicPr>
        <p:blipFill>
          <a:blip r:embed="rId3"/>
          <a:stretch/>
        </p:blipFill>
        <p:spPr>
          <a:xfrm>
            <a:off x="5813280" y="4206960"/>
            <a:ext cx="3148200" cy="2590560"/>
          </a:xfrm>
          <a:prstGeom prst="rect">
            <a:avLst/>
          </a:prstGeom>
          <a:ln>
            <a:noFill/>
          </a:ln>
        </p:spPr>
      </p:pic>
      <p:pic>
        <p:nvPicPr>
          <p:cNvPr id="658" name="" descr=""/>
          <p:cNvPicPr/>
          <p:nvPr/>
        </p:nvPicPr>
        <p:blipFill>
          <a:blip r:embed="rId4"/>
          <a:stretch/>
        </p:blipFill>
        <p:spPr>
          <a:xfrm>
            <a:off x="7040520" y="2690640"/>
            <a:ext cx="1619280" cy="1149480"/>
          </a:xfrm>
          <a:prstGeom prst="rect">
            <a:avLst/>
          </a:prstGeom>
          <a:ln>
            <a:noFill/>
          </a:ln>
        </p:spPr>
      </p:pic>
      <p:sp>
        <p:nvSpPr>
          <p:cNvPr id="659" name="CustomShape 3"/>
          <p:cNvSpPr/>
          <p:nvPr/>
        </p:nvSpPr>
        <p:spPr>
          <a:xfrm>
            <a:off x="3565440" y="2743200"/>
            <a:ext cx="2193840" cy="63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marL="230040" indent="-223920">
              <a:lnSpc>
                <a:spcPct val="100000"/>
              </a:lnSpc>
              <a:spcBef>
                <a:spcPts val="422"/>
              </a:spcBef>
            </a:pPr>
            <a:r>
              <a:rPr b="1" lang="en-US" sz="1600" spc="-1" strike="noStrike">
                <a:solidFill>
                  <a:srgbClr val="00d498"/>
                </a:solidFill>
                <a:uFill>
                  <a:solidFill>
                    <a:srgbClr val="ffffff"/>
                  </a:solidFill>
                </a:uFill>
                <a:latin typeface="Arial"/>
              </a:rPr>
              <a:t>All of these are user requests or contributions!</a:t>
            </a:r>
            <a:endParaRPr b="0" lang="en-US" sz="1600" spc="-1" strike="noStrike">
              <a:solidFill>
                <a:srgbClr val="000000"/>
              </a:solidFill>
              <a:uFill>
                <a:solidFill>
                  <a:srgbClr val="ffffff"/>
                </a:solidFill>
              </a:uFill>
              <a:latin typeface="Times New Roman"/>
            </a:endParaRPr>
          </a:p>
          <a:p>
            <a:pPr marL="230040" indent="-223920">
              <a:lnSpc>
                <a:spcPct val="100000"/>
              </a:lnSpc>
              <a:spcBef>
                <a:spcPts val="422"/>
              </a:spcBef>
            </a:pPr>
            <a:r>
              <a:rPr b="1" i="1" lang="en-US" sz="1600" spc="-1" strike="noStrike">
                <a:solidFill>
                  <a:srgbClr val="00d498"/>
                </a:solidFill>
                <a:uFill>
                  <a:solidFill>
                    <a:srgbClr val="ffffff"/>
                  </a:solidFill>
                </a:uFill>
                <a:latin typeface="Arial"/>
                <a:ea typeface="msmincho"/>
              </a:rPr>
              <a:t>What do you need?</a:t>
            </a:r>
            <a:endParaRPr b="0" lang="en-US" sz="1600" spc="-1" strike="noStrike">
              <a:solidFill>
                <a:srgbClr val="000000"/>
              </a:solidFill>
              <a:uFill>
                <a:solidFill>
                  <a:srgbClr val="ffffff"/>
                </a:solidFill>
              </a:uFill>
              <a:latin typeface="Times New Roman"/>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0" name="CustomShape 1"/>
          <p:cNvSpPr/>
          <p:nvPr/>
        </p:nvSpPr>
        <p:spPr>
          <a:xfrm>
            <a:off x="733320" y="206280"/>
            <a:ext cx="7974000" cy="903960"/>
          </a:xfrm>
          <a:custGeom>
            <a:avLst/>
            <a:gdLst/>
            <a:ah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nSpc>
                <a:spcPct val="100000"/>
              </a:lnSpc>
            </a:pPr>
            <a:r>
              <a:rPr b="0" lang="en-US" sz="1800" spc="-1" strike="noStrike">
                <a:solidFill>
                  <a:srgbClr val="000000"/>
                </a:solidFill>
                <a:uFill>
                  <a:solidFill>
                    <a:srgbClr val="ffffff"/>
                  </a:solidFill>
                </a:uFill>
                <a:latin typeface="Arial"/>
              </a:rPr>
              <a:t>Saleem macaque atlas – MRI, surfaces, connections, supplemental webpages</a:t>
            </a:r>
            <a:endParaRPr b="0" lang="en-US" sz="1800" spc="-1" strike="noStrike">
              <a:solidFill>
                <a:srgbClr val="000000"/>
              </a:solidFill>
              <a:uFill>
                <a:solidFill>
                  <a:srgbClr val="ffffff"/>
                </a:solidFill>
              </a:uFill>
              <a:latin typeface="Times New Roman"/>
            </a:endParaRPr>
          </a:p>
        </p:txBody>
      </p:sp>
      <p:pic>
        <p:nvPicPr>
          <p:cNvPr id="661" name="" descr=""/>
          <p:cNvPicPr/>
          <p:nvPr/>
        </p:nvPicPr>
        <p:blipFill>
          <a:blip r:embed="rId1"/>
          <a:stretch/>
        </p:blipFill>
        <p:spPr>
          <a:xfrm>
            <a:off x="752400" y="1160640"/>
            <a:ext cx="7931160" cy="4976640"/>
          </a:xfrm>
          <a:prstGeom prst="rect">
            <a:avLst/>
          </a:prstGeom>
          <a:ln>
            <a:noFill/>
          </a:ln>
        </p:spPr>
      </p:pic>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2" name="CustomShape 1"/>
          <p:cNvSpPr/>
          <p:nvPr/>
        </p:nvSpPr>
        <p:spPr>
          <a:xfrm>
            <a:off x="733320" y="206280"/>
            <a:ext cx="7974000" cy="903960"/>
          </a:xfrm>
          <a:custGeom>
            <a:avLst/>
            <a:gdLst/>
            <a:ah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nSpc>
                <a:spcPct val="100000"/>
              </a:lnSpc>
            </a:pPr>
            <a:r>
              <a:rPr b="0" lang="en-US" sz="1800" spc="-1" strike="noStrike">
                <a:solidFill>
                  <a:srgbClr val="000000"/>
                </a:solidFill>
                <a:uFill>
                  <a:solidFill>
                    <a:srgbClr val="ffffff"/>
                  </a:solidFill>
                </a:uFill>
                <a:latin typeface="Arial"/>
              </a:rPr>
              <a:t>Saleem macaque atlas – MRI, surfaces, connections, supplemental webpages (in development)</a:t>
            </a:r>
            <a:endParaRPr b="0" lang="en-US" sz="1800" spc="-1" strike="noStrike">
              <a:solidFill>
                <a:srgbClr val="000000"/>
              </a:solidFill>
              <a:uFill>
                <a:solidFill>
                  <a:srgbClr val="ffffff"/>
                </a:solidFill>
              </a:uFill>
              <a:latin typeface="Times New Roman"/>
            </a:endParaRPr>
          </a:p>
        </p:txBody>
      </p:sp>
      <p:pic>
        <p:nvPicPr>
          <p:cNvPr id="663" name="" descr=""/>
          <p:cNvPicPr/>
          <p:nvPr/>
        </p:nvPicPr>
        <p:blipFill>
          <a:blip r:embed="rId1"/>
          <a:stretch/>
        </p:blipFill>
        <p:spPr>
          <a:xfrm>
            <a:off x="752400" y="1160640"/>
            <a:ext cx="7931160" cy="4976640"/>
          </a:xfrm>
          <a:prstGeom prst="rect">
            <a:avLst/>
          </a:prstGeom>
          <a:ln>
            <a:noFill/>
          </a:ln>
        </p:spPr>
      </p:pic>
      <p:pic>
        <p:nvPicPr>
          <p:cNvPr id="664" name="" descr=""/>
          <p:cNvPicPr/>
          <p:nvPr/>
        </p:nvPicPr>
        <p:blipFill>
          <a:blip r:embed="rId2"/>
          <a:stretch/>
        </p:blipFill>
        <p:spPr>
          <a:xfrm>
            <a:off x="2359080" y="1314360"/>
            <a:ext cx="6175440" cy="4354560"/>
          </a:xfrm>
          <a:prstGeom prst="rect">
            <a:avLst/>
          </a:prstGeom>
          <a:ln>
            <a:noFill/>
          </a:ln>
        </p:spPr>
      </p:pic>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665" name="" descr=""/>
          <p:cNvPicPr/>
          <p:nvPr/>
        </p:nvPicPr>
        <p:blipFill>
          <a:blip r:embed="rId1"/>
          <a:stretch/>
        </p:blipFill>
        <p:spPr>
          <a:xfrm>
            <a:off x="363600" y="108000"/>
            <a:ext cx="2860560" cy="2060640"/>
          </a:xfrm>
          <a:prstGeom prst="rect">
            <a:avLst/>
          </a:prstGeom>
          <a:ln>
            <a:noFill/>
          </a:ln>
        </p:spPr>
      </p:pic>
      <p:sp>
        <p:nvSpPr>
          <p:cNvPr id="666" name="CustomShape 1"/>
          <p:cNvSpPr/>
          <p:nvPr/>
        </p:nvSpPr>
        <p:spPr>
          <a:xfrm>
            <a:off x="2097000" y="-19080"/>
            <a:ext cx="5389560" cy="3337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lIns="90000" rIns="90000" tIns="45000" bIns="45000"/>
          <a:p>
            <a:pPr>
              <a:lnSpc>
                <a:spcPct val="100000"/>
              </a:lnSpc>
            </a:pPr>
            <a:r>
              <a:rPr b="1" lang="en-US" sz="1600" spc="-1" strike="noStrike">
                <a:solidFill>
                  <a:srgbClr val="ffffff"/>
                </a:solidFill>
                <a:uFill>
                  <a:solidFill>
                    <a:srgbClr val="ffffff"/>
                  </a:solidFill>
                </a:uFill>
                <a:latin typeface="Calibri"/>
              </a:rPr>
              <a:t>Mapping the digital atlas onto different macaques MRI</a:t>
            </a:r>
            <a:endParaRPr b="0" lang="en-US" sz="1600" spc="-1" strike="noStrike">
              <a:solidFill>
                <a:srgbClr val="000000"/>
              </a:solidFill>
              <a:uFill>
                <a:solidFill>
                  <a:srgbClr val="ffffff"/>
                </a:solidFill>
              </a:uFill>
              <a:latin typeface="Times New Roman"/>
            </a:endParaRPr>
          </a:p>
        </p:txBody>
      </p:sp>
      <p:sp>
        <p:nvSpPr>
          <p:cNvPr id="667" name="CustomShape 2"/>
          <p:cNvSpPr/>
          <p:nvPr/>
        </p:nvSpPr>
        <p:spPr>
          <a:xfrm>
            <a:off x="412920" y="395280"/>
            <a:ext cx="365040" cy="4561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uFill>
                  <a:solidFill>
                    <a:srgbClr val="ffffff"/>
                  </a:solidFill>
                </a:uFill>
                <a:latin typeface="Calibri"/>
              </a:rPr>
              <a:t>A</a:t>
            </a:r>
            <a:endParaRPr b="0" lang="en-US" sz="2400" spc="-1" strike="noStrike">
              <a:solidFill>
                <a:srgbClr val="000000"/>
              </a:solidFill>
              <a:uFill>
                <a:solidFill>
                  <a:srgbClr val="ffffff"/>
                </a:solidFill>
              </a:uFill>
              <a:latin typeface="Times New Roman"/>
            </a:endParaRPr>
          </a:p>
        </p:txBody>
      </p:sp>
      <p:sp>
        <p:nvSpPr>
          <p:cNvPr id="668" name="CustomShape 3"/>
          <p:cNvSpPr/>
          <p:nvPr/>
        </p:nvSpPr>
        <p:spPr>
          <a:xfrm>
            <a:off x="2789280" y="374760"/>
            <a:ext cx="1692360" cy="3337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4abaff"/>
                </a:solidFill>
                <a:uFill>
                  <a:solidFill>
                    <a:srgbClr val="ffffff"/>
                  </a:solidFill>
                </a:uFill>
                <a:latin typeface="Calibri"/>
              </a:rPr>
              <a:t>D99 – Digital atlas</a:t>
            </a:r>
            <a:endParaRPr b="0" lang="en-US" sz="1600" spc="-1" strike="noStrike">
              <a:solidFill>
                <a:srgbClr val="000000"/>
              </a:solidFill>
              <a:uFill>
                <a:solidFill>
                  <a:srgbClr val="ffffff"/>
                </a:solidFill>
              </a:uFill>
              <a:latin typeface="Times New Roman"/>
            </a:endParaRPr>
          </a:p>
        </p:txBody>
      </p:sp>
      <p:pic>
        <p:nvPicPr>
          <p:cNvPr id="669" name="" descr=""/>
          <p:cNvPicPr/>
          <p:nvPr/>
        </p:nvPicPr>
        <p:blipFill>
          <a:blip r:embed="rId2"/>
          <a:stretch/>
        </p:blipFill>
        <p:spPr>
          <a:xfrm>
            <a:off x="403200" y="4524480"/>
            <a:ext cx="3227400" cy="2295360"/>
          </a:xfrm>
          <a:prstGeom prst="rect">
            <a:avLst/>
          </a:prstGeom>
          <a:ln>
            <a:noFill/>
          </a:ln>
        </p:spPr>
      </p:pic>
      <p:sp>
        <p:nvSpPr>
          <p:cNvPr id="670" name="CustomShape 4"/>
          <p:cNvSpPr/>
          <p:nvPr/>
        </p:nvSpPr>
        <p:spPr>
          <a:xfrm>
            <a:off x="376200" y="4629240"/>
            <a:ext cx="1157760" cy="27288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uFill>
                  <a:solidFill>
                    <a:srgbClr val="ffffff"/>
                  </a:solidFill>
                </a:uFill>
                <a:latin typeface="Calibri"/>
              </a:rPr>
              <a:t>medium female</a:t>
            </a:r>
            <a:endParaRPr b="0" lang="en-US" sz="1200" spc="-1" strike="noStrike">
              <a:solidFill>
                <a:srgbClr val="000000"/>
              </a:solidFill>
              <a:uFill>
                <a:solidFill>
                  <a:srgbClr val="ffffff"/>
                </a:solidFill>
              </a:uFill>
              <a:latin typeface="Times New Roman"/>
            </a:endParaRPr>
          </a:p>
        </p:txBody>
      </p:sp>
      <p:sp>
        <p:nvSpPr>
          <p:cNvPr id="671" name="CustomShape 5"/>
          <p:cNvSpPr/>
          <p:nvPr/>
        </p:nvSpPr>
        <p:spPr>
          <a:xfrm>
            <a:off x="649440" y="5067360"/>
            <a:ext cx="342360" cy="4561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uFill>
                  <a:solidFill>
                    <a:srgbClr val="ffffff"/>
                  </a:solidFill>
                </a:uFill>
                <a:latin typeface="Calibri"/>
              </a:rPr>
              <a:t>C</a:t>
            </a:r>
            <a:endParaRPr b="0" lang="en-US" sz="2400" spc="-1" strike="noStrike">
              <a:solidFill>
                <a:srgbClr val="000000"/>
              </a:solidFill>
              <a:uFill>
                <a:solidFill>
                  <a:srgbClr val="ffffff"/>
                </a:solidFill>
              </a:uFill>
              <a:latin typeface="Times New Roman"/>
            </a:endParaRPr>
          </a:p>
        </p:txBody>
      </p:sp>
      <p:pic>
        <p:nvPicPr>
          <p:cNvPr id="672" name="" descr=""/>
          <p:cNvPicPr/>
          <p:nvPr/>
        </p:nvPicPr>
        <p:blipFill>
          <a:blip r:embed="rId3"/>
          <a:stretch/>
        </p:blipFill>
        <p:spPr>
          <a:xfrm>
            <a:off x="366840" y="2259000"/>
            <a:ext cx="3198600" cy="2163600"/>
          </a:xfrm>
          <a:prstGeom prst="rect">
            <a:avLst/>
          </a:prstGeom>
          <a:ln>
            <a:noFill/>
          </a:ln>
        </p:spPr>
      </p:pic>
      <p:sp>
        <p:nvSpPr>
          <p:cNvPr id="673" name="CustomShape 6"/>
          <p:cNvSpPr/>
          <p:nvPr/>
        </p:nvSpPr>
        <p:spPr>
          <a:xfrm>
            <a:off x="717480" y="2754360"/>
            <a:ext cx="351360" cy="4561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uFill>
                  <a:solidFill>
                    <a:srgbClr val="ffffff"/>
                  </a:solidFill>
                </a:uFill>
                <a:latin typeface="Calibri"/>
              </a:rPr>
              <a:t>B</a:t>
            </a:r>
            <a:endParaRPr b="0" lang="en-US" sz="2400" spc="-1" strike="noStrike">
              <a:solidFill>
                <a:srgbClr val="000000"/>
              </a:solidFill>
              <a:uFill>
                <a:solidFill>
                  <a:srgbClr val="ffffff"/>
                </a:solidFill>
              </a:uFill>
              <a:latin typeface="Times New Roman"/>
            </a:endParaRPr>
          </a:p>
        </p:txBody>
      </p:sp>
      <p:sp>
        <p:nvSpPr>
          <p:cNvPr id="674" name="CustomShape 7"/>
          <p:cNvSpPr/>
          <p:nvPr/>
        </p:nvSpPr>
        <p:spPr>
          <a:xfrm>
            <a:off x="284040" y="2367000"/>
            <a:ext cx="709560" cy="27288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uFill>
                  <a:solidFill>
                    <a:srgbClr val="ffffff"/>
                  </a:solidFill>
                </a:uFill>
                <a:latin typeface="Calibri"/>
              </a:rPr>
              <a:t>big male</a:t>
            </a:r>
            <a:endParaRPr b="0" lang="en-US" sz="1200" spc="-1" strike="noStrike">
              <a:solidFill>
                <a:srgbClr val="000000"/>
              </a:solidFill>
              <a:uFill>
                <a:solidFill>
                  <a:srgbClr val="ffffff"/>
                </a:solidFill>
              </a:uFill>
              <a:latin typeface="Times New Roman"/>
            </a:endParaRPr>
          </a:p>
        </p:txBody>
      </p:sp>
      <p:sp>
        <p:nvSpPr>
          <p:cNvPr id="675" name="CustomShape 8"/>
          <p:cNvSpPr/>
          <p:nvPr/>
        </p:nvSpPr>
        <p:spPr>
          <a:xfrm>
            <a:off x="3516480" y="2182680"/>
            <a:ext cx="269640" cy="4637160"/>
          </a:xfrm>
          <a:custGeom>
            <a:avLst/>
            <a:gdLst/>
            <a:ahLst/>
            <a:rect l="l" t="t" r="r" b="b"/>
            <a:pathLst>
              <a:path w="3" h="2">
                <a:moveTo>
                  <a:pt x="0" y="0"/>
                </a:moveTo>
                <a:lnTo>
                  <a:pt x="3" y="0"/>
                </a:lnTo>
                <a:lnTo>
                  <a:pt x="3" y="2"/>
                </a:lnTo>
                <a:lnTo>
                  <a:pt x="0" y="2"/>
                </a:lnTo>
                <a:close/>
              </a:path>
            </a:pathLst>
          </a:custGeom>
          <a:solidFill>
            <a:srgbClr val="000000"/>
          </a:solidFill>
          <a:ln w="9360">
            <a:solidFill>
              <a:srgbClr val="000000"/>
            </a:solidFill>
            <a:round/>
          </a:ln>
          <a:effectLst>
            <a:outerShdw dist="23040" dir="5400000">
              <a:srgbClr val="000000">
                <a:alpha val="35000"/>
              </a:srgbClr>
            </a:outerShdw>
          </a:effectLst>
        </p:spPr>
        <p:style>
          <a:lnRef idx="0"/>
          <a:fillRef idx="0"/>
          <a:effectRef idx="0"/>
          <a:fontRef idx="minor"/>
        </p:style>
      </p:sp>
      <p:pic>
        <p:nvPicPr>
          <p:cNvPr id="676" name="" descr=""/>
          <p:cNvPicPr/>
          <p:nvPr/>
        </p:nvPicPr>
        <p:blipFill>
          <a:blip r:embed="rId4"/>
          <a:stretch/>
        </p:blipFill>
        <p:spPr>
          <a:xfrm>
            <a:off x="5464080" y="2616120"/>
            <a:ext cx="3060720" cy="2065320"/>
          </a:xfrm>
          <a:prstGeom prst="rect">
            <a:avLst/>
          </a:prstGeom>
          <a:ln>
            <a:noFill/>
          </a:ln>
        </p:spPr>
      </p:pic>
      <p:pic>
        <p:nvPicPr>
          <p:cNvPr id="677" name="" descr=""/>
          <p:cNvPicPr/>
          <p:nvPr/>
        </p:nvPicPr>
        <p:blipFill>
          <a:blip r:embed="rId5"/>
          <a:stretch/>
        </p:blipFill>
        <p:spPr>
          <a:xfrm>
            <a:off x="5559480" y="384120"/>
            <a:ext cx="2770200" cy="2185920"/>
          </a:xfrm>
          <a:prstGeom prst="rect">
            <a:avLst/>
          </a:prstGeom>
          <a:ln>
            <a:noFill/>
          </a:ln>
        </p:spPr>
      </p:pic>
      <p:sp>
        <p:nvSpPr>
          <p:cNvPr id="678" name="CustomShape 9"/>
          <p:cNvSpPr/>
          <p:nvPr/>
        </p:nvSpPr>
        <p:spPr>
          <a:xfrm>
            <a:off x="5530680" y="477720"/>
            <a:ext cx="1108800" cy="27288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uFill>
                  <a:solidFill>
                    <a:srgbClr val="ffffff"/>
                  </a:solidFill>
                </a:uFill>
                <a:latin typeface="Calibri"/>
              </a:rPr>
              <a:t>V. small female</a:t>
            </a:r>
            <a:endParaRPr b="0" lang="en-US" sz="1200" spc="-1" strike="noStrike">
              <a:solidFill>
                <a:srgbClr val="000000"/>
              </a:solidFill>
              <a:uFill>
                <a:solidFill>
                  <a:srgbClr val="ffffff"/>
                </a:solidFill>
              </a:uFill>
              <a:latin typeface="Times New Roman"/>
            </a:endParaRPr>
          </a:p>
        </p:txBody>
      </p:sp>
      <p:sp>
        <p:nvSpPr>
          <p:cNvPr id="679" name="CustomShape 10"/>
          <p:cNvSpPr/>
          <p:nvPr/>
        </p:nvSpPr>
        <p:spPr>
          <a:xfrm>
            <a:off x="5411880" y="2717640"/>
            <a:ext cx="965520" cy="27288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uFill>
                  <a:solidFill>
                    <a:srgbClr val="ffffff"/>
                  </a:solidFill>
                </a:uFill>
                <a:latin typeface="Calibri"/>
              </a:rPr>
              <a:t>small female</a:t>
            </a:r>
            <a:endParaRPr b="0" lang="en-US" sz="1200" spc="-1" strike="noStrike">
              <a:solidFill>
                <a:srgbClr val="000000"/>
              </a:solidFill>
              <a:uFill>
                <a:solidFill>
                  <a:srgbClr val="ffffff"/>
                </a:solidFill>
              </a:uFill>
              <a:latin typeface="Times New Roman"/>
            </a:endParaRPr>
          </a:p>
        </p:txBody>
      </p:sp>
      <p:sp>
        <p:nvSpPr>
          <p:cNvPr id="680" name="CustomShape 11"/>
          <p:cNvSpPr/>
          <p:nvPr/>
        </p:nvSpPr>
        <p:spPr>
          <a:xfrm>
            <a:off x="5643720" y="965160"/>
            <a:ext cx="372600" cy="4561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uFill>
                  <a:solidFill>
                    <a:srgbClr val="ffffff"/>
                  </a:solidFill>
                </a:uFill>
                <a:latin typeface="Calibri"/>
              </a:rPr>
              <a:t>D</a:t>
            </a:r>
            <a:endParaRPr b="0" lang="en-US" sz="2400" spc="-1" strike="noStrike">
              <a:solidFill>
                <a:srgbClr val="000000"/>
              </a:solidFill>
              <a:uFill>
                <a:solidFill>
                  <a:srgbClr val="ffffff"/>
                </a:solidFill>
              </a:uFill>
              <a:latin typeface="Times New Roman"/>
            </a:endParaRPr>
          </a:p>
        </p:txBody>
      </p:sp>
      <p:sp>
        <p:nvSpPr>
          <p:cNvPr id="681" name="CustomShape 12"/>
          <p:cNvSpPr/>
          <p:nvPr/>
        </p:nvSpPr>
        <p:spPr>
          <a:xfrm>
            <a:off x="5676840" y="3111480"/>
            <a:ext cx="330120" cy="4561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uFill>
                  <a:solidFill>
                    <a:srgbClr val="ffffff"/>
                  </a:solidFill>
                </a:uFill>
                <a:latin typeface="Calibri"/>
              </a:rPr>
              <a:t>E</a:t>
            </a:r>
            <a:endParaRPr b="0" lang="en-US" sz="2400" spc="-1" strike="noStrike">
              <a:solidFill>
                <a:srgbClr val="000000"/>
              </a:solidFill>
              <a:uFill>
                <a:solidFill>
                  <a:srgbClr val="ffffff"/>
                </a:solidFill>
              </a:uFill>
              <a:latin typeface="Times New Roman"/>
            </a:endParaRPr>
          </a:p>
        </p:txBody>
      </p:sp>
      <p:pic>
        <p:nvPicPr>
          <p:cNvPr id="682" name="" descr=""/>
          <p:cNvPicPr/>
          <p:nvPr/>
        </p:nvPicPr>
        <p:blipFill>
          <a:blip r:embed="rId6"/>
          <a:stretch/>
        </p:blipFill>
        <p:spPr>
          <a:xfrm>
            <a:off x="5308560" y="4772160"/>
            <a:ext cx="3187800" cy="2009520"/>
          </a:xfrm>
          <a:prstGeom prst="rect">
            <a:avLst/>
          </a:prstGeom>
          <a:ln>
            <a:noFill/>
          </a:ln>
        </p:spPr>
      </p:pic>
      <p:sp>
        <p:nvSpPr>
          <p:cNvPr id="683" name="CustomShape 13"/>
          <p:cNvSpPr/>
          <p:nvPr/>
        </p:nvSpPr>
        <p:spPr>
          <a:xfrm>
            <a:off x="5643720" y="5067360"/>
            <a:ext cx="320760" cy="45612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ff0000"/>
                </a:solidFill>
                <a:uFill>
                  <a:solidFill>
                    <a:srgbClr val="ffffff"/>
                  </a:solidFill>
                </a:uFill>
                <a:latin typeface="Calibri"/>
              </a:rPr>
              <a:t>F</a:t>
            </a:r>
            <a:endParaRPr b="0" lang="en-US" sz="2400" spc="-1" strike="noStrike">
              <a:solidFill>
                <a:srgbClr val="000000"/>
              </a:solidFill>
              <a:uFill>
                <a:solidFill>
                  <a:srgbClr val="ffffff"/>
                </a:solidFill>
              </a:uFill>
              <a:latin typeface="Times New Roman"/>
            </a:endParaRPr>
          </a:p>
        </p:txBody>
      </p:sp>
      <p:sp>
        <p:nvSpPr>
          <p:cNvPr id="684" name="CustomShape 14"/>
          <p:cNvSpPr/>
          <p:nvPr/>
        </p:nvSpPr>
        <p:spPr>
          <a:xfrm>
            <a:off x="5237280" y="4846680"/>
            <a:ext cx="846720" cy="27288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4abaff"/>
                </a:solidFill>
                <a:uFill>
                  <a:solidFill>
                    <a:srgbClr val="ffffff"/>
                  </a:solidFill>
                </a:uFill>
                <a:latin typeface="Calibri"/>
              </a:rPr>
              <a:t>small male</a:t>
            </a:r>
            <a:endParaRPr b="0" lang="en-US" sz="1200" spc="-1" strike="noStrike">
              <a:solidFill>
                <a:srgbClr val="000000"/>
              </a:solidFill>
              <a:uFill>
                <a:solidFill>
                  <a:srgbClr val="ffffff"/>
                </a:solidFill>
              </a:uFill>
              <a:latin typeface="Times New Roman"/>
            </a:endParaRPr>
          </a:p>
        </p:txBody>
      </p:sp>
      <p:sp>
        <p:nvSpPr>
          <p:cNvPr id="685" name="CustomShape 15"/>
          <p:cNvSpPr/>
          <p:nvPr/>
        </p:nvSpPr>
        <p:spPr>
          <a:xfrm>
            <a:off x="8335800" y="2289240"/>
            <a:ext cx="270000" cy="4637160"/>
          </a:xfrm>
          <a:custGeom>
            <a:avLst/>
            <a:gdLst/>
            <a:ahLst/>
            <a:rect l="l" t="t" r="r" b="b"/>
            <a:pathLst>
              <a:path w="3" h="2">
                <a:moveTo>
                  <a:pt x="0" y="0"/>
                </a:moveTo>
                <a:lnTo>
                  <a:pt x="3" y="0"/>
                </a:lnTo>
                <a:lnTo>
                  <a:pt x="3" y="2"/>
                </a:lnTo>
                <a:lnTo>
                  <a:pt x="0" y="2"/>
                </a:lnTo>
                <a:close/>
              </a:path>
            </a:pathLst>
          </a:custGeom>
          <a:solidFill>
            <a:srgbClr val="000000"/>
          </a:solidFill>
          <a:ln w="9360">
            <a:solidFill>
              <a:srgbClr val="000000"/>
            </a:solidFill>
            <a:round/>
          </a:ln>
          <a:effectLst>
            <a:outerShdw dist="23040" dir="5400000">
              <a:srgbClr val="000000">
                <a:alpha val="35000"/>
              </a:srgbClr>
            </a:outerShdw>
          </a:effectLst>
        </p:spPr>
        <p:style>
          <a:lnRef idx="0"/>
          <a:fillRef idx="0"/>
          <a:effectRef idx="0"/>
          <a:fontRef idx="minor"/>
        </p:style>
      </p:sp>
      <p:sp>
        <p:nvSpPr>
          <p:cNvPr id="686" name="CustomShape 16"/>
          <p:cNvSpPr/>
          <p:nvPr/>
        </p:nvSpPr>
        <p:spPr>
          <a:xfrm>
            <a:off x="3516480" y="2259000"/>
            <a:ext cx="1912680" cy="59256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lIns="90000" rIns="90000" tIns="45000" bIns="45000"/>
          <a:p>
            <a:pPr>
              <a:lnSpc>
                <a:spcPct val="100000"/>
              </a:lnSpc>
            </a:pPr>
            <a:r>
              <a:rPr b="1" lang="en-US" sz="1100" spc="-1" strike="noStrike">
                <a:solidFill>
                  <a:srgbClr val="ffffff"/>
                </a:solidFill>
                <a:uFill>
                  <a:solidFill>
                    <a:srgbClr val="ffffff"/>
                  </a:solidFill>
                </a:uFill>
                <a:latin typeface="Calibri"/>
              </a:rPr>
              <a:t>Spatial transformation of the atlas segmentation to each macaque's native space</a:t>
            </a:r>
            <a:endParaRPr b="0" lang="en-US" sz="1100" spc="-1" strike="noStrike">
              <a:solidFill>
                <a:srgbClr val="000000"/>
              </a:solidFill>
              <a:uFill>
                <a:solidFill>
                  <a:srgbClr val="ffffff"/>
                </a:solidFill>
              </a:uFill>
              <a:latin typeface="Times New Roman"/>
            </a:endParaRPr>
          </a:p>
        </p:txBody>
      </p:sp>
      <p:sp>
        <p:nvSpPr>
          <p:cNvPr id="687" name="CustomShape 17"/>
          <p:cNvSpPr/>
          <p:nvPr/>
        </p:nvSpPr>
        <p:spPr>
          <a:xfrm>
            <a:off x="2938320" y="1306440"/>
            <a:ext cx="2152800" cy="50184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lIns="90000" rIns="90000" tIns="45000" bIns="45000"/>
          <a:p>
            <a:pPr>
              <a:lnSpc>
                <a:spcPct val="100000"/>
              </a:lnSpc>
            </a:pPr>
            <a:r>
              <a:rPr b="0" i="1" lang="en-US" sz="900" spc="-1" strike="noStrike">
                <a:solidFill>
                  <a:srgbClr val="ffff00"/>
                </a:solidFill>
                <a:uFill>
                  <a:solidFill>
                    <a:srgbClr val="ffffff"/>
                  </a:solidFill>
                </a:uFill>
                <a:latin typeface="Calibri"/>
              </a:rPr>
              <a:t>Reveley, Gruslys, Ye, Samaha, Glen, </a:t>
            </a:r>
            <a:endParaRPr b="0" lang="en-US" sz="900" spc="-1" strike="noStrike">
              <a:solidFill>
                <a:srgbClr val="000000"/>
              </a:solidFill>
              <a:uFill>
                <a:solidFill>
                  <a:srgbClr val="ffffff"/>
                </a:solidFill>
              </a:uFill>
              <a:latin typeface="Times New Roman"/>
            </a:endParaRPr>
          </a:p>
          <a:p>
            <a:pPr>
              <a:lnSpc>
                <a:spcPct val="100000"/>
              </a:lnSpc>
            </a:pPr>
            <a:r>
              <a:rPr b="0" i="1" lang="en-US" sz="900" spc="-1" strike="noStrike">
                <a:solidFill>
                  <a:srgbClr val="ffff00"/>
                </a:solidFill>
                <a:uFill>
                  <a:solidFill>
                    <a:srgbClr val="ffffff"/>
                  </a:solidFill>
                </a:uFill>
                <a:latin typeface="Calibri"/>
              </a:rPr>
              <a:t>Saad, Seth, Leopold, and Saleem</a:t>
            </a:r>
            <a:endParaRPr b="0" lang="en-US" sz="900" spc="-1" strike="noStrike">
              <a:solidFill>
                <a:srgbClr val="000000"/>
              </a:solidFill>
              <a:uFill>
                <a:solidFill>
                  <a:srgbClr val="ffffff"/>
                </a:solidFill>
              </a:uFill>
              <a:latin typeface="Times New Roman"/>
            </a:endParaRPr>
          </a:p>
          <a:p>
            <a:pPr>
              <a:lnSpc>
                <a:spcPct val="100000"/>
              </a:lnSpc>
            </a:pPr>
            <a:r>
              <a:rPr b="0" i="1" lang="en-US" sz="900" spc="-1" strike="noStrike">
                <a:solidFill>
                  <a:srgbClr val="ffff00"/>
                </a:solidFill>
                <a:uFill>
                  <a:solidFill>
                    <a:srgbClr val="ffffff"/>
                  </a:solidFill>
                </a:uFill>
                <a:latin typeface="Calibri"/>
              </a:rPr>
              <a:t>(in preparation)</a:t>
            </a:r>
            <a:endParaRPr b="0" lang="en-US" sz="900" spc="-1" strike="noStrike">
              <a:solidFill>
                <a:srgbClr val="000000"/>
              </a:solidFill>
              <a:uFill>
                <a:solidFill>
                  <a:srgbClr val="ffffff"/>
                </a:solidFill>
              </a:uFill>
              <a:latin typeface="Times New Roman"/>
            </a:endParaRPr>
          </a:p>
        </p:txBody>
      </p:sp>
    </p:spTree>
  </p:cSld>
  <p:timing>
    <p:tnLst>
      <p:par>
        <p:cTn id="5" dur="indefinite" restart="never" nodeType="tmRoot">
          <p:childTnLst>
            <p:seq>
              <p:cTn id="6" dur="indefinite" nodeType="mainSeq">
                <p:childTnLst>
                  <p:par>
                    <p:cTn id="7" dur="indefinite" fill="hold">
                      <p:stCondLst>
                        <p:cond delay="indefinite"/>
                      </p:stCondLst>
                      <p:childTnLst>
                        <p:par>
                          <p:cTn id="8" dur="indefinite" fill="hold">
                            <p:stCondLst>
                              <p:cond delay="0"/>
                            </p:stCondLst>
                            <p:childTnLst>
                              <p:par>
                                <p:cTn id="9" dur="indefinite" nodeType="clickEffect" fill="hold" presetClass="entr" presetID="1">
                                  <p:stCondLst>
                                    <p:cond delay="0"/>
                                  </p:stCondLst>
                                  <p:childTnLst>
                                    <p:set>
                                      <p:cBhvr>
                                        <p:cTn id="10"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88" name="CustomShape 1"/>
          <p:cNvSpPr/>
          <p:nvPr/>
        </p:nvSpPr>
        <p:spPr>
          <a:xfrm>
            <a:off x="733320" y="206280"/>
            <a:ext cx="7974000" cy="903960"/>
          </a:xfrm>
          <a:custGeom>
            <a:avLst/>
            <a:gdLst/>
            <a:ah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nSpc>
                <a:spcPct val="100000"/>
              </a:lnSpc>
            </a:pPr>
            <a:r>
              <a:rPr b="0" lang="en-US" sz="1800" spc="-1" strike="noStrike">
                <a:solidFill>
                  <a:srgbClr val="000000"/>
                </a:solidFill>
                <a:uFill>
                  <a:solidFill>
                    <a:srgbClr val="ffffff"/>
                  </a:solidFill>
                </a:uFill>
                <a:latin typeface="Arial"/>
              </a:rPr>
              <a:t>NMT (NIH Macaque Template)  – Group template from 31 macaques, surfaces, GM/WM/CSF segmentation</a:t>
            </a:r>
            <a:endParaRPr b="0" lang="en-US" sz="1800" spc="-1" strike="noStrike">
              <a:solidFill>
                <a:srgbClr val="000000"/>
              </a:solidFill>
              <a:uFill>
                <a:solidFill>
                  <a:srgbClr val="ffffff"/>
                </a:solidFill>
              </a:uFill>
              <a:latin typeface="Times New Roman"/>
            </a:endParaRPr>
          </a:p>
        </p:txBody>
      </p:sp>
      <p:pic>
        <p:nvPicPr>
          <p:cNvPr id="689" name="" descr=""/>
          <p:cNvPicPr/>
          <p:nvPr/>
        </p:nvPicPr>
        <p:blipFill>
          <a:blip r:embed="rId1"/>
          <a:stretch/>
        </p:blipFill>
        <p:spPr>
          <a:xfrm>
            <a:off x="1496160" y="1381320"/>
            <a:ext cx="5996160" cy="4733280"/>
          </a:xfrm>
          <a:prstGeom prst="rect">
            <a:avLst/>
          </a:prstGeom>
          <a:ln>
            <a:noFill/>
          </a:ln>
        </p:spPr>
      </p:pic>
      <p:sp>
        <p:nvSpPr>
          <p:cNvPr id="690" name="TextShape 2"/>
          <p:cNvSpPr txBox="1"/>
          <p:nvPr/>
        </p:nvSpPr>
        <p:spPr>
          <a:xfrm>
            <a:off x="1606680" y="6198480"/>
            <a:ext cx="6198120" cy="456120"/>
          </a:xfrm>
          <a:prstGeom prst="rect">
            <a:avLst/>
          </a:prstGeom>
          <a:noFill/>
          <a:ln>
            <a:noFill/>
          </a:ln>
        </p:spPr>
      </p:sp>
      <p:sp>
        <p:nvSpPr>
          <p:cNvPr id="691" name="TextShape 3"/>
          <p:cNvSpPr txBox="1"/>
          <p:nvPr/>
        </p:nvSpPr>
        <p:spPr>
          <a:xfrm>
            <a:off x="505440" y="6277680"/>
            <a:ext cx="7736760" cy="333720"/>
          </a:xfrm>
          <a:prstGeom prst="rect">
            <a:avLst/>
          </a:prstGeom>
          <a:noFill/>
          <a:ln>
            <a:noFill/>
          </a:ln>
        </p:spPr>
        <p:txBody>
          <a:bodyPr lIns="90000" rIns="90000" tIns="45000" bIns="45000"/>
          <a:p>
            <a:r>
              <a:rPr b="0" lang="en-US" sz="1600" spc="-1" strike="noStrike">
                <a:solidFill>
                  <a:srgbClr val="000000"/>
                </a:solidFill>
                <a:uFill>
                  <a:solidFill>
                    <a:srgbClr val="ffffff"/>
                  </a:solidFill>
                </a:uFill>
                <a:latin typeface="Times New Roman"/>
              </a:rPr>
              <a:t> </a:t>
            </a:r>
            <a:r>
              <a:rPr b="0" lang="en-US" sz="1600" spc="-1" strike="noStrike">
                <a:solidFill>
                  <a:srgbClr val="000000"/>
                </a:solidFill>
                <a:uFill>
                  <a:solidFill>
                    <a:srgbClr val="ffffff"/>
                  </a:solidFill>
                </a:uFill>
                <a:latin typeface="Times New Roman"/>
              </a:rPr>
              <a:t>Jakob Seidlitz, Caleb Sponheim, et al.,NeuroImage, April 2017</a:t>
            </a:r>
            <a:endParaRPr b="0" lang="en-US" sz="1600" spc="-1" strike="noStrike">
              <a:solidFill>
                <a:srgbClr val="000000"/>
              </a:solidFill>
              <a:uFill>
                <a:solidFill>
                  <a:srgbClr val="ffffff"/>
                </a:solidFill>
              </a:uFill>
              <a:latin typeface="Times New Roman"/>
            </a:endParaRPr>
          </a:p>
        </p:txBody>
      </p:sp>
    </p:spTree>
  </p:cSld>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2" name="CustomShape 1"/>
          <p:cNvSpPr/>
          <p:nvPr/>
        </p:nvSpPr>
        <p:spPr>
          <a:xfrm>
            <a:off x="733320" y="206280"/>
            <a:ext cx="7974000" cy="903960"/>
          </a:xfrm>
          <a:custGeom>
            <a:avLst/>
            <a:gdLst/>
            <a:ahLst/>
            <a:rect l="l" t="t" r="r" b="b"/>
            <a:pathLst>
              <a:path w="21600" h="21600">
                <a:moveTo>
                  <a:pt x="0" y="0"/>
                </a:moveTo>
                <a:lnTo>
                  <a:pt x="21600" y="0"/>
                </a:lnTo>
                <a:lnTo>
                  <a:pt x="21600" y="21600"/>
                </a:lnTo>
                <a:lnTo>
                  <a:pt x="0" y="21600"/>
                </a:lnTo>
                <a:lnTo>
                  <a:pt x="0" y="0"/>
                </a:lnTo>
                <a:close/>
              </a:path>
            </a:pathLst>
          </a:custGeom>
          <a:gradFill>
            <a:gsLst>
              <a:gs pos="0">
                <a:srgbClr val="e1e1ff"/>
              </a:gs>
              <a:gs pos="100000">
                <a:srgbClr val="9595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nSpc>
                <a:spcPct val="100000"/>
              </a:lnSpc>
            </a:pPr>
            <a:r>
              <a:rPr b="0" lang="en-US" sz="1800" spc="-1" strike="noStrike">
                <a:solidFill>
                  <a:srgbClr val="000000"/>
                </a:solidFill>
                <a:uFill>
                  <a:solidFill>
                    <a:srgbClr val="ffffff"/>
                  </a:solidFill>
                </a:uFill>
                <a:latin typeface="Arial"/>
              </a:rPr>
              <a:t>NIH Marmoset Template  – Individual marmoset template - 150um resolution</a:t>
            </a:r>
            <a:endParaRPr b="0" lang="en-US" sz="1800" spc="-1" strike="noStrike">
              <a:solidFill>
                <a:srgbClr val="000000"/>
              </a:solidFill>
              <a:uFill>
                <a:solidFill>
                  <a:srgbClr val="ffffff"/>
                </a:solidFill>
              </a:uFill>
              <a:latin typeface="Times New Roman"/>
            </a:endParaRPr>
          </a:p>
        </p:txBody>
      </p:sp>
      <p:sp>
        <p:nvSpPr>
          <p:cNvPr id="693" name="TextShape 2"/>
          <p:cNvSpPr txBox="1"/>
          <p:nvPr/>
        </p:nvSpPr>
        <p:spPr>
          <a:xfrm>
            <a:off x="1606680" y="6401880"/>
            <a:ext cx="6198120" cy="456120"/>
          </a:xfrm>
          <a:prstGeom prst="rect">
            <a:avLst/>
          </a:prstGeom>
          <a:noFill/>
          <a:ln>
            <a:noFill/>
          </a:ln>
        </p:spPr>
      </p:sp>
      <p:sp>
        <p:nvSpPr>
          <p:cNvPr id="694" name="TextShape 3"/>
          <p:cNvSpPr txBox="1"/>
          <p:nvPr/>
        </p:nvSpPr>
        <p:spPr>
          <a:xfrm>
            <a:off x="1009440" y="6277680"/>
            <a:ext cx="7736760" cy="333720"/>
          </a:xfrm>
          <a:prstGeom prst="rect">
            <a:avLst/>
          </a:prstGeom>
          <a:noFill/>
          <a:ln>
            <a:noFill/>
          </a:ln>
        </p:spPr>
        <p:txBody>
          <a:bodyPr lIns="90000" rIns="90000" tIns="45000" bIns="45000"/>
          <a:p>
            <a:r>
              <a:rPr b="0" lang="en-US" sz="1600" spc="-1" strike="noStrike">
                <a:solidFill>
                  <a:srgbClr val="000000"/>
                </a:solidFill>
                <a:uFill>
                  <a:solidFill>
                    <a:srgbClr val="ffffff"/>
                  </a:solidFill>
                </a:uFill>
                <a:latin typeface="Times New Roman"/>
              </a:rPr>
              <a:t>Submitted - with Cirong Liu, Afonso Silva and others</a:t>
            </a:r>
            <a:endParaRPr b="0" lang="en-US" sz="1600" spc="-1" strike="noStrike">
              <a:solidFill>
                <a:srgbClr val="000000"/>
              </a:solidFill>
              <a:uFill>
                <a:solidFill>
                  <a:srgbClr val="ffffff"/>
                </a:solidFill>
              </a:uFill>
              <a:latin typeface="Times New Roman"/>
            </a:endParaRPr>
          </a:p>
        </p:txBody>
      </p:sp>
      <p:pic>
        <p:nvPicPr>
          <p:cNvPr id="695" name="" descr=""/>
          <p:cNvPicPr/>
          <p:nvPr/>
        </p:nvPicPr>
        <p:blipFill>
          <a:blip r:embed="rId1"/>
          <a:stretch/>
        </p:blipFill>
        <p:spPr>
          <a:xfrm>
            <a:off x="31320" y="1350000"/>
            <a:ext cx="9143640" cy="4543560"/>
          </a:xfrm>
          <a:prstGeom prst="rect">
            <a:avLst/>
          </a:prstGeom>
          <a:ln>
            <a:noFill/>
          </a:ln>
        </p:spPr>
      </p:pic>
    </p:spTree>
  </p:cSld>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6" name="CustomShape 1"/>
          <p:cNvSpPr/>
          <p:nvPr/>
        </p:nvSpPr>
        <p:spPr>
          <a:xfrm>
            <a:off x="1353960" y="182520"/>
            <a:ext cx="6440760" cy="62712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1" lang="en-US" sz="2400" spc="-1" strike="noStrike">
                <a:solidFill>
                  <a:srgbClr val="000000"/>
                </a:solidFill>
                <a:uFill>
                  <a:solidFill>
                    <a:srgbClr val="ffffff"/>
                  </a:solidFill>
                </a:uFill>
                <a:latin typeface="Times New Roman"/>
              </a:rPr>
              <a:t>Make your own template</a:t>
            </a:r>
            <a:endParaRPr b="0" lang="en-US" sz="2400" spc="-1" strike="noStrike">
              <a:solidFill>
                <a:srgbClr val="000000"/>
              </a:solidFill>
              <a:uFill>
                <a:solidFill>
                  <a:srgbClr val="ffffff"/>
                </a:solidFill>
              </a:uFill>
              <a:latin typeface="Times New Roman"/>
            </a:endParaRPr>
          </a:p>
        </p:txBody>
      </p:sp>
      <p:pic>
        <p:nvPicPr>
          <p:cNvPr id="697" name="" descr=""/>
          <p:cNvPicPr/>
          <p:nvPr/>
        </p:nvPicPr>
        <p:blipFill>
          <a:blip r:embed="rId1"/>
          <a:stretch/>
        </p:blipFill>
        <p:spPr>
          <a:xfrm>
            <a:off x="692280" y="1293840"/>
            <a:ext cx="2286000" cy="2286000"/>
          </a:xfrm>
          <a:prstGeom prst="rect">
            <a:avLst/>
          </a:prstGeom>
          <a:ln w="9360">
            <a:solidFill>
              <a:srgbClr val="ff0000"/>
            </a:solidFill>
            <a:miter/>
          </a:ln>
        </p:spPr>
      </p:pic>
      <p:pic>
        <p:nvPicPr>
          <p:cNvPr id="698" name="" descr=""/>
          <p:cNvPicPr/>
          <p:nvPr/>
        </p:nvPicPr>
        <p:blipFill>
          <a:blip r:embed="rId2"/>
          <a:stretch/>
        </p:blipFill>
        <p:spPr>
          <a:xfrm>
            <a:off x="3370320" y="1293840"/>
            <a:ext cx="2286000" cy="2286000"/>
          </a:xfrm>
          <a:prstGeom prst="rect">
            <a:avLst/>
          </a:prstGeom>
          <a:ln w="9360">
            <a:solidFill>
              <a:srgbClr val="ff0000"/>
            </a:solidFill>
            <a:miter/>
          </a:ln>
        </p:spPr>
      </p:pic>
      <p:pic>
        <p:nvPicPr>
          <p:cNvPr id="699" name="" descr=""/>
          <p:cNvPicPr/>
          <p:nvPr/>
        </p:nvPicPr>
        <p:blipFill>
          <a:blip r:embed="rId3"/>
          <a:stretch/>
        </p:blipFill>
        <p:spPr>
          <a:xfrm>
            <a:off x="692280" y="4122720"/>
            <a:ext cx="2286000" cy="2286000"/>
          </a:xfrm>
          <a:prstGeom prst="rect">
            <a:avLst/>
          </a:prstGeom>
          <a:ln w="9360">
            <a:solidFill>
              <a:srgbClr val="ff0000"/>
            </a:solidFill>
            <a:miter/>
          </a:ln>
        </p:spPr>
      </p:pic>
      <p:pic>
        <p:nvPicPr>
          <p:cNvPr id="700" name="" descr=""/>
          <p:cNvPicPr/>
          <p:nvPr/>
        </p:nvPicPr>
        <p:blipFill>
          <a:blip r:embed="rId4"/>
          <a:stretch/>
        </p:blipFill>
        <p:spPr>
          <a:xfrm>
            <a:off x="3370320" y="4122720"/>
            <a:ext cx="2286000" cy="2286000"/>
          </a:xfrm>
          <a:prstGeom prst="rect">
            <a:avLst/>
          </a:prstGeom>
          <a:ln w="9360">
            <a:solidFill>
              <a:srgbClr val="ff0000"/>
            </a:solidFill>
            <a:miter/>
          </a:ln>
        </p:spPr>
      </p:pic>
      <p:pic>
        <p:nvPicPr>
          <p:cNvPr id="701" name="" descr=""/>
          <p:cNvPicPr/>
          <p:nvPr/>
        </p:nvPicPr>
        <p:blipFill>
          <a:blip r:embed="rId5"/>
          <a:stretch/>
        </p:blipFill>
        <p:spPr>
          <a:xfrm>
            <a:off x="6000840" y="4122720"/>
            <a:ext cx="2286000" cy="2286000"/>
          </a:xfrm>
          <a:prstGeom prst="rect">
            <a:avLst/>
          </a:prstGeom>
          <a:ln w="9360">
            <a:solidFill>
              <a:srgbClr val="ff0000"/>
            </a:solidFill>
            <a:miter/>
          </a:ln>
        </p:spPr>
      </p:pic>
      <p:pic>
        <p:nvPicPr>
          <p:cNvPr id="702" name="" descr=""/>
          <p:cNvPicPr/>
          <p:nvPr/>
        </p:nvPicPr>
        <p:blipFill>
          <a:blip r:embed="rId6"/>
          <a:stretch/>
        </p:blipFill>
        <p:spPr>
          <a:xfrm>
            <a:off x="5723640" y="866520"/>
            <a:ext cx="3440880" cy="2416680"/>
          </a:xfrm>
          <a:prstGeom prst="rect">
            <a:avLst/>
          </a:prstGeom>
          <a:ln>
            <a:noFill/>
          </a:ln>
        </p:spPr>
      </p:pic>
      <p:sp>
        <p:nvSpPr>
          <p:cNvPr id="703" name="CustomShape 2"/>
          <p:cNvSpPr/>
          <p:nvPr/>
        </p:nvSpPr>
        <p:spPr>
          <a:xfrm>
            <a:off x="5837400" y="890280"/>
            <a:ext cx="3215160" cy="228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gn="ctr"/>
            <a:r>
              <a:rPr b="0" lang="en-US" sz="1800" spc="-1" strike="noStrike">
                <a:solidFill>
                  <a:srgbClr val="000000"/>
                </a:solidFill>
                <a:uFill>
                  <a:solidFill>
                    <a:srgbClr val="ffffff"/>
                  </a:solidFill>
                </a:uFill>
                <a:latin typeface="Times New Roman"/>
              </a:rPr>
              <a:t>@toMNI_Awarp</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@toMNI_Qwarpar</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Averages of 21</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3 Tesla brain volumes</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with varied</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levels of refinement in</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the nonlinear warping</a:t>
            </a:r>
            <a:endParaRPr b="0" lang="en-US" sz="1800" spc="-1" strike="noStrike">
              <a:solidFill>
                <a:srgbClr val="000000"/>
              </a:solidFill>
              <a:uFill>
                <a:solidFill>
                  <a:srgbClr val="ffffff"/>
                </a:solidFill>
              </a:uFill>
              <a:latin typeface="Times New Roman"/>
            </a:endParaRPr>
          </a:p>
          <a:p>
            <a:pPr algn="ctr"/>
            <a:r>
              <a:rPr b="0" lang="en-US" sz="1800" spc="-1" strike="noStrike">
                <a:solidFill>
                  <a:srgbClr val="000000"/>
                </a:solidFill>
                <a:uFill>
                  <a:solidFill>
                    <a:srgbClr val="ffffff"/>
                  </a:solidFill>
                </a:uFill>
                <a:latin typeface="Times New Roman"/>
              </a:rPr>
              <a:t>(smaller patch=more refinement)</a:t>
            </a:r>
            <a:endParaRPr b="0" lang="en-US" sz="1800" spc="-1" strike="noStrike">
              <a:solidFill>
                <a:srgbClr val="000000"/>
              </a:solidFill>
              <a:uFill>
                <a:solidFill>
                  <a:srgbClr val="ffffff"/>
                </a:solidFill>
              </a:uFill>
              <a:latin typeface="Times New Roman"/>
            </a:endParaRPr>
          </a:p>
        </p:txBody>
      </p:sp>
      <p:pic>
        <p:nvPicPr>
          <p:cNvPr id="704" name="" descr=""/>
          <p:cNvPicPr/>
          <p:nvPr/>
        </p:nvPicPr>
        <p:blipFill>
          <a:blip r:embed="rId7"/>
          <a:stretch/>
        </p:blipFill>
        <p:spPr>
          <a:xfrm>
            <a:off x="792000" y="914400"/>
            <a:ext cx="1930680" cy="406440"/>
          </a:xfrm>
          <a:prstGeom prst="rect">
            <a:avLst/>
          </a:prstGeom>
          <a:ln>
            <a:noFill/>
          </a:ln>
        </p:spPr>
      </p:pic>
      <p:sp>
        <p:nvSpPr>
          <p:cNvPr id="705" name="CustomShape 3"/>
          <p:cNvSpPr/>
          <p:nvPr/>
        </p:nvSpPr>
        <p:spPr>
          <a:xfrm>
            <a:off x="819000" y="939960"/>
            <a:ext cx="18738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MNI 152 template</a:t>
            </a:r>
            <a:endParaRPr b="0" lang="en-US" sz="1800" spc="-1" strike="noStrike">
              <a:solidFill>
                <a:srgbClr val="000000"/>
              </a:solidFill>
              <a:uFill>
                <a:solidFill>
                  <a:srgbClr val="ffffff"/>
                </a:solidFill>
              </a:uFill>
              <a:latin typeface="Times New Roman"/>
            </a:endParaRPr>
          </a:p>
        </p:txBody>
      </p:sp>
      <p:pic>
        <p:nvPicPr>
          <p:cNvPr id="706" name="" descr=""/>
          <p:cNvPicPr/>
          <p:nvPr/>
        </p:nvPicPr>
        <p:blipFill>
          <a:blip r:embed="rId8"/>
          <a:stretch/>
        </p:blipFill>
        <p:spPr>
          <a:xfrm>
            <a:off x="3633840" y="914400"/>
            <a:ext cx="1655640" cy="406440"/>
          </a:xfrm>
          <a:prstGeom prst="rect">
            <a:avLst/>
          </a:prstGeom>
          <a:ln>
            <a:noFill/>
          </a:ln>
        </p:spPr>
      </p:pic>
      <p:sp>
        <p:nvSpPr>
          <p:cNvPr id="707" name="CustomShape 4"/>
          <p:cNvSpPr/>
          <p:nvPr/>
        </p:nvSpPr>
        <p:spPr>
          <a:xfrm>
            <a:off x="3660840" y="939960"/>
            <a:ext cx="16041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Linear = Affine</a:t>
            </a:r>
            <a:endParaRPr b="0" lang="en-US" sz="1800" spc="-1" strike="noStrike">
              <a:solidFill>
                <a:srgbClr val="000000"/>
              </a:solidFill>
              <a:uFill>
                <a:solidFill>
                  <a:srgbClr val="ffffff"/>
                </a:solidFill>
              </a:uFill>
              <a:latin typeface="Times New Roman"/>
            </a:endParaRPr>
          </a:p>
        </p:txBody>
      </p:sp>
      <p:pic>
        <p:nvPicPr>
          <p:cNvPr id="708" name="" descr=""/>
          <p:cNvPicPr/>
          <p:nvPr/>
        </p:nvPicPr>
        <p:blipFill>
          <a:blip r:embed="rId9"/>
          <a:stretch/>
        </p:blipFill>
        <p:spPr>
          <a:xfrm>
            <a:off x="628560" y="3736800"/>
            <a:ext cx="2271960" cy="406440"/>
          </a:xfrm>
          <a:prstGeom prst="rect">
            <a:avLst/>
          </a:prstGeom>
          <a:ln>
            <a:noFill/>
          </a:ln>
        </p:spPr>
      </p:pic>
      <p:sp>
        <p:nvSpPr>
          <p:cNvPr id="709" name="CustomShape 5"/>
          <p:cNvSpPr/>
          <p:nvPr/>
        </p:nvSpPr>
        <p:spPr>
          <a:xfrm>
            <a:off x="655560" y="3762360"/>
            <a:ext cx="21999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Nonlinear: Patch=101</a:t>
            </a:r>
            <a:endParaRPr b="0" lang="en-US" sz="1800" spc="-1" strike="noStrike">
              <a:solidFill>
                <a:srgbClr val="000000"/>
              </a:solidFill>
              <a:uFill>
                <a:solidFill>
                  <a:srgbClr val="ffffff"/>
                </a:solidFill>
              </a:uFill>
              <a:latin typeface="Times New Roman"/>
            </a:endParaRPr>
          </a:p>
        </p:txBody>
      </p:sp>
      <p:pic>
        <p:nvPicPr>
          <p:cNvPr id="710" name="" descr=""/>
          <p:cNvPicPr/>
          <p:nvPr/>
        </p:nvPicPr>
        <p:blipFill>
          <a:blip r:embed="rId10"/>
          <a:stretch/>
        </p:blipFill>
        <p:spPr>
          <a:xfrm>
            <a:off x="3365640" y="3736800"/>
            <a:ext cx="2149200" cy="406440"/>
          </a:xfrm>
          <a:prstGeom prst="rect">
            <a:avLst/>
          </a:prstGeom>
          <a:ln>
            <a:noFill/>
          </a:ln>
        </p:spPr>
      </p:pic>
      <p:sp>
        <p:nvSpPr>
          <p:cNvPr id="711" name="CustomShape 6"/>
          <p:cNvSpPr/>
          <p:nvPr/>
        </p:nvSpPr>
        <p:spPr>
          <a:xfrm>
            <a:off x="3390840" y="3762360"/>
            <a:ext cx="20858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Nonlinear: Patch=49</a:t>
            </a:r>
            <a:endParaRPr b="0" lang="en-US" sz="1800" spc="-1" strike="noStrike">
              <a:solidFill>
                <a:srgbClr val="000000"/>
              </a:solidFill>
              <a:uFill>
                <a:solidFill>
                  <a:srgbClr val="ffffff"/>
                </a:solidFill>
              </a:uFill>
              <a:latin typeface="Times New Roman"/>
            </a:endParaRPr>
          </a:p>
        </p:txBody>
      </p:sp>
      <p:pic>
        <p:nvPicPr>
          <p:cNvPr id="712" name="" descr=""/>
          <p:cNvPicPr/>
          <p:nvPr/>
        </p:nvPicPr>
        <p:blipFill>
          <a:blip r:embed="rId11"/>
          <a:stretch/>
        </p:blipFill>
        <p:spPr>
          <a:xfrm>
            <a:off x="5999040" y="3736800"/>
            <a:ext cx="2149560" cy="406440"/>
          </a:xfrm>
          <a:prstGeom prst="rect">
            <a:avLst/>
          </a:prstGeom>
          <a:ln>
            <a:noFill/>
          </a:ln>
        </p:spPr>
      </p:pic>
      <p:sp>
        <p:nvSpPr>
          <p:cNvPr id="713" name="CustomShape 7"/>
          <p:cNvSpPr/>
          <p:nvPr/>
        </p:nvSpPr>
        <p:spPr>
          <a:xfrm>
            <a:off x="6021360" y="3762360"/>
            <a:ext cx="20858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Nonlinear: Patch=23</a:t>
            </a:r>
            <a:endParaRPr b="0" lang="en-US" sz="1800" spc="-1" strike="noStrike">
              <a:solidFill>
                <a:srgbClr val="000000"/>
              </a:solidFill>
              <a:uFill>
                <a:solidFill>
                  <a:srgbClr val="ffffff"/>
                </a:solidFill>
              </a:uFill>
              <a:latin typeface="Times New Roman"/>
            </a:endParaRPr>
          </a:p>
        </p:txBody>
      </p:sp>
      <p:pic>
        <p:nvPicPr>
          <p:cNvPr id="714" name="" descr=""/>
          <p:cNvPicPr/>
          <p:nvPr/>
        </p:nvPicPr>
        <p:blipFill>
          <a:blip r:embed="rId12"/>
          <a:stretch/>
        </p:blipFill>
        <p:spPr>
          <a:xfrm>
            <a:off x="4334040" y="3333600"/>
            <a:ext cx="1522080" cy="401760"/>
          </a:xfrm>
          <a:prstGeom prst="rect">
            <a:avLst/>
          </a:prstGeom>
          <a:ln>
            <a:noFill/>
          </a:ln>
        </p:spPr>
      </p:pic>
      <p:sp>
        <p:nvSpPr>
          <p:cNvPr id="715" name="CustomShape 8"/>
          <p:cNvSpPr/>
          <p:nvPr/>
        </p:nvSpPr>
        <p:spPr>
          <a:xfrm>
            <a:off x="4361040" y="3357720"/>
            <a:ext cx="14731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12 parameters</a:t>
            </a:r>
            <a:endParaRPr b="0" lang="en-US" sz="1800" spc="-1" strike="noStrike">
              <a:solidFill>
                <a:srgbClr val="000000"/>
              </a:solidFill>
              <a:uFill>
                <a:solidFill>
                  <a:srgbClr val="ffffff"/>
                </a:solidFill>
              </a:uFill>
              <a:latin typeface="Times New Roman"/>
            </a:endParaRPr>
          </a:p>
        </p:txBody>
      </p:sp>
      <p:pic>
        <p:nvPicPr>
          <p:cNvPr id="716" name="" descr=""/>
          <p:cNvPicPr/>
          <p:nvPr/>
        </p:nvPicPr>
        <p:blipFill>
          <a:blip r:embed="rId13"/>
          <a:stretch/>
        </p:blipFill>
        <p:spPr>
          <a:xfrm>
            <a:off x="2328840" y="6188040"/>
            <a:ext cx="808200" cy="399960"/>
          </a:xfrm>
          <a:prstGeom prst="rect">
            <a:avLst/>
          </a:prstGeom>
          <a:ln>
            <a:noFill/>
          </a:ln>
        </p:spPr>
      </p:pic>
      <p:sp>
        <p:nvSpPr>
          <p:cNvPr id="717" name="CustomShape 9"/>
          <p:cNvSpPr/>
          <p:nvPr/>
        </p:nvSpPr>
        <p:spPr>
          <a:xfrm>
            <a:off x="2352600" y="6210360"/>
            <a:ext cx="7675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+1002</a:t>
            </a:r>
            <a:endParaRPr b="0" lang="en-US" sz="1800" spc="-1" strike="noStrike">
              <a:solidFill>
                <a:srgbClr val="000000"/>
              </a:solidFill>
              <a:uFill>
                <a:solidFill>
                  <a:srgbClr val="ffffff"/>
                </a:solidFill>
              </a:uFill>
              <a:latin typeface="Times New Roman"/>
            </a:endParaRPr>
          </a:p>
        </p:txBody>
      </p:sp>
      <p:pic>
        <p:nvPicPr>
          <p:cNvPr id="718" name="" descr=""/>
          <p:cNvPicPr/>
          <p:nvPr/>
        </p:nvPicPr>
        <p:blipFill>
          <a:blip r:embed="rId14"/>
          <a:stretch/>
        </p:blipFill>
        <p:spPr>
          <a:xfrm>
            <a:off x="5005440" y="6188040"/>
            <a:ext cx="814320" cy="399960"/>
          </a:xfrm>
          <a:prstGeom prst="rect">
            <a:avLst/>
          </a:prstGeom>
          <a:ln>
            <a:noFill/>
          </a:ln>
        </p:spPr>
      </p:pic>
      <p:sp>
        <p:nvSpPr>
          <p:cNvPr id="719" name="CustomShape 10"/>
          <p:cNvSpPr/>
          <p:nvPr/>
        </p:nvSpPr>
        <p:spPr>
          <a:xfrm>
            <a:off x="5030640" y="6210360"/>
            <a:ext cx="7675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+9048</a:t>
            </a:r>
            <a:endParaRPr b="0" lang="en-US" sz="1800" spc="-1" strike="noStrike">
              <a:solidFill>
                <a:srgbClr val="000000"/>
              </a:solidFill>
              <a:uFill>
                <a:solidFill>
                  <a:srgbClr val="ffffff"/>
                </a:solidFill>
              </a:uFill>
              <a:latin typeface="Times New Roman"/>
            </a:endParaRPr>
          </a:p>
        </p:txBody>
      </p:sp>
      <p:pic>
        <p:nvPicPr>
          <p:cNvPr id="720" name="" descr=""/>
          <p:cNvPicPr/>
          <p:nvPr/>
        </p:nvPicPr>
        <p:blipFill>
          <a:blip r:embed="rId15"/>
          <a:stretch/>
        </p:blipFill>
        <p:spPr>
          <a:xfrm>
            <a:off x="7540560" y="6181560"/>
            <a:ext cx="925560" cy="406440"/>
          </a:xfrm>
          <a:prstGeom prst="rect">
            <a:avLst/>
          </a:prstGeom>
          <a:ln>
            <a:noFill/>
          </a:ln>
        </p:spPr>
      </p:pic>
      <p:sp>
        <p:nvSpPr>
          <p:cNvPr id="721" name="CustomShape 11"/>
          <p:cNvSpPr/>
          <p:nvPr/>
        </p:nvSpPr>
        <p:spPr>
          <a:xfrm>
            <a:off x="7564320" y="6208560"/>
            <a:ext cx="8816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r>
              <a:rPr b="0" lang="en-US" sz="1800" spc="-1" strike="noStrike">
                <a:solidFill>
                  <a:srgbClr val="000000"/>
                </a:solidFill>
                <a:uFill>
                  <a:solidFill>
                    <a:srgbClr val="ffffff"/>
                  </a:solidFill>
                </a:uFill>
                <a:latin typeface="Times New Roman"/>
              </a:rPr>
              <a:t>+70008</a:t>
            </a:r>
            <a:endParaRPr b="0" lang="en-US" sz="1800" spc="-1" strike="noStrike">
              <a:solidFill>
                <a:srgbClr val="000000"/>
              </a:solidFill>
              <a:uFill>
                <a:solidFill>
                  <a:srgbClr val="ffffff"/>
                </a:solidFill>
              </a:uFill>
              <a:latin typeface="Times New Roman"/>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2" name="CustomShape 1"/>
          <p:cNvSpPr/>
          <p:nvPr/>
        </p:nvSpPr>
        <p:spPr>
          <a:xfrm>
            <a:off x="685800" y="1447920"/>
            <a:ext cx="7710480" cy="5087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723" name="CustomShape 2"/>
          <p:cNvSpPr/>
          <p:nvPr/>
        </p:nvSpPr>
        <p:spPr>
          <a:xfrm>
            <a:off x="369720" y="976320"/>
            <a:ext cx="8690040" cy="5761080"/>
          </a:xfrm>
          <a:custGeom>
            <a:avLst/>
            <a:gdLst/>
            <a:ahLst/>
            <a:rect l="l" t="t" r="r" b="b"/>
            <a:pathLst>
              <a:path w="3" h="2">
                <a:moveTo>
                  <a:pt x="0" y="0"/>
                </a:moveTo>
                <a:lnTo>
                  <a:pt x="3" y="0"/>
                </a:lnTo>
                <a:lnTo>
                  <a:pt x="3" y="2"/>
                </a:lnTo>
                <a:lnTo>
                  <a:pt x="0" y="2"/>
                </a:lnTo>
                <a:close/>
              </a:path>
            </a:pathLst>
          </a:custGeom>
          <a:noFill/>
          <a:ln w="18360">
            <a:solidFill>
              <a:srgbClr val="000000"/>
            </a:solidFill>
            <a:round/>
          </a:ln>
        </p:spPr>
        <p:style>
          <a:lnRef idx="0"/>
          <a:fillRef idx="0"/>
          <a:effectRef idx="0"/>
          <a:fontRef idx="minor"/>
        </p:style>
      </p:sp>
      <p:sp>
        <p:nvSpPr>
          <p:cNvPr id="724" name="CustomShape 3"/>
          <p:cNvSpPr/>
          <p:nvPr/>
        </p:nvSpPr>
        <p:spPr>
          <a:xfrm>
            <a:off x="2208240" y="1609560"/>
            <a:ext cx="210960" cy="32544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uFill>
                  <a:solidFill>
                    <a:srgbClr val="ffffff"/>
                  </a:solidFill>
                </a:uFill>
                <a:latin typeface="Calibri"/>
                <a:ea typeface="DejaVu Sans"/>
              </a:rPr>
              <a:t>B</a:t>
            </a:r>
            <a:endParaRPr b="0" lang="en-US" sz="1600" spc="-1" strike="noStrike">
              <a:solidFill>
                <a:srgbClr val="000000"/>
              </a:solidFill>
              <a:uFill>
                <a:solidFill>
                  <a:srgbClr val="ffffff"/>
                </a:solidFill>
              </a:uFill>
              <a:latin typeface="Times New Roman"/>
            </a:endParaRPr>
          </a:p>
        </p:txBody>
      </p:sp>
      <p:sp>
        <p:nvSpPr>
          <p:cNvPr id="725" name="CustomShape 4"/>
          <p:cNvSpPr/>
          <p:nvPr/>
        </p:nvSpPr>
        <p:spPr>
          <a:xfrm>
            <a:off x="2211480" y="2612880"/>
            <a:ext cx="209520" cy="32544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uFill>
                  <a:solidFill>
                    <a:srgbClr val="ffffff"/>
                  </a:solidFill>
                </a:uFill>
                <a:latin typeface="Calibri"/>
                <a:ea typeface="DejaVu Sans"/>
              </a:rPr>
              <a:t>C</a:t>
            </a:r>
            <a:endParaRPr b="0" lang="en-US" sz="1600" spc="-1" strike="noStrike">
              <a:solidFill>
                <a:srgbClr val="000000"/>
              </a:solidFill>
              <a:uFill>
                <a:solidFill>
                  <a:srgbClr val="ffffff"/>
                </a:solidFill>
              </a:uFill>
              <a:latin typeface="Times New Roman"/>
            </a:endParaRPr>
          </a:p>
        </p:txBody>
      </p:sp>
      <p:sp>
        <p:nvSpPr>
          <p:cNvPr id="726" name="CustomShape 5"/>
          <p:cNvSpPr/>
          <p:nvPr/>
        </p:nvSpPr>
        <p:spPr>
          <a:xfrm>
            <a:off x="376200" y="639720"/>
            <a:ext cx="8693280" cy="335160"/>
          </a:xfrm>
          <a:custGeom>
            <a:avLst/>
            <a:gdLst/>
            <a:ahLst/>
            <a:rect l="l" t="t" r="r" b="b"/>
            <a:pathLst>
              <a:path w="3" h="2">
                <a:moveTo>
                  <a:pt x="0" y="0"/>
                </a:moveTo>
                <a:lnTo>
                  <a:pt x="3" y="0"/>
                </a:lnTo>
                <a:lnTo>
                  <a:pt x="3" y="2"/>
                </a:lnTo>
                <a:lnTo>
                  <a:pt x="0" y="2"/>
                </a:lnTo>
                <a:close/>
              </a:path>
            </a:pathLst>
          </a:custGeom>
          <a:gradFill>
            <a:gsLst>
              <a:gs pos="0">
                <a:srgbClr val="558ed5"/>
              </a:gs>
              <a:gs pos="100000">
                <a:srgbClr val="a6a6a6"/>
              </a:gs>
            </a:gsLst>
            <a:lin ang="0"/>
          </a:grad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uFill>
                  <a:solidFill>
                    <a:srgbClr val="ffffff"/>
                  </a:solidFill>
                </a:uFill>
                <a:latin typeface="Calibri"/>
                <a:ea typeface="DejaVu Sans"/>
              </a:rPr>
              <a:t>ALTERNATIVE ATLAS CREATION TECHNIQUES: ITERATIVE AND TYPICAL METHODS</a:t>
            </a:r>
            <a:endParaRPr b="0" lang="en-US" sz="1600" spc="-1" strike="noStrike">
              <a:solidFill>
                <a:srgbClr val="000000"/>
              </a:solidFill>
              <a:uFill>
                <a:solidFill>
                  <a:srgbClr val="ffffff"/>
                </a:solidFill>
              </a:uFill>
              <a:latin typeface="Times New Roman"/>
            </a:endParaRPr>
          </a:p>
        </p:txBody>
      </p:sp>
      <p:sp>
        <p:nvSpPr>
          <p:cNvPr id="727" name="CustomShape 6"/>
          <p:cNvSpPr/>
          <p:nvPr/>
        </p:nvSpPr>
        <p:spPr>
          <a:xfrm>
            <a:off x="436680" y="2832120"/>
            <a:ext cx="6238800" cy="642960"/>
          </a:xfrm>
          <a:custGeom>
            <a:avLst/>
            <a:gdLst/>
            <a:ahLst/>
            <a:rect l="l" t="t" r="r" b="b"/>
            <a:pathLst>
              <a:path w="3" h="2">
                <a:moveTo>
                  <a:pt x="0" y="0"/>
                </a:moveTo>
                <a:lnTo>
                  <a:pt x="3" y="0"/>
                </a:lnTo>
                <a:lnTo>
                  <a:pt x="3" y="2"/>
                </a:lnTo>
                <a:lnTo>
                  <a:pt x="0" y="2"/>
                </a:lnTo>
                <a:close/>
              </a:path>
            </a:pathLst>
          </a:cu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uFill>
                  <a:solidFill>
                    <a:srgbClr val="ffffff"/>
                  </a:solidFill>
                </a:uFill>
                <a:latin typeface="Cambria"/>
                <a:ea typeface="DejaVu Sans"/>
              </a:rPr>
              <a:t>Iterative nonlinear alignment to affine template with progressively smaller patch sizes </a:t>
            </a:r>
            <a:endParaRPr b="0" lang="en-US" sz="1600" spc="-1" strike="noStrike">
              <a:solidFill>
                <a:srgbClr val="000000"/>
              </a:solidFill>
              <a:uFill>
                <a:solidFill>
                  <a:srgbClr val="ffffff"/>
                </a:solidFill>
              </a:uFill>
              <a:latin typeface="Times New Roman"/>
            </a:endParaRPr>
          </a:p>
        </p:txBody>
      </p:sp>
      <p:pic>
        <p:nvPicPr>
          <p:cNvPr id="728" name="" descr=""/>
          <p:cNvPicPr/>
          <p:nvPr/>
        </p:nvPicPr>
        <p:blipFill>
          <a:blip r:embed="rId1"/>
          <a:stretch/>
        </p:blipFill>
        <p:spPr>
          <a:xfrm>
            <a:off x="398520" y="1244520"/>
            <a:ext cx="6310080" cy="1513080"/>
          </a:xfrm>
          <a:prstGeom prst="rect">
            <a:avLst/>
          </a:prstGeom>
          <a:ln>
            <a:noFill/>
          </a:ln>
        </p:spPr>
      </p:pic>
      <p:pic>
        <p:nvPicPr>
          <p:cNvPr id="729" name="" descr=""/>
          <p:cNvPicPr/>
          <p:nvPr/>
        </p:nvPicPr>
        <p:blipFill>
          <a:blip r:embed="rId2"/>
          <a:stretch/>
        </p:blipFill>
        <p:spPr>
          <a:xfrm>
            <a:off x="7040520" y="1279440"/>
            <a:ext cx="1220760" cy="1462320"/>
          </a:xfrm>
          <a:prstGeom prst="rect">
            <a:avLst/>
          </a:prstGeom>
          <a:ln>
            <a:noFill/>
          </a:ln>
        </p:spPr>
      </p:pic>
      <p:pic>
        <p:nvPicPr>
          <p:cNvPr id="730" name="" descr=""/>
          <p:cNvPicPr/>
          <p:nvPr/>
        </p:nvPicPr>
        <p:blipFill>
          <a:blip r:embed="rId3"/>
          <a:stretch/>
        </p:blipFill>
        <p:spPr>
          <a:xfrm>
            <a:off x="754200" y="3568680"/>
            <a:ext cx="7437240" cy="3146400"/>
          </a:xfrm>
          <a:prstGeom prst="rect">
            <a:avLst/>
          </a:prstGeom>
          <a:ln>
            <a:noFill/>
          </a:ln>
        </p:spPr>
      </p:pic>
      <p:sp>
        <p:nvSpPr>
          <p:cNvPr id="731" name="CustomShape 7"/>
          <p:cNvSpPr/>
          <p:nvPr/>
        </p:nvSpPr>
        <p:spPr>
          <a:xfrm>
            <a:off x="6877080" y="2803680"/>
            <a:ext cx="1628640" cy="579240"/>
          </a:xfrm>
          <a:custGeom>
            <a:avLst/>
            <a:gdLst/>
            <a:ahLst/>
            <a:rect l="l" t="t" r="r" b="b"/>
            <a:pathLst>
              <a:path w="3" h="2">
                <a:moveTo>
                  <a:pt x="0" y="0"/>
                </a:moveTo>
                <a:lnTo>
                  <a:pt x="3" y="0"/>
                </a:lnTo>
                <a:lnTo>
                  <a:pt x="3" y="2"/>
                </a:lnTo>
                <a:lnTo>
                  <a:pt x="0" y="2"/>
                </a:lnTo>
                <a:close/>
              </a:path>
            </a:pathLst>
          </a:custGeom>
          <a:gradFill>
            <a:gsLst>
              <a:gs pos="0">
                <a:srgbClr val="ef2929"/>
              </a:gs>
              <a:gs pos="100000">
                <a:srgbClr val="a40000"/>
              </a:gs>
            </a:gsLst>
            <a:lin ang="3600000"/>
          </a:gradFill>
          <a:ln>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uFill>
                  <a:solidFill>
                    <a:srgbClr val="ffffff"/>
                  </a:solidFill>
                </a:uFill>
                <a:latin typeface="Arial"/>
              </a:rPr>
              <a:t>“</a:t>
            </a:r>
            <a:r>
              <a:rPr b="1" lang="en-US" sz="1600" spc="-1" strike="noStrike">
                <a:solidFill>
                  <a:srgbClr val="000000"/>
                </a:solidFill>
                <a:uFill>
                  <a:solidFill>
                    <a:srgbClr val="ffffff"/>
                  </a:solidFill>
                </a:uFill>
                <a:latin typeface="Arial"/>
              </a:rPr>
              <a:t>Typical”</a:t>
            </a:r>
            <a:endParaRPr b="0" lang="en-US" sz="1600" spc="-1" strike="noStrike">
              <a:solidFill>
                <a:srgbClr val="000000"/>
              </a:solidFill>
              <a:uFill>
                <a:solidFill>
                  <a:srgbClr val="ffffff"/>
                </a:solidFill>
              </a:uFill>
              <a:latin typeface="Times New Roman"/>
            </a:endParaRPr>
          </a:p>
          <a:p>
            <a:pPr algn="ctr">
              <a:lnSpc>
                <a:spcPct val="100000"/>
              </a:lnSpc>
            </a:pPr>
            <a:r>
              <a:rPr b="1" lang="en-US" sz="1600" spc="-1" strike="noStrike">
                <a:solidFill>
                  <a:srgbClr val="000000"/>
                </a:solidFill>
                <a:uFill>
                  <a:solidFill>
                    <a:srgbClr val="ffffff"/>
                  </a:solidFill>
                </a:uFill>
                <a:latin typeface="Arial"/>
              </a:rPr>
              <a:t>Brain</a:t>
            </a:r>
            <a:endParaRPr b="0" lang="en-US" sz="1600" spc="-1" strike="noStrike">
              <a:solidFill>
                <a:srgbClr val="000000"/>
              </a:solidFill>
              <a:uFill>
                <a:solidFill>
                  <a:srgbClr val="ffffff"/>
                </a:solidFill>
              </a:uFill>
              <a:latin typeface="Times New Roman"/>
            </a:endParaRPr>
          </a:p>
        </p:txBody>
      </p:sp>
    </p:spTree>
  </p:cSld>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2" name="CustomShape 1"/>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 </a:t>
            </a:r>
            <a:r>
              <a:rPr b="0" lang="en-US" sz="1700" spc="-1" strike="noStrike">
                <a:solidFill>
                  <a:srgbClr val="000000"/>
                </a:solidFill>
                <a:uFill>
                  <a:solidFill>
                    <a:srgbClr val="ffffff"/>
                  </a:solidFill>
                </a:uFill>
                <a:latin typeface="Arial"/>
              </a:rPr>
              <a:t>New atlases – easy and fun. Make your own! </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make available in AFNI GUI and whereami and to other user   </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1" lang="en-US" sz="1800" spc="-1" strike="noStrike">
                <a:solidFill>
                  <a:srgbClr val="3333cc"/>
                </a:solidFill>
                <a:uFill>
                  <a:solidFill>
                    <a:srgbClr val="ffffff"/>
                  </a:solidFill>
                </a:uFill>
                <a:latin typeface="Arial"/>
              </a:rPr>
              <a:t>  </a:t>
            </a:r>
            <a:r>
              <a:rPr b="1" lang="en-US" sz="1700" spc="-1" strike="noStrike">
                <a:solidFill>
                  <a:srgbClr val="000000"/>
                </a:solidFill>
                <a:uFill>
                  <a:solidFill>
                    <a:srgbClr val="ffffff"/>
                  </a:solidFill>
                </a:uFill>
                <a:latin typeface="Courier New"/>
                <a:ea typeface="Courier New"/>
              </a:rPr>
              <a:t>@AfniEnv -set AFNI_SUPP_ATLAS_DIR ~/MyCustomAtlases/</a:t>
            </a:r>
            <a:br/>
            <a:br/>
            <a:r>
              <a:rPr b="0" lang="en-US" sz="1700" spc="-1" strike="noStrike">
                <a:solidFill>
                  <a:srgbClr val="000000"/>
                </a:solidFill>
                <a:uFill>
                  <a:solidFill>
                    <a:srgbClr val="ffffff"/>
                  </a:solidFill>
                </a:uFill>
                <a:latin typeface="Arial"/>
              </a:rPr>
              <a:t>Then:</a:t>
            </a: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endParaRPr b="0" lang="en-US" sz="1700" spc="-1" strike="noStrike">
              <a:solidFill>
                <a:srgbClr val="000000"/>
              </a:solidFill>
              <a:uFill>
                <a:solidFill>
                  <a:srgbClr val="ffffff"/>
                </a:solidFill>
              </a:uFill>
              <a:latin typeface="Times New Roman"/>
            </a:endParaRPr>
          </a:p>
          <a:p>
            <a:pPr marL="231480" indent="-223560">
              <a:lnSpc>
                <a:spcPct val="100000"/>
              </a:lnSpc>
              <a:spcBef>
                <a:spcPts val="422"/>
              </a:spcBef>
            </a:pPr>
            <a:r>
              <a:rPr b="0" lang="en-US" sz="1700" spc="-1" strike="noStrike">
                <a:solidFill>
                  <a:srgbClr val="000000"/>
                </a:solidFill>
                <a:uFill>
                  <a:solidFill>
                    <a:srgbClr val="ffffff"/>
                  </a:solidFill>
                </a:uFill>
                <a:latin typeface="Arial"/>
              </a:rPr>
              <a:t>     </a:t>
            </a:r>
            <a:r>
              <a:rPr b="1" lang="en-US" sz="1700" spc="-1" strike="noStrike">
                <a:solidFill>
                  <a:srgbClr val="ff0000"/>
                </a:solidFill>
                <a:uFill>
                  <a:solidFill>
                    <a:srgbClr val="ffffff"/>
                  </a:solidFill>
                </a:uFill>
                <a:latin typeface="Courier New"/>
                <a:ea typeface="Courier New"/>
              </a:rPr>
              <a:t>@Atlasize -space MNI -dset atlas_for_all.nii \</a:t>
            </a:r>
            <a:br/>
            <a:r>
              <a:rPr b="1" lang="en-US" sz="1700" spc="-1" strike="noStrike">
                <a:solidFill>
                  <a:srgbClr val="ff0000"/>
                </a:solidFill>
                <a:uFill>
                  <a:solidFill>
                    <a:srgbClr val="ffffff"/>
                  </a:solidFill>
                </a:uFill>
                <a:latin typeface="Courier New"/>
                <a:ea typeface="Courier New"/>
              </a:rPr>
              <a:t>                   -lab_file keys.txt 1 0 -atlas_type G</a:t>
            </a:r>
            <a:br/>
            <a:br/>
            <a:r>
              <a:rPr b="0" lang="en-US" sz="1700" spc="-1" strike="noStrike">
                <a:solidFill>
                  <a:srgbClr val="000000"/>
                </a:solidFill>
                <a:uFill>
                  <a:solidFill>
                    <a:srgbClr val="ffffff"/>
                  </a:solidFill>
                </a:uFill>
                <a:latin typeface="Arial"/>
              </a:rPr>
              <a:t>    In ~/MyCustomAtlases/ you will now find  atlas_for_all.nii along </a:t>
            </a:r>
            <a:br/>
            <a:r>
              <a:rPr b="0" lang="en-US" sz="1700" spc="-1" strike="noStrike">
                <a:solidFill>
                  <a:srgbClr val="000000"/>
                </a:solidFill>
                <a:uFill>
                  <a:solidFill>
                    <a:srgbClr val="ffffff"/>
                  </a:solidFill>
                </a:uFill>
                <a:latin typeface="Arial"/>
              </a:rPr>
              <a:t>    along with a modified CustomAtlases.niml file.</a:t>
            </a:r>
            <a:br/>
            <a:endParaRPr b="0" lang="en-US" sz="1700" spc="-1" strike="noStrike">
              <a:solidFill>
                <a:srgbClr val="000000"/>
              </a:solidFill>
              <a:uFill>
                <a:solidFill>
                  <a:srgbClr val="ffffff"/>
                </a:solidFill>
              </a:uFill>
              <a:latin typeface="Times New Roman"/>
            </a:endParaRPr>
          </a:p>
        </p:txBody>
      </p:sp>
      <p:sp>
        <p:nvSpPr>
          <p:cNvPr id="733" name="CustomShape 2"/>
          <p:cNvSpPr/>
          <p:nvPr/>
        </p:nvSpPr>
        <p:spPr>
          <a:xfrm>
            <a:off x="417600" y="558720"/>
            <a:ext cx="777060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Make your own atlas!</a:t>
            </a:r>
            <a:endParaRPr b="0" lang="en-US" sz="2400" spc="-1" strike="noStrike">
              <a:solidFill>
                <a:srgbClr val="000000"/>
              </a:solidFill>
              <a:uFill>
                <a:solidFill>
                  <a:srgbClr val="ffffff"/>
                </a:solidFill>
              </a:uFill>
              <a:latin typeface="Times New Roman"/>
            </a:endParaRPr>
          </a:p>
        </p:txBody>
      </p:sp>
    </p:spTree>
  </p:cSld>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34" name="" descr=""/>
          <p:cNvPicPr/>
          <p:nvPr/>
        </p:nvPicPr>
        <p:blipFill>
          <a:blip r:embed="rId1"/>
          <a:stretch/>
        </p:blipFill>
        <p:spPr>
          <a:xfrm>
            <a:off x="1182600" y="1120680"/>
            <a:ext cx="6778800" cy="5351400"/>
          </a:xfrm>
          <a:prstGeom prst="rect">
            <a:avLst/>
          </a:prstGeom>
          <a:ln>
            <a:noFill/>
          </a:ln>
        </p:spPr>
      </p:pic>
      <p:sp>
        <p:nvSpPr>
          <p:cNvPr id="735" name="CustomShape 1"/>
          <p:cNvSpPr/>
          <p:nvPr/>
        </p:nvSpPr>
        <p:spPr>
          <a:xfrm>
            <a:off x="417600" y="558720"/>
            <a:ext cx="777060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Haskins Pediatric Atlas</a:t>
            </a:r>
            <a:endParaRPr b="0" lang="en-US" sz="2400" spc="-1" strike="noStrike">
              <a:solidFill>
                <a:srgbClr val="000000"/>
              </a:solidFill>
              <a:uFill>
                <a:solidFill>
                  <a:srgbClr val="ffffff"/>
                </a:solidFill>
              </a:uFill>
              <a:latin typeface="Times New Roman"/>
            </a:endParaRPr>
          </a:p>
        </p:txBody>
      </p:sp>
      <p:sp>
        <p:nvSpPr>
          <p:cNvPr id="736" name="CustomShape 2"/>
          <p:cNvSpPr/>
          <p:nvPr/>
        </p:nvSpPr>
        <p:spPr>
          <a:xfrm>
            <a:off x="6227640" y="1870200"/>
            <a:ext cx="1036800" cy="314280"/>
          </a:xfrm>
          <a:prstGeom prst="ellipse">
            <a:avLst/>
          </a:prstGeom>
          <a:solidFill>
            <a:srgbClr val="ffffff">
              <a:alpha val="22000"/>
            </a:srgbClr>
          </a:solidFill>
          <a:ln w="9360">
            <a:solidFill>
              <a:srgbClr val="000000"/>
            </a:solidFill>
            <a:miter/>
          </a:ln>
        </p:spPr>
        <p:style>
          <a:lnRef idx="0"/>
          <a:fillRef idx="0"/>
          <a:effectRef idx="0"/>
          <a:fontRef idx="minor"/>
        </p:style>
      </p:sp>
      <p:sp>
        <p:nvSpPr>
          <p:cNvPr id="737" name="CustomShape 3"/>
          <p:cNvSpPr/>
          <p:nvPr/>
        </p:nvSpPr>
        <p:spPr>
          <a:xfrm>
            <a:off x="3424320" y="2616120"/>
            <a:ext cx="4043160" cy="970200"/>
          </a:xfrm>
          <a:prstGeom prst="ellipse">
            <a:avLst/>
          </a:prstGeom>
          <a:solidFill>
            <a:srgbClr val="ffffff">
              <a:alpha val="16000"/>
            </a:srgbClr>
          </a:solidFill>
          <a:ln w="9360">
            <a:solidFill>
              <a:srgbClr val="000000"/>
            </a:solidFill>
            <a:miter/>
          </a:ln>
        </p:spPr>
        <p:style>
          <a:lnRef idx="0"/>
          <a:fillRef idx="0"/>
          <a:effectRef idx="0"/>
          <a:fontRef idx="minor"/>
        </p:style>
      </p:sp>
      <p:sp>
        <p:nvSpPr>
          <p:cNvPr id="738" name="CustomShape 4"/>
          <p:cNvSpPr/>
          <p:nvPr/>
        </p:nvSpPr>
        <p:spPr>
          <a:xfrm>
            <a:off x="6696000" y="2489040"/>
            <a:ext cx="1147680" cy="314640"/>
          </a:xfrm>
          <a:prstGeom prst="ellipse">
            <a:avLst/>
          </a:prstGeom>
          <a:solidFill>
            <a:srgbClr val="ffffff">
              <a:alpha val="22000"/>
            </a:srgbClr>
          </a:solidFill>
          <a:ln w="9360">
            <a:solidFill>
              <a:srgbClr val="000000"/>
            </a:solidFill>
            <a:miter/>
          </a:ln>
        </p:spPr>
        <p:style>
          <a:lnRef idx="0"/>
          <a:fillRef idx="0"/>
          <a:effectRef idx="0"/>
          <a:fontRef idx="minor"/>
        </p:style>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7" name="CustomShape 1"/>
          <p:cNvSpPr/>
          <p:nvPr/>
        </p:nvSpPr>
        <p:spPr>
          <a:xfrm>
            <a:off x="522360" y="2760840"/>
            <a:ext cx="8229600" cy="3962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30040" indent="-223920">
              <a:lnSpc>
                <a:spcPct val="95000"/>
              </a:lnSpc>
              <a:spcBef>
                <a:spcPts val="422"/>
              </a:spcBef>
            </a:pPr>
            <a:endParaRPr b="0" lang="en-US" sz="2400" spc="-1" strike="noStrike">
              <a:solidFill>
                <a:srgbClr val="000000"/>
              </a:solidFill>
              <a:uFill>
                <a:solidFill>
                  <a:srgbClr val="ffffff"/>
                </a:solidFill>
              </a:uFill>
              <a:latin typeface="Times New Roman"/>
            </a:endParaRPr>
          </a:p>
          <a:p>
            <a:pPr marL="228600" indent="-228600">
              <a:lnSpc>
                <a:spcPct val="95000"/>
              </a:lnSpc>
              <a:spcBef>
                <a:spcPts val="422"/>
              </a:spcBef>
              <a:buClr>
                <a:srgbClr val="000000"/>
              </a:buClr>
              <a:buSzPct val="120000"/>
              <a:buFont typeface="Times New Roman"/>
              <a:buChar char="•"/>
            </a:pPr>
            <a:r>
              <a:rPr b="0" lang="en-GB" sz="1700" spc="-1" strike="noStrike">
                <a:solidFill>
                  <a:srgbClr val="000000"/>
                </a:solidFill>
                <a:uFill>
                  <a:solidFill>
                    <a:srgbClr val="ffffff"/>
                  </a:solidFill>
                </a:uFill>
                <a:latin typeface="Arial"/>
              </a:rPr>
              <a:t>AFNI </a:t>
            </a:r>
            <a:r>
              <a:rPr b="1" lang="en-GB" sz="1700" spc="-1" strike="noStrike" u="sng">
                <a:solidFill>
                  <a:srgbClr val="006b2b"/>
                </a:solidFill>
                <a:uFill>
                  <a:solidFill>
                    <a:srgbClr val="ffffff"/>
                  </a:solidFill>
                </a:uFill>
                <a:latin typeface="Courier New"/>
              </a:rPr>
              <a:t>3dvolreg</a:t>
            </a:r>
            <a:r>
              <a:rPr b="0" lang="en-GB" sz="1700" spc="-1" strike="noStrike">
                <a:solidFill>
                  <a:srgbClr val="000000"/>
                </a:solidFill>
                <a:uFill>
                  <a:solidFill>
                    <a:srgbClr val="ffffff"/>
                  </a:solidFill>
                </a:uFill>
                <a:latin typeface="Arial"/>
              </a:rPr>
              <a:t> and </a:t>
            </a:r>
            <a:r>
              <a:rPr b="1" lang="en-GB" sz="1700" spc="-1" strike="noStrike" u="sng">
                <a:solidFill>
                  <a:srgbClr val="006b2b"/>
                </a:solidFill>
                <a:uFill>
                  <a:solidFill>
                    <a:srgbClr val="ffffff"/>
                  </a:solidFill>
                </a:uFill>
                <a:latin typeface="Courier New"/>
              </a:rPr>
              <a:t>3dWarpDrive</a:t>
            </a:r>
            <a:r>
              <a:rPr b="0" lang="en-GB" sz="1700" spc="-1" strike="noStrike">
                <a:solidFill>
                  <a:srgbClr val="000000"/>
                </a:solidFill>
                <a:uFill>
                  <a:solidFill>
                    <a:srgbClr val="ffffff"/>
                  </a:solidFill>
                </a:uFill>
                <a:latin typeface="Arial"/>
              </a:rPr>
              <a:t> programs match images by grayscale (intensity) values</a:t>
            </a:r>
            <a:endParaRPr b="0" lang="en-US" sz="1700" spc="-1" strike="noStrike">
              <a:solidFill>
                <a:srgbClr val="000000"/>
              </a:solidFill>
              <a:uFill>
                <a:solidFill>
                  <a:srgbClr val="ffffff"/>
                </a:solidFill>
              </a:uFill>
              <a:latin typeface="Times New Roman"/>
            </a:endParaRPr>
          </a:p>
          <a:p>
            <a:pPr lvl="1" marL="560160" indent="-220680">
              <a:lnSpc>
                <a:spcPct val="95000"/>
              </a:lnSpc>
              <a:buClr>
                <a:srgbClr val="000000"/>
              </a:buClr>
              <a:buSzPct val="70000"/>
              <a:buFont typeface="Wingdings" charset="2"/>
              <a:buChar char=""/>
            </a:pPr>
            <a:r>
              <a:rPr b="0" lang="en-GB" sz="1700" spc="-1" strike="noStrike">
                <a:solidFill>
                  <a:srgbClr val="000000"/>
                </a:solidFill>
                <a:uFill>
                  <a:solidFill>
                    <a:srgbClr val="ffffff"/>
                  </a:solidFill>
                </a:uFill>
                <a:latin typeface="Arial"/>
                <a:ea typeface="msmincho"/>
              </a:rPr>
              <a:t> </a:t>
            </a:r>
            <a:r>
              <a:rPr b="1" lang="en-GB" sz="1700" spc="-1" strike="noStrike">
                <a:solidFill>
                  <a:srgbClr val="0901ff"/>
                </a:solidFill>
                <a:uFill>
                  <a:solidFill>
                    <a:srgbClr val="ffffff"/>
                  </a:solidFill>
                </a:uFill>
                <a:latin typeface="Arial"/>
                <a:ea typeface="msmincho"/>
              </a:rPr>
              <a:t>E</a:t>
            </a:r>
            <a:r>
              <a:rPr b="0" lang="en-GB" sz="1700" spc="-1" strike="noStrike">
                <a:solidFill>
                  <a:srgbClr val="000000"/>
                </a:solidFill>
                <a:uFill>
                  <a:solidFill>
                    <a:srgbClr val="ffffff"/>
                  </a:solidFill>
                </a:uFill>
                <a:latin typeface="Arial"/>
                <a:ea typeface="msmincho"/>
              </a:rPr>
              <a:t> = </a:t>
            </a:r>
            <a:r>
              <a:rPr b="0" lang="en-GB" sz="1500" spc="-1" strike="noStrike">
                <a:solidFill>
                  <a:srgbClr val="000000"/>
                </a:solidFill>
                <a:uFill>
                  <a:solidFill>
                    <a:srgbClr val="ffffff"/>
                  </a:solidFill>
                </a:uFill>
                <a:latin typeface="Arial"/>
                <a:ea typeface="msmincho"/>
              </a:rPr>
              <a:t>(weighted)</a:t>
            </a:r>
            <a:r>
              <a:rPr b="0" lang="en-GB" sz="1700" spc="-1" strike="noStrike">
                <a:solidFill>
                  <a:srgbClr val="000000"/>
                </a:solidFill>
                <a:uFill>
                  <a:solidFill>
                    <a:srgbClr val="ffffff"/>
                  </a:solidFill>
                </a:uFill>
                <a:latin typeface="Arial"/>
                <a:ea typeface="msmincho"/>
              </a:rPr>
              <a:t> sum of squares differences = </a:t>
            </a:r>
            <a:r>
              <a:rPr b="1" lang="en-GB" sz="2400" spc="-1" strike="noStrike">
                <a:solidFill>
                  <a:srgbClr val="0901ff"/>
                </a:solidFill>
                <a:uFill>
                  <a:solidFill>
                    <a:srgbClr val="ffffff"/>
                  </a:solidFill>
                </a:uFill>
                <a:latin typeface="Symbol"/>
                <a:ea typeface="Symbol"/>
              </a:rPr>
              <a:t></a:t>
            </a:r>
            <a:r>
              <a:rPr b="1" lang="en-GB" sz="1700" spc="-1" strike="noStrike" baseline="-25000">
                <a:solidFill>
                  <a:srgbClr val="0901ff"/>
                </a:solidFill>
                <a:uFill>
                  <a:solidFill>
                    <a:srgbClr val="ffffff"/>
                  </a:solidFill>
                </a:uFill>
                <a:latin typeface="Arial"/>
                <a:ea typeface="msmincho"/>
              </a:rPr>
              <a:t>x</a:t>
            </a:r>
            <a:r>
              <a:rPr b="1" lang="en-GB" sz="1700" spc="-1" strike="noStrike">
                <a:solidFill>
                  <a:srgbClr val="0901ff"/>
                </a:solidFill>
                <a:uFill>
                  <a:solidFill>
                    <a:srgbClr val="ffffff"/>
                  </a:solidFill>
                </a:uFill>
                <a:latin typeface="Arial"/>
                <a:ea typeface="msmincho"/>
              </a:rPr>
              <a:t> w(x) · {I(T[x]) - J(x)}</a:t>
            </a:r>
            <a:r>
              <a:rPr b="1" lang="en-GB" sz="1700" spc="-1" strike="noStrike" baseline="36000">
                <a:solidFill>
                  <a:srgbClr val="0901ff"/>
                </a:solidFill>
                <a:uFill>
                  <a:solidFill>
                    <a:srgbClr val="ffffff"/>
                  </a:solidFill>
                </a:uFill>
                <a:latin typeface="Arial"/>
                <a:ea typeface="msmincho"/>
              </a:rPr>
              <a:t>2</a:t>
            </a:r>
            <a:endParaRPr b="0" lang="en-US" sz="1700" spc="-1" strike="noStrike">
              <a:solidFill>
                <a:srgbClr val="000000"/>
              </a:solidFill>
              <a:uFill>
                <a:solidFill>
                  <a:srgbClr val="ffffff"/>
                </a:solidFill>
              </a:uFill>
              <a:latin typeface="Times New Roman"/>
            </a:endParaRPr>
          </a:p>
          <a:p>
            <a:pPr lvl="2" marL="914400" indent="-231840">
              <a:lnSpc>
                <a:spcPct val="95000"/>
              </a:lnSpc>
              <a:spcBef>
                <a:spcPts val="422"/>
              </a:spcBef>
              <a:buClr>
                <a:srgbClr val="000000"/>
              </a:buClr>
              <a:buSzPct val="70000"/>
              <a:buFont typeface="Zapf Dingbats" charset="2"/>
              <a:buChar char=""/>
            </a:pPr>
            <a:r>
              <a:rPr b="0" lang="en-GB" sz="1700" spc="-1" strike="noStrike">
                <a:solidFill>
                  <a:srgbClr val="000000"/>
                </a:solidFill>
                <a:uFill>
                  <a:solidFill>
                    <a:srgbClr val="ffffff"/>
                  </a:solidFill>
                </a:uFill>
                <a:latin typeface="Arial"/>
                <a:ea typeface="msmincho"/>
              </a:rPr>
              <a:t>Only useful for registering ‘like images’:</a:t>
            </a:r>
            <a:endParaRPr b="0" lang="en-US" sz="1700" spc="-1" strike="noStrike">
              <a:solidFill>
                <a:srgbClr val="000000"/>
              </a:solidFill>
              <a:uFill>
                <a:solidFill>
                  <a:srgbClr val="ffffff"/>
                </a:solidFill>
              </a:uFill>
              <a:latin typeface="Times New Roman"/>
            </a:endParaRPr>
          </a:p>
          <a:p>
            <a:pPr lvl="3" marL="1247760" indent="-220680">
              <a:lnSpc>
                <a:spcPct val="95000"/>
              </a:lnSpc>
              <a:spcBef>
                <a:spcPts val="422"/>
              </a:spcBef>
              <a:buClr>
                <a:srgbClr val="000000"/>
              </a:buClr>
              <a:buSzPct val="70000"/>
              <a:buFont typeface="Zapf Dingbats" charset="2"/>
              <a:buChar char=""/>
            </a:pPr>
            <a:r>
              <a:rPr b="0" lang="en-GB" sz="1700" spc="-1" strike="noStrike">
                <a:solidFill>
                  <a:srgbClr val="000000"/>
                </a:solidFill>
                <a:uFill>
                  <a:solidFill>
                    <a:srgbClr val="ffffff"/>
                  </a:solidFill>
                </a:uFill>
                <a:latin typeface="Arial"/>
                <a:ea typeface="msmincho"/>
              </a:rPr>
              <a:t>Good for SPGR</a:t>
            </a:r>
            <a:r>
              <a:rPr b="1" lang="en-GB" sz="1700" spc="-1" strike="noStrike">
                <a:solidFill>
                  <a:srgbClr val="000000"/>
                </a:solidFill>
                <a:uFill>
                  <a:solidFill>
                    <a:srgbClr val="ffffff"/>
                  </a:solidFill>
                </a:uFill>
                <a:latin typeface="Monotype Sorts"/>
                <a:ea typeface="Monotype Sorts"/>
              </a:rPr>
              <a:t></a:t>
            </a:r>
            <a:r>
              <a:rPr b="0" lang="en-GB" sz="1700" spc="-1" strike="noStrike">
                <a:solidFill>
                  <a:srgbClr val="000000"/>
                </a:solidFill>
                <a:uFill>
                  <a:solidFill>
                    <a:srgbClr val="ffffff"/>
                  </a:solidFill>
                </a:uFill>
                <a:latin typeface="Arial"/>
                <a:ea typeface="msmincho"/>
              </a:rPr>
              <a:t>SPGR, EPI</a:t>
            </a:r>
            <a:r>
              <a:rPr b="1" lang="en-GB" sz="1700" spc="-1" strike="noStrike">
                <a:solidFill>
                  <a:srgbClr val="000000"/>
                </a:solidFill>
                <a:uFill>
                  <a:solidFill>
                    <a:srgbClr val="ffffff"/>
                  </a:solidFill>
                </a:uFill>
                <a:latin typeface="Monotype Sorts"/>
                <a:ea typeface="Monotype Sorts"/>
              </a:rPr>
              <a:t></a:t>
            </a:r>
            <a:r>
              <a:rPr b="0" lang="en-GB" sz="1700" spc="-1" strike="noStrike">
                <a:solidFill>
                  <a:srgbClr val="000000"/>
                </a:solidFill>
                <a:uFill>
                  <a:solidFill>
                    <a:srgbClr val="ffffff"/>
                  </a:solidFill>
                </a:uFill>
                <a:latin typeface="Arial"/>
                <a:ea typeface="msmincho"/>
              </a:rPr>
              <a:t>EPI, but </a:t>
            </a:r>
            <a:r>
              <a:rPr b="1" lang="en-GB" sz="1700" spc="-1" strike="noStrike" u="sng">
                <a:solidFill>
                  <a:srgbClr val="ff0211"/>
                </a:solidFill>
                <a:uFill>
                  <a:solidFill>
                    <a:srgbClr val="ffffff"/>
                  </a:solidFill>
                </a:uFill>
                <a:latin typeface="Arial"/>
                <a:ea typeface="msmincho"/>
              </a:rPr>
              <a:t>not</a:t>
            </a:r>
            <a:r>
              <a:rPr b="0" lang="en-GB" sz="1700" spc="-1" strike="noStrike">
                <a:solidFill>
                  <a:srgbClr val="000000"/>
                </a:solidFill>
                <a:uFill>
                  <a:solidFill>
                    <a:srgbClr val="ffffff"/>
                  </a:solidFill>
                </a:uFill>
                <a:latin typeface="Arial"/>
                <a:ea typeface="msmincho"/>
              </a:rPr>
              <a:t> good for SPGR</a:t>
            </a:r>
            <a:r>
              <a:rPr b="1" lang="en-GB" sz="1700" spc="-1" strike="noStrike">
                <a:solidFill>
                  <a:srgbClr val="000000"/>
                </a:solidFill>
                <a:uFill>
                  <a:solidFill>
                    <a:srgbClr val="ffffff"/>
                  </a:solidFill>
                </a:uFill>
                <a:latin typeface="Monotype Sorts"/>
                <a:ea typeface="Monotype Sorts"/>
              </a:rPr>
              <a:t></a:t>
            </a:r>
            <a:r>
              <a:rPr b="0" lang="en-GB" sz="1700" spc="-1" strike="noStrike">
                <a:solidFill>
                  <a:srgbClr val="000000"/>
                </a:solidFill>
                <a:uFill>
                  <a:solidFill>
                    <a:srgbClr val="ffffff"/>
                  </a:solidFill>
                </a:uFill>
                <a:latin typeface="Arial"/>
                <a:ea typeface="msmincho"/>
              </a:rPr>
              <a:t>EPI</a:t>
            </a:r>
            <a:endParaRPr b="0" lang="en-US" sz="17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0" lang="en-GB" sz="1700" spc="-1" strike="noStrike">
                <a:solidFill>
                  <a:srgbClr val="000000"/>
                </a:solidFill>
                <a:uFill>
                  <a:solidFill>
                    <a:srgbClr val="ffffff"/>
                  </a:solidFill>
                </a:uFill>
                <a:latin typeface="Arial"/>
                <a:ea typeface="msmincho"/>
              </a:rPr>
              <a:t>Several interpolation methods :</a:t>
            </a:r>
            <a:endParaRPr b="0" lang="en-US" sz="1700" spc="-1" strike="noStrike">
              <a:solidFill>
                <a:srgbClr val="000000"/>
              </a:solidFill>
              <a:uFill>
                <a:solidFill>
                  <a:srgbClr val="ffffff"/>
                </a:solidFill>
              </a:uFill>
              <a:latin typeface="Times New Roman"/>
            </a:endParaRPr>
          </a:p>
          <a:p>
            <a:pPr lvl="2" marL="914400" indent="-231840">
              <a:lnSpc>
                <a:spcPct val="95000"/>
              </a:lnSpc>
              <a:spcBef>
                <a:spcPts val="422"/>
              </a:spcBef>
              <a:buClr>
                <a:srgbClr val="000000"/>
              </a:buClr>
              <a:buSzPct val="70000"/>
              <a:buFont typeface="Zapf Dingbats" charset="2"/>
              <a:buChar char=""/>
            </a:pPr>
            <a:r>
              <a:rPr b="0" lang="en-GB" sz="1700" spc="-1" strike="noStrike">
                <a:solidFill>
                  <a:srgbClr val="000000"/>
                </a:solidFill>
                <a:uFill>
                  <a:solidFill>
                    <a:srgbClr val="ffffff"/>
                  </a:solidFill>
                </a:uFill>
                <a:latin typeface="Arial"/>
                <a:ea typeface="msmincho"/>
              </a:rPr>
              <a:t>Fourier, linear, cubic, quintic, and heptic polynomials</a:t>
            </a:r>
            <a:endParaRPr b="0" lang="en-US" sz="17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1" lang="en-GB" sz="1700" spc="-1" strike="noStrike" u="sng">
                <a:solidFill>
                  <a:srgbClr val="006b2b"/>
                </a:solidFill>
                <a:uFill>
                  <a:solidFill>
                    <a:srgbClr val="ffffff"/>
                  </a:solidFill>
                </a:uFill>
                <a:latin typeface="Courier New"/>
                <a:ea typeface="msmincho"/>
              </a:rPr>
              <a:t>3dvolreg</a:t>
            </a:r>
            <a:r>
              <a:rPr b="0" lang="en-GB" sz="1700" spc="-1" strike="noStrike">
                <a:solidFill>
                  <a:srgbClr val="000000"/>
                </a:solidFill>
                <a:uFill>
                  <a:solidFill>
                    <a:srgbClr val="ffffff"/>
                  </a:solidFill>
                </a:uFill>
                <a:latin typeface="Arial"/>
                <a:ea typeface="msmincho"/>
              </a:rPr>
              <a:t> is designed to run VERY fast for EPI</a:t>
            </a:r>
            <a:r>
              <a:rPr b="1" lang="en-GB" sz="1700" spc="-1" strike="noStrike">
                <a:solidFill>
                  <a:srgbClr val="000000"/>
                </a:solidFill>
                <a:uFill>
                  <a:solidFill>
                    <a:srgbClr val="ffffff"/>
                  </a:solidFill>
                </a:uFill>
                <a:latin typeface="Monotype Sorts"/>
                <a:ea typeface="Monotype Sorts"/>
              </a:rPr>
              <a:t></a:t>
            </a:r>
            <a:r>
              <a:rPr b="0" lang="en-GB" sz="1700" spc="-1" strike="noStrike">
                <a:solidFill>
                  <a:srgbClr val="000000"/>
                </a:solidFill>
                <a:uFill>
                  <a:solidFill>
                    <a:srgbClr val="ffffff"/>
                  </a:solidFill>
                </a:uFill>
                <a:latin typeface="Arial"/>
                <a:ea typeface="msmincho"/>
              </a:rPr>
              <a:t>EPI registration with small movements — good for FMRI purposes but restricted to 6-parameter rigid-body transformations.</a:t>
            </a:r>
            <a:endParaRPr b="0" lang="en-US" sz="1700" spc="-1" strike="noStrike">
              <a:solidFill>
                <a:srgbClr val="000000"/>
              </a:solidFill>
              <a:uFill>
                <a:solidFill>
                  <a:srgbClr val="ffffff"/>
                </a:solidFill>
              </a:uFill>
              <a:latin typeface="Times New Roman"/>
            </a:endParaRPr>
          </a:p>
          <a:p>
            <a:pPr lvl="1" marL="560160" indent="-220680">
              <a:lnSpc>
                <a:spcPct val="95000"/>
              </a:lnSpc>
              <a:spcBef>
                <a:spcPts val="422"/>
              </a:spcBef>
              <a:buClr>
                <a:srgbClr val="000000"/>
              </a:buClr>
              <a:buSzPct val="70000"/>
              <a:buFont typeface="Wingdings" charset="2"/>
              <a:buChar char=""/>
            </a:pPr>
            <a:r>
              <a:rPr b="1" lang="en-GB" sz="1700" spc="-1" strike="noStrike" u="sng">
                <a:solidFill>
                  <a:srgbClr val="006b2b"/>
                </a:solidFill>
                <a:uFill>
                  <a:solidFill>
                    <a:srgbClr val="ffffff"/>
                  </a:solidFill>
                </a:uFill>
                <a:latin typeface="Courier New"/>
                <a:ea typeface="msmincho"/>
              </a:rPr>
              <a:t>3dWarpDrive</a:t>
            </a:r>
            <a:r>
              <a:rPr b="0" lang="en-GB" sz="1700" spc="-1" strike="noStrike">
                <a:solidFill>
                  <a:srgbClr val="000000"/>
                </a:solidFill>
                <a:uFill>
                  <a:solidFill>
                    <a:srgbClr val="ffffff"/>
                  </a:solidFill>
                </a:uFill>
                <a:latin typeface="Arial"/>
                <a:ea typeface="msmincho"/>
              </a:rPr>
              <a:t> is slower, but it allows for up to 12 parameters affine transformation. This corrects for scaling and shearing differences in addition to the rigid body transformations. </a:t>
            </a:r>
            <a:endParaRPr b="0" lang="en-US" sz="1700" spc="-1" strike="noStrike">
              <a:solidFill>
                <a:srgbClr val="000000"/>
              </a:solidFill>
              <a:uFill>
                <a:solidFill>
                  <a:srgbClr val="ffffff"/>
                </a:solidFill>
              </a:uFill>
              <a:latin typeface="Times New Roman"/>
            </a:endParaRPr>
          </a:p>
        </p:txBody>
      </p:sp>
      <p:sp>
        <p:nvSpPr>
          <p:cNvPr id="178" name="CustomShape 2"/>
          <p:cNvSpPr/>
          <p:nvPr/>
        </p:nvSpPr>
        <p:spPr>
          <a:xfrm>
            <a:off x="1481040" y="289080"/>
            <a:ext cx="6362640" cy="607680"/>
          </a:xfrm>
          <a:prstGeom prst="rect">
            <a:avLst/>
          </a:prstGeom>
          <a:noFill/>
          <a:ln w="38160">
            <a:solidFill>
              <a:srgbClr val="f60049"/>
            </a:solidFill>
            <a:miter/>
          </a:ln>
        </p:spPr>
        <p:style>
          <a:lnRef idx="0"/>
          <a:fillRef idx="0"/>
          <a:effectRef idx="0"/>
          <a:fontRef idx="minor"/>
        </p:style>
        <p:txBody>
          <a:bodyPr lIns="90000" rIns="90000" tIns="46800" bIns="46800" anchor="ctr"/>
          <a:p>
            <a:pPr algn="ctr">
              <a:lnSpc>
                <a:spcPct val="100000"/>
              </a:lnSpc>
            </a:pPr>
            <a:r>
              <a:rPr b="1" lang="en-US" sz="2800" spc="-1" strike="noStrike">
                <a:solidFill>
                  <a:srgbClr val="000000"/>
                </a:solidFill>
                <a:uFill>
                  <a:solidFill>
                    <a:srgbClr val="ffffff"/>
                  </a:solidFill>
                </a:uFill>
                <a:latin typeface="Arial"/>
              </a:rPr>
              <a:t>Within Modality Registration</a:t>
            </a:r>
            <a:endParaRPr b="0" lang="en-US" sz="2800" spc="-1" strike="noStrike">
              <a:solidFill>
                <a:srgbClr val="000000"/>
              </a:solidFill>
              <a:uFill>
                <a:solidFill>
                  <a:srgbClr val="ffffff"/>
                </a:solidFill>
              </a:uFill>
              <a:latin typeface="Times New Roman"/>
            </a:endParaRPr>
          </a:p>
        </p:txBody>
      </p:sp>
      <p:pic>
        <p:nvPicPr>
          <p:cNvPr id="179" name="" descr=""/>
          <p:cNvPicPr/>
          <p:nvPr/>
        </p:nvPicPr>
        <p:blipFill>
          <a:blip r:embed="rId1"/>
          <a:stretch/>
        </p:blipFill>
        <p:spPr>
          <a:xfrm>
            <a:off x="527040" y="1012680"/>
            <a:ext cx="3424320" cy="1822680"/>
          </a:xfrm>
          <a:prstGeom prst="rect">
            <a:avLst/>
          </a:prstGeom>
          <a:ln>
            <a:noFill/>
          </a:ln>
        </p:spPr>
      </p:pic>
      <p:pic>
        <p:nvPicPr>
          <p:cNvPr id="180" name="" descr=""/>
          <p:cNvPicPr/>
          <p:nvPr/>
        </p:nvPicPr>
        <p:blipFill>
          <a:blip r:embed="rId2"/>
          <a:stretch/>
        </p:blipFill>
        <p:spPr>
          <a:xfrm>
            <a:off x="4240080" y="1090440"/>
            <a:ext cx="4668840" cy="1152720"/>
          </a:xfrm>
          <a:prstGeom prst="rect">
            <a:avLst/>
          </a:prstGeom>
          <a:ln>
            <a:noFill/>
          </a:ln>
        </p:spPr>
      </p:pic>
    </p:spTree>
  </p:cSld>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39"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Upcoming atlases</a:t>
            </a:r>
            <a:endParaRPr b="0" lang="en-US" sz="2400" spc="-1" strike="noStrike">
              <a:solidFill>
                <a:srgbClr val="000000"/>
              </a:solidFill>
              <a:uFill>
                <a:solidFill>
                  <a:srgbClr val="ffffff"/>
                </a:solidFill>
              </a:uFill>
              <a:latin typeface="Times New Roman"/>
            </a:endParaRPr>
          </a:p>
        </p:txBody>
      </p:sp>
      <p:sp>
        <p:nvSpPr>
          <p:cNvPr id="740"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Eickhoff-Zilles 2.2 cytoarchitectonic atlases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DTI fiber atlas – Susumo Mori</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Princeton Visual Field Map, Kastner, et al.</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741" name="" descr=""/>
          <p:cNvPicPr/>
          <p:nvPr/>
        </p:nvPicPr>
        <p:blipFill>
          <a:blip r:embed="rId1"/>
          <a:srcRect l="22302" t="0" r="27232" b="0"/>
          <a:stretch/>
        </p:blipFill>
        <p:spPr>
          <a:xfrm>
            <a:off x="3369600" y="2818800"/>
            <a:ext cx="2330280" cy="2768760"/>
          </a:xfrm>
          <a:prstGeom prst="rect">
            <a:avLst/>
          </a:prstGeom>
          <a:ln>
            <a:noFill/>
          </a:ln>
        </p:spPr>
      </p:pic>
    </p:spTree>
  </p:cSld>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2"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Individual Subjects</a:t>
            </a:r>
            <a:endParaRPr b="0" lang="en-US" sz="2400" spc="-1" strike="noStrike">
              <a:solidFill>
                <a:srgbClr val="000000"/>
              </a:solidFill>
              <a:uFill>
                <a:solidFill>
                  <a:srgbClr val="ffffff"/>
                </a:solidFill>
              </a:uFill>
              <a:latin typeface="Times New Roman"/>
            </a:endParaRPr>
          </a:p>
        </p:txBody>
      </p:sp>
      <p:pic>
        <p:nvPicPr>
          <p:cNvPr id="743" name="" descr=""/>
          <p:cNvPicPr/>
          <p:nvPr/>
        </p:nvPicPr>
        <p:blipFill>
          <a:blip r:embed="rId1"/>
          <a:stretch/>
        </p:blipFill>
        <p:spPr>
          <a:xfrm>
            <a:off x="1116000" y="1557360"/>
            <a:ext cx="2043000" cy="1622520"/>
          </a:xfrm>
          <a:prstGeom prst="rect">
            <a:avLst/>
          </a:prstGeom>
          <a:ln>
            <a:noFill/>
          </a:ln>
        </p:spPr>
      </p:pic>
      <p:sp>
        <p:nvSpPr>
          <p:cNvPr id="744" name="CustomShape 2"/>
          <p:cNvSpPr/>
          <p:nvPr/>
        </p:nvSpPr>
        <p:spPr>
          <a:xfrm>
            <a:off x="855720" y="3270240"/>
            <a:ext cx="3701880" cy="39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a:lnSpc>
                <a:spcPct val="30000"/>
              </a:lnSpc>
              <a:spcBef>
                <a:spcPts val="1247"/>
              </a:spcBef>
            </a:pPr>
            <a:r>
              <a:rPr b="0" lang="en-US" sz="2000" spc="-1" strike="noStrike">
                <a:solidFill>
                  <a:srgbClr val="000000"/>
                </a:solidFill>
                <a:uFill>
                  <a:solidFill>
                    <a:srgbClr val="ffffff"/>
                  </a:solidFill>
                </a:uFill>
                <a:latin typeface="Times New Roman"/>
              </a:rPr>
              <a:t>FreeSurfer segmentation</a:t>
            </a:r>
            <a:endParaRPr b="0" lang="en-US" sz="2000" spc="-1" strike="noStrike">
              <a:solidFill>
                <a:srgbClr val="000000"/>
              </a:solidFill>
              <a:uFill>
                <a:solidFill>
                  <a:srgbClr val="ffffff"/>
                </a:solidFill>
              </a:uFill>
              <a:latin typeface="Times New Roman"/>
            </a:endParaRPr>
          </a:p>
        </p:txBody>
      </p:sp>
      <p:pic>
        <p:nvPicPr>
          <p:cNvPr id="745" name="" descr=""/>
          <p:cNvPicPr/>
          <p:nvPr/>
        </p:nvPicPr>
        <p:blipFill>
          <a:blip r:embed="rId2"/>
          <a:srcRect l="1709" t="6822" r="1709" b="5128"/>
          <a:stretch/>
        </p:blipFill>
        <p:spPr>
          <a:xfrm>
            <a:off x="1047600" y="4029120"/>
            <a:ext cx="2057400" cy="1676520"/>
          </a:xfrm>
          <a:prstGeom prst="rect">
            <a:avLst/>
          </a:prstGeom>
          <a:ln>
            <a:noFill/>
          </a:ln>
        </p:spPr>
      </p:pic>
      <p:sp>
        <p:nvSpPr>
          <p:cNvPr id="746" name="CustomShape 3"/>
          <p:cNvSpPr/>
          <p:nvPr/>
        </p:nvSpPr>
        <p:spPr>
          <a:xfrm>
            <a:off x="888840" y="5788080"/>
            <a:ext cx="2424240" cy="39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a:p>
            <a:pPr>
              <a:lnSpc>
                <a:spcPct val="30000"/>
              </a:lnSpc>
              <a:spcBef>
                <a:spcPts val="1247"/>
              </a:spcBef>
            </a:pPr>
            <a:r>
              <a:rPr b="0" lang="en-US" sz="2000" spc="-1" strike="noStrike">
                <a:solidFill>
                  <a:srgbClr val="000000"/>
                </a:solidFill>
                <a:uFill>
                  <a:solidFill>
                    <a:srgbClr val="ffffff"/>
                  </a:solidFill>
                </a:uFill>
                <a:latin typeface="Times New Roman"/>
              </a:rPr>
              <a:t>Manual segmentation</a:t>
            </a:r>
            <a:endParaRPr b="0" lang="en-US" sz="2000" spc="-1" strike="noStrike">
              <a:solidFill>
                <a:srgbClr val="000000"/>
              </a:solidFill>
              <a:uFill>
                <a:solidFill>
                  <a:srgbClr val="ffffff"/>
                </a:solidFill>
              </a:uFill>
              <a:latin typeface="Times New Roman"/>
            </a:endParaRPr>
          </a:p>
        </p:txBody>
      </p:sp>
      <p:pic>
        <p:nvPicPr>
          <p:cNvPr id="747" name="" descr=""/>
          <p:cNvPicPr/>
          <p:nvPr/>
        </p:nvPicPr>
        <p:blipFill>
          <a:blip r:embed="rId3"/>
          <a:stretch/>
        </p:blipFill>
        <p:spPr>
          <a:xfrm>
            <a:off x="3728880" y="1990800"/>
            <a:ext cx="5037120" cy="3422520"/>
          </a:xfrm>
          <a:prstGeom prst="rect">
            <a:avLst/>
          </a:prstGeom>
          <a:ln>
            <a:noFill/>
          </a:ln>
        </p:spPr>
      </p:pic>
      <p:sp>
        <p:nvSpPr>
          <p:cNvPr id="748" name="CustomShape 4"/>
          <p:cNvSpPr/>
          <p:nvPr/>
        </p:nvSpPr>
        <p:spPr>
          <a:xfrm>
            <a:off x="6573960" y="5046840"/>
            <a:ext cx="2327040" cy="212400"/>
          </a:xfrm>
          <a:custGeom>
            <a:avLst/>
            <a:gdLst/>
            <a:ahLst/>
            <a:rect l="0" t="0" r="r" b="b"/>
            <a:pathLst>
              <a:path w="6466" h="592">
                <a:moveTo>
                  <a:pt x="98" y="0"/>
                </a:moveTo>
                <a:cubicBezTo>
                  <a:pt x="49" y="0"/>
                  <a:pt x="0" y="49"/>
                  <a:pt x="0" y="98"/>
                </a:cubicBezTo>
                <a:lnTo>
                  <a:pt x="0" y="492"/>
                </a:lnTo>
                <a:cubicBezTo>
                  <a:pt x="0" y="541"/>
                  <a:pt x="49" y="591"/>
                  <a:pt x="98" y="591"/>
                </a:cubicBezTo>
                <a:lnTo>
                  <a:pt x="6366" y="591"/>
                </a:lnTo>
                <a:cubicBezTo>
                  <a:pt x="6415" y="591"/>
                  <a:pt x="6465" y="541"/>
                  <a:pt x="6465" y="492"/>
                </a:cubicBezTo>
                <a:lnTo>
                  <a:pt x="6465" y="98"/>
                </a:lnTo>
                <a:cubicBezTo>
                  <a:pt x="6465" y="49"/>
                  <a:pt x="6415" y="0"/>
                  <a:pt x="6366" y="0"/>
                </a:cubicBezTo>
                <a:lnTo>
                  <a:pt x="98" y="0"/>
                </a:lnTo>
              </a:path>
            </a:pathLst>
          </a:custGeom>
          <a:solidFill>
            <a:srgbClr val="7f7f7f">
              <a:alpha val="34000"/>
            </a:srgbClr>
          </a:solidFill>
          <a:ln w="9360">
            <a:solidFill>
              <a:srgbClr val="0016e3"/>
            </a:solidFill>
            <a:miter/>
          </a:ln>
        </p:spPr>
        <p:style>
          <a:lnRef idx="0"/>
          <a:fillRef idx="0"/>
          <a:effectRef idx="0"/>
          <a:fontRef idx="minor"/>
        </p:style>
      </p:sp>
      <p:sp>
        <p:nvSpPr>
          <p:cNvPr id="749" name="CustomShape 5"/>
          <p:cNvSpPr/>
          <p:nvPr/>
        </p:nvSpPr>
        <p:spPr>
          <a:xfrm>
            <a:off x="4297320" y="5589720"/>
            <a:ext cx="4113360" cy="100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Overlay panel shows structure name. Now FreeSurfer segmentation can also be used in whereami</a:t>
            </a:r>
            <a:endParaRPr b="0" lang="en-US" sz="2000" spc="-1" strike="noStrike">
              <a:solidFill>
                <a:srgbClr val="000000"/>
              </a:solidFill>
              <a:uFill>
                <a:solidFill>
                  <a:srgbClr val="ffffff"/>
                </a:solidFill>
              </a:uFill>
              <a:latin typeface="Times New Roman"/>
            </a:endParaRPr>
          </a:p>
        </p:txBody>
      </p:sp>
      <p:sp>
        <p:nvSpPr>
          <p:cNvPr id="750" name="CustomShape 6"/>
          <p:cNvSpPr/>
          <p:nvPr/>
        </p:nvSpPr>
        <p:spPr>
          <a:xfrm>
            <a:off x="3565440" y="1279440"/>
            <a:ext cx="475452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2400" spc="-1" strike="noStrike">
                <a:solidFill>
                  <a:srgbClr val="000000"/>
                </a:solidFill>
                <a:uFill>
                  <a:solidFill>
                    <a:srgbClr val="ffffff"/>
                  </a:solidFill>
                </a:uFill>
                <a:latin typeface="Times New Roman"/>
              </a:rPr>
              <a:t>@SUMA_MakeSpecFS – atlasizes too!</a:t>
            </a:r>
            <a:endParaRPr b="0" lang="en-US" sz="2400" spc="-1" strike="noStrike">
              <a:solidFill>
                <a:srgbClr val="000000"/>
              </a:solidFill>
              <a:uFill>
                <a:solidFill>
                  <a:srgbClr val="ffffff"/>
                </a:solidFill>
              </a:uFill>
              <a:latin typeface="Times New Roman"/>
            </a:endParaRPr>
          </a:p>
        </p:txBody>
      </p:sp>
    </p:spTree>
  </p:cSld>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1" name="CustomShape 1"/>
          <p:cNvSpPr/>
          <p:nvPr/>
        </p:nvSpPr>
        <p:spPr>
          <a:xfrm>
            <a:off x="1692360" y="152280"/>
            <a:ext cx="5957640" cy="598680"/>
          </a:xfrm>
          <a:custGeom>
            <a:avLst/>
            <a:gdLst/>
            <a:ahLst/>
            <a:rect l="l" t="t" r="r" b="b"/>
            <a:pathLst>
              <a:path w="21600" h="21600">
                <a:moveTo>
                  <a:pt x="0" y="0"/>
                </a:moveTo>
                <a:lnTo>
                  <a:pt x="21600" y="0"/>
                </a:lnTo>
                <a:lnTo>
                  <a:pt x="21600" y="21600"/>
                </a:lnTo>
                <a:lnTo>
                  <a:pt x="0" y="21600"/>
                </a:lnTo>
                <a:lnTo>
                  <a:pt x="0" y="0"/>
                </a:lnTo>
                <a:close/>
              </a:path>
            </a:pathLst>
          </a:custGeom>
          <a:gradFill>
            <a:gsLst>
              <a:gs pos="0">
                <a:srgbClr val="ffffff"/>
              </a:gs>
              <a:gs pos="100000">
                <a:srgbClr val="0000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gn="ctr">
              <a:lnSpc>
                <a:spcPct val="100000"/>
              </a:lnSpc>
            </a:pPr>
            <a:r>
              <a:rPr b="0" lang="en-US" sz="1600" spc="-1" strike="noStrike">
                <a:solidFill>
                  <a:srgbClr val="000000"/>
                </a:solidFill>
                <a:uFill>
                  <a:solidFill>
                    <a:srgbClr val="ffffff"/>
                  </a:solidFill>
                </a:uFill>
                <a:latin typeface="Arial"/>
              </a:rPr>
              <a:t>Web-based atlases</a:t>
            </a:r>
            <a:endParaRPr b="0" lang="en-US" sz="1600" spc="-1" strike="noStrike">
              <a:solidFill>
                <a:srgbClr val="000000"/>
              </a:solidFill>
              <a:uFill>
                <a:solidFill>
                  <a:srgbClr val="ffffff"/>
                </a:solidFill>
              </a:uFill>
              <a:latin typeface="Times New Roman"/>
            </a:endParaRPr>
          </a:p>
        </p:txBody>
      </p:sp>
      <p:sp>
        <p:nvSpPr>
          <p:cNvPr id="752" name="CustomShape 2"/>
          <p:cNvSpPr/>
          <p:nvPr/>
        </p:nvSpPr>
        <p:spPr>
          <a:xfrm>
            <a:off x="498600" y="803160"/>
            <a:ext cx="810720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NeuroSynth, LinkrBrain, BrainMap.org, Allen Brain, ...</a:t>
            </a:r>
            <a:endParaRPr b="0" lang="en-US" sz="2400" spc="-1" strike="noStrike">
              <a:solidFill>
                <a:srgbClr val="000000"/>
              </a:solidFill>
              <a:uFill>
                <a:solidFill>
                  <a:srgbClr val="ffffff"/>
                </a:solidFill>
              </a:uFill>
              <a:latin typeface="Times New Roman"/>
            </a:endParaRPr>
          </a:p>
        </p:txBody>
      </p:sp>
      <p:sp>
        <p:nvSpPr>
          <p:cNvPr id="753" name="CustomShape 3"/>
          <p:cNvSpPr/>
          <p:nvPr/>
        </p:nvSpPr>
        <p:spPr>
          <a:xfrm>
            <a:off x="695160" y="6075360"/>
            <a:ext cx="7753680" cy="398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000" spc="-1" strike="noStrike">
                <a:solidFill>
                  <a:srgbClr val="000000"/>
                </a:solidFill>
                <a:uFill>
                  <a:solidFill>
                    <a:srgbClr val="ffffff"/>
                  </a:solidFill>
                </a:uFill>
                <a:latin typeface="Times New Roman"/>
              </a:rPr>
              <a:t>set AFNI_WEBBY_WAMI to YES and AFNI_NEUROSYNTH to YES</a:t>
            </a:r>
            <a:endParaRPr b="0" lang="en-US" sz="2000" spc="-1" strike="noStrike">
              <a:solidFill>
                <a:srgbClr val="000000"/>
              </a:solidFill>
              <a:uFill>
                <a:solidFill>
                  <a:srgbClr val="ffffff"/>
                </a:solidFill>
              </a:uFill>
              <a:latin typeface="Times New Roman"/>
            </a:endParaRPr>
          </a:p>
        </p:txBody>
      </p:sp>
      <p:pic>
        <p:nvPicPr>
          <p:cNvPr id="754" name="" descr=""/>
          <p:cNvPicPr/>
          <p:nvPr/>
        </p:nvPicPr>
        <p:blipFill>
          <a:blip r:embed="rId1"/>
          <a:stretch/>
        </p:blipFill>
        <p:spPr>
          <a:xfrm>
            <a:off x="119160" y="1920960"/>
            <a:ext cx="8292960" cy="3382920"/>
          </a:xfrm>
          <a:prstGeom prst="rect">
            <a:avLst/>
          </a:prstGeom>
          <a:ln>
            <a:noFill/>
          </a:ln>
        </p:spPr>
      </p:pic>
    </p:spTree>
  </p:cSld>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5" name="CustomShape 1"/>
          <p:cNvSpPr/>
          <p:nvPr/>
        </p:nvSpPr>
        <p:spPr>
          <a:xfrm>
            <a:off x="1692360" y="152280"/>
            <a:ext cx="5957640" cy="598680"/>
          </a:xfrm>
          <a:custGeom>
            <a:avLst/>
            <a:gdLst/>
            <a:ahLst/>
            <a:rect l="l" t="t" r="r" b="b"/>
            <a:pathLst>
              <a:path w="21600" h="21600">
                <a:moveTo>
                  <a:pt x="0" y="0"/>
                </a:moveTo>
                <a:lnTo>
                  <a:pt x="21600" y="0"/>
                </a:lnTo>
                <a:lnTo>
                  <a:pt x="21600" y="21600"/>
                </a:lnTo>
                <a:lnTo>
                  <a:pt x="0" y="21600"/>
                </a:lnTo>
                <a:lnTo>
                  <a:pt x="0" y="0"/>
                </a:lnTo>
                <a:close/>
              </a:path>
            </a:pathLst>
          </a:custGeom>
          <a:gradFill>
            <a:gsLst>
              <a:gs pos="0">
                <a:srgbClr val="ffffff"/>
              </a:gs>
              <a:gs pos="100000">
                <a:srgbClr val="0000ff"/>
              </a:gs>
            </a:gsLst>
            <a:lin ang="5400000"/>
          </a:gradFill>
          <a:ln w="9360">
            <a:solidFill>
              <a:srgbClr val="2e2ecb"/>
            </a:solidFill>
            <a:miter/>
          </a:ln>
          <a:effectLst>
            <a:outerShdw dist="20160" dir="5400000">
              <a:srgbClr val="808080">
                <a:alpha val="38000"/>
              </a:srgbClr>
            </a:outerShdw>
          </a:effectLst>
        </p:spPr>
        <p:style>
          <a:lnRef idx="0"/>
          <a:fillRef idx="0"/>
          <a:effectRef idx="0"/>
          <a:fontRef idx="minor"/>
        </p:style>
        <p:txBody>
          <a:bodyPr lIns="354960" rIns="354960" tIns="177480" bIns="177480"/>
          <a:p>
            <a:pPr algn="ctr">
              <a:lnSpc>
                <a:spcPct val="100000"/>
              </a:lnSpc>
            </a:pPr>
            <a:r>
              <a:rPr b="0" lang="en-US" sz="1600" spc="-1" strike="noStrike">
                <a:solidFill>
                  <a:srgbClr val="000000"/>
                </a:solidFill>
                <a:uFill>
                  <a:solidFill>
                    <a:srgbClr val="ffffff"/>
                  </a:solidFill>
                </a:uFill>
                <a:latin typeface="Arial"/>
              </a:rPr>
              <a:t>Web-based atlases</a:t>
            </a:r>
            <a:endParaRPr b="0" lang="en-US" sz="1600" spc="-1" strike="noStrike">
              <a:solidFill>
                <a:srgbClr val="000000"/>
              </a:solidFill>
              <a:uFill>
                <a:solidFill>
                  <a:srgbClr val="ffffff"/>
                </a:solidFill>
              </a:uFill>
              <a:latin typeface="Times New Roman"/>
            </a:endParaRPr>
          </a:p>
        </p:txBody>
      </p:sp>
      <p:sp>
        <p:nvSpPr>
          <p:cNvPr id="756" name="CustomShape 2"/>
          <p:cNvSpPr/>
          <p:nvPr/>
        </p:nvSpPr>
        <p:spPr>
          <a:xfrm>
            <a:off x="498600" y="803160"/>
            <a:ext cx="8107200" cy="459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2400" spc="-1" strike="noStrike">
                <a:solidFill>
                  <a:srgbClr val="000000"/>
                </a:solidFill>
                <a:uFill>
                  <a:solidFill>
                    <a:srgbClr val="ffffff"/>
                  </a:solidFill>
                </a:uFill>
                <a:latin typeface="Times New Roman"/>
              </a:rPr>
              <a:t>LinkrBrain - coordinates</a:t>
            </a:r>
            <a:endParaRPr b="0" lang="en-US" sz="2400" spc="-1" strike="noStrike">
              <a:solidFill>
                <a:srgbClr val="000000"/>
              </a:solidFill>
              <a:uFill>
                <a:solidFill>
                  <a:srgbClr val="ffffff"/>
                </a:solidFill>
              </a:uFill>
              <a:latin typeface="Times New Roman"/>
            </a:endParaRPr>
          </a:p>
        </p:txBody>
      </p:sp>
      <p:sp>
        <p:nvSpPr>
          <p:cNvPr id="757" name="CustomShape 3"/>
          <p:cNvSpPr/>
          <p:nvPr/>
        </p:nvSpPr>
        <p:spPr>
          <a:xfrm>
            <a:off x="695160" y="6075360"/>
            <a:ext cx="7753680" cy="30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a:r>
              <a:rPr b="0" lang="en-US" sz="1400" spc="-1" strike="noStrike">
                <a:solidFill>
                  <a:srgbClr val="000000"/>
                </a:solidFill>
                <a:uFill>
                  <a:solidFill>
                    <a:srgbClr val="ffffff"/>
                  </a:solidFill>
                </a:uFill>
                <a:latin typeface="Times New Roman"/>
              </a:rPr>
              <a:t>set AFNI_LINKRBRAIN to YES</a:t>
            </a:r>
            <a:endParaRPr b="0" lang="en-US" sz="1400" spc="-1" strike="noStrike">
              <a:solidFill>
                <a:srgbClr val="000000"/>
              </a:solidFill>
              <a:uFill>
                <a:solidFill>
                  <a:srgbClr val="ffffff"/>
                </a:solidFill>
              </a:uFill>
              <a:latin typeface="Times New Roman"/>
            </a:endParaRPr>
          </a:p>
        </p:txBody>
      </p:sp>
      <p:pic>
        <p:nvPicPr>
          <p:cNvPr id="758" name="" descr=""/>
          <p:cNvPicPr/>
          <p:nvPr/>
        </p:nvPicPr>
        <p:blipFill>
          <a:blip r:embed="rId1"/>
          <a:stretch/>
        </p:blipFill>
        <p:spPr>
          <a:xfrm>
            <a:off x="331920" y="960480"/>
            <a:ext cx="8480160" cy="4937040"/>
          </a:xfrm>
          <a:prstGeom prst="rect">
            <a:avLst/>
          </a:prstGeom>
          <a:ln>
            <a:noFill/>
          </a:ln>
        </p:spPr>
      </p:pic>
    </p:spTree>
  </p:cSld>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9" name="CustomShape 1"/>
          <p:cNvSpPr/>
          <p:nvPr/>
        </p:nvSpPr>
        <p:spPr>
          <a:xfrm>
            <a:off x="685800" y="609480"/>
            <a:ext cx="7770960" cy="60804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In Development</a:t>
            </a:r>
            <a:endParaRPr b="0" lang="en-US" sz="2400" spc="-1" strike="noStrike">
              <a:solidFill>
                <a:srgbClr val="000000"/>
              </a:solidFill>
              <a:uFill>
                <a:solidFill>
                  <a:srgbClr val="ffffff"/>
                </a:solidFill>
              </a:uFill>
              <a:latin typeface="Times New Roman"/>
            </a:endParaRPr>
          </a:p>
        </p:txBody>
      </p:sp>
      <p:sp>
        <p:nvSpPr>
          <p:cNvPr id="760" name="CustomShape 2"/>
          <p:cNvSpPr/>
          <p:nvPr/>
        </p:nvSpPr>
        <p:spPr>
          <a:xfrm>
            <a:off x="685800" y="1447920"/>
            <a:ext cx="8075520" cy="51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New templates and template spaces – fully supported in AFNI</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macaque</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rat, mouse, human</a:t>
            </a:r>
            <a:endParaRPr b="0" lang="en-US" sz="1700" spc="-1" strike="noStrike">
              <a:solidFill>
                <a:srgbClr val="000000"/>
              </a:solidFill>
              <a:uFill>
                <a:solidFill>
                  <a:srgbClr val="ffffff"/>
                </a:solidFill>
              </a:uFill>
              <a:latin typeface="Times New Roman"/>
            </a:endParaRPr>
          </a:p>
          <a:p>
            <a:pPr lvl="1" marL="560160" indent="-220680">
              <a:lnSpc>
                <a:spcPct val="100000"/>
              </a:lnSpc>
              <a:spcBef>
                <a:spcPts val="422"/>
              </a:spcBef>
              <a:buClr>
                <a:srgbClr val="000000"/>
              </a:buClr>
              <a:buSzPct val="70000"/>
              <a:buFont typeface="Wingdings" charset="2"/>
              <a:buChar char=""/>
            </a:pPr>
            <a:r>
              <a:rPr b="0" lang="en-US" sz="1700" spc="-1" strike="noStrike">
                <a:solidFill>
                  <a:srgbClr val="000000"/>
                </a:solidFill>
                <a:uFill>
                  <a:solidFill>
                    <a:srgbClr val="ffffff"/>
                  </a:solidFill>
                </a:uFill>
                <a:latin typeface="Arial"/>
                <a:ea typeface="msmincho"/>
              </a:rPr>
              <a:t>pediatric, …</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On-the-fly transformations through all available template spaces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Extra information about atlas structures</a:t>
            </a:r>
            <a:endParaRPr b="0" lang="en-US" sz="1700" spc="-1" strike="noStrike">
              <a:solidFill>
                <a:srgbClr val="000000"/>
              </a:solidFill>
              <a:uFill>
                <a:solidFill>
                  <a:srgbClr val="ffffff"/>
                </a:solidFill>
              </a:uFill>
              <a:latin typeface="Times New Roman"/>
            </a:endParaRPr>
          </a:p>
          <a:p>
            <a:pPr marL="228600" indent="-228600">
              <a:lnSpc>
                <a:spcPct val="100000"/>
              </a:lnSpc>
              <a:spcBef>
                <a:spcPts val="422"/>
              </a:spcBef>
              <a:buClr>
                <a:srgbClr val="000000"/>
              </a:buClr>
              <a:buSzPct val="120000"/>
              <a:buFont typeface="Times New Roman"/>
              <a:buChar char="•"/>
            </a:pPr>
            <a:r>
              <a:rPr b="0" lang="en-US" sz="1700" spc="-1" strike="noStrike">
                <a:solidFill>
                  <a:srgbClr val="000000"/>
                </a:solidFill>
                <a:uFill>
                  <a:solidFill>
                    <a:srgbClr val="ffffff"/>
                  </a:solidFill>
                </a:uFill>
                <a:latin typeface="Arial"/>
              </a:rPr>
              <a:t>HAWG standardized format – atlases for everyone!</a:t>
            </a: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a:p>
            <a:pPr marL="230040" indent="-223920">
              <a:lnSpc>
                <a:spcPct val="100000"/>
              </a:lnSpc>
              <a:spcBef>
                <a:spcPts val="422"/>
              </a:spcBef>
            </a:pPr>
            <a:endParaRPr b="0" lang="en-US" sz="1700" spc="-1" strike="noStrike">
              <a:solidFill>
                <a:srgbClr val="000000"/>
              </a:solidFill>
              <a:uFill>
                <a:solidFill>
                  <a:srgbClr val="ffffff"/>
                </a:solidFill>
              </a:uFill>
              <a:latin typeface="Times New Roman"/>
            </a:endParaRPr>
          </a:p>
        </p:txBody>
      </p:sp>
      <p:pic>
        <p:nvPicPr>
          <p:cNvPr id="761" name="" descr=""/>
          <p:cNvPicPr/>
          <p:nvPr/>
        </p:nvPicPr>
        <p:blipFill>
          <a:blip r:embed="rId1"/>
          <a:stretch/>
        </p:blipFill>
        <p:spPr>
          <a:xfrm>
            <a:off x="3649680" y="4033800"/>
            <a:ext cx="1844640" cy="2649600"/>
          </a:xfrm>
          <a:prstGeom prst="rect">
            <a:avLst/>
          </a:prstGeom>
          <a:ln>
            <a:noFill/>
          </a:ln>
        </p:spPr>
      </p:pic>
    </p:spTree>
  </p:cSld>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2" name="CustomShape 1"/>
          <p:cNvSpPr/>
          <p:nvPr/>
        </p:nvSpPr>
        <p:spPr>
          <a:xfrm>
            <a:off x="576360" y="5734080"/>
            <a:ext cx="777060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r>
              <a:rPr b="0" lang="en-US" sz="2400" spc="-1" strike="noStrike">
                <a:solidFill>
                  <a:srgbClr val="000000"/>
                </a:solidFill>
                <a:uFill>
                  <a:solidFill>
                    <a:srgbClr val="ffffff"/>
                  </a:solidFill>
                </a:uFill>
                <a:latin typeface="Times New Roman"/>
              </a:rPr>
              <a:t>Charles Atlas</a:t>
            </a:r>
            <a:endParaRPr b="0" lang="en-US" sz="2400" spc="-1" strike="noStrike">
              <a:solidFill>
                <a:srgbClr val="000000"/>
              </a:solidFill>
              <a:uFill>
                <a:solidFill>
                  <a:srgbClr val="ffffff"/>
                </a:solidFill>
              </a:uFill>
              <a:latin typeface="Times New Roman"/>
            </a:endParaRPr>
          </a:p>
        </p:txBody>
      </p:sp>
      <p:pic>
        <p:nvPicPr>
          <p:cNvPr id="763" name="" descr=""/>
          <p:cNvPicPr/>
          <p:nvPr/>
        </p:nvPicPr>
        <p:blipFill>
          <a:blip r:embed="rId1"/>
          <a:stretch/>
        </p:blipFill>
        <p:spPr>
          <a:xfrm>
            <a:off x="2857680" y="2828880"/>
            <a:ext cx="3170160" cy="2754360"/>
          </a:xfrm>
          <a:prstGeom prst="rect">
            <a:avLst/>
          </a:prstGeom>
          <a:ln>
            <a:noFill/>
          </a:ln>
        </p:spPr>
      </p:pic>
      <p:sp>
        <p:nvSpPr>
          <p:cNvPr id="764" name="CustomShape 2"/>
          <p:cNvSpPr/>
          <p:nvPr/>
        </p:nvSpPr>
        <p:spPr>
          <a:xfrm>
            <a:off x="849240" y="849240"/>
            <a:ext cx="7770960" cy="608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uFill>
                  <a:solidFill>
                    <a:srgbClr val="ffffff"/>
                  </a:solidFill>
                </a:uFill>
                <a:latin typeface="Times New Roman"/>
              </a:rPr>
              <a:t>Atlas Conclusions and Questions</a:t>
            </a:r>
            <a:endParaRPr b="0" lang="en-US" sz="2400" spc="-1" strike="noStrike">
              <a:solidFill>
                <a:srgbClr val="000000"/>
              </a:solidFill>
              <a:uFill>
                <a:solidFill>
                  <a:srgbClr val="ffffff"/>
                </a:solidFill>
              </a:uFill>
              <a:latin typeface="Times New Roman"/>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1" name="CustomShape 1"/>
          <p:cNvSpPr/>
          <p:nvPr/>
        </p:nvSpPr>
        <p:spPr>
          <a:xfrm>
            <a:off x="681120" y="955800"/>
            <a:ext cx="8331120" cy="2844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82" name="CustomShape 2"/>
          <p:cNvSpPr/>
          <p:nvPr/>
        </p:nvSpPr>
        <p:spPr>
          <a:xfrm>
            <a:off x="1332000" y="193680"/>
            <a:ext cx="6505560" cy="617400"/>
          </a:xfrm>
          <a:custGeom>
            <a:avLst/>
            <a:gdLst/>
            <a:ahLst/>
            <a:rect l="l" t="t" r="r" b="b"/>
            <a:pathLst>
              <a:path w="21600" h="21600">
                <a:moveTo>
                  <a:pt x="0" y="0"/>
                </a:moveTo>
                <a:lnTo>
                  <a:pt x="21600" y="0"/>
                </a:lnTo>
                <a:lnTo>
                  <a:pt x="21600" y="21600"/>
                </a:lnTo>
                <a:lnTo>
                  <a:pt x="0" y="21600"/>
                </a:lnTo>
                <a:lnTo>
                  <a:pt x="0" y="0"/>
                </a:lnTo>
                <a:close/>
              </a:path>
            </a:pathLst>
          </a:custGeom>
          <a:solidFill>
            <a:srgbClr val="a2bdff"/>
          </a:solidFill>
          <a:ln w="9360">
            <a:solidFill>
              <a:srgbClr val="0016e3"/>
            </a:solidFill>
            <a:miter/>
          </a:ln>
        </p:spPr>
        <p:style>
          <a:lnRef idx="0"/>
          <a:fillRef idx="0"/>
          <a:effectRef idx="0"/>
          <a:fontRef idx="minor"/>
        </p:style>
        <p:txBody>
          <a:bodyPr lIns="90000" rIns="90000" tIns="46800" bIns="46800" anchor="ctr"/>
          <a:p>
            <a:pPr algn="ctr">
              <a:lnSpc>
                <a:spcPct val="100000"/>
              </a:lnSpc>
            </a:pPr>
            <a:r>
              <a:rPr b="0" lang="en-US" sz="2400" spc="-1" strike="noStrike">
                <a:solidFill>
                  <a:srgbClr val="000000"/>
                </a:solidFill>
                <a:uFill>
                  <a:solidFill>
                    <a:srgbClr val="ffffff"/>
                  </a:solidFill>
                </a:uFill>
                <a:latin typeface="Times New Roman"/>
              </a:rPr>
              <a:t>Looking for Motion</a:t>
            </a:r>
            <a:endParaRPr b="0" lang="en-US" sz="2400" spc="-1" strike="noStrike">
              <a:solidFill>
                <a:srgbClr val="000000"/>
              </a:solidFill>
              <a:uFill>
                <a:solidFill>
                  <a:srgbClr val="ffffff"/>
                </a:solidFill>
              </a:uFill>
              <a:latin typeface="Times New Roman"/>
            </a:endParaRPr>
          </a:p>
        </p:txBody>
      </p:sp>
      <p:pic>
        <p:nvPicPr>
          <p:cNvPr id="183" name="" descr=""/>
          <p:cNvPicPr/>
          <p:nvPr/>
        </p:nvPicPr>
        <p:blipFill>
          <a:blip r:embed="rId1"/>
          <a:stretch/>
        </p:blipFill>
        <p:spPr>
          <a:xfrm>
            <a:off x="133200" y="2824200"/>
            <a:ext cx="9010800" cy="1657440"/>
          </a:xfrm>
          <a:prstGeom prst="rect">
            <a:avLst/>
          </a:prstGeom>
          <a:ln>
            <a:noFill/>
          </a:ln>
        </p:spPr>
      </p:pic>
      <p:sp>
        <p:nvSpPr>
          <p:cNvPr id="184" name="CustomShape 3"/>
          <p:cNvSpPr/>
          <p:nvPr/>
        </p:nvSpPr>
        <p:spPr>
          <a:xfrm>
            <a:off x="5029200" y="4479840"/>
            <a:ext cx="3840120" cy="333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1600" spc="-1" strike="noStrike">
                <a:solidFill>
                  <a:srgbClr val="000000"/>
                </a:solidFill>
                <a:uFill>
                  <a:solidFill>
                    <a:srgbClr val="ffffff"/>
                  </a:solidFill>
                </a:uFill>
                <a:latin typeface="Times New Roman"/>
              </a:rPr>
              <a:t>Image courtesy of Jonathan Power, NIMH</a:t>
            </a:r>
            <a:endParaRPr b="0" lang="en-US" sz="1600" spc="-1" strike="noStrike">
              <a:solidFill>
                <a:srgbClr val="000000"/>
              </a:solidFill>
              <a:uFill>
                <a:solidFill>
                  <a:srgbClr val="ffffff"/>
                </a:solidFill>
              </a:uFill>
              <a:latin typeface="Times New Roman"/>
            </a:endParaRPr>
          </a:p>
        </p:txBody>
      </p:sp>
      <p:sp>
        <p:nvSpPr>
          <p:cNvPr id="185" name="CustomShape 4"/>
          <p:cNvSpPr/>
          <p:nvPr/>
        </p:nvSpPr>
        <p:spPr>
          <a:xfrm>
            <a:off x="365040" y="5121360"/>
            <a:ext cx="7407360" cy="822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2400" spc="-1" strike="noStrike">
                <a:solidFill>
                  <a:srgbClr val="000000"/>
                </a:solidFill>
                <a:uFill>
                  <a:solidFill>
                    <a:srgbClr val="ffffff"/>
                  </a:solidFill>
                </a:uFill>
                <a:latin typeface="Times New Roman"/>
              </a:rPr>
              <a:t>In statistical results, “activation” / “deactivation” occurs at high contrast boundaries like edge of brain or ventricles.</a:t>
            </a:r>
            <a:endParaRPr b="0" lang="en-US" sz="2400" spc="-1" strike="noStrike">
              <a:solidFill>
                <a:srgbClr val="000000"/>
              </a:solidFill>
              <a:uFill>
                <a:solidFill>
                  <a:srgbClr val="ffffff"/>
                </a:solidFill>
              </a:uFill>
              <a:latin typeface="Times New Roman"/>
            </a:endParaRPr>
          </a:p>
        </p:txBody>
      </p:sp>
      <p:sp>
        <p:nvSpPr>
          <p:cNvPr id="186" name="CustomShape 5"/>
          <p:cNvSpPr/>
          <p:nvPr/>
        </p:nvSpPr>
        <p:spPr>
          <a:xfrm>
            <a:off x="639720" y="1189080"/>
            <a:ext cx="3749760" cy="1187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r>
              <a:rPr b="0" lang="en-US" sz="2400" spc="-1" strike="noStrike">
                <a:solidFill>
                  <a:srgbClr val="000000"/>
                </a:solidFill>
                <a:uFill>
                  <a:solidFill>
                    <a:srgbClr val="ffffff"/>
                  </a:solidFill>
                </a:uFill>
                <a:latin typeface="Times New Roman"/>
              </a:rPr>
              <a:t>afni GUI – graph-image video/ricochet, arrow keys. Graph spikes. </a:t>
            </a:r>
            <a:endParaRPr b="0" lang="en-US" sz="2400" spc="-1" strike="noStrike">
              <a:solidFill>
                <a:srgbClr val="000000"/>
              </a:solidFill>
              <a:uFill>
                <a:solidFill>
                  <a:srgbClr val="ffffff"/>
                </a:solidFill>
              </a:uFill>
              <a:latin typeface="Times New Roman"/>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1289</TotalTime>
  <Application>LibreOffice/5.2.7.2$Linux_X86_64 LibreOffice_project/20$Build-2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2017-02-07T21:24:35Z</dcterms:created>
  <dc:creator>Daniel Glen</dc:creator>
  <dc:description/>
  <dc:language>en-US</dc:language>
  <cp:lastModifiedBy>Daniel Glen</cp:lastModifiedBy>
  <dcterms:modified xsi:type="dcterms:W3CDTF">2017-10-04T11:41:52Z</dcterms:modified>
  <cp:revision>7</cp:revision>
  <dc:subject/>
  <dc:title>Image and Volume Registration with AFNI</dc:title>
</cp:coreProperties>
</file>