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media/image35.jpeg" ContentType="image/jpeg"/>
  <Override PartName="/ppt/media/image33.jpeg" ContentType="image/jpeg"/>
  <Override PartName="/ppt/media/image32.jpeg" ContentType="image/jpeg"/>
  <Override PartName="/ppt/media/image31.jpeg" ContentType="image/jpeg"/>
  <Override PartName="/ppt/media/image30.jpeg" ContentType="image/jpeg"/>
  <Override PartName="/ppt/media/image29.jpeg" ContentType="image/jpeg"/>
  <Override PartName="/ppt/media/image28.jpeg" ContentType="image/jpeg"/>
  <Override PartName="/ppt/media/image27.jpeg" ContentType="image/jpeg"/>
  <Override PartName="/ppt/media/image26.jpeg" ContentType="image/jpeg"/>
  <Override PartName="/ppt/media/image25.jpeg" ContentType="image/jpeg"/>
  <Override PartName="/ppt/media/image24.jpeg" ContentType="image/jpeg"/>
  <Override PartName="/ppt/media/image23.jpeg" ContentType="image/jpeg"/>
  <Override PartName="/ppt/media/image17.jpeg" ContentType="image/jpeg"/>
  <Override PartName="/ppt/media/image6.png" ContentType="image/png"/>
  <Override PartName="/ppt/media/image5.png" ContentType="image/png"/>
  <Override PartName="/ppt/media/image4.png" ContentType="image/png"/>
  <Override PartName="/ppt/media/image3.png" ContentType="image/png"/>
  <Override PartName="/ppt/media/image1.png" ContentType="image/png"/>
  <Override PartName="/ppt/media/image2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36.png" ContentType="image/png"/>
  <Override PartName="/ppt/media/image34.png" ContentType="image/png"/>
  <Override PartName="/ppt/media/image22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8.png" ContentType="image/png"/>
  <Override PartName="/ppt/media/image15.png" ContentType="image/png"/>
  <Override PartName="/ppt/media/image16.png" ContentType="image/png"/>
  <Override PartName="/ppt/media/image10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14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ck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tex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ma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k to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the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text 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form</a:t>
            </a:r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jpe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jpeg"/><Relationship Id="rId24" Type="http://schemas.openxmlformats.org/officeDocument/2006/relationships/image" Target="../media/image24.jpeg"/><Relationship Id="rId25" Type="http://schemas.openxmlformats.org/officeDocument/2006/relationships/image" Target="../media/image25.jpeg"/><Relationship Id="rId26" Type="http://schemas.openxmlformats.org/officeDocument/2006/relationships/image" Target="../media/image26.jpeg"/><Relationship Id="rId27" Type="http://schemas.openxmlformats.org/officeDocument/2006/relationships/image" Target="../media/image27.jpeg"/><Relationship Id="rId28" Type="http://schemas.openxmlformats.org/officeDocument/2006/relationships/image" Target="../media/image28.jpeg"/><Relationship Id="rId29" Type="http://schemas.openxmlformats.org/officeDocument/2006/relationships/image" Target="../media/image29.jpeg"/><Relationship Id="rId30" Type="http://schemas.openxmlformats.org/officeDocument/2006/relationships/image" Target="../media/image30.jpeg"/><Relationship Id="rId31" Type="http://schemas.openxmlformats.org/officeDocument/2006/relationships/image" Target="../media/image31.jpeg"/><Relationship Id="rId32" Type="http://schemas.openxmlformats.org/officeDocument/2006/relationships/image" Target="../media/image32.jpeg"/><Relationship Id="rId33" Type="http://schemas.openxmlformats.org/officeDocument/2006/relationships/image" Target="../media/image33.jpeg"/><Relationship Id="rId34" Type="http://schemas.openxmlformats.org/officeDocument/2006/relationships/image" Target="../media/image34.png"/><Relationship Id="rId35" Type="http://schemas.openxmlformats.org/officeDocument/2006/relationships/image" Target="../media/image35.jpeg"/><Relationship Id="rId36" Type="http://schemas.openxmlformats.org/officeDocument/2006/relationships/image" Target="../media/image36.png"/><Relationship Id="rId37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40" descr=""/>
          <p:cNvPicPr/>
          <p:nvPr/>
        </p:nvPicPr>
        <p:blipFill>
          <a:blip r:embed="rId1"/>
          <a:stretch/>
        </p:blipFill>
        <p:spPr>
          <a:xfrm>
            <a:off x="-5760" y="1227240"/>
            <a:ext cx="9153360" cy="4920480"/>
          </a:xfrm>
          <a:prstGeom prst="rect">
            <a:avLst/>
          </a:prstGeom>
          <a:ln>
            <a:noFill/>
          </a:ln>
        </p:spPr>
      </p:pic>
      <p:grpSp>
        <p:nvGrpSpPr>
          <p:cNvPr id="77" name="Group 1"/>
          <p:cNvGrpSpPr/>
          <p:nvPr/>
        </p:nvGrpSpPr>
        <p:grpSpPr>
          <a:xfrm>
            <a:off x="10220400" y="5001480"/>
            <a:ext cx="1645920" cy="1035000"/>
            <a:chOff x="10220400" y="5001480"/>
            <a:chExt cx="1645920" cy="1035000"/>
          </a:xfrm>
        </p:grpSpPr>
        <p:pic>
          <p:nvPicPr>
            <p:cNvPr id="78" name="TextBox 45" descr=""/>
            <p:cNvPicPr/>
            <p:nvPr/>
          </p:nvPicPr>
          <p:blipFill>
            <a:blip r:embed="rId2"/>
            <a:stretch/>
          </p:blipFill>
          <p:spPr>
            <a:xfrm>
              <a:off x="10220400" y="5001480"/>
              <a:ext cx="164592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79" name="CustomShape 2"/>
            <p:cNvSpPr/>
            <p:nvPr/>
          </p:nvSpPr>
          <p:spPr>
            <a:xfrm>
              <a:off x="10372680" y="5130360"/>
              <a:ext cx="13410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Advanced Regression++</a:t>
              </a:r>
              <a:r>
                <a:rPr b="1" lang="en-US" sz="1400" spc="-1" strike="noStrike" baseline="30000">
                  <a:solidFill>
                    <a:srgbClr val="0000ff"/>
                  </a:solidFill>
                  <a:latin typeface="Arial"/>
                  <a:ea typeface="DejaVu Sans"/>
                </a:rPr>
                <a:t>*</a:t>
              </a:r>
              <a:endParaRPr b="0" lang="en-US" sz="1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Cox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80" name="Group 3"/>
          <p:cNvGrpSpPr/>
          <p:nvPr/>
        </p:nvGrpSpPr>
        <p:grpSpPr>
          <a:xfrm>
            <a:off x="1206720" y="2839680"/>
            <a:ext cx="1645920" cy="1035000"/>
            <a:chOff x="1206720" y="2839680"/>
            <a:chExt cx="1645920" cy="1035000"/>
          </a:xfrm>
        </p:grpSpPr>
        <p:pic>
          <p:nvPicPr>
            <p:cNvPr id="81" name="TextBox 6" descr=""/>
            <p:cNvPicPr/>
            <p:nvPr/>
          </p:nvPicPr>
          <p:blipFill>
            <a:blip r:embed="rId3"/>
            <a:stretch/>
          </p:blipFill>
          <p:spPr>
            <a:xfrm>
              <a:off x="1206720" y="2839680"/>
              <a:ext cx="164592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82" name="CustomShape 4"/>
            <p:cNvSpPr/>
            <p:nvPr/>
          </p:nvSpPr>
          <p:spPr>
            <a:xfrm>
              <a:off x="1359000" y="2968560"/>
              <a:ext cx="13428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Single Subject Analysis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sp>
        <p:nvSpPr>
          <p:cNvPr id="83" name="CustomShape 5"/>
          <p:cNvSpPr/>
          <p:nvPr/>
        </p:nvSpPr>
        <p:spPr>
          <a:xfrm>
            <a:off x="212040" y="2108880"/>
            <a:ext cx="998640" cy="61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0eaf9"/>
              </a:gs>
              <a:gs pos="100000">
                <a:srgbClr val="c9b5e8"/>
              </a:gs>
            </a:gsLst>
            <a:lin ang="5400000"/>
          </a:gradFill>
          <a:ln w="9360">
            <a:solidFill>
              <a:srgbClr val="7d60a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08:30-09:20</a:t>
            </a:r>
            <a:endParaRPr b="0" lang="en-U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ff"/>
                </a:solidFill>
                <a:latin typeface="Arial"/>
                <a:ea typeface="DejaVu Sans"/>
              </a:rPr>
              <a:t>minibreak</a:t>
            </a:r>
            <a:endParaRPr b="0" lang="en-US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09:30-10:15</a:t>
            </a:r>
            <a:endParaRPr b="0" lang="en-US" sz="1200" spc="-1" strike="noStrike">
              <a:latin typeface="Arial"/>
            </a:endParaRPr>
          </a:p>
        </p:txBody>
      </p:sp>
      <p:grpSp>
        <p:nvGrpSpPr>
          <p:cNvPr id="84" name="Group 6"/>
          <p:cNvGrpSpPr/>
          <p:nvPr/>
        </p:nvGrpSpPr>
        <p:grpSpPr>
          <a:xfrm>
            <a:off x="1194480" y="1942200"/>
            <a:ext cx="1681920" cy="1046160"/>
            <a:chOff x="1194480" y="1942200"/>
            <a:chExt cx="1681920" cy="1046160"/>
          </a:xfrm>
        </p:grpSpPr>
        <p:pic>
          <p:nvPicPr>
            <p:cNvPr id="85" name="TextBox 5" descr=""/>
            <p:cNvPicPr/>
            <p:nvPr/>
          </p:nvPicPr>
          <p:blipFill>
            <a:blip r:embed="rId4"/>
            <a:stretch/>
          </p:blipFill>
          <p:spPr>
            <a:xfrm>
              <a:off x="1194480" y="1942200"/>
              <a:ext cx="1681920" cy="1046160"/>
            </a:xfrm>
            <a:prstGeom prst="rect">
              <a:avLst/>
            </a:prstGeom>
            <a:ln>
              <a:noFill/>
            </a:ln>
          </p:spPr>
        </p:pic>
        <p:sp>
          <p:nvSpPr>
            <p:cNvPr id="86" name="CustomShape 7"/>
            <p:cNvSpPr/>
            <p:nvPr/>
          </p:nvSpPr>
          <p:spPr>
            <a:xfrm>
              <a:off x="1350000" y="2073240"/>
              <a:ext cx="1372320" cy="7430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 Rounded MT Bold"/>
                  <a:ea typeface="Arial Rounded MT Bold"/>
                </a:rPr>
                <a:t>AFNI</a:t>
              </a: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Intro &amp;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Interactive 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87" name="Group 8"/>
          <p:cNvGrpSpPr/>
          <p:nvPr/>
        </p:nvGrpSpPr>
        <p:grpSpPr>
          <a:xfrm>
            <a:off x="-2340360" y="1261800"/>
            <a:ext cx="1645920" cy="1034640"/>
            <a:chOff x="-2340360" y="1261800"/>
            <a:chExt cx="1645920" cy="1034640"/>
          </a:xfrm>
        </p:grpSpPr>
        <p:pic>
          <p:nvPicPr>
            <p:cNvPr id="88" name="TextBox 4" descr=""/>
            <p:cNvPicPr/>
            <p:nvPr/>
          </p:nvPicPr>
          <p:blipFill>
            <a:blip r:embed="rId5"/>
            <a:stretch/>
          </p:blipFill>
          <p:spPr>
            <a:xfrm>
              <a:off x="-2340360" y="1261800"/>
              <a:ext cx="1645920" cy="1034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89" name="CustomShape 9"/>
            <p:cNvSpPr/>
            <p:nvPr/>
          </p:nvSpPr>
          <p:spPr>
            <a:xfrm>
              <a:off x="-2188080" y="1390320"/>
              <a:ext cx="134280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AFNI</a:t>
              </a:r>
              <a:endParaRPr b="0" lang="en-US" sz="13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US" sz="13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Introduction</a:t>
              </a:r>
              <a:endParaRPr b="0" lang="en-US" sz="13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1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Cox</a:t>
              </a:r>
              <a:endParaRPr b="0" lang="en-US" sz="1100" spc="-1" strike="noStrike">
                <a:latin typeface="Arial"/>
              </a:endParaRPr>
            </a:p>
          </p:txBody>
        </p:sp>
      </p:grpSp>
      <p:grpSp>
        <p:nvGrpSpPr>
          <p:cNvPr id="90" name="Group 10"/>
          <p:cNvGrpSpPr/>
          <p:nvPr/>
        </p:nvGrpSpPr>
        <p:grpSpPr>
          <a:xfrm>
            <a:off x="2797560" y="2835360"/>
            <a:ext cx="1639800" cy="1041120"/>
            <a:chOff x="2797560" y="2835360"/>
            <a:chExt cx="1639800" cy="1041120"/>
          </a:xfrm>
        </p:grpSpPr>
        <p:pic>
          <p:nvPicPr>
            <p:cNvPr id="91" name="TextBox 8" descr=""/>
            <p:cNvPicPr/>
            <p:nvPr/>
          </p:nvPicPr>
          <p:blipFill>
            <a:blip r:embed="rId6"/>
            <a:stretch/>
          </p:blipFill>
          <p:spPr>
            <a:xfrm>
              <a:off x="2797560" y="2835360"/>
              <a:ext cx="1639800" cy="1041120"/>
            </a:xfrm>
            <a:prstGeom prst="rect">
              <a:avLst/>
            </a:prstGeom>
            <a:ln>
              <a:noFill/>
            </a:ln>
          </p:spPr>
        </p:pic>
        <p:sp>
          <p:nvSpPr>
            <p:cNvPr id="92" name="CustomShape 11"/>
            <p:cNvSpPr/>
            <p:nvPr/>
          </p:nvSpPr>
          <p:spPr>
            <a:xfrm>
              <a:off x="2945160" y="2965680"/>
              <a:ext cx="13428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FMRI Analysis: Start-to-Middle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93" name="Group 12"/>
          <p:cNvGrpSpPr/>
          <p:nvPr/>
        </p:nvGrpSpPr>
        <p:grpSpPr>
          <a:xfrm>
            <a:off x="2790720" y="4007520"/>
            <a:ext cx="1639800" cy="1035000"/>
            <a:chOff x="2790720" y="4007520"/>
            <a:chExt cx="1639800" cy="1035000"/>
          </a:xfrm>
        </p:grpSpPr>
        <p:pic>
          <p:nvPicPr>
            <p:cNvPr id="94" name="TextBox 9" descr=""/>
            <p:cNvPicPr/>
            <p:nvPr/>
          </p:nvPicPr>
          <p:blipFill>
            <a:blip r:embed="rId7"/>
            <a:stretch/>
          </p:blipFill>
          <p:spPr>
            <a:xfrm>
              <a:off x="2790720" y="4007520"/>
              <a:ext cx="163980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95" name="CustomShape 13"/>
            <p:cNvSpPr/>
            <p:nvPr/>
          </p:nvSpPr>
          <p:spPr>
            <a:xfrm>
              <a:off x="2938320" y="4136400"/>
              <a:ext cx="13428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FMRI Analysis: Middle-to-End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96" name="Group 14"/>
          <p:cNvGrpSpPr/>
          <p:nvPr/>
        </p:nvGrpSpPr>
        <p:grpSpPr>
          <a:xfrm>
            <a:off x="1173600" y="3918240"/>
            <a:ext cx="1702800" cy="1137600"/>
            <a:chOff x="1173600" y="3918240"/>
            <a:chExt cx="1702800" cy="1137600"/>
          </a:xfrm>
        </p:grpSpPr>
        <p:pic>
          <p:nvPicPr>
            <p:cNvPr id="97" name="TextBox 11" descr=""/>
            <p:cNvPicPr/>
            <p:nvPr/>
          </p:nvPicPr>
          <p:blipFill>
            <a:blip r:embed="rId8"/>
            <a:stretch/>
          </p:blipFill>
          <p:spPr>
            <a:xfrm rot="220200">
              <a:off x="1204920" y="3969360"/>
              <a:ext cx="1639800" cy="1034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98" name="CustomShape 15"/>
            <p:cNvSpPr/>
            <p:nvPr/>
          </p:nvSpPr>
          <p:spPr>
            <a:xfrm rot="220200">
              <a:off x="1353240" y="4098600"/>
              <a:ext cx="134280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Alignment &amp; Registration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99" name="Group 16"/>
          <p:cNvGrpSpPr/>
          <p:nvPr/>
        </p:nvGrpSpPr>
        <p:grpSpPr>
          <a:xfrm>
            <a:off x="4300200" y="2809800"/>
            <a:ext cx="1639800" cy="1034640"/>
            <a:chOff x="4300200" y="2809800"/>
            <a:chExt cx="1639800" cy="1034640"/>
          </a:xfrm>
        </p:grpSpPr>
        <p:pic>
          <p:nvPicPr>
            <p:cNvPr id="100" name="TextBox 12" descr=""/>
            <p:cNvPicPr/>
            <p:nvPr/>
          </p:nvPicPr>
          <p:blipFill>
            <a:blip r:embed="rId9"/>
            <a:stretch/>
          </p:blipFill>
          <p:spPr>
            <a:xfrm>
              <a:off x="4300200" y="2809800"/>
              <a:ext cx="1639800" cy="1034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1" name="CustomShape 17"/>
            <p:cNvSpPr/>
            <p:nvPr/>
          </p:nvSpPr>
          <p:spPr>
            <a:xfrm>
              <a:off x="4451040" y="2938320"/>
              <a:ext cx="134280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Group Analysis in FMRI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02" name="Group 18"/>
          <p:cNvGrpSpPr/>
          <p:nvPr/>
        </p:nvGrpSpPr>
        <p:grpSpPr>
          <a:xfrm>
            <a:off x="2773800" y="4929840"/>
            <a:ext cx="1639800" cy="1034640"/>
            <a:chOff x="2773800" y="4929840"/>
            <a:chExt cx="1639800" cy="1034640"/>
          </a:xfrm>
        </p:grpSpPr>
        <p:pic>
          <p:nvPicPr>
            <p:cNvPr id="103" name="TextBox 15" descr=""/>
            <p:cNvPicPr/>
            <p:nvPr/>
          </p:nvPicPr>
          <p:blipFill>
            <a:blip r:embed="rId10"/>
            <a:stretch/>
          </p:blipFill>
          <p:spPr>
            <a:xfrm>
              <a:off x="2773800" y="4929840"/>
              <a:ext cx="1639800" cy="1034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4" name="CustomShape 19"/>
            <p:cNvSpPr/>
            <p:nvPr/>
          </p:nvSpPr>
          <p:spPr>
            <a:xfrm>
              <a:off x="2921400" y="5058360"/>
              <a:ext cx="134136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SUMA &amp; Surface Analysis</a:t>
              </a:r>
              <a:endParaRPr b="0" lang="en-US" sz="115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150" spc="-1" strike="noStrike">
                <a:latin typeface="Arial"/>
              </a:endParaRPr>
            </a:p>
          </p:txBody>
        </p:sp>
      </p:grpSp>
      <p:grpSp>
        <p:nvGrpSpPr>
          <p:cNvPr id="105" name="Group 20"/>
          <p:cNvGrpSpPr/>
          <p:nvPr/>
        </p:nvGrpSpPr>
        <p:grpSpPr>
          <a:xfrm>
            <a:off x="9849600" y="4129920"/>
            <a:ext cx="1639800" cy="1036440"/>
            <a:chOff x="9849600" y="4129920"/>
            <a:chExt cx="1639800" cy="1036440"/>
          </a:xfrm>
        </p:grpSpPr>
        <p:pic>
          <p:nvPicPr>
            <p:cNvPr id="106" name="TextBox 16" descr=""/>
            <p:cNvPicPr/>
            <p:nvPr/>
          </p:nvPicPr>
          <p:blipFill>
            <a:blip r:embed="rId11"/>
            <a:stretch/>
          </p:blipFill>
          <p:spPr>
            <a:xfrm>
              <a:off x="9849600" y="4129920"/>
              <a:ext cx="1639800" cy="1036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07" name="CustomShape 21"/>
            <p:cNvSpPr/>
            <p:nvPr/>
          </p:nvSpPr>
          <p:spPr>
            <a:xfrm>
              <a:off x="9997200" y="4258800"/>
              <a:ext cx="134136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SUMA</a:t>
              </a:r>
              <a:endParaRPr b="0" lang="en-US" sz="115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Reynolds</a:t>
              </a:r>
              <a:endParaRPr b="0" lang="en-US" sz="1150" spc="-1" strike="noStrike">
                <a:latin typeface="Arial"/>
              </a:endParaRPr>
            </a:p>
          </p:txBody>
        </p:sp>
      </p:grpSp>
      <p:sp>
        <p:nvSpPr>
          <p:cNvPr id="108" name="CustomShape 22"/>
          <p:cNvSpPr/>
          <p:nvPr/>
        </p:nvSpPr>
        <p:spPr>
          <a:xfrm>
            <a:off x="429840" y="2771280"/>
            <a:ext cx="563040" cy="276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cbcbc"/>
              </a:gs>
              <a:gs pos="100000">
                <a:srgbClr val="000000"/>
              </a:gs>
            </a:gsLst>
            <a:lin ang="5400000"/>
          </a:gradFill>
          <a:ln w="9360">
            <a:miter/>
          </a:ln>
          <a:effectLst>
            <a:outerShdw dir="5400000" dist="23040">
              <a:srgbClr val="80808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ffff00"/>
                </a:solidFill>
                <a:latin typeface="Arial"/>
                <a:ea typeface="DejaVu Sans"/>
              </a:rPr>
              <a:t>break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09" name="CustomShape 23"/>
          <p:cNvSpPr/>
          <p:nvPr/>
        </p:nvSpPr>
        <p:spPr>
          <a:xfrm>
            <a:off x="1740600" y="1555560"/>
            <a:ext cx="567360" cy="336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ebdb"/>
              </a:gs>
              <a:gs pos="100000">
                <a:srgbClr val="ffbe86"/>
              </a:gs>
            </a:gsLst>
            <a:lin ang="5400000"/>
          </a:gradFill>
          <a:ln w="9360">
            <a:solidFill>
              <a:srgbClr val="f6924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Mon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0" name="CustomShape 24"/>
          <p:cNvSpPr/>
          <p:nvPr/>
        </p:nvSpPr>
        <p:spPr>
          <a:xfrm>
            <a:off x="3234960" y="1555560"/>
            <a:ext cx="667800" cy="336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ebdb"/>
              </a:gs>
              <a:gs pos="100000">
                <a:srgbClr val="ffbe86"/>
              </a:gs>
            </a:gsLst>
            <a:lin ang="5400000"/>
          </a:gradFill>
          <a:ln w="9360">
            <a:solidFill>
              <a:srgbClr val="f6924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Tues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1" name="CustomShape 25"/>
          <p:cNvSpPr/>
          <p:nvPr/>
        </p:nvSpPr>
        <p:spPr>
          <a:xfrm>
            <a:off x="4829760" y="1555560"/>
            <a:ext cx="567360" cy="336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febdb"/>
              </a:gs>
              <a:gs pos="100000">
                <a:srgbClr val="ffbe86"/>
              </a:gs>
            </a:gsLst>
            <a:lin ang="5400000"/>
          </a:gradFill>
          <a:ln w="9360">
            <a:solidFill>
              <a:srgbClr val="f6924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600" spc="-1" strike="noStrike">
                <a:solidFill>
                  <a:srgbClr val="000000"/>
                </a:solidFill>
                <a:latin typeface="Calibri"/>
                <a:ea typeface="DejaVu Sans"/>
              </a:rPr>
              <a:t>Wed</a:t>
            </a:r>
            <a:endParaRPr b="0" lang="en-US" sz="1600" spc="-1" strike="noStrike">
              <a:latin typeface="Arial"/>
            </a:endParaRPr>
          </a:p>
        </p:txBody>
      </p:sp>
      <p:sp>
        <p:nvSpPr>
          <p:cNvPr id="112" name="Line 26"/>
          <p:cNvSpPr/>
          <p:nvPr/>
        </p:nvSpPr>
        <p:spPr>
          <a:xfrm>
            <a:off x="1069920" y="3940560"/>
            <a:ext cx="4833360" cy="1080"/>
          </a:xfrm>
          <a:prstGeom prst="line">
            <a:avLst/>
          </a:prstGeom>
          <a:ln w="1260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113" name="Group 27"/>
          <p:cNvGrpSpPr/>
          <p:nvPr/>
        </p:nvGrpSpPr>
        <p:grpSpPr>
          <a:xfrm>
            <a:off x="4300200" y="4021920"/>
            <a:ext cx="1639800" cy="1035000"/>
            <a:chOff x="4300200" y="4021920"/>
            <a:chExt cx="1639800" cy="1035000"/>
          </a:xfrm>
        </p:grpSpPr>
        <p:pic>
          <p:nvPicPr>
            <p:cNvPr id="114" name="TextBox 39" descr=""/>
            <p:cNvPicPr/>
            <p:nvPr/>
          </p:nvPicPr>
          <p:blipFill>
            <a:blip r:embed="rId12"/>
            <a:stretch/>
          </p:blipFill>
          <p:spPr>
            <a:xfrm>
              <a:off x="4300200" y="4021920"/>
              <a:ext cx="163980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15" name="CustomShape 28"/>
            <p:cNvSpPr/>
            <p:nvPr/>
          </p:nvSpPr>
          <p:spPr>
            <a:xfrm>
              <a:off x="4451040" y="4150800"/>
              <a:ext cx="13428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Group Analysis Hands-On++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16" name="Group 29"/>
          <p:cNvGrpSpPr/>
          <p:nvPr/>
        </p:nvGrpSpPr>
        <p:grpSpPr>
          <a:xfrm>
            <a:off x="4307400" y="1931760"/>
            <a:ext cx="1639800" cy="1034640"/>
            <a:chOff x="4307400" y="1931760"/>
            <a:chExt cx="1639800" cy="1034640"/>
          </a:xfrm>
        </p:grpSpPr>
        <p:pic>
          <p:nvPicPr>
            <p:cNvPr id="117" name="TextBox 41" descr=""/>
            <p:cNvPicPr/>
            <p:nvPr/>
          </p:nvPicPr>
          <p:blipFill>
            <a:blip r:embed="rId13"/>
            <a:stretch/>
          </p:blipFill>
          <p:spPr>
            <a:xfrm>
              <a:off x="4307400" y="1931760"/>
              <a:ext cx="1639800" cy="10346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18" name="CustomShape 30"/>
            <p:cNvSpPr/>
            <p:nvPr/>
          </p:nvSpPr>
          <p:spPr>
            <a:xfrm>
              <a:off x="4455000" y="2058840"/>
              <a:ext cx="134280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Visualization Driving AFNI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19" name="Group 31"/>
          <p:cNvGrpSpPr/>
          <p:nvPr/>
        </p:nvGrpSpPr>
        <p:grpSpPr>
          <a:xfrm>
            <a:off x="-2476800" y="6168600"/>
            <a:ext cx="1639800" cy="1035000"/>
            <a:chOff x="-2476800" y="6168600"/>
            <a:chExt cx="1639800" cy="1035000"/>
          </a:xfrm>
        </p:grpSpPr>
        <p:pic>
          <p:nvPicPr>
            <p:cNvPr id="120" name="TextBox 46" descr=""/>
            <p:cNvPicPr/>
            <p:nvPr/>
          </p:nvPicPr>
          <p:blipFill>
            <a:blip r:embed="rId14"/>
            <a:stretch/>
          </p:blipFill>
          <p:spPr>
            <a:xfrm>
              <a:off x="-2476800" y="6168600"/>
              <a:ext cx="163980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21" name="CustomShape 32"/>
            <p:cNvSpPr/>
            <p:nvPr/>
          </p:nvSpPr>
          <p:spPr>
            <a:xfrm>
              <a:off x="-2329200" y="6297480"/>
              <a:ext cx="134136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Group Analysis Hands-On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Chen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22" name="Group 33"/>
          <p:cNvGrpSpPr/>
          <p:nvPr/>
        </p:nvGrpSpPr>
        <p:grpSpPr>
          <a:xfrm>
            <a:off x="10077120" y="6036840"/>
            <a:ext cx="1645920" cy="1035000"/>
            <a:chOff x="10077120" y="6036840"/>
            <a:chExt cx="1645920" cy="1035000"/>
          </a:xfrm>
        </p:grpSpPr>
        <p:pic>
          <p:nvPicPr>
            <p:cNvPr id="123" name="TextBox 45" descr=""/>
            <p:cNvPicPr/>
            <p:nvPr/>
          </p:nvPicPr>
          <p:blipFill>
            <a:blip r:embed="rId15"/>
            <a:stretch/>
          </p:blipFill>
          <p:spPr>
            <a:xfrm>
              <a:off x="10077120" y="6036840"/>
              <a:ext cx="164592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24" name="CustomShape 34"/>
            <p:cNvSpPr/>
            <p:nvPr/>
          </p:nvSpPr>
          <p:spPr>
            <a:xfrm>
              <a:off x="10229400" y="6165720"/>
              <a:ext cx="13410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Resting State &amp; InstaCorr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Cox</a:t>
              </a:r>
              <a:endParaRPr b="0" lang="en-US" sz="1200" spc="-1" strike="noStrike">
                <a:latin typeface="Arial"/>
              </a:endParaRPr>
            </a:p>
          </p:txBody>
        </p:sp>
      </p:grpSp>
      <p:sp>
        <p:nvSpPr>
          <p:cNvPr id="125" name="CustomShape 35"/>
          <p:cNvSpPr/>
          <p:nvPr/>
        </p:nvSpPr>
        <p:spPr>
          <a:xfrm>
            <a:off x="218160" y="3092040"/>
            <a:ext cx="998640" cy="61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0eaf9"/>
              </a:gs>
              <a:gs pos="100000">
                <a:srgbClr val="c9b5e8"/>
              </a:gs>
            </a:gsLst>
            <a:lin ang="5400000"/>
          </a:gradFill>
          <a:ln w="9360">
            <a:solidFill>
              <a:srgbClr val="7d60a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10:30-11:20</a:t>
            </a:r>
            <a:endParaRPr b="0" lang="en-U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ff"/>
                </a:solidFill>
                <a:latin typeface="Arial"/>
                <a:ea typeface="DejaVu Sans"/>
              </a:rPr>
              <a:t>minibreak</a:t>
            </a:r>
            <a:endParaRPr b="0" lang="en-US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11:30-12:15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6" name="CustomShape 36"/>
          <p:cNvSpPr/>
          <p:nvPr/>
        </p:nvSpPr>
        <p:spPr>
          <a:xfrm>
            <a:off x="212040" y="4164120"/>
            <a:ext cx="998640" cy="61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0eaf9"/>
              </a:gs>
              <a:gs pos="100000">
                <a:srgbClr val="c9b5e8"/>
              </a:gs>
            </a:gsLst>
            <a:lin ang="5400000"/>
          </a:gradFill>
          <a:ln w="9360">
            <a:solidFill>
              <a:srgbClr val="7d60a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13:30-14:20</a:t>
            </a:r>
            <a:endParaRPr b="0" lang="en-U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ff"/>
                </a:solidFill>
                <a:latin typeface="Arial"/>
                <a:ea typeface="DejaVu Sans"/>
              </a:rPr>
              <a:t>minibreak</a:t>
            </a:r>
            <a:endParaRPr b="0" lang="en-US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14:30-15:15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7" name="CustomShape 37"/>
          <p:cNvSpPr/>
          <p:nvPr/>
        </p:nvSpPr>
        <p:spPr>
          <a:xfrm>
            <a:off x="212040" y="5120280"/>
            <a:ext cx="998640" cy="6109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f0eaf9"/>
              </a:gs>
              <a:gs pos="100000">
                <a:srgbClr val="c9b5e8"/>
              </a:gs>
            </a:gsLst>
            <a:lin ang="5400000"/>
          </a:gradFill>
          <a:ln w="9360">
            <a:solidFill>
              <a:srgbClr val="7d60a0"/>
            </a:solidFill>
            <a:miter/>
          </a:ln>
          <a:effectLst>
            <a:outerShdw dir="5400000" dist="20160">
              <a:srgbClr val="80808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15:30-16:20</a:t>
            </a:r>
            <a:endParaRPr b="0" lang="en-US" sz="1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ff"/>
                </a:solidFill>
                <a:latin typeface="Arial"/>
                <a:ea typeface="DejaVu Sans"/>
              </a:rPr>
              <a:t>minibreak</a:t>
            </a:r>
            <a:endParaRPr b="0" lang="en-US" sz="1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16:30-17:15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8" name="CustomShape 38"/>
          <p:cNvSpPr/>
          <p:nvPr/>
        </p:nvSpPr>
        <p:spPr>
          <a:xfrm>
            <a:off x="438120" y="3791160"/>
            <a:ext cx="546120" cy="276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cbcbc"/>
              </a:gs>
              <a:gs pos="100000">
                <a:srgbClr val="000000"/>
              </a:gs>
            </a:gsLst>
            <a:lin ang="5400000"/>
          </a:gradFill>
          <a:ln w="9360">
            <a:miter/>
          </a:ln>
          <a:effectLst>
            <a:outerShdw dir="5400000" dist="23040">
              <a:srgbClr val="80808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ffff00"/>
                </a:solidFill>
                <a:latin typeface="Arial"/>
                <a:ea typeface="DejaVu Sans"/>
              </a:rPr>
              <a:t>lunch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129" name="CustomShape 39"/>
          <p:cNvSpPr/>
          <p:nvPr/>
        </p:nvSpPr>
        <p:spPr>
          <a:xfrm>
            <a:off x="429840" y="4799160"/>
            <a:ext cx="563040" cy="276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cbcbc"/>
              </a:gs>
              <a:gs pos="100000">
                <a:srgbClr val="000000"/>
              </a:gs>
            </a:gsLst>
            <a:lin ang="5400000"/>
          </a:gradFill>
          <a:ln w="9360">
            <a:miter/>
          </a:ln>
          <a:effectLst>
            <a:outerShdw dir="5400000" dist="23040">
              <a:srgbClr val="808080">
                <a:alpha val="35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ffff00"/>
                </a:solidFill>
                <a:latin typeface="Arial"/>
                <a:ea typeface="DejaVu Sans"/>
              </a:rPr>
              <a:t>break</a:t>
            </a:r>
            <a:endParaRPr b="0" lang="en-US" sz="1200" spc="-1" strike="noStrike">
              <a:latin typeface="Arial"/>
            </a:endParaRPr>
          </a:p>
        </p:txBody>
      </p:sp>
      <p:grpSp>
        <p:nvGrpSpPr>
          <p:cNvPr id="130" name="Group 40"/>
          <p:cNvGrpSpPr/>
          <p:nvPr/>
        </p:nvGrpSpPr>
        <p:grpSpPr>
          <a:xfrm>
            <a:off x="1504440" y="363240"/>
            <a:ext cx="4479480" cy="770400"/>
            <a:chOff x="1504440" y="363240"/>
            <a:chExt cx="4479480" cy="770400"/>
          </a:xfrm>
        </p:grpSpPr>
        <p:pic>
          <p:nvPicPr>
            <p:cNvPr id="131" name="TextBox 40" descr=""/>
            <p:cNvPicPr/>
            <p:nvPr/>
          </p:nvPicPr>
          <p:blipFill>
            <a:blip r:embed="rId16"/>
            <a:stretch/>
          </p:blipFill>
          <p:spPr>
            <a:xfrm>
              <a:off x="1504440" y="363240"/>
              <a:ext cx="4479480" cy="7704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2" name="CustomShape 41"/>
            <p:cNvSpPr/>
            <p:nvPr/>
          </p:nvSpPr>
          <p:spPr>
            <a:xfrm>
              <a:off x="1684800" y="585360"/>
              <a:ext cx="3998160" cy="3218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500" spc="-1" strike="noStrike">
                  <a:solidFill>
                    <a:srgbClr val="9b01d3"/>
                  </a:solidFill>
                  <a:latin typeface="Arial"/>
                  <a:ea typeface="Arial Rounded MT Bold"/>
                </a:rPr>
                <a:t>A</a:t>
              </a:r>
              <a:r>
                <a:rPr b="1" lang="en-US" sz="1500" spc="-1" strike="noStrike">
                  <a:solidFill>
                    <a:srgbClr val="4b01ab"/>
                  </a:solidFill>
                  <a:latin typeface="Arial"/>
                  <a:ea typeface="Arial Rounded MT Bold"/>
                </a:rPr>
                <a:t>F</a:t>
              </a:r>
              <a:r>
                <a:rPr b="1" lang="en-US" sz="1500" spc="-1" strike="noStrike">
                  <a:solidFill>
                    <a:srgbClr val="df0037"/>
                  </a:solidFill>
                  <a:latin typeface="Arial"/>
                  <a:ea typeface="Arial Rounded MT Bold"/>
                </a:rPr>
                <a:t>N</a:t>
              </a:r>
              <a:r>
                <a:rPr b="1" lang="en-US" sz="1500" spc="-1" strike="noStrike">
                  <a:solidFill>
                    <a:srgbClr val="24a921"/>
                  </a:solidFill>
                  <a:latin typeface="Arial"/>
                  <a:ea typeface="Arial Rounded MT Bold"/>
                </a:rPr>
                <a:t>I</a:t>
              </a:r>
              <a:r>
                <a:rPr b="0" lang="en-US" sz="15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 Bootcamp – Kansas City – March 2019</a:t>
              </a:r>
              <a:endParaRPr b="0" lang="en-US" sz="1500" spc="-1" strike="noStrike">
                <a:latin typeface="Arial"/>
              </a:endParaRPr>
            </a:p>
          </p:txBody>
        </p:sp>
      </p:grpSp>
      <p:pic>
        <p:nvPicPr>
          <p:cNvPr id="133" name="Picture 24" descr=""/>
          <p:cNvPicPr/>
          <p:nvPr/>
        </p:nvPicPr>
        <p:blipFill>
          <a:blip r:embed="rId17"/>
          <a:stretch/>
        </p:blipFill>
        <p:spPr>
          <a:xfrm>
            <a:off x="73080" y="407520"/>
            <a:ext cx="1534680" cy="766440"/>
          </a:xfrm>
          <a:prstGeom prst="rect">
            <a:avLst/>
          </a:prstGeom>
          <a:ln w="9360">
            <a:solidFill>
              <a:srgbClr val="000000"/>
            </a:solidFill>
            <a:miter/>
          </a:ln>
        </p:spPr>
      </p:pic>
      <p:pic>
        <p:nvPicPr>
          <p:cNvPr id="134" name="Picture 3" descr=""/>
          <p:cNvPicPr/>
          <p:nvPr/>
        </p:nvPicPr>
        <p:blipFill>
          <a:blip r:embed="rId18"/>
          <a:stretch/>
        </p:blipFill>
        <p:spPr>
          <a:xfrm>
            <a:off x="6239160" y="582480"/>
            <a:ext cx="563400" cy="345600"/>
          </a:xfrm>
          <a:prstGeom prst="rect">
            <a:avLst/>
          </a:prstGeom>
          <a:ln>
            <a:noFill/>
          </a:ln>
        </p:spPr>
      </p:pic>
      <p:grpSp>
        <p:nvGrpSpPr>
          <p:cNvPr id="135" name="Group 42"/>
          <p:cNvGrpSpPr/>
          <p:nvPr/>
        </p:nvGrpSpPr>
        <p:grpSpPr>
          <a:xfrm>
            <a:off x="10132920" y="1731240"/>
            <a:ext cx="1639800" cy="1036440"/>
            <a:chOff x="10132920" y="1731240"/>
            <a:chExt cx="1639800" cy="1036440"/>
          </a:xfrm>
        </p:grpSpPr>
        <p:pic>
          <p:nvPicPr>
            <p:cNvPr id="136" name="TextBox 13" descr=""/>
            <p:cNvPicPr/>
            <p:nvPr/>
          </p:nvPicPr>
          <p:blipFill>
            <a:blip r:embed="rId19"/>
            <a:stretch/>
          </p:blipFill>
          <p:spPr>
            <a:xfrm>
              <a:off x="10132920" y="1731240"/>
              <a:ext cx="1639800" cy="1036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37" name="CustomShape 43"/>
            <p:cNvSpPr/>
            <p:nvPr/>
          </p:nvSpPr>
          <p:spPr>
            <a:xfrm>
              <a:off x="10280520" y="1863000"/>
              <a:ext cx="1342800" cy="7380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FMRI Clustering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Cox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38" name="Group 44"/>
          <p:cNvGrpSpPr/>
          <p:nvPr/>
        </p:nvGrpSpPr>
        <p:grpSpPr>
          <a:xfrm>
            <a:off x="-2549160" y="4096440"/>
            <a:ext cx="1639800" cy="1035000"/>
            <a:chOff x="-2549160" y="4096440"/>
            <a:chExt cx="1639800" cy="1035000"/>
          </a:xfrm>
        </p:grpSpPr>
        <p:pic>
          <p:nvPicPr>
            <p:cNvPr id="139" name="TextBox 9" descr=""/>
            <p:cNvPicPr/>
            <p:nvPr/>
          </p:nvPicPr>
          <p:blipFill>
            <a:blip r:embed="rId20"/>
            <a:stretch/>
          </p:blipFill>
          <p:spPr>
            <a:xfrm>
              <a:off x="-2549160" y="4096440"/>
              <a:ext cx="1639800" cy="10350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40" name="CustomShape 45"/>
            <p:cNvSpPr/>
            <p:nvPr/>
          </p:nvSpPr>
          <p:spPr>
            <a:xfrm>
              <a:off x="-2401560" y="4225320"/>
              <a:ext cx="134280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Regression Hands-On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Reynolds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41" name="Group 46"/>
          <p:cNvGrpSpPr/>
          <p:nvPr/>
        </p:nvGrpSpPr>
        <p:grpSpPr>
          <a:xfrm>
            <a:off x="4347000" y="4906080"/>
            <a:ext cx="1639800" cy="1036440"/>
            <a:chOff x="4347000" y="4906080"/>
            <a:chExt cx="1639800" cy="1036440"/>
          </a:xfrm>
        </p:grpSpPr>
        <p:pic>
          <p:nvPicPr>
            <p:cNvPr id="142" name="TextBox 16" descr=""/>
            <p:cNvPicPr/>
            <p:nvPr/>
          </p:nvPicPr>
          <p:blipFill>
            <a:blip r:embed="rId21"/>
            <a:stretch/>
          </p:blipFill>
          <p:spPr>
            <a:xfrm>
              <a:off x="4347000" y="4906080"/>
              <a:ext cx="1639800" cy="1036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43" name="CustomShape 47"/>
            <p:cNvSpPr/>
            <p:nvPr/>
          </p:nvSpPr>
          <p:spPr>
            <a:xfrm>
              <a:off x="4494600" y="5034960"/>
              <a:ext cx="134136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Consultations</a:t>
              </a:r>
              <a:endParaRPr b="0" lang="en-US" sz="12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20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All</a:t>
              </a:r>
              <a:endParaRPr b="0" lang="en-US" sz="1200" spc="-1" strike="noStrike">
                <a:latin typeface="Arial"/>
              </a:endParaRPr>
            </a:p>
          </p:txBody>
        </p:sp>
      </p:grpSp>
      <p:grpSp>
        <p:nvGrpSpPr>
          <p:cNvPr id="144" name="Group 48"/>
          <p:cNvGrpSpPr/>
          <p:nvPr/>
        </p:nvGrpSpPr>
        <p:grpSpPr>
          <a:xfrm>
            <a:off x="2820600" y="1935360"/>
            <a:ext cx="1639800" cy="1036440"/>
            <a:chOff x="2820600" y="1935360"/>
            <a:chExt cx="1639800" cy="1036440"/>
          </a:xfrm>
        </p:grpSpPr>
        <p:pic>
          <p:nvPicPr>
            <p:cNvPr id="145" name="TextBox 16" descr=""/>
            <p:cNvPicPr/>
            <p:nvPr/>
          </p:nvPicPr>
          <p:blipFill>
            <a:blip r:embed="rId22"/>
            <a:stretch/>
          </p:blipFill>
          <p:spPr>
            <a:xfrm>
              <a:off x="2820600" y="1935360"/>
              <a:ext cx="1639800" cy="1036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46" name="CustomShape 49"/>
            <p:cNvSpPr/>
            <p:nvPr/>
          </p:nvSpPr>
          <p:spPr>
            <a:xfrm>
              <a:off x="2968200" y="2064240"/>
              <a:ext cx="134136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Atlases &amp; ROIs</a:t>
              </a:r>
              <a:endParaRPr b="0" lang="en-US" sz="115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150" spc="-1" strike="noStrike">
                <a:latin typeface="Arial"/>
              </a:endParaRPr>
            </a:p>
          </p:txBody>
        </p:sp>
      </p:grpSp>
      <p:pic>
        <p:nvPicPr>
          <p:cNvPr id="147" name="Picture 111" descr=""/>
          <p:cNvPicPr/>
          <p:nvPr/>
        </p:nvPicPr>
        <p:blipFill>
          <a:blip r:embed="rId23"/>
          <a:stretch/>
        </p:blipFill>
        <p:spPr>
          <a:xfrm>
            <a:off x="-2139120" y="303804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48" name="Picture 112" descr=""/>
          <p:cNvPicPr/>
          <p:nvPr/>
        </p:nvPicPr>
        <p:blipFill>
          <a:blip r:embed="rId24"/>
          <a:stretch/>
        </p:blipFill>
        <p:spPr>
          <a:xfrm>
            <a:off x="1400040" y="246168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49" name="Picture 113" descr=""/>
          <p:cNvPicPr/>
          <p:nvPr/>
        </p:nvPicPr>
        <p:blipFill>
          <a:blip r:embed="rId25"/>
          <a:stretch/>
        </p:blipFill>
        <p:spPr>
          <a:xfrm>
            <a:off x="-1639440" y="276120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0" name="Picture 114" descr=""/>
          <p:cNvPicPr/>
          <p:nvPr/>
        </p:nvPicPr>
        <p:blipFill>
          <a:blip r:embed="rId26"/>
          <a:stretch/>
        </p:blipFill>
        <p:spPr>
          <a:xfrm>
            <a:off x="3012120" y="333828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1" name="Picture 115" descr=""/>
          <p:cNvPicPr/>
          <p:nvPr/>
        </p:nvPicPr>
        <p:blipFill>
          <a:blip r:embed="rId27"/>
          <a:stretch/>
        </p:blipFill>
        <p:spPr>
          <a:xfrm>
            <a:off x="2985840" y="451188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2" name="Picture 116" descr=""/>
          <p:cNvPicPr/>
          <p:nvPr/>
        </p:nvPicPr>
        <p:blipFill>
          <a:blip r:embed="rId28"/>
          <a:stretch/>
        </p:blipFill>
        <p:spPr>
          <a:xfrm>
            <a:off x="-2237400" y="568044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3" name="Picture 117" descr=""/>
          <p:cNvPicPr/>
          <p:nvPr/>
        </p:nvPicPr>
        <p:blipFill>
          <a:blip r:embed="rId29"/>
          <a:stretch/>
        </p:blipFill>
        <p:spPr>
          <a:xfrm>
            <a:off x="4518000" y="241884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4" name="Picture 118" descr=""/>
          <p:cNvPicPr/>
          <p:nvPr/>
        </p:nvPicPr>
        <p:blipFill>
          <a:blip r:embed="rId30"/>
          <a:stretch/>
        </p:blipFill>
        <p:spPr>
          <a:xfrm>
            <a:off x="3003840" y="535752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5" name="Picture 119" descr=""/>
          <p:cNvPicPr/>
          <p:nvPr/>
        </p:nvPicPr>
        <p:blipFill>
          <a:blip r:embed="rId31"/>
          <a:stretch/>
        </p:blipFill>
        <p:spPr>
          <a:xfrm>
            <a:off x="4502520" y="451296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6" name="Picture 120" descr=""/>
          <p:cNvPicPr/>
          <p:nvPr/>
        </p:nvPicPr>
        <p:blipFill>
          <a:blip r:embed="rId32"/>
          <a:stretch/>
        </p:blipFill>
        <p:spPr>
          <a:xfrm>
            <a:off x="9577440" y="6537960"/>
            <a:ext cx="273960" cy="319680"/>
          </a:xfrm>
          <a:prstGeom prst="rect">
            <a:avLst/>
          </a:prstGeom>
          <a:ln>
            <a:noFill/>
          </a:ln>
        </p:spPr>
      </p:pic>
      <p:pic>
        <p:nvPicPr>
          <p:cNvPr id="157" name="Picture 121" descr=""/>
          <p:cNvPicPr/>
          <p:nvPr/>
        </p:nvPicPr>
        <p:blipFill>
          <a:blip r:embed="rId33"/>
          <a:stretch/>
        </p:blipFill>
        <p:spPr>
          <a:xfrm>
            <a:off x="3012120" y="2413440"/>
            <a:ext cx="273960" cy="319680"/>
          </a:xfrm>
          <a:prstGeom prst="rect">
            <a:avLst/>
          </a:prstGeom>
          <a:ln>
            <a:noFill/>
          </a:ln>
        </p:spPr>
      </p:pic>
      <p:grpSp>
        <p:nvGrpSpPr>
          <p:cNvPr id="158" name="Group 50"/>
          <p:cNvGrpSpPr/>
          <p:nvPr/>
        </p:nvGrpSpPr>
        <p:grpSpPr>
          <a:xfrm>
            <a:off x="7607880" y="5964840"/>
            <a:ext cx="1639800" cy="1036440"/>
            <a:chOff x="7607880" y="5964840"/>
            <a:chExt cx="1639800" cy="1036440"/>
          </a:xfrm>
        </p:grpSpPr>
        <p:pic>
          <p:nvPicPr>
            <p:cNvPr id="159" name="TextBox 16" descr=""/>
            <p:cNvPicPr/>
            <p:nvPr/>
          </p:nvPicPr>
          <p:blipFill>
            <a:blip r:embed="rId34"/>
            <a:stretch/>
          </p:blipFill>
          <p:spPr>
            <a:xfrm>
              <a:off x="7607880" y="5964840"/>
              <a:ext cx="1639800" cy="1036440"/>
            </a:xfrm>
            <a:prstGeom prst="rect">
              <a:avLst/>
            </a:prstGeom>
            <a:ln>
              <a:noFill/>
            </a:ln>
          </p:spPr>
        </p:pic>
        <p:sp>
          <p:nvSpPr>
            <p:cNvPr id="160" name="CustomShape 51"/>
            <p:cNvSpPr/>
            <p:nvPr/>
          </p:nvSpPr>
          <p:spPr>
            <a:xfrm>
              <a:off x="7755480" y="6093720"/>
              <a:ext cx="1341360" cy="7394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/>
            <a:p>
              <a:pPr algn="ctr">
                <a:lnSpc>
                  <a:spcPct val="100000"/>
                </a:lnSpc>
              </a:pPr>
              <a:r>
                <a:rPr b="1" i="1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More </a:t>
              </a:r>
              <a:r>
                <a:rPr b="1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Surface Analysis: SUMA</a:t>
              </a:r>
              <a:endParaRPr b="0" lang="en-US" sz="115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1150" spc="-1" strike="noStrike">
                  <a:solidFill>
                    <a:srgbClr val="000000"/>
                  </a:solidFill>
                  <a:latin typeface="Arial"/>
                  <a:ea typeface="DejaVu Sans"/>
                </a:rPr>
                <a:t>Glen</a:t>
              </a:r>
              <a:endParaRPr b="0" lang="en-US" sz="1150" spc="-1" strike="noStrike">
                <a:latin typeface="Arial"/>
              </a:endParaRPr>
            </a:p>
          </p:txBody>
        </p:sp>
      </p:grpSp>
      <p:pic>
        <p:nvPicPr>
          <p:cNvPr id="161" name="Picture 125" descr=""/>
          <p:cNvPicPr/>
          <p:nvPr/>
        </p:nvPicPr>
        <p:blipFill>
          <a:blip r:embed="rId35"/>
          <a:stretch/>
        </p:blipFill>
        <p:spPr>
          <a:xfrm>
            <a:off x="7855560" y="6466680"/>
            <a:ext cx="273960" cy="319680"/>
          </a:xfrm>
          <a:prstGeom prst="rect">
            <a:avLst/>
          </a:prstGeom>
          <a:ln>
            <a:noFill/>
          </a:ln>
        </p:spPr>
      </p:pic>
      <p:sp>
        <p:nvSpPr>
          <p:cNvPr id="162" name="CustomShape 52"/>
          <p:cNvSpPr/>
          <p:nvPr/>
        </p:nvSpPr>
        <p:spPr>
          <a:xfrm>
            <a:off x="5940360" y="4119480"/>
            <a:ext cx="1033560" cy="118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+Resting State, 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InstaCorr, DTI,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random topics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163" name="Picture 127" descr=""/>
          <p:cNvPicPr/>
          <p:nvPr/>
        </p:nvPicPr>
        <p:blipFill>
          <a:blip r:embed="rId36"/>
          <a:stretch/>
        </p:blipFill>
        <p:spPr>
          <a:xfrm>
            <a:off x="6326640" y="1659240"/>
            <a:ext cx="2198520" cy="3198600"/>
          </a:xfrm>
          <a:prstGeom prst="rect">
            <a:avLst/>
          </a:prstGeom>
          <a:ln>
            <a:noFill/>
          </a:ln>
        </p:spPr>
      </p:pic>
      <p:sp>
        <p:nvSpPr>
          <p:cNvPr id="164" name="CustomShape 53"/>
          <p:cNvSpPr/>
          <p:nvPr/>
        </p:nvSpPr>
        <p:spPr>
          <a:xfrm>
            <a:off x="6444360" y="4774320"/>
            <a:ext cx="232776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Whirlwind tour of AFNI</a:t>
            </a:r>
            <a:endParaRPr b="0" lang="en-US" sz="24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274320" y="274320"/>
            <a:ext cx="8869320" cy="658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normAutofit/>
          </a:bodyPr>
          <a:p>
            <a:pPr>
              <a:lnSpc>
                <a:spcPct val="100000"/>
              </a:lnSpc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Arial Rounded MT Bold"/>
              </a:rPr>
              <a:t>   </a:t>
            </a: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Arial Rounded MT Bold"/>
              </a:rPr>
              <a:t>	</a:t>
            </a: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Class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	</a:t>
            </a:r>
            <a:r>
              <a:rPr b="1" lang="en-US" sz="1200" spc="-1" strike="noStrike" u="sng">
                <a:solidFill>
                  <a:srgbClr val="000000"/>
                </a:solidFill>
                <a:uFillTx/>
                <a:latin typeface="Arial"/>
                <a:ea typeface="Arial Rounded MT Bold"/>
              </a:rPr>
              <a:t>Handout(s)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Arial Rounded MT Bold"/>
              </a:rPr>
              <a:t>AFNI Introduction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afni01_intro.pdf, afni02_to3d.pdf, afni00_unix.pdf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Arial Rounded MT Bold"/>
              </a:rPr>
              <a:t>AFNI</a:t>
            </a: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 Interactive &amp; Driving AFNI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(hands-on):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afni03_interactive.pdf, AFNI_interactive2.pdf, @Drive_Afni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Single Subject Analysis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      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afni22_indiana.pdf, afni04_fmri.pdf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Regression: Hands on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(hands-on):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afni05_regression.pdf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DejaVu Sans"/>
              </a:rPr>
              <a:t>Alignment and Registration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afni10_volreg_talairach.pdf, afni10_volreg_talairach_extras.pdf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DejaVu Sans"/>
              </a:rPr>
              <a:t>FMRI Analysis: Start-to-Middle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afni16_start_to_finish.pdf, afni_proc.pdf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DejaVu Sans"/>
              </a:rPr>
              <a:t>FMRI Analysis: Middle-to-End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afni16_start_to_finish.pdf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Exercises and Consultations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afni19_jazz.pdf, afni19_jazz_hints.pdf, afni19_jazz_answers.pdf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Group Analysis in FMRI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afni24_GroupAna.pdf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ROIs, Atlases &amp; Driving AFNI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afni10_volreg_talairach.pdf, afni11_roi.pdf, afni11_roi_cmds.txt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Group Analysis Hands-on 1</a:t>
            </a: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DejaVu Sans"/>
              </a:rPr>
              <a:t>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afni25_GroupAna_HO.pdf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Advanced Regression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afni07_advanced.pdf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DejaVu Sans"/>
              </a:rPr>
              <a:t>Surface Analysis: </a:t>
            </a: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SUMA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suma.pdf, suma_keystrokes.txt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i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More </a:t>
            </a: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Surface Analysis: SUMA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suma.pdf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Group Analysis Hands-on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afni25_GroupAna_HO.pdf, PPI.pdf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9900"/>
                </a:solidFill>
                <a:latin typeface="Arial"/>
                <a:ea typeface="Lucida Sans Typewriter"/>
              </a:rPr>
              <a:t>Resting State &amp; InstaCorr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(lecture/hands-on):  afni23_restingstate.pdf, afni20_instastuff.pdf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Lucida Sans Typewriter"/>
              </a:rPr>
              <a:t>Advanced Clustering Statistics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afni_clustering_etac.pdf, Clusters_2017.pdf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DejaVu Sans"/>
              </a:rPr>
              <a:t>Connectivity &amp; Visualization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(hands-on):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FATCAT_HO.pdf, advanced_vis_notes.txt</a:t>
            </a:r>
            <a:endParaRPr b="0" lang="en-US" sz="1200" spc="-1" strike="noStrike">
              <a:latin typeface="Arial"/>
            </a:endParaRPr>
          </a:p>
          <a:p>
            <a:pPr marL="342720" indent="-34236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1200" spc="-1" strike="noStrike">
                <a:solidFill>
                  <a:srgbClr val="0000ff"/>
                </a:solidFill>
                <a:latin typeface="Arial"/>
                <a:ea typeface="Lucida Sans Typewriter"/>
              </a:rPr>
              <a:t>DTI, FATCAT &amp; SUMA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Lucida Sans Typewriter"/>
              </a:rPr>
              <a:t>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(lecture/hands-on): 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FATCAT_0[1-4]_*.pdf, FATCAT_DEMO2</a:t>
            </a:r>
            <a:endParaRPr b="0" lang="en-US" sz="1200" spc="-1" strike="noStrike"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2106</TotalTime>
  <Application>LibreOffice/6.0.6.2$Linux_X86_64 LibreOffice_project/00$Build-2</Application>
  <Words>119</Words>
  <Paragraphs>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2013-02-12T16:52:44Z</dcterms:created>
  <dc:creator>Robert Cox</dc:creator>
  <dc:description/>
  <dc:language>en-US</dc:language>
  <cp:lastModifiedBy>Daniel Glen</cp:lastModifiedBy>
  <cp:lastPrinted>2015-09-02T13:29:17Z</cp:lastPrinted>
  <dcterms:modified xsi:type="dcterms:W3CDTF">2019-01-03T16:43:21Z</dcterms:modified>
  <cp:revision>106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