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61"/>
  </p:notesMasterIdLst>
  <p:sldIdLst>
    <p:sldId id="256" r:id="rId2"/>
    <p:sldId id="257" r:id="rId3"/>
    <p:sldId id="258" r:id="rId4"/>
    <p:sldId id="313" r:id="rId5"/>
    <p:sldId id="307" r:id="rId6"/>
    <p:sldId id="283" r:id="rId7"/>
    <p:sldId id="284" r:id="rId8"/>
    <p:sldId id="285" r:id="rId9"/>
    <p:sldId id="286" r:id="rId10"/>
    <p:sldId id="287" r:id="rId11"/>
    <p:sldId id="288" r:id="rId12"/>
    <p:sldId id="289" r:id="rId13"/>
    <p:sldId id="290" r:id="rId14"/>
    <p:sldId id="291" r:id="rId15"/>
    <p:sldId id="292" r:id="rId16"/>
    <p:sldId id="293" r:id="rId17"/>
    <p:sldId id="294" r:id="rId18"/>
    <p:sldId id="295" r:id="rId19"/>
    <p:sldId id="296" r:id="rId20"/>
    <p:sldId id="297" r:id="rId21"/>
    <p:sldId id="311" r:id="rId22"/>
    <p:sldId id="298" r:id="rId23"/>
    <p:sldId id="299" r:id="rId24"/>
    <p:sldId id="300" r:id="rId25"/>
    <p:sldId id="301" r:id="rId26"/>
    <p:sldId id="302" r:id="rId27"/>
    <p:sldId id="259" r:id="rId28"/>
    <p:sldId id="316" r:id="rId29"/>
    <p:sldId id="314" r:id="rId30"/>
    <p:sldId id="315" r:id="rId31"/>
    <p:sldId id="260" r:id="rId32"/>
    <p:sldId id="261" r:id="rId33"/>
    <p:sldId id="262" r:id="rId34"/>
    <p:sldId id="263" r:id="rId35"/>
    <p:sldId id="281" r:id="rId36"/>
    <p:sldId id="317" r:id="rId37"/>
    <p:sldId id="264" r:id="rId38"/>
    <p:sldId id="265" r:id="rId39"/>
    <p:sldId id="282" r:id="rId40"/>
    <p:sldId id="266" r:id="rId41"/>
    <p:sldId id="268" r:id="rId42"/>
    <p:sldId id="269" r:id="rId43"/>
    <p:sldId id="270" r:id="rId44"/>
    <p:sldId id="271" r:id="rId45"/>
    <p:sldId id="272" r:id="rId46"/>
    <p:sldId id="273" r:id="rId47"/>
    <p:sldId id="274" r:id="rId48"/>
    <p:sldId id="275" r:id="rId49"/>
    <p:sldId id="276" r:id="rId50"/>
    <p:sldId id="277" r:id="rId51"/>
    <p:sldId id="303" r:id="rId52"/>
    <p:sldId id="312" r:id="rId53"/>
    <p:sldId id="308" r:id="rId54"/>
    <p:sldId id="309" r:id="rId55"/>
    <p:sldId id="310" r:id="rId56"/>
    <p:sldId id="305" r:id="rId57"/>
    <p:sldId id="306" r:id="rId58"/>
    <p:sldId id="279" r:id="rId59"/>
    <p:sldId id="280" r:id="rId6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Helvetica" pitchFamily="2" charset="0"/>
        <a:ea typeface="ＭＳ Ｐゴシック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Helvetica" pitchFamily="2" charset="0"/>
        <a:ea typeface="ＭＳ Ｐゴシック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Helvetica" pitchFamily="2" charset="0"/>
        <a:ea typeface="ＭＳ Ｐゴシック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Helvetica" pitchFamily="2" charset="0"/>
        <a:ea typeface="ＭＳ Ｐゴシック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Helvetica" pitchFamily="2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i="1" kern="1200">
        <a:solidFill>
          <a:schemeClr val="tx1"/>
        </a:solidFill>
        <a:latin typeface="Helvetica" pitchFamily="2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i="1" kern="1200">
        <a:solidFill>
          <a:schemeClr val="tx1"/>
        </a:solidFill>
        <a:latin typeface="Helvetica" pitchFamily="2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i="1" kern="1200">
        <a:solidFill>
          <a:schemeClr val="tx1"/>
        </a:solidFill>
        <a:latin typeface="Helvetica" pitchFamily="2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i="1" kern="1200">
        <a:solidFill>
          <a:schemeClr val="tx1"/>
        </a:solidFill>
        <a:latin typeface="Helvetica" pitchFamily="2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B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871"/>
    <p:restoredTop sz="92167"/>
  </p:normalViewPr>
  <p:slideViewPr>
    <p:cSldViewPr snapToGrid="0">
      <p:cViewPr varScale="1">
        <p:scale>
          <a:sx n="57" d="100"/>
          <a:sy n="57" d="100"/>
        </p:scale>
        <p:origin x="632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716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CCF86B7F-BD9F-9040-834F-4EC1B9BEDDE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i="0">
                <a:latin typeface="Helvetica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EF477FAD-0211-0F45-8956-57297EF3B95C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i="0">
                <a:latin typeface="Helvetica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08" name="Rectangle 4">
            <a:extLst>
              <a:ext uri="{FF2B5EF4-FFF2-40B4-BE49-F238E27FC236}">
                <a16:creationId xmlns:a16="http://schemas.microsoft.com/office/drawing/2014/main" id="{3342C6E7-747C-1D49-963F-A2F053B20CEE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47109" name="Rectangle 5">
            <a:extLst>
              <a:ext uri="{FF2B5EF4-FFF2-40B4-BE49-F238E27FC236}">
                <a16:creationId xmlns:a16="http://schemas.microsoft.com/office/drawing/2014/main" id="{CBC4ADD0-4A9D-0C42-852B-5F1DFE90C83F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7110" name="Rectangle 6">
            <a:extLst>
              <a:ext uri="{FF2B5EF4-FFF2-40B4-BE49-F238E27FC236}">
                <a16:creationId xmlns:a16="http://schemas.microsoft.com/office/drawing/2014/main" id="{98FE6DF1-6A23-F245-A730-C50A4F5C40A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i="0">
                <a:latin typeface="Helvetica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11" name="Rectangle 7">
            <a:extLst>
              <a:ext uri="{FF2B5EF4-FFF2-40B4-BE49-F238E27FC236}">
                <a16:creationId xmlns:a16="http://schemas.microsoft.com/office/drawing/2014/main" id="{A6DDA743-95E8-6345-A86B-EE6FA46E0B2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i="0"/>
            </a:lvl1pPr>
          </a:lstStyle>
          <a:p>
            <a:fld id="{B751B3F4-72B2-2B43-9370-6E0DFB545C6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7EE9628-0A57-3C41-A2A9-DC8CC646C8A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fld id="{B9863C4E-F557-1449-86C1-6D150A7B02B4}" type="slidenum">
              <a:rPr lang="en-US" altLang="en-US" sz="1200" i="0"/>
              <a:pPr/>
              <a:t>1</a:t>
            </a:fld>
            <a:endParaRPr lang="en-US" altLang="en-US" sz="1200" i="0"/>
          </a:p>
        </p:txBody>
      </p:sp>
      <p:sp>
        <p:nvSpPr>
          <p:cNvPr id="134146" name="Rectangle 2">
            <a:extLst>
              <a:ext uri="{FF2B5EF4-FFF2-40B4-BE49-F238E27FC236}">
                <a16:creationId xmlns:a16="http://schemas.microsoft.com/office/drawing/2014/main" id="{9FF0837D-DCCA-2043-AE03-6ED6D07DBBF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34147" name="Rectangle 3">
            <a:extLst>
              <a:ext uri="{FF2B5EF4-FFF2-40B4-BE49-F238E27FC236}">
                <a16:creationId xmlns:a16="http://schemas.microsoft.com/office/drawing/2014/main" id="{C6FDFEB3-DA33-854E-8ECC-1398B6ADDE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FDF36C2-FE2E-AB4E-A34D-966E9C53BE1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fld id="{5E57BC60-6AE4-DE4D-9814-C1D3770E3B97}" type="slidenum">
              <a:rPr lang="en-US" altLang="en-US" sz="1200" i="0"/>
              <a:pPr/>
              <a:t>10</a:t>
            </a:fld>
            <a:endParaRPr lang="en-US" altLang="en-US" sz="1200" i="0"/>
          </a:p>
        </p:txBody>
      </p:sp>
      <p:sp>
        <p:nvSpPr>
          <p:cNvPr id="142338" name="Rectangle 2">
            <a:extLst>
              <a:ext uri="{FF2B5EF4-FFF2-40B4-BE49-F238E27FC236}">
                <a16:creationId xmlns:a16="http://schemas.microsoft.com/office/drawing/2014/main" id="{DDFB5B4D-803C-1647-9352-171381ABE2C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42339" name="Rectangle 3">
            <a:extLst>
              <a:ext uri="{FF2B5EF4-FFF2-40B4-BE49-F238E27FC236}">
                <a16:creationId xmlns:a16="http://schemas.microsoft.com/office/drawing/2014/main" id="{7C615469-7226-454B-ACBF-01326DF650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A94029F-E851-8C48-BCA6-B5B5206E330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fld id="{04909753-AFF0-8741-9DBC-520530ED3228}" type="slidenum">
              <a:rPr lang="en-US" altLang="en-US" sz="1200" i="0"/>
              <a:pPr/>
              <a:t>11</a:t>
            </a:fld>
            <a:endParaRPr lang="en-US" altLang="en-US" sz="1200" i="0"/>
          </a:p>
        </p:txBody>
      </p:sp>
      <p:sp>
        <p:nvSpPr>
          <p:cNvPr id="143362" name="Rectangle 2">
            <a:extLst>
              <a:ext uri="{FF2B5EF4-FFF2-40B4-BE49-F238E27FC236}">
                <a16:creationId xmlns:a16="http://schemas.microsoft.com/office/drawing/2014/main" id="{E024141C-265A-9449-AD83-8F1C77EA4AB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43363" name="Rectangle 3">
            <a:extLst>
              <a:ext uri="{FF2B5EF4-FFF2-40B4-BE49-F238E27FC236}">
                <a16:creationId xmlns:a16="http://schemas.microsoft.com/office/drawing/2014/main" id="{DDFC8A4A-705C-0145-8B8C-3DB9029580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D0B9ABA-FBE5-B345-84D1-968C7BDDD05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fld id="{16BCE1DE-33CA-6242-92C0-CAA4AA698AB3}" type="slidenum">
              <a:rPr lang="en-US" altLang="en-US" sz="1200" i="0"/>
              <a:pPr/>
              <a:t>12</a:t>
            </a:fld>
            <a:endParaRPr lang="en-US" altLang="en-US" sz="1200" i="0"/>
          </a:p>
        </p:txBody>
      </p:sp>
      <p:sp>
        <p:nvSpPr>
          <p:cNvPr id="144386" name="Rectangle 2">
            <a:extLst>
              <a:ext uri="{FF2B5EF4-FFF2-40B4-BE49-F238E27FC236}">
                <a16:creationId xmlns:a16="http://schemas.microsoft.com/office/drawing/2014/main" id="{FCE5CB9C-916B-3845-B2CA-49EF5F7744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44387" name="Rectangle 3">
            <a:extLst>
              <a:ext uri="{FF2B5EF4-FFF2-40B4-BE49-F238E27FC236}">
                <a16:creationId xmlns:a16="http://schemas.microsoft.com/office/drawing/2014/main" id="{BEC47DED-136D-D349-89CE-AB765D41CE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08F93DB-C4C6-D840-A804-9D137020739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fld id="{ECB80AD0-2AC6-D543-A3A9-640195D3919E}" type="slidenum">
              <a:rPr lang="en-US" altLang="en-US" sz="1200" i="0"/>
              <a:pPr/>
              <a:t>13</a:t>
            </a:fld>
            <a:endParaRPr lang="en-US" altLang="en-US" sz="1200" i="0"/>
          </a:p>
        </p:txBody>
      </p:sp>
      <p:sp>
        <p:nvSpPr>
          <p:cNvPr id="145410" name="Rectangle 2">
            <a:extLst>
              <a:ext uri="{FF2B5EF4-FFF2-40B4-BE49-F238E27FC236}">
                <a16:creationId xmlns:a16="http://schemas.microsoft.com/office/drawing/2014/main" id="{F8567A62-91B7-0842-955F-4E9F3CCC317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45411" name="Rectangle 3">
            <a:extLst>
              <a:ext uri="{FF2B5EF4-FFF2-40B4-BE49-F238E27FC236}">
                <a16:creationId xmlns:a16="http://schemas.microsoft.com/office/drawing/2014/main" id="{F8716C33-80C6-3E49-BA72-7BD43D6399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DF4E7BA-579E-D94C-A98B-09E1944FEF6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fld id="{97ECC8CD-4505-494C-8953-453E70515190}" type="slidenum">
              <a:rPr lang="en-US" altLang="en-US" sz="1200" i="0"/>
              <a:pPr/>
              <a:t>14</a:t>
            </a:fld>
            <a:endParaRPr lang="en-US" altLang="en-US" sz="1200" i="0"/>
          </a:p>
        </p:txBody>
      </p:sp>
      <p:sp>
        <p:nvSpPr>
          <p:cNvPr id="146434" name="Rectangle 2">
            <a:extLst>
              <a:ext uri="{FF2B5EF4-FFF2-40B4-BE49-F238E27FC236}">
                <a16:creationId xmlns:a16="http://schemas.microsoft.com/office/drawing/2014/main" id="{9AA718E7-7D4E-684B-83C9-33DF247E28A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46435" name="Rectangle 3">
            <a:extLst>
              <a:ext uri="{FF2B5EF4-FFF2-40B4-BE49-F238E27FC236}">
                <a16:creationId xmlns:a16="http://schemas.microsoft.com/office/drawing/2014/main" id="{8F7A4CC3-3BC8-1D41-9CF0-B3B4792CA7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1607ECB-26B2-E04A-A2EB-458F8B3A396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fld id="{BC82A4C1-32A1-B945-8128-C40E10A0669C}" type="slidenum">
              <a:rPr lang="en-US" altLang="en-US" sz="1200" i="0"/>
              <a:pPr/>
              <a:t>15</a:t>
            </a:fld>
            <a:endParaRPr lang="en-US" altLang="en-US" sz="1200" i="0"/>
          </a:p>
        </p:txBody>
      </p:sp>
      <p:sp>
        <p:nvSpPr>
          <p:cNvPr id="147458" name="Rectangle 2">
            <a:extLst>
              <a:ext uri="{FF2B5EF4-FFF2-40B4-BE49-F238E27FC236}">
                <a16:creationId xmlns:a16="http://schemas.microsoft.com/office/drawing/2014/main" id="{08A7E830-2D1F-4142-8914-1DACFC7520B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47459" name="Rectangle 3">
            <a:extLst>
              <a:ext uri="{FF2B5EF4-FFF2-40B4-BE49-F238E27FC236}">
                <a16:creationId xmlns:a16="http://schemas.microsoft.com/office/drawing/2014/main" id="{575D5299-1D04-9C48-BFBF-1441F284CD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EA445C7-30FB-6B49-82AA-A0B185DA554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fld id="{FDEC14B9-39F6-704B-8EBB-EA5671ED6DAD}" type="slidenum">
              <a:rPr lang="en-US" altLang="en-US" sz="1200" i="0"/>
              <a:pPr/>
              <a:t>16</a:t>
            </a:fld>
            <a:endParaRPr lang="en-US" altLang="en-US" sz="1200" i="0"/>
          </a:p>
        </p:txBody>
      </p:sp>
      <p:sp>
        <p:nvSpPr>
          <p:cNvPr id="148482" name="Rectangle 2">
            <a:extLst>
              <a:ext uri="{FF2B5EF4-FFF2-40B4-BE49-F238E27FC236}">
                <a16:creationId xmlns:a16="http://schemas.microsoft.com/office/drawing/2014/main" id="{6C6A1A83-4998-2646-9067-B08EED1F433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48483" name="Rectangle 3">
            <a:extLst>
              <a:ext uri="{FF2B5EF4-FFF2-40B4-BE49-F238E27FC236}">
                <a16:creationId xmlns:a16="http://schemas.microsoft.com/office/drawing/2014/main" id="{853613F9-6528-B34F-B79D-3A2FF3B3DF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BA6ABDC-5438-5644-A8AC-1FA736DFD43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fld id="{40EC52E6-D5C2-6B45-8C7C-5E156204A367}" type="slidenum">
              <a:rPr lang="en-US" altLang="en-US" sz="1200" i="0"/>
              <a:pPr/>
              <a:t>17</a:t>
            </a:fld>
            <a:endParaRPr lang="en-US" altLang="en-US" sz="1200" i="0"/>
          </a:p>
        </p:txBody>
      </p:sp>
      <p:sp>
        <p:nvSpPr>
          <p:cNvPr id="149506" name="Rectangle 2">
            <a:extLst>
              <a:ext uri="{FF2B5EF4-FFF2-40B4-BE49-F238E27FC236}">
                <a16:creationId xmlns:a16="http://schemas.microsoft.com/office/drawing/2014/main" id="{58B83E9B-3A6C-A149-AAA8-90513D273A0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49507" name="Rectangle 3">
            <a:extLst>
              <a:ext uri="{FF2B5EF4-FFF2-40B4-BE49-F238E27FC236}">
                <a16:creationId xmlns:a16="http://schemas.microsoft.com/office/drawing/2014/main" id="{B94751C0-F6A6-D946-8982-EAC42B8E3F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52C45EC-3F20-1142-BD9C-A536EC24800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fld id="{054BED9F-1D3D-F54F-88C8-6F0DCCD84C70}" type="slidenum">
              <a:rPr lang="en-US" altLang="en-US" sz="1200" i="0"/>
              <a:pPr/>
              <a:t>18</a:t>
            </a:fld>
            <a:endParaRPr lang="en-US" altLang="en-US" sz="1200" i="0"/>
          </a:p>
        </p:txBody>
      </p:sp>
      <p:sp>
        <p:nvSpPr>
          <p:cNvPr id="150530" name="Rectangle 2">
            <a:extLst>
              <a:ext uri="{FF2B5EF4-FFF2-40B4-BE49-F238E27FC236}">
                <a16:creationId xmlns:a16="http://schemas.microsoft.com/office/drawing/2014/main" id="{6603C424-B88F-EE47-B27D-3E72A539ADB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50531" name="Rectangle 3">
            <a:extLst>
              <a:ext uri="{FF2B5EF4-FFF2-40B4-BE49-F238E27FC236}">
                <a16:creationId xmlns:a16="http://schemas.microsoft.com/office/drawing/2014/main" id="{9211E046-BF65-5F4D-838A-C518C0E572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ECD8F15-3816-FF40-9178-AB0BB871059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fld id="{1AA7DE0D-FD4E-E34F-93D2-78AEC0B605DD}" type="slidenum">
              <a:rPr lang="en-US" altLang="en-US" sz="1200" i="0"/>
              <a:pPr/>
              <a:t>19</a:t>
            </a:fld>
            <a:endParaRPr lang="en-US" altLang="en-US" sz="1200" i="0"/>
          </a:p>
        </p:txBody>
      </p:sp>
      <p:sp>
        <p:nvSpPr>
          <p:cNvPr id="151554" name="Rectangle 2">
            <a:extLst>
              <a:ext uri="{FF2B5EF4-FFF2-40B4-BE49-F238E27FC236}">
                <a16:creationId xmlns:a16="http://schemas.microsoft.com/office/drawing/2014/main" id="{93949739-55C1-1E44-B379-CDDE1AFCC55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51555" name="Rectangle 3">
            <a:extLst>
              <a:ext uri="{FF2B5EF4-FFF2-40B4-BE49-F238E27FC236}">
                <a16:creationId xmlns:a16="http://schemas.microsoft.com/office/drawing/2014/main" id="{8804C208-475F-2642-B02B-57E6902047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99547CD-CB3A-F948-91D7-0DF88973CD2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fld id="{4BB6802B-B03D-184E-A468-F6EB5E47C888}" type="slidenum">
              <a:rPr lang="en-US" altLang="en-US" sz="1200" i="0"/>
              <a:pPr/>
              <a:t>2</a:t>
            </a:fld>
            <a:endParaRPr lang="en-US" altLang="en-US" sz="1200" i="0"/>
          </a:p>
        </p:txBody>
      </p:sp>
      <p:sp>
        <p:nvSpPr>
          <p:cNvPr id="135170" name="Rectangle 2">
            <a:extLst>
              <a:ext uri="{FF2B5EF4-FFF2-40B4-BE49-F238E27FC236}">
                <a16:creationId xmlns:a16="http://schemas.microsoft.com/office/drawing/2014/main" id="{F7151863-FB0B-6E42-A329-339268F9B55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35171" name="Rectangle 3">
            <a:extLst>
              <a:ext uri="{FF2B5EF4-FFF2-40B4-BE49-F238E27FC236}">
                <a16:creationId xmlns:a16="http://schemas.microsoft.com/office/drawing/2014/main" id="{D9949F68-385E-5844-9CDC-DBDBFE900B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E150858-2B46-7A48-B3B2-C083E268565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fld id="{522DF8BE-E33D-904E-A9E6-9C772266F24D}" type="slidenum">
              <a:rPr lang="en-US" altLang="en-US" sz="1200" i="0"/>
              <a:pPr/>
              <a:t>20</a:t>
            </a:fld>
            <a:endParaRPr lang="en-US" altLang="en-US" sz="1200" i="0"/>
          </a:p>
        </p:txBody>
      </p:sp>
      <p:sp>
        <p:nvSpPr>
          <p:cNvPr id="152578" name="Rectangle 2">
            <a:extLst>
              <a:ext uri="{FF2B5EF4-FFF2-40B4-BE49-F238E27FC236}">
                <a16:creationId xmlns:a16="http://schemas.microsoft.com/office/drawing/2014/main" id="{09BA4CCD-F11D-4442-AC4F-C4E91229CF7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52579" name="Rectangle 3">
            <a:extLst>
              <a:ext uri="{FF2B5EF4-FFF2-40B4-BE49-F238E27FC236}">
                <a16:creationId xmlns:a16="http://schemas.microsoft.com/office/drawing/2014/main" id="{FF4C73E7-A8AB-0142-B0C0-B4C3FFFDF6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1DEBBE2-6973-D34C-AB2B-6F5590FE729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fld id="{7D4B607E-453E-5E49-B91E-BD6D8A8AE923}" type="slidenum">
              <a:rPr lang="en-US" altLang="en-US" sz="1200" i="0"/>
              <a:pPr/>
              <a:t>21</a:t>
            </a:fld>
            <a:endParaRPr lang="en-US" altLang="en-US" sz="1200" i="0"/>
          </a:p>
        </p:txBody>
      </p:sp>
      <p:sp>
        <p:nvSpPr>
          <p:cNvPr id="153602" name="Rectangle 2">
            <a:extLst>
              <a:ext uri="{FF2B5EF4-FFF2-40B4-BE49-F238E27FC236}">
                <a16:creationId xmlns:a16="http://schemas.microsoft.com/office/drawing/2014/main" id="{08AE7446-BCDB-EC4E-930E-45796242BFB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53603" name="Rectangle 3">
            <a:extLst>
              <a:ext uri="{FF2B5EF4-FFF2-40B4-BE49-F238E27FC236}">
                <a16:creationId xmlns:a16="http://schemas.microsoft.com/office/drawing/2014/main" id="{B0A60AEF-92CD-7C4F-B92C-7396EC2869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FB57219-94DB-FB46-B0FF-E04B2B68C5C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fld id="{43ECA102-33F8-3946-963A-7F31463129FA}" type="slidenum">
              <a:rPr lang="en-US" altLang="en-US" sz="1200" i="0"/>
              <a:pPr/>
              <a:t>22</a:t>
            </a:fld>
            <a:endParaRPr lang="en-US" altLang="en-US" sz="1200" i="0"/>
          </a:p>
        </p:txBody>
      </p:sp>
      <p:sp>
        <p:nvSpPr>
          <p:cNvPr id="154626" name="Rectangle 2">
            <a:extLst>
              <a:ext uri="{FF2B5EF4-FFF2-40B4-BE49-F238E27FC236}">
                <a16:creationId xmlns:a16="http://schemas.microsoft.com/office/drawing/2014/main" id="{21E68306-AA67-734C-B6D3-8E3CA7847D9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54627" name="Rectangle 3">
            <a:extLst>
              <a:ext uri="{FF2B5EF4-FFF2-40B4-BE49-F238E27FC236}">
                <a16:creationId xmlns:a16="http://schemas.microsoft.com/office/drawing/2014/main" id="{732DC6F5-7D77-844A-889D-2E1DFFED1F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17B584D-C92F-104A-A0A2-2BFE0CC2DCE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fld id="{1807E7EA-AD9A-0F44-A398-E6629BBB7604}" type="slidenum">
              <a:rPr lang="en-US" altLang="en-US" sz="1200" i="0"/>
              <a:pPr/>
              <a:t>23</a:t>
            </a:fld>
            <a:endParaRPr lang="en-US" altLang="en-US" sz="1200" i="0"/>
          </a:p>
        </p:txBody>
      </p:sp>
      <p:sp>
        <p:nvSpPr>
          <p:cNvPr id="155650" name="Rectangle 2">
            <a:extLst>
              <a:ext uri="{FF2B5EF4-FFF2-40B4-BE49-F238E27FC236}">
                <a16:creationId xmlns:a16="http://schemas.microsoft.com/office/drawing/2014/main" id="{2D6FA205-5B0E-794F-BCBD-23716728E09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55651" name="Rectangle 3">
            <a:extLst>
              <a:ext uri="{FF2B5EF4-FFF2-40B4-BE49-F238E27FC236}">
                <a16:creationId xmlns:a16="http://schemas.microsoft.com/office/drawing/2014/main" id="{4951F89B-711A-F345-AD9B-94557B9869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AC4A5FA-F79F-3A43-86C6-6239BAB9A92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fld id="{E205A220-7466-9842-B7DC-7EB97C5D41AB}" type="slidenum">
              <a:rPr lang="en-US" altLang="en-US" sz="1200" i="0"/>
              <a:pPr/>
              <a:t>24</a:t>
            </a:fld>
            <a:endParaRPr lang="en-US" altLang="en-US" sz="1200" i="0"/>
          </a:p>
        </p:txBody>
      </p:sp>
      <p:sp>
        <p:nvSpPr>
          <p:cNvPr id="156674" name="Rectangle 2">
            <a:extLst>
              <a:ext uri="{FF2B5EF4-FFF2-40B4-BE49-F238E27FC236}">
                <a16:creationId xmlns:a16="http://schemas.microsoft.com/office/drawing/2014/main" id="{322C98B9-1E58-D343-9466-2291D277DE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56675" name="Rectangle 3">
            <a:extLst>
              <a:ext uri="{FF2B5EF4-FFF2-40B4-BE49-F238E27FC236}">
                <a16:creationId xmlns:a16="http://schemas.microsoft.com/office/drawing/2014/main" id="{DBECC566-5037-8141-89C2-B48EFB5F8C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EB66846-D754-5D47-AD0E-8284E19962E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fld id="{C8B0EF42-8D68-C545-A92C-2B88510157DA}" type="slidenum">
              <a:rPr lang="en-US" altLang="en-US" sz="1200" i="0"/>
              <a:pPr/>
              <a:t>25</a:t>
            </a:fld>
            <a:endParaRPr lang="en-US" altLang="en-US" sz="1200" i="0"/>
          </a:p>
        </p:txBody>
      </p:sp>
      <p:sp>
        <p:nvSpPr>
          <p:cNvPr id="157698" name="Rectangle 2">
            <a:extLst>
              <a:ext uri="{FF2B5EF4-FFF2-40B4-BE49-F238E27FC236}">
                <a16:creationId xmlns:a16="http://schemas.microsoft.com/office/drawing/2014/main" id="{35FE5298-68CD-4749-AEA1-973D2E762C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57699" name="Rectangle 3">
            <a:extLst>
              <a:ext uri="{FF2B5EF4-FFF2-40B4-BE49-F238E27FC236}">
                <a16:creationId xmlns:a16="http://schemas.microsoft.com/office/drawing/2014/main" id="{BBFFF759-BA65-8148-AF46-2799CDBB62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29F5184-4F2E-B748-9D56-75C0C18CEDB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fld id="{424B3020-67B3-1E4D-9E65-BA8B50716321}" type="slidenum">
              <a:rPr lang="en-US" altLang="en-US" sz="1200" i="0"/>
              <a:pPr/>
              <a:t>26</a:t>
            </a:fld>
            <a:endParaRPr lang="en-US" altLang="en-US" sz="1200" i="0"/>
          </a:p>
        </p:txBody>
      </p:sp>
      <p:sp>
        <p:nvSpPr>
          <p:cNvPr id="158722" name="Rectangle 2">
            <a:extLst>
              <a:ext uri="{FF2B5EF4-FFF2-40B4-BE49-F238E27FC236}">
                <a16:creationId xmlns:a16="http://schemas.microsoft.com/office/drawing/2014/main" id="{BD648F36-86EB-AD45-90FF-038DA1B698E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58723" name="Rectangle 3">
            <a:extLst>
              <a:ext uri="{FF2B5EF4-FFF2-40B4-BE49-F238E27FC236}">
                <a16:creationId xmlns:a16="http://schemas.microsoft.com/office/drawing/2014/main" id="{E92ABA1E-39DE-2145-9745-A05D32E71F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7EBDEEA-81FB-3545-89D1-D921B84867A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fld id="{0C6BE94D-370C-8145-B60B-124173175516}" type="slidenum">
              <a:rPr lang="en-US" altLang="en-US" sz="1200" i="0"/>
              <a:pPr/>
              <a:t>27</a:t>
            </a:fld>
            <a:endParaRPr lang="en-US" altLang="en-US" sz="1200" i="0"/>
          </a:p>
        </p:txBody>
      </p:sp>
      <p:sp>
        <p:nvSpPr>
          <p:cNvPr id="165890" name="Rectangle 2">
            <a:extLst>
              <a:ext uri="{FF2B5EF4-FFF2-40B4-BE49-F238E27FC236}">
                <a16:creationId xmlns:a16="http://schemas.microsoft.com/office/drawing/2014/main" id="{23FFF96C-296D-D64B-970A-7BD1DCD75D3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65891" name="Rectangle 3">
            <a:extLst>
              <a:ext uri="{FF2B5EF4-FFF2-40B4-BE49-F238E27FC236}">
                <a16:creationId xmlns:a16="http://schemas.microsoft.com/office/drawing/2014/main" id="{28658DA8-1DD1-AE4E-BBE2-82F8071AF0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5CDA71B-6748-E942-A425-F084ECB0C7B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fld id="{E405F076-6EC0-3446-9C57-84F64F369392}" type="slidenum">
              <a:rPr lang="en-US" altLang="en-US" sz="1200" i="0"/>
              <a:pPr/>
              <a:t>29</a:t>
            </a:fld>
            <a:endParaRPr lang="en-US" altLang="en-US" sz="1200" i="0"/>
          </a:p>
        </p:txBody>
      </p:sp>
      <p:sp>
        <p:nvSpPr>
          <p:cNvPr id="194562" name="Rectangle 2">
            <a:extLst>
              <a:ext uri="{FF2B5EF4-FFF2-40B4-BE49-F238E27FC236}">
                <a16:creationId xmlns:a16="http://schemas.microsoft.com/office/drawing/2014/main" id="{5E18C679-5947-CC47-9DC7-9343304BEA7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94563" name="Rectangle 3">
            <a:extLst>
              <a:ext uri="{FF2B5EF4-FFF2-40B4-BE49-F238E27FC236}">
                <a16:creationId xmlns:a16="http://schemas.microsoft.com/office/drawing/2014/main" id="{003ADE99-877C-E84C-B4A0-B720338778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D892D63-D7A9-8240-92CC-B87F5C858E6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fld id="{170001B9-CCA0-EF48-921D-EEF9C7105C16}" type="slidenum">
              <a:rPr lang="en-US" altLang="en-US" sz="1200" i="0"/>
              <a:pPr/>
              <a:t>30</a:t>
            </a:fld>
            <a:endParaRPr lang="en-US" altLang="en-US" sz="1200" i="0"/>
          </a:p>
        </p:txBody>
      </p:sp>
      <p:sp>
        <p:nvSpPr>
          <p:cNvPr id="197634" name="Rectangle 2">
            <a:extLst>
              <a:ext uri="{FF2B5EF4-FFF2-40B4-BE49-F238E27FC236}">
                <a16:creationId xmlns:a16="http://schemas.microsoft.com/office/drawing/2014/main" id="{064FDC84-C914-EC48-87B5-C3193DAA75C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97635" name="Rectangle 3">
            <a:extLst>
              <a:ext uri="{FF2B5EF4-FFF2-40B4-BE49-F238E27FC236}">
                <a16:creationId xmlns:a16="http://schemas.microsoft.com/office/drawing/2014/main" id="{74519F87-FC16-134D-B2C9-67DC9EB347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0E76366-CFA7-1E47-AD81-94DC0E5E570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fld id="{A46A0E51-8799-C546-9EF9-00B530CCBBA9}" type="slidenum">
              <a:rPr lang="en-US" altLang="en-US" sz="1200" i="0"/>
              <a:pPr/>
              <a:t>3</a:t>
            </a:fld>
            <a:endParaRPr lang="en-US" altLang="en-US" sz="1200" i="0"/>
          </a:p>
        </p:txBody>
      </p:sp>
      <p:sp>
        <p:nvSpPr>
          <p:cNvPr id="136194" name="Rectangle 2">
            <a:extLst>
              <a:ext uri="{FF2B5EF4-FFF2-40B4-BE49-F238E27FC236}">
                <a16:creationId xmlns:a16="http://schemas.microsoft.com/office/drawing/2014/main" id="{DC48E228-6C0F-954F-94A7-059810046AD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36195" name="Rectangle 3">
            <a:extLst>
              <a:ext uri="{FF2B5EF4-FFF2-40B4-BE49-F238E27FC236}">
                <a16:creationId xmlns:a16="http://schemas.microsoft.com/office/drawing/2014/main" id="{F97F435B-C5B9-F343-8766-823DD744E6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D44149A-648A-1E44-BB39-7331C803386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fld id="{038EF9EE-2EEA-F940-BBBC-B1E1B3694B70}" type="slidenum">
              <a:rPr lang="en-US" altLang="en-US" sz="1200" i="0"/>
              <a:pPr/>
              <a:t>31</a:t>
            </a:fld>
            <a:endParaRPr lang="en-US" altLang="en-US" sz="1200" i="0"/>
          </a:p>
        </p:txBody>
      </p:sp>
      <p:sp>
        <p:nvSpPr>
          <p:cNvPr id="166914" name="Rectangle 2">
            <a:extLst>
              <a:ext uri="{FF2B5EF4-FFF2-40B4-BE49-F238E27FC236}">
                <a16:creationId xmlns:a16="http://schemas.microsoft.com/office/drawing/2014/main" id="{D428FCC5-1F66-994D-82EC-37884C7B3D4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66915" name="Rectangle 3">
            <a:extLst>
              <a:ext uri="{FF2B5EF4-FFF2-40B4-BE49-F238E27FC236}">
                <a16:creationId xmlns:a16="http://schemas.microsoft.com/office/drawing/2014/main" id="{FD1483CA-4EFB-FD4D-9704-D3E1F8AC79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6180C73-F5A1-4442-A76A-FE58E62EA9D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fld id="{FE22E33A-3740-D747-A958-D50D35918313}" type="slidenum">
              <a:rPr lang="en-US" altLang="en-US" sz="1200" i="0"/>
              <a:pPr/>
              <a:t>32</a:t>
            </a:fld>
            <a:endParaRPr lang="en-US" altLang="en-US" sz="1200" i="0"/>
          </a:p>
        </p:txBody>
      </p:sp>
      <p:sp>
        <p:nvSpPr>
          <p:cNvPr id="167938" name="Rectangle 2">
            <a:extLst>
              <a:ext uri="{FF2B5EF4-FFF2-40B4-BE49-F238E27FC236}">
                <a16:creationId xmlns:a16="http://schemas.microsoft.com/office/drawing/2014/main" id="{9FFC65A6-584D-C64C-8CF1-3136524A6D6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67939" name="Rectangle 3">
            <a:extLst>
              <a:ext uri="{FF2B5EF4-FFF2-40B4-BE49-F238E27FC236}">
                <a16:creationId xmlns:a16="http://schemas.microsoft.com/office/drawing/2014/main" id="{77996B25-1953-194D-9302-DE6C9A9A07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91E52E6-C718-5143-9651-792F77DDD41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fld id="{8C0CD55A-F0C9-024C-A303-CF702F2AE69E}" type="slidenum">
              <a:rPr lang="en-US" altLang="en-US" sz="1200" i="0"/>
              <a:pPr/>
              <a:t>33</a:t>
            </a:fld>
            <a:endParaRPr lang="en-US" altLang="en-US" sz="1200" i="0"/>
          </a:p>
        </p:txBody>
      </p:sp>
      <p:sp>
        <p:nvSpPr>
          <p:cNvPr id="168962" name="Rectangle 2">
            <a:extLst>
              <a:ext uri="{FF2B5EF4-FFF2-40B4-BE49-F238E27FC236}">
                <a16:creationId xmlns:a16="http://schemas.microsoft.com/office/drawing/2014/main" id="{153BBB09-9CFD-0041-B4A7-F9CF16C2CC6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68963" name="Rectangle 3">
            <a:extLst>
              <a:ext uri="{FF2B5EF4-FFF2-40B4-BE49-F238E27FC236}">
                <a16:creationId xmlns:a16="http://schemas.microsoft.com/office/drawing/2014/main" id="{B6BDB327-72C3-8B45-BEC7-9E1393D685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7FFE0FD-DDB2-8644-85C1-CD52F6C4064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fld id="{DF3E11FD-C12C-3742-BBF0-1747279157B7}" type="slidenum">
              <a:rPr lang="en-US" altLang="en-US" sz="1200" i="0"/>
              <a:pPr/>
              <a:t>34</a:t>
            </a:fld>
            <a:endParaRPr lang="en-US" altLang="en-US" sz="1200" i="0"/>
          </a:p>
        </p:txBody>
      </p:sp>
      <p:sp>
        <p:nvSpPr>
          <p:cNvPr id="169986" name="Rectangle 2">
            <a:extLst>
              <a:ext uri="{FF2B5EF4-FFF2-40B4-BE49-F238E27FC236}">
                <a16:creationId xmlns:a16="http://schemas.microsoft.com/office/drawing/2014/main" id="{5ECB9D8A-17D5-B940-9BBA-F8DB6A3586B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69987" name="Rectangle 3">
            <a:extLst>
              <a:ext uri="{FF2B5EF4-FFF2-40B4-BE49-F238E27FC236}">
                <a16:creationId xmlns:a16="http://schemas.microsoft.com/office/drawing/2014/main" id="{A87F00AF-AAD9-5A44-90F8-F55072B743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48A6576-DAFC-D94A-BF5B-DEA060614D9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fld id="{E27A8006-8D05-EC40-BBF4-96576A2A63F7}" type="slidenum">
              <a:rPr lang="en-US" altLang="en-US" sz="1200" i="0"/>
              <a:pPr/>
              <a:t>35</a:t>
            </a:fld>
            <a:endParaRPr lang="en-US" altLang="en-US" sz="1200" i="0"/>
          </a:p>
        </p:txBody>
      </p:sp>
      <p:sp>
        <p:nvSpPr>
          <p:cNvPr id="171010" name="Rectangle 2">
            <a:extLst>
              <a:ext uri="{FF2B5EF4-FFF2-40B4-BE49-F238E27FC236}">
                <a16:creationId xmlns:a16="http://schemas.microsoft.com/office/drawing/2014/main" id="{25724FC8-C2C0-054C-B03B-48B5D08BE03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71011" name="Rectangle 3">
            <a:extLst>
              <a:ext uri="{FF2B5EF4-FFF2-40B4-BE49-F238E27FC236}">
                <a16:creationId xmlns:a16="http://schemas.microsoft.com/office/drawing/2014/main" id="{A85E8F1B-1469-C54E-9A48-8A6C02F3CD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>
              <a:cs typeface="+mn-cs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48A6576-DAFC-D94A-BF5B-DEA060614D9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fld id="{E27A8006-8D05-EC40-BBF4-96576A2A63F7}" type="slidenum">
              <a:rPr lang="en-US" altLang="en-US" sz="1200" i="0"/>
              <a:pPr/>
              <a:t>36</a:t>
            </a:fld>
            <a:endParaRPr lang="en-US" altLang="en-US" sz="1200" i="0"/>
          </a:p>
        </p:txBody>
      </p:sp>
      <p:sp>
        <p:nvSpPr>
          <p:cNvPr id="171010" name="Rectangle 2">
            <a:extLst>
              <a:ext uri="{FF2B5EF4-FFF2-40B4-BE49-F238E27FC236}">
                <a16:creationId xmlns:a16="http://schemas.microsoft.com/office/drawing/2014/main" id="{25724FC8-C2C0-054C-B03B-48B5D08BE03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71011" name="Rectangle 3">
            <a:extLst>
              <a:ext uri="{FF2B5EF4-FFF2-40B4-BE49-F238E27FC236}">
                <a16:creationId xmlns:a16="http://schemas.microsoft.com/office/drawing/2014/main" id="{A85E8F1B-1469-C54E-9A48-8A6C02F3CD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160591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691A9A4-1C54-E547-815D-47FC472C799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fld id="{ADC233F9-FE67-D94A-9C1E-313112672787}" type="slidenum">
              <a:rPr lang="en-US" altLang="en-US" sz="1200" i="0"/>
              <a:pPr/>
              <a:t>37</a:t>
            </a:fld>
            <a:endParaRPr lang="en-US" altLang="en-US" sz="1200" i="0"/>
          </a:p>
        </p:txBody>
      </p:sp>
      <p:sp>
        <p:nvSpPr>
          <p:cNvPr id="172034" name="Rectangle 2">
            <a:extLst>
              <a:ext uri="{FF2B5EF4-FFF2-40B4-BE49-F238E27FC236}">
                <a16:creationId xmlns:a16="http://schemas.microsoft.com/office/drawing/2014/main" id="{538A6E34-A2E5-7B4B-82C4-C0050BA7B74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72035" name="Rectangle 3">
            <a:extLst>
              <a:ext uri="{FF2B5EF4-FFF2-40B4-BE49-F238E27FC236}">
                <a16:creationId xmlns:a16="http://schemas.microsoft.com/office/drawing/2014/main" id="{EA1A7320-2258-744C-9394-9B8278AFC7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827170F-5F22-FF47-8E36-4CA4EB7ABF2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fld id="{1650B0FB-1824-054F-999E-FA70C1F95916}" type="slidenum">
              <a:rPr lang="en-US" altLang="en-US" sz="1200" i="0"/>
              <a:pPr/>
              <a:t>38</a:t>
            </a:fld>
            <a:endParaRPr lang="en-US" altLang="en-US" sz="1200" i="0"/>
          </a:p>
        </p:txBody>
      </p:sp>
      <p:sp>
        <p:nvSpPr>
          <p:cNvPr id="173058" name="Rectangle 2">
            <a:extLst>
              <a:ext uri="{FF2B5EF4-FFF2-40B4-BE49-F238E27FC236}">
                <a16:creationId xmlns:a16="http://schemas.microsoft.com/office/drawing/2014/main" id="{4C7FCE00-9FB0-204B-A6EF-E82AB8D72AC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73059" name="Rectangle 3">
            <a:extLst>
              <a:ext uri="{FF2B5EF4-FFF2-40B4-BE49-F238E27FC236}">
                <a16:creationId xmlns:a16="http://schemas.microsoft.com/office/drawing/2014/main" id="{D4E6A1EE-81FA-8240-B82B-327B1C955F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5DD1070-8648-2F4D-89D8-BDF57A444C0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fld id="{714B362A-0E95-964C-8537-63F78EDEFE4B}" type="slidenum">
              <a:rPr lang="en-US" altLang="en-US" sz="1200" i="0"/>
              <a:pPr/>
              <a:t>39</a:t>
            </a:fld>
            <a:endParaRPr lang="en-US" altLang="en-US" sz="1200" i="0"/>
          </a:p>
        </p:txBody>
      </p:sp>
      <p:sp>
        <p:nvSpPr>
          <p:cNvPr id="174082" name="Rectangle 2">
            <a:extLst>
              <a:ext uri="{FF2B5EF4-FFF2-40B4-BE49-F238E27FC236}">
                <a16:creationId xmlns:a16="http://schemas.microsoft.com/office/drawing/2014/main" id="{5774E7B3-CCE1-E948-94C1-D1BBA587FBE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74083" name="Rectangle 3">
            <a:extLst>
              <a:ext uri="{FF2B5EF4-FFF2-40B4-BE49-F238E27FC236}">
                <a16:creationId xmlns:a16="http://schemas.microsoft.com/office/drawing/2014/main" id="{653E6949-52BB-9348-86C9-61A5AD39AA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996D69C-EFBB-C94E-8FA2-83B26EF877D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fld id="{0EA611CD-8D52-1242-BF91-65723A4AD1F5}" type="slidenum">
              <a:rPr lang="en-US" altLang="en-US" sz="1200" i="0"/>
              <a:pPr/>
              <a:t>40</a:t>
            </a:fld>
            <a:endParaRPr lang="en-US" altLang="en-US" sz="1200" i="0"/>
          </a:p>
        </p:txBody>
      </p:sp>
      <p:sp>
        <p:nvSpPr>
          <p:cNvPr id="175106" name="Rectangle 2">
            <a:extLst>
              <a:ext uri="{FF2B5EF4-FFF2-40B4-BE49-F238E27FC236}">
                <a16:creationId xmlns:a16="http://schemas.microsoft.com/office/drawing/2014/main" id="{94852B60-74A0-A84A-A983-C6FB044952C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75107" name="Rectangle 3">
            <a:extLst>
              <a:ext uri="{FF2B5EF4-FFF2-40B4-BE49-F238E27FC236}">
                <a16:creationId xmlns:a16="http://schemas.microsoft.com/office/drawing/2014/main" id="{C5643CAC-01EA-EB42-9DD7-E9C94F050A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A139479-E612-CA40-B809-E4D5A9B9E7E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fld id="{19B610B7-E4B6-0F45-AABB-7B12F482E474}" type="slidenum">
              <a:rPr lang="en-US" altLang="en-US" sz="1200" i="0"/>
              <a:pPr/>
              <a:t>4</a:t>
            </a:fld>
            <a:endParaRPr lang="en-US" altLang="en-US" sz="1200" i="0"/>
          </a:p>
        </p:txBody>
      </p:sp>
      <p:sp>
        <p:nvSpPr>
          <p:cNvPr id="195586" name="Rectangle 2">
            <a:extLst>
              <a:ext uri="{FF2B5EF4-FFF2-40B4-BE49-F238E27FC236}">
                <a16:creationId xmlns:a16="http://schemas.microsoft.com/office/drawing/2014/main" id="{95DCD624-AE10-F643-9BA7-BC74CAC10CA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95587" name="Rectangle 3">
            <a:extLst>
              <a:ext uri="{FF2B5EF4-FFF2-40B4-BE49-F238E27FC236}">
                <a16:creationId xmlns:a16="http://schemas.microsoft.com/office/drawing/2014/main" id="{22704A5B-C955-8B4B-B21F-02FABA8BE3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30A0FAF-4FC6-8040-8DB7-E3BB4863EBA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fld id="{99780DC4-56E3-704B-AC0D-2722B9FC94E7}" type="slidenum">
              <a:rPr lang="en-US" altLang="en-US" sz="1200" i="0"/>
              <a:pPr/>
              <a:t>41</a:t>
            </a:fld>
            <a:endParaRPr lang="en-US" altLang="en-US" sz="1200" i="0"/>
          </a:p>
        </p:txBody>
      </p:sp>
      <p:sp>
        <p:nvSpPr>
          <p:cNvPr id="176130" name="Rectangle 2">
            <a:extLst>
              <a:ext uri="{FF2B5EF4-FFF2-40B4-BE49-F238E27FC236}">
                <a16:creationId xmlns:a16="http://schemas.microsoft.com/office/drawing/2014/main" id="{8BB4FCBB-DADB-CF49-B216-3475AAECE86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76131" name="Rectangle 3">
            <a:extLst>
              <a:ext uri="{FF2B5EF4-FFF2-40B4-BE49-F238E27FC236}">
                <a16:creationId xmlns:a16="http://schemas.microsoft.com/office/drawing/2014/main" id="{251FB304-FEA2-364F-8B46-14C44E0EFF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C3E6A5C-7C2E-D14F-BB7C-E31528E5F9B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fld id="{95BD3930-AD50-D048-9CC1-F6F01520D59B}" type="slidenum">
              <a:rPr lang="en-US" altLang="en-US" sz="1200" i="0"/>
              <a:pPr/>
              <a:t>42</a:t>
            </a:fld>
            <a:endParaRPr lang="en-US" altLang="en-US" sz="1200" i="0"/>
          </a:p>
        </p:txBody>
      </p:sp>
      <p:sp>
        <p:nvSpPr>
          <p:cNvPr id="177154" name="Rectangle 2">
            <a:extLst>
              <a:ext uri="{FF2B5EF4-FFF2-40B4-BE49-F238E27FC236}">
                <a16:creationId xmlns:a16="http://schemas.microsoft.com/office/drawing/2014/main" id="{A1B1A9DC-E9D3-1445-BE6E-83F4E70457F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77155" name="Rectangle 3">
            <a:extLst>
              <a:ext uri="{FF2B5EF4-FFF2-40B4-BE49-F238E27FC236}">
                <a16:creationId xmlns:a16="http://schemas.microsoft.com/office/drawing/2014/main" id="{9741BEB2-E515-F142-B217-FE092525E0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9E4ADB9-7D0E-3647-9DEA-DAC2FA4AE5E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fld id="{038AD999-D2A2-7647-84EB-F2FD772B961B}" type="slidenum">
              <a:rPr lang="en-US" altLang="en-US" sz="1200" i="0"/>
              <a:pPr/>
              <a:t>43</a:t>
            </a:fld>
            <a:endParaRPr lang="en-US" altLang="en-US" sz="1200" i="0"/>
          </a:p>
        </p:txBody>
      </p:sp>
      <p:sp>
        <p:nvSpPr>
          <p:cNvPr id="178178" name="Rectangle 2">
            <a:extLst>
              <a:ext uri="{FF2B5EF4-FFF2-40B4-BE49-F238E27FC236}">
                <a16:creationId xmlns:a16="http://schemas.microsoft.com/office/drawing/2014/main" id="{506930F4-25C3-DB44-8CAC-8032CE511AA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78179" name="Rectangle 3">
            <a:extLst>
              <a:ext uri="{FF2B5EF4-FFF2-40B4-BE49-F238E27FC236}">
                <a16:creationId xmlns:a16="http://schemas.microsoft.com/office/drawing/2014/main" id="{8517CBED-5D26-3A40-B3FA-2854F89EF6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306E0A9-EF67-7246-AEAA-F44A276D76D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fld id="{5E5F5697-400B-484E-8FCE-3204A6193FFC}" type="slidenum">
              <a:rPr lang="en-US" altLang="en-US" sz="1200" i="0"/>
              <a:pPr/>
              <a:t>44</a:t>
            </a:fld>
            <a:endParaRPr lang="en-US" altLang="en-US" sz="1200" i="0"/>
          </a:p>
        </p:txBody>
      </p:sp>
      <p:sp>
        <p:nvSpPr>
          <p:cNvPr id="179202" name="Rectangle 2">
            <a:extLst>
              <a:ext uri="{FF2B5EF4-FFF2-40B4-BE49-F238E27FC236}">
                <a16:creationId xmlns:a16="http://schemas.microsoft.com/office/drawing/2014/main" id="{36B0D555-D749-B740-8769-38F2A19C250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79203" name="Rectangle 3">
            <a:extLst>
              <a:ext uri="{FF2B5EF4-FFF2-40B4-BE49-F238E27FC236}">
                <a16:creationId xmlns:a16="http://schemas.microsoft.com/office/drawing/2014/main" id="{E53E2CCB-E054-844C-BDA9-0318FE5035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2CC11F1-07F6-6A48-8DC8-5EE96705AF3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fld id="{C18EAFD8-0161-8C4C-A236-4861137149C1}" type="slidenum">
              <a:rPr lang="en-US" altLang="en-US" sz="1200" i="0"/>
              <a:pPr/>
              <a:t>45</a:t>
            </a:fld>
            <a:endParaRPr lang="en-US" altLang="en-US" sz="1200" i="0"/>
          </a:p>
        </p:txBody>
      </p:sp>
      <p:sp>
        <p:nvSpPr>
          <p:cNvPr id="180226" name="Rectangle 2">
            <a:extLst>
              <a:ext uri="{FF2B5EF4-FFF2-40B4-BE49-F238E27FC236}">
                <a16:creationId xmlns:a16="http://schemas.microsoft.com/office/drawing/2014/main" id="{C12D38F9-813C-EC49-A4A6-F74240601E8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80227" name="Rectangle 3">
            <a:extLst>
              <a:ext uri="{FF2B5EF4-FFF2-40B4-BE49-F238E27FC236}">
                <a16:creationId xmlns:a16="http://schemas.microsoft.com/office/drawing/2014/main" id="{C5475E96-3EB9-0D41-B8EB-884CDD5414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F9371DB-69DF-3E4E-8246-9A5B0CC9AE5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fld id="{AEF6E020-63A5-6249-9622-D5CEC5828DA4}" type="slidenum">
              <a:rPr lang="en-US" altLang="en-US" sz="1200" i="0"/>
              <a:pPr/>
              <a:t>46</a:t>
            </a:fld>
            <a:endParaRPr lang="en-US" altLang="en-US" sz="1200" i="0"/>
          </a:p>
        </p:txBody>
      </p:sp>
      <p:sp>
        <p:nvSpPr>
          <p:cNvPr id="181250" name="Rectangle 2">
            <a:extLst>
              <a:ext uri="{FF2B5EF4-FFF2-40B4-BE49-F238E27FC236}">
                <a16:creationId xmlns:a16="http://schemas.microsoft.com/office/drawing/2014/main" id="{4C65D12C-5110-6946-B83F-092063A572F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81251" name="Rectangle 3">
            <a:extLst>
              <a:ext uri="{FF2B5EF4-FFF2-40B4-BE49-F238E27FC236}">
                <a16:creationId xmlns:a16="http://schemas.microsoft.com/office/drawing/2014/main" id="{6A6C5AA7-5BA7-9041-AC80-5E2D44C87E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96285F3-6394-3A48-988E-72F00164809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fld id="{D7CD6B50-77B7-6240-A153-7DC196F8D793}" type="slidenum">
              <a:rPr lang="en-US" altLang="en-US" sz="1200" i="0"/>
              <a:pPr/>
              <a:t>47</a:t>
            </a:fld>
            <a:endParaRPr lang="en-US" altLang="en-US" sz="1200" i="0"/>
          </a:p>
        </p:txBody>
      </p:sp>
      <p:sp>
        <p:nvSpPr>
          <p:cNvPr id="182274" name="Rectangle 2">
            <a:extLst>
              <a:ext uri="{FF2B5EF4-FFF2-40B4-BE49-F238E27FC236}">
                <a16:creationId xmlns:a16="http://schemas.microsoft.com/office/drawing/2014/main" id="{083DA829-D32E-1143-A4BC-D53408640FC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82275" name="Rectangle 3">
            <a:extLst>
              <a:ext uri="{FF2B5EF4-FFF2-40B4-BE49-F238E27FC236}">
                <a16:creationId xmlns:a16="http://schemas.microsoft.com/office/drawing/2014/main" id="{DC5D994C-26FE-FF44-B9DF-B07ED304A2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66B695A-6AD5-6941-9667-8DF71EBCC94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fld id="{17A29294-E615-F649-BC80-D1AD9E594B90}" type="slidenum">
              <a:rPr lang="en-US" altLang="en-US" sz="1200" i="0"/>
              <a:pPr/>
              <a:t>48</a:t>
            </a:fld>
            <a:endParaRPr lang="en-US" altLang="en-US" sz="1200" i="0"/>
          </a:p>
        </p:txBody>
      </p:sp>
      <p:sp>
        <p:nvSpPr>
          <p:cNvPr id="183298" name="Rectangle 2">
            <a:extLst>
              <a:ext uri="{FF2B5EF4-FFF2-40B4-BE49-F238E27FC236}">
                <a16:creationId xmlns:a16="http://schemas.microsoft.com/office/drawing/2014/main" id="{E9B7DE99-5EBD-074E-A7A8-0BACA8F13B5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83299" name="Rectangle 3">
            <a:extLst>
              <a:ext uri="{FF2B5EF4-FFF2-40B4-BE49-F238E27FC236}">
                <a16:creationId xmlns:a16="http://schemas.microsoft.com/office/drawing/2014/main" id="{E2A540F2-C68D-FA4C-B818-6EDBC73304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35F13F0-6C91-D74C-9A60-BC78767133C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fld id="{086B0193-5FF4-8D45-A4FF-91164A27A815}" type="slidenum">
              <a:rPr lang="en-US" altLang="en-US" sz="1200" i="0"/>
              <a:pPr/>
              <a:t>49</a:t>
            </a:fld>
            <a:endParaRPr lang="en-US" altLang="en-US" sz="1200" i="0"/>
          </a:p>
        </p:txBody>
      </p:sp>
      <p:sp>
        <p:nvSpPr>
          <p:cNvPr id="184322" name="Rectangle 2">
            <a:extLst>
              <a:ext uri="{FF2B5EF4-FFF2-40B4-BE49-F238E27FC236}">
                <a16:creationId xmlns:a16="http://schemas.microsoft.com/office/drawing/2014/main" id="{F6A9BC69-873B-304D-AB33-932722D45A4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84323" name="Rectangle 3">
            <a:extLst>
              <a:ext uri="{FF2B5EF4-FFF2-40B4-BE49-F238E27FC236}">
                <a16:creationId xmlns:a16="http://schemas.microsoft.com/office/drawing/2014/main" id="{3A8A60F2-52BF-F347-AE19-6892E7BA8A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11C63EB-C3D6-7F4A-ACB0-E27CEF875D2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fld id="{8516577F-09E6-6F4E-B1CB-D9488889A6CC}" type="slidenum">
              <a:rPr lang="en-US" altLang="en-US" sz="1200" i="0"/>
              <a:pPr/>
              <a:t>50</a:t>
            </a:fld>
            <a:endParaRPr lang="en-US" altLang="en-US" sz="1200" i="0"/>
          </a:p>
        </p:txBody>
      </p:sp>
      <p:sp>
        <p:nvSpPr>
          <p:cNvPr id="185346" name="Rectangle 2">
            <a:extLst>
              <a:ext uri="{FF2B5EF4-FFF2-40B4-BE49-F238E27FC236}">
                <a16:creationId xmlns:a16="http://schemas.microsoft.com/office/drawing/2014/main" id="{F1224DF2-F977-2744-BAD0-4A3998F5A49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85347" name="Rectangle 3">
            <a:extLst>
              <a:ext uri="{FF2B5EF4-FFF2-40B4-BE49-F238E27FC236}">
                <a16:creationId xmlns:a16="http://schemas.microsoft.com/office/drawing/2014/main" id="{152435F7-34BC-034A-A9C2-48EE92D7FB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0BE4976-8993-3242-9F9D-67B0D2AD9A8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fld id="{D38ABD25-39FB-1341-8051-11317EEE7D97}" type="slidenum">
              <a:rPr lang="en-US" altLang="en-US" sz="1200" i="0"/>
              <a:pPr/>
              <a:t>5</a:t>
            </a:fld>
            <a:endParaRPr lang="en-US" altLang="en-US" sz="1200" i="0"/>
          </a:p>
        </p:txBody>
      </p:sp>
      <p:sp>
        <p:nvSpPr>
          <p:cNvPr id="137218" name="Rectangle 2">
            <a:extLst>
              <a:ext uri="{FF2B5EF4-FFF2-40B4-BE49-F238E27FC236}">
                <a16:creationId xmlns:a16="http://schemas.microsoft.com/office/drawing/2014/main" id="{BAF2F6FF-7D69-B74D-AB57-493540FAA1C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37219" name="Rectangle 3">
            <a:extLst>
              <a:ext uri="{FF2B5EF4-FFF2-40B4-BE49-F238E27FC236}">
                <a16:creationId xmlns:a16="http://schemas.microsoft.com/office/drawing/2014/main" id="{62BAB6D0-F3F7-9740-AEB0-158B342086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984D4A0-1149-B846-9E50-A068EF50EFE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fld id="{C349930D-7F9B-CA4C-A22B-F617DE032686}" type="slidenum">
              <a:rPr lang="en-US" altLang="en-US" sz="1200" i="0"/>
              <a:pPr/>
              <a:t>51</a:t>
            </a:fld>
            <a:endParaRPr lang="en-US" altLang="en-US" sz="1200" i="0"/>
          </a:p>
        </p:txBody>
      </p:sp>
      <p:sp>
        <p:nvSpPr>
          <p:cNvPr id="159746" name="Rectangle 2">
            <a:extLst>
              <a:ext uri="{FF2B5EF4-FFF2-40B4-BE49-F238E27FC236}">
                <a16:creationId xmlns:a16="http://schemas.microsoft.com/office/drawing/2014/main" id="{B0DD532B-D558-7045-B0F5-E57B76AA51B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59747" name="Rectangle 3">
            <a:extLst>
              <a:ext uri="{FF2B5EF4-FFF2-40B4-BE49-F238E27FC236}">
                <a16:creationId xmlns:a16="http://schemas.microsoft.com/office/drawing/2014/main" id="{63C1B4C9-8C70-0143-A8F9-A8A07C656D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BD7E4A2-D309-C644-A663-4227D1227F7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fld id="{8F58ED19-943D-0349-8EA5-6302A24B8128}" type="slidenum">
              <a:rPr lang="en-US" altLang="en-US" sz="1200" i="0"/>
              <a:pPr/>
              <a:t>52</a:t>
            </a:fld>
            <a:endParaRPr lang="en-US" altLang="en-US" sz="1200" i="0"/>
          </a:p>
        </p:txBody>
      </p:sp>
      <p:sp>
        <p:nvSpPr>
          <p:cNvPr id="190466" name="Rectangle 2">
            <a:extLst>
              <a:ext uri="{FF2B5EF4-FFF2-40B4-BE49-F238E27FC236}">
                <a16:creationId xmlns:a16="http://schemas.microsoft.com/office/drawing/2014/main" id="{048F02A5-359E-AF4C-939B-CA5008B655F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90467" name="Rectangle 3">
            <a:extLst>
              <a:ext uri="{FF2B5EF4-FFF2-40B4-BE49-F238E27FC236}">
                <a16:creationId xmlns:a16="http://schemas.microsoft.com/office/drawing/2014/main" id="{11E67A4A-7F99-D44A-BDAD-D372E17525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DFF0C80-2165-C449-B518-9437BEA17A5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fld id="{156B9570-7CA9-A04D-B863-49B5390586F5}" type="slidenum">
              <a:rPr lang="en-US" altLang="en-US" sz="1200" i="0"/>
              <a:pPr/>
              <a:t>53</a:t>
            </a:fld>
            <a:endParaRPr lang="en-US" altLang="en-US" sz="1200" i="0"/>
          </a:p>
        </p:txBody>
      </p:sp>
      <p:sp>
        <p:nvSpPr>
          <p:cNvPr id="160770" name="Rectangle 2">
            <a:extLst>
              <a:ext uri="{FF2B5EF4-FFF2-40B4-BE49-F238E27FC236}">
                <a16:creationId xmlns:a16="http://schemas.microsoft.com/office/drawing/2014/main" id="{5A344283-4BCE-B144-B2EC-04388B69FE1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60771" name="Rectangle 3">
            <a:extLst>
              <a:ext uri="{FF2B5EF4-FFF2-40B4-BE49-F238E27FC236}">
                <a16:creationId xmlns:a16="http://schemas.microsoft.com/office/drawing/2014/main" id="{FF332581-762D-8842-B2A7-0134E59F1E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95C7CAD-AE1B-9E4B-8E50-3C20853975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fld id="{659E6729-1321-9045-8CC6-B9BE8DE6D7B6}" type="slidenum">
              <a:rPr lang="en-US" altLang="en-US" sz="1200" i="0"/>
              <a:pPr/>
              <a:t>54</a:t>
            </a:fld>
            <a:endParaRPr lang="en-US" altLang="en-US" sz="1200" i="0"/>
          </a:p>
        </p:txBody>
      </p:sp>
      <p:sp>
        <p:nvSpPr>
          <p:cNvPr id="161794" name="Rectangle 2">
            <a:extLst>
              <a:ext uri="{FF2B5EF4-FFF2-40B4-BE49-F238E27FC236}">
                <a16:creationId xmlns:a16="http://schemas.microsoft.com/office/drawing/2014/main" id="{D4EFACE5-6946-5344-88ED-83C41C96E86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61795" name="Rectangle 3">
            <a:extLst>
              <a:ext uri="{FF2B5EF4-FFF2-40B4-BE49-F238E27FC236}">
                <a16:creationId xmlns:a16="http://schemas.microsoft.com/office/drawing/2014/main" id="{C49FAC69-46CD-C543-82BF-E96F4BF731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E2EA845-CF4A-AE4B-B7B9-0EE470F728C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fld id="{BA94B075-B261-9D46-B58C-F392A05ED5C2}" type="slidenum">
              <a:rPr lang="en-US" altLang="en-US" sz="1200" i="0"/>
              <a:pPr/>
              <a:t>55</a:t>
            </a:fld>
            <a:endParaRPr lang="en-US" altLang="en-US" sz="1200" i="0"/>
          </a:p>
        </p:txBody>
      </p:sp>
      <p:sp>
        <p:nvSpPr>
          <p:cNvPr id="162818" name="Rectangle 2">
            <a:extLst>
              <a:ext uri="{FF2B5EF4-FFF2-40B4-BE49-F238E27FC236}">
                <a16:creationId xmlns:a16="http://schemas.microsoft.com/office/drawing/2014/main" id="{CE4E891D-4E73-5544-81E5-333211B4E11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62819" name="Rectangle 3">
            <a:extLst>
              <a:ext uri="{FF2B5EF4-FFF2-40B4-BE49-F238E27FC236}">
                <a16:creationId xmlns:a16="http://schemas.microsoft.com/office/drawing/2014/main" id="{A4C1FF9C-670A-0A49-ADBD-CDA29843EC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48D1C24-6469-7B46-B6E3-8B5D7D52597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fld id="{BDBDBF4D-BC82-0142-93EC-399E1169C87E}" type="slidenum">
              <a:rPr lang="en-US" altLang="en-US" sz="1200" i="0"/>
              <a:pPr/>
              <a:t>56</a:t>
            </a:fld>
            <a:endParaRPr lang="en-US" altLang="en-US" sz="1200" i="0"/>
          </a:p>
        </p:txBody>
      </p:sp>
      <p:sp>
        <p:nvSpPr>
          <p:cNvPr id="163842" name="Rectangle 2">
            <a:extLst>
              <a:ext uri="{FF2B5EF4-FFF2-40B4-BE49-F238E27FC236}">
                <a16:creationId xmlns:a16="http://schemas.microsoft.com/office/drawing/2014/main" id="{FFD101CA-CC2E-B94C-B727-27D024E870B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63843" name="Rectangle 3">
            <a:extLst>
              <a:ext uri="{FF2B5EF4-FFF2-40B4-BE49-F238E27FC236}">
                <a16:creationId xmlns:a16="http://schemas.microsoft.com/office/drawing/2014/main" id="{BFB6F39F-132D-7741-BC9C-F13AF0FC97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F45C173-A973-1648-876F-CC0CA4440E7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fld id="{EEA5F4D1-618A-934D-944B-0D12DF8ED261}" type="slidenum">
              <a:rPr lang="en-US" altLang="en-US" sz="1200" i="0"/>
              <a:pPr/>
              <a:t>57</a:t>
            </a:fld>
            <a:endParaRPr lang="en-US" altLang="en-US" sz="1200" i="0"/>
          </a:p>
        </p:txBody>
      </p:sp>
      <p:sp>
        <p:nvSpPr>
          <p:cNvPr id="164866" name="Rectangle 2">
            <a:extLst>
              <a:ext uri="{FF2B5EF4-FFF2-40B4-BE49-F238E27FC236}">
                <a16:creationId xmlns:a16="http://schemas.microsoft.com/office/drawing/2014/main" id="{98FFBB80-2B6D-6844-A083-D478646E9EA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64867" name="Rectangle 3">
            <a:extLst>
              <a:ext uri="{FF2B5EF4-FFF2-40B4-BE49-F238E27FC236}">
                <a16:creationId xmlns:a16="http://schemas.microsoft.com/office/drawing/2014/main" id="{B1491229-41C2-324F-8E4A-0A08FBA60E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ECF253F-1FEC-AB4F-A81C-0C20B0B76D1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fld id="{99ECF3CD-147E-974C-B351-2A77872F6AAB}" type="slidenum">
              <a:rPr lang="en-US" altLang="en-US" sz="1200" i="0"/>
              <a:pPr/>
              <a:t>58</a:t>
            </a:fld>
            <a:endParaRPr lang="en-US" altLang="en-US" sz="1200" i="0"/>
          </a:p>
        </p:txBody>
      </p:sp>
      <p:sp>
        <p:nvSpPr>
          <p:cNvPr id="187394" name="Rectangle 2">
            <a:extLst>
              <a:ext uri="{FF2B5EF4-FFF2-40B4-BE49-F238E27FC236}">
                <a16:creationId xmlns:a16="http://schemas.microsoft.com/office/drawing/2014/main" id="{2B7D1FAE-81BD-AA41-80E8-23E185771AE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87395" name="Rectangle 3">
            <a:extLst>
              <a:ext uri="{FF2B5EF4-FFF2-40B4-BE49-F238E27FC236}">
                <a16:creationId xmlns:a16="http://schemas.microsoft.com/office/drawing/2014/main" id="{EEA2FD0B-7686-2043-BC23-7676300C77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F5D3663-9821-A540-8866-9175C43A9D7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fld id="{58DC0CFC-0C05-384B-B015-5498141A4314}" type="slidenum">
              <a:rPr lang="en-US" altLang="en-US" sz="1200" i="0"/>
              <a:pPr/>
              <a:t>59</a:t>
            </a:fld>
            <a:endParaRPr lang="en-US" altLang="en-US" sz="1200" i="0"/>
          </a:p>
        </p:txBody>
      </p:sp>
      <p:sp>
        <p:nvSpPr>
          <p:cNvPr id="188418" name="Rectangle 2">
            <a:extLst>
              <a:ext uri="{FF2B5EF4-FFF2-40B4-BE49-F238E27FC236}">
                <a16:creationId xmlns:a16="http://schemas.microsoft.com/office/drawing/2014/main" id="{81AE6E53-6873-1D44-905E-E4FCFC2AC27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88419" name="Rectangle 3">
            <a:extLst>
              <a:ext uri="{FF2B5EF4-FFF2-40B4-BE49-F238E27FC236}">
                <a16:creationId xmlns:a16="http://schemas.microsoft.com/office/drawing/2014/main" id="{39782F30-66BE-5545-858A-F2270999E1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49B86E3-9ACD-4044-A606-4E3E1CB963E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fld id="{561C6F1C-7A9B-014C-9E33-B551752469D6}" type="slidenum">
              <a:rPr lang="en-US" altLang="en-US" sz="1200" i="0"/>
              <a:pPr/>
              <a:t>6</a:t>
            </a:fld>
            <a:endParaRPr lang="en-US" altLang="en-US" sz="1200" i="0"/>
          </a:p>
        </p:txBody>
      </p:sp>
      <p:sp>
        <p:nvSpPr>
          <p:cNvPr id="138242" name="Rectangle 2">
            <a:extLst>
              <a:ext uri="{FF2B5EF4-FFF2-40B4-BE49-F238E27FC236}">
                <a16:creationId xmlns:a16="http://schemas.microsoft.com/office/drawing/2014/main" id="{737D9F49-B670-D846-888A-9F9FE773A72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38243" name="Rectangle 3">
            <a:extLst>
              <a:ext uri="{FF2B5EF4-FFF2-40B4-BE49-F238E27FC236}">
                <a16:creationId xmlns:a16="http://schemas.microsoft.com/office/drawing/2014/main" id="{DE1C76BB-E86A-A648-AD3E-2F796F2EC0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34A2A12-ABCF-9C4E-8498-CE52697FA4B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fld id="{94E52320-A7BF-7C42-BE69-1C98AAE7DF01}" type="slidenum">
              <a:rPr lang="en-US" altLang="en-US" sz="1200" i="0"/>
              <a:pPr/>
              <a:t>7</a:t>
            </a:fld>
            <a:endParaRPr lang="en-US" altLang="en-US" sz="1200" i="0"/>
          </a:p>
        </p:txBody>
      </p:sp>
      <p:sp>
        <p:nvSpPr>
          <p:cNvPr id="139266" name="Rectangle 2">
            <a:extLst>
              <a:ext uri="{FF2B5EF4-FFF2-40B4-BE49-F238E27FC236}">
                <a16:creationId xmlns:a16="http://schemas.microsoft.com/office/drawing/2014/main" id="{307B65C8-D039-FD4D-BA8E-574AE0A893F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39267" name="Rectangle 3">
            <a:extLst>
              <a:ext uri="{FF2B5EF4-FFF2-40B4-BE49-F238E27FC236}">
                <a16:creationId xmlns:a16="http://schemas.microsoft.com/office/drawing/2014/main" id="{2D481BA7-1683-7248-A8CC-EEBB2AFFF0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6C80BDA-A4C5-4D4E-88AB-3FEB13A2892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fld id="{CBFA7735-97AA-D349-83ED-DE36CECC68B5}" type="slidenum">
              <a:rPr lang="en-US" altLang="en-US" sz="1200" i="0"/>
              <a:pPr/>
              <a:t>8</a:t>
            </a:fld>
            <a:endParaRPr lang="en-US" altLang="en-US" sz="1200" i="0"/>
          </a:p>
        </p:txBody>
      </p:sp>
      <p:sp>
        <p:nvSpPr>
          <p:cNvPr id="140290" name="Rectangle 2">
            <a:extLst>
              <a:ext uri="{FF2B5EF4-FFF2-40B4-BE49-F238E27FC236}">
                <a16:creationId xmlns:a16="http://schemas.microsoft.com/office/drawing/2014/main" id="{ECA35CC8-8862-9941-BCB7-E4893A20F93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40291" name="Rectangle 3">
            <a:extLst>
              <a:ext uri="{FF2B5EF4-FFF2-40B4-BE49-F238E27FC236}">
                <a16:creationId xmlns:a16="http://schemas.microsoft.com/office/drawing/2014/main" id="{E741BEC5-3941-7B4D-9476-2B182D96AD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8FF2687-6C00-2942-870F-7D7C26F68AD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fld id="{3338C991-DCFE-E34B-8C03-00DA91819D84}" type="slidenum">
              <a:rPr lang="en-US" altLang="en-US" sz="1200" i="0"/>
              <a:pPr/>
              <a:t>9</a:t>
            </a:fld>
            <a:endParaRPr lang="en-US" altLang="en-US" sz="1200" i="0"/>
          </a:p>
        </p:txBody>
      </p:sp>
      <p:sp>
        <p:nvSpPr>
          <p:cNvPr id="141314" name="Rectangle 2">
            <a:extLst>
              <a:ext uri="{FF2B5EF4-FFF2-40B4-BE49-F238E27FC236}">
                <a16:creationId xmlns:a16="http://schemas.microsoft.com/office/drawing/2014/main" id="{C8ABEA4B-DED3-AF41-8437-FC3D785D615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41315" name="Rectangle 3">
            <a:extLst>
              <a:ext uri="{FF2B5EF4-FFF2-40B4-BE49-F238E27FC236}">
                <a16:creationId xmlns:a16="http://schemas.microsoft.com/office/drawing/2014/main" id="{E7A4869F-68F0-714B-BCE7-852E0160E0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07755042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59365784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16713" y="160338"/>
            <a:ext cx="2114550" cy="63293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9888" y="160338"/>
            <a:ext cx="6194425" cy="63293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91689134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75832486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51741311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9888" y="1128713"/>
            <a:ext cx="4154487" cy="5360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6775" y="1128713"/>
            <a:ext cx="4154488" cy="5360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71645007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12132113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38646876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5523229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38826851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5230687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663F20B3-26A8-B843-8B41-49B9D1D032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65163" y="160338"/>
            <a:ext cx="7772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129EFAA5-741E-9948-9964-43EAF356F9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69888" y="1128713"/>
            <a:ext cx="8461375" cy="536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2" name="Text Box 8">
            <a:extLst>
              <a:ext uri="{FF2B5EF4-FFF2-40B4-BE49-F238E27FC236}">
                <a16:creationId xmlns:a16="http://schemas.microsoft.com/office/drawing/2014/main" id="{AA2AFE7F-FEF9-BE4D-B6E9-629F9B65B46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3188" y="12700"/>
            <a:ext cx="3683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B07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 i="0">
                <a:solidFill>
                  <a:srgbClr val="0B07FF"/>
                </a:solidFill>
                <a:latin typeface="Sand" charset="0"/>
              </a:rPr>
              <a:t>–</a:t>
            </a:r>
            <a:fld id="{46F8F72B-03D6-5342-8958-E3BB8F780D13}" type="slidenum">
              <a:rPr lang="en-US" altLang="en-US" sz="1200" i="0">
                <a:solidFill>
                  <a:srgbClr val="0B07FF"/>
                </a:solidFill>
                <a:latin typeface="Sand" charset="0"/>
              </a:rPr>
              <a:pPr/>
              <a:t>‹#›</a:t>
            </a:fld>
            <a:r>
              <a:rPr lang="en-US" altLang="en-US" sz="1200" i="0">
                <a:solidFill>
                  <a:srgbClr val="0B07FF"/>
                </a:solidFill>
                <a:latin typeface="Sand" charset="0"/>
              </a:rPr>
              <a:t>–</a:t>
            </a:r>
            <a:endParaRPr lang="en-US" altLang="en-US" sz="1600" i="0">
              <a:solidFill>
                <a:srgbClr val="0B07FF"/>
              </a:solidFill>
              <a:latin typeface="Sand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charset="0"/>
          <a:ea typeface="ＭＳ Ｐゴシック" charset="0"/>
        </a:defRPr>
      </a:lvl9pPr>
    </p:titleStyle>
    <p:bodyStyle>
      <a:lvl1pPr marL="168275" indent="-168275" algn="l" rtl="0" eaLnBrk="0" fontAlgn="base" hangingPunct="0">
        <a:spcBef>
          <a:spcPct val="20000"/>
        </a:spcBef>
        <a:spcAft>
          <a:spcPct val="0"/>
        </a:spcAft>
        <a:buSzPct val="130000"/>
        <a:buFont typeface="Times" pitchFamily="2" charset="0"/>
        <a:buChar char="•"/>
        <a:defRPr sz="24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454025" indent="-168275" algn="l" rtl="0" eaLnBrk="0" fontAlgn="base" hangingPunct="0">
        <a:spcBef>
          <a:spcPct val="20000"/>
        </a:spcBef>
        <a:spcAft>
          <a:spcPct val="0"/>
        </a:spcAft>
        <a:buSzPct val="70000"/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</a:defRPr>
      </a:lvl2pPr>
      <a:lvl3pPr marL="803275" indent="-168275" algn="l" rtl="0" eaLnBrk="0" fontAlgn="base" hangingPunct="0">
        <a:spcBef>
          <a:spcPct val="20000"/>
        </a:spcBef>
        <a:spcAft>
          <a:spcPct val="0"/>
        </a:spcAft>
        <a:buSzPct val="70000"/>
        <a:buChar char="o"/>
        <a:defRPr sz="2000">
          <a:solidFill>
            <a:schemeClr val="tx1"/>
          </a:solidFill>
          <a:latin typeface="+mn-lt"/>
          <a:ea typeface="+mn-ea"/>
        </a:defRPr>
      </a:lvl3pPr>
      <a:lvl4pPr marL="1089025" indent="-168275" algn="l" rtl="0" eaLnBrk="0" fontAlgn="base" hangingPunct="0">
        <a:spcBef>
          <a:spcPct val="20000"/>
        </a:spcBef>
        <a:spcAft>
          <a:spcPct val="0"/>
        </a:spcAft>
        <a:buSzPct val="70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4pPr>
      <a:lvl5pPr marL="1373188" indent="-168275" algn="l" rtl="0" eaLnBrk="0" fontAlgn="base" hangingPunct="0">
        <a:spcBef>
          <a:spcPct val="20000"/>
        </a:spcBef>
        <a:spcAft>
          <a:spcPct val="0"/>
        </a:spcAft>
        <a:buSzPct val="70000"/>
        <a:buFont typeface="Times" pitchFamily="2" charset="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1830388" indent="-168275" algn="l" rtl="0" fontAlgn="base">
        <a:spcBef>
          <a:spcPct val="20000"/>
        </a:spcBef>
        <a:spcAft>
          <a:spcPct val="0"/>
        </a:spcAft>
        <a:buSzPct val="70000"/>
        <a:buFont typeface="Times" charset="0"/>
        <a:buChar char="•"/>
        <a:defRPr sz="2000">
          <a:solidFill>
            <a:schemeClr val="tx1"/>
          </a:solidFill>
          <a:latin typeface="+mn-lt"/>
          <a:ea typeface="+mn-ea"/>
        </a:defRPr>
      </a:lvl6pPr>
      <a:lvl7pPr marL="2287588" indent="-168275" algn="l" rtl="0" fontAlgn="base">
        <a:spcBef>
          <a:spcPct val="20000"/>
        </a:spcBef>
        <a:spcAft>
          <a:spcPct val="0"/>
        </a:spcAft>
        <a:buSzPct val="70000"/>
        <a:buFont typeface="Times" charset="0"/>
        <a:buChar char="•"/>
        <a:defRPr sz="2000">
          <a:solidFill>
            <a:schemeClr val="tx1"/>
          </a:solidFill>
          <a:latin typeface="+mn-lt"/>
          <a:ea typeface="+mn-ea"/>
        </a:defRPr>
      </a:lvl7pPr>
      <a:lvl8pPr marL="2744788" indent="-168275" algn="l" rtl="0" fontAlgn="base">
        <a:spcBef>
          <a:spcPct val="20000"/>
        </a:spcBef>
        <a:spcAft>
          <a:spcPct val="0"/>
        </a:spcAft>
        <a:buSzPct val="70000"/>
        <a:buFont typeface="Times" charset="0"/>
        <a:buChar char="•"/>
        <a:defRPr sz="2000">
          <a:solidFill>
            <a:schemeClr val="tx1"/>
          </a:solidFill>
          <a:latin typeface="+mn-lt"/>
          <a:ea typeface="+mn-ea"/>
        </a:defRPr>
      </a:lvl8pPr>
      <a:lvl9pPr marL="3201988" indent="-168275" algn="l" rtl="0" fontAlgn="base">
        <a:spcBef>
          <a:spcPct val="20000"/>
        </a:spcBef>
        <a:spcAft>
          <a:spcPct val="0"/>
        </a:spcAft>
        <a:buSzPct val="70000"/>
        <a:buFont typeface="Times" charset="0"/>
        <a:buChar char="•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\Users\rwcox\Desktop\Old_Desktop\Bootery\ListerHill_Oct2015\latest\afni01_intro\precanim.gif" TargetMode="External"/><Relationship Id="rId1" Type="http://schemas.microsoft.com/office/2007/relationships/media" Target="\Users\rwcox\Desktop\Old_Desktop\Bootery\ListerHill_Oct2015\latest\afni01_intro\precanim.gif" TargetMode="Externa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\Users\rwcox\Desktop\Old_Desktop\Bootery\ListerHill_Oct2015\latest\afni01_intro\spiral.gif" TargetMode="External"/><Relationship Id="rId1" Type="http://schemas.microsoft.com/office/2007/relationships/media" Target="\Users\rwcox\Desktop\Old_Desktop\Bootery\ListerHill_Oct2015\latest\afni01_intro\spiral.gif" TargetMode="Externa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\Users\rwcox\Desktop\Old_Desktop\Bootery\ListerHill_Oct2015\latest\afni01_intro\afni_vrender.gif" TargetMode="External"/><Relationship Id="rId1" Type="http://schemas.microsoft.com/office/2007/relationships/media" Target="\Users\rwcox\Desktop\Old_Desktop\Bootery\ListerHill_Oct2015\latest\afni01_intro\afni_vrender.gif" TargetMode="External"/><Relationship Id="rId5" Type="http://schemas.openxmlformats.org/officeDocument/2006/relationships/image" Target="../media/image40.gif"/><Relationship Id="rId4" Type="http://schemas.openxmlformats.org/officeDocument/2006/relationships/notesSlide" Target="../notesSlides/notesSlide4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\ssuma" TargetMode="External"/><Relationship Id="rId1" Type="http://schemas.microsoft.com/office/2007/relationships/media" Target="\ssuma" TargetMode="External"/><Relationship Id="rId5" Type="http://schemas.openxmlformats.org/officeDocument/2006/relationships/image" Target="../media/image41.png"/><Relationship Id="rId4" Type="http://schemas.openxmlformats.org/officeDocument/2006/relationships/notesSlide" Target="../notesSlides/notesSlide49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\Users\rwcox\Desktop\Old_Desktop\Bootery\ListerHill_Oct2015\latest\afni01_intro\hrfsum.gif" TargetMode="External"/><Relationship Id="rId1" Type="http://schemas.microsoft.com/office/2007/relationships/media" Target="\Users\rwcox\Desktop\Old_Desktop\Bootery\ListerHill_Oct2015\latest\afni01_intro\hrfsum.gif" TargetMode="External"/><Relationship Id="rId5" Type="http://schemas.openxmlformats.org/officeDocument/2006/relationships/image" Target="../media/image42.png"/><Relationship Id="rId4" Type="http://schemas.openxmlformats.org/officeDocument/2006/relationships/notesSlide" Target="../notesSlides/notesSlide5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\Users\rwcox\Desktop\Old_Desktop\Bootery\ListerHill_Oct2015\latest\afni01_intro\ssuma.gif" TargetMode="External"/><Relationship Id="rId1" Type="http://schemas.microsoft.com/office/2007/relationships/media" Target="\Users\rwcox\Desktop\Old_Desktop\Bootery\ListerHill_Oct2015\latest\afni01_intro\ssuma.gif" TargetMode="External"/><Relationship Id="rId5" Type="http://schemas.openxmlformats.org/officeDocument/2006/relationships/image" Target="../media/image41.png"/><Relationship Id="rId4" Type="http://schemas.openxmlformats.org/officeDocument/2006/relationships/notesSlide" Target="../notesSlides/notesSlide5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>
            <a:extLst>
              <a:ext uri="{FF2B5EF4-FFF2-40B4-BE49-F238E27FC236}">
                <a16:creationId xmlns:a16="http://schemas.microsoft.com/office/drawing/2014/main" id="{EBEE36A4-841F-E548-BA20-45AC7A92771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04825" y="287338"/>
            <a:ext cx="8486775" cy="1143000"/>
          </a:xfrm>
        </p:spPr>
        <p:txBody>
          <a:bodyPr/>
          <a:lstStyle/>
          <a:p>
            <a:pPr eaLnBrk="1" hangingPunct="1">
              <a:lnSpc>
                <a:spcPct val="65000"/>
              </a:lnSpc>
              <a:defRPr/>
            </a:pPr>
            <a:r>
              <a:rPr lang="en-US" sz="8800" b="1">
                <a:solidFill>
                  <a:srgbClr val="E600E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Rounded MT Bold" charset="0"/>
                <a:cs typeface="+mj-cs"/>
              </a:rPr>
              <a:t>A</a:t>
            </a:r>
            <a:r>
              <a:rPr lang="en-US" sz="8800" b="1">
                <a:solidFill>
                  <a:schemeClr val="accent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Rounded MT Bold" charset="0"/>
                <a:cs typeface="+mj-cs"/>
              </a:rPr>
              <a:t>F</a:t>
            </a:r>
            <a:r>
              <a:rPr lang="en-US" sz="8800" b="1">
                <a:solidFill>
                  <a:srgbClr val="FF011C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Rounded MT Bold" charset="0"/>
                <a:cs typeface="+mj-cs"/>
              </a:rPr>
              <a:t>N</a:t>
            </a:r>
            <a:r>
              <a:rPr lang="en-US" sz="8800" b="1">
                <a:solidFill>
                  <a:srgbClr val="00B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Rounded MT Bold" charset="0"/>
                <a:cs typeface="+mj-cs"/>
              </a:rPr>
              <a:t>I </a:t>
            </a:r>
            <a:r>
              <a:rPr lang="en-US" sz="6600" b="1">
                <a:solidFill>
                  <a:schemeClr val="bg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Rounded MT Bold" charset="0"/>
                <a:cs typeface="+mj-cs"/>
              </a:rPr>
              <a:t>&amp;</a:t>
            </a:r>
            <a:r>
              <a:rPr lang="en-US" sz="8800" b="1">
                <a:solidFill>
                  <a:srgbClr val="00B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Rounded MT Bold" charset="0"/>
                <a:cs typeface="+mj-cs"/>
              </a:rPr>
              <a:t> </a:t>
            </a:r>
            <a:r>
              <a:rPr lang="en-US" sz="8800" b="1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Rounded MT Bold" charset="0"/>
                <a:cs typeface="+mj-cs"/>
              </a:rPr>
              <a:t>FMRI</a:t>
            </a:r>
            <a:br>
              <a:rPr lang="en-US" sz="3200">
                <a:cs typeface="+mj-cs"/>
              </a:rPr>
            </a:br>
            <a:r>
              <a:rPr lang="en-US" sz="2800">
                <a:cs typeface="+mj-cs"/>
              </a:rPr>
              <a:t>Introduction, Concepts, Principles</a:t>
            </a:r>
            <a:endParaRPr lang="en-US">
              <a:cs typeface="+mj-cs"/>
            </a:endParaRPr>
          </a:p>
        </p:txBody>
      </p:sp>
      <p:sp>
        <p:nvSpPr>
          <p:cNvPr id="71683" name="Rectangle 3">
            <a:extLst>
              <a:ext uri="{FF2B5EF4-FFF2-40B4-BE49-F238E27FC236}">
                <a16:creationId xmlns:a16="http://schemas.microsoft.com/office/drawing/2014/main" id="{0BD18277-5E40-5A40-911E-C85008179BD8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55725" y="6207125"/>
            <a:ext cx="6400800" cy="490538"/>
          </a:xfrm>
        </p:spPr>
        <p:txBody>
          <a:bodyPr/>
          <a:lstStyle/>
          <a:p>
            <a:pPr eaLnBrk="1" hangingPunct="1">
              <a:buFont typeface="Times" charset="0"/>
              <a:buNone/>
              <a:defRPr/>
            </a:pPr>
            <a:r>
              <a:rPr lang="en-US" sz="2800" b="1" u="sng">
                <a:solidFill>
                  <a:srgbClr val="1218A4"/>
                </a:solidFill>
                <a:cs typeface="+mn-cs"/>
              </a:rPr>
              <a:t>http://afni.nimh.nih.gov/afni</a:t>
            </a:r>
          </a:p>
        </p:txBody>
      </p:sp>
      <p:pic>
        <p:nvPicPr>
          <p:cNvPr id="3075" name="Picture 6">
            <a:extLst>
              <a:ext uri="{FF2B5EF4-FFF2-40B4-BE49-F238E27FC236}">
                <a16:creationId xmlns:a16="http://schemas.microsoft.com/office/drawing/2014/main" id="{79F9F99C-0E64-7541-8DD4-13C7E0B226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675" y="1752600"/>
            <a:ext cx="1470025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7">
            <a:extLst>
              <a:ext uri="{FF2B5EF4-FFF2-40B4-BE49-F238E27FC236}">
                <a16:creationId xmlns:a16="http://schemas.microsoft.com/office/drawing/2014/main" id="{AD99B844-0081-E341-980B-0BC9ED45D9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38" y="4187825"/>
            <a:ext cx="91440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8">
            <a:extLst>
              <a:ext uri="{FF2B5EF4-FFF2-40B4-BE49-F238E27FC236}">
                <a16:creationId xmlns:a16="http://schemas.microsoft.com/office/drawing/2014/main" id="{6C42557C-8B1C-3A4F-9085-31550E4BA6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38" y="15240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9">
            <a:extLst>
              <a:ext uri="{FF2B5EF4-FFF2-40B4-BE49-F238E27FC236}">
                <a16:creationId xmlns:a16="http://schemas.microsoft.com/office/drawing/2014/main" id="{D09457C4-B524-A443-A63C-980701B73E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38" y="2484438"/>
            <a:ext cx="914400" cy="69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10">
            <a:extLst>
              <a:ext uri="{FF2B5EF4-FFF2-40B4-BE49-F238E27FC236}">
                <a16:creationId xmlns:a16="http://schemas.microsoft.com/office/drawing/2014/main" id="{CCAFC4EC-1A7B-C448-9ECB-DDF7393A25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38" y="3227388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11">
            <a:extLst>
              <a:ext uri="{FF2B5EF4-FFF2-40B4-BE49-F238E27FC236}">
                <a16:creationId xmlns:a16="http://schemas.microsoft.com/office/drawing/2014/main" id="{A712B354-C67C-624A-B17E-3053444936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465138" y="5227638"/>
            <a:ext cx="914400" cy="59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12">
            <a:extLst>
              <a:ext uri="{FF2B5EF4-FFF2-40B4-BE49-F238E27FC236}">
                <a16:creationId xmlns:a16="http://schemas.microsoft.com/office/drawing/2014/main" id="{AFDB5DCC-8A2E-1A4D-8EEB-33DE4C19CB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38" y="58674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4">
            <a:extLst>
              <a:ext uri="{FF2B5EF4-FFF2-40B4-BE49-F238E27FC236}">
                <a16:creationId xmlns:a16="http://schemas.microsoft.com/office/drawing/2014/main" id="{672C97D5-6470-0346-AAE4-67C2AB20C0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8088" y="3440113"/>
            <a:ext cx="1471612" cy="147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95" name="Line 15">
            <a:extLst>
              <a:ext uri="{FF2B5EF4-FFF2-40B4-BE49-F238E27FC236}">
                <a16:creationId xmlns:a16="http://schemas.microsoft.com/office/drawing/2014/main" id="{F4C83FA3-2AD0-B84F-AD18-AA2E8A9368B4}"/>
              </a:ext>
            </a:extLst>
          </p:cNvPr>
          <p:cNvSpPr>
            <a:spLocks noChangeShapeType="1"/>
          </p:cNvSpPr>
          <p:nvPr/>
        </p:nvSpPr>
        <p:spPr bwMode="auto">
          <a:xfrm>
            <a:off x="1584325" y="1512888"/>
            <a:ext cx="6022975" cy="0"/>
          </a:xfrm>
          <a:prstGeom prst="line">
            <a:avLst/>
          </a:prstGeom>
          <a:noFill/>
          <a:ln w="9525">
            <a:solidFill>
              <a:srgbClr val="E600E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defRPr/>
            </a:pPr>
            <a:endParaRPr lang="en-US">
              <a:latin typeface="Helvetica" charset="0"/>
              <a:ea typeface="ＭＳ Ｐゴシック" charset="0"/>
            </a:endParaRPr>
          </a:p>
        </p:txBody>
      </p:sp>
      <p:sp>
        <p:nvSpPr>
          <p:cNvPr id="71696" name="Line 16">
            <a:extLst>
              <a:ext uri="{FF2B5EF4-FFF2-40B4-BE49-F238E27FC236}">
                <a16:creationId xmlns:a16="http://schemas.microsoft.com/office/drawing/2014/main" id="{F688AAB5-A4B1-C541-8A24-ED00A5344054}"/>
              </a:ext>
            </a:extLst>
          </p:cNvPr>
          <p:cNvSpPr>
            <a:spLocks noChangeShapeType="1"/>
          </p:cNvSpPr>
          <p:nvPr/>
        </p:nvSpPr>
        <p:spPr bwMode="auto">
          <a:xfrm>
            <a:off x="1584325" y="1535113"/>
            <a:ext cx="6022975" cy="0"/>
          </a:xfrm>
          <a:prstGeom prst="line">
            <a:avLst/>
          </a:prstGeom>
          <a:noFill/>
          <a:ln w="9525">
            <a:solidFill>
              <a:srgbClr val="33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defRPr/>
            </a:pPr>
            <a:endParaRPr lang="en-US">
              <a:latin typeface="Helvetica" charset="0"/>
              <a:ea typeface="ＭＳ Ｐゴシック" charset="0"/>
            </a:endParaRPr>
          </a:p>
        </p:txBody>
      </p:sp>
      <p:sp>
        <p:nvSpPr>
          <p:cNvPr id="71697" name="Line 17">
            <a:extLst>
              <a:ext uri="{FF2B5EF4-FFF2-40B4-BE49-F238E27FC236}">
                <a16:creationId xmlns:a16="http://schemas.microsoft.com/office/drawing/2014/main" id="{06F91509-8E8A-6243-B0C2-7887EFF4E6BC}"/>
              </a:ext>
            </a:extLst>
          </p:cNvPr>
          <p:cNvSpPr>
            <a:spLocks noChangeShapeType="1"/>
          </p:cNvSpPr>
          <p:nvPr/>
        </p:nvSpPr>
        <p:spPr bwMode="auto">
          <a:xfrm>
            <a:off x="1584325" y="1557338"/>
            <a:ext cx="6022975" cy="0"/>
          </a:xfrm>
          <a:prstGeom prst="line">
            <a:avLst/>
          </a:prstGeom>
          <a:noFill/>
          <a:ln w="9525">
            <a:solidFill>
              <a:srgbClr val="FF011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defRPr/>
            </a:pPr>
            <a:endParaRPr lang="en-US">
              <a:latin typeface="Helvetica" charset="0"/>
              <a:ea typeface="ＭＳ Ｐゴシック" charset="0"/>
            </a:endParaRPr>
          </a:p>
        </p:txBody>
      </p:sp>
      <p:sp>
        <p:nvSpPr>
          <p:cNvPr id="71698" name="Line 18">
            <a:extLst>
              <a:ext uri="{FF2B5EF4-FFF2-40B4-BE49-F238E27FC236}">
                <a16:creationId xmlns:a16="http://schemas.microsoft.com/office/drawing/2014/main" id="{895CDDA2-E08B-8944-BC84-788762080712}"/>
              </a:ext>
            </a:extLst>
          </p:cNvPr>
          <p:cNvSpPr>
            <a:spLocks noChangeShapeType="1"/>
          </p:cNvSpPr>
          <p:nvPr/>
        </p:nvSpPr>
        <p:spPr bwMode="auto">
          <a:xfrm>
            <a:off x="1584325" y="1579563"/>
            <a:ext cx="6022975" cy="0"/>
          </a:xfrm>
          <a:prstGeom prst="line">
            <a:avLst/>
          </a:prstGeom>
          <a:noFill/>
          <a:ln w="9525">
            <a:solidFill>
              <a:srgbClr val="2DB81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defRPr/>
            </a:pPr>
            <a:endParaRPr lang="en-US">
              <a:latin typeface="Helvetica" charset="0"/>
              <a:ea typeface="ＭＳ Ｐゴシック" charset="0"/>
            </a:endParaRPr>
          </a:p>
        </p:txBody>
      </p:sp>
      <p:pic>
        <p:nvPicPr>
          <p:cNvPr id="3087" name="Picture 19">
            <a:extLst>
              <a:ext uri="{FF2B5EF4-FFF2-40B4-BE49-F238E27FC236}">
                <a16:creationId xmlns:a16="http://schemas.microsoft.com/office/drawing/2014/main" id="{DC49ED3C-99A2-D547-A986-5DC8BCAF27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1263" y="5129213"/>
            <a:ext cx="1463675" cy="146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8" name="Picture 1" descr="afnisplash.tiff">
            <a:extLst>
              <a:ext uri="{FF2B5EF4-FFF2-40B4-BE49-F238E27FC236}">
                <a16:creationId xmlns:a16="http://schemas.microsoft.com/office/drawing/2014/main" id="{A203A538-3AF2-CF4C-AE07-788E63306E2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" t="5264" r="37" b="12325"/>
          <a:stretch>
            <a:fillRect/>
          </a:stretch>
        </p:blipFill>
        <p:spPr bwMode="auto">
          <a:xfrm>
            <a:off x="1689100" y="1636713"/>
            <a:ext cx="5711825" cy="440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6" descr="precession">
            <a:extLst>
              <a:ext uri="{FF2B5EF4-FFF2-40B4-BE49-F238E27FC236}">
                <a16:creationId xmlns:a16="http://schemas.microsoft.com/office/drawing/2014/main" id="{E7930875-D18B-A84C-B2A9-5624C84697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2559050"/>
            <a:ext cx="4673600" cy="410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498" name="Text Box 2">
            <a:extLst>
              <a:ext uri="{FF2B5EF4-FFF2-40B4-BE49-F238E27FC236}">
                <a16:creationId xmlns:a16="http://schemas.microsoft.com/office/drawing/2014/main" id="{9A99997C-764B-0747-88F3-8B05F87874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5538" y="2822575"/>
            <a:ext cx="4119562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buClr>
                <a:srgbClr val="001142"/>
              </a:buClr>
              <a:buFont typeface="Symbol" pitchFamily="2" charset="2"/>
              <a:buChar char="¨"/>
            </a:pPr>
            <a:r>
              <a:rPr lang="en-US" altLang="en-US" sz="2000" i="0">
                <a:latin typeface="Times New Roman" panose="02020603050405020304" pitchFamily="18" charset="0"/>
              </a:rPr>
              <a:t> If </a:t>
            </a:r>
            <a:r>
              <a:rPr lang="en-US" altLang="en-US" sz="2000">
                <a:latin typeface="Times New Roman" panose="02020603050405020304" pitchFamily="18" charset="0"/>
              </a:rPr>
              <a:t>M</a:t>
            </a:r>
            <a:r>
              <a:rPr lang="en-US" altLang="en-US" sz="2000" i="0">
                <a:latin typeface="Times New Roman" panose="02020603050405020304" pitchFamily="18" charset="0"/>
              </a:rPr>
              <a:t> is not parallel to </a:t>
            </a:r>
            <a:r>
              <a:rPr lang="en-US" altLang="en-US" sz="2000">
                <a:latin typeface="Times New Roman" panose="02020603050405020304" pitchFamily="18" charset="0"/>
              </a:rPr>
              <a:t>B</a:t>
            </a:r>
            <a:r>
              <a:rPr lang="en-US" altLang="en-US" sz="2000" i="0">
                <a:latin typeface="Times New Roman" panose="02020603050405020304" pitchFamily="18" charset="0"/>
              </a:rPr>
              <a:t>, then</a:t>
            </a:r>
          </a:p>
          <a:p>
            <a:r>
              <a:rPr lang="en-US" altLang="en-US" sz="2000" i="0">
                <a:latin typeface="Times New Roman" panose="02020603050405020304" pitchFamily="18" charset="0"/>
              </a:rPr>
              <a:t>it precesses clockwise around</a:t>
            </a:r>
          </a:p>
          <a:p>
            <a:r>
              <a:rPr lang="en-US" altLang="en-US" sz="2000" i="0">
                <a:latin typeface="Times New Roman" panose="02020603050405020304" pitchFamily="18" charset="0"/>
              </a:rPr>
              <a:t>the direction of </a:t>
            </a:r>
            <a:r>
              <a:rPr lang="en-US" altLang="en-US" sz="2000">
                <a:latin typeface="Times New Roman" panose="02020603050405020304" pitchFamily="18" charset="0"/>
              </a:rPr>
              <a:t>B.</a:t>
            </a:r>
          </a:p>
          <a:p>
            <a:endParaRPr lang="en-US" altLang="en-US" sz="2000">
              <a:latin typeface="Times New Roman" panose="02020603050405020304" pitchFamily="18" charset="0"/>
            </a:endParaRPr>
          </a:p>
          <a:p>
            <a:pPr>
              <a:buClr>
                <a:srgbClr val="001142"/>
              </a:buClr>
              <a:buFont typeface="Symbol" pitchFamily="2" charset="2"/>
              <a:buChar char="¨"/>
            </a:pPr>
            <a:r>
              <a:rPr lang="en-US" altLang="en-US" sz="2000" i="0">
                <a:latin typeface="Times New Roman" panose="02020603050405020304" pitchFamily="18" charset="0"/>
              </a:rPr>
              <a:t> However, </a:t>
            </a:r>
            <a:r>
              <a:rPr lang="ja-JP" altLang="en-US" sz="2000" i="0">
                <a:latin typeface="Arial" panose="020B0604020202020204" pitchFamily="34" charset="0"/>
              </a:rPr>
              <a:t>“</a:t>
            </a:r>
            <a:r>
              <a:rPr lang="en-US" altLang="ja-JP" sz="2000" i="0">
                <a:latin typeface="Times New Roman" panose="02020603050405020304" pitchFamily="18" charset="0"/>
              </a:rPr>
              <a:t>normal</a:t>
            </a:r>
            <a:r>
              <a:rPr lang="ja-JP" altLang="en-US" sz="2000" i="0">
                <a:latin typeface="Arial" panose="020B0604020202020204" pitchFamily="34" charset="0"/>
              </a:rPr>
              <a:t>”</a:t>
            </a:r>
            <a:r>
              <a:rPr lang="en-US" altLang="ja-JP" sz="2000" i="0">
                <a:latin typeface="Times New Roman" panose="02020603050405020304" pitchFamily="18" charset="0"/>
              </a:rPr>
              <a:t> (</a:t>
            </a:r>
            <a:r>
              <a:rPr lang="en-US" altLang="ja-JP" sz="2000">
                <a:latin typeface="Times New Roman" panose="02020603050405020304" pitchFamily="18" charset="0"/>
              </a:rPr>
              <a:t>fully relaxed</a:t>
            </a:r>
            <a:r>
              <a:rPr lang="en-US" altLang="ja-JP" sz="2000" i="0">
                <a:latin typeface="Times New Roman" panose="02020603050405020304" pitchFamily="18" charset="0"/>
              </a:rPr>
              <a:t>)</a:t>
            </a:r>
            <a:r>
              <a:rPr lang="en-US" altLang="ja-JP" sz="2000">
                <a:latin typeface="Times New Roman" panose="02020603050405020304" pitchFamily="18" charset="0"/>
              </a:rPr>
              <a:t> </a:t>
            </a:r>
            <a:r>
              <a:rPr lang="en-US" altLang="ja-JP" sz="2000" i="0">
                <a:latin typeface="Times New Roman" panose="02020603050405020304" pitchFamily="18" charset="0"/>
              </a:rPr>
              <a:t>situation has </a:t>
            </a:r>
            <a:r>
              <a:rPr lang="en-US" altLang="ja-JP" sz="2000">
                <a:latin typeface="Times New Roman" panose="02020603050405020304" pitchFamily="18" charset="0"/>
              </a:rPr>
              <a:t>M</a:t>
            </a:r>
            <a:r>
              <a:rPr lang="en-US" altLang="ja-JP" sz="2000" i="0">
                <a:latin typeface="Times New Roman" panose="02020603050405020304" pitchFamily="18" charset="0"/>
              </a:rPr>
              <a:t> parallel to </a:t>
            </a:r>
            <a:r>
              <a:rPr lang="en-US" altLang="ja-JP" sz="2000">
                <a:latin typeface="Times New Roman" panose="02020603050405020304" pitchFamily="18" charset="0"/>
              </a:rPr>
              <a:t>B</a:t>
            </a:r>
            <a:r>
              <a:rPr lang="en-US" altLang="ja-JP" sz="2000" i="0">
                <a:latin typeface="Times New Roman" panose="02020603050405020304" pitchFamily="18" charset="0"/>
              </a:rPr>
              <a:t>, which means there won</a:t>
            </a:r>
            <a:r>
              <a:rPr lang="ja-JP" altLang="en-US" sz="2000" i="0">
                <a:latin typeface="Arial" panose="020B0604020202020204" pitchFamily="34" charset="0"/>
              </a:rPr>
              <a:t>’</a:t>
            </a:r>
            <a:r>
              <a:rPr lang="en-US" altLang="ja-JP" sz="2000" i="0">
                <a:latin typeface="Times New Roman" panose="02020603050405020304" pitchFamily="18" charset="0"/>
              </a:rPr>
              <a:t>t be any</a:t>
            </a:r>
          </a:p>
          <a:p>
            <a:r>
              <a:rPr lang="en-US" altLang="en-US" sz="2000" i="0">
                <a:latin typeface="Times New Roman" panose="02020603050405020304" pitchFamily="18" charset="0"/>
              </a:rPr>
              <a:t>precession</a:t>
            </a:r>
            <a:r>
              <a:rPr lang="en-US" altLang="en-US" sz="1800" i="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106500" name="Rectangle 4">
            <a:extLst>
              <a:ext uri="{FF2B5EF4-FFF2-40B4-BE49-F238E27FC236}">
                <a16:creationId xmlns:a16="http://schemas.microsoft.com/office/drawing/2014/main" id="{5F348F10-A174-034F-A544-E76920F521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81013" y="60325"/>
            <a:ext cx="8183562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solidFill>
                  <a:srgbClr val="001142"/>
                </a:solidFill>
                <a:cs typeface="+mj-cs"/>
              </a:rPr>
              <a:t>Precession of Magnetization </a:t>
            </a:r>
            <a:r>
              <a:rPr lang="en-US" i="1">
                <a:solidFill>
                  <a:srgbClr val="001142"/>
                </a:solidFill>
                <a:cs typeface="+mj-cs"/>
              </a:rPr>
              <a:t>M</a:t>
            </a:r>
            <a:endParaRPr lang="en-US">
              <a:cs typeface="+mj-cs"/>
            </a:endParaRPr>
          </a:p>
        </p:txBody>
      </p:sp>
      <p:sp>
        <p:nvSpPr>
          <p:cNvPr id="106501" name="Rectangle 5">
            <a:extLst>
              <a:ext uri="{FF2B5EF4-FFF2-40B4-BE49-F238E27FC236}">
                <a16:creationId xmlns:a16="http://schemas.microsoft.com/office/drawing/2014/main" id="{5948EE6F-D2EE-094B-A229-267FC4926B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09550" y="928688"/>
            <a:ext cx="8778875" cy="1360487"/>
          </a:xfrm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</a:pPr>
            <a:r>
              <a:rPr lang="en-US" altLang="en-US"/>
              <a:t> Magnetic field </a:t>
            </a:r>
            <a:r>
              <a:rPr lang="en-US" altLang="en-US" i="1"/>
              <a:t>B </a:t>
            </a:r>
            <a:r>
              <a:rPr lang="en-US" altLang="en-US"/>
              <a:t>causes </a:t>
            </a:r>
            <a:r>
              <a:rPr lang="en-US" altLang="en-US" i="1"/>
              <a:t>M</a:t>
            </a:r>
            <a:r>
              <a:rPr lang="en-US" altLang="en-US"/>
              <a:t> to rotate </a:t>
            </a:r>
            <a:r>
              <a:rPr lang="en-US" altLang="en-US" sz="2000"/>
              <a:t>(</a:t>
            </a:r>
            <a:r>
              <a:rPr lang="ja-JP" altLang="en-US" sz="2000">
                <a:latin typeface="Arial" panose="020B0604020202020204" pitchFamily="34" charset="0"/>
              </a:rPr>
              <a:t>“</a:t>
            </a:r>
            <a:r>
              <a:rPr lang="en-US" altLang="ja-JP" sz="2000" i="1">
                <a:solidFill>
                  <a:srgbClr val="001142"/>
                </a:solidFill>
              </a:rPr>
              <a:t>precess</a:t>
            </a:r>
            <a:r>
              <a:rPr lang="ja-JP" altLang="en-US" sz="2000" i="1">
                <a:solidFill>
                  <a:srgbClr val="001142"/>
                </a:solidFill>
                <a:latin typeface="Arial" panose="020B0604020202020204" pitchFamily="34" charset="0"/>
              </a:rPr>
              <a:t>”</a:t>
            </a:r>
            <a:r>
              <a:rPr lang="en-US" altLang="ja-JP" sz="1400" i="1">
                <a:solidFill>
                  <a:srgbClr val="001142"/>
                </a:solidFill>
              </a:rPr>
              <a:t> </a:t>
            </a:r>
            <a:r>
              <a:rPr lang="en-US" altLang="ja-JP" sz="2000"/>
              <a:t>)</a:t>
            </a:r>
            <a:r>
              <a:rPr lang="en-US" altLang="ja-JP"/>
              <a:t> about the direction of </a:t>
            </a:r>
            <a:r>
              <a:rPr lang="en-US" altLang="ja-JP" i="1"/>
              <a:t>B</a:t>
            </a:r>
            <a:r>
              <a:rPr lang="en-US" altLang="ja-JP"/>
              <a:t> at a frequency proportional to the size of </a:t>
            </a:r>
            <a:r>
              <a:rPr lang="en-US" altLang="ja-JP" i="1"/>
              <a:t>B</a:t>
            </a:r>
            <a:r>
              <a:rPr lang="en-US" altLang="ja-JP"/>
              <a:t> — 42 million times per second </a:t>
            </a:r>
            <a:r>
              <a:rPr lang="en-US" altLang="ja-JP" sz="2000"/>
              <a:t>(42 MHz)</a:t>
            </a:r>
            <a:r>
              <a:rPr lang="en-US" altLang="ja-JP"/>
              <a:t>, per Tesla of </a:t>
            </a:r>
            <a:r>
              <a:rPr lang="en-US" altLang="ja-JP" i="1"/>
              <a:t>B </a:t>
            </a:r>
            <a:endParaRPr lang="en-US" altLang="ja-JP"/>
          </a:p>
          <a:p>
            <a:pPr marL="742950" lvl="1" indent="-285750" eaLnBrk="1" hangingPunct="1">
              <a:lnSpc>
                <a:spcPct val="90000"/>
              </a:lnSpc>
            </a:pPr>
            <a:r>
              <a:rPr lang="en-US" altLang="en-US"/>
              <a:t>127 MHz at </a:t>
            </a:r>
            <a:r>
              <a:rPr lang="en-US" altLang="en-US" i="1"/>
              <a:t>B</a:t>
            </a:r>
            <a:r>
              <a:rPr lang="en-US" altLang="en-US"/>
              <a:t> = 3 Tesla — range of radio frequencies</a:t>
            </a:r>
            <a:endParaRPr lang="en-US" altLang="en-US" i="1"/>
          </a:p>
        </p:txBody>
      </p:sp>
      <p:sp>
        <p:nvSpPr>
          <p:cNvPr id="106503" name="Text Box 7">
            <a:extLst>
              <a:ext uri="{FF2B5EF4-FFF2-40B4-BE49-F238E27FC236}">
                <a16:creationId xmlns:a16="http://schemas.microsoft.com/office/drawing/2014/main" id="{E9A44379-449E-C048-9B7F-E7DF4E8E90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4738" y="5819775"/>
            <a:ext cx="383381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>
              <a:buClr>
                <a:srgbClr val="001142"/>
              </a:buClr>
              <a:buFont typeface="Symbol" charset="0"/>
              <a:buChar char="¨"/>
              <a:defRPr/>
            </a:pPr>
            <a:r>
              <a:rPr lang="en-US" sz="2000" i="0">
                <a:latin typeface="Times New Roman" charset="0"/>
                <a:ea typeface="ＭＳ Ｐゴシック" charset="0"/>
              </a:rPr>
              <a:t> N.B.: part of </a:t>
            </a:r>
            <a:r>
              <a:rPr lang="en-US" sz="2000">
                <a:latin typeface="Times New Roman" charset="0"/>
                <a:ea typeface="ＭＳ Ｐゴシック" charset="0"/>
              </a:rPr>
              <a:t>M</a:t>
            </a:r>
            <a:r>
              <a:rPr lang="en-US" sz="2000" i="0">
                <a:latin typeface="Times New Roman" charset="0"/>
                <a:ea typeface="ＭＳ Ｐゴシック" charset="0"/>
              </a:rPr>
              <a:t> parallel to </a:t>
            </a:r>
            <a:r>
              <a:rPr lang="en-US" sz="2000">
                <a:latin typeface="Times New Roman" charset="0"/>
                <a:ea typeface="ＭＳ Ｐゴシック" charset="0"/>
              </a:rPr>
              <a:t>B</a:t>
            </a:r>
            <a:r>
              <a:rPr lang="en-US" sz="2000" i="0">
                <a:latin typeface="Times New Roman" charset="0"/>
                <a:ea typeface="ＭＳ Ｐゴシック" charset="0"/>
              </a:rPr>
              <a:t> (M</a:t>
            </a:r>
            <a:r>
              <a:rPr lang="en-US" sz="2000" i="0" baseline="-25000">
                <a:latin typeface="Times New Roman" charset="0"/>
                <a:ea typeface="ＭＳ Ｐゴシック" charset="0"/>
              </a:rPr>
              <a:t>z</a:t>
            </a:r>
            <a:r>
              <a:rPr lang="en-US" sz="2000" i="0">
                <a:latin typeface="Times New Roman" charset="0"/>
                <a:ea typeface="ＭＳ Ｐゴシック" charset="0"/>
              </a:rPr>
              <a:t>)</a:t>
            </a:r>
          </a:p>
          <a:p>
            <a:pPr eaLnBrk="0" hangingPunct="0">
              <a:buClr>
                <a:srgbClr val="FAFD00"/>
              </a:buClr>
              <a:buFont typeface="Monotype Sorts" charset="0"/>
              <a:buNone/>
              <a:defRPr/>
            </a:pPr>
            <a:r>
              <a:rPr lang="en-US" sz="2000" i="0">
                <a:latin typeface="Times New Roman" charset="0"/>
                <a:ea typeface="ＭＳ Ｐゴシック" charset="0"/>
              </a:rPr>
              <a:t>    does not precess</a:t>
            </a:r>
          </a:p>
        </p:txBody>
      </p:sp>
      <p:pic>
        <p:nvPicPr>
          <p:cNvPr id="106504" name="precanim.gif" descr="/Users/rwcox/Desktop/AFNI_Bootcamps/latest/afni01_intro/precanim.gif">
            <a:hlinkClick r:id="" action="ppaction://media"/>
            <a:extLst>
              <a:ext uri="{FF2B5EF4-FFF2-40B4-BE49-F238E27FC236}">
                <a16:creationId xmlns:a16="http://schemas.microsoft.com/office/drawing/2014/main" id="{B430E0F9-F713-454B-8422-2EA1D73C392D}"/>
              </a:ext>
            </a:extLst>
          </p:cNvPr>
          <p:cNvPicPr>
            <a:picLocks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9963" y="2849563"/>
            <a:ext cx="4330700" cy="288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65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65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65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65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0740" fill="hold"/>
                                        <p:tgtEl>
                                          <p:spTgt spid="10650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6504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65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 nodeType="clickPar">
                      <p:stCondLst>
                        <p:cond delay="0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10650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504"/>
                  </p:tgtEl>
                </p:cond>
              </p:nextCondLst>
            </p:seq>
          </p:childTnLst>
        </p:cTn>
      </p:par>
    </p:tnLst>
    <p:bldLst>
      <p:bldP spid="106503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Text Box 2">
            <a:extLst>
              <a:ext uri="{FF2B5EF4-FFF2-40B4-BE49-F238E27FC236}">
                <a16:creationId xmlns:a16="http://schemas.microsoft.com/office/drawing/2014/main" id="{94BAC15E-078A-CD42-9133-A6240155C9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3440113"/>
            <a:ext cx="3454400" cy="234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buFont typeface="Symbol" pitchFamily="2" charset="2"/>
              <a:buChar char="¨"/>
            </a:pPr>
            <a:r>
              <a:rPr lang="en-US" altLang="en-US" sz="2000" i="0">
                <a:latin typeface="Times New Roman" panose="02020603050405020304" pitchFamily="18" charset="0"/>
              </a:rPr>
              <a:t> The effect of the tiny </a:t>
            </a:r>
            <a:r>
              <a:rPr lang="en-US" altLang="en-US" sz="2000">
                <a:latin typeface="Times New Roman" panose="02020603050405020304" pitchFamily="18" charset="0"/>
              </a:rPr>
              <a:t>B</a:t>
            </a:r>
            <a:r>
              <a:rPr lang="en-US" altLang="en-US" sz="2000" i="0" baseline="-25000">
                <a:latin typeface="Times New Roman" panose="02020603050405020304" pitchFamily="18" charset="0"/>
              </a:rPr>
              <a:t>1</a:t>
            </a:r>
            <a:r>
              <a:rPr lang="en-US" altLang="en-US" sz="2000">
                <a:latin typeface="Times New Roman" panose="02020603050405020304" pitchFamily="18" charset="0"/>
              </a:rPr>
              <a:t> </a:t>
            </a:r>
            <a:r>
              <a:rPr lang="en-US" altLang="en-US" sz="2000" i="0">
                <a:latin typeface="Times New Roman" panose="02020603050405020304" pitchFamily="18" charset="0"/>
              </a:rPr>
              <a:t>is</a:t>
            </a:r>
          </a:p>
          <a:p>
            <a:pPr>
              <a:lnSpc>
                <a:spcPct val="90000"/>
              </a:lnSpc>
              <a:buClr>
                <a:srgbClr val="FAFD00"/>
              </a:buClr>
              <a:buFont typeface="Monotype Sorts" pitchFamily="2" charset="2"/>
              <a:buNone/>
            </a:pPr>
            <a:r>
              <a:rPr lang="en-US" altLang="en-US" sz="2000" i="0">
                <a:latin typeface="Times New Roman" panose="02020603050405020304" pitchFamily="18" charset="0"/>
              </a:rPr>
              <a:t>   to cause </a:t>
            </a:r>
            <a:r>
              <a:rPr lang="en-US" altLang="en-US" sz="2000">
                <a:latin typeface="Times New Roman" panose="02020603050405020304" pitchFamily="18" charset="0"/>
              </a:rPr>
              <a:t>M</a:t>
            </a:r>
            <a:r>
              <a:rPr lang="en-US" altLang="en-US" sz="2000" i="0">
                <a:latin typeface="Times New Roman" panose="02020603050405020304" pitchFamily="18" charset="0"/>
              </a:rPr>
              <a:t> to spiral away</a:t>
            </a:r>
          </a:p>
          <a:p>
            <a:pPr>
              <a:lnSpc>
                <a:spcPct val="90000"/>
              </a:lnSpc>
            </a:pPr>
            <a:r>
              <a:rPr lang="en-US" altLang="en-US" sz="2000" i="0">
                <a:latin typeface="Times New Roman" panose="02020603050405020304" pitchFamily="18" charset="0"/>
              </a:rPr>
              <a:t>   from the direction of the</a:t>
            </a:r>
          </a:p>
          <a:p>
            <a:pPr>
              <a:lnSpc>
                <a:spcPct val="90000"/>
              </a:lnSpc>
            </a:pPr>
            <a:r>
              <a:rPr lang="en-US" altLang="en-US" sz="2000" i="0">
                <a:latin typeface="Times New Roman" panose="02020603050405020304" pitchFamily="18" charset="0"/>
              </a:rPr>
              <a:t>   static </a:t>
            </a:r>
            <a:r>
              <a:rPr lang="en-US" altLang="en-US" sz="2000">
                <a:latin typeface="Times New Roman" panose="02020603050405020304" pitchFamily="18" charset="0"/>
              </a:rPr>
              <a:t>B</a:t>
            </a:r>
            <a:r>
              <a:rPr lang="en-US" altLang="en-US" sz="2000" i="0">
                <a:latin typeface="Times New Roman" panose="02020603050405020304" pitchFamily="18" charset="0"/>
              </a:rPr>
              <a:t> field</a:t>
            </a:r>
          </a:p>
          <a:p>
            <a:pPr>
              <a:buFont typeface="Symbol" pitchFamily="2" charset="2"/>
              <a:buChar char="¨"/>
            </a:pPr>
            <a:r>
              <a:rPr lang="en-US" altLang="en-US" sz="2000">
                <a:latin typeface="Times New Roman" panose="02020603050405020304" pitchFamily="18" charset="0"/>
              </a:rPr>
              <a:t> B</a:t>
            </a:r>
            <a:r>
              <a:rPr lang="en-US" altLang="en-US" sz="2000" i="0" baseline="-25000">
                <a:latin typeface="Times New Roman" panose="02020603050405020304" pitchFamily="18" charset="0"/>
              </a:rPr>
              <a:t>1</a:t>
            </a:r>
            <a:r>
              <a:rPr lang="en-US" altLang="en-US" sz="2000" i="0">
                <a:latin typeface="Times New Roman" panose="02020603050405020304" pitchFamily="18" charset="0"/>
                <a:sym typeface="Symbol" pitchFamily="2" charset="2"/>
              </a:rPr>
              <a:t>10</a:t>
            </a:r>
            <a:r>
              <a:rPr lang="en-US" altLang="en-US" sz="2000" i="0" baseline="30000">
                <a:latin typeface="Times New Roman" panose="02020603050405020304" pitchFamily="18" charset="0"/>
                <a:sym typeface="Symbol" pitchFamily="2" charset="2"/>
              </a:rPr>
              <a:t>–4</a:t>
            </a:r>
            <a:r>
              <a:rPr lang="en-US" altLang="en-US" sz="2000" i="0">
                <a:latin typeface="Times New Roman" panose="02020603050405020304" pitchFamily="18" charset="0"/>
                <a:sym typeface="Symbol" pitchFamily="2" charset="2"/>
              </a:rPr>
              <a:t> Tesla</a:t>
            </a:r>
            <a:endParaRPr lang="en-US" altLang="en-US" sz="2000" i="0">
              <a:latin typeface="Times New Roman" panose="02020603050405020304" pitchFamily="18" charset="0"/>
            </a:endParaRPr>
          </a:p>
          <a:p>
            <a:pPr>
              <a:buFont typeface="Symbol" pitchFamily="2" charset="2"/>
              <a:buChar char="¨"/>
            </a:pPr>
            <a:r>
              <a:rPr lang="en-US" altLang="en-US" sz="2000" i="0">
                <a:latin typeface="Times New Roman" panose="02020603050405020304" pitchFamily="18" charset="0"/>
              </a:rPr>
              <a:t> This is called </a:t>
            </a:r>
            <a:r>
              <a:rPr lang="en-US" altLang="en-US" sz="2000">
                <a:latin typeface="Times New Roman" panose="02020603050405020304" pitchFamily="18" charset="0"/>
              </a:rPr>
              <a:t>resonance</a:t>
            </a:r>
            <a:endParaRPr lang="en-US" altLang="en-US" sz="2000" i="0">
              <a:latin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 typeface="Symbol" pitchFamily="2" charset="2"/>
              <a:buChar char="¨"/>
            </a:pPr>
            <a:r>
              <a:rPr lang="en-US" altLang="en-US" sz="2000" i="0">
                <a:latin typeface="Times New Roman" panose="02020603050405020304" pitchFamily="18" charset="0"/>
              </a:rPr>
              <a:t> If </a:t>
            </a:r>
            <a:r>
              <a:rPr lang="en-US" altLang="en-US" sz="2000">
                <a:latin typeface="Times New Roman" panose="02020603050405020304" pitchFamily="18" charset="0"/>
              </a:rPr>
              <a:t>B</a:t>
            </a:r>
            <a:r>
              <a:rPr lang="en-US" altLang="en-US" sz="2000" i="0" baseline="-25000">
                <a:latin typeface="Times New Roman" panose="02020603050405020304" pitchFamily="18" charset="0"/>
              </a:rPr>
              <a:t>1</a:t>
            </a:r>
            <a:r>
              <a:rPr lang="en-US" altLang="en-US" sz="2000" i="0">
                <a:latin typeface="Times New Roman" panose="02020603050405020304" pitchFamily="18" charset="0"/>
              </a:rPr>
              <a:t> frequency is not close to</a:t>
            </a:r>
          </a:p>
          <a:p>
            <a:pPr>
              <a:lnSpc>
                <a:spcPct val="90000"/>
              </a:lnSpc>
              <a:buClr>
                <a:srgbClr val="FAFD00"/>
              </a:buClr>
              <a:buFont typeface="Monotype Sorts" pitchFamily="2" charset="2"/>
              <a:buNone/>
            </a:pPr>
            <a:r>
              <a:rPr lang="en-US" altLang="en-US" sz="2000" i="0">
                <a:latin typeface="Times New Roman" panose="02020603050405020304" pitchFamily="18" charset="0"/>
              </a:rPr>
              <a:t>   resonance, </a:t>
            </a:r>
            <a:r>
              <a:rPr lang="en-US" altLang="en-US" sz="2000">
                <a:latin typeface="Times New Roman" panose="02020603050405020304" pitchFamily="18" charset="0"/>
              </a:rPr>
              <a:t>B</a:t>
            </a:r>
            <a:r>
              <a:rPr lang="en-US" altLang="en-US" sz="2000" i="0" baseline="-25000">
                <a:latin typeface="Times New Roman" panose="02020603050405020304" pitchFamily="18" charset="0"/>
              </a:rPr>
              <a:t>1</a:t>
            </a:r>
            <a:r>
              <a:rPr lang="en-US" altLang="en-US" sz="2000" i="0">
                <a:latin typeface="Times New Roman" panose="02020603050405020304" pitchFamily="18" charset="0"/>
              </a:rPr>
              <a:t> has no effect</a:t>
            </a:r>
            <a:endParaRPr lang="en-US" altLang="en-US" sz="2000" i="0" baseline="-25000">
              <a:latin typeface="Times New Roman" panose="02020603050405020304" pitchFamily="18" charset="0"/>
            </a:endParaRPr>
          </a:p>
        </p:txBody>
      </p:sp>
      <p:pic>
        <p:nvPicPr>
          <p:cNvPr id="23554" name="Picture 4" descr="spiral">
            <a:extLst>
              <a:ext uri="{FF2B5EF4-FFF2-40B4-BE49-F238E27FC236}">
                <a16:creationId xmlns:a16="http://schemas.microsoft.com/office/drawing/2014/main" id="{20F2F5F7-D871-7242-84F4-46EF5D9542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051175"/>
            <a:ext cx="4070350" cy="375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5" name="Rectangle 5">
            <a:extLst>
              <a:ext uri="{FF2B5EF4-FFF2-40B4-BE49-F238E27FC236}">
                <a16:creationId xmlns:a16="http://schemas.microsoft.com/office/drawing/2014/main" id="{32941905-69A2-F74C-929B-5FBB096B7C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81013" y="252413"/>
            <a:ext cx="8183562" cy="660400"/>
          </a:xfrm>
        </p:spPr>
        <p:txBody>
          <a:bodyPr/>
          <a:lstStyle/>
          <a:p>
            <a:pPr eaLnBrk="1" hangingPunct="1">
              <a:defRPr/>
            </a:pPr>
            <a:r>
              <a:rPr lang="en-US" i="1">
                <a:solidFill>
                  <a:srgbClr val="001142"/>
                </a:solidFill>
                <a:cs typeface="+mj-cs"/>
              </a:rPr>
              <a:t>B</a:t>
            </a:r>
            <a:r>
              <a:rPr lang="en-US" baseline="-25000">
                <a:solidFill>
                  <a:srgbClr val="001142"/>
                </a:solidFill>
                <a:cs typeface="+mj-cs"/>
              </a:rPr>
              <a:t>1</a:t>
            </a:r>
            <a:r>
              <a:rPr lang="en-US">
                <a:solidFill>
                  <a:srgbClr val="001142"/>
                </a:solidFill>
                <a:cs typeface="+mj-cs"/>
              </a:rPr>
              <a:t> = Excitation (Transmitted) RF Field</a:t>
            </a:r>
            <a:endParaRPr lang="en-US">
              <a:cs typeface="+mj-cs"/>
            </a:endParaRPr>
          </a:p>
        </p:txBody>
      </p:sp>
      <p:sp>
        <p:nvSpPr>
          <p:cNvPr id="107526" name="Rectangle 6">
            <a:extLst>
              <a:ext uri="{FF2B5EF4-FFF2-40B4-BE49-F238E27FC236}">
                <a16:creationId xmlns:a16="http://schemas.microsoft.com/office/drawing/2014/main" id="{92EDC7B7-6873-F84F-958C-48217EF4D8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81013" y="985838"/>
            <a:ext cx="8183562" cy="2239962"/>
          </a:xfrm>
        </p:spPr>
        <p:txBody>
          <a:bodyPr/>
          <a:lstStyle/>
          <a:p>
            <a:pPr eaLnBrk="1" hangingPunct="1"/>
            <a:r>
              <a:rPr lang="en-US" altLang="en-US"/>
              <a:t> Left alone, </a:t>
            </a:r>
            <a:r>
              <a:rPr lang="en-US" altLang="en-US" i="1"/>
              <a:t>M</a:t>
            </a:r>
            <a:r>
              <a:rPr lang="en-US" altLang="en-US"/>
              <a:t> will align itself with </a:t>
            </a:r>
            <a:r>
              <a:rPr lang="en-US" altLang="en-US" i="1"/>
              <a:t>B</a:t>
            </a:r>
            <a:r>
              <a:rPr lang="en-US" altLang="en-US"/>
              <a:t> in about 2–3 s</a:t>
            </a:r>
          </a:p>
          <a:p>
            <a:pPr lvl="1" eaLnBrk="1" hangingPunct="1"/>
            <a:r>
              <a:rPr lang="en-US" altLang="en-US" sz="2000">
                <a:latin typeface="Wingdings" pitchFamily="2" charset="2"/>
                <a:sym typeface="Wingdings" pitchFamily="2" charset="2"/>
              </a:rPr>
              <a:t></a:t>
            </a:r>
            <a:r>
              <a:rPr lang="en-US" altLang="en-US" sz="2000"/>
              <a:t>No precession </a:t>
            </a:r>
            <a:r>
              <a:rPr lang="en-US" altLang="en-US" sz="2000">
                <a:latin typeface="Wingdings" pitchFamily="2" charset="2"/>
                <a:sym typeface="Wingdings" pitchFamily="2" charset="2"/>
              </a:rPr>
              <a:t></a:t>
            </a:r>
            <a:r>
              <a:rPr lang="en-US" altLang="en-US" sz="2000">
                <a:sym typeface="Symbol" pitchFamily="2" charset="2"/>
              </a:rPr>
              <a:t> no detectable signal</a:t>
            </a:r>
            <a:endParaRPr lang="en-US" altLang="en-US" sz="2000"/>
          </a:p>
          <a:p>
            <a:pPr eaLnBrk="1" hangingPunct="1">
              <a:lnSpc>
                <a:spcPct val="95000"/>
              </a:lnSpc>
            </a:pPr>
            <a:r>
              <a:rPr lang="en-US" altLang="en-US"/>
              <a:t> </a:t>
            </a:r>
            <a:r>
              <a:rPr lang="en-US" altLang="en-US" u="sng"/>
              <a:t>So don</a:t>
            </a:r>
            <a:r>
              <a:rPr lang="ja-JP" altLang="en-US" u="sng">
                <a:latin typeface="Arial" panose="020B0604020202020204" pitchFamily="34" charset="0"/>
              </a:rPr>
              <a:t>’</a:t>
            </a:r>
            <a:r>
              <a:rPr lang="en-US" altLang="ja-JP" u="sng"/>
              <a:t>t leave it alone</a:t>
            </a:r>
            <a:r>
              <a:rPr lang="en-US" altLang="ja-JP"/>
              <a:t>: apply </a:t>
            </a:r>
            <a:r>
              <a:rPr lang="en-US" altLang="ja-JP" sz="2000"/>
              <a:t>(transmit)</a:t>
            </a:r>
            <a:r>
              <a:rPr lang="en-US" altLang="ja-JP"/>
              <a:t> a magnetic field </a:t>
            </a:r>
            <a:r>
              <a:rPr lang="en-US" altLang="ja-JP" i="1"/>
              <a:t>B</a:t>
            </a:r>
            <a:r>
              <a:rPr lang="en-US" altLang="ja-JP" baseline="-25000"/>
              <a:t>1</a:t>
            </a:r>
            <a:r>
              <a:rPr lang="en-US" altLang="ja-JP"/>
              <a:t> that fluctuates at the precession frequency </a:t>
            </a:r>
            <a:r>
              <a:rPr lang="en-US" altLang="ja-JP" sz="2000"/>
              <a:t>(radio frequency=</a:t>
            </a:r>
            <a:r>
              <a:rPr lang="en-US" altLang="ja-JP" sz="2000" i="1">
                <a:solidFill>
                  <a:srgbClr val="001142"/>
                </a:solidFill>
              </a:rPr>
              <a:t>RF</a:t>
            </a:r>
            <a:r>
              <a:rPr lang="en-US" altLang="ja-JP" sz="1000" i="1">
                <a:solidFill>
                  <a:srgbClr val="001142"/>
                </a:solidFill>
              </a:rPr>
              <a:t> </a:t>
            </a:r>
            <a:r>
              <a:rPr lang="en-US" altLang="ja-JP" sz="2000"/>
              <a:t>)</a:t>
            </a:r>
            <a:r>
              <a:rPr lang="en-US" altLang="ja-JP"/>
              <a:t> and that points perpendicularly to </a:t>
            </a:r>
            <a:r>
              <a:rPr lang="en-US" altLang="ja-JP" i="1"/>
              <a:t>B</a:t>
            </a:r>
            <a:r>
              <a:rPr lang="en-US" altLang="ja-JP" baseline="-25000"/>
              <a:t>0</a:t>
            </a:r>
            <a:endParaRPr lang="en-US" altLang="en-US" baseline="-25000"/>
          </a:p>
        </p:txBody>
      </p:sp>
      <p:sp>
        <p:nvSpPr>
          <p:cNvPr id="107527" name="Text Box 7">
            <a:extLst>
              <a:ext uri="{FF2B5EF4-FFF2-40B4-BE49-F238E27FC236}">
                <a16:creationId xmlns:a16="http://schemas.microsoft.com/office/drawing/2014/main" id="{BE5E10D5-01CA-594F-9860-B72BC6FD3E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2063" y="6315075"/>
            <a:ext cx="2041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i="0">
                <a:solidFill>
                  <a:schemeClr val="bg1"/>
                </a:solidFill>
                <a:latin typeface="Times New Roman" panose="02020603050405020304" pitchFamily="18" charset="0"/>
              </a:rPr>
              <a:t>Time = 2–4 ms</a:t>
            </a:r>
          </a:p>
        </p:txBody>
      </p:sp>
      <p:pic>
        <p:nvPicPr>
          <p:cNvPr id="107528" name="spiral.gif" descr="/Users/rwcox/Desktop/AFNI_Bootcamps/latest/afni01_intro/spiral.gif">
            <a:hlinkClick r:id="" action="ppaction://media"/>
            <a:extLst>
              <a:ext uri="{FF2B5EF4-FFF2-40B4-BE49-F238E27FC236}">
                <a16:creationId xmlns:a16="http://schemas.microsoft.com/office/drawing/2014/main" id="{67CBEC10-2156-B141-AC15-2290DC255CE6}"/>
              </a:ext>
            </a:extLst>
          </p:cNvPr>
          <p:cNvPicPr>
            <a:picLocks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63" y="3068638"/>
            <a:ext cx="4221162" cy="327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75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75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5820" fill="hold"/>
                                        <p:tgtEl>
                                          <p:spTgt spid="1075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7528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75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 nodeType="clickPar">
                      <p:stCondLst>
                        <p:cond delay="0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1075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528"/>
                  </p:tgtEl>
                </p:cond>
              </p:nextCondLst>
            </p:seq>
          </p:childTnLst>
        </p:cTn>
      </p:par>
    </p:tnLst>
    <p:bldLst>
      <p:bldP spid="107527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>
            <a:extLst>
              <a:ext uri="{FF2B5EF4-FFF2-40B4-BE49-F238E27FC236}">
                <a16:creationId xmlns:a16="http://schemas.microsoft.com/office/drawing/2014/main" id="{D6ECFEB0-1D65-2941-997E-111914B80B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95450" y="238125"/>
            <a:ext cx="4325938" cy="795338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solidFill>
                  <a:srgbClr val="001142"/>
                </a:solidFill>
                <a:cs typeface="+mj-cs"/>
              </a:rPr>
              <a:t>Readout RF</a:t>
            </a:r>
            <a:endParaRPr lang="en-US">
              <a:cs typeface="+mj-cs"/>
            </a:endParaRPr>
          </a:p>
        </p:txBody>
      </p:sp>
      <p:sp>
        <p:nvSpPr>
          <p:cNvPr id="108547" name="Rectangle 3">
            <a:extLst>
              <a:ext uri="{FF2B5EF4-FFF2-40B4-BE49-F238E27FC236}">
                <a16:creationId xmlns:a16="http://schemas.microsoft.com/office/drawing/2014/main" id="{4EB00C41-4EDC-AE49-B4E1-5308EDB421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050" y="1169988"/>
            <a:ext cx="9101138" cy="5424487"/>
          </a:xfrm>
        </p:spPr>
        <p:txBody>
          <a:bodyPr/>
          <a:lstStyle/>
          <a:p>
            <a:pPr eaLnBrk="1" hangingPunct="1"/>
            <a:r>
              <a:rPr lang="en-US" altLang="en-US"/>
              <a:t> When excitation RF is turned off, </a:t>
            </a:r>
            <a:r>
              <a:rPr lang="en-US" altLang="en-US" i="1"/>
              <a:t>M</a:t>
            </a:r>
            <a:r>
              <a:rPr lang="en-US" altLang="en-US"/>
              <a:t> is left</a:t>
            </a:r>
          </a:p>
          <a:p>
            <a:pPr eaLnBrk="1" hangingPunct="1">
              <a:buFont typeface="Times" pitchFamily="2" charset="0"/>
              <a:buNone/>
            </a:pPr>
            <a:r>
              <a:rPr lang="en-US" altLang="en-US"/>
              <a:t>   pointed off at some angle to </a:t>
            </a:r>
            <a:r>
              <a:rPr lang="en-US" altLang="en-US" i="1"/>
              <a:t>B</a:t>
            </a:r>
            <a:r>
              <a:rPr lang="en-US" altLang="en-US" baseline="-25000"/>
              <a:t>0</a:t>
            </a:r>
            <a:r>
              <a:rPr lang="en-US" altLang="en-US"/>
              <a:t> </a:t>
            </a:r>
            <a:r>
              <a:rPr lang="en-US" altLang="en-US" sz="2000"/>
              <a:t>[</a:t>
            </a:r>
            <a:r>
              <a:rPr lang="en-US" altLang="en-US" sz="2000" i="1">
                <a:solidFill>
                  <a:srgbClr val="001142"/>
                </a:solidFill>
              </a:rPr>
              <a:t>flip angle</a:t>
            </a:r>
            <a:r>
              <a:rPr lang="en-US" altLang="en-US" sz="2000"/>
              <a:t>]</a:t>
            </a:r>
            <a:endParaRPr lang="en-US" altLang="en-US"/>
          </a:p>
          <a:p>
            <a:pPr eaLnBrk="1" hangingPunct="1"/>
            <a:r>
              <a:rPr lang="en-US" altLang="en-US"/>
              <a:t> Precessing part of </a:t>
            </a:r>
            <a:r>
              <a:rPr lang="en-US" altLang="en-US" i="1"/>
              <a:t>M</a:t>
            </a:r>
            <a:r>
              <a:rPr lang="en-US" altLang="en-US"/>
              <a:t> [M</a:t>
            </a:r>
            <a:r>
              <a:rPr lang="en-US" altLang="en-US" baseline="-25000"/>
              <a:t>xy</a:t>
            </a:r>
            <a:r>
              <a:rPr lang="en-US" altLang="en-US"/>
              <a:t>] is like having a magnet rotating around at very high speed </a:t>
            </a:r>
            <a:r>
              <a:rPr lang="en-US" altLang="en-US" sz="2000"/>
              <a:t>(at RF speed: millions of revs/second)</a:t>
            </a:r>
            <a:endParaRPr lang="en-US" altLang="en-US"/>
          </a:p>
          <a:p>
            <a:pPr eaLnBrk="1" hangingPunct="1"/>
            <a:r>
              <a:rPr lang="en-US" altLang="en-US"/>
              <a:t> Will generate an oscillating voltage in a coil of wires placed around the subject — this is magnetic </a:t>
            </a:r>
            <a:r>
              <a:rPr lang="en-US" altLang="en-US" i="1">
                <a:solidFill>
                  <a:srgbClr val="001142"/>
                </a:solidFill>
              </a:rPr>
              <a:t>induction</a:t>
            </a:r>
          </a:p>
          <a:p>
            <a:pPr eaLnBrk="1" hangingPunct="1"/>
            <a:r>
              <a:rPr lang="en-US" altLang="en-US" i="1"/>
              <a:t> </a:t>
            </a:r>
            <a:r>
              <a:rPr lang="en-US" altLang="en-US"/>
              <a:t>This voltage is the </a:t>
            </a:r>
            <a:r>
              <a:rPr lang="en-US" altLang="en-US" i="1">
                <a:solidFill>
                  <a:srgbClr val="001142"/>
                </a:solidFill>
              </a:rPr>
              <a:t>RF signal</a:t>
            </a:r>
            <a:r>
              <a:rPr lang="en-US" altLang="en-US"/>
              <a:t> = the raw data for MRI</a:t>
            </a:r>
          </a:p>
          <a:p>
            <a:pPr lvl="1" eaLnBrk="1" hangingPunct="1">
              <a:buFont typeface="Times" pitchFamily="2" charset="0"/>
              <a:buChar char="•"/>
            </a:pPr>
            <a:r>
              <a:rPr lang="en-US" altLang="en-US"/>
              <a:t> At each instant </a:t>
            </a:r>
            <a:r>
              <a:rPr lang="en-US" altLang="en-US" i="1"/>
              <a:t>t</a:t>
            </a:r>
            <a:r>
              <a:rPr lang="en-US" altLang="en-US"/>
              <a:t>, can measure one voltage </a:t>
            </a:r>
            <a:r>
              <a:rPr lang="en-US" altLang="en-US" i="1"/>
              <a:t>V</a:t>
            </a:r>
            <a:r>
              <a:rPr lang="en-US" altLang="en-US"/>
              <a:t>(</a:t>
            </a:r>
            <a:r>
              <a:rPr lang="en-US" altLang="en-US" i="1"/>
              <a:t>t</a:t>
            </a:r>
            <a:r>
              <a:rPr lang="en-US" altLang="en-US" sz="1200" i="1"/>
              <a:t> </a:t>
            </a:r>
            <a:r>
              <a:rPr lang="en-US" altLang="en-US"/>
              <a:t>), which is proportional to the sum of all transverse M</a:t>
            </a:r>
            <a:r>
              <a:rPr lang="en-US" altLang="en-US" baseline="-25000"/>
              <a:t>xy</a:t>
            </a:r>
            <a:r>
              <a:rPr lang="en-US" altLang="en-US"/>
              <a:t> inside the coil</a:t>
            </a:r>
          </a:p>
          <a:p>
            <a:pPr lvl="1" eaLnBrk="1" hangingPunct="1">
              <a:buFont typeface="Times" pitchFamily="2" charset="0"/>
              <a:buChar char="•"/>
            </a:pPr>
            <a:r>
              <a:rPr lang="en-US" altLang="en-US" u="sng"/>
              <a:t>Must separate signals originating from different regions</a:t>
            </a:r>
          </a:p>
          <a:p>
            <a:pPr lvl="2" eaLnBrk="1" hangingPunct="1">
              <a:buFont typeface="Times" pitchFamily="2" charset="0"/>
              <a:buChar char="•"/>
            </a:pPr>
            <a:r>
              <a:rPr lang="en-US" altLang="en-US"/>
              <a:t>By reading out data for 5-60 ms, manipulating </a:t>
            </a:r>
            <a:r>
              <a:rPr lang="en-US" altLang="en-US" i="1"/>
              <a:t>B</a:t>
            </a:r>
            <a:r>
              <a:rPr lang="en-US" altLang="en-US"/>
              <a:t> field, being clever …</a:t>
            </a:r>
          </a:p>
          <a:p>
            <a:pPr lvl="2" eaLnBrk="1" hangingPunct="1">
              <a:buFont typeface="Times" pitchFamily="2" charset="0"/>
              <a:buChar char="•"/>
            </a:pPr>
            <a:r>
              <a:rPr lang="en-US" altLang="en-US"/>
              <a:t>Then have </a:t>
            </a:r>
            <a:r>
              <a:rPr lang="en-US" altLang="en-US" b="1">
                <a:solidFill>
                  <a:srgbClr val="001142"/>
                </a:solidFill>
              </a:rPr>
              <a:t>image</a:t>
            </a:r>
            <a:r>
              <a:rPr lang="en-US" altLang="en-US"/>
              <a:t> of M</a:t>
            </a:r>
            <a:r>
              <a:rPr lang="en-US" altLang="en-US" baseline="-25000"/>
              <a:t>xy</a:t>
            </a:r>
            <a:r>
              <a:rPr lang="en-US" altLang="en-US"/>
              <a:t> = map of how much signal from each </a:t>
            </a:r>
            <a:r>
              <a:rPr lang="en-US" altLang="en-US" b="1" i="1">
                <a:solidFill>
                  <a:srgbClr val="001142"/>
                </a:solidFill>
              </a:rPr>
              <a:t>voxel</a:t>
            </a:r>
            <a:endParaRPr lang="en-US" altLang="en-US"/>
          </a:p>
        </p:txBody>
      </p:sp>
      <p:pic>
        <p:nvPicPr>
          <p:cNvPr id="25603" name="Picture 4" descr="precession">
            <a:extLst>
              <a:ext uri="{FF2B5EF4-FFF2-40B4-BE49-F238E27FC236}">
                <a16:creationId xmlns:a16="http://schemas.microsoft.com/office/drawing/2014/main" id="{97DD3858-5894-764C-A28E-678EFF9DF6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7525" y="30163"/>
            <a:ext cx="2254250" cy="197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 descr="precession">
            <a:extLst>
              <a:ext uri="{FF2B5EF4-FFF2-40B4-BE49-F238E27FC236}">
                <a16:creationId xmlns:a16="http://schemas.microsoft.com/office/drawing/2014/main" id="{2BBDFEAE-5BB6-6545-92EC-E3FE403ED6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4525" y="6350"/>
            <a:ext cx="2154238" cy="189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571" name="Rectangle 3">
            <a:extLst>
              <a:ext uri="{FF2B5EF4-FFF2-40B4-BE49-F238E27FC236}">
                <a16:creationId xmlns:a16="http://schemas.microsoft.com/office/drawing/2014/main" id="{27710143-3B14-1445-9AEC-C495EAC912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3200" y="352425"/>
            <a:ext cx="6702425" cy="8763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>
                <a:solidFill>
                  <a:srgbClr val="001142"/>
                </a:solidFill>
                <a:cs typeface="+mj-cs"/>
              </a:rPr>
              <a:t>Relaxation: Nothing Lasts Forever</a:t>
            </a:r>
            <a:endParaRPr lang="en-US">
              <a:cs typeface="+mj-cs"/>
            </a:endParaRPr>
          </a:p>
        </p:txBody>
      </p:sp>
      <p:sp>
        <p:nvSpPr>
          <p:cNvPr id="109572" name="Rectangle 4">
            <a:extLst>
              <a:ext uri="{FF2B5EF4-FFF2-40B4-BE49-F238E27FC236}">
                <a16:creationId xmlns:a16="http://schemas.microsoft.com/office/drawing/2014/main" id="{4238F8A6-DE3F-1448-9467-1B4184D55C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1438" y="1295400"/>
            <a:ext cx="6956425" cy="5214938"/>
          </a:xfrm>
        </p:spPr>
        <p:txBody>
          <a:bodyPr/>
          <a:lstStyle/>
          <a:p>
            <a:pPr eaLnBrk="1" hangingPunct="1">
              <a:buFont typeface="Times" charset="0"/>
              <a:buChar char="•"/>
              <a:defRPr/>
            </a:pPr>
            <a:r>
              <a:rPr lang="en-US">
                <a:cs typeface="+mn-cs"/>
              </a:rPr>
              <a:t> In the absence of external </a:t>
            </a:r>
            <a:r>
              <a:rPr lang="en-US" i="1">
                <a:cs typeface="+mn-cs"/>
              </a:rPr>
              <a:t>B</a:t>
            </a:r>
            <a:r>
              <a:rPr lang="en-US" baseline="-25000">
                <a:cs typeface="+mn-cs"/>
              </a:rPr>
              <a:t>1</a:t>
            </a:r>
            <a:r>
              <a:rPr lang="en-US">
                <a:cs typeface="+mn-cs"/>
              </a:rPr>
              <a:t>, </a:t>
            </a:r>
            <a:r>
              <a:rPr lang="en-US" i="1">
                <a:cs typeface="+mn-cs"/>
              </a:rPr>
              <a:t>M</a:t>
            </a:r>
            <a:r>
              <a:rPr lang="en-US">
                <a:cs typeface="+mn-cs"/>
              </a:rPr>
              <a:t> will go back to being aligned with static field </a:t>
            </a:r>
            <a:r>
              <a:rPr lang="en-US" i="1">
                <a:cs typeface="+mn-cs"/>
              </a:rPr>
              <a:t>B</a:t>
            </a:r>
            <a:r>
              <a:rPr lang="en-US" baseline="-25000">
                <a:cs typeface="+mn-cs"/>
              </a:rPr>
              <a:t>0 </a:t>
            </a:r>
            <a:r>
              <a:rPr lang="en-US">
                <a:cs typeface="+mn-cs"/>
              </a:rPr>
              <a:t>= </a:t>
            </a:r>
            <a:r>
              <a:rPr lang="en-US" i="1">
                <a:solidFill>
                  <a:srgbClr val="001142"/>
                </a:solidFill>
                <a:cs typeface="+mn-cs"/>
              </a:rPr>
              <a:t>relaxation</a:t>
            </a:r>
            <a:endParaRPr lang="en-US">
              <a:cs typeface="+mn-cs"/>
            </a:endParaRPr>
          </a:p>
          <a:p>
            <a:pPr eaLnBrk="1" hangingPunct="1">
              <a:buFont typeface="Times" charset="0"/>
              <a:buChar char="•"/>
              <a:defRPr/>
            </a:pPr>
            <a:r>
              <a:rPr lang="en-US">
                <a:cs typeface="+mn-cs"/>
              </a:rPr>
              <a:t> Part of </a:t>
            </a:r>
            <a:r>
              <a:rPr lang="en-US" i="1">
                <a:cs typeface="+mn-cs"/>
              </a:rPr>
              <a:t>M</a:t>
            </a:r>
            <a:r>
              <a:rPr lang="en-US">
                <a:cs typeface="+mn-cs"/>
              </a:rPr>
              <a:t> perpendicular to </a:t>
            </a:r>
            <a:r>
              <a:rPr lang="en-US" i="1">
                <a:cs typeface="+mn-cs"/>
              </a:rPr>
              <a:t>B</a:t>
            </a:r>
            <a:r>
              <a:rPr lang="en-US" baseline="-25000">
                <a:cs typeface="+mn-cs"/>
              </a:rPr>
              <a:t>0 </a:t>
            </a:r>
            <a:r>
              <a:rPr lang="en-US">
                <a:cs typeface="+mn-cs"/>
              </a:rPr>
              <a:t>shrinks [M</a:t>
            </a:r>
            <a:r>
              <a:rPr lang="en-US" baseline="-25000">
                <a:cs typeface="+mn-cs"/>
              </a:rPr>
              <a:t>xy</a:t>
            </a:r>
            <a:r>
              <a:rPr lang="en-US">
                <a:cs typeface="+mn-cs"/>
              </a:rPr>
              <a:t>] </a:t>
            </a:r>
          </a:p>
          <a:p>
            <a:pPr lvl="1" eaLnBrk="1" hangingPunct="1">
              <a:buFont typeface="Wingdings" charset="0"/>
              <a:buChar char="§"/>
              <a:defRPr/>
            </a:pPr>
            <a:r>
              <a:rPr lang="en-US" baseline="-25000"/>
              <a:t> </a:t>
            </a:r>
            <a:r>
              <a:rPr lang="en-US"/>
              <a:t>This part of </a:t>
            </a:r>
            <a:r>
              <a:rPr lang="en-US" i="1"/>
              <a:t>M</a:t>
            </a:r>
            <a:r>
              <a:rPr lang="en-US"/>
              <a:t>  =  </a:t>
            </a:r>
            <a:r>
              <a:rPr lang="en-US" i="1">
                <a:solidFill>
                  <a:srgbClr val="001142"/>
                </a:solidFill>
              </a:rPr>
              <a:t>transverse magnetization</a:t>
            </a:r>
            <a:endParaRPr lang="en-US"/>
          </a:p>
          <a:p>
            <a:pPr lvl="1" eaLnBrk="1" hangingPunct="1">
              <a:buFont typeface="Wingdings" charset="0"/>
              <a:buChar char="§"/>
              <a:defRPr/>
            </a:pPr>
            <a:r>
              <a:rPr lang="en-US"/>
              <a:t> It generates the detectable RF signal</a:t>
            </a:r>
          </a:p>
          <a:p>
            <a:pPr lvl="1" eaLnBrk="1" hangingPunct="1">
              <a:buFont typeface="Wingdings" charset="0"/>
              <a:buChar char="§"/>
              <a:defRPr/>
            </a:pPr>
            <a:r>
              <a:rPr lang="en-US"/>
              <a:t> The relaxation of M</a:t>
            </a:r>
            <a:r>
              <a:rPr lang="en-US" baseline="-25000"/>
              <a:t>xy</a:t>
            </a:r>
            <a:r>
              <a:rPr lang="en-US"/>
              <a:t> during readout affects the image</a:t>
            </a:r>
          </a:p>
          <a:p>
            <a:pPr eaLnBrk="1" hangingPunct="1">
              <a:buFont typeface="Times" charset="0"/>
              <a:buChar char="•"/>
              <a:defRPr/>
            </a:pPr>
            <a:r>
              <a:rPr lang="en-US">
                <a:cs typeface="+mn-cs"/>
              </a:rPr>
              <a:t> Part of </a:t>
            </a:r>
            <a:r>
              <a:rPr lang="en-US" i="1">
                <a:cs typeface="+mn-cs"/>
              </a:rPr>
              <a:t>M</a:t>
            </a:r>
            <a:r>
              <a:rPr lang="en-US">
                <a:cs typeface="+mn-cs"/>
              </a:rPr>
              <a:t> parallel to </a:t>
            </a:r>
            <a:r>
              <a:rPr lang="en-US" i="1">
                <a:cs typeface="+mn-cs"/>
              </a:rPr>
              <a:t>B</a:t>
            </a:r>
            <a:r>
              <a:rPr lang="en-US" baseline="-25000">
                <a:cs typeface="+mn-cs"/>
              </a:rPr>
              <a:t>0</a:t>
            </a:r>
            <a:r>
              <a:rPr lang="en-US">
                <a:cs typeface="+mn-cs"/>
              </a:rPr>
              <a:t> grows back [M</a:t>
            </a:r>
            <a:r>
              <a:rPr lang="en-US" baseline="-25000">
                <a:cs typeface="+mn-cs"/>
              </a:rPr>
              <a:t>z</a:t>
            </a:r>
            <a:r>
              <a:rPr lang="en-US">
                <a:cs typeface="+mn-cs"/>
              </a:rPr>
              <a:t>] </a:t>
            </a:r>
          </a:p>
          <a:p>
            <a:pPr lvl="1" eaLnBrk="1" hangingPunct="1">
              <a:buFont typeface="Wingdings" charset="0"/>
              <a:buChar char="§"/>
              <a:defRPr/>
            </a:pPr>
            <a:r>
              <a:rPr lang="en-US"/>
              <a:t> This part of </a:t>
            </a:r>
            <a:r>
              <a:rPr lang="en-US" i="1"/>
              <a:t>M </a:t>
            </a:r>
            <a:r>
              <a:rPr lang="en-US"/>
              <a:t> =  </a:t>
            </a:r>
            <a:r>
              <a:rPr lang="en-US" i="1">
                <a:solidFill>
                  <a:srgbClr val="001142"/>
                </a:solidFill>
              </a:rPr>
              <a:t>longitudinal magnetization</a:t>
            </a:r>
          </a:p>
          <a:p>
            <a:pPr lvl="1" eaLnBrk="1" hangingPunct="1">
              <a:buFont typeface="Wingdings" charset="0"/>
              <a:buChar char="§"/>
              <a:defRPr/>
            </a:pPr>
            <a:r>
              <a:rPr lang="en-US" i="1"/>
              <a:t> </a:t>
            </a:r>
            <a:r>
              <a:rPr lang="en-US"/>
              <a:t>Not directly detectable, but is converted into transverse magnetization by external  </a:t>
            </a:r>
            <a:r>
              <a:rPr lang="en-US" i="1"/>
              <a:t>B</a:t>
            </a:r>
            <a:r>
              <a:rPr lang="en-US" baseline="-25000"/>
              <a:t>1</a:t>
            </a:r>
            <a:endParaRPr lang="en-US"/>
          </a:p>
          <a:p>
            <a:pPr lvl="2" eaLnBrk="1" hangingPunct="1">
              <a:defRPr/>
            </a:pPr>
            <a:r>
              <a:rPr lang="en-US"/>
              <a:t> Therefore, M</a:t>
            </a:r>
            <a:r>
              <a:rPr lang="en-US" baseline="-25000"/>
              <a:t>z</a:t>
            </a:r>
            <a:r>
              <a:rPr lang="en-US"/>
              <a:t> is the </a:t>
            </a:r>
            <a:r>
              <a:rPr lang="en-US" i="1"/>
              <a:t>ultimate</a:t>
            </a:r>
            <a:r>
              <a:rPr lang="en-US"/>
              <a:t> source of the NMR signal, but is not the </a:t>
            </a:r>
            <a:r>
              <a:rPr lang="en-US" i="1"/>
              <a:t>proximate</a:t>
            </a:r>
            <a:r>
              <a:rPr lang="en-US"/>
              <a:t> source of the signal</a:t>
            </a:r>
          </a:p>
        </p:txBody>
      </p:sp>
      <p:sp>
        <p:nvSpPr>
          <p:cNvPr id="27652" name="WordArt 5">
            <a:extLst>
              <a:ext uri="{FF2B5EF4-FFF2-40B4-BE49-F238E27FC236}">
                <a16:creationId xmlns:a16="http://schemas.microsoft.com/office/drawing/2014/main" id="{D10D87A4-9A22-1142-B485-4C591237470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646863" y="2159000"/>
            <a:ext cx="190500" cy="15351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99CC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>
                      <a:alpha val="74997"/>
                    </a:srgbClr>
                  </a:outerShdw>
                </a:effectLst>
                <a:latin typeface="Impact" panose="020B0806030902050204" pitchFamily="34" charset="0"/>
              </a:rPr>
              <a:t>}</a:t>
            </a:r>
          </a:p>
        </p:txBody>
      </p:sp>
      <p:sp>
        <p:nvSpPr>
          <p:cNvPr id="109574" name="Text Box 6">
            <a:extLst>
              <a:ext uri="{FF2B5EF4-FFF2-40B4-BE49-F238E27FC236}">
                <a16:creationId xmlns:a16="http://schemas.microsoft.com/office/drawing/2014/main" id="{CDED2BB2-E297-244A-980D-1F10ED3DA4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5788" y="2286000"/>
            <a:ext cx="2109787" cy="1323975"/>
          </a:xfrm>
          <a:prstGeom prst="rect">
            <a:avLst/>
          </a:prstGeom>
          <a:noFill/>
          <a:ln w="12700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45720" rIns="45720" anchor="ctr">
            <a:spAutoFit/>
          </a:bodyPr>
          <a:lstStyle/>
          <a:p>
            <a:pPr algn="ctr" eaLnBrk="0" hangingPunct="0">
              <a:defRPr/>
            </a:pPr>
            <a:r>
              <a:rPr lang="en-US" sz="2000" i="0">
                <a:solidFill>
                  <a:srgbClr val="1113E4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ＭＳ Ｐゴシック" charset="0"/>
              </a:rPr>
              <a:t>Time scale</a:t>
            </a:r>
          </a:p>
          <a:p>
            <a:pPr algn="ctr" eaLnBrk="0" hangingPunct="0">
              <a:defRPr/>
            </a:pPr>
            <a:r>
              <a:rPr lang="en-US" sz="2000" i="0">
                <a:solidFill>
                  <a:srgbClr val="1113E4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ＭＳ Ｐゴシック" charset="0"/>
              </a:rPr>
              <a:t>for this relaxation</a:t>
            </a:r>
          </a:p>
          <a:p>
            <a:pPr algn="ctr" eaLnBrk="0" hangingPunct="0">
              <a:defRPr/>
            </a:pPr>
            <a:r>
              <a:rPr lang="en-US" sz="2000" i="0">
                <a:solidFill>
                  <a:srgbClr val="1113E4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ＭＳ Ｐゴシック" charset="0"/>
              </a:rPr>
              <a:t>is called T2 or T2</a:t>
            </a:r>
            <a:r>
              <a:rPr lang="en-US" sz="2000" i="0" baseline="30000">
                <a:solidFill>
                  <a:srgbClr val="1113E4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ＭＳ Ｐゴシック" charset="0"/>
              </a:rPr>
              <a:t>*</a:t>
            </a:r>
          </a:p>
          <a:p>
            <a:pPr algn="ctr" eaLnBrk="0" hangingPunct="0">
              <a:defRPr/>
            </a:pPr>
            <a:r>
              <a:rPr lang="en-US" sz="2000" i="0">
                <a:solidFill>
                  <a:srgbClr val="1113E4"/>
                </a:solidFill>
                <a:latin typeface="Times New Roman" charset="0"/>
                <a:ea typeface="ＭＳ Ｐゴシック" charset="0"/>
              </a:rPr>
              <a:t>= 20-40 ms in brain</a:t>
            </a:r>
            <a:endParaRPr lang="en-US" sz="2000" i="0">
              <a:solidFill>
                <a:srgbClr val="1113E4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Times New Roman" charset="0"/>
              <a:ea typeface="ＭＳ Ｐゴシック" charset="0"/>
            </a:endParaRPr>
          </a:p>
        </p:txBody>
      </p:sp>
      <p:sp>
        <p:nvSpPr>
          <p:cNvPr id="27654" name="WordArt 7">
            <a:extLst>
              <a:ext uri="{FF2B5EF4-FFF2-40B4-BE49-F238E27FC236}">
                <a16:creationId xmlns:a16="http://schemas.microsoft.com/office/drawing/2014/main" id="{40E6F2DF-56EF-7A4A-A149-9434C7B2776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710363" y="4294188"/>
            <a:ext cx="192087" cy="15351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99CC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>
                      <a:alpha val="74997"/>
                    </a:srgbClr>
                  </a:outerShdw>
                </a:effectLst>
                <a:latin typeface="Impact" panose="020B0806030902050204" pitchFamily="34" charset="0"/>
              </a:rPr>
              <a:t>}</a:t>
            </a:r>
          </a:p>
        </p:txBody>
      </p:sp>
      <p:sp>
        <p:nvSpPr>
          <p:cNvPr id="109576" name="Text Box 8">
            <a:extLst>
              <a:ext uri="{FF2B5EF4-FFF2-40B4-BE49-F238E27FC236}">
                <a16:creationId xmlns:a16="http://schemas.microsoft.com/office/drawing/2014/main" id="{6E95308B-605F-8945-B8E1-98F27F0F00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91350" y="4421188"/>
            <a:ext cx="1909763" cy="1323975"/>
          </a:xfrm>
          <a:prstGeom prst="rect">
            <a:avLst/>
          </a:prstGeom>
          <a:noFill/>
          <a:ln w="12700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45720" rIns="45720" anchor="ctr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2000" i="0">
                <a:solidFill>
                  <a:srgbClr val="1113E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Time scale</a:t>
            </a:r>
          </a:p>
          <a:p>
            <a:pPr algn="ctr"/>
            <a:r>
              <a:rPr lang="en-US" altLang="en-US" sz="2000" i="0">
                <a:solidFill>
                  <a:srgbClr val="1113E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for this relaxation</a:t>
            </a:r>
          </a:p>
          <a:p>
            <a:pPr algn="ctr"/>
            <a:r>
              <a:rPr lang="en-US" altLang="en-US" sz="2000" i="0">
                <a:solidFill>
                  <a:srgbClr val="1113E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is called T1</a:t>
            </a:r>
          </a:p>
          <a:p>
            <a:pPr algn="ctr"/>
            <a:r>
              <a:rPr lang="en-US" altLang="en-US" sz="2000" i="0">
                <a:solidFill>
                  <a:srgbClr val="1113E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= 500-2500 ms</a:t>
            </a:r>
          </a:p>
        </p:txBody>
      </p:sp>
    </p:spTree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>
            <a:extLst>
              <a:ext uri="{FF2B5EF4-FFF2-40B4-BE49-F238E27FC236}">
                <a16:creationId xmlns:a16="http://schemas.microsoft.com/office/drawing/2014/main" id="{E2737F00-958C-7046-B6AF-45974D74AD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81013" y="177800"/>
            <a:ext cx="8183562" cy="596900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solidFill>
                  <a:srgbClr val="001142"/>
                </a:solidFill>
                <a:cs typeface="+mj-cs"/>
              </a:rPr>
              <a:t>Material Induced Inhomogeneities in </a:t>
            </a:r>
            <a:r>
              <a:rPr lang="en-US" i="1">
                <a:solidFill>
                  <a:srgbClr val="001142"/>
                </a:solidFill>
                <a:cs typeface="+mj-cs"/>
              </a:rPr>
              <a:t>B</a:t>
            </a:r>
            <a:endParaRPr lang="en-US">
              <a:cs typeface="+mj-cs"/>
            </a:endParaRPr>
          </a:p>
        </p:txBody>
      </p:sp>
      <p:sp>
        <p:nvSpPr>
          <p:cNvPr id="110595" name="Rectangle 3">
            <a:extLst>
              <a:ext uri="{FF2B5EF4-FFF2-40B4-BE49-F238E27FC236}">
                <a16:creationId xmlns:a16="http://schemas.microsoft.com/office/drawing/2014/main" id="{17999450-F0FE-3D4A-AB62-D98F7981AE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49250" y="877888"/>
            <a:ext cx="8529638" cy="5764212"/>
          </a:xfrm>
        </p:spPr>
        <p:txBody>
          <a:bodyPr/>
          <a:lstStyle/>
          <a:p>
            <a:pPr marL="342900" indent="-342900" eaLnBrk="1" hangingPunct="1"/>
            <a:r>
              <a:rPr lang="en-US" altLang="en-US" sz="2000"/>
              <a:t> Adding a non-uniform object (like a person) to</a:t>
            </a:r>
            <a:r>
              <a:rPr lang="en-US" altLang="en-US" sz="2000">
                <a:solidFill>
                  <a:srgbClr val="001142"/>
                </a:solidFill>
              </a:rPr>
              <a:t> </a:t>
            </a:r>
            <a:r>
              <a:rPr lang="en-US" altLang="en-US" sz="2000" i="1">
                <a:solidFill>
                  <a:srgbClr val="001142"/>
                </a:solidFill>
              </a:rPr>
              <a:t>B</a:t>
            </a:r>
            <a:r>
              <a:rPr lang="en-US" altLang="en-US" sz="2000" baseline="-25000">
                <a:solidFill>
                  <a:srgbClr val="001142"/>
                </a:solidFill>
              </a:rPr>
              <a:t>0</a:t>
            </a:r>
            <a:r>
              <a:rPr lang="en-US" altLang="en-US" sz="2000">
                <a:solidFill>
                  <a:srgbClr val="001142"/>
                </a:solidFill>
              </a:rPr>
              <a:t> </a:t>
            </a:r>
            <a:r>
              <a:rPr lang="en-US" altLang="en-US" sz="2000"/>
              <a:t>will make the total magnetic field </a:t>
            </a:r>
            <a:r>
              <a:rPr lang="en-US" altLang="en-US" sz="2000" i="1">
                <a:solidFill>
                  <a:srgbClr val="001142"/>
                </a:solidFill>
              </a:rPr>
              <a:t>B</a:t>
            </a:r>
            <a:r>
              <a:rPr lang="en-US" altLang="en-US" sz="2000">
                <a:solidFill>
                  <a:srgbClr val="001142"/>
                </a:solidFill>
              </a:rPr>
              <a:t> </a:t>
            </a:r>
            <a:r>
              <a:rPr lang="en-US" altLang="en-US" sz="2000"/>
              <a:t>non-uniform</a:t>
            </a:r>
          </a:p>
          <a:p>
            <a:pPr marL="742950" lvl="1" indent="-285750" eaLnBrk="1" hangingPunct="1"/>
            <a:r>
              <a:rPr lang="en-US" altLang="en-US" sz="2000"/>
              <a:t> This is due to </a:t>
            </a:r>
            <a:r>
              <a:rPr lang="en-US" altLang="en-US" sz="2000" i="1">
                <a:solidFill>
                  <a:srgbClr val="001142"/>
                </a:solidFill>
              </a:rPr>
              <a:t>susceptibility</a:t>
            </a:r>
            <a:r>
              <a:rPr lang="en-US" altLang="en-US" sz="2000"/>
              <a:t>: generation of extra magnetic fields in materials that are immersed in an external field</a:t>
            </a:r>
          </a:p>
          <a:p>
            <a:pPr marL="742950" lvl="1" indent="-285750" eaLnBrk="1" hangingPunct="1"/>
            <a:r>
              <a:rPr lang="en-US" altLang="en-US" sz="2000"/>
              <a:t> </a:t>
            </a:r>
            <a:r>
              <a:rPr lang="en-US" altLang="en-US" sz="2000" i="1">
                <a:solidFill>
                  <a:srgbClr val="001142"/>
                </a:solidFill>
              </a:rPr>
              <a:t>Diamagnetic</a:t>
            </a:r>
            <a:r>
              <a:rPr lang="en-US" altLang="en-US" sz="2000"/>
              <a:t> materials produce negative</a:t>
            </a:r>
            <a:r>
              <a:rPr lang="en-US" altLang="en-US" sz="2000">
                <a:solidFill>
                  <a:srgbClr val="001142"/>
                </a:solidFill>
              </a:rPr>
              <a:t> </a:t>
            </a:r>
            <a:r>
              <a:rPr lang="en-US" altLang="en-US" sz="2000" i="1">
                <a:solidFill>
                  <a:srgbClr val="001142"/>
                </a:solidFill>
              </a:rPr>
              <a:t>B</a:t>
            </a:r>
            <a:r>
              <a:rPr lang="en-US" altLang="en-US" sz="2000">
                <a:solidFill>
                  <a:srgbClr val="001142"/>
                </a:solidFill>
              </a:rPr>
              <a:t> </a:t>
            </a:r>
            <a:r>
              <a:rPr lang="en-US" altLang="en-US" sz="2000"/>
              <a:t>fields  [</a:t>
            </a:r>
            <a:r>
              <a:rPr lang="en-US" altLang="en-US" sz="2000">
                <a:solidFill>
                  <a:srgbClr val="001142"/>
                </a:solidFill>
              </a:rPr>
              <a:t>most tissue</a:t>
            </a:r>
            <a:r>
              <a:rPr lang="en-US" altLang="en-US" sz="2000"/>
              <a:t>]</a:t>
            </a:r>
          </a:p>
          <a:p>
            <a:pPr marL="742950" lvl="1" indent="-285750" eaLnBrk="1" hangingPunct="1"/>
            <a:r>
              <a:rPr lang="en-US" altLang="en-US" sz="2000"/>
              <a:t> </a:t>
            </a:r>
            <a:r>
              <a:rPr lang="en-US" altLang="en-US" sz="2000" i="1">
                <a:solidFill>
                  <a:srgbClr val="001142"/>
                </a:solidFill>
              </a:rPr>
              <a:t>Paramagnetic</a:t>
            </a:r>
            <a:r>
              <a:rPr lang="en-US" altLang="en-US" sz="2000"/>
              <a:t> materials produce positive</a:t>
            </a:r>
            <a:r>
              <a:rPr lang="en-US" altLang="en-US" sz="2000">
                <a:solidFill>
                  <a:srgbClr val="001142"/>
                </a:solidFill>
              </a:rPr>
              <a:t> </a:t>
            </a:r>
            <a:r>
              <a:rPr lang="en-US" altLang="en-US" sz="2000" i="1">
                <a:solidFill>
                  <a:srgbClr val="001142"/>
                </a:solidFill>
              </a:rPr>
              <a:t>B</a:t>
            </a:r>
            <a:r>
              <a:rPr lang="en-US" altLang="en-US" sz="2000">
                <a:solidFill>
                  <a:srgbClr val="001142"/>
                </a:solidFill>
              </a:rPr>
              <a:t> </a:t>
            </a:r>
            <a:r>
              <a:rPr lang="en-US" altLang="en-US" sz="2000"/>
              <a:t>fields [</a:t>
            </a:r>
            <a:r>
              <a:rPr lang="en-US" altLang="en-US" sz="2000">
                <a:solidFill>
                  <a:srgbClr val="001142"/>
                </a:solidFill>
              </a:rPr>
              <a:t>deoxyhemoglobin</a:t>
            </a:r>
            <a:r>
              <a:rPr lang="en-US" altLang="en-US" sz="2000"/>
              <a:t>]</a:t>
            </a:r>
          </a:p>
          <a:p>
            <a:pPr marL="742950" lvl="1" indent="-285750" eaLnBrk="1" hangingPunct="1"/>
            <a:r>
              <a:rPr lang="en-US" altLang="en-US" sz="2000" b="1" i="1">
                <a:solidFill>
                  <a:srgbClr val="FFFFFF"/>
                </a:solidFill>
              </a:rPr>
              <a:t>f</a:t>
            </a:r>
            <a:endParaRPr lang="en-US" altLang="en-US" sz="2000"/>
          </a:p>
          <a:p>
            <a:pPr marL="342900" indent="-342900" eaLnBrk="1" hangingPunct="1"/>
            <a:r>
              <a:rPr lang="en-US" altLang="en-US" sz="2000"/>
              <a:t> Makes the H nuclei RF frequency non-uniform in space, which affects the image intensity and quality</a:t>
            </a:r>
          </a:p>
          <a:p>
            <a:pPr marL="742950" lvl="1" indent="-285750" eaLnBrk="1" hangingPunct="1"/>
            <a:r>
              <a:rPr lang="en-US" altLang="en-US" sz="2000"/>
              <a:t>For large scale (100+ mm) inhomogeneities, scanner-supplied non-uniform magnetic fields can be adjusted to </a:t>
            </a:r>
            <a:r>
              <a:rPr lang="ja-JP" altLang="en-US" sz="2000">
                <a:latin typeface="Arial" panose="020B0604020202020204" pitchFamily="34" charset="0"/>
              </a:rPr>
              <a:t>“</a:t>
            </a:r>
            <a:r>
              <a:rPr lang="en-US" altLang="ja-JP" sz="2000"/>
              <a:t>even out</a:t>
            </a:r>
            <a:r>
              <a:rPr lang="ja-JP" altLang="en-US" sz="2000">
                <a:latin typeface="Arial" panose="020B0604020202020204" pitchFamily="34" charset="0"/>
              </a:rPr>
              <a:t>”</a:t>
            </a:r>
            <a:r>
              <a:rPr lang="en-US" altLang="ja-JP" sz="2000"/>
              <a:t> the ripples in</a:t>
            </a:r>
            <a:r>
              <a:rPr lang="en-US" altLang="ja-JP" sz="2000">
                <a:solidFill>
                  <a:srgbClr val="001142"/>
                </a:solidFill>
              </a:rPr>
              <a:t> </a:t>
            </a:r>
            <a:r>
              <a:rPr lang="en-US" altLang="ja-JP" sz="2000" i="1">
                <a:solidFill>
                  <a:srgbClr val="001142"/>
                </a:solidFill>
              </a:rPr>
              <a:t>B</a:t>
            </a:r>
            <a:r>
              <a:rPr lang="en-US" altLang="ja-JP" sz="2000" i="1">
                <a:solidFill>
                  <a:srgbClr val="FFFFFF"/>
                </a:solidFill>
              </a:rPr>
              <a:t> </a:t>
            </a:r>
            <a:r>
              <a:rPr lang="en-US" altLang="ja-JP" sz="2000" i="1"/>
              <a:t>— </a:t>
            </a:r>
            <a:r>
              <a:rPr lang="en-US" altLang="ja-JP" sz="2000"/>
              <a:t>this is called </a:t>
            </a:r>
            <a:r>
              <a:rPr lang="en-US" altLang="ja-JP" sz="2000" i="1">
                <a:solidFill>
                  <a:srgbClr val="001142"/>
                </a:solidFill>
              </a:rPr>
              <a:t>shimming</a:t>
            </a:r>
            <a:endParaRPr lang="en-US" altLang="ja-JP" sz="2000" i="1">
              <a:solidFill>
                <a:schemeClr val="tx2"/>
              </a:solidFill>
            </a:endParaRPr>
          </a:p>
          <a:p>
            <a:pPr marL="742950" lvl="1" indent="-285750" eaLnBrk="1" hangingPunct="1"/>
            <a:r>
              <a:rPr lang="en-US" altLang="en-US" sz="2000" i="1">
                <a:solidFill>
                  <a:schemeClr val="tx2"/>
                </a:solidFill>
              </a:rPr>
              <a:t> </a:t>
            </a:r>
            <a:r>
              <a:rPr lang="en-US" altLang="en-US" sz="2000"/>
              <a:t>Non-uniformities in</a:t>
            </a:r>
            <a:r>
              <a:rPr lang="en-US" altLang="en-US" sz="2000">
                <a:solidFill>
                  <a:srgbClr val="001142"/>
                </a:solidFill>
              </a:rPr>
              <a:t> </a:t>
            </a:r>
            <a:r>
              <a:rPr lang="en-US" altLang="en-US" sz="2000" i="1">
                <a:solidFill>
                  <a:srgbClr val="001142"/>
                </a:solidFill>
              </a:rPr>
              <a:t>B</a:t>
            </a:r>
            <a:r>
              <a:rPr lang="en-US" altLang="en-US" sz="2000">
                <a:solidFill>
                  <a:srgbClr val="001142"/>
                </a:solidFill>
              </a:rPr>
              <a:t> </a:t>
            </a:r>
            <a:r>
              <a:rPr lang="en-US" altLang="en-US" sz="2000"/>
              <a:t>bigger than voxel size (≈1-3 mm) distort (spatially warp) whole image</a:t>
            </a:r>
          </a:p>
          <a:p>
            <a:pPr marL="742950" lvl="1" indent="-285750" eaLnBrk="1" hangingPunct="1"/>
            <a:r>
              <a:rPr lang="en-US" altLang="en-US" sz="2000"/>
              <a:t> Non-uniformities in </a:t>
            </a:r>
            <a:r>
              <a:rPr lang="en-US" altLang="en-US" sz="2000" i="1">
                <a:solidFill>
                  <a:srgbClr val="001142"/>
                </a:solidFill>
              </a:rPr>
              <a:t>B</a:t>
            </a:r>
            <a:r>
              <a:rPr lang="en-US" altLang="en-US" sz="2000">
                <a:solidFill>
                  <a:srgbClr val="001142"/>
                </a:solidFill>
              </a:rPr>
              <a:t> </a:t>
            </a:r>
            <a:r>
              <a:rPr lang="en-US" altLang="en-US" sz="2000"/>
              <a:t>smaller than voxel size affect voxel </a:t>
            </a:r>
            <a:r>
              <a:rPr lang="ja-JP" altLang="en-US" sz="2000">
                <a:latin typeface="Arial" panose="020B0604020202020204" pitchFamily="34" charset="0"/>
              </a:rPr>
              <a:t>“</a:t>
            </a:r>
            <a:r>
              <a:rPr lang="en-US" altLang="ja-JP" sz="2000"/>
              <a:t>brightness</a:t>
            </a:r>
            <a:r>
              <a:rPr lang="ja-JP" altLang="en-US" sz="2000">
                <a:latin typeface="Arial" panose="020B0604020202020204" pitchFamily="34" charset="0"/>
              </a:rPr>
              <a:t>”</a:t>
            </a:r>
            <a:endParaRPr lang="en-US" altLang="en-US" sz="2000"/>
          </a:p>
        </p:txBody>
      </p:sp>
    </p:spTree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>
            <a:extLst>
              <a:ext uri="{FF2B5EF4-FFF2-40B4-BE49-F238E27FC236}">
                <a16:creationId xmlns:a16="http://schemas.microsoft.com/office/drawing/2014/main" id="{546FA440-4AA4-B34E-9CE8-47F23FC96C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81013" y="161925"/>
            <a:ext cx="8183562" cy="62706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rgbClr val="001142"/>
                </a:solidFill>
                <a:cs typeface="+mj-cs"/>
              </a:rPr>
              <a:t>The Concept of Contrast (or Weighting)</a:t>
            </a:r>
            <a:endParaRPr lang="en-US" dirty="0">
              <a:cs typeface="+mj-cs"/>
            </a:endParaRPr>
          </a:p>
        </p:txBody>
      </p:sp>
      <p:sp>
        <p:nvSpPr>
          <p:cNvPr id="111619" name="Rectangle 3">
            <a:extLst>
              <a:ext uri="{FF2B5EF4-FFF2-40B4-BE49-F238E27FC236}">
                <a16:creationId xmlns:a16="http://schemas.microsoft.com/office/drawing/2014/main" id="{E27A0EAA-6A5C-7441-A5B7-4CA1DCC56E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81013" y="854075"/>
            <a:ext cx="8183562" cy="21685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/>
              <a:t> </a:t>
            </a:r>
            <a:r>
              <a:rPr lang="en-US" altLang="en-US" b="1" i="1">
                <a:solidFill>
                  <a:srgbClr val="001142"/>
                </a:solidFill>
              </a:rPr>
              <a:t>Contrast</a:t>
            </a:r>
            <a:r>
              <a:rPr lang="en-US" altLang="en-US"/>
              <a:t> = difference in RF signals — emitted by water protons — between different tissues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 </a:t>
            </a:r>
            <a:r>
              <a:rPr lang="en-US" altLang="en-US" u="sng"/>
              <a:t>Example</a:t>
            </a:r>
            <a:r>
              <a:rPr lang="en-US" altLang="en-US"/>
              <a:t>: gray-white contrast is possible because </a:t>
            </a:r>
            <a:r>
              <a:rPr lang="en-US" altLang="en-US">
                <a:solidFill>
                  <a:srgbClr val="001142"/>
                </a:solidFill>
              </a:rPr>
              <a:t>rate that magnetization returns to normal after RF transmit </a:t>
            </a:r>
            <a:r>
              <a:rPr lang="en-US" altLang="en-US"/>
              <a:t>is different between these two types of tissue</a:t>
            </a:r>
          </a:p>
        </p:txBody>
      </p:sp>
      <p:pic>
        <p:nvPicPr>
          <p:cNvPr id="31747" name="Picture 4" descr="COR">
            <a:extLst>
              <a:ext uri="{FF2B5EF4-FFF2-40B4-BE49-F238E27FC236}">
                <a16:creationId xmlns:a16="http://schemas.microsoft.com/office/drawing/2014/main" id="{E30AD12A-002C-9C43-A3EF-D7E7710E69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8" y="2743200"/>
            <a:ext cx="3905250" cy="384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Picture 5" descr="SAG">
            <a:extLst>
              <a:ext uri="{FF2B5EF4-FFF2-40B4-BE49-F238E27FC236}">
                <a16:creationId xmlns:a16="http://schemas.microsoft.com/office/drawing/2014/main" id="{0349FA71-F3F5-2D41-9623-65B6CFC124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75" y="2751138"/>
            <a:ext cx="4603750" cy="382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>
            <a:extLst>
              <a:ext uri="{FF2B5EF4-FFF2-40B4-BE49-F238E27FC236}">
                <a16:creationId xmlns:a16="http://schemas.microsoft.com/office/drawing/2014/main" id="{1AEC0698-FE18-424E-B28A-94A0DB0045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95300" y="230188"/>
            <a:ext cx="8183563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solidFill>
                  <a:srgbClr val="001142"/>
                </a:solidFill>
                <a:cs typeface="+mj-cs"/>
              </a:rPr>
              <a:t>Types of Contrast Used in Brain FMRI</a:t>
            </a:r>
            <a:endParaRPr lang="en-US">
              <a:cs typeface="+mj-cs"/>
            </a:endParaRPr>
          </a:p>
        </p:txBody>
      </p:sp>
      <p:sp>
        <p:nvSpPr>
          <p:cNvPr id="112643" name="Rectangle 3">
            <a:extLst>
              <a:ext uri="{FF2B5EF4-FFF2-40B4-BE49-F238E27FC236}">
                <a16:creationId xmlns:a16="http://schemas.microsoft.com/office/drawing/2014/main" id="{5C9A48AF-59B9-7541-95F4-547834C76B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5575" y="1042988"/>
            <a:ext cx="8880475" cy="5537200"/>
          </a:xfrm>
        </p:spPr>
        <p:txBody>
          <a:bodyPr/>
          <a:lstStyle/>
          <a:p>
            <a:pPr eaLnBrk="1" hangingPunct="1"/>
            <a:r>
              <a:rPr lang="en-US" altLang="en-US"/>
              <a:t> </a:t>
            </a:r>
            <a:r>
              <a:rPr lang="en-US" altLang="en-US">
                <a:solidFill>
                  <a:srgbClr val="001142"/>
                </a:solidFill>
              </a:rPr>
              <a:t>T1 </a:t>
            </a:r>
            <a:r>
              <a:rPr lang="en-US" altLang="en-US"/>
              <a:t>contrast at high spatial resolution</a:t>
            </a:r>
          </a:p>
          <a:p>
            <a:pPr lvl="1" eaLnBrk="1" hangingPunct="1">
              <a:lnSpc>
                <a:spcPct val="95000"/>
              </a:lnSpc>
            </a:pPr>
            <a:r>
              <a:rPr lang="en-US" altLang="en-US"/>
              <a:t> Technique: use very short timing between RF shots (small </a:t>
            </a:r>
            <a:r>
              <a:rPr lang="en-US" altLang="en-US" i="1">
                <a:solidFill>
                  <a:srgbClr val="001142"/>
                </a:solidFill>
              </a:rPr>
              <a:t>TR</a:t>
            </a:r>
            <a:r>
              <a:rPr lang="en-US" altLang="en-US"/>
              <a:t>) and use large flip angles</a:t>
            </a:r>
          </a:p>
          <a:p>
            <a:pPr lvl="1" eaLnBrk="1" hangingPunct="1"/>
            <a:r>
              <a:rPr lang="en-US" altLang="en-US"/>
              <a:t> Useful for anatomical reference scans</a:t>
            </a:r>
          </a:p>
          <a:p>
            <a:pPr lvl="1" eaLnBrk="1" hangingPunct="1"/>
            <a:r>
              <a:rPr lang="en-US" altLang="en-US"/>
              <a:t> 5-10 minutes to acquire 256×256×128 volume</a:t>
            </a:r>
          </a:p>
          <a:p>
            <a:pPr lvl="1" eaLnBrk="1" hangingPunct="1"/>
            <a:r>
              <a:rPr lang="en-US" altLang="en-US"/>
              <a:t> 1 mm resolution easily achievable</a:t>
            </a:r>
          </a:p>
          <a:p>
            <a:pPr lvl="2" eaLnBrk="1" hangingPunct="1"/>
            <a:r>
              <a:rPr lang="en-US" altLang="en-US"/>
              <a:t> finer voxels are possible, but acquisition time increases a lot</a:t>
            </a:r>
          </a:p>
          <a:p>
            <a:pPr eaLnBrk="1" hangingPunct="1"/>
            <a:r>
              <a:rPr lang="en-US" altLang="en-US">
                <a:solidFill>
                  <a:srgbClr val="001142"/>
                </a:solidFill>
              </a:rPr>
              <a:t> T2 </a:t>
            </a:r>
            <a:r>
              <a:rPr lang="en-US" altLang="en-US"/>
              <a:t>(spin-echo) and</a:t>
            </a:r>
            <a:r>
              <a:rPr lang="en-US" altLang="en-US">
                <a:solidFill>
                  <a:srgbClr val="001142"/>
                </a:solidFill>
              </a:rPr>
              <a:t> T2* </a:t>
            </a:r>
            <a:r>
              <a:rPr lang="en-US" altLang="en-US"/>
              <a:t>(gradient-echo) contrast</a:t>
            </a:r>
          </a:p>
          <a:p>
            <a:pPr lvl="1" eaLnBrk="1" hangingPunct="1"/>
            <a:r>
              <a:rPr lang="en-US" altLang="en-US"/>
              <a:t> Useful for functional activation studies</a:t>
            </a:r>
          </a:p>
          <a:p>
            <a:pPr lvl="1" eaLnBrk="1" hangingPunct="1"/>
            <a:r>
              <a:rPr lang="en-US" altLang="en-US"/>
              <a:t> 100 ms per 64×</a:t>
            </a:r>
            <a:r>
              <a:rPr lang="en-US" altLang="en-US">
                <a:sym typeface="Symbol" pitchFamily="2" charset="2"/>
              </a:rPr>
              <a:t>64</a:t>
            </a:r>
            <a:r>
              <a:rPr lang="en-US" altLang="en-US"/>
              <a:t> 2D slice </a:t>
            </a:r>
            <a:r>
              <a:rPr lang="en-US" altLang="en-US">
                <a:latin typeface="Wingdings" pitchFamily="2" charset="2"/>
                <a:sym typeface="Wingdings" pitchFamily="2" charset="2"/>
              </a:rPr>
              <a:t></a:t>
            </a:r>
            <a:r>
              <a:rPr lang="en-US" altLang="en-US">
                <a:sym typeface="Symbol" pitchFamily="2" charset="2"/>
              </a:rPr>
              <a:t> </a:t>
            </a:r>
            <a:r>
              <a:rPr lang="en-US" altLang="en-US"/>
              <a:t>2-3 s to acquire whole brain</a:t>
            </a:r>
          </a:p>
          <a:p>
            <a:pPr lvl="1" eaLnBrk="1" hangingPunct="1">
              <a:lnSpc>
                <a:spcPct val="95000"/>
              </a:lnSpc>
            </a:pPr>
            <a:r>
              <a:rPr lang="en-US" altLang="en-US"/>
              <a:t> 4 mm resolution</a:t>
            </a:r>
          </a:p>
          <a:p>
            <a:pPr lvl="2" eaLnBrk="1" hangingPunct="1">
              <a:lnSpc>
                <a:spcPct val="95000"/>
              </a:lnSpc>
            </a:pPr>
            <a:r>
              <a:rPr lang="en-US" altLang="en-US"/>
              <a:t> better is possible with better gradient system, and/or multiple RF readout coils</a:t>
            </a:r>
          </a:p>
        </p:txBody>
      </p:sp>
    </p:spTree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>
            <a:extLst>
              <a:ext uri="{FF2B5EF4-FFF2-40B4-BE49-F238E27FC236}">
                <a16:creationId xmlns:a16="http://schemas.microsoft.com/office/drawing/2014/main" id="{9A0AA024-8AE0-9543-AB13-035A21BE91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81013" y="157163"/>
            <a:ext cx="8183562" cy="668337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solidFill>
                  <a:srgbClr val="001142"/>
                </a:solidFill>
                <a:cs typeface="+mj-cs"/>
              </a:rPr>
              <a:t>What is Functional MRI?</a:t>
            </a:r>
            <a:endParaRPr lang="en-US">
              <a:cs typeface="+mj-cs"/>
            </a:endParaRPr>
          </a:p>
        </p:txBody>
      </p:sp>
      <p:sp>
        <p:nvSpPr>
          <p:cNvPr id="113667" name="Rectangle 3">
            <a:extLst>
              <a:ext uri="{FF2B5EF4-FFF2-40B4-BE49-F238E27FC236}">
                <a16:creationId xmlns:a16="http://schemas.microsoft.com/office/drawing/2014/main" id="{355FA1F9-04C3-C54F-95FE-E74C2A4934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81013" y="866775"/>
            <a:ext cx="8183562" cy="17176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Times" charset="0"/>
              <a:buChar char="•"/>
              <a:defRPr/>
            </a:pPr>
            <a:r>
              <a:rPr lang="en-US" sz="2800">
                <a:solidFill>
                  <a:srgbClr val="001142"/>
                </a:solidFill>
                <a:cs typeface="+mn-cs"/>
              </a:rPr>
              <a:t> </a:t>
            </a:r>
            <a:r>
              <a:rPr lang="en-US" sz="2800" u="sng">
                <a:solidFill>
                  <a:srgbClr val="001142"/>
                </a:solidFill>
                <a:cs typeface="+mn-cs"/>
              </a:rPr>
              <a:t>1991</a:t>
            </a:r>
            <a:r>
              <a:rPr lang="en-US" sz="2800">
                <a:cs typeface="+mn-cs"/>
              </a:rPr>
              <a:t>: Discovery that MRI-measurable signal increases a few % </a:t>
            </a:r>
            <a:r>
              <a:rPr lang="en-US" sz="2800" i="1">
                <a:solidFill>
                  <a:srgbClr val="001142"/>
                </a:solidFill>
                <a:cs typeface="+mn-cs"/>
              </a:rPr>
              <a:t>locally</a:t>
            </a:r>
            <a:r>
              <a:rPr lang="en-US" sz="2800">
                <a:cs typeface="+mn-cs"/>
              </a:rPr>
              <a:t> in the brain subsequent to increases in neuronal activity </a:t>
            </a:r>
            <a:r>
              <a:rPr lang="en-US">
                <a:cs typeface="+mn-cs"/>
              </a:rPr>
              <a:t>(Kwong, </a:t>
            </a:r>
            <a:r>
              <a:rPr lang="en-US" i="1">
                <a:cs typeface="+mn-cs"/>
              </a:rPr>
              <a:t>et al</a:t>
            </a:r>
            <a:r>
              <a:rPr lang="en-US">
                <a:cs typeface="+mn-cs"/>
              </a:rPr>
              <a:t>.)</a:t>
            </a:r>
            <a:endParaRPr lang="en-US" sz="2800">
              <a:cs typeface="+mn-cs"/>
            </a:endParaRPr>
          </a:p>
        </p:txBody>
      </p:sp>
      <p:sp>
        <p:nvSpPr>
          <p:cNvPr id="113669" name="Text Box 5">
            <a:extLst>
              <a:ext uri="{FF2B5EF4-FFF2-40B4-BE49-F238E27FC236}">
                <a16:creationId xmlns:a16="http://schemas.microsoft.com/office/drawing/2014/main" id="{9144A9BD-B64B-8645-BF75-9AE79AABCB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950" y="2543175"/>
            <a:ext cx="1676400" cy="1628775"/>
          </a:xfrm>
          <a:prstGeom prst="rect">
            <a:avLst/>
          </a:prstGeom>
          <a:solidFill>
            <a:srgbClr val="FFFF01">
              <a:alpha val="50999"/>
            </a:srgbClr>
          </a:solidFill>
          <a:ln w="12700">
            <a:solidFill>
              <a:srgbClr val="2DB81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2000" b="1" i="0" u="sng">
                <a:solidFill>
                  <a:srgbClr val="1113E4"/>
                </a:solidFill>
                <a:latin typeface="Times New Roman" panose="02020603050405020304" pitchFamily="18" charset="0"/>
              </a:rPr>
              <a:t>Cartoon</a:t>
            </a:r>
            <a:r>
              <a:rPr lang="en-US" altLang="en-US" sz="2000" b="1" i="0">
                <a:solidFill>
                  <a:srgbClr val="1113E4"/>
                </a:solidFill>
                <a:latin typeface="Times New Roman" panose="02020603050405020304" pitchFamily="18" charset="0"/>
              </a:rPr>
              <a:t> of MRI signal in a single </a:t>
            </a:r>
            <a:r>
              <a:rPr lang="ja-JP" altLang="en-US" sz="2000" b="1" i="0">
                <a:solidFill>
                  <a:srgbClr val="1113E4"/>
                </a:solidFill>
                <a:latin typeface="Arial" panose="020B0604020202020204" pitchFamily="34" charset="0"/>
              </a:rPr>
              <a:t>“</a:t>
            </a:r>
            <a:r>
              <a:rPr lang="en-US" altLang="ja-JP" sz="2000" b="1" i="0">
                <a:solidFill>
                  <a:srgbClr val="1113E4"/>
                </a:solidFill>
                <a:latin typeface="Times New Roman" panose="02020603050405020304" pitchFamily="18" charset="0"/>
              </a:rPr>
              <a:t>activated</a:t>
            </a:r>
            <a:r>
              <a:rPr lang="ja-JP" altLang="en-US" sz="2000" b="1" i="0">
                <a:solidFill>
                  <a:srgbClr val="1113E4"/>
                </a:solidFill>
                <a:latin typeface="Arial" panose="020B0604020202020204" pitchFamily="34" charset="0"/>
              </a:rPr>
              <a:t>”</a:t>
            </a:r>
            <a:r>
              <a:rPr lang="en-US" altLang="ja-JP" sz="2000" b="1" i="0">
                <a:solidFill>
                  <a:srgbClr val="1113E4"/>
                </a:solidFill>
                <a:latin typeface="Times New Roman" panose="02020603050405020304" pitchFamily="18" charset="0"/>
              </a:rPr>
              <a:t> brain voxel</a:t>
            </a:r>
            <a:endParaRPr lang="en-US" altLang="en-US" sz="2000" b="1" i="0">
              <a:solidFill>
                <a:srgbClr val="1113E4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3670" name="Freeform 6">
            <a:extLst>
              <a:ext uri="{FF2B5EF4-FFF2-40B4-BE49-F238E27FC236}">
                <a16:creationId xmlns:a16="http://schemas.microsoft.com/office/drawing/2014/main" id="{CBB1C3CA-8835-4F45-A62E-1370046EF0DF}"/>
              </a:ext>
            </a:extLst>
          </p:cNvPr>
          <p:cNvSpPr>
            <a:spLocks/>
          </p:cNvSpPr>
          <p:nvPr/>
        </p:nvSpPr>
        <p:spPr bwMode="auto">
          <a:xfrm>
            <a:off x="836613" y="2635250"/>
            <a:ext cx="7848600" cy="2947988"/>
          </a:xfrm>
          <a:custGeom>
            <a:avLst/>
            <a:gdLst>
              <a:gd name="T0" fmla="*/ 0 w 4944"/>
              <a:gd name="T1" fmla="*/ 2933700 h 1857"/>
              <a:gd name="T2" fmla="*/ 1127125 w 4944"/>
              <a:gd name="T3" fmla="*/ 2919413 h 1857"/>
              <a:gd name="T4" fmla="*/ 1560513 w 4944"/>
              <a:gd name="T5" fmla="*/ 2921000 h 1857"/>
              <a:gd name="T6" fmla="*/ 1838325 w 4944"/>
              <a:gd name="T7" fmla="*/ 2921000 h 1857"/>
              <a:gd name="T8" fmla="*/ 2132013 w 4944"/>
              <a:gd name="T9" fmla="*/ 2903538 h 1857"/>
              <a:gd name="T10" fmla="*/ 2447925 w 4944"/>
              <a:gd name="T11" fmla="*/ 2733675 h 1857"/>
              <a:gd name="T12" fmla="*/ 2754313 w 4944"/>
              <a:gd name="T13" fmla="*/ 2090738 h 1857"/>
              <a:gd name="T14" fmla="*/ 3081338 w 4944"/>
              <a:gd name="T15" fmla="*/ 1125538 h 1857"/>
              <a:gd name="T16" fmla="*/ 3462338 w 4944"/>
              <a:gd name="T17" fmla="*/ 187325 h 1857"/>
              <a:gd name="T18" fmla="*/ 4038600 w 4944"/>
              <a:gd name="T19" fmla="*/ 34925 h 1857"/>
              <a:gd name="T20" fmla="*/ 4702175 w 4944"/>
              <a:gd name="T21" fmla="*/ 49213 h 1857"/>
              <a:gd name="T22" fmla="*/ 5084763 w 4944"/>
              <a:gd name="T23" fmla="*/ 76200 h 1857"/>
              <a:gd name="T24" fmla="*/ 5367338 w 4944"/>
              <a:gd name="T25" fmla="*/ 508000 h 1857"/>
              <a:gd name="T26" fmla="*/ 5670550 w 4944"/>
              <a:gd name="T27" fmla="*/ 1260475 h 1857"/>
              <a:gd name="T28" fmla="*/ 6002338 w 4944"/>
              <a:gd name="T29" fmla="*/ 2117725 h 1857"/>
              <a:gd name="T30" fmla="*/ 6288088 w 4944"/>
              <a:gd name="T31" fmla="*/ 2717800 h 1857"/>
              <a:gd name="T32" fmla="*/ 6427788 w 4944"/>
              <a:gd name="T33" fmla="*/ 2898775 h 1857"/>
              <a:gd name="T34" fmla="*/ 6781800 w 4944"/>
              <a:gd name="T35" fmla="*/ 2921000 h 1857"/>
              <a:gd name="T36" fmla="*/ 7643813 w 4944"/>
              <a:gd name="T37" fmla="*/ 2944813 h 1857"/>
              <a:gd name="T38" fmla="*/ 7848600 w 4944"/>
              <a:gd name="T39" fmla="*/ 2936875 h 1857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4944" h="1857">
                <a:moveTo>
                  <a:pt x="0" y="1848"/>
                </a:moveTo>
                <a:cubicBezTo>
                  <a:pt x="120" y="1846"/>
                  <a:pt x="546" y="1840"/>
                  <a:pt x="710" y="1839"/>
                </a:cubicBezTo>
                <a:cubicBezTo>
                  <a:pt x="874" y="1838"/>
                  <a:pt x="908" y="1840"/>
                  <a:pt x="983" y="1840"/>
                </a:cubicBezTo>
                <a:cubicBezTo>
                  <a:pt x="1057" y="1840"/>
                  <a:pt x="1098" y="1842"/>
                  <a:pt x="1158" y="1840"/>
                </a:cubicBezTo>
                <a:cubicBezTo>
                  <a:pt x="1218" y="1838"/>
                  <a:pt x="1279" y="1849"/>
                  <a:pt x="1343" y="1829"/>
                </a:cubicBezTo>
                <a:cubicBezTo>
                  <a:pt x="1407" y="1810"/>
                  <a:pt x="1477" y="1807"/>
                  <a:pt x="1542" y="1722"/>
                </a:cubicBezTo>
                <a:cubicBezTo>
                  <a:pt x="1608" y="1637"/>
                  <a:pt x="1669" y="1486"/>
                  <a:pt x="1735" y="1317"/>
                </a:cubicBezTo>
                <a:cubicBezTo>
                  <a:pt x="1800" y="1149"/>
                  <a:pt x="1865" y="909"/>
                  <a:pt x="1941" y="709"/>
                </a:cubicBezTo>
                <a:cubicBezTo>
                  <a:pt x="2015" y="510"/>
                  <a:pt x="2081" y="231"/>
                  <a:pt x="2181" y="118"/>
                </a:cubicBezTo>
                <a:cubicBezTo>
                  <a:pt x="2280" y="4"/>
                  <a:pt x="2415" y="37"/>
                  <a:pt x="2544" y="22"/>
                </a:cubicBezTo>
                <a:cubicBezTo>
                  <a:pt x="2674" y="8"/>
                  <a:pt x="2853" y="26"/>
                  <a:pt x="2962" y="31"/>
                </a:cubicBezTo>
                <a:cubicBezTo>
                  <a:pt x="3071" y="37"/>
                  <a:pt x="3132" y="0"/>
                  <a:pt x="3203" y="48"/>
                </a:cubicBezTo>
                <a:cubicBezTo>
                  <a:pt x="3273" y="97"/>
                  <a:pt x="3319" y="196"/>
                  <a:pt x="3381" y="320"/>
                </a:cubicBezTo>
                <a:cubicBezTo>
                  <a:pt x="3442" y="444"/>
                  <a:pt x="3505" y="625"/>
                  <a:pt x="3572" y="794"/>
                </a:cubicBezTo>
                <a:cubicBezTo>
                  <a:pt x="3639" y="963"/>
                  <a:pt x="3716" y="1181"/>
                  <a:pt x="3781" y="1334"/>
                </a:cubicBezTo>
                <a:cubicBezTo>
                  <a:pt x="3846" y="1487"/>
                  <a:pt x="3916" y="1630"/>
                  <a:pt x="3961" y="1712"/>
                </a:cubicBezTo>
                <a:cubicBezTo>
                  <a:pt x="4006" y="1794"/>
                  <a:pt x="3997" y="1805"/>
                  <a:pt x="4049" y="1826"/>
                </a:cubicBezTo>
                <a:cubicBezTo>
                  <a:pt x="4101" y="1847"/>
                  <a:pt x="4144" y="1835"/>
                  <a:pt x="4272" y="1840"/>
                </a:cubicBezTo>
                <a:cubicBezTo>
                  <a:pt x="4400" y="1845"/>
                  <a:pt x="4703" y="1854"/>
                  <a:pt x="4815" y="1855"/>
                </a:cubicBezTo>
                <a:cubicBezTo>
                  <a:pt x="4927" y="1857"/>
                  <a:pt x="4935" y="1853"/>
                  <a:pt x="4944" y="1850"/>
                </a:cubicBezTo>
              </a:path>
            </a:pathLst>
          </a:custGeom>
          <a:noFill/>
          <a:ln w="57150" cmpd="sng">
            <a:solidFill>
              <a:srgbClr val="1113E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671" name="Line 7">
            <a:extLst>
              <a:ext uri="{FF2B5EF4-FFF2-40B4-BE49-F238E27FC236}">
                <a16:creationId xmlns:a16="http://schemas.microsoft.com/office/drawing/2014/main" id="{80045ABF-DC4F-9A49-9876-84956695A812}"/>
              </a:ext>
            </a:extLst>
          </p:cNvPr>
          <p:cNvSpPr>
            <a:spLocks noChangeShapeType="1"/>
          </p:cNvSpPr>
          <p:nvPr/>
        </p:nvSpPr>
        <p:spPr bwMode="auto">
          <a:xfrm>
            <a:off x="244475" y="5595938"/>
            <a:ext cx="8658225" cy="0"/>
          </a:xfrm>
          <a:prstGeom prst="line">
            <a:avLst/>
          </a:prstGeom>
          <a:noFill/>
          <a:ln w="12700">
            <a:solidFill>
              <a:srgbClr val="FF011C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defRPr/>
            </a:pPr>
            <a:endParaRPr lang="en-US">
              <a:latin typeface="Helvetica" charset="0"/>
              <a:ea typeface="ＭＳ Ｐゴシック" charset="0"/>
            </a:endParaRPr>
          </a:p>
        </p:txBody>
      </p:sp>
      <p:sp>
        <p:nvSpPr>
          <p:cNvPr id="113672" name="Text Box 8">
            <a:extLst>
              <a:ext uri="{FF2B5EF4-FFF2-40B4-BE49-F238E27FC236}">
                <a16:creationId xmlns:a16="http://schemas.microsoft.com/office/drawing/2014/main" id="{9C830F3A-A638-8C47-A5D4-BB819F9A72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70888" y="5638800"/>
            <a:ext cx="5683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1600">
                <a:latin typeface="Helvetica" charset="0"/>
                <a:ea typeface="ＭＳ Ｐゴシック" charset="0"/>
              </a:rPr>
              <a:t>time</a:t>
            </a:r>
          </a:p>
        </p:txBody>
      </p:sp>
      <p:grpSp>
        <p:nvGrpSpPr>
          <p:cNvPr id="113706" name="Group 42">
            <a:extLst>
              <a:ext uri="{FF2B5EF4-FFF2-40B4-BE49-F238E27FC236}">
                <a16:creationId xmlns:a16="http://schemas.microsoft.com/office/drawing/2014/main" id="{1E664C1A-5470-4941-AD54-1A4C7E712332}"/>
              </a:ext>
            </a:extLst>
          </p:cNvPr>
          <p:cNvGrpSpPr>
            <a:grpSpLocks/>
          </p:cNvGrpSpPr>
          <p:nvPr/>
        </p:nvGrpSpPr>
        <p:grpSpPr bwMode="auto">
          <a:xfrm>
            <a:off x="2371725" y="4641850"/>
            <a:ext cx="960438" cy="835025"/>
            <a:chOff x="1494" y="2924"/>
            <a:chExt cx="605" cy="526"/>
          </a:xfrm>
        </p:grpSpPr>
        <p:sp>
          <p:nvSpPr>
            <p:cNvPr id="113694" name="Text Box 30">
              <a:extLst>
                <a:ext uri="{FF2B5EF4-FFF2-40B4-BE49-F238E27FC236}">
                  <a16:creationId xmlns:a16="http://schemas.microsoft.com/office/drawing/2014/main" id="{97CEB7A6-F44F-8C4D-885D-86C74A7F96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94" y="2924"/>
              <a:ext cx="605" cy="368"/>
            </a:xfrm>
            <a:prstGeom prst="rect">
              <a:avLst/>
            </a:prstGeom>
            <a:noFill/>
            <a:ln w="28575">
              <a:solidFill>
                <a:srgbClr val="FF011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i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 i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 i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 i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 i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en-US" sz="1600" b="1" i="0">
                  <a:solidFill>
                    <a:srgbClr val="1113E4"/>
                  </a:solidFill>
                  <a:sym typeface="Symbol" pitchFamily="2" charset="2"/>
                </a:rPr>
                <a:t>C:</a:t>
              </a:r>
              <a:r>
                <a:rPr lang="en-US" altLang="en-US" sz="1600" b="1">
                  <a:sym typeface="Symbol" pitchFamily="2" charset="2"/>
                </a:rPr>
                <a:t> ≈ </a:t>
              </a:r>
              <a:r>
                <a:rPr lang="en-US" altLang="en-US" sz="1600" b="1"/>
                <a:t>2 s</a:t>
              </a:r>
            </a:p>
            <a:p>
              <a:pPr algn="ctr"/>
              <a:r>
                <a:rPr lang="en-US" altLang="en-US" sz="1600" b="1"/>
                <a:t>delay</a:t>
              </a:r>
            </a:p>
          </p:txBody>
        </p:sp>
        <p:grpSp>
          <p:nvGrpSpPr>
            <p:cNvPr id="35885" name="Group 18">
              <a:extLst>
                <a:ext uri="{FF2B5EF4-FFF2-40B4-BE49-F238E27FC236}">
                  <a16:creationId xmlns:a16="http://schemas.microsoft.com/office/drawing/2014/main" id="{4DFB7D1B-9949-E74F-9777-05F8B6ED684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53" y="3336"/>
              <a:ext cx="470" cy="114"/>
              <a:chOff x="2501" y="1433"/>
              <a:chExt cx="953" cy="114"/>
            </a:xfrm>
          </p:grpSpPr>
          <p:sp>
            <p:nvSpPr>
              <p:cNvPr id="113683" name="Line 19">
                <a:extLst>
                  <a:ext uri="{FF2B5EF4-FFF2-40B4-BE49-F238E27FC236}">
                    <a16:creationId xmlns:a16="http://schemas.microsoft.com/office/drawing/2014/main" id="{DFE59AFA-AFAB-DF4D-AA35-7E9721DEF9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01" y="1433"/>
                <a:ext cx="0" cy="11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Helvetica" charset="0"/>
                  <a:ea typeface="ＭＳ Ｐゴシック" charset="0"/>
                </a:endParaRPr>
              </a:p>
            </p:txBody>
          </p:sp>
          <p:sp>
            <p:nvSpPr>
              <p:cNvPr id="113684" name="Line 20">
                <a:extLst>
                  <a:ext uri="{FF2B5EF4-FFF2-40B4-BE49-F238E27FC236}">
                    <a16:creationId xmlns:a16="http://schemas.microsoft.com/office/drawing/2014/main" id="{524104FE-7465-544A-AE1C-89086DAE62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54" y="1433"/>
                <a:ext cx="0" cy="11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Helvetica" charset="0"/>
                  <a:ea typeface="ＭＳ Ｐゴシック" charset="0"/>
                </a:endParaRPr>
              </a:p>
            </p:txBody>
          </p:sp>
          <p:sp>
            <p:nvSpPr>
              <p:cNvPr id="113685" name="Line 21">
                <a:extLst>
                  <a:ext uri="{FF2B5EF4-FFF2-40B4-BE49-F238E27FC236}">
                    <a16:creationId xmlns:a16="http://schemas.microsoft.com/office/drawing/2014/main" id="{0303D3D3-1E84-A347-8DB6-CC2ED5F3B9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05" y="1489"/>
                <a:ext cx="945" cy="0"/>
              </a:xfrm>
              <a:prstGeom prst="line">
                <a:avLst/>
              </a:prstGeom>
              <a:noFill/>
              <a:ln w="12700">
                <a:solidFill>
                  <a:srgbClr val="FF011C"/>
                </a:solidFill>
                <a:round/>
                <a:headEnd/>
                <a:tailEnd type="stealth" w="med" len="lg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Helvetica" charset="0"/>
                  <a:ea typeface="ＭＳ Ｐゴシック" charset="0"/>
                </a:endParaRPr>
              </a:p>
            </p:txBody>
          </p:sp>
        </p:grpSp>
      </p:grpSp>
      <p:grpSp>
        <p:nvGrpSpPr>
          <p:cNvPr id="113707" name="Group 43">
            <a:extLst>
              <a:ext uri="{FF2B5EF4-FFF2-40B4-BE49-F238E27FC236}">
                <a16:creationId xmlns:a16="http://schemas.microsoft.com/office/drawing/2014/main" id="{641F2B03-32AF-7E45-86C0-1B4DA495C701}"/>
              </a:ext>
            </a:extLst>
          </p:cNvPr>
          <p:cNvGrpSpPr>
            <a:grpSpLocks/>
          </p:cNvGrpSpPr>
          <p:nvPr/>
        </p:nvGrpSpPr>
        <p:grpSpPr bwMode="auto">
          <a:xfrm>
            <a:off x="3219450" y="2357438"/>
            <a:ext cx="1019175" cy="858837"/>
            <a:chOff x="2028" y="1489"/>
            <a:chExt cx="642" cy="541"/>
          </a:xfrm>
        </p:grpSpPr>
        <p:sp>
          <p:nvSpPr>
            <p:cNvPr id="113695" name="Text Box 31">
              <a:extLst>
                <a:ext uri="{FF2B5EF4-FFF2-40B4-BE49-F238E27FC236}">
                  <a16:creationId xmlns:a16="http://schemas.microsoft.com/office/drawing/2014/main" id="{BCA7DCF7-520C-3C49-A460-8501CD9F93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39" y="1646"/>
              <a:ext cx="614" cy="384"/>
            </a:xfrm>
            <a:prstGeom prst="rect">
              <a:avLst/>
            </a:prstGeom>
            <a:noFill/>
            <a:ln w="28575">
              <a:solidFill>
                <a:srgbClr val="FF011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defRPr/>
              </a:pPr>
              <a:r>
                <a:rPr lang="en-US" sz="1600" b="1" i="0">
                  <a:solidFill>
                    <a:srgbClr val="1113E4"/>
                  </a:solidFill>
                  <a:latin typeface="Helvetica" charset="0"/>
                  <a:ea typeface="ＭＳ Ｐゴシック" charset="0"/>
                </a:rPr>
                <a:t>D:</a:t>
              </a:r>
              <a:r>
                <a:rPr lang="en-US" sz="1600" b="1">
                  <a:latin typeface="Helvetica" charset="0"/>
                  <a:ea typeface="ＭＳ Ｐゴシック" charset="0"/>
                </a:rPr>
                <a:t> 4-5 s</a:t>
              </a:r>
            </a:p>
            <a:p>
              <a:pPr algn="ctr" eaLnBrk="0" hangingPunct="0">
                <a:defRPr/>
              </a:pPr>
              <a:r>
                <a:rPr lang="en-US" sz="1600" b="1">
                  <a:latin typeface="Helvetica" charset="0"/>
                  <a:ea typeface="ＭＳ Ｐゴシック" charset="0"/>
                </a:rPr>
                <a:t>rise</a:t>
              </a:r>
              <a:endParaRPr lang="en-US" sz="1600">
                <a:latin typeface="Helvetica" charset="0"/>
                <a:ea typeface="ＭＳ Ｐゴシック" charset="0"/>
              </a:endParaRPr>
            </a:p>
          </p:txBody>
        </p:sp>
        <p:grpSp>
          <p:nvGrpSpPr>
            <p:cNvPr id="35880" name="Group 22">
              <a:extLst>
                <a:ext uri="{FF2B5EF4-FFF2-40B4-BE49-F238E27FC236}">
                  <a16:creationId xmlns:a16="http://schemas.microsoft.com/office/drawing/2014/main" id="{7F4D6E32-ECDD-3747-8764-032376D2EFC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28" y="1489"/>
              <a:ext cx="642" cy="114"/>
              <a:chOff x="2501" y="1433"/>
              <a:chExt cx="953" cy="114"/>
            </a:xfrm>
          </p:grpSpPr>
          <p:sp>
            <p:nvSpPr>
              <p:cNvPr id="113687" name="Line 23">
                <a:extLst>
                  <a:ext uri="{FF2B5EF4-FFF2-40B4-BE49-F238E27FC236}">
                    <a16:creationId xmlns:a16="http://schemas.microsoft.com/office/drawing/2014/main" id="{51CF7441-C5EE-9442-8EFF-18EE878387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01" y="1433"/>
                <a:ext cx="0" cy="11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Helvetica" charset="0"/>
                  <a:ea typeface="ＭＳ Ｐゴシック" charset="0"/>
                </a:endParaRPr>
              </a:p>
            </p:txBody>
          </p:sp>
          <p:sp>
            <p:nvSpPr>
              <p:cNvPr id="113688" name="Line 24">
                <a:extLst>
                  <a:ext uri="{FF2B5EF4-FFF2-40B4-BE49-F238E27FC236}">
                    <a16:creationId xmlns:a16="http://schemas.microsoft.com/office/drawing/2014/main" id="{989553EA-0E16-9E47-ABC6-4E8AB3A76D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54" y="1433"/>
                <a:ext cx="0" cy="11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Helvetica" charset="0"/>
                  <a:ea typeface="ＭＳ Ｐゴシック" charset="0"/>
                </a:endParaRPr>
              </a:p>
            </p:txBody>
          </p:sp>
          <p:sp>
            <p:nvSpPr>
              <p:cNvPr id="113689" name="Line 25">
                <a:extLst>
                  <a:ext uri="{FF2B5EF4-FFF2-40B4-BE49-F238E27FC236}">
                    <a16:creationId xmlns:a16="http://schemas.microsoft.com/office/drawing/2014/main" id="{06B1931D-4762-9A42-93CA-A065BE4124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05" y="1489"/>
                <a:ext cx="944" cy="0"/>
              </a:xfrm>
              <a:prstGeom prst="line">
                <a:avLst/>
              </a:prstGeom>
              <a:noFill/>
              <a:ln w="12700">
                <a:solidFill>
                  <a:srgbClr val="FF011C"/>
                </a:solidFill>
                <a:round/>
                <a:headEnd/>
                <a:tailEnd type="stealth" w="med" len="lg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Helvetica" charset="0"/>
                  <a:ea typeface="ＭＳ Ｐゴシック" charset="0"/>
                </a:endParaRPr>
              </a:p>
            </p:txBody>
          </p:sp>
        </p:grpSp>
      </p:grpSp>
      <p:grpSp>
        <p:nvGrpSpPr>
          <p:cNvPr id="113710" name="Group 46">
            <a:extLst>
              <a:ext uri="{FF2B5EF4-FFF2-40B4-BE49-F238E27FC236}">
                <a16:creationId xmlns:a16="http://schemas.microsoft.com/office/drawing/2014/main" id="{8F1F60AB-7824-1843-A117-F7D87C088E38}"/>
              </a:ext>
            </a:extLst>
          </p:cNvPr>
          <p:cNvGrpSpPr>
            <a:grpSpLocks/>
          </p:cNvGrpSpPr>
          <p:nvPr/>
        </p:nvGrpSpPr>
        <p:grpSpPr bwMode="auto">
          <a:xfrm>
            <a:off x="2208213" y="5762625"/>
            <a:ext cx="2217737" cy="571500"/>
            <a:chOff x="1391" y="3630"/>
            <a:chExt cx="1397" cy="360"/>
          </a:xfrm>
        </p:grpSpPr>
        <p:sp>
          <p:nvSpPr>
            <p:cNvPr id="113681" name="Text Box 17">
              <a:extLst>
                <a:ext uri="{FF2B5EF4-FFF2-40B4-BE49-F238E27FC236}">
                  <a16:creationId xmlns:a16="http://schemas.microsoft.com/office/drawing/2014/main" id="{3249A174-20AF-5944-AD34-F46DA24F06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91" y="3760"/>
              <a:ext cx="1397" cy="230"/>
            </a:xfrm>
            <a:prstGeom prst="rect">
              <a:avLst/>
            </a:prstGeom>
            <a:noFill/>
            <a:ln w="28575">
              <a:solidFill>
                <a:srgbClr val="FF011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defRPr/>
              </a:pPr>
              <a:r>
                <a:rPr lang="en-US" sz="1600" b="1" i="0">
                  <a:solidFill>
                    <a:srgbClr val="1113E4"/>
                  </a:solidFill>
                  <a:latin typeface="Helvetica" charset="0"/>
                  <a:ea typeface="ＭＳ Ｐゴシック" charset="0"/>
                </a:rPr>
                <a:t>B:</a:t>
              </a:r>
              <a:r>
                <a:rPr lang="en-US" sz="1600" b="1" i="0">
                  <a:latin typeface="Helvetica" charset="0"/>
                  <a:ea typeface="ＭＳ Ｐゴシック" charset="0"/>
                </a:rPr>
                <a:t> </a:t>
              </a:r>
              <a:r>
                <a:rPr lang="en-US" sz="1600" b="1">
                  <a:latin typeface="Helvetica" charset="0"/>
                  <a:ea typeface="ＭＳ Ｐゴシック" charset="0"/>
                </a:rPr>
                <a:t>5 s neural activity</a:t>
              </a:r>
            </a:p>
          </p:txBody>
        </p:sp>
        <p:grpSp>
          <p:nvGrpSpPr>
            <p:cNvPr id="35875" name="Group 26">
              <a:extLst>
                <a:ext uri="{FF2B5EF4-FFF2-40B4-BE49-F238E27FC236}">
                  <a16:creationId xmlns:a16="http://schemas.microsoft.com/office/drawing/2014/main" id="{0B371935-C3A9-E24F-B8E4-BD70D32AB4E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48" y="3630"/>
              <a:ext cx="1081" cy="114"/>
              <a:chOff x="2501" y="1433"/>
              <a:chExt cx="953" cy="114"/>
            </a:xfrm>
          </p:grpSpPr>
          <p:sp>
            <p:nvSpPr>
              <p:cNvPr id="113691" name="Line 27">
                <a:extLst>
                  <a:ext uri="{FF2B5EF4-FFF2-40B4-BE49-F238E27FC236}">
                    <a16:creationId xmlns:a16="http://schemas.microsoft.com/office/drawing/2014/main" id="{16ADAE0A-9F3D-4B41-B41B-636DA52B7E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01" y="1433"/>
                <a:ext cx="0" cy="11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Helvetica" charset="0"/>
                  <a:ea typeface="ＭＳ Ｐゴシック" charset="0"/>
                </a:endParaRPr>
              </a:p>
            </p:txBody>
          </p:sp>
          <p:sp>
            <p:nvSpPr>
              <p:cNvPr id="113692" name="Line 28">
                <a:extLst>
                  <a:ext uri="{FF2B5EF4-FFF2-40B4-BE49-F238E27FC236}">
                    <a16:creationId xmlns:a16="http://schemas.microsoft.com/office/drawing/2014/main" id="{3ECED483-DE5A-9540-B547-92D7B385086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54" y="1433"/>
                <a:ext cx="0" cy="11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Helvetica" charset="0"/>
                  <a:ea typeface="ＭＳ Ｐゴシック" charset="0"/>
                </a:endParaRPr>
              </a:p>
            </p:txBody>
          </p:sp>
          <p:sp>
            <p:nvSpPr>
              <p:cNvPr id="113693" name="Line 29">
                <a:extLst>
                  <a:ext uri="{FF2B5EF4-FFF2-40B4-BE49-F238E27FC236}">
                    <a16:creationId xmlns:a16="http://schemas.microsoft.com/office/drawing/2014/main" id="{ED296A7F-8013-7C4E-BB63-460435D9FDB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05" y="1489"/>
                <a:ext cx="942" cy="0"/>
              </a:xfrm>
              <a:prstGeom prst="line">
                <a:avLst/>
              </a:prstGeom>
              <a:noFill/>
              <a:ln w="12700">
                <a:solidFill>
                  <a:srgbClr val="FF011C"/>
                </a:solidFill>
                <a:round/>
                <a:headEnd/>
                <a:tailEnd type="stealth" w="med" len="lg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Helvetica" charset="0"/>
                  <a:ea typeface="ＭＳ Ｐゴシック" charset="0"/>
                </a:endParaRPr>
              </a:p>
            </p:txBody>
          </p:sp>
        </p:grpSp>
      </p:grpSp>
      <p:grpSp>
        <p:nvGrpSpPr>
          <p:cNvPr id="113708" name="Group 44">
            <a:extLst>
              <a:ext uri="{FF2B5EF4-FFF2-40B4-BE49-F238E27FC236}">
                <a16:creationId xmlns:a16="http://schemas.microsoft.com/office/drawing/2014/main" id="{13AD8EE7-827B-8148-9500-42CCB6C3EC16}"/>
              </a:ext>
            </a:extLst>
          </p:cNvPr>
          <p:cNvGrpSpPr>
            <a:grpSpLocks/>
          </p:cNvGrpSpPr>
          <p:nvPr/>
        </p:nvGrpSpPr>
        <p:grpSpPr bwMode="auto">
          <a:xfrm>
            <a:off x="4283075" y="2357438"/>
            <a:ext cx="1716088" cy="865187"/>
            <a:chOff x="2698" y="1485"/>
            <a:chExt cx="1081" cy="545"/>
          </a:xfrm>
        </p:grpSpPr>
        <p:grpSp>
          <p:nvGrpSpPr>
            <p:cNvPr id="35869" name="Group 12">
              <a:extLst>
                <a:ext uri="{FF2B5EF4-FFF2-40B4-BE49-F238E27FC236}">
                  <a16:creationId xmlns:a16="http://schemas.microsoft.com/office/drawing/2014/main" id="{34A4549C-490C-8948-9B49-5242191F230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98" y="1485"/>
              <a:ext cx="1081" cy="114"/>
              <a:chOff x="2501" y="1433"/>
              <a:chExt cx="953" cy="114"/>
            </a:xfrm>
          </p:grpSpPr>
          <p:sp>
            <p:nvSpPr>
              <p:cNvPr id="113673" name="Line 9">
                <a:extLst>
                  <a:ext uri="{FF2B5EF4-FFF2-40B4-BE49-F238E27FC236}">
                    <a16:creationId xmlns:a16="http://schemas.microsoft.com/office/drawing/2014/main" id="{10277FEF-B3B1-FC4C-B3DC-37530129823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01" y="1433"/>
                <a:ext cx="0" cy="11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Helvetica" charset="0"/>
                  <a:ea typeface="ＭＳ Ｐゴシック" charset="0"/>
                </a:endParaRPr>
              </a:p>
            </p:txBody>
          </p:sp>
          <p:sp>
            <p:nvSpPr>
              <p:cNvPr id="113674" name="Line 10">
                <a:extLst>
                  <a:ext uri="{FF2B5EF4-FFF2-40B4-BE49-F238E27FC236}">
                    <a16:creationId xmlns:a16="http://schemas.microsoft.com/office/drawing/2014/main" id="{9690765E-7EA8-6141-B813-4897589D24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54" y="1433"/>
                <a:ext cx="0" cy="11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Helvetica" charset="0"/>
                  <a:ea typeface="ＭＳ Ｐゴシック" charset="0"/>
                </a:endParaRPr>
              </a:p>
            </p:txBody>
          </p:sp>
          <p:sp>
            <p:nvSpPr>
              <p:cNvPr id="113675" name="Line 11">
                <a:extLst>
                  <a:ext uri="{FF2B5EF4-FFF2-40B4-BE49-F238E27FC236}">
                    <a16:creationId xmlns:a16="http://schemas.microsoft.com/office/drawing/2014/main" id="{EADCA840-7E1F-474C-8BB7-E627441960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05" y="1489"/>
                <a:ext cx="942" cy="0"/>
              </a:xfrm>
              <a:prstGeom prst="line">
                <a:avLst/>
              </a:prstGeom>
              <a:noFill/>
              <a:ln w="12700">
                <a:solidFill>
                  <a:srgbClr val="FF011C"/>
                </a:solidFill>
                <a:round/>
                <a:headEnd/>
                <a:tailEnd type="stealth" w="med" len="lg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Helvetica" charset="0"/>
                  <a:ea typeface="ＭＳ Ｐゴシック" charset="0"/>
                </a:endParaRPr>
              </a:p>
            </p:txBody>
          </p:sp>
        </p:grpSp>
        <p:sp>
          <p:nvSpPr>
            <p:cNvPr id="113696" name="Text Box 32">
              <a:extLst>
                <a:ext uri="{FF2B5EF4-FFF2-40B4-BE49-F238E27FC236}">
                  <a16:creationId xmlns:a16="http://schemas.microsoft.com/office/drawing/2014/main" id="{6B15CD3C-85AA-0D47-8F36-2EBDE78453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52" y="1800"/>
              <a:ext cx="959" cy="230"/>
            </a:xfrm>
            <a:prstGeom prst="rect">
              <a:avLst/>
            </a:prstGeom>
            <a:noFill/>
            <a:ln w="28575">
              <a:solidFill>
                <a:srgbClr val="FF011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en-US" sz="1600" b="1" i="0">
                  <a:solidFill>
                    <a:srgbClr val="1113E4"/>
                  </a:solidFill>
                  <a:latin typeface="Helvetica" charset="0"/>
                  <a:ea typeface="ＭＳ Ｐゴシック" charset="0"/>
                </a:rPr>
                <a:t>E:</a:t>
              </a:r>
              <a:r>
                <a:rPr lang="en-US" sz="1600" b="1">
                  <a:latin typeface="Helvetica" charset="0"/>
                  <a:ea typeface="ＭＳ Ｐゴシック" charset="0"/>
                </a:rPr>
                <a:t> 5 s plateau</a:t>
              </a:r>
            </a:p>
          </p:txBody>
        </p:sp>
      </p:grpSp>
      <p:sp>
        <p:nvSpPr>
          <p:cNvPr id="113697" name="Freeform 33">
            <a:extLst>
              <a:ext uri="{FF2B5EF4-FFF2-40B4-BE49-F238E27FC236}">
                <a16:creationId xmlns:a16="http://schemas.microsoft.com/office/drawing/2014/main" id="{87300FF9-C753-2242-939D-741B353B0684}"/>
              </a:ext>
            </a:extLst>
          </p:cNvPr>
          <p:cNvSpPr>
            <a:spLocks/>
          </p:cNvSpPr>
          <p:nvPr/>
        </p:nvSpPr>
        <p:spPr bwMode="auto">
          <a:xfrm>
            <a:off x="2751138" y="3238500"/>
            <a:ext cx="2135187" cy="3482975"/>
          </a:xfrm>
          <a:custGeom>
            <a:avLst/>
            <a:gdLst>
              <a:gd name="T0" fmla="*/ 2135187 w 1121"/>
              <a:gd name="T1" fmla="*/ 0 h 2194"/>
              <a:gd name="T2" fmla="*/ 2127568 w 1121"/>
              <a:gd name="T3" fmla="*/ 3475038 h 2194"/>
              <a:gd name="T4" fmla="*/ 0 w 1121"/>
              <a:gd name="T5" fmla="*/ 3482975 h 2194"/>
              <a:gd name="T6" fmla="*/ 3809 w 1121"/>
              <a:gd name="T7" fmla="*/ 3084513 h 219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121" h="2194">
                <a:moveTo>
                  <a:pt x="1121" y="0"/>
                </a:moveTo>
                <a:lnTo>
                  <a:pt x="1117" y="2189"/>
                </a:lnTo>
                <a:lnTo>
                  <a:pt x="0" y="2194"/>
                </a:lnTo>
                <a:lnTo>
                  <a:pt x="2" y="1943"/>
                </a:lnTo>
              </a:path>
            </a:pathLst>
          </a:custGeom>
          <a:noFill/>
          <a:ln w="38100" cap="rnd">
            <a:solidFill>
              <a:srgbClr val="008000"/>
            </a:solidFill>
            <a:prstDash val="sysDot"/>
            <a:round/>
            <a:headEnd type="stealth" w="med" len="lg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3709" name="Group 45">
            <a:extLst>
              <a:ext uri="{FF2B5EF4-FFF2-40B4-BE49-F238E27FC236}">
                <a16:creationId xmlns:a16="http://schemas.microsoft.com/office/drawing/2014/main" id="{4ED4C56C-E030-944F-AA93-441C3E63876C}"/>
              </a:ext>
            </a:extLst>
          </p:cNvPr>
          <p:cNvGrpSpPr>
            <a:grpSpLocks/>
          </p:cNvGrpSpPr>
          <p:nvPr/>
        </p:nvGrpSpPr>
        <p:grpSpPr bwMode="auto">
          <a:xfrm>
            <a:off x="6199188" y="5762625"/>
            <a:ext cx="1012825" cy="815975"/>
            <a:chOff x="3905" y="3630"/>
            <a:chExt cx="638" cy="514"/>
          </a:xfrm>
        </p:grpSpPr>
        <p:grpSp>
          <p:nvGrpSpPr>
            <p:cNvPr id="35864" name="Group 35">
              <a:extLst>
                <a:ext uri="{FF2B5EF4-FFF2-40B4-BE49-F238E27FC236}">
                  <a16:creationId xmlns:a16="http://schemas.microsoft.com/office/drawing/2014/main" id="{B0128EF2-96F8-804E-9C9F-CBC9F8BF2C5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05" y="3630"/>
              <a:ext cx="638" cy="114"/>
              <a:chOff x="2501" y="1433"/>
              <a:chExt cx="953" cy="114"/>
            </a:xfrm>
          </p:grpSpPr>
          <p:sp>
            <p:nvSpPr>
              <p:cNvPr id="113700" name="Line 36">
                <a:extLst>
                  <a:ext uri="{FF2B5EF4-FFF2-40B4-BE49-F238E27FC236}">
                    <a16:creationId xmlns:a16="http://schemas.microsoft.com/office/drawing/2014/main" id="{4ECD4CC2-82AB-0F4C-BD18-39268728ADD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01" y="1433"/>
                <a:ext cx="0" cy="11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Helvetica" charset="0"/>
                  <a:ea typeface="ＭＳ Ｐゴシック" charset="0"/>
                </a:endParaRPr>
              </a:p>
            </p:txBody>
          </p:sp>
          <p:sp>
            <p:nvSpPr>
              <p:cNvPr id="113701" name="Line 37">
                <a:extLst>
                  <a:ext uri="{FF2B5EF4-FFF2-40B4-BE49-F238E27FC236}">
                    <a16:creationId xmlns:a16="http://schemas.microsoft.com/office/drawing/2014/main" id="{0836379D-83F9-EA41-B00C-4768164F56C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54" y="1433"/>
                <a:ext cx="0" cy="11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Helvetica" charset="0"/>
                  <a:ea typeface="ＭＳ Ｐゴシック" charset="0"/>
                </a:endParaRPr>
              </a:p>
            </p:txBody>
          </p:sp>
          <p:sp>
            <p:nvSpPr>
              <p:cNvPr id="113702" name="Line 38">
                <a:extLst>
                  <a:ext uri="{FF2B5EF4-FFF2-40B4-BE49-F238E27FC236}">
                    <a16:creationId xmlns:a16="http://schemas.microsoft.com/office/drawing/2014/main" id="{3C19D550-639B-4E49-B3AF-9B70CA69064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05" y="1489"/>
                <a:ext cx="944" cy="0"/>
              </a:xfrm>
              <a:prstGeom prst="line">
                <a:avLst/>
              </a:prstGeom>
              <a:noFill/>
              <a:ln w="12700">
                <a:solidFill>
                  <a:srgbClr val="FF011C"/>
                </a:solidFill>
                <a:round/>
                <a:headEnd/>
                <a:tailEnd type="stealth" w="med" len="lg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Helvetica" charset="0"/>
                  <a:ea typeface="ＭＳ Ｐゴシック" charset="0"/>
                </a:endParaRPr>
              </a:p>
            </p:txBody>
          </p:sp>
        </p:grpSp>
        <p:sp>
          <p:nvSpPr>
            <p:cNvPr id="113703" name="Text Box 39">
              <a:extLst>
                <a:ext uri="{FF2B5EF4-FFF2-40B4-BE49-F238E27FC236}">
                  <a16:creationId xmlns:a16="http://schemas.microsoft.com/office/drawing/2014/main" id="{DCCB68B6-A6F0-A540-B69A-FB20383A25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11" y="3760"/>
              <a:ext cx="599" cy="384"/>
            </a:xfrm>
            <a:prstGeom prst="rect">
              <a:avLst/>
            </a:prstGeom>
            <a:noFill/>
            <a:ln w="28575">
              <a:solidFill>
                <a:srgbClr val="FF011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defRPr/>
              </a:pPr>
              <a:r>
                <a:rPr lang="en-US" sz="1600" b="1" i="0">
                  <a:solidFill>
                    <a:srgbClr val="1113E4"/>
                  </a:solidFill>
                  <a:latin typeface="Helvetica" charset="0"/>
                  <a:ea typeface="ＭＳ Ｐゴシック" charset="0"/>
                </a:rPr>
                <a:t>F:</a:t>
              </a:r>
              <a:r>
                <a:rPr lang="en-US" sz="1600" b="1">
                  <a:latin typeface="Helvetica" charset="0"/>
                  <a:ea typeface="ＭＳ Ｐゴシック" charset="0"/>
                </a:rPr>
                <a:t> 4-6 s</a:t>
              </a:r>
            </a:p>
            <a:p>
              <a:pPr algn="ctr" eaLnBrk="0" hangingPunct="0">
                <a:defRPr/>
              </a:pPr>
              <a:r>
                <a:rPr lang="en-US" sz="1600" b="1">
                  <a:latin typeface="Helvetica" charset="0"/>
                  <a:ea typeface="ＭＳ Ｐゴシック" charset="0"/>
                </a:rPr>
                <a:t>fall</a:t>
              </a:r>
            </a:p>
          </p:txBody>
        </p:sp>
      </p:grpSp>
      <p:sp>
        <p:nvSpPr>
          <p:cNvPr id="113704" name="Text Box 40">
            <a:extLst>
              <a:ext uri="{FF2B5EF4-FFF2-40B4-BE49-F238E27FC236}">
                <a16:creationId xmlns:a16="http://schemas.microsoft.com/office/drawing/2014/main" id="{BE4DC8E8-E5EB-1744-BF29-3AE82F6CA4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5350" y="4543425"/>
            <a:ext cx="1803400" cy="854075"/>
          </a:xfrm>
          <a:prstGeom prst="rect">
            <a:avLst/>
          </a:prstGeom>
          <a:noFill/>
          <a:ln w="28575">
            <a:solidFill>
              <a:srgbClr val="FF011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1600" b="1" i="0">
                <a:solidFill>
                  <a:srgbClr val="1113E4"/>
                </a:solidFill>
                <a:latin typeface="Helvetica" charset="0"/>
                <a:ea typeface="ＭＳ Ｐゴシック" charset="0"/>
              </a:rPr>
              <a:t>G:</a:t>
            </a:r>
            <a:r>
              <a:rPr lang="en-US" sz="1600" b="1">
                <a:latin typeface="Helvetica" charset="0"/>
                <a:ea typeface="ＭＳ Ｐゴシック" charset="0"/>
              </a:rPr>
              <a:t> Return to</a:t>
            </a:r>
          </a:p>
          <a:p>
            <a:pPr algn="ctr" eaLnBrk="0" hangingPunct="0">
              <a:defRPr/>
            </a:pPr>
            <a:r>
              <a:rPr lang="en-US" sz="1600" b="1">
                <a:latin typeface="Helvetica" charset="0"/>
                <a:ea typeface="ＭＳ Ｐゴシック" charset="0"/>
              </a:rPr>
              <a:t>baseline</a:t>
            </a:r>
          </a:p>
          <a:p>
            <a:pPr algn="ctr" eaLnBrk="0" hangingPunct="0">
              <a:defRPr/>
            </a:pPr>
            <a:r>
              <a:rPr lang="en-US" sz="1600" b="1">
                <a:latin typeface="Helvetica" charset="0"/>
                <a:ea typeface="ＭＳ Ｐゴシック" charset="0"/>
              </a:rPr>
              <a:t>(or undershoot)</a:t>
            </a:r>
          </a:p>
        </p:txBody>
      </p:sp>
      <p:sp>
        <p:nvSpPr>
          <p:cNvPr id="113705" name="Text Box 41">
            <a:extLst>
              <a:ext uri="{FF2B5EF4-FFF2-40B4-BE49-F238E27FC236}">
                <a16:creationId xmlns:a16="http://schemas.microsoft.com/office/drawing/2014/main" id="{852D3175-F753-9A4A-9C1F-9BEF4188E6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" y="4641850"/>
            <a:ext cx="1870075" cy="609600"/>
          </a:xfrm>
          <a:prstGeom prst="rect">
            <a:avLst/>
          </a:prstGeom>
          <a:noFill/>
          <a:ln w="28575">
            <a:solidFill>
              <a:srgbClr val="FF011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1600" b="1" i="0">
                <a:solidFill>
                  <a:srgbClr val="1113E4"/>
                </a:solidFill>
                <a:latin typeface="Helvetica" charset="0"/>
                <a:ea typeface="ＭＳ Ｐゴシック" charset="0"/>
              </a:rPr>
              <a:t>A:</a:t>
            </a:r>
            <a:r>
              <a:rPr lang="en-US" sz="1600" b="1">
                <a:latin typeface="Helvetica" charset="0"/>
                <a:ea typeface="ＭＳ Ｐゴシック" charset="0"/>
              </a:rPr>
              <a:t> Pre-activation</a:t>
            </a:r>
          </a:p>
          <a:p>
            <a:pPr algn="ctr" eaLnBrk="0" hangingPunct="0">
              <a:defRPr/>
            </a:pPr>
            <a:r>
              <a:rPr lang="en-US" sz="1600" b="1">
                <a:latin typeface="Helvetica" charset="0"/>
                <a:ea typeface="ＭＳ Ｐゴシック" charset="0"/>
              </a:rPr>
              <a:t>baseline</a:t>
            </a:r>
          </a:p>
        </p:txBody>
      </p:sp>
      <p:sp>
        <p:nvSpPr>
          <p:cNvPr id="113711" name="Freeform 47">
            <a:extLst>
              <a:ext uri="{FF2B5EF4-FFF2-40B4-BE49-F238E27FC236}">
                <a16:creationId xmlns:a16="http://schemas.microsoft.com/office/drawing/2014/main" id="{F8032C3F-D37D-A64A-8965-7DD43480FEC6}"/>
              </a:ext>
            </a:extLst>
          </p:cNvPr>
          <p:cNvSpPr>
            <a:spLocks/>
          </p:cNvSpPr>
          <p:nvPr/>
        </p:nvSpPr>
        <p:spPr bwMode="auto">
          <a:xfrm>
            <a:off x="7215188" y="5526088"/>
            <a:ext cx="1814512" cy="877887"/>
          </a:xfrm>
          <a:custGeom>
            <a:avLst/>
            <a:gdLst>
              <a:gd name="T0" fmla="*/ 0 w 1143"/>
              <a:gd name="T1" fmla="*/ 0 h 465"/>
              <a:gd name="T2" fmla="*/ 168275 w 1143"/>
              <a:gd name="T3" fmla="*/ 307732 h 465"/>
              <a:gd name="T4" fmla="*/ 369887 w 1143"/>
              <a:gd name="T5" fmla="*/ 590922 h 465"/>
              <a:gd name="T6" fmla="*/ 698500 w 1143"/>
              <a:gd name="T7" fmla="*/ 806146 h 465"/>
              <a:gd name="T8" fmla="*/ 1123950 w 1143"/>
              <a:gd name="T9" fmla="*/ 847680 h 465"/>
              <a:gd name="T10" fmla="*/ 1458912 w 1143"/>
              <a:gd name="T11" fmla="*/ 623017 h 465"/>
              <a:gd name="T12" fmla="*/ 1647825 w 1143"/>
              <a:gd name="T13" fmla="*/ 456879 h 465"/>
              <a:gd name="T14" fmla="*/ 1814512 w 1143"/>
              <a:gd name="T15" fmla="*/ 290741 h 46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143" h="465">
                <a:moveTo>
                  <a:pt x="0" y="0"/>
                </a:moveTo>
                <a:cubicBezTo>
                  <a:pt x="33" y="55"/>
                  <a:pt x="67" y="111"/>
                  <a:pt x="106" y="163"/>
                </a:cubicBezTo>
                <a:cubicBezTo>
                  <a:pt x="145" y="215"/>
                  <a:pt x="177" y="269"/>
                  <a:pt x="233" y="313"/>
                </a:cubicBezTo>
                <a:cubicBezTo>
                  <a:pt x="289" y="357"/>
                  <a:pt x="361" y="404"/>
                  <a:pt x="440" y="427"/>
                </a:cubicBezTo>
                <a:cubicBezTo>
                  <a:pt x="519" y="450"/>
                  <a:pt x="628" y="465"/>
                  <a:pt x="708" y="449"/>
                </a:cubicBezTo>
                <a:cubicBezTo>
                  <a:pt x="788" y="433"/>
                  <a:pt x="864" y="365"/>
                  <a:pt x="919" y="330"/>
                </a:cubicBezTo>
                <a:cubicBezTo>
                  <a:pt x="974" y="295"/>
                  <a:pt x="1001" y="271"/>
                  <a:pt x="1038" y="242"/>
                </a:cubicBezTo>
                <a:cubicBezTo>
                  <a:pt x="1075" y="213"/>
                  <a:pt x="1109" y="183"/>
                  <a:pt x="1143" y="154"/>
                </a:cubicBezTo>
              </a:path>
            </a:pathLst>
          </a:custGeom>
          <a:noFill/>
          <a:ln w="38100" cap="rnd" cmpd="sng">
            <a:solidFill>
              <a:srgbClr val="1113E4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3712" name="Group 48">
            <a:extLst>
              <a:ext uri="{FF2B5EF4-FFF2-40B4-BE49-F238E27FC236}">
                <a16:creationId xmlns:a16="http://schemas.microsoft.com/office/drawing/2014/main" id="{9F9312E4-749A-4041-BFC2-43766C0BBF1E}"/>
              </a:ext>
            </a:extLst>
          </p:cNvPr>
          <p:cNvGrpSpPr>
            <a:grpSpLocks/>
          </p:cNvGrpSpPr>
          <p:nvPr/>
        </p:nvGrpSpPr>
        <p:grpSpPr bwMode="auto">
          <a:xfrm>
            <a:off x="8636000" y="71438"/>
            <a:ext cx="441325" cy="457200"/>
            <a:chOff x="5388" y="3953"/>
            <a:chExt cx="278" cy="288"/>
          </a:xfrm>
        </p:grpSpPr>
        <p:sp>
          <p:nvSpPr>
            <p:cNvPr id="113713" name="Oval 49">
              <a:extLst>
                <a:ext uri="{FF2B5EF4-FFF2-40B4-BE49-F238E27FC236}">
                  <a16:creationId xmlns:a16="http://schemas.microsoft.com/office/drawing/2014/main" id="{10470727-95DD-3B4C-9737-1D574FCEF4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88" y="3957"/>
              <a:ext cx="278" cy="278"/>
            </a:xfrm>
            <a:prstGeom prst="ellipse">
              <a:avLst/>
            </a:prstGeom>
            <a:solidFill>
              <a:srgbClr val="FFFF01"/>
            </a:solidFill>
            <a:ln w="3175">
              <a:solidFill>
                <a:srgbClr val="FF011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latin typeface="Helvetica" charset="0"/>
                <a:ea typeface="ＭＳ Ｐゴシック" charset="0"/>
              </a:endParaRPr>
            </a:p>
          </p:txBody>
        </p:sp>
        <p:sp>
          <p:nvSpPr>
            <p:cNvPr id="113714" name="Text Box 50">
              <a:extLst>
                <a:ext uri="{FF2B5EF4-FFF2-40B4-BE49-F238E27FC236}">
                  <a16:creationId xmlns:a16="http://schemas.microsoft.com/office/drawing/2014/main" id="{D86B569C-E285-7D4F-9143-7B25EB61AD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05" y="3953"/>
              <a:ext cx="24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01"/>
                  </a:solidFill>
                </a14:hiddenFill>
              </a:ext>
              <a:ext uri="{91240B29-F687-4f45-9708-019B960494DF}">
                <a14:hiddenLine xmlns:a14="http://schemas.microsoft.com/office/drawing/2010/main" xmlns="" w="57150">
                  <a:solidFill>
                    <a:srgbClr val="FF011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hangingPunct="0">
                <a:defRPr/>
              </a:pPr>
              <a:r>
                <a:rPr lang="en-US" i="0">
                  <a:latin typeface="Helvetica" charset="0"/>
                  <a:ea typeface="ＭＳ Ｐゴシック" charset="0"/>
                </a:rPr>
                <a:t>A</a:t>
              </a:r>
            </a:p>
          </p:txBody>
        </p:sp>
      </p:grpSp>
      <p:sp>
        <p:nvSpPr>
          <p:cNvPr id="113715" name="Text Box 51">
            <a:extLst>
              <a:ext uri="{FF2B5EF4-FFF2-40B4-BE49-F238E27FC236}">
                <a16:creationId xmlns:a16="http://schemas.microsoft.com/office/drawing/2014/main" id="{78B9DFBF-DE15-334B-9D27-6E9810C84F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1650" y="2268538"/>
            <a:ext cx="2120900" cy="1985962"/>
          </a:xfrm>
          <a:prstGeom prst="rect">
            <a:avLst/>
          </a:prstGeom>
          <a:solidFill>
            <a:srgbClr val="FFFF00">
              <a:alpha val="50999"/>
            </a:srgbClr>
          </a:solidFill>
          <a:ln w="28575">
            <a:solidFill>
              <a:srgbClr val="2DB81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>
              <a:defRPr/>
            </a:pPr>
            <a:r>
              <a:rPr lang="en-US" sz="1800" b="1" i="0">
                <a:solidFill>
                  <a:srgbClr val="1113E4"/>
                </a:solidFill>
                <a:latin typeface="Helvetica" charset="0"/>
                <a:ea typeface="ＭＳ Ｐゴシック" charset="0"/>
              </a:rPr>
              <a:t>Signal increase caused by change in H</a:t>
            </a:r>
            <a:r>
              <a:rPr lang="en-US" sz="1800" b="1" i="0" baseline="-25000">
                <a:solidFill>
                  <a:srgbClr val="1113E4"/>
                </a:solidFill>
                <a:latin typeface="Helvetica" charset="0"/>
                <a:ea typeface="ＭＳ Ｐゴシック" charset="0"/>
              </a:rPr>
              <a:t>2</a:t>
            </a:r>
            <a:r>
              <a:rPr lang="en-US" sz="1800" b="1" i="0">
                <a:solidFill>
                  <a:srgbClr val="1113E4"/>
                </a:solidFill>
                <a:latin typeface="Helvetica" charset="0"/>
                <a:ea typeface="ＭＳ Ｐゴシック" charset="0"/>
              </a:rPr>
              <a:t>O surroundings: </a:t>
            </a:r>
            <a:r>
              <a:rPr lang="en-US" sz="1800" b="1" i="0">
                <a:solidFill>
                  <a:srgbClr val="FF011C"/>
                </a:solidFill>
                <a:latin typeface="Helvetica" charset="0"/>
                <a:ea typeface="ＭＳ Ｐゴシック" charset="0"/>
              </a:rPr>
              <a:t>more oxygenated hemoglobin is present</a:t>
            </a:r>
            <a:endParaRPr lang="en-US" sz="1800" b="1" i="0">
              <a:solidFill>
                <a:srgbClr val="1113E4"/>
              </a:solidFill>
              <a:latin typeface="Helvetica" charset="0"/>
              <a:ea typeface="ＭＳ Ｐゴシック" charset="0"/>
            </a:endParaRPr>
          </a:p>
        </p:txBody>
      </p:sp>
      <p:sp>
        <p:nvSpPr>
          <p:cNvPr id="113723" name="Text Box 59">
            <a:extLst>
              <a:ext uri="{FF2B5EF4-FFF2-40B4-BE49-F238E27FC236}">
                <a16:creationId xmlns:a16="http://schemas.microsoft.com/office/drawing/2014/main" id="{30F30B47-E2AC-2D44-8CAE-7919E549F1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463" y="4184650"/>
            <a:ext cx="1347787" cy="257175"/>
          </a:xfrm>
          <a:prstGeom prst="rect">
            <a:avLst/>
          </a:prstGeom>
          <a:noFill/>
          <a:ln w="12700">
            <a:solidFill>
              <a:srgbClr val="FF011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45720" tIns="0" rIns="45720" bIns="0">
            <a:spAutoFit/>
          </a:bodyPr>
          <a:lstStyle/>
          <a:p>
            <a:pPr algn="ctr" eaLnBrk="0" hangingPunct="0">
              <a:defRPr/>
            </a:pPr>
            <a:r>
              <a:rPr lang="en-US" sz="1600">
                <a:solidFill>
                  <a:srgbClr val="1113E4"/>
                </a:solidFill>
                <a:latin typeface="Helvetica" charset="0"/>
                <a:ea typeface="ＭＳ Ｐゴシック" charset="0"/>
              </a:rPr>
              <a:t>with no noise!</a:t>
            </a:r>
            <a:endParaRPr lang="en-US" sz="1600">
              <a:latin typeface="Helvetica" charset="0"/>
              <a:ea typeface="ＭＳ Ｐゴシック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40C2180-793A-1A45-9C5E-E90488F37681}"/>
              </a:ext>
            </a:extLst>
          </p:cNvPr>
          <p:cNvSpPr txBox="1"/>
          <p:nvPr/>
        </p:nvSpPr>
        <p:spPr>
          <a:xfrm>
            <a:off x="4997542" y="4020311"/>
            <a:ext cx="1413217" cy="1200328"/>
          </a:xfrm>
          <a:prstGeom prst="rect">
            <a:avLst/>
          </a:prstGeom>
          <a:solidFill>
            <a:srgbClr val="1113E4"/>
          </a:solidFill>
          <a:effectLst>
            <a:glow rad="1397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dirty="0">
                <a:solidFill>
                  <a:srgbClr val="FFFF01"/>
                </a:solidFill>
              </a:rPr>
              <a:t>Contrast</a:t>
            </a:r>
          </a:p>
          <a:p>
            <a:pPr algn="ctr" eaLnBrk="0" hangingPunct="0">
              <a:defRPr/>
            </a:pPr>
            <a:r>
              <a:rPr lang="en-US" dirty="0">
                <a:solidFill>
                  <a:srgbClr val="FFFF01"/>
                </a:solidFill>
              </a:rPr>
              <a:t>through</a:t>
            </a:r>
          </a:p>
          <a:p>
            <a:pPr algn="ctr" eaLnBrk="0" hangingPunct="0">
              <a:defRPr/>
            </a:pPr>
            <a:r>
              <a:rPr lang="en-US" b="1" dirty="0">
                <a:solidFill>
                  <a:srgbClr val="FFFF00"/>
                </a:solidFill>
              </a:rPr>
              <a:t>time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13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3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3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3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3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3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3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3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13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3000"/>
                                        <p:tgtEl>
                                          <p:spTgt spid="113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3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54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1137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704" grpId="0" animBg="1"/>
      <p:bldP spid="113705" grpId="0" animBg="1"/>
      <p:bldP spid="1137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>
            <a:extLst>
              <a:ext uri="{FF2B5EF4-FFF2-40B4-BE49-F238E27FC236}">
                <a16:creationId xmlns:a16="http://schemas.microsoft.com/office/drawing/2014/main" id="{9A76FC9D-A2EE-C449-BF06-75B9D68166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73075" y="134938"/>
            <a:ext cx="8181975" cy="681037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solidFill>
                  <a:srgbClr val="001142"/>
                </a:solidFill>
                <a:cs typeface="+mj-cs"/>
              </a:rPr>
              <a:t>How FMRI Experiments Are Done</a:t>
            </a:r>
            <a:endParaRPr lang="en-US">
              <a:cs typeface="+mj-cs"/>
            </a:endParaRPr>
          </a:p>
        </p:txBody>
      </p:sp>
      <p:sp>
        <p:nvSpPr>
          <p:cNvPr id="114691" name="Rectangle 3">
            <a:extLst>
              <a:ext uri="{FF2B5EF4-FFF2-40B4-BE49-F238E27FC236}">
                <a16:creationId xmlns:a16="http://schemas.microsoft.com/office/drawing/2014/main" id="{AC271DB4-DFE4-9A47-A1E5-41BE5B67C4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96863" y="715963"/>
            <a:ext cx="8645525" cy="5856287"/>
          </a:xfrm>
        </p:spPr>
        <p:txBody>
          <a:bodyPr/>
          <a:lstStyle/>
          <a:p>
            <a:pPr marL="342900" indent="-342900" eaLnBrk="1" hangingPunct="1">
              <a:lnSpc>
                <a:spcPct val="92000"/>
              </a:lnSpc>
              <a:spcBef>
                <a:spcPct val="15000"/>
              </a:spcBef>
            </a:pPr>
            <a:r>
              <a:rPr lang="en-US" altLang="en-US" dirty="0"/>
              <a:t> Alternate subject</a:t>
            </a:r>
            <a:r>
              <a:rPr lang="ja-JP" altLang="en-US">
                <a:latin typeface="Arial" panose="020B0604020202020204" pitchFamily="34" charset="0"/>
              </a:rPr>
              <a:t>’</a:t>
            </a:r>
            <a:r>
              <a:rPr lang="en-US" altLang="ja-JP" dirty="0"/>
              <a:t>s neural state between 2 </a:t>
            </a:r>
            <a:r>
              <a:rPr lang="en-US" altLang="ja-JP" sz="2000" dirty="0"/>
              <a:t>(or more)</a:t>
            </a:r>
            <a:r>
              <a:rPr lang="en-US" altLang="ja-JP" dirty="0"/>
              <a:t> conditions using sensory stimuli, tasks to perform, ...</a:t>
            </a:r>
          </a:p>
          <a:p>
            <a:pPr marL="742950" lvl="1" indent="-285750" eaLnBrk="1" hangingPunct="1">
              <a:lnSpc>
                <a:spcPct val="82000"/>
              </a:lnSpc>
              <a:spcBef>
                <a:spcPct val="15000"/>
              </a:spcBef>
            </a:pPr>
            <a:r>
              <a:rPr lang="en-US" altLang="en-US" dirty="0"/>
              <a:t> Can only measure relative signals, so must look for </a:t>
            </a:r>
            <a:r>
              <a:rPr lang="en-US" altLang="en-US" i="1" dirty="0">
                <a:solidFill>
                  <a:srgbClr val="1113E4"/>
                </a:solidFill>
              </a:rPr>
              <a:t>changes</a:t>
            </a:r>
            <a:r>
              <a:rPr lang="en-US" altLang="en-US" dirty="0"/>
              <a:t> in the signal between the conditions</a:t>
            </a:r>
          </a:p>
          <a:p>
            <a:pPr marL="342900" indent="-342900" eaLnBrk="1" hangingPunct="1">
              <a:lnSpc>
                <a:spcPct val="92000"/>
              </a:lnSpc>
              <a:spcBef>
                <a:spcPct val="15000"/>
              </a:spcBef>
            </a:pPr>
            <a:r>
              <a:rPr lang="en-US" altLang="en-US" dirty="0"/>
              <a:t> Acquire MR images repeatedly during this process</a:t>
            </a:r>
          </a:p>
          <a:p>
            <a:pPr marL="342900" indent="-342900" eaLnBrk="1" hangingPunct="1">
              <a:lnSpc>
                <a:spcPct val="92000"/>
              </a:lnSpc>
              <a:spcBef>
                <a:spcPct val="15000"/>
              </a:spcBef>
            </a:pPr>
            <a:r>
              <a:rPr lang="en-US" altLang="en-US" dirty="0"/>
              <a:t> Search for voxels whose NMR signal time series </a:t>
            </a:r>
            <a:r>
              <a:rPr lang="en-US" altLang="en-US" sz="2000" dirty="0"/>
              <a:t>(up-and-down)</a:t>
            </a:r>
            <a:r>
              <a:rPr lang="en-US" altLang="en-US" dirty="0"/>
              <a:t> matches the stimulus time series pattern </a:t>
            </a:r>
            <a:r>
              <a:rPr lang="en-US" altLang="en-US" sz="2000" dirty="0"/>
              <a:t>(on-and-off)</a:t>
            </a:r>
          </a:p>
          <a:p>
            <a:pPr marL="742950" lvl="1" indent="-285750" eaLnBrk="1" hangingPunct="1">
              <a:lnSpc>
                <a:spcPct val="82000"/>
              </a:lnSpc>
              <a:spcBef>
                <a:spcPct val="15000"/>
              </a:spcBef>
            </a:pPr>
            <a:r>
              <a:rPr lang="en-US" altLang="en-US" dirty="0"/>
              <a:t>FMRI data analysis is basically pattern matching </a:t>
            </a:r>
            <a:r>
              <a:rPr lang="en-US" altLang="en-US" b="1" i="1" dirty="0">
                <a:solidFill>
                  <a:srgbClr val="1113E4"/>
                </a:solidFill>
              </a:rPr>
              <a:t>in time</a:t>
            </a:r>
            <a:endParaRPr lang="en-US" altLang="en-US" b="1" dirty="0"/>
          </a:p>
          <a:p>
            <a:pPr marL="342900" indent="-342900" eaLnBrk="1" hangingPunct="1">
              <a:lnSpc>
                <a:spcPct val="92000"/>
              </a:lnSpc>
              <a:spcBef>
                <a:spcPct val="15000"/>
              </a:spcBef>
            </a:pPr>
            <a:r>
              <a:rPr lang="en-US" altLang="en-US" dirty="0"/>
              <a:t> Signal changes due to neural activity are small</a:t>
            </a:r>
            <a:endParaRPr lang="en-US" altLang="en-US" dirty="0">
              <a:sym typeface="Symbol" pitchFamily="2" charset="2"/>
            </a:endParaRPr>
          </a:p>
          <a:p>
            <a:pPr marL="742950" lvl="1" indent="-285750" eaLnBrk="1" hangingPunct="1">
              <a:lnSpc>
                <a:spcPct val="82000"/>
              </a:lnSpc>
              <a:spcBef>
                <a:spcPct val="15000"/>
              </a:spcBef>
              <a:buSzPct val="100000"/>
              <a:buFont typeface="Times" pitchFamily="2" charset="0"/>
              <a:buChar char="•"/>
            </a:pPr>
            <a:r>
              <a:rPr lang="en-US" altLang="en-US" dirty="0">
                <a:sym typeface="Symbol" pitchFamily="2" charset="2"/>
              </a:rPr>
              <a:t> Need 500 or so images in time series </a:t>
            </a:r>
            <a:r>
              <a:rPr lang="en-US" altLang="en-US" sz="2000" dirty="0">
                <a:sym typeface="Symbol" pitchFamily="2" charset="2"/>
              </a:rPr>
              <a:t>(in each slice)</a:t>
            </a:r>
            <a:r>
              <a:rPr lang="en-US" altLang="en-US" dirty="0">
                <a:sym typeface="Symbol" pitchFamily="2" charset="2"/>
              </a:rPr>
              <a:t> </a:t>
            </a:r>
            <a:r>
              <a:rPr lang="en-US" altLang="en-US" b="1" dirty="0">
                <a:solidFill>
                  <a:srgbClr val="1113E4"/>
                </a:solidFill>
                <a:latin typeface="Wingdings" pitchFamily="2" charset="2"/>
                <a:sym typeface="Wingdings" pitchFamily="2" charset="2"/>
              </a:rPr>
              <a:t></a:t>
            </a:r>
            <a:r>
              <a:rPr lang="en-US" altLang="en-US" dirty="0">
                <a:sym typeface="Monotype Sorts" pitchFamily="2" charset="2"/>
              </a:rPr>
              <a:t> takes 30 min or so to get reliable activation maps</a:t>
            </a:r>
          </a:p>
          <a:p>
            <a:pPr marL="1143000" lvl="2" indent="-228600" eaLnBrk="1" hangingPunct="1">
              <a:lnSpc>
                <a:spcPct val="92000"/>
              </a:lnSpc>
              <a:spcBef>
                <a:spcPct val="15000"/>
              </a:spcBef>
              <a:buSzPct val="100000"/>
              <a:buFont typeface="Times" pitchFamily="2" charset="0"/>
              <a:buChar char="•"/>
            </a:pPr>
            <a:r>
              <a:rPr lang="en-US" altLang="en-US" dirty="0">
                <a:sym typeface="Symbol" pitchFamily="2" charset="2"/>
              </a:rPr>
              <a:t>Usually break image acquisition into shorter </a:t>
            </a:r>
            <a:r>
              <a:rPr lang="ja-JP" altLang="en-US">
                <a:latin typeface="Arial" panose="020B0604020202020204" pitchFamily="34" charset="0"/>
                <a:sym typeface="Symbol" pitchFamily="2" charset="2"/>
              </a:rPr>
              <a:t>“</a:t>
            </a:r>
            <a:r>
              <a:rPr lang="en-US" altLang="ja-JP" dirty="0">
                <a:sym typeface="Symbol" pitchFamily="2" charset="2"/>
              </a:rPr>
              <a:t>runs</a:t>
            </a:r>
            <a:r>
              <a:rPr lang="ja-JP" altLang="en-US">
                <a:latin typeface="Arial" panose="020B0604020202020204" pitchFamily="34" charset="0"/>
                <a:sym typeface="Symbol" pitchFamily="2" charset="2"/>
              </a:rPr>
              <a:t>”</a:t>
            </a:r>
            <a:r>
              <a:rPr lang="en-US" altLang="ja-JP" dirty="0">
                <a:sym typeface="Symbol" pitchFamily="2" charset="2"/>
              </a:rPr>
              <a:t> to give the subject and scanner some break time</a:t>
            </a:r>
          </a:p>
          <a:p>
            <a:pPr marL="742950" lvl="1" indent="-285750" eaLnBrk="1" hangingPunct="1">
              <a:lnSpc>
                <a:spcPct val="92000"/>
              </a:lnSpc>
              <a:spcBef>
                <a:spcPct val="15000"/>
              </a:spcBef>
              <a:buSzPct val="100000"/>
              <a:buFont typeface="Times" pitchFamily="2" charset="0"/>
              <a:buChar char="•"/>
            </a:pPr>
            <a:r>
              <a:rPr lang="en-US" altLang="en-US" dirty="0">
                <a:sym typeface="Symbol" pitchFamily="2" charset="2"/>
              </a:rPr>
              <a:t> Other small effects can corrupt the results </a:t>
            </a:r>
            <a:r>
              <a:rPr lang="en-US" altLang="en-US" b="1" dirty="0">
                <a:solidFill>
                  <a:srgbClr val="1113E4"/>
                </a:solidFill>
                <a:latin typeface="Wingdings" pitchFamily="2" charset="2"/>
                <a:sym typeface="Wingdings" pitchFamily="2" charset="2"/>
              </a:rPr>
              <a:t></a:t>
            </a:r>
            <a:r>
              <a:rPr lang="en-US" altLang="en-US" dirty="0">
                <a:sym typeface="Monotype Sorts" pitchFamily="2" charset="2"/>
              </a:rPr>
              <a:t> post-process the data to reduce these effects &amp; </a:t>
            </a:r>
            <a:r>
              <a:rPr lang="en-US" altLang="en-US" b="1" i="1" dirty="0">
                <a:solidFill>
                  <a:srgbClr val="1113E4"/>
                </a:solidFill>
                <a:sym typeface="Monotype Sorts" pitchFamily="2" charset="2"/>
              </a:rPr>
              <a:t>be vigilant</a:t>
            </a:r>
            <a:endParaRPr lang="en-US" altLang="en-US" b="1" dirty="0">
              <a:sym typeface="Symbol" pitchFamily="2" charset="2"/>
            </a:endParaRPr>
          </a:p>
          <a:p>
            <a:pPr marL="342900" indent="-342900" eaLnBrk="1" hangingPunct="1">
              <a:lnSpc>
                <a:spcPct val="92000"/>
              </a:lnSpc>
              <a:spcBef>
                <a:spcPct val="15000"/>
              </a:spcBef>
            </a:pPr>
            <a:r>
              <a:rPr lang="en-US" altLang="en-US" dirty="0">
                <a:sym typeface="Symbol" pitchFamily="2" charset="2"/>
              </a:rPr>
              <a:t> Lengthy computations for image recon and temporal pattern matching</a:t>
            </a:r>
            <a:r>
              <a:rPr lang="en-US" altLang="en-US" dirty="0">
                <a:solidFill>
                  <a:srgbClr val="001142"/>
                </a:solidFill>
                <a:sym typeface="Symbol" pitchFamily="2" charset="2"/>
              </a:rPr>
              <a:t> </a:t>
            </a:r>
            <a:r>
              <a:rPr lang="en-US" altLang="en-US" b="1" dirty="0">
                <a:solidFill>
                  <a:srgbClr val="1113E4"/>
                </a:solidFill>
                <a:latin typeface="Wingdings" pitchFamily="2" charset="2"/>
                <a:sym typeface="Wingdings" pitchFamily="2" charset="2"/>
              </a:rPr>
              <a:t></a:t>
            </a:r>
            <a:r>
              <a:rPr lang="en-US" altLang="en-US" dirty="0">
                <a:sym typeface="Monotype Sorts" pitchFamily="2" charset="2"/>
              </a:rPr>
              <a:t> data analysis usually done offline</a:t>
            </a:r>
            <a:r>
              <a:rPr lang="en-US" altLang="en-US" dirty="0">
                <a:sym typeface="Symbol" pitchFamily="2" charset="2"/>
              </a:rPr>
              <a:t> </a:t>
            </a:r>
          </a:p>
        </p:txBody>
      </p:sp>
      <p:sp>
        <p:nvSpPr>
          <p:cNvPr id="114693" name="Line 5">
            <a:extLst>
              <a:ext uri="{FF2B5EF4-FFF2-40B4-BE49-F238E27FC236}">
                <a16:creationId xmlns:a16="http://schemas.microsoft.com/office/drawing/2014/main" id="{AF1CD363-87AF-F24A-8364-FBB998CAC470}"/>
              </a:ext>
            </a:extLst>
          </p:cNvPr>
          <p:cNvSpPr>
            <a:spLocks noChangeShapeType="1"/>
          </p:cNvSpPr>
          <p:nvPr/>
        </p:nvSpPr>
        <p:spPr bwMode="auto">
          <a:xfrm>
            <a:off x="55563" y="2105025"/>
            <a:ext cx="9024937" cy="0"/>
          </a:xfrm>
          <a:prstGeom prst="line">
            <a:avLst/>
          </a:prstGeom>
          <a:noFill/>
          <a:ln w="3175">
            <a:solidFill>
              <a:srgbClr val="FF011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defRPr/>
            </a:pPr>
            <a:endParaRPr lang="en-US">
              <a:latin typeface="Helvetica" charset="0"/>
              <a:ea typeface="ＭＳ Ｐゴシック" charset="0"/>
            </a:endParaRPr>
          </a:p>
        </p:txBody>
      </p:sp>
      <p:sp>
        <p:nvSpPr>
          <p:cNvPr id="114694" name="Line 6">
            <a:extLst>
              <a:ext uri="{FF2B5EF4-FFF2-40B4-BE49-F238E27FC236}">
                <a16:creationId xmlns:a16="http://schemas.microsoft.com/office/drawing/2014/main" id="{515D0D47-FEAE-A74B-AF34-A88EEE8791C8}"/>
              </a:ext>
            </a:extLst>
          </p:cNvPr>
          <p:cNvSpPr>
            <a:spLocks noChangeShapeType="1"/>
          </p:cNvSpPr>
          <p:nvPr/>
        </p:nvSpPr>
        <p:spPr bwMode="auto">
          <a:xfrm>
            <a:off x="55563" y="2492375"/>
            <a:ext cx="9024937" cy="0"/>
          </a:xfrm>
          <a:prstGeom prst="line">
            <a:avLst/>
          </a:prstGeom>
          <a:noFill/>
          <a:ln w="3175">
            <a:solidFill>
              <a:srgbClr val="FF011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defRPr/>
            </a:pPr>
            <a:endParaRPr lang="en-US">
              <a:latin typeface="Helvetica" charset="0"/>
              <a:ea typeface="ＭＳ Ｐゴシック" charset="0"/>
            </a:endParaRPr>
          </a:p>
        </p:txBody>
      </p:sp>
      <p:sp>
        <p:nvSpPr>
          <p:cNvPr id="114695" name="Line 7">
            <a:extLst>
              <a:ext uri="{FF2B5EF4-FFF2-40B4-BE49-F238E27FC236}">
                <a16:creationId xmlns:a16="http://schemas.microsoft.com/office/drawing/2014/main" id="{5A0434D8-D4D2-404E-91C5-2D3C5C94DEB3}"/>
              </a:ext>
            </a:extLst>
          </p:cNvPr>
          <p:cNvSpPr>
            <a:spLocks noChangeShapeType="1"/>
          </p:cNvSpPr>
          <p:nvPr/>
        </p:nvSpPr>
        <p:spPr bwMode="auto">
          <a:xfrm>
            <a:off x="55563" y="3581400"/>
            <a:ext cx="9024937" cy="0"/>
          </a:xfrm>
          <a:prstGeom prst="line">
            <a:avLst/>
          </a:prstGeom>
          <a:noFill/>
          <a:ln w="3175">
            <a:solidFill>
              <a:srgbClr val="FF011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defRPr/>
            </a:pPr>
            <a:endParaRPr lang="en-US">
              <a:latin typeface="Helvetica" charset="0"/>
              <a:ea typeface="ＭＳ Ｐゴシック" charset="0"/>
            </a:endParaRPr>
          </a:p>
        </p:txBody>
      </p:sp>
      <p:sp>
        <p:nvSpPr>
          <p:cNvPr id="114696" name="Line 8">
            <a:extLst>
              <a:ext uri="{FF2B5EF4-FFF2-40B4-BE49-F238E27FC236}">
                <a16:creationId xmlns:a16="http://schemas.microsoft.com/office/drawing/2014/main" id="{649242C6-AE2D-5D4D-ADB8-5C6F15DF5214}"/>
              </a:ext>
            </a:extLst>
          </p:cNvPr>
          <p:cNvSpPr>
            <a:spLocks noChangeShapeType="1"/>
          </p:cNvSpPr>
          <p:nvPr/>
        </p:nvSpPr>
        <p:spPr bwMode="auto">
          <a:xfrm>
            <a:off x="61913" y="5975350"/>
            <a:ext cx="9024937" cy="0"/>
          </a:xfrm>
          <a:prstGeom prst="line">
            <a:avLst/>
          </a:prstGeom>
          <a:noFill/>
          <a:ln w="3175">
            <a:solidFill>
              <a:srgbClr val="FF011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defRPr/>
            </a:pPr>
            <a:endParaRPr lang="en-US">
              <a:latin typeface="Helvetica" charset="0"/>
              <a:ea typeface="ＭＳ Ｐゴシック" charset="0"/>
            </a:endParaRPr>
          </a:p>
        </p:txBody>
      </p:sp>
      <p:sp>
        <p:nvSpPr>
          <p:cNvPr id="114697" name="Line 9">
            <a:extLst>
              <a:ext uri="{FF2B5EF4-FFF2-40B4-BE49-F238E27FC236}">
                <a16:creationId xmlns:a16="http://schemas.microsoft.com/office/drawing/2014/main" id="{924F864B-BCBF-ED42-9642-E416EC943377}"/>
              </a:ext>
            </a:extLst>
          </p:cNvPr>
          <p:cNvSpPr>
            <a:spLocks noChangeShapeType="1"/>
          </p:cNvSpPr>
          <p:nvPr/>
        </p:nvSpPr>
        <p:spPr bwMode="auto">
          <a:xfrm>
            <a:off x="117475" y="3416300"/>
            <a:ext cx="649288" cy="0"/>
          </a:xfrm>
          <a:prstGeom prst="line">
            <a:avLst/>
          </a:prstGeom>
          <a:noFill/>
          <a:ln w="76200">
            <a:solidFill>
              <a:srgbClr val="FF011C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defRPr/>
            </a:pPr>
            <a:endParaRPr lang="en-US">
              <a:ln w="76200" cmpd="sng">
                <a:solidFill>
                  <a:schemeClr val="tx1"/>
                </a:solidFill>
              </a:ln>
              <a:latin typeface="Helvetica" charset="0"/>
              <a:ea typeface="ＭＳ Ｐゴシック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>
            <a:extLst>
              <a:ext uri="{FF2B5EF4-FFF2-40B4-BE49-F238E27FC236}">
                <a16:creationId xmlns:a16="http://schemas.microsoft.com/office/drawing/2014/main" id="{DC943F3A-9EC7-5043-B13E-1019B2A80E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81013" y="323850"/>
            <a:ext cx="8183562" cy="858838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solidFill>
                  <a:srgbClr val="001142"/>
                </a:solidFill>
                <a:cs typeface="+mj-cs"/>
              </a:rPr>
              <a:t>Some Sample Data Time Series</a:t>
            </a:r>
            <a:endParaRPr lang="en-US">
              <a:cs typeface="+mj-cs"/>
            </a:endParaRPr>
          </a:p>
        </p:txBody>
      </p:sp>
      <p:sp>
        <p:nvSpPr>
          <p:cNvPr id="115715" name="Rectangle 3">
            <a:extLst>
              <a:ext uri="{FF2B5EF4-FFF2-40B4-BE49-F238E27FC236}">
                <a16:creationId xmlns:a16="http://schemas.microsoft.com/office/drawing/2014/main" id="{0E90917A-F994-3E4A-A326-7D55E0967F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0375" y="1295400"/>
            <a:ext cx="8345488" cy="1477963"/>
          </a:xfrm>
        </p:spPr>
        <p:txBody>
          <a:bodyPr/>
          <a:lstStyle/>
          <a:p>
            <a:pPr eaLnBrk="1" hangingPunct="1"/>
            <a:r>
              <a:rPr lang="en-US" altLang="en-US"/>
              <a:t> 16 slices, 64</a:t>
            </a:r>
            <a:r>
              <a:rPr lang="en-US" altLang="en-US">
                <a:sym typeface="Symbol" pitchFamily="2" charset="2"/>
              </a:rPr>
              <a:t>64 matrix, 68 repetitions </a:t>
            </a:r>
            <a:r>
              <a:rPr lang="en-US" altLang="en-US" sz="2000">
                <a:sym typeface="Symbol" pitchFamily="2" charset="2"/>
              </a:rPr>
              <a:t>(TR=5 s)</a:t>
            </a:r>
          </a:p>
          <a:p>
            <a:pPr eaLnBrk="1" hangingPunct="1"/>
            <a:r>
              <a:rPr lang="en-US" altLang="en-US">
                <a:sym typeface="Symbol" pitchFamily="2" charset="2"/>
              </a:rPr>
              <a:t> Task: phoneme discrimination: 20 s </a:t>
            </a:r>
            <a:r>
              <a:rPr lang="ja-JP" altLang="en-US">
                <a:latin typeface="Arial" panose="020B0604020202020204" pitchFamily="34" charset="0"/>
                <a:sym typeface="Symbol" pitchFamily="2" charset="2"/>
              </a:rPr>
              <a:t>“</a:t>
            </a:r>
            <a:r>
              <a:rPr lang="en-US" altLang="ja-JP">
                <a:sym typeface="Symbol" pitchFamily="2" charset="2"/>
              </a:rPr>
              <a:t>on</a:t>
            </a:r>
            <a:r>
              <a:rPr lang="ja-JP" altLang="en-US">
                <a:latin typeface="Arial" panose="020B0604020202020204" pitchFamily="34" charset="0"/>
                <a:sym typeface="Symbol" pitchFamily="2" charset="2"/>
              </a:rPr>
              <a:t>”</a:t>
            </a:r>
            <a:r>
              <a:rPr lang="en-US" altLang="ja-JP">
                <a:sym typeface="Symbol" pitchFamily="2" charset="2"/>
              </a:rPr>
              <a:t>, 20 s </a:t>
            </a:r>
            <a:r>
              <a:rPr lang="ja-JP" altLang="en-US">
                <a:latin typeface="Arial" panose="020B0604020202020204" pitchFamily="34" charset="0"/>
                <a:sym typeface="Symbol" pitchFamily="2" charset="2"/>
              </a:rPr>
              <a:t>“</a:t>
            </a:r>
            <a:r>
              <a:rPr lang="en-US" altLang="ja-JP">
                <a:sym typeface="Symbol" pitchFamily="2" charset="2"/>
              </a:rPr>
              <a:t>rest</a:t>
            </a:r>
            <a:r>
              <a:rPr lang="ja-JP" altLang="en-US">
                <a:latin typeface="Arial" panose="020B0604020202020204" pitchFamily="34" charset="0"/>
                <a:sym typeface="Symbol" pitchFamily="2" charset="2"/>
              </a:rPr>
              <a:t>”</a:t>
            </a:r>
            <a:endParaRPr lang="en-US" altLang="en-US"/>
          </a:p>
        </p:txBody>
      </p:sp>
      <p:pic>
        <p:nvPicPr>
          <p:cNvPr id="39939" name="Picture 4" descr="gra">
            <a:extLst>
              <a:ext uri="{FF2B5EF4-FFF2-40B4-BE49-F238E27FC236}">
                <a16:creationId xmlns:a16="http://schemas.microsoft.com/office/drawing/2014/main" id="{008B9425-D9C9-CE40-B26A-18C233415E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1" r="1721" b="4375"/>
          <a:stretch>
            <a:fillRect/>
          </a:stretch>
        </p:blipFill>
        <p:spPr bwMode="auto">
          <a:xfrm>
            <a:off x="92075" y="3101975"/>
            <a:ext cx="8953500" cy="326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5717" name="Text Box 5">
            <a:extLst>
              <a:ext uri="{FF2B5EF4-FFF2-40B4-BE49-F238E27FC236}">
                <a16:creationId xmlns:a16="http://schemas.microsoft.com/office/drawing/2014/main" id="{9D6DDD34-089E-7E40-B76B-649D37A1B9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313" y="2600325"/>
            <a:ext cx="3124200" cy="409575"/>
          </a:xfrm>
          <a:prstGeom prst="rect">
            <a:avLst/>
          </a:prstGeom>
          <a:noFill/>
          <a:ln w="12700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defRPr/>
            </a:pPr>
            <a:r>
              <a:rPr lang="en-US" sz="2000" i="0">
                <a:solidFill>
                  <a:srgbClr val="001142"/>
                </a:solidFill>
                <a:latin typeface="Times New Roman" charset="0"/>
                <a:ea typeface="ＭＳ Ｐゴシック" charset="0"/>
                <a:sym typeface="Symbol" charset="0"/>
              </a:rPr>
              <a:t>graphs of 9 voxel time series</a:t>
            </a:r>
            <a:endParaRPr lang="en-US" sz="2000" i="0">
              <a:solidFill>
                <a:schemeClr val="hlink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15718" name="Text Box 6">
            <a:extLst>
              <a:ext uri="{FF2B5EF4-FFF2-40B4-BE49-F238E27FC236}">
                <a16:creationId xmlns:a16="http://schemas.microsoft.com/office/drawing/2014/main" id="{11897E9D-F681-5448-BB6B-C2ACCBC1A7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37563" y="6416675"/>
            <a:ext cx="6207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defRPr/>
            </a:pPr>
            <a:r>
              <a:rPr lang="en-US" sz="2000">
                <a:latin typeface="Times New Roman" charset="0"/>
                <a:ea typeface="ＭＳ Ｐゴシック" charset="0"/>
              </a:rPr>
              <a:t>time</a:t>
            </a:r>
            <a:endParaRPr lang="en-US" sz="2000" i="0">
              <a:latin typeface="Times New Roman" charset="0"/>
              <a:ea typeface="ＭＳ Ｐゴシック" charset="0"/>
            </a:endParaRPr>
          </a:p>
        </p:txBody>
      </p:sp>
      <p:sp>
        <p:nvSpPr>
          <p:cNvPr id="115719" name="Line 7">
            <a:extLst>
              <a:ext uri="{FF2B5EF4-FFF2-40B4-BE49-F238E27FC236}">
                <a16:creationId xmlns:a16="http://schemas.microsoft.com/office/drawing/2014/main" id="{6F86D2D8-F92E-6744-8AEB-83ED709D9D2C}"/>
              </a:ext>
            </a:extLst>
          </p:cNvPr>
          <p:cNvSpPr>
            <a:spLocks noChangeShapeType="1"/>
          </p:cNvSpPr>
          <p:nvPr/>
        </p:nvSpPr>
        <p:spPr bwMode="auto">
          <a:xfrm>
            <a:off x="7421563" y="6438900"/>
            <a:ext cx="1530350" cy="0"/>
          </a:xfrm>
          <a:prstGeom prst="line">
            <a:avLst/>
          </a:prstGeom>
          <a:noFill/>
          <a:ln w="28575">
            <a:solidFill>
              <a:srgbClr val="1113E4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defRPr/>
            </a:pPr>
            <a:endParaRPr lang="en-US">
              <a:latin typeface="Helvetica" charset="0"/>
              <a:ea typeface="ＭＳ Ｐゴシック" charset="0"/>
            </a:endParaRPr>
          </a:p>
        </p:txBody>
      </p:sp>
      <p:grpSp>
        <p:nvGrpSpPr>
          <p:cNvPr id="115720" name="Group 8">
            <a:extLst>
              <a:ext uri="{FF2B5EF4-FFF2-40B4-BE49-F238E27FC236}">
                <a16:creationId xmlns:a16="http://schemas.microsoft.com/office/drawing/2014/main" id="{8640BEE1-B7BA-C145-A22A-AAFEBD9F0F15}"/>
              </a:ext>
            </a:extLst>
          </p:cNvPr>
          <p:cNvGrpSpPr>
            <a:grpSpLocks/>
          </p:cNvGrpSpPr>
          <p:nvPr/>
        </p:nvGrpSpPr>
        <p:grpSpPr bwMode="auto">
          <a:xfrm>
            <a:off x="161925" y="2646363"/>
            <a:ext cx="7600950" cy="2603500"/>
            <a:chOff x="416" y="1620"/>
            <a:chExt cx="5113" cy="1626"/>
          </a:xfrm>
        </p:grpSpPr>
        <p:sp>
          <p:nvSpPr>
            <p:cNvPr id="115721" name="Text Box 9">
              <a:extLst>
                <a:ext uri="{FF2B5EF4-FFF2-40B4-BE49-F238E27FC236}">
                  <a16:creationId xmlns:a16="http://schemas.microsoft.com/office/drawing/2014/main" id="{133979C4-5AFD-8F45-8635-0A0BBE4B89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01" y="1638"/>
              <a:ext cx="1228" cy="256"/>
            </a:xfrm>
            <a:prstGeom prst="rect">
              <a:avLst/>
            </a:prstGeom>
            <a:noFill/>
            <a:ln w="12700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 i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 i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 i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 i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 i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ja-JP" altLang="en-US" sz="2000" i="0">
                  <a:solidFill>
                    <a:srgbClr val="001142"/>
                  </a:solidFill>
                  <a:latin typeface="Arial" panose="020B0604020202020204" pitchFamily="34" charset="0"/>
                </a:rPr>
                <a:t>“</a:t>
              </a:r>
              <a:r>
                <a:rPr lang="en-US" altLang="ja-JP" sz="2000" i="0">
                  <a:solidFill>
                    <a:srgbClr val="001142"/>
                  </a:solidFill>
                  <a:latin typeface="Times New Roman" panose="02020603050405020304" pitchFamily="18" charset="0"/>
                </a:rPr>
                <a:t>Active</a:t>
              </a:r>
              <a:r>
                <a:rPr lang="ja-JP" altLang="en-US" sz="2000" i="0">
                  <a:solidFill>
                    <a:srgbClr val="001142"/>
                  </a:solidFill>
                  <a:latin typeface="Arial" panose="020B0604020202020204" pitchFamily="34" charset="0"/>
                </a:rPr>
                <a:t>”</a:t>
              </a:r>
              <a:r>
                <a:rPr lang="en-US" altLang="ja-JP" sz="2000" i="0">
                  <a:solidFill>
                    <a:srgbClr val="001142"/>
                  </a:solidFill>
                  <a:latin typeface="Times New Roman" panose="02020603050405020304" pitchFamily="18" charset="0"/>
                </a:rPr>
                <a:t> voxels</a:t>
              </a:r>
              <a:endParaRPr lang="en-US" altLang="en-US" i="0">
                <a:solidFill>
                  <a:schemeClr val="hlink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15722" name="Rectangle 10">
              <a:extLst>
                <a:ext uri="{FF2B5EF4-FFF2-40B4-BE49-F238E27FC236}">
                  <a16:creationId xmlns:a16="http://schemas.microsoft.com/office/drawing/2014/main" id="{E58D05FA-1320-6548-B77F-2435EDB4F0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0" y="1996"/>
              <a:ext cx="1886" cy="625"/>
            </a:xfrm>
            <a:prstGeom prst="rect">
              <a:avLst/>
            </a:prstGeom>
            <a:noFill/>
            <a:ln w="57150" cmpd="thickThin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i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5723" name="Rectangle 11">
              <a:extLst>
                <a:ext uri="{FF2B5EF4-FFF2-40B4-BE49-F238E27FC236}">
                  <a16:creationId xmlns:a16="http://schemas.microsoft.com/office/drawing/2014/main" id="{67FF522F-AB6B-5F43-8A0D-64D9DE4A31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0" y="2612"/>
              <a:ext cx="1886" cy="616"/>
            </a:xfrm>
            <a:prstGeom prst="rect">
              <a:avLst/>
            </a:prstGeom>
            <a:noFill/>
            <a:ln w="57150" cmpd="thickThin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i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5724" name="Rectangle 12">
              <a:extLst>
                <a:ext uri="{FF2B5EF4-FFF2-40B4-BE49-F238E27FC236}">
                  <a16:creationId xmlns:a16="http://schemas.microsoft.com/office/drawing/2014/main" id="{AE677E14-6FDA-4A41-AB44-9E6BF18F62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6" y="2630"/>
              <a:ext cx="1886" cy="616"/>
            </a:xfrm>
            <a:prstGeom prst="rect">
              <a:avLst/>
            </a:prstGeom>
            <a:noFill/>
            <a:ln w="57150" cmpd="thickThin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i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5725" name="Rectangle 13">
              <a:extLst>
                <a:ext uri="{FF2B5EF4-FFF2-40B4-BE49-F238E27FC236}">
                  <a16:creationId xmlns:a16="http://schemas.microsoft.com/office/drawing/2014/main" id="{646FC313-5294-C041-8626-CD89EB7748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3" y="1620"/>
              <a:ext cx="1215" cy="292"/>
            </a:xfrm>
            <a:prstGeom prst="rect">
              <a:avLst/>
            </a:prstGeom>
            <a:noFill/>
            <a:ln w="57150" cmpd="thickThin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i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ＭＳ Ｐゴシック" charset="0"/>
              </a:endParaRPr>
            </a:p>
          </p:txBody>
        </p:sp>
        <p:cxnSp>
          <p:nvCxnSpPr>
            <p:cNvPr id="115726" name="AutoShape 14">
              <a:extLst>
                <a:ext uri="{FF2B5EF4-FFF2-40B4-BE49-F238E27FC236}">
                  <a16:creationId xmlns:a16="http://schemas.microsoft.com/office/drawing/2014/main" id="{6683F2F5-9127-934F-B0C7-60D32404BC3A}"/>
                </a:ext>
              </a:extLst>
            </p:cNvPr>
            <p:cNvCxnSpPr>
              <a:cxnSpLocks noChangeShapeType="1"/>
              <a:stCxn id="115725" idx="1"/>
              <a:endCxn id="115722" idx="0"/>
            </p:cNvCxnSpPr>
            <p:nvPr/>
          </p:nvCxnSpPr>
          <p:spPr bwMode="auto">
            <a:xfrm rot="10800000" flipV="1">
              <a:off x="3373" y="1766"/>
              <a:ext cx="922" cy="212"/>
            </a:xfrm>
            <a:prstGeom prst="bentConnector2">
              <a:avLst/>
            </a:prstGeom>
            <a:noFill/>
            <a:ln w="38100">
              <a:solidFill>
                <a:schemeClr val="hlink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57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57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>
            <a:extLst>
              <a:ext uri="{FF2B5EF4-FFF2-40B4-BE49-F238E27FC236}">
                <a16:creationId xmlns:a16="http://schemas.microsoft.com/office/drawing/2014/main" id="{D6E8E25C-6D07-7743-890D-4FC7314602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9075" y="271463"/>
            <a:ext cx="8799513" cy="762000"/>
          </a:xfrm>
          <a:solidFill>
            <a:srgbClr val="FFFF01"/>
          </a:solidFill>
          <a:ln w="57150" cmpd="thickThin">
            <a:solidFill>
              <a:srgbClr val="E600E6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en-US" b="1">
                <a:solidFill>
                  <a:srgbClr val="E600E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charset="0"/>
                <a:cs typeface="+mj-cs"/>
              </a:rPr>
              <a:t>A</a:t>
            </a:r>
            <a:r>
              <a:rPr lang="en-US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charset="0"/>
                <a:cs typeface="+mj-cs"/>
              </a:rPr>
              <a:t>F</a:t>
            </a:r>
            <a:r>
              <a:rPr lang="en-US" b="1">
                <a:solidFill>
                  <a:srgbClr val="FF011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charset="0"/>
                <a:cs typeface="+mj-cs"/>
              </a:rPr>
              <a:t>N</a:t>
            </a:r>
            <a:r>
              <a:rPr lang="en-US" b="1">
                <a:solidFill>
                  <a:srgbClr val="00B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charset="0"/>
                <a:cs typeface="+mj-cs"/>
              </a:rPr>
              <a:t>I</a:t>
            </a:r>
            <a:r>
              <a:rPr lang="en-US">
                <a:solidFill>
                  <a:schemeClr val="tx1"/>
                </a:solidFill>
                <a:cs typeface="+mj-cs"/>
              </a:rPr>
              <a:t> = </a:t>
            </a:r>
            <a:r>
              <a:rPr lang="en-US" b="1" u="sng">
                <a:solidFill>
                  <a:schemeClr val="tx1"/>
                </a:solidFill>
                <a:cs typeface="+mj-cs"/>
              </a:rPr>
              <a:t>A</a:t>
            </a:r>
            <a:r>
              <a:rPr lang="en-US" sz="3200">
                <a:solidFill>
                  <a:schemeClr val="tx1"/>
                </a:solidFill>
                <a:cs typeface="+mj-cs"/>
              </a:rPr>
              <a:t>nalysis of </a:t>
            </a:r>
            <a:r>
              <a:rPr lang="en-US" b="1" u="sng">
                <a:solidFill>
                  <a:schemeClr val="tx1"/>
                </a:solidFill>
                <a:cs typeface="+mj-cs"/>
              </a:rPr>
              <a:t>F</a:t>
            </a:r>
            <a:r>
              <a:rPr lang="en-US" sz="3200">
                <a:solidFill>
                  <a:schemeClr val="tx1"/>
                </a:solidFill>
                <a:cs typeface="+mj-cs"/>
              </a:rPr>
              <a:t>unctional </a:t>
            </a:r>
            <a:r>
              <a:rPr lang="en-US" b="1" u="sng">
                <a:solidFill>
                  <a:schemeClr val="tx1"/>
                </a:solidFill>
                <a:cs typeface="+mj-cs"/>
              </a:rPr>
              <a:t>N</a:t>
            </a:r>
            <a:r>
              <a:rPr lang="en-US" sz="3200">
                <a:solidFill>
                  <a:schemeClr val="tx1"/>
                </a:solidFill>
                <a:cs typeface="+mj-cs"/>
              </a:rPr>
              <a:t>euro</a:t>
            </a:r>
            <a:r>
              <a:rPr lang="en-US" b="1" u="sng">
                <a:solidFill>
                  <a:schemeClr val="tx1"/>
                </a:solidFill>
                <a:cs typeface="+mj-cs"/>
              </a:rPr>
              <a:t>I</a:t>
            </a:r>
            <a:r>
              <a:rPr lang="en-US" sz="3200">
                <a:solidFill>
                  <a:schemeClr val="tx1"/>
                </a:solidFill>
                <a:cs typeface="+mj-cs"/>
              </a:rPr>
              <a:t>mages</a:t>
            </a:r>
            <a:endParaRPr lang="en-US" sz="8000" b="1">
              <a:solidFill>
                <a:srgbClr val="00B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charset="0"/>
              <a:cs typeface="+mj-cs"/>
            </a:endParaRPr>
          </a:p>
        </p:txBody>
      </p:sp>
      <p:sp>
        <p:nvSpPr>
          <p:cNvPr id="72707" name="Rectangle 3">
            <a:extLst>
              <a:ext uri="{FF2B5EF4-FFF2-40B4-BE49-F238E27FC236}">
                <a16:creationId xmlns:a16="http://schemas.microsoft.com/office/drawing/2014/main" id="{8AD681E8-2301-C84C-A33A-6691AF096D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65100" y="1166813"/>
            <a:ext cx="8831263" cy="5360987"/>
          </a:xfrm>
        </p:spPr>
        <p:txBody>
          <a:bodyPr/>
          <a:lstStyle/>
          <a:p>
            <a:pPr eaLnBrk="1" hangingPunct="1">
              <a:lnSpc>
                <a:spcPct val="93000"/>
              </a:lnSpc>
            </a:pPr>
            <a:r>
              <a:rPr lang="en-US" altLang="en-US"/>
              <a:t> Developed to provide an environment for FMRI data analyses</a:t>
            </a:r>
          </a:p>
          <a:p>
            <a:pPr lvl="1" eaLnBrk="1" hangingPunct="1">
              <a:lnSpc>
                <a:spcPct val="93000"/>
              </a:lnSpc>
            </a:pPr>
            <a:r>
              <a:rPr lang="en-US" altLang="en-US"/>
              <a:t> And a platform for development of new software</a:t>
            </a:r>
          </a:p>
          <a:p>
            <a:pPr eaLnBrk="1" hangingPunct="1">
              <a:lnSpc>
                <a:spcPct val="93000"/>
              </a:lnSpc>
            </a:pPr>
            <a:r>
              <a:rPr lang="en-US" altLang="en-US"/>
              <a:t> </a:t>
            </a:r>
            <a:r>
              <a:rPr lang="en-US" altLang="en-US" b="1" u="sng">
                <a:solidFill>
                  <a:srgbClr val="1113E4"/>
                </a:solidFill>
              </a:rPr>
              <a:t>AFNI</a:t>
            </a:r>
            <a:r>
              <a:rPr lang="en-US" altLang="en-US"/>
              <a:t> refers to both the program of that name and the entire package of external programs and plugins </a:t>
            </a:r>
            <a:r>
              <a:rPr lang="en-US" altLang="en-US" sz="2000"/>
              <a:t>(more than 200)</a:t>
            </a:r>
            <a:endParaRPr lang="en-US" altLang="en-US"/>
          </a:p>
          <a:p>
            <a:pPr eaLnBrk="1" hangingPunct="1">
              <a:lnSpc>
                <a:spcPct val="93000"/>
              </a:lnSpc>
            </a:pPr>
            <a:r>
              <a:rPr lang="en-US" altLang="en-US"/>
              <a:t> Important principles in the development of AFNI:</a:t>
            </a:r>
          </a:p>
          <a:p>
            <a:pPr lvl="1" eaLnBrk="1" hangingPunct="1">
              <a:lnSpc>
                <a:spcPct val="93000"/>
              </a:lnSpc>
            </a:pPr>
            <a:r>
              <a:rPr lang="en-US" altLang="en-US"/>
              <a:t> Allow user to stay close to the data and view it in many different ways</a:t>
            </a:r>
          </a:p>
          <a:p>
            <a:pPr lvl="1" eaLnBrk="1" hangingPunct="1">
              <a:lnSpc>
                <a:spcPct val="93000"/>
              </a:lnSpc>
            </a:pPr>
            <a:r>
              <a:rPr lang="en-US" altLang="en-US"/>
              <a:t> Give users the power to assemble pieces in different ways to make customized analyses</a:t>
            </a:r>
          </a:p>
          <a:p>
            <a:pPr lvl="2" eaLnBrk="1" hangingPunct="1">
              <a:lnSpc>
                <a:spcPct val="93000"/>
              </a:lnSpc>
            </a:pPr>
            <a:r>
              <a:rPr lang="en-US" altLang="en-US" sz="2400"/>
              <a:t> </a:t>
            </a:r>
            <a:r>
              <a:rPr lang="ja-JP" altLang="en-US" sz="2400">
                <a:latin typeface="Arial" panose="020B0604020202020204" pitchFamily="34" charset="0"/>
              </a:rPr>
              <a:t>“</a:t>
            </a:r>
            <a:r>
              <a:rPr lang="en-US" altLang="ja-JP" sz="2400"/>
              <a:t>With great power comes great responsibility</a:t>
            </a:r>
            <a:r>
              <a:rPr lang="ja-JP" altLang="en-US" sz="2400">
                <a:latin typeface="Arial" panose="020B0604020202020204" pitchFamily="34" charset="0"/>
              </a:rPr>
              <a:t>”</a:t>
            </a:r>
            <a:endParaRPr lang="en-US" altLang="ja-JP" sz="2400"/>
          </a:p>
          <a:p>
            <a:pPr lvl="2" eaLnBrk="1" hangingPunct="1">
              <a:lnSpc>
                <a:spcPct val="93000"/>
              </a:lnSpc>
              <a:buFontTx/>
              <a:buNone/>
            </a:pPr>
            <a:r>
              <a:rPr lang="en-US" altLang="en-US" sz="2400"/>
              <a:t>   — </a:t>
            </a:r>
            <a:r>
              <a:rPr lang="en-US" altLang="en-US" sz="2400" b="1">
                <a:solidFill>
                  <a:srgbClr val="1113E4"/>
                </a:solidFill>
              </a:rPr>
              <a:t>to </a:t>
            </a:r>
            <a:r>
              <a:rPr lang="en-US" altLang="en-US" sz="2400" b="1">
                <a:solidFill>
                  <a:srgbClr val="1113E4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understand</a:t>
            </a:r>
            <a:r>
              <a:rPr lang="en-US" altLang="en-US" sz="2400" b="1">
                <a:solidFill>
                  <a:srgbClr val="1113E4"/>
                </a:solidFill>
              </a:rPr>
              <a:t> the analyses and the tools</a:t>
            </a:r>
            <a:endParaRPr lang="en-US" altLang="en-US" sz="2400"/>
          </a:p>
          <a:p>
            <a:pPr lvl="1" eaLnBrk="1" hangingPunct="1">
              <a:lnSpc>
                <a:spcPct val="93000"/>
              </a:lnSpc>
            </a:pPr>
            <a:r>
              <a:rPr lang="en-US" altLang="en-US"/>
              <a:t> </a:t>
            </a:r>
            <a:r>
              <a:rPr lang="ja-JP" altLang="en-US">
                <a:latin typeface="Arial" panose="020B0604020202020204" pitchFamily="34" charset="0"/>
              </a:rPr>
              <a:t>“</a:t>
            </a:r>
            <a:r>
              <a:rPr lang="en-US" altLang="ja-JP"/>
              <a:t>Provide mechanism, not policy</a:t>
            </a:r>
            <a:r>
              <a:rPr lang="ja-JP" altLang="en-US">
                <a:latin typeface="Arial" panose="020B0604020202020204" pitchFamily="34" charset="0"/>
              </a:rPr>
              <a:t>”</a:t>
            </a:r>
            <a:endParaRPr lang="en-US" altLang="ja-JP"/>
          </a:p>
          <a:p>
            <a:pPr lvl="1" eaLnBrk="1" hangingPunct="1">
              <a:lnSpc>
                <a:spcPct val="93000"/>
              </a:lnSpc>
            </a:pPr>
            <a:r>
              <a:rPr lang="en-US" altLang="en-US"/>
              <a:t> Allow other programmers to add features that can interact with the rest of the package</a:t>
            </a:r>
          </a:p>
        </p:txBody>
      </p:sp>
    </p:spTree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2" descr="gra">
            <a:extLst>
              <a:ext uri="{FF2B5EF4-FFF2-40B4-BE49-F238E27FC236}">
                <a16:creationId xmlns:a16="http://schemas.microsoft.com/office/drawing/2014/main" id="{29382982-401E-2A47-A5E2-54DDFC222F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1863" y="296863"/>
            <a:ext cx="5553075" cy="6143625"/>
          </a:xfrm>
          <a:prstGeom prst="rect">
            <a:avLst/>
          </a:prstGeom>
          <a:noFill/>
          <a:ln w="9525">
            <a:solidFill>
              <a:srgbClr val="FFFF0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86" name="Picture 3" descr="epi">
            <a:extLst>
              <a:ext uri="{FF2B5EF4-FFF2-40B4-BE49-F238E27FC236}">
                <a16:creationId xmlns:a16="http://schemas.microsoft.com/office/drawing/2014/main" id="{802C4612-02F9-2F46-B968-8AC7498214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228600"/>
            <a:ext cx="2776538" cy="3124200"/>
          </a:xfrm>
          <a:prstGeom prst="rect">
            <a:avLst/>
          </a:prstGeom>
          <a:noFill/>
          <a:ln w="9525">
            <a:solidFill>
              <a:srgbClr val="FFFF0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87" name="Picture 4" descr="spgr">
            <a:extLst>
              <a:ext uri="{FF2B5EF4-FFF2-40B4-BE49-F238E27FC236}">
                <a16:creationId xmlns:a16="http://schemas.microsoft.com/office/drawing/2014/main" id="{9AC8C478-DE73-A344-8DCA-9A0C99EB36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3505200"/>
            <a:ext cx="2776538" cy="3124200"/>
          </a:xfrm>
          <a:prstGeom prst="rect">
            <a:avLst/>
          </a:prstGeom>
          <a:noFill/>
          <a:ln w="9525">
            <a:solidFill>
              <a:srgbClr val="FFFF0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6741" name="Line 5">
            <a:extLst>
              <a:ext uri="{FF2B5EF4-FFF2-40B4-BE49-F238E27FC236}">
                <a16:creationId xmlns:a16="http://schemas.microsoft.com/office/drawing/2014/main" id="{63412B61-E154-3A49-BE42-1ED050F60554}"/>
              </a:ext>
            </a:extLst>
          </p:cNvPr>
          <p:cNvSpPr>
            <a:spLocks noChangeShapeType="1"/>
          </p:cNvSpPr>
          <p:nvPr/>
        </p:nvSpPr>
        <p:spPr bwMode="auto">
          <a:xfrm>
            <a:off x="1693863" y="1828800"/>
            <a:ext cx="1893887" cy="4157663"/>
          </a:xfrm>
          <a:prstGeom prst="line">
            <a:avLst/>
          </a:prstGeom>
          <a:noFill/>
          <a:ln w="38100" cap="rnd">
            <a:solidFill>
              <a:srgbClr val="FFFF0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defRPr/>
            </a:pPr>
            <a:endParaRPr lang="en-US">
              <a:latin typeface="Helvetica" charset="0"/>
              <a:ea typeface="ＭＳ Ｐゴシック" charset="0"/>
            </a:endParaRPr>
          </a:p>
        </p:txBody>
      </p:sp>
      <p:sp>
        <p:nvSpPr>
          <p:cNvPr id="116742" name="Text Box 6">
            <a:extLst>
              <a:ext uri="{FF2B5EF4-FFF2-40B4-BE49-F238E27FC236}">
                <a16:creationId xmlns:a16="http://schemas.microsoft.com/office/drawing/2014/main" id="{FAA1759C-4334-AB45-9127-91956E7A89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8950" y="381000"/>
            <a:ext cx="43259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FFFF0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000" b="1" i="0" u="sng">
                <a:solidFill>
                  <a:srgbClr val="FFFF66"/>
                </a:solidFill>
                <a:latin typeface="Times New Roman" charset="0"/>
                <a:ea typeface="ＭＳ Ｐゴシック" charset="0"/>
              </a:rPr>
              <a:t>Graphs vs. time of 3</a:t>
            </a:r>
            <a:r>
              <a:rPr lang="en-US" sz="2000" b="1" i="0" u="sng">
                <a:solidFill>
                  <a:srgbClr val="FFFF66"/>
                </a:solidFill>
                <a:latin typeface="Times New Roman" charset="0"/>
                <a:ea typeface="ＭＳ Ｐゴシック" charset="0"/>
                <a:sym typeface="Symbol" charset="0"/>
              </a:rPr>
              <a:t>3 voxel region</a:t>
            </a:r>
            <a:endParaRPr lang="en-US" sz="2000" i="0" u="sng">
              <a:solidFill>
                <a:srgbClr val="FFFF66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16743" name="Text Box 7">
            <a:extLst>
              <a:ext uri="{FF2B5EF4-FFF2-40B4-BE49-F238E27FC236}">
                <a16:creationId xmlns:a16="http://schemas.microsoft.com/office/drawing/2014/main" id="{D6EC0524-5872-5E4C-A805-317DF9D643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775" y="295275"/>
            <a:ext cx="2100263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FFFF0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50000"/>
              </a:spcBef>
              <a:defRPr/>
            </a:pPr>
            <a:r>
              <a:rPr lang="en-US" b="1" i="0">
                <a:solidFill>
                  <a:schemeClr val="bg1"/>
                </a:solidFill>
                <a:latin typeface="Times New Roman" charset="0"/>
                <a:ea typeface="ＭＳ Ｐゴシック" charset="0"/>
              </a:rPr>
              <a:t>One Fast Image</a:t>
            </a:r>
          </a:p>
        </p:txBody>
      </p:sp>
      <p:sp>
        <p:nvSpPr>
          <p:cNvPr id="116744" name="Text Box 8">
            <a:extLst>
              <a:ext uri="{FF2B5EF4-FFF2-40B4-BE49-F238E27FC236}">
                <a16:creationId xmlns:a16="http://schemas.microsoft.com/office/drawing/2014/main" id="{12EBAB28-4E97-F446-AA81-D1FB9549E6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775" y="3581400"/>
            <a:ext cx="1897063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FFFF0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50000"/>
              </a:spcBef>
              <a:defRPr/>
            </a:pPr>
            <a:r>
              <a:rPr lang="en-US" b="1" i="0">
                <a:solidFill>
                  <a:schemeClr val="bg1"/>
                </a:solidFill>
                <a:latin typeface="Times New Roman" charset="0"/>
                <a:ea typeface="ＭＳ Ｐゴシック" charset="0"/>
              </a:rPr>
              <a:t>Overlay on Anatomy</a:t>
            </a:r>
          </a:p>
        </p:txBody>
      </p:sp>
      <p:sp>
        <p:nvSpPr>
          <p:cNvPr id="116745" name="Text Box 9">
            <a:extLst>
              <a:ext uri="{FF2B5EF4-FFF2-40B4-BE49-F238E27FC236}">
                <a16:creationId xmlns:a16="http://schemas.microsoft.com/office/drawing/2014/main" id="{D5CB5D60-0E41-4243-8F7B-358A4EFCDE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3950" y="6461125"/>
            <a:ext cx="52403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FFFF0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1600" b="1" i="0">
                <a:solidFill>
                  <a:srgbClr val="1113E4"/>
                </a:solidFill>
                <a:latin typeface="Times New Roman" charset="0"/>
                <a:ea typeface="ＭＳ Ｐゴシック" charset="0"/>
              </a:rPr>
              <a:t>68 points in time 5 s apart; 16 slices of 64</a:t>
            </a:r>
            <a:r>
              <a:rPr lang="en-US" sz="1600" b="1" i="0">
                <a:solidFill>
                  <a:srgbClr val="1113E4"/>
                </a:solidFill>
                <a:latin typeface="Times New Roman" charset="0"/>
                <a:ea typeface="ＭＳ Ｐゴシック" charset="0"/>
                <a:sym typeface="Symbol" charset="0"/>
              </a:rPr>
              <a:t>64 images</a:t>
            </a:r>
            <a:endParaRPr lang="en-US" sz="1600" i="0">
              <a:solidFill>
                <a:srgbClr val="1113E4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16746" name="Text Box 10">
            <a:extLst>
              <a:ext uri="{FF2B5EF4-FFF2-40B4-BE49-F238E27FC236}">
                <a16:creationId xmlns:a16="http://schemas.microsoft.com/office/drawing/2014/main" id="{29CC535E-B334-1344-BA0C-FDA35D5657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3613" y="2441575"/>
            <a:ext cx="1568450" cy="571500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lnSpc>
                <a:spcPct val="85000"/>
              </a:lnSpc>
              <a:defRPr/>
            </a:pPr>
            <a:r>
              <a:rPr lang="en-US" sz="1800" b="1" i="0">
                <a:solidFill>
                  <a:srgbClr val="FFFF66"/>
                </a:solidFill>
                <a:latin typeface="Times New Roman" charset="0"/>
                <a:ea typeface="ＭＳ Ｐゴシック" charset="0"/>
              </a:rPr>
              <a:t>This voxel did</a:t>
            </a:r>
          </a:p>
          <a:p>
            <a:pPr algn="ctr" eaLnBrk="0" hangingPunct="0">
              <a:lnSpc>
                <a:spcPct val="85000"/>
              </a:lnSpc>
              <a:defRPr/>
            </a:pPr>
            <a:r>
              <a:rPr lang="en-US" sz="1800" b="1" i="0">
                <a:solidFill>
                  <a:srgbClr val="FFFF66"/>
                </a:solidFill>
                <a:latin typeface="Times New Roman" charset="0"/>
                <a:ea typeface="ＭＳ Ｐゴシック" charset="0"/>
              </a:rPr>
              <a:t>not respond</a:t>
            </a:r>
          </a:p>
        </p:txBody>
      </p:sp>
      <p:sp>
        <p:nvSpPr>
          <p:cNvPr id="116747" name="Text Box 11">
            <a:extLst>
              <a:ext uri="{FF2B5EF4-FFF2-40B4-BE49-F238E27FC236}">
                <a16:creationId xmlns:a16="http://schemas.microsoft.com/office/drawing/2014/main" id="{B72B282E-1711-BF43-99A6-CF35E1445F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5250" y="4300538"/>
            <a:ext cx="4875213" cy="881062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1700" b="1" i="0">
                <a:solidFill>
                  <a:srgbClr val="FFFF66"/>
                </a:solidFill>
                <a:latin typeface="Times New Roman" charset="0"/>
                <a:ea typeface="ＭＳ Ｐゴシック" charset="0"/>
              </a:rPr>
              <a:t>Colored voxels responded to the mental</a:t>
            </a:r>
          </a:p>
          <a:p>
            <a:pPr algn="ctr" eaLnBrk="0" hangingPunct="0">
              <a:defRPr/>
            </a:pPr>
            <a:r>
              <a:rPr lang="en-US" sz="1700" b="1" i="0">
                <a:solidFill>
                  <a:srgbClr val="FFFF66"/>
                </a:solidFill>
                <a:latin typeface="Times New Roman" charset="0"/>
                <a:ea typeface="ＭＳ Ｐゴシック" charset="0"/>
              </a:rPr>
              <a:t>stimulus alternation, whose pattern is shown in the</a:t>
            </a:r>
          </a:p>
          <a:p>
            <a:pPr algn="ctr" eaLnBrk="0" hangingPunct="0">
              <a:defRPr/>
            </a:pPr>
            <a:r>
              <a:rPr lang="en-US" sz="1700" b="1" i="0">
                <a:solidFill>
                  <a:srgbClr val="FFFF66"/>
                </a:solidFill>
                <a:latin typeface="Times New Roman" charset="0"/>
                <a:ea typeface="ＭＳ Ｐゴシック" charset="0"/>
              </a:rPr>
              <a:t>yellow reference curve plotted in the central voxel</a:t>
            </a:r>
          </a:p>
        </p:txBody>
      </p:sp>
      <p:sp>
        <p:nvSpPr>
          <p:cNvPr id="116748" name="Line 12">
            <a:extLst>
              <a:ext uri="{FF2B5EF4-FFF2-40B4-BE49-F238E27FC236}">
                <a16:creationId xmlns:a16="http://schemas.microsoft.com/office/drawing/2014/main" id="{FA64086A-FF25-F54C-A40D-761221786E4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685925" y="481013"/>
            <a:ext cx="1897063" cy="1093787"/>
          </a:xfrm>
          <a:prstGeom prst="line">
            <a:avLst/>
          </a:prstGeom>
          <a:noFill/>
          <a:ln w="38100" cap="rnd">
            <a:solidFill>
              <a:srgbClr val="FFFF0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defRPr/>
            </a:pPr>
            <a:endParaRPr lang="en-US">
              <a:latin typeface="Helvetica" charset="0"/>
              <a:ea typeface="ＭＳ Ｐゴシック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>
            <a:extLst>
              <a:ext uri="{FF2B5EF4-FFF2-40B4-BE49-F238E27FC236}">
                <a16:creationId xmlns:a16="http://schemas.microsoft.com/office/drawing/2014/main" id="{7697508B-445A-0049-A907-DA0CEF9915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15938" y="141288"/>
            <a:ext cx="8183562" cy="663575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solidFill>
                  <a:srgbClr val="001142"/>
                </a:solidFill>
                <a:cs typeface="+mj-cs"/>
              </a:rPr>
              <a:t>Sample Data Time Series</a:t>
            </a:r>
            <a:endParaRPr lang="en-US">
              <a:cs typeface="+mj-cs"/>
            </a:endParaRPr>
          </a:p>
        </p:txBody>
      </p:sp>
      <p:sp>
        <p:nvSpPr>
          <p:cNvPr id="133123" name="Rectangle 3">
            <a:extLst>
              <a:ext uri="{FF2B5EF4-FFF2-40B4-BE49-F238E27FC236}">
                <a16:creationId xmlns:a16="http://schemas.microsoft.com/office/drawing/2014/main" id="{A2C1DD08-5EF6-4247-B0A9-7D8CE41C34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88950" y="758825"/>
            <a:ext cx="8520113" cy="1631950"/>
          </a:xfrm>
        </p:spPr>
        <p:txBody>
          <a:bodyPr/>
          <a:lstStyle/>
          <a:p>
            <a:pPr eaLnBrk="1" hangingPunct="1">
              <a:spcBef>
                <a:spcPct val="5000"/>
              </a:spcBef>
            </a:pPr>
            <a:r>
              <a:rPr lang="en-US" altLang="en-US"/>
              <a:t> 64</a:t>
            </a:r>
            <a:r>
              <a:rPr lang="en-US" altLang="en-US">
                <a:sym typeface="Symbol" pitchFamily="2" charset="2"/>
              </a:rPr>
              <a:t>×64 matrix </a:t>
            </a:r>
            <a:r>
              <a:rPr lang="en-US" altLang="en-US" sz="2000">
                <a:sym typeface="Symbol" pitchFamily="2" charset="2"/>
              </a:rPr>
              <a:t>(TR=2.5 s; 130 time points per imaging run)</a:t>
            </a:r>
          </a:p>
          <a:p>
            <a:pPr eaLnBrk="1" hangingPunct="1">
              <a:spcBef>
                <a:spcPct val="5000"/>
              </a:spcBef>
            </a:pPr>
            <a:r>
              <a:rPr lang="en-US" altLang="en-US">
                <a:sym typeface="Symbol" pitchFamily="2" charset="2"/>
              </a:rPr>
              <a:t> Somatosensory task: 27 s </a:t>
            </a:r>
            <a:r>
              <a:rPr lang="ja-JP" altLang="en-US">
                <a:latin typeface="Arial" panose="020B0604020202020204" pitchFamily="34" charset="0"/>
                <a:sym typeface="Symbol" pitchFamily="2" charset="2"/>
              </a:rPr>
              <a:t>“</a:t>
            </a:r>
            <a:r>
              <a:rPr lang="en-US" altLang="ja-JP">
                <a:sym typeface="Symbol" pitchFamily="2" charset="2"/>
              </a:rPr>
              <a:t>on</a:t>
            </a:r>
            <a:r>
              <a:rPr lang="ja-JP" altLang="en-US">
                <a:latin typeface="Arial" panose="020B0604020202020204" pitchFamily="34" charset="0"/>
                <a:sym typeface="Symbol" pitchFamily="2" charset="2"/>
              </a:rPr>
              <a:t>”</a:t>
            </a:r>
            <a:r>
              <a:rPr lang="en-US" altLang="ja-JP">
                <a:sym typeface="Symbol" pitchFamily="2" charset="2"/>
              </a:rPr>
              <a:t>, 27 s </a:t>
            </a:r>
            <a:r>
              <a:rPr lang="ja-JP" altLang="en-US">
                <a:latin typeface="Arial" panose="020B0604020202020204" pitchFamily="34" charset="0"/>
                <a:sym typeface="Symbol" pitchFamily="2" charset="2"/>
              </a:rPr>
              <a:t>“</a:t>
            </a:r>
            <a:r>
              <a:rPr lang="en-US" altLang="ja-JP">
                <a:sym typeface="Symbol" pitchFamily="2" charset="2"/>
              </a:rPr>
              <a:t>rest</a:t>
            </a:r>
            <a:r>
              <a:rPr lang="ja-JP" altLang="en-US">
                <a:latin typeface="Arial" panose="020B0604020202020204" pitchFamily="34" charset="0"/>
                <a:sym typeface="Symbol" pitchFamily="2" charset="2"/>
              </a:rPr>
              <a:t>”</a:t>
            </a:r>
            <a:endParaRPr lang="en-US" altLang="ja-JP">
              <a:sym typeface="Symbol" pitchFamily="2" charset="2"/>
            </a:endParaRPr>
          </a:p>
          <a:p>
            <a:pPr eaLnBrk="1" hangingPunct="1">
              <a:spcBef>
                <a:spcPct val="5000"/>
              </a:spcBef>
            </a:pPr>
            <a:r>
              <a:rPr lang="en-US" altLang="en-US">
                <a:sym typeface="Symbol" pitchFamily="2" charset="2"/>
              </a:rPr>
              <a:t> Note that this is </a:t>
            </a:r>
            <a:r>
              <a:rPr lang="en-US" altLang="en-US" b="1" i="1">
                <a:solidFill>
                  <a:srgbClr val="1113E4"/>
                </a:solidFill>
                <a:sym typeface="Symbol" pitchFamily="2" charset="2"/>
              </a:rPr>
              <a:t>really</a:t>
            </a:r>
            <a:r>
              <a:rPr lang="en-US" altLang="en-US">
                <a:sym typeface="Symbol" pitchFamily="2" charset="2"/>
              </a:rPr>
              <a:t> good data</a:t>
            </a:r>
            <a:endParaRPr lang="en-US" altLang="en-US"/>
          </a:p>
        </p:txBody>
      </p:sp>
      <p:pic>
        <p:nvPicPr>
          <p:cNvPr id="44035" name="Picture 15">
            <a:extLst>
              <a:ext uri="{FF2B5EF4-FFF2-40B4-BE49-F238E27FC236}">
                <a16:creationId xmlns:a16="http://schemas.microsoft.com/office/drawing/2014/main" id="{3CC14429-DFF2-2D43-AFB2-6C12FC29EA07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79613"/>
            <a:ext cx="9140825" cy="274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36" name="Text Box 16">
            <a:extLst>
              <a:ext uri="{FF2B5EF4-FFF2-40B4-BE49-F238E27FC236}">
                <a16:creationId xmlns:a16="http://schemas.microsoft.com/office/drawing/2014/main" id="{F119A7E8-8B63-B445-AA99-3C27A54E01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27863" y="1370013"/>
            <a:ext cx="2014537" cy="495300"/>
          </a:xfrm>
          <a:prstGeom prst="rect">
            <a:avLst/>
          </a:prstGeom>
          <a:noFill/>
          <a:ln w="6350">
            <a:solidFill>
              <a:srgbClr val="FF011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45720" tIns="0" rIns="45720" bIns="0">
            <a:spAutoFit/>
          </a:bodyPr>
          <a:lstStyle/>
          <a:p>
            <a:pPr algn="ctr" eaLnBrk="0" hangingPunct="0">
              <a:defRPr/>
            </a:pPr>
            <a:r>
              <a:rPr lang="en-US" sz="1600" b="1" i="0">
                <a:solidFill>
                  <a:srgbClr val="FF011C"/>
                </a:solidFill>
                <a:latin typeface="Helvetica" charset="0"/>
                <a:ea typeface="ＭＳ Ｐゴシック" charset="0"/>
              </a:rPr>
              <a:t>pattern of expected BOLD signal</a:t>
            </a:r>
            <a:endParaRPr lang="en-US" i="0">
              <a:solidFill>
                <a:srgbClr val="FF011C"/>
              </a:solidFill>
              <a:latin typeface="Helvetica" charset="0"/>
              <a:ea typeface="ＭＳ Ｐゴシック" charset="0"/>
            </a:endParaRPr>
          </a:p>
        </p:txBody>
      </p:sp>
      <p:sp>
        <p:nvSpPr>
          <p:cNvPr id="133137" name="Line 17">
            <a:extLst>
              <a:ext uri="{FF2B5EF4-FFF2-40B4-BE49-F238E27FC236}">
                <a16:creationId xmlns:a16="http://schemas.microsoft.com/office/drawing/2014/main" id="{CA246BB6-1CEF-CD43-ADA9-E60CED133EC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034213" y="1870075"/>
            <a:ext cx="365125" cy="484188"/>
          </a:xfrm>
          <a:prstGeom prst="line">
            <a:avLst/>
          </a:prstGeom>
          <a:noFill/>
          <a:ln w="28575">
            <a:solidFill>
              <a:srgbClr val="FF011C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defRPr/>
            </a:pPr>
            <a:endParaRPr lang="en-US">
              <a:latin typeface="Helvetica" charset="0"/>
              <a:ea typeface="ＭＳ Ｐゴシック" charset="0"/>
            </a:endParaRPr>
          </a:p>
        </p:txBody>
      </p:sp>
      <p:sp>
        <p:nvSpPr>
          <p:cNvPr id="133139" name="Text Box 19">
            <a:extLst>
              <a:ext uri="{FF2B5EF4-FFF2-40B4-BE49-F238E27FC236}">
                <a16:creationId xmlns:a16="http://schemas.microsoft.com/office/drawing/2014/main" id="{B3BA223B-DD3D-554F-8F8A-4EAD52ABD7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350" y="4229100"/>
            <a:ext cx="2154238" cy="250825"/>
          </a:xfrm>
          <a:prstGeom prst="rect">
            <a:avLst/>
          </a:prstGeom>
          <a:noFill/>
          <a:ln w="635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tIns="0" bIns="0">
            <a:spAutoFit/>
          </a:bodyPr>
          <a:lstStyle/>
          <a:p>
            <a:pPr algn="ctr" eaLnBrk="0" hangingPunct="0">
              <a:defRPr/>
            </a:pPr>
            <a:r>
              <a:rPr lang="en-US" sz="1600" b="1" i="0">
                <a:solidFill>
                  <a:srgbClr val="0000FF"/>
                </a:solidFill>
                <a:latin typeface="Helvetica" charset="0"/>
                <a:ea typeface="ＭＳ Ｐゴシック" charset="0"/>
              </a:rPr>
              <a:t>pattern fitted to data</a:t>
            </a:r>
            <a:endParaRPr lang="en-US" i="0">
              <a:latin typeface="Helvetica" charset="0"/>
              <a:ea typeface="ＭＳ Ｐゴシック" charset="0"/>
            </a:endParaRPr>
          </a:p>
        </p:txBody>
      </p:sp>
      <p:sp>
        <p:nvSpPr>
          <p:cNvPr id="133140" name="Line 20">
            <a:extLst>
              <a:ext uri="{FF2B5EF4-FFF2-40B4-BE49-F238E27FC236}">
                <a16:creationId xmlns:a16="http://schemas.microsoft.com/office/drawing/2014/main" id="{A8FDDB9E-68BC-D94E-BB84-865C3AC77AF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181100" y="3695700"/>
            <a:ext cx="152400" cy="5334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defRPr/>
            </a:pPr>
            <a:endParaRPr lang="en-US">
              <a:latin typeface="Helvetica" charset="0"/>
              <a:ea typeface="ＭＳ Ｐゴシック" charset="0"/>
            </a:endParaRPr>
          </a:p>
        </p:txBody>
      </p:sp>
      <p:pic>
        <p:nvPicPr>
          <p:cNvPr id="44040" name="Picture 21">
            <a:extLst>
              <a:ext uri="{FF2B5EF4-FFF2-40B4-BE49-F238E27FC236}">
                <a16:creationId xmlns:a16="http://schemas.microsoft.com/office/drawing/2014/main" id="{090249C4-587D-9C45-A024-88EDEBF606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2" t="6000" b="12000"/>
          <a:stretch>
            <a:fillRect/>
          </a:stretch>
        </p:blipFill>
        <p:spPr bwMode="auto">
          <a:xfrm>
            <a:off x="7331075" y="4754563"/>
            <a:ext cx="1450975" cy="201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1" name="Picture 22" descr="aaa">
            <a:extLst>
              <a:ext uri="{FF2B5EF4-FFF2-40B4-BE49-F238E27FC236}">
                <a16:creationId xmlns:a16="http://schemas.microsoft.com/office/drawing/2014/main" id="{26E538C3-3488-1E4E-88BE-4ABEB09974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737100"/>
            <a:ext cx="1600200" cy="201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43" name="Text Box 23">
            <a:extLst>
              <a:ext uri="{FF2B5EF4-FFF2-40B4-BE49-F238E27FC236}">
                <a16:creationId xmlns:a16="http://schemas.microsoft.com/office/drawing/2014/main" id="{7E3BA1B2-4345-7945-B3FB-D869157150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9113" y="4900613"/>
            <a:ext cx="3389312" cy="476250"/>
          </a:xfrm>
          <a:prstGeom prst="rect">
            <a:avLst/>
          </a:prstGeom>
          <a:noFill/>
          <a:ln w="19050">
            <a:solidFill>
              <a:srgbClr val="FF011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i="0">
                <a:latin typeface="Helvetica" charset="0"/>
                <a:ea typeface="ＭＳ Ｐゴシック" charset="0"/>
              </a:rPr>
              <a:t>One echo-planar image</a:t>
            </a:r>
          </a:p>
        </p:txBody>
      </p:sp>
      <p:sp>
        <p:nvSpPr>
          <p:cNvPr id="133144" name="Text Box 24">
            <a:extLst>
              <a:ext uri="{FF2B5EF4-FFF2-40B4-BE49-F238E27FC236}">
                <a16:creationId xmlns:a16="http://schemas.microsoft.com/office/drawing/2014/main" id="{F27C09C9-2AC0-5B49-B9CC-2CDD4C1E5D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8263" y="5464175"/>
            <a:ext cx="4283075" cy="1206500"/>
          </a:xfrm>
          <a:prstGeom prst="rect">
            <a:avLst/>
          </a:prstGeom>
          <a:noFill/>
          <a:ln w="19050">
            <a:solidFill>
              <a:srgbClr val="FF011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i="0">
                <a:latin typeface="Helvetica" charset="0"/>
                <a:ea typeface="ＭＳ Ｐゴシック" charset="0"/>
              </a:rPr>
              <a:t>One anatomical image, with voxels that match the pattern given a color overlay</a:t>
            </a:r>
          </a:p>
        </p:txBody>
      </p:sp>
      <p:sp>
        <p:nvSpPr>
          <p:cNvPr id="133145" name="Line 25">
            <a:extLst>
              <a:ext uri="{FF2B5EF4-FFF2-40B4-BE49-F238E27FC236}">
                <a16:creationId xmlns:a16="http://schemas.microsoft.com/office/drawing/2014/main" id="{4314E9A4-9D44-4E4C-8682-23D73F5B909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289175" y="5137150"/>
            <a:ext cx="760413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defRPr/>
            </a:pPr>
            <a:endParaRPr lang="en-US">
              <a:latin typeface="Helvetica" charset="0"/>
              <a:ea typeface="ＭＳ Ｐゴシック" charset="0"/>
            </a:endParaRPr>
          </a:p>
        </p:txBody>
      </p:sp>
      <p:sp>
        <p:nvSpPr>
          <p:cNvPr id="133146" name="Line 26">
            <a:extLst>
              <a:ext uri="{FF2B5EF4-FFF2-40B4-BE49-F238E27FC236}">
                <a16:creationId xmlns:a16="http://schemas.microsoft.com/office/drawing/2014/main" id="{841355F2-2229-5749-A1A7-5E01242CA2A2}"/>
              </a:ext>
            </a:extLst>
          </p:cNvPr>
          <p:cNvSpPr>
            <a:spLocks noChangeShapeType="1"/>
          </p:cNvSpPr>
          <p:nvPr/>
        </p:nvSpPr>
        <p:spPr bwMode="auto">
          <a:xfrm>
            <a:off x="6899275" y="6078538"/>
            <a:ext cx="411163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defRPr/>
            </a:pPr>
            <a:endParaRPr lang="en-US">
              <a:latin typeface="Helvetica" charset="0"/>
              <a:ea typeface="ＭＳ Ｐゴシック" charset="0"/>
            </a:endParaRPr>
          </a:p>
        </p:txBody>
      </p:sp>
      <p:sp>
        <p:nvSpPr>
          <p:cNvPr id="133147" name="Line 27">
            <a:extLst>
              <a:ext uri="{FF2B5EF4-FFF2-40B4-BE49-F238E27FC236}">
                <a16:creationId xmlns:a16="http://schemas.microsoft.com/office/drawing/2014/main" id="{4599385B-F6A6-A844-BB1E-84C2F6E57513}"/>
              </a:ext>
            </a:extLst>
          </p:cNvPr>
          <p:cNvSpPr>
            <a:spLocks noChangeShapeType="1"/>
          </p:cNvSpPr>
          <p:nvPr/>
        </p:nvSpPr>
        <p:spPr bwMode="auto">
          <a:xfrm>
            <a:off x="6173788" y="4445000"/>
            <a:ext cx="1498600" cy="1604963"/>
          </a:xfrm>
          <a:prstGeom prst="line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48" name="Text Box 28">
            <a:extLst>
              <a:ext uri="{FF2B5EF4-FFF2-40B4-BE49-F238E27FC236}">
                <a16:creationId xmlns:a16="http://schemas.microsoft.com/office/drawing/2014/main" id="{FD755FEE-7F7C-8240-84AB-66651A8A60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4425" y="4391025"/>
            <a:ext cx="608013" cy="250825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tIns="0" bIns="0">
            <a:spAutoFit/>
          </a:bodyPr>
          <a:lstStyle/>
          <a:p>
            <a:pPr algn="ctr" eaLnBrk="0" hangingPunct="0">
              <a:defRPr/>
            </a:pPr>
            <a:r>
              <a:rPr lang="en-US" sz="1600" b="1" i="0">
                <a:latin typeface="Helvetica" charset="0"/>
                <a:ea typeface="ＭＳ Ｐゴシック" charset="0"/>
              </a:rPr>
              <a:t>data</a:t>
            </a:r>
            <a:endParaRPr lang="en-US" i="0">
              <a:latin typeface="Helvetica" charset="0"/>
              <a:ea typeface="ＭＳ Ｐゴシック" charset="0"/>
            </a:endParaRPr>
          </a:p>
        </p:txBody>
      </p:sp>
      <p:sp>
        <p:nvSpPr>
          <p:cNvPr id="133149" name="Line 29">
            <a:extLst>
              <a:ext uri="{FF2B5EF4-FFF2-40B4-BE49-F238E27FC236}">
                <a16:creationId xmlns:a16="http://schemas.microsoft.com/office/drawing/2014/main" id="{C4A59797-DD6B-504F-BAE1-110AB897547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24500" y="4445000"/>
            <a:ext cx="530225" cy="269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defRPr/>
            </a:pPr>
            <a:endParaRPr lang="en-US">
              <a:latin typeface="Helvetica" charset="0"/>
              <a:ea typeface="ＭＳ Ｐゴシック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>
            <a:extLst>
              <a:ext uri="{FF2B5EF4-FFF2-40B4-BE49-F238E27FC236}">
                <a16:creationId xmlns:a16="http://schemas.microsoft.com/office/drawing/2014/main" id="{9307C5E5-5374-C547-8787-EB8A7C1FCC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81013" y="182563"/>
            <a:ext cx="8662987" cy="1066800"/>
          </a:xfrm>
        </p:spPr>
        <p:txBody>
          <a:bodyPr/>
          <a:lstStyle/>
          <a:p>
            <a:pPr eaLnBrk="1" hangingPunct="1">
              <a:lnSpc>
                <a:spcPct val="85000"/>
              </a:lnSpc>
              <a:defRPr/>
            </a:pPr>
            <a:r>
              <a:rPr lang="en-US" sz="3200">
                <a:solidFill>
                  <a:srgbClr val="001142"/>
                </a:solidFill>
                <a:cs typeface="+mj-cs"/>
              </a:rPr>
              <a:t>Why </a:t>
            </a:r>
            <a:r>
              <a:rPr lang="en-US" sz="2800">
                <a:solidFill>
                  <a:srgbClr val="001142"/>
                </a:solidFill>
                <a:cs typeface="+mj-cs"/>
              </a:rPr>
              <a:t>(and How)</a:t>
            </a:r>
            <a:r>
              <a:rPr lang="en-US" sz="3200">
                <a:solidFill>
                  <a:srgbClr val="001142"/>
                </a:solidFill>
                <a:cs typeface="+mj-cs"/>
              </a:rPr>
              <a:t> Does NMR Signal Change</a:t>
            </a:r>
            <a:br>
              <a:rPr lang="en-US" sz="3200">
                <a:solidFill>
                  <a:srgbClr val="001142"/>
                </a:solidFill>
                <a:cs typeface="+mj-cs"/>
              </a:rPr>
            </a:br>
            <a:r>
              <a:rPr lang="en-US" sz="3200">
                <a:solidFill>
                  <a:srgbClr val="001142"/>
                </a:solidFill>
                <a:cs typeface="+mj-cs"/>
              </a:rPr>
              <a:t>With Neuronal Activity?</a:t>
            </a:r>
            <a:endParaRPr lang="en-US">
              <a:cs typeface="+mj-cs"/>
            </a:endParaRPr>
          </a:p>
        </p:txBody>
      </p:sp>
      <p:sp>
        <p:nvSpPr>
          <p:cNvPr id="117763" name="Rectangle 3">
            <a:extLst>
              <a:ext uri="{FF2B5EF4-FFF2-40B4-BE49-F238E27FC236}">
                <a16:creationId xmlns:a16="http://schemas.microsoft.com/office/drawing/2014/main" id="{0E3EF33C-ACDB-D041-AEE1-3986331689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81013" y="1181100"/>
            <a:ext cx="8183562" cy="5299075"/>
          </a:xfrm>
        </p:spPr>
        <p:txBody>
          <a:bodyPr/>
          <a:lstStyle/>
          <a:p>
            <a:pPr eaLnBrk="1" hangingPunct="1">
              <a:spcBef>
                <a:spcPct val="25000"/>
              </a:spcBef>
            </a:pPr>
            <a:r>
              <a:rPr lang="en-US" altLang="en-US"/>
              <a:t> There must be something that affects the water molecules </a:t>
            </a:r>
            <a:r>
              <a:rPr lang="en-US" altLang="en-US" i="1">
                <a:solidFill>
                  <a:srgbClr val="001142"/>
                </a:solidFill>
              </a:rPr>
              <a:t>and/or</a:t>
            </a:r>
            <a:r>
              <a:rPr lang="en-US" altLang="en-US"/>
              <a:t> the magnetic field inside voxels that are </a:t>
            </a:r>
            <a:r>
              <a:rPr lang="ja-JP" altLang="en-US">
                <a:latin typeface="Arial" panose="020B0604020202020204" pitchFamily="34" charset="0"/>
              </a:rPr>
              <a:t>“</a:t>
            </a:r>
            <a:r>
              <a:rPr lang="en-US" altLang="ja-JP"/>
              <a:t>active</a:t>
            </a:r>
            <a:r>
              <a:rPr lang="ja-JP" altLang="en-US">
                <a:latin typeface="Arial" panose="020B0604020202020204" pitchFamily="34" charset="0"/>
              </a:rPr>
              <a:t>”</a:t>
            </a:r>
            <a:endParaRPr lang="en-US" altLang="ja-JP"/>
          </a:p>
          <a:p>
            <a:pPr lvl="1" eaLnBrk="1" hangingPunct="1">
              <a:spcBef>
                <a:spcPct val="25000"/>
              </a:spcBef>
            </a:pPr>
            <a:r>
              <a:rPr lang="en-US" altLang="en-US"/>
              <a:t> neural activity</a:t>
            </a:r>
            <a:r>
              <a:rPr lang="en-US" altLang="en-US" baseline="-25000"/>
              <a:t> </a:t>
            </a:r>
            <a:r>
              <a:rPr lang="en-US" altLang="en-US">
                <a:sym typeface="Symbol" pitchFamily="2" charset="2"/>
              </a:rPr>
              <a:t>changes</a:t>
            </a:r>
            <a:r>
              <a:rPr lang="en-US" altLang="en-US" b="1" baseline="-25000"/>
              <a:t> </a:t>
            </a:r>
            <a:r>
              <a:rPr lang="en-US" altLang="en-US"/>
              <a:t>blood flow and oxygen usage</a:t>
            </a:r>
          </a:p>
          <a:p>
            <a:pPr lvl="1" eaLnBrk="1" hangingPunct="1">
              <a:spcBef>
                <a:spcPct val="25000"/>
              </a:spcBef>
            </a:pPr>
            <a:r>
              <a:rPr lang="en-US" altLang="en-US"/>
              <a:t> blood flow changes which H</a:t>
            </a:r>
            <a:r>
              <a:rPr lang="en-US" altLang="en-US" baseline="-25000"/>
              <a:t>2</a:t>
            </a:r>
            <a:r>
              <a:rPr lang="en-US" altLang="en-US"/>
              <a:t>O molecules are present</a:t>
            </a:r>
          </a:p>
          <a:p>
            <a:pPr lvl="1" eaLnBrk="1" hangingPunct="1">
              <a:spcBef>
                <a:spcPct val="25000"/>
              </a:spcBef>
            </a:pPr>
            <a:r>
              <a:rPr lang="en-US" altLang="en-US"/>
              <a:t> and </a:t>
            </a:r>
            <a:r>
              <a:rPr lang="en-US" altLang="en-US" i="1"/>
              <a:t>also</a:t>
            </a:r>
            <a:r>
              <a:rPr lang="en-US" altLang="en-US"/>
              <a:t> changes the magnetic field locally because oxygenated hemoglobin and de-oxygenated hemoglobin have different magnetic properties</a:t>
            </a:r>
          </a:p>
          <a:p>
            <a:pPr eaLnBrk="1" hangingPunct="1">
              <a:lnSpc>
                <a:spcPct val="110000"/>
              </a:lnSpc>
              <a:spcBef>
                <a:spcPct val="25000"/>
              </a:spcBef>
            </a:pPr>
            <a:r>
              <a:rPr lang="en-US" altLang="en-US"/>
              <a:t> FMRI is thus at least </a:t>
            </a:r>
            <a:r>
              <a:rPr lang="en-US" altLang="en-US" i="1"/>
              <a:t>doubly</a:t>
            </a:r>
            <a:r>
              <a:rPr lang="en-US" altLang="en-US"/>
              <a:t> indirect from physiology of interest </a:t>
            </a:r>
            <a:r>
              <a:rPr lang="en-US" altLang="en-US" sz="2000"/>
              <a:t>(synaptic activity)</a:t>
            </a:r>
            <a:endParaRPr lang="en-US" altLang="en-US"/>
          </a:p>
          <a:p>
            <a:pPr lvl="1" eaLnBrk="1" hangingPunct="1">
              <a:spcBef>
                <a:spcPct val="25000"/>
              </a:spcBef>
            </a:pPr>
            <a:r>
              <a:rPr lang="en-US" altLang="en-US"/>
              <a:t> also is much slower: 4-6 seconds after neurons</a:t>
            </a:r>
          </a:p>
          <a:p>
            <a:pPr lvl="1" eaLnBrk="1" hangingPunct="1">
              <a:spcBef>
                <a:spcPct val="25000"/>
              </a:spcBef>
            </a:pPr>
            <a:r>
              <a:rPr lang="en-US" altLang="en-US"/>
              <a:t> also </a:t>
            </a:r>
            <a:r>
              <a:rPr lang="ja-JP" altLang="en-US">
                <a:latin typeface="Arial" panose="020B0604020202020204" pitchFamily="34" charset="0"/>
              </a:rPr>
              <a:t>“</a:t>
            </a:r>
            <a:r>
              <a:rPr lang="en-US" altLang="ja-JP"/>
              <a:t>smears out</a:t>
            </a:r>
            <a:r>
              <a:rPr lang="ja-JP" altLang="en-US">
                <a:latin typeface="Arial" panose="020B0604020202020204" pitchFamily="34" charset="0"/>
              </a:rPr>
              <a:t>”</a:t>
            </a:r>
            <a:r>
              <a:rPr lang="en-US" altLang="ja-JP"/>
              <a:t> neural activity: cannot resolve 10-100 ms timing of neural sequence of events</a:t>
            </a:r>
            <a:endParaRPr lang="en-US" altLang="en-US"/>
          </a:p>
        </p:txBody>
      </p:sp>
    </p:spTree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>
            <a:extLst>
              <a:ext uri="{FF2B5EF4-FFF2-40B4-BE49-F238E27FC236}">
                <a16:creationId xmlns:a16="http://schemas.microsoft.com/office/drawing/2014/main" id="{BB09CE2F-76DF-D347-8437-47F3FC7921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81013" y="166688"/>
            <a:ext cx="8183562" cy="777875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solidFill>
                  <a:srgbClr val="001142"/>
                </a:solidFill>
                <a:cs typeface="+mj-cs"/>
              </a:rPr>
              <a:t>Neurophysiological Changes &amp; FMRI</a:t>
            </a:r>
            <a:endParaRPr lang="en-US">
              <a:cs typeface="+mj-cs"/>
            </a:endParaRPr>
          </a:p>
        </p:txBody>
      </p:sp>
      <p:sp>
        <p:nvSpPr>
          <p:cNvPr id="118787" name="Rectangle 3">
            <a:extLst>
              <a:ext uri="{FF2B5EF4-FFF2-40B4-BE49-F238E27FC236}">
                <a16:creationId xmlns:a16="http://schemas.microsoft.com/office/drawing/2014/main" id="{E47986B5-A7DF-FE4A-A572-B9C74FFBC3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19088" y="981075"/>
            <a:ext cx="8474075" cy="5657850"/>
          </a:xfrm>
        </p:spPr>
        <p:txBody>
          <a:bodyPr/>
          <a:lstStyle/>
          <a:p>
            <a:pPr marL="342900" indent="-342900" algn="just" eaLnBrk="1" hangingPunct="1">
              <a:lnSpc>
                <a:spcPct val="90000"/>
              </a:lnSpc>
              <a:buFont typeface="Times" charset="0"/>
              <a:buChar char="•"/>
              <a:defRPr/>
            </a:pPr>
            <a:r>
              <a:rPr lang="en-US">
                <a:cs typeface="+mn-cs"/>
              </a:rPr>
              <a:t>There are 4 changes caused by neural activty that are currently observable using MRI:</a:t>
            </a:r>
          </a:p>
          <a:p>
            <a:pPr marL="342900" indent="-342900" algn="just" eaLnBrk="1" hangingPunct="1">
              <a:lnSpc>
                <a:spcPct val="120000"/>
              </a:lnSpc>
              <a:buFont typeface="Times" charset="0"/>
              <a:buChar char="•"/>
              <a:defRPr/>
            </a:pPr>
            <a:r>
              <a:rPr lang="en-US">
                <a:cs typeface="+mn-cs"/>
              </a:rPr>
              <a:t> </a:t>
            </a:r>
            <a:r>
              <a:rPr lang="en-US" u="sng">
                <a:cs typeface="+mn-cs"/>
              </a:rPr>
              <a:t>Increased Blood Flow</a:t>
            </a:r>
            <a:endParaRPr lang="en-US" b="1">
              <a:cs typeface="+mn-cs"/>
              <a:sym typeface="Symbol" charset="0"/>
            </a:endParaRPr>
          </a:p>
          <a:p>
            <a:pPr marL="742950" lvl="1" indent="-285750" eaLnBrk="1" hangingPunct="1">
              <a:lnSpc>
                <a:spcPct val="90000"/>
              </a:lnSpc>
              <a:buFont typeface="Wingdings" charset="0"/>
              <a:buChar char="§"/>
              <a:defRPr/>
            </a:pPr>
            <a:r>
              <a:rPr lang="en-US"/>
              <a:t>New protons flow into slice from outside</a:t>
            </a:r>
          </a:p>
          <a:p>
            <a:pPr marL="742950" lvl="1" indent="-285750" eaLnBrk="1" hangingPunct="1">
              <a:lnSpc>
                <a:spcPct val="90000"/>
              </a:lnSpc>
              <a:buFont typeface="Wingdings" charset="0"/>
              <a:buChar char="§"/>
              <a:defRPr/>
            </a:pPr>
            <a:r>
              <a:rPr lang="en-US"/>
              <a:t>More protons are aligned with B</a:t>
            </a:r>
            <a:r>
              <a:rPr lang="en-US" baseline="-25000"/>
              <a:t>0</a:t>
            </a:r>
            <a:endParaRPr lang="en-US"/>
          </a:p>
          <a:p>
            <a:pPr marL="742950" lvl="1" indent="-285750" algn="just" eaLnBrk="1" hangingPunct="1">
              <a:lnSpc>
                <a:spcPct val="90000"/>
              </a:lnSpc>
              <a:buFont typeface="Wingdings" charset="0"/>
              <a:buChar char="§"/>
              <a:defRPr/>
            </a:pPr>
            <a:r>
              <a:rPr lang="en-US"/>
              <a:t>Equivalent to a shorter T1 </a:t>
            </a:r>
            <a:r>
              <a:rPr lang="en-US" sz="2000"/>
              <a:t>(as if protons are realigned faster)</a:t>
            </a:r>
          </a:p>
          <a:p>
            <a:pPr marL="742950" lvl="1" indent="-285750" eaLnBrk="1" hangingPunct="1">
              <a:lnSpc>
                <a:spcPct val="90000"/>
              </a:lnSpc>
              <a:buFont typeface="Wingdings" charset="0"/>
              <a:buChar char="§"/>
              <a:defRPr/>
            </a:pPr>
            <a:r>
              <a:rPr lang="en-US"/>
              <a:t>NMR signal goes up [mostly in arteries]	</a:t>
            </a:r>
            <a:endParaRPr lang="en-US" b="1"/>
          </a:p>
          <a:p>
            <a:pPr marL="342900" indent="-342900" algn="just" eaLnBrk="1" hangingPunct="1">
              <a:lnSpc>
                <a:spcPct val="120000"/>
              </a:lnSpc>
              <a:buFont typeface="Times" charset="0"/>
              <a:buChar char="•"/>
              <a:defRPr/>
            </a:pPr>
            <a:r>
              <a:rPr lang="en-US">
                <a:cs typeface="+mn-cs"/>
              </a:rPr>
              <a:t> </a:t>
            </a:r>
            <a:r>
              <a:rPr lang="en-US" u="sng">
                <a:cs typeface="+mn-cs"/>
              </a:rPr>
              <a:t>Increased Blood Volume </a:t>
            </a:r>
            <a:r>
              <a:rPr lang="en-US" sz="2000" u="sng">
                <a:cs typeface="+mn-cs"/>
              </a:rPr>
              <a:t>(due to increased flow)</a:t>
            </a:r>
            <a:endParaRPr lang="en-US">
              <a:cs typeface="+mn-cs"/>
            </a:endParaRPr>
          </a:p>
          <a:p>
            <a:pPr marL="742950" lvl="1" indent="-285750" algn="just" eaLnBrk="1" hangingPunct="1">
              <a:lnSpc>
                <a:spcPct val="90000"/>
              </a:lnSpc>
              <a:buFont typeface="Wingdings" charset="0"/>
              <a:buChar char="§"/>
              <a:defRPr/>
            </a:pPr>
            <a:r>
              <a:rPr lang="en-US"/>
              <a:t>Total deoxyhemoglobin increases </a:t>
            </a:r>
            <a:r>
              <a:rPr lang="en-US" sz="2000"/>
              <a:t>(as veins expand)</a:t>
            </a:r>
            <a:endParaRPr lang="en-US"/>
          </a:p>
          <a:p>
            <a:pPr marL="742950" lvl="1" indent="-285750" algn="just" eaLnBrk="1" hangingPunct="1">
              <a:lnSpc>
                <a:spcPct val="90000"/>
              </a:lnSpc>
              <a:buFont typeface="Wingdings" charset="0"/>
              <a:buChar char="§"/>
              <a:defRPr/>
            </a:pPr>
            <a:r>
              <a:rPr lang="en-US"/>
              <a:t>Magnetic field randomness increases</a:t>
            </a:r>
          </a:p>
          <a:p>
            <a:pPr marL="742950" lvl="1" indent="-285750" algn="just" eaLnBrk="1" hangingPunct="1">
              <a:lnSpc>
                <a:spcPct val="90000"/>
              </a:lnSpc>
              <a:buFont typeface="Wingdings" charset="0"/>
              <a:buNone/>
              <a:defRPr/>
            </a:pPr>
            <a:r>
              <a:rPr lang="en-US"/>
              <a:t>       [more paramagnetic stuff in blood vessels]</a:t>
            </a:r>
          </a:p>
          <a:p>
            <a:pPr marL="742950" lvl="1" indent="-285750" algn="just" eaLnBrk="1" hangingPunct="1">
              <a:lnSpc>
                <a:spcPct val="90000"/>
              </a:lnSpc>
              <a:buFont typeface="Wingdings" charset="0"/>
              <a:buChar char="§"/>
              <a:defRPr/>
            </a:pPr>
            <a:r>
              <a:rPr lang="en-US"/>
              <a:t>NMR signal goes down </a:t>
            </a:r>
            <a:r>
              <a:rPr lang="en-US" sz="2000"/>
              <a:t>[near veins and capillaries]</a:t>
            </a:r>
            <a:r>
              <a:rPr lang="en-US"/>
              <a:t>	</a:t>
            </a:r>
          </a:p>
        </p:txBody>
      </p:sp>
    </p:spTree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>
            <a:extLst>
              <a:ext uri="{FF2B5EF4-FFF2-40B4-BE49-F238E27FC236}">
                <a16:creationId xmlns:a16="http://schemas.microsoft.com/office/drawing/2014/main" id="{398A6D95-E5DC-BE43-A980-CA7F79B08F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6850" y="407988"/>
            <a:ext cx="8759825" cy="6248400"/>
          </a:xfrm>
        </p:spPr>
        <p:txBody>
          <a:bodyPr/>
          <a:lstStyle/>
          <a:p>
            <a:pPr eaLnBrk="1" hangingPunct="1"/>
            <a:r>
              <a:rPr lang="en-US" altLang="en-US"/>
              <a:t> </a:t>
            </a:r>
            <a:r>
              <a:rPr lang="en-US" altLang="en-US" b="1">
                <a:solidFill>
                  <a:srgbClr val="001142"/>
                </a:solidFill>
              </a:rPr>
              <a:t>BUT</a:t>
            </a:r>
            <a:r>
              <a:rPr lang="en-US" altLang="en-US"/>
              <a:t>: </a:t>
            </a:r>
            <a:r>
              <a:rPr lang="ja-JP" altLang="en-US" u="sng">
                <a:latin typeface="Arial" panose="020B0604020202020204" pitchFamily="34" charset="0"/>
              </a:rPr>
              <a:t>“</a:t>
            </a:r>
            <a:r>
              <a:rPr lang="en-US" altLang="ja-JP" u="sng"/>
              <a:t>Oversupply</a:t>
            </a:r>
            <a:r>
              <a:rPr lang="ja-JP" altLang="en-US" u="sng">
                <a:latin typeface="Arial" panose="020B0604020202020204" pitchFamily="34" charset="0"/>
              </a:rPr>
              <a:t>”</a:t>
            </a:r>
            <a:r>
              <a:rPr lang="en-US" altLang="ja-JP" u="sng"/>
              <a:t> of oxyhemoglobin after activation</a:t>
            </a:r>
            <a:endParaRPr lang="en-US" altLang="ja-JP"/>
          </a:p>
          <a:p>
            <a:pPr lvl="1" eaLnBrk="1" hangingPunct="1"/>
            <a:r>
              <a:rPr lang="en-US" altLang="en-US"/>
              <a:t> Total deoxyhemoglobin decreases</a:t>
            </a:r>
          </a:p>
          <a:p>
            <a:pPr lvl="1" eaLnBrk="1" hangingPunct="1"/>
            <a:r>
              <a:rPr lang="en-US" altLang="en-US"/>
              <a:t> Magnetic field randomness decreases [less paramag stuff]</a:t>
            </a:r>
          </a:p>
          <a:p>
            <a:pPr lvl="1" eaLnBrk="1" hangingPunct="1"/>
            <a:r>
              <a:rPr lang="en-US" altLang="en-US"/>
              <a:t> NMR signal goes up [near veins and capillaries]</a:t>
            </a:r>
          </a:p>
          <a:p>
            <a:pPr lvl="1" eaLnBrk="1" hangingPunct="1">
              <a:buClr>
                <a:srgbClr val="FF011C"/>
              </a:buClr>
            </a:pPr>
            <a:r>
              <a:rPr lang="en-US" altLang="en-US" b="1">
                <a:solidFill>
                  <a:schemeClr val="hlink"/>
                </a:solidFill>
              </a:rPr>
              <a:t> </a:t>
            </a:r>
            <a:r>
              <a:rPr lang="en-US" altLang="en-US" b="1" u="sng">
                <a:solidFill>
                  <a:srgbClr val="1113E4"/>
                </a:solidFill>
              </a:rPr>
              <a:t>This is the important effect for FMRI as currently practiced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altLang="en-US"/>
              <a:t>	</a:t>
            </a:r>
            <a:endParaRPr lang="en-US" altLang="en-US" b="1"/>
          </a:p>
          <a:p>
            <a:pPr eaLnBrk="1" hangingPunct="1">
              <a:lnSpc>
                <a:spcPct val="50000"/>
              </a:lnSpc>
            </a:pPr>
            <a:r>
              <a:rPr lang="en-US" altLang="en-US"/>
              <a:t> </a:t>
            </a:r>
            <a:r>
              <a:rPr lang="en-US" altLang="en-US" u="sng"/>
              <a:t>Increased capillary perfusion</a:t>
            </a:r>
          </a:p>
          <a:p>
            <a:pPr lvl="1" eaLnBrk="1" hangingPunct="1"/>
            <a:r>
              <a:rPr lang="en-US" altLang="en-US"/>
              <a:t> Most inflowing water molecules exchange to parenchyma at capillaries</a:t>
            </a:r>
          </a:p>
          <a:p>
            <a:pPr lvl="2" eaLnBrk="1" hangingPunct="1"/>
            <a:r>
              <a:rPr lang="en-US" altLang="en-US"/>
              <a:t>i.e., the water that flows into a brain capillary is </a:t>
            </a:r>
            <a:r>
              <a:rPr lang="en-US" altLang="en-US" i="1"/>
              <a:t>not</a:t>
            </a:r>
            <a:r>
              <a:rPr lang="en-US" altLang="en-US"/>
              <a:t> the water that flows out!</a:t>
            </a:r>
          </a:p>
          <a:p>
            <a:pPr lvl="1" eaLnBrk="1" hangingPunct="1"/>
            <a:r>
              <a:rPr lang="en-US" altLang="en-US"/>
              <a:t> Can be detected with perfusion-weighted imaging methods</a:t>
            </a:r>
          </a:p>
          <a:p>
            <a:pPr lvl="1" eaLnBrk="1" hangingPunct="1"/>
            <a:r>
              <a:rPr lang="en-US" altLang="en-US"/>
              <a:t> This factoid is also the basis for </a:t>
            </a:r>
            <a:r>
              <a:rPr lang="en-US" altLang="en-US" baseline="30000"/>
              <a:t>15</a:t>
            </a:r>
            <a:r>
              <a:rPr lang="en-US" altLang="en-US"/>
              <a:t>O water-based PET</a:t>
            </a:r>
          </a:p>
          <a:p>
            <a:pPr lvl="1" eaLnBrk="1" hangingPunct="1"/>
            <a:r>
              <a:rPr lang="en-US" altLang="en-US"/>
              <a:t> May someday be important in FMRI, but is hard to do now</a:t>
            </a:r>
          </a:p>
        </p:txBody>
      </p:sp>
    </p:spTree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Picture 2" descr="vessels">
            <a:extLst>
              <a:ext uri="{FF2B5EF4-FFF2-40B4-BE49-F238E27FC236}">
                <a16:creationId xmlns:a16="http://schemas.microsoft.com/office/drawing/2014/main" id="{9BABA954-CD7C-F443-8CC9-15D7F26631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463" y="692150"/>
            <a:ext cx="7342187" cy="591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0835" name="Rectangle 3">
            <a:extLst>
              <a:ext uri="{FF2B5EF4-FFF2-40B4-BE49-F238E27FC236}">
                <a16:creationId xmlns:a16="http://schemas.microsoft.com/office/drawing/2014/main" id="{5ED71026-42D6-D045-9FB9-29476F7263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325" y="3779838"/>
            <a:ext cx="1828800" cy="1343025"/>
          </a:xfrm>
          <a:ln w="28575">
            <a:solidFill>
              <a:srgbClr val="99CC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5000"/>
              </a:lnSpc>
              <a:defRPr/>
            </a:pPr>
            <a:r>
              <a:rPr lang="en-US" sz="1800" b="1">
                <a:solidFill>
                  <a:srgbClr val="1113E4"/>
                </a:solidFill>
                <a:latin typeface="Times New Roman" charset="0"/>
                <a:cs typeface="+mj-cs"/>
              </a:rPr>
              <a:t>Deoxyhemo-</a:t>
            </a:r>
            <a:br>
              <a:rPr lang="en-US" sz="1800" b="1">
                <a:solidFill>
                  <a:srgbClr val="1113E4"/>
                </a:solidFill>
                <a:latin typeface="Times New Roman" charset="0"/>
                <a:cs typeface="+mj-cs"/>
              </a:rPr>
            </a:br>
            <a:r>
              <a:rPr lang="en-US" sz="1800" b="1">
                <a:solidFill>
                  <a:srgbClr val="1113E4"/>
                </a:solidFill>
                <a:latin typeface="Times New Roman" charset="0"/>
                <a:cs typeface="+mj-cs"/>
              </a:rPr>
              <a:t>globin is paramagnetic</a:t>
            </a:r>
            <a:br>
              <a:rPr lang="en-US" sz="1800" b="1">
                <a:solidFill>
                  <a:srgbClr val="1113E4"/>
                </a:solidFill>
                <a:latin typeface="Times New Roman" charset="0"/>
                <a:cs typeface="+mj-cs"/>
              </a:rPr>
            </a:br>
            <a:r>
              <a:rPr lang="en-US" sz="1800" b="1">
                <a:solidFill>
                  <a:srgbClr val="1113E4"/>
                </a:solidFill>
                <a:latin typeface="Times New Roman" charset="0"/>
                <a:cs typeface="+mj-cs"/>
              </a:rPr>
              <a:t>(increases </a:t>
            </a:r>
            <a:r>
              <a:rPr lang="en-US" sz="1800" b="1" i="1">
                <a:solidFill>
                  <a:srgbClr val="1113E4"/>
                </a:solidFill>
                <a:latin typeface="Times New Roman" charset="0"/>
                <a:cs typeface="+mj-cs"/>
              </a:rPr>
              <a:t>B</a:t>
            </a:r>
            <a:r>
              <a:rPr lang="en-US" sz="1800" b="1">
                <a:solidFill>
                  <a:srgbClr val="1113E4"/>
                </a:solidFill>
                <a:latin typeface="Times New Roman" charset="0"/>
                <a:cs typeface="+mj-cs"/>
              </a:rPr>
              <a:t>)</a:t>
            </a:r>
            <a:endParaRPr lang="en-US" sz="1600" b="1">
              <a:solidFill>
                <a:srgbClr val="1113E4"/>
              </a:solidFill>
              <a:cs typeface="+mj-cs"/>
            </a:endParaRPr>
          </a:p>
        </p:txBody>
      </p:sp>
      <p:sp>
        <p:nvSpPr>
          <p:cNvPr id="120836" name="Text Box 4">
            <a:extLst>
              <a:ext uri="{FF2B5EF4-FFF2-40B4-BE49-F238E27FC236}">
                <a16:creationId xmlns:a16="http://schemas.microsoft.com/office/drawing/2014/main" id="{6958A1D3-708E-1541-BD18-70C6E99B16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25" y="5395913"/>
            <a:ext cx="1860550" cy="1162050"/>
          </a:xfrm>
          <a:prstGeom prst="rect">
            <a:avLst/>
          </a:prstGeom>
          <a:noFill/>
          <a:ln w="28575">
            <a:solidFill>
              <a:srgbClr val="99C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lnSpc>
                <a:spcPct val="95000"/>
              </a:lnSpc>
              <a:defRPr/>
            </a:pPr>
            <a:r>
              <a:rPr lang="en-US" sz="1800" b="1" i="0">
                <a:solidFill>
                  <a:srgbClr val="1113E4"/>
                </a:solidFill>
                <a:latin typeface="Times New Roman" charset="0"/>
                <a:ea typeface="ＭＳ Ｐゴシック" charset="0"/>
              </a:rPr>
              <a:t>Rest of tissue</a:t>
            </a:r>
          </a:p>
          <a:p>
            <a:pPr algn="ctr" eaLnBrk="0" hangingPunct="0">
              <a:lnSpc>
                <a:spcPct val="95000"/>
              </a:lnSpc>
              <a:defRPr/>
            </a:pPr>
            <a:r>
              <a:rPr lang="en-US" sz="1800" b="1" i="0">
                <a:solidFill>
                  <a:srgbClr val="1113E4"/>
                </a:solidFill>
                <a:latin typeface="Times New Roman" charset="0"/>
                <a:ea typeface="ＭＳ Ｐゴシック" charset="0"/>
              </a:rPr>
              <a:t>+oxyhemoglobin</a:t>
            </a:r>
          </a:p>
          <a:p>
            <a:pPr algn="ctr" eaLnBrk="0" hangingPunct="0">
              <a:lnSpc>
                <a:spcPct val="95000"/>
              </a:lnSpc>
              <a:defRPr/>
            </a:pPr>
            <a:r>
              <a:rPr lang="en-US" sz="1800" b="1" i="0">
                <a:solidFill>
                  <a:srgbClr val="1113E4"/>
                </a:solidFill>
                <a:latin typeface="Times New Roman" charset="0"/>
                <a:ea typeface="ＭＳ Ｐゴシック" charset="0"/>
              </a:rPr>
              <a:t>is diamagnetic</a:t>
            </a:r>
          </a:p>
          <a:p>
            <a:pPr algn="ctr" eaLnBrk="0" hangingPunct="0">
              <a:lnSpc>
                <a:spcPct val="95000"/>
              </a:lnSpc>
              <a:defRPr/>
            </a:pPr>
            <a:r>
              <a:rPr lang="en-US" sz="1800" b="1" i="0">
                <a:solidFill>
                  <a:srgbClr val="1113E4"/>
                </a:solidFill>
                <a:latin typeface="Times New Roman" charset="0"/>
                <a:ea typeface="ＭＳ Ｐゴシック" charset="0"/>
              </a:rPr>
              <a:t>(decreases </a:t>
            </a:r>
            <a:r>
              <a:rPr lang="en-US" sz="1800" b="1">
                <a:solidFill>
                  <a:srgbClr val="1113E4"/>
                </a:solidFill>
                <a:latin typeface="Times New Roman" charset="0"/>
                <a:ea typeface="ＭＳ Ｐゴシック" charset="0"/>
              </a:rPr>
              <a:t>B</a:t>
            </a:r>
            <a:r>
              <a:rPr lang="en-US" sz="1800" b="1" i="0">
                <a:solidFill>
                  <a:srgbClr val="1113E4"/>
                </a:solidFill>
                <a:latin typeface="Times New Roman" charset="0"/>
                <a:ea typeface="ＭＳ Ｐゴシック" charset="0"/>
              </a:rPr>
              <a:t>)</a:t>
            </a:r>
          </a:p>
        </p:txBody>
      </p:sp>
      <p:sp>
        <p:nvSpPr>
          <p:cNvPr id="120837" name="Text Box 5">
            <a:extLst>
              <a:ext uri="{FF2B5EF4-FFF2-40B4-BE49-F238E27FC236}">
                <a16:creationId xmlns:a16="http://schemas.microsoft.com/office/drawing/2014/main" id="{DDFDD265-BEEF-744A-966D-5F67DA4D63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9713" y="50800"/>
            <a:ext cx="646271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3600" b="1" i="0">
                <a:solidFill>
                  <a:srgbClr val="00114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Cartoon of Veins inside a Voxel</a:t>
            </a:r>
          </a:p>
        </p:txBody>
      </p:sp>
    </p:spTree>
  </p:cSld>
  <p:clrMapOvr>
    <a:masterClrMapping/>
  </p:clrMapOvr>
  <p:transition spd="med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>
            <a:extLst>
              <a:ext uri="{FF2B5EF4-FFF2-40B4-BE49-F238E27FC236}">
                <a16:creationId xmlns:a16="http://schemas.microsoft.com/office/drawing/2014/main" id="{8AEF37EC-0C7F-0143-986A-2053EF4595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85775" y="138113"/>
            <a:ext cx="8181975" cy="785812"/>
          </a:xfrm>
        </p:spPr>
        <p:txBody>
          <a:bodyPr/>
          <a:lstStyle/>
          <a:p>
            <a:pPr eaLnBrk="1" hangingPunct="1">
              <a:defRPr/>
            </a:pPr>
            <a:r>
              <a:rPr lang="en-US" b="1">
                <a:solidFill>
                  <a:srgbClr val="001142"/>
                </a:solidFill>
                <a:cs typeface="+mj-cs"/>
              </a:rPr>
              <a:t>BOLD</a:t>
            </a:r>
            <a:r>
              <a:rPr lang="en-US">
                <a:solidFill>
                  <a:srgbClr val="001142"/>
                </a:solidFill>
                <a:cs typeface="+mj-cs"/>
              </a:rPr>
              <a:t> Contrast</a:t>
            </a:r>
            <a:endParaRPr lang="en-US">
              <a:cs typeface="+mj-cs"/>
            </a:endParaRPr>
          </a:p>
        </p:txBody>
      </p:sp>
      <p:sp>
        <p:nvSpPr>
          <p:cNvPr id="121859" name="Rectangle 3">
            <a:extLst>
              <a:ext uri="{FF2B5EF4-FFF2-40B4-BE49-F238E27FC236}">
                <a16:creationId xmlns:a16="http://schemas.microsoft.com/office/drawing/2014/main" id="{B2912302-0477-E34A-A841-CE21408138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81013" y="876300"/>
            <a:ext cx="8334375" cy="5853113"/>
          </a:xfrm>
        </p:spPr>
        <p:txBody>
          <a:bodyPr/>
          <a:lstStyle/>
          <a:p>
            <a:pPr eaLnBrk="1" hangingPunct="1"/>
            <a:r>
              <a:rPr lang="en-US" altLang="en-US"/>
              <a:t> </a:t>
            </a:r>
            <a:r>
              <a:rPr lang="en-US" altLang="en-US" b="1" u="sng">
                <a:solidFill>
                  <a:srgbClr val="001142"/>
                </a:solidFill>
              </a:rPr>
              <a:t>BOLD</a:t>
            </a:r>
            <a:r>
              <a:rPr lang="en-US" altLang="en-US"/>
              <a:t> = </a:t>
            </a:r>
            <a:r>
              <a:rPr lang="en-US" altLang="en-US" b="1" u="sng">
                <a:solidFill>
                  <a:srgbClr val="001142"/>
                </a:solidFill>
              </a:rPr>
              <a:t>B</a:t>
            </a:r>
            <a:r>
              <a:rPr lang="en-US" altLang="en-US"/>
              <a:t>lood </a:t>
            </a:r>
            <a:r>
              <a:rPr lang="en-US" altLang="en-US" b="1" u="sng">
                <a:solidFill>
                  <a:srgbClr val="001142"/>
                </a:solidFill>
              </a:rPr>
              <a:t>O</a:t>
            </a:r>
            <a:r>
              <a:rPr lang="en-US" altLang="en-US"/>
              <a:t>xygenation </a:t>
            </a:r>
            <a:r>
              <a:rPr lang="en-US" altLang="en-US" b="1" u="sng">
                <a:solidFill>
                  <a:srgbClr val="001142"/>
                </a:solidFill>
              </a:rPr>
              <a:t>L</a:t>
            </a:r>
            <a:r>
              <a:rPr lang="en-US" altLang="en-US"/>
              <a:t>evel </a:t>
            </a:r>
            <a:r>
              <a:rPr lang="en-US" altLang="en-US" b="1" u="sng">
                <a:solidFill>
                  <a:srgbClr val="001142"/>
                </a:solidFill>
              </a:rPr>
              <a:t>D</a:t>
            </a:r>
            <a:r>
              <a:rPr lang="en-US" altLang="en-US"/>
              <a:t>ependent</a:t>
            </a:r>
          </a:p>
          <a:p>
            <a:pPr eaLnBrk="1" hangingPunct="1"/>
            <a:r>
              <a:rPr lang="en-US" altLang="en-US"/>
              <a:t> Amount of deoxyhemoglobin in a voxel determines how inhomogeneous that voxel</a:t>
            </a:r>
            <a:r>
              <a:rPr lang="ja-JP" altLang="en-US">
                <a:latin typeface="Arial" panose="020B0604020202020204" pitchFamily="34" charset="0"/>
              </a:rPr>
              <a:t>’</a:t>
            </a:r>
            <a:r>
              <a:rPr lang="en-US" altLang="ja-JP"/>
              <a:t>s magnetic field is at the scale of the blood vessels (and red blood cells) = micro structure</a:t>
            </a:r>
          </a:p>
          <a:p>
            <a:pPr eaLnBrk="1" hangingPunct="1"/>
            <a:r>
              <a:rPr lang="en-US" altLang="en-US"/>
              <a:t> Increase in oxyhemoglobin in veins after neural activation means magnetic field becomes more uniform inside voxel</a:t>
            </a:r>
          </a:p>
          <a:p>
            <a:pPr lvl="1" eaLnBrk="1" hangingPunct="1"/>
            <a:r>
              <a:rPr lang="en-US" altLang="en-US"/>
              <a:t> So NMR signal goes up </a:t>
            </a:r>
            <a:r>
              <a:rPr lang="en-US" altLang="en-US" sz="2000"/>
              <a:t>(T2 and T2* are larger)</a:t>
            </a:r>
            <a:r>
              <a:rPr lang="en-US" altLang="en-US"/>
              <a:t>, since it doesn</a:t>
            </a:r>
            <a:r>
              <a:rPr lang="en-US" altLang="en-US">
                <a:latin typeface="Arial" panose="020B0604020202020204" pitchFamily="34" charset="0"/>
              </a:rPr>
              <a:t>’</a:t>
            </a:r>
            <a:r>
              <a:rPr lang="en-US" altLang="ja-JP"/>
              <a:t>t decay as much during data readout interval</a:t>
            </a:r>
          </a:p>
          <a:p>
            <a:pPr lvl="1" eaLnBrk="1" hangingPunct="1"/>
            <a:r>
              <a:rPr lang="en-US" altLang="en-US"/>
              <a:t> So MR image is brighter during </a:t>
            </a:r>
            <a:r>
              <a:rPr lang="ja-JP" altLang="en-US">
                <a:latin typeface="Arial" panose="020B0604020202020204" pitchFamily="34" charset="0"/>
              </a:rPr>
              <a:t>“</a:t>
            </a:r>
            <a:r>
              <a:rPr lang="en-US" altLang="ja-JP"/>
              <a:t>activation</a:t>
            </a:r>
            <a:r>
              <a:rPr lang="ja-JP" altLang="en-US">
                <a:latin typeface="Arial" panose="020B0604020202020204" pitchFamily="34" charset="0"/>
              </a:rPr>
              <a:t>”</a:t>
            </a:r>
            <a:r>
              <a:rPr lang="en-US" altLang="ja-JP"/>
              <a:t> </a:t>
            </a:r>
            <a:r>
              <a:rPr lang="en-US" altLang="ja-JP" sz="2000"/>
              <a:t>(a little)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en-US"/>
              <a:t> </a:t>
            </a:r>
            <a:r>
              <a:rPr lang="en-US" altLang="en-US" b="1" u="sng">
                <a:solidFill>
                  <a:srgbClr val="1113E4"/>
                </a:solidFill>
              </a:rPr>
              <a:t>Summary</a:t>
            </a:r>
            <a:r>
              <a:rPr lang="en-US" altLang="en-US"/>
              <a:t>:</a:t>
            </a:r>
          </a:p>
          <a:p>
            <a:pPr lvl="1" eaLnBrk="1" hangingPunct="1"/>
            <a:r>
              <a:rPr lang="en-US" altLang="en-US"/>
              <a:t> NMR signal increases 4-6 s after </a:t>
            </a:r>
            <a:r>
              <a:rPr lang="ja-JP" altLang="en-US">
                <a:latin typeface="Arial" panose="020B0604020202020204" pitchFamily="34" charset="0"/>
              </a:rPr>
              <a:t>“</a:t>
            </a:r>
            <a:r>
              <a:rPr lang="en-US" altLang="ja-JP"/>
              <a:t>activation</a:t>
            </a:r>
            <a:r>
              <a:rPr lang="ja-JP" altLang="en-US">
                <a:latin typeface="Arial" panose="020B0604020202020204" pitchFamily="34" charset="0"/>
              </a:rPr>
              <a:t>”</a:t>
            </a:r>
            <a:r>
              <a:rPr lang="en-US" altLang="ja-JP"/>
              <a:t>, due to hemodynamic </a:t>
            </a:r>
            <a:r>
              <a:rPr lang="en-US" altLang="ja-JP" sz="2000"/>
              <a:t>(blood)</a:t>
            </a:r>
            <a:r>
              <a:rPr lang="en-US" altLang="ja-JP"/>
              <a:t> response</a:t>
            </a:r>
          </a:p>
          <a:p>
            <a:pPr lvl="1" eaLnBrk="1" hangingPunct="1"/>
            <a:r>
              <a:rPr lang="en-US" altLang="en-US"/>
              <a:t> Increase is same size as noise, so need lots of data</a:t>
            </a:r>
          </a:p>
        </p:txBody>
      </p:sp>
    </p:spTree>
  </p:cSld>
  <p:clrMapOvr>
    <a:masterClrMapping/>
  </p:clrMapOvr>
  <p:transition spd="med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Rectangle 3">
            <a:extLst>
              <a:ext uri="{FF2B5EF4-FFF2-40B4-BE49-F238E27FC236}">
                <a16:creationId xmlns:a16="http://schemas.microsoft.com/office/drawing/2014/main" id="{A4A2EAE5-108D-1349-9366-6D5F8BB1FE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14325" y="969963"/>
            <a:ext cx="8601075" cy="4287837"/>
          </a:xfrm>
        </p:spPr>
        <p:txBody>
          <a:bodyPr/>
          <a:lstStyle/>
          <a:p>
            <a:pPr eaLnBrk="1" hangingPunct="1">
              <a:lnSpc>
                <a:spcPct val="95000"/>
              </a:lnSpc>
            </a:pPr>
            <a:r>
              <a:rPr lang="en-US" altLang="en-US" dirty="0"/>
              <a:t> Basic unit of data in AFNI is the </a:t>
            </a:r>
            <a:r>
              <a:rPr lang="en-US" altLang="en-US" u="sng" dirty="0">
                <a:solidFill>
                  <a:srgbClr val="1218A4"/>
                </a:solidFill>
              </a:rPr>
              <a:t>dataset </a:t>
            </a:r>
            <a:endParaRPr lang="en-US" altLang="en-US" dirty="0"/>
          </a:p>
          <a:p>
            <a:pPr lvl="1" eaLnBrk="1" hangingPunct="1">
              <a:lnSpc>
                <a:spcPct val="95000"/>
              </a:lnSpc>
            </a:pPr>
            <a:r>
              <a:rPr lang="en-US" altLang="en-US" dirty="0"/>
              <a:t> A collection of 1 or more 3D arrays of numbers</a:t>
            </a:r>
          </a:p>
          <a:p>
            <a:pPr lvl="2" eaLnBrk="1" hangingPunct="1">
              <a:lnSpc>
                <a:spcPct val="95000"/>
              </a:lnSpc>
            </a:pPr>
            <a:r>
              <a:rPr lang="en-US" altLang="en-US" dirty="0"/>
              <a:t> Each entry in the array is in a particular spatial location in a 3D grid (a </a:t>
            </a:r>
            <a:r>
              <a:rPr lang="en-US" altLang="en-US" u="sng" dirty="0">
                <a:solidFill>
                  <a:srgbClr val="1218A4"/>
                </a:solidFill>
              </a:rPr>
              <a:t>voxel</a:t>
            </a:r>
            <a:r>
              <a:rPr lang="en-US" altLang="en-US" dirty="0">
                <a:solidFill>
                  <a:srgbClr val="1218A4"/>
                </a:solidFill>
              </a:rPr>
              <a:t> </a:t>
            </a:r>
            <a:r>
              <a:rPr lang="en-US" altLang="en-US" dirty="0"/>
              <a:t>= 3D pixel)</a:t>
            </a:r>
          </a:p>
          <a:p>
            <a:pPr lvl="2" eaLnBrk="1" hangingPunct="1">
              <a:lnSpc>
                <a:spcPct val="95000"/>
              </a:lnSpc>
            </a:pPr>
            <a:r>
              <a:rPr lang="en-US" altLang="en-US" dirty="0"/>
              <a:t> Image datasets: each array holds a collection of slices from the scanner</a:t>
            </a:r>
          </a:p>
          <a:p>
            <a:pPr lvl="3" eaLnBrk="1" hangingPunct="1">
              <a:lnSpc>
                <a:spcPct val="95000"/>
              </a:lnSpc>
            </a:pPr>
            <a:r>
              <a:rPr lang="en-US" altLang="en-US" dirty="0"/>
              <a:t> Each number is the signal intensity for that particular voxel</a:t>
            </a:r>
          </a:p>
          <a:p>
            <a:pPr lvl="2" eaLnBrk="1" hangingPunct="1">
              <a:lnSpc>
                <a:spcPct val="95000"/>
              </a:lnSpc>
            </a:pPr>
            <a:r>
              <a:rPr lang="en-US" altLang="en-US" dirty="0"/>
              <a:t> Derived datasets: each number is computed from other dataset(s)</a:t>
            </a:r>
          </a:p>
          <a:p>
            <a:pPr lvl="3" eaLnBrk="1" hangingPunct="1">
              <a:lnSpc>
                <a:spcPct val="95000"/>
              </a:lnSpc>
            </a:pPr>
            <a:r>
              <a:rPr lang="en-US" altLang="en-US" dirty="0"/>
              <a:t> e.g., each voxel value is a </a:t>
            </a:r>
            <a:r>
              <a:rPr lang="en-US" altLang="en-US" i="1" dirty="0"/>
              <a:t>t</a:t>
            </a:r>
            <a:r>
              <a:rPr lang="en-US" altLang="en-US" dirty="0"/>
              <a:t>-statistic reporting </a:t>
            </a:r>
            <a:r>
              <a:rPr lang="ja-JP" altLang="en-US">
                <a:latin typeface="Arial" panose="020B0604020202020204" pitchFamily="34" charset="0"/>
              </a:rPr>
              <a:t>“</a:t>
            </a:r>
            <a:r>
              <a:rPr lang="en-US" altLang="ja-JP" dirty="0"/>
              <a:t>activation</a:t>
            </a:r>
            <a:r>
              <a:rPr lang="ja-JP" altLang="en-US">
                <a:latin typeface="Arial" panose="020B0604020202020204" pitchFamily="34" charset="0"/>
              </a:rPr>
              <a:t>”</a:t>
            </a:r>
            <a:r>
              <a:rPr lang="en-US" altLang="ja-JP" dirty="0"/>
              <a:t> significance from an FMRI time series dataset, for that voxel</a:t>
            </a:r>
          </a:p>
          <a:p>
            <a:pPr lvl="1" eaLnBrk="1" hangingPunct="1">
              <a:lnSpc>
                <a:spcPct val="95000"/>
              </a:lnSpc>
            </a:pPr>
            <a:r>
              <a:rPr lang="en-US" altLang="en-US" dirty="0"/>
              <a:t> Each 3D array in a dataset is called a </a:t>
            </a:r>
            <a:r>
              <a:rPr lang="en-US" altLang="en-US" u="sng" dirty="0">
                <a:solidFill>
                  <a:srgbClr val="1218A4"/>
                </a:solidFill>
              </a:rPr>
              <a:t>sub-brick</a:t>
            </a:r>
            <a:endParaRPr lang="en-US" altLang="en-US" dirty="0"/>
          </a:p>
          <a:p>
            <a:pPr lvl="2" eaLnBrk="1" hangingPunct="1">
              <a:lnSpc>
                <a:spcPct val="95000"/>
              </a:lnSpc>
            </a:pPr>
            <a:r>
              <a:rPr lang="en-US" altLang="en-US" dirty="0"/>
              <a:t> There is one number in each voxel in each sub-brick</a:t>
            </a:r>
            <a:endParaRPr lang="en-US" altLang="en-US" u="sng" dirty="0">
              <a:solidFill>
                <a:srgbClr val="1218A4"/>
              </a:solidFill>
            </a:endParaRPr>
          </a:p>
        </p:txBody>
      </p:sp>
      <p:sp>
        <p:nvSpPr>
          <p:cNvPr id="74757" name="Rectangle 5">
            <a:extLst>
              <a:ext uri="{FF2B5EF4-FFF2-40B4-BE49-F238E27FC236}">
                <a16:creationId xmlns:a16="http://schemas.microsoft.com/office/drawing/2014/main" id="{C7F94D3B-1C6B-A049-A1D3-7B72EE552D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58900" y="88900"/>
            <a:ext cx="6491288" cy="762000"/>
          </a:xfrm>
          <a:solidFill>
            <a:srgbClr val="FFFF01"/>
          </a:solidFill>
          <a:ln w="57150" cmpd="thickThin">
            <a:solidFill>
              <a:srgbClr val="E600E6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en-US">
                <a:solidFill>
                  <a:schemeClr val="tx1"/>
                </a:solidFill>
                <a:cs typeface="+mj-cs"/>
              </a:rPr>
              <a:t>Fundamental AFNI Concepts</a:t>
            </a:r>
          </a:p>
        </p:txBody>
      </p:sp>
      <p:pic>
        <p:nvPicPr>
          <p:cNvPr id="56323" name="Picture 8">
            <a:extLst>
              <a:ext uri="{FF2B5EF4-FFF2-40B4-BE49-F238E27FC236}">
                <a16:creationId xmlns:a16="http://schemas.microsoft.com/office/drawing/2014/main" id="{F3C03F0B-4C80-3542-9BD3-FF31DFC489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3" y="5257800"/>
            <a:ext cx="7002462" cy="149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4" name="WordArt 9">
            <a:extLst>
              <a:ext uri="{FF2B5EF4-FFF2-40B4-BE49-F238E27FC236}">
                <a16:creationId xmlns:a16="http://schemas.microsoft.com/office/drawing/2014/main" id="{D61E4516-AA51-224C-B313-E9825278737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-300000">
            <a:off x="7715250" y="5086350"/>
            <a:ext cx="182563" cy="1365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>
                      <a:alpha val="74997"/>
                    </a:srgbClr>
                  </a:outerShdw>
                </a:effectLst>
                <a:latin typeface="Impact" panose="020B0806030902050204" pitchFamily="34" charset="0"/>
              </a:rPr>
              <a:t>}</a:t>
            </a:r>
          </a:p>
        </p:txBody>
      </p:sp>
      <p:sp>
        <p:nvSpPr>
          <p:cNvPr id="74762" name="Text Box 10">
            <a:extLst>
              <a:ext uri="{FF2B5EF4-FFF2-40B4-BE49-F238E27FC236}">
                <a16:creationId xmlns:a16="http://schemas.microsoft.com/office/drawing/2014/main" id="{5D956EA2-AD91-204A-913F-6EEAB56646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94638" y="5245100"/>
            <a:ext cx="1322387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1600" b="1" i="0">
                <a:solidFill>
                  <a:schemeClr val="accent2"/>
                </a:solidFill>
                <a:latin typeface="Helvetica" charset="0"/>
                <a:ea typeface="ＭＳ Ｐゴシック" charset="0"/>
              </a:rPr>
              <a:t>3x3x3</a:t>
            </a:r>
          </a:p>
          <a:p>
            <a:pPr eaLnBrk="0" hangingPunct="0">
              <a:defRPr/>
            </a:pPr>
            <a:r>
              <a:rPr lang="en-US" sz="1600" b="1" i="0">
                <a:solidFill>
                  <a:schemeClr val="accent2"/>
                </a:solidFill>
                <a:latin typeface="Helvetica" charset="0"/>
                <a:ea typeface="ＭＳ Ｐゴシック" charset="0"/>
              </a:rPr>
              <a:t>Dataset</a:t>
            </a:r>
          </a:p>
          <a:p>
            <a:pPr eaLnBrk="0" hangingPunct="0">
              <a:defRPr/>
            </a:pPr>
            <a:r>
              <a:rPr lang="en-US" sz="1600" b="1" i="0">
                <a:solidFill>
                  <a:schemeClr val="accent2"/>
                </a:solidFill>
                <a:latin typeface="Helvetica" charset="0"/>
                <a:ea typeface="ＭＳ Ｐゴシック" charset="0"/>
              </a:rPr>
              <a:t>With 4</a:t>
            </a:r>
          </a:p>
          <a:p>
            <a:pPr eaLnBrk="0" hangingPunct="0">
              <a:defRPr/>
            </a:pPr>
            <a:r>
              <a:rPr lang="en-US" sz="1600" b="1" i="0">
                <a:solidFill>
                  <a:schemeClr val="accent2"/>
                </a:solidFill>
                <a:latin typeface="Helvetica" charset="0"/>
                <a:ea typeface="ＭＳ Ｐゴシック" charset="0"/>
              </a:rPr>
              <a:t>Sub-bricks</a:t>
            </a:r>
          </a:p>
        </p:txBody>
      </p:sp>
      <p:grpSp>
        <p:nvGrpSpPr>
          <p:cNvPr id="56326" name="Group 3">
            <a:extLst>
              <a:ext uri="{FF2B5EF4-FFF2-40B4-BE49-F238E27FC236}">
                <a16:creationId xmlns:a16="http://schemas.microsoft.com/office/drawing/2014/main" id="{A0800585-CC87-8F48-8F19-3939B88D727C}"/>
              </a:ext>
            </a:extLst>
          </p:cNvPr>
          <p:cNvGrpSpPr>
            <a:grpSpLocks/>
          </p:cNvGrpSpPr>
          <p:nvPr/>
        </p:nvGrpSpPr>
        <p:grpSpPr bwMode="auto">
          <a:xfrm>
            <a:off x="7342188" y="4448175"/>
            <a:ext cx="1725612" cy="369888"/>
            <a:chOff x="7342254" y="4448636"/>
            <a:chExt cx="1725074" cy="369332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EE18DF46-67AD-BD43-8426-BB1F4488AF1D}"/>
                </a:ext>
              </a:extLst>
            </p:cNvPr>
            <p:cNvSpPr txBox="1"/>
            <p:nvPr/>
          </p:nvSpPr>
          <p:spPr>
            <a:xfrm>
              <a:off x="8064341" y="4448636"/>
              <a:ext cx="1002987" cy="369332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sz="1800" dirty="0">
                  <a:solidFill>
                    <a:srgbClr val="FFFF01"/>
                  </a:solidFill>
                </a:rPr>
                <a:t>Jargon</a:t>
              </a:r>
              <a:r>
                <a:rPr lang="en-US" sz="1800" dirty="0"/>
                <a:t>!</a:t>
              </a:r>
            </a:p>
          </p:txBody>
        </p:sp>
        <p:sp>
          <p:nvSpPr>
            <p:cNvPr id="3" name="Left Arrow 2">
              <a:extLst>
                <a:ext uri="{FF2B5EF4-FFF2-40B4-BE49-F238E27FC236}">
                  <a16:creationId xmlns:a16="http://schemas.microsoft.com/office/drawing/2014/main" id="{95732B2A-ED67-0B4F-A459-185BC6DC8537}"/>
                </a:ext>
              </a:extLst>
            </p:cNvPr>
            <p:cNvSpPr/>
            <p:nvPr/>
          </p:nvSpPr>
          <p:spPr bwMode="auto">
            <a:xfrm>
              <a:off x="7342254" y="4516796"/>
              <a:ext cx="782393" cy="250448"/>
            </a:xfrm>
            <a:prstGeom prst="leftArrow">
              <a:avLst/>
            </a:prstGeom>
            <a:solidFill>
              <a:srgbClr val="FF0000"/>
            </a:solidFill>
            <a:ln w="9525" cap="flat" cmpd="sng" algn="ctr">
              <a:solidFill>
                <a:srgbClr val="1113E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2200" b="1" i="0">
                <a:ln>
                  <a:solidFill>
                    <a:srgbClr val="FF011C"/>
                  </a:solidFill>
                </a:ln>
                <a:solidFill>
                  <a:srgbClr val="FF011C"/>
                </a:solidFill>
                <a:latin typeface="Helvetica" charset="0"/>
                <a:ea typeface="ＭＳ Ｐゴシック" charset="0"/>
              </a:endParaRPr>
            </a:p>
          </p:txBody>
        </p:sp>
      </p:grpSp>
      <p:grpSp>
        <p:nvGrpSpPr>
          <p:cNvPr id="56327" name="Group 9">
            <a:extLst>
              <a:ext uri="{FF2B5EF4-FFF2-40B4-BE49-F238E27FC236}">
                <a16:creationId xmlns:a16="http://schemas.microsoft.com/office/drawing/2014/main" id="{8CEFA221-E207-0147-B13E-0D6224362457}"/>
              </a:ext>
            </a:extLst>
          </p:cNvPr>
          <p:cNvGrpSpPr>
            <a:grpSpLocks/>
          </p:cNvGrpSpPr>
          <p:nvPr/>
        </p:nvGrpSpPr>
        <p:grpSpPr bwMode="auto">
          <a:xfrm>
            <a:off x="6126163" y="1001713"/>
            <a:ext cx="1725612" cy="369887"/>
            <a:chOff x="7342254" y="4448636"/>
            <a:chExt cx="1725074" cy="369332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DD4557C-44B3-B444-8588-04A7369B572D}"/>
                </a:ext>
              </a:extLst>
            </p:cNvPr>
            <p:cNvSpPr txBox="1"/>
            <p:nvPr/>
          </p:nvSpPr>
          <p:spPr>
            <a:xfrm>
              <a:off x="8064341" y="4448636"/>
              <a:ext cx="1002987" cy="369332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sz="1800" dirty="0">
                  <a:solidFill>
                    <a:srgbClr val="FFFF01"/>
                  </a:solidFill>
                </a:rPr>
                <a:t>Jargon</a:t>
              </a:r>
              <a:r>
                <a:rPr lang="en-US" sz="1800" dirty="0"/>
                <a:t>!</a:t>
              </a:r>
            </a:p>
          </p:txBody>
        </p:sp>
        <p:sp>
          <p:nvSpPr>
            <p:cNvPr id="12" name="Left Arrow 11">
              <a:extLst>
                <a:ext uri="{FF2B5EF4-FFF2-40B4-BE49-F238E27FC236}">
                  <a16:creationId xmlns:a16="http://schemas.microsoft.com/office/drawing/2014/main" id="{DF25A15D-7F3E-BB4E-8311-B448AF6061A1}"/>
                </a:ext>
              </a:extLst>
            </p:cNvPr>
            <p:cNvSpPr/>
            <p:nvPr/>
          </p:nvSpPr>
          <p:spPr bwMode="auto">
            <a:xfrm>
              <a:off x="7342254" y="4516796"/>
              <a:ext cx="782393" cy="250449"/>
            </a:xfrm>
            <a:prstGeom prst="leftArrow">
              <a:avLst/>
            </a:prstGeom>
            <a:solidFill>
              <a:srgbClr val="FF0000"/>
            </a:solidFill>
            <a:ln w="9525" cap="flat" cmpd="sng" algn="ctr">
              <a:solidFill>
                <a:srgbClr val="1113E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2200" b="1" i="0">
                <a:ln>
                  <a:solidFill>
                    <a:srgbClr val="FF011C"/>
                  </a:solidFill>
                </a:ln>
                <a:solidFill>
                  <a:srgbClr val="FF011C"/>
                </a:solidFill>
                <a:latin typeface="Helvetica" charset="0"/>
                <a:ea typeface="ＭＳ Ｐゴシック" charset="0"/>
              </a:endParaRPr>
            </a:p>
          </p:txBody>
        </p:sp>
      </p:grpSp>
    </p:spTree>
  </p:cSld>
  <p:clrMapOvr>
    <a:masterClrMapping/>
  </p:clrMapOvr>
  <p:transition spd="med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EAB46E-4D2A-7C4E-824E-631722118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u="sng" dirty="0"/>
              <a:t>A Little Bit Bigger</a:t>
            </a:r>
          </a:p>
        </p:txBody>
      </p:sp>
      <p:pic>
        <p:nvPicPr>
          <p:cNvPr id="58370" name="Picture 8">
            <a:extLst>
              <a:ext uri="{FF2B5EF4-FFF2-40B4-BE49-F238E27FC236}">
                <a16:creationId xmlns:a16="http://schemas.microsoft.com/office/drawing/2014/main" id="{748F7668-77F3-EE43-AD84-5C13608C14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66335"/>
          <a:stretch>
            <a:fillRect/>
          </a:stretch>
        </p:blipFill>
        <p:spPr bwMode="auto">
          <a:xfrm>
            <a:off x="0" y="1063625"/>
            <a:ext cx="4500563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1" name="WordArt 9">
            <a:extLst>
              <a:ext uri="{FF2B5EF4-FFF2-40B4-BE49-F238E27FC236}">
                <a16:creationId xmlns:a16="http://schemas.microsoft.com/office/drawing/2014/main" id="{A6F7ACCB-86E5-C84B-A17F-ECC36B80CF1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747000" y="4924425"/>
            <a:ext cx="150813" cy="1527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4800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>
                    <a:alpha val="7499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pic>
        <p:nvPicPr>
          <p:cNvPr id="58372" name="Picture 8">
            <a:extLst>
              <a:ext uri="{FF2B5EF4-FFF2-40B4-BE49-F238E27FC236}">
                <a16:creationId xmlns:a16="http://schemas.microsoft.com/office/drawing/2014/main" id="{303A9B8E-4629-684C-8C6F-7DD857EF0E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47" r="-3960"/>
          <a:stretch>
            <a:fillRect/>
          </a:stretch>
        </p:blipFill>
        <p:spPr bwMode="auto">
          <a:xfrm>
            <a:off x="1687513" y="4165600"/>
            <a:ext cx="7575550" cy="233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>
            <a:extLst>
              <a:ext uri="{FF2B5EF4-FFF2-40B4-BE49-F238E27FC236}">
                <a16:creationId xmlns:a16="http://schemas.microsoft.com/office/drawing/2014/main" id="{BEA2C118-79A4-584C-A410-3F2666246B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65163" y="-635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u="sng">
                <a:cs typeface="+mj-cs"/>
              </a:rPr>
              <a:t>Quick Sample of AFNI: Analysis</a:t>
            </a:r>
            <a:endParaRPr lang="en-US">
              <a:cs typeface="+mj-cs"/>
            </a:endParaRPr>
          </a:p>
        </p:txBody>
      </p:sp>
      <p:sp>
        <p:nvSpPr>
          <p:cNvPr id="193539" name="Rectangle 3">
            <a:extLst>
              <a:ext uri="{FF2B5EF4-FFF2-40B4-BE49-F238E27FC236}">
                <a16:creationId xmlns:a16="http://schemas.microsoft.com/office/drawing/2014/main" id="{70FF6DBA-3CE5-0748-9B0E-C159E14AFF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3988" y="749300"/>
            <a:ext cx="8831262" cy="5573713"/>
          </a:xfrm>
        </p:spPr>
        <p:txBody>
          <a:bodyPr/>
          <a:lstStyle/>
          <a:p>
            <a:pPr eaLnBrk="1" hangingPunct="1">
              <a:buFont typeface="Times" charset="0"/>
              <a:buChar char="•"/>
              <a:defRPr/>
            </a:pPr>
            <a:r>
              <a:rPr lang="en-US" dirty="0">
                <a:cs typeface="+mn-cs"/>
              </a:rPr>
              <a:t> Script to analyze one imaging run (5 min) of data from one subject  </a:t>
            </a:r>
            <a:r>
              <a:rPr lang="en-US" sz="2000" b="1" dirty="0">
                <a:cs typeface="+mn-cs"/>
              </a:rPr>
              <a:t>[</a:t>
            </a:r>
            <a:r>
              <a:rPr lang="en-US" sz="2000" dirty="0">
                <a:cs typeface="+mn-cs"/>
              </a:rPr>
              <a:t> </a:t>
            </a:r>
            <a:r>
              <a:rPr lang="en-US" sz="2000" b="1" dirty="0">
                <a:solidFill>
                  <a:srgbClr val="00B300"/>
                </a:solidFill>
                <a:latin typeface="Courier New Bold" charset="0"/>
                <a:cs typeface="+mn-cs"/>
              </a:rPr>
              <a:t>cd AFNI_data6/</a:t>
            </a:r>
            <a:r>
              <a:rPr lang="en-US" sz="2000" b="1" dirty="0" err="1">
                <a:solidFill>
                  <a:srgbClr val="00B300"/>
                </a:solidFill>
                <a:latin typeface="Courier New Bold" charset="0"/>
                <a:cs typeface="+mn-cs"/>
              </a:rPr>
              <a:t>afni</a:t>
            </a:r>
            <a:r>
              <a:rPr lang="en-US" sz="2000" b="1" dirty="0">
                <a:solidFill>
                  <a:srgbClr val="00B300"/>
                </a:solidFill>
                <a:latin typeface="Courier New Bold" charset="0"/>
                <a:cs typeface="+mn-cs"/>
              </a:rPr>
              <a:t> </a:t>
            </a:r>
            <a:r>
              <a:rPr lang="en-US" sz="2000" b="1" dirty="0">
                <a:latin typeface="Courier New Bold" charset="0"/>
                <a:cs typeface="+mn-cs"/>
              </a:rPr>
              <a:t>;</a:t>
            </a:r>
            <a:r>
              <a:rPr lang="en-US" sz="2000" b="1" dirty="0">
                <a:solidFill>
                  <a:srgbClr val="00B300"/>
                </a:solidFill>
                <a:latin typeface="Courier New Bold" charset="0"/>
                <a:cs typeface="+mn-cs"/>
              </a:rPr>
              <a:t> </a:t>
            </a:r>
            <a:r>
              <a:rPr lang="en-US" sz="2000" b="1" dirty="0" err="1">
                <a:solidFill>
                  <a:srgbClr val="00B300"/>
                </a:solidFill>
                <a:latin typeface="Courier New Bold" charset="0"/>
                <a:cs typeface="+mn-cs"/>
              </a:rPr>
              <a:t>tcsh</a:t>
            </a:r>
            <a:r>
              <a:rPr lang="en-US" sz="2000" b="1" dirty="0">
                <a:solidFill>
                  <a:srgbClr val="00B300"/>
                </a:solidFill>
                <a:latin typeface="Courier New Bold" charset="0"/>
                <a:cs typeface="+mn-cs"/>
              </a:rPr>
              <a:t> quick.s1.afni_proc </a:t>
            </a:r>
            <a:r>
              <a:rPr lang="en-US" sz="2000" b="1" dirty="0">
                <a:cs typeface="+mn-cs"/>
              </a:rPr>
              <a:t>]</a:t>
            </a:r>
            <a:endParaRPr lang="en-US" sz="2000" dirty="0">
              <a:latin typeface="Courier New Bold" charset="0"/>
              <a:cs typeface="+mn-cs"/>
            </a:endParaRPr>
          </a:p>
          <a:p>
            <a:pPr eaLnBrk="1" hangingPunct="1">
              <a:buFontTx/>
              <a:buNone/>
              <a:defRPr/>
            </a:pPr>
            <a:r>
              <a:rPr lang="en-US" sz="2000" b="1" dirty="0" err="1">
                <a:solidFill>
                  <a:srgbClr val="00B300"/>
                </a:solidFill>
                <a:latin typeface="Courier New Bold" charset="0"/>
                <a:cs typeface="+mn-cs"/>
              </a:rPr>
              <a:t>afni_proc.py</a:t>
            </a:r>
            <a:r>
              <a:rPr lang="en-US" sz="2000" b="1" dirty="0">
                <a:latin typeface="Courier New Bold" charset="0"/>
                <a:cs typeface="+mn-cs"/>
              </a:rPr>
              <a:t> -</a:t>
            </a:r>
            <a:r>
              <a:rPr lang="en-US" sz="2000" b="1" dirty="0" err="1">
                <a:latin typeface="Courier New Bold" charset="0"/>
                <a:cs typeface="+mn-cs"/>
              </a:rPr>
              <a:t>dsets</a:t>
            </a:r>
            <a:r>
              <a:rPr lang="en-US" sz="2000" b="1" dirty="0">
                <a:latin typeface="Courier New Bold" charset="0"/>
                <a:cs typeface="+mn-cs"/>
              </a:rPr>
              <a:t> </a:t>
            </a:r>
            <a:r>
              <a:rPr lang="en-US" sz="2000" b="1" dirty="0">
                <a:solidFill>
                  <a:srgbClr val="1113E4"/>
                </a:solidFill>
                <a:latin typeface="Courier New Bold" charset="0"/>
                <a:cs typeface="+mn-cs"/>
              </a:rPr>
              <a:t>epi_r1+orig</a:t>
            </a:r>
            <a:r>
              <a:rPr lang="en-US" sz="2000" b="1" dirty="0">
                <a:latin typeface="Courier New Bold" charset="0"/>
                <a:cs typeface="+mn-cs"/>
              </a:rPr>
              <a:t> -</a:t>
            </a:r>
            <a:r>
              <a:rPr lang="en-US" sz="2000" b="1" dirty="0" err="1">
                <a:latin typeface="Courier New Bold" charset="0"/>
                <a:cs typeface="+mn-cs"/>
              </a:rPr>
              <a:t>copy_anat</a:t>
            </a:r>
            <a:r>
              <a:rPr lang="en-US" sz="2000" b="1" dirty="0">
                <a:latin typeface="Courier New Bold" charset="0"/>
                <a:cs typeface="+mn-cs"/>
              </a:rPr>
              <a:t> </a:t>
            </a:r>
            <a:r>
              <a:rPr lang="en-US" sz="2000" b="1" dirty="0" err="1">
                <a:solidFill>
                  <a:srgbClr val="1113E4"/>
                </a:solidFill>
                <a:latin typeface="Courier New Bold" charset="0"/>
                <a:cs typeface="+mn-cs"/>
              </a:rPr>
              <a:t>anat+orig</a:t>
            </a:r>
            <a:r>
              <a:rPr lang="en-US" sz="2000" b="1" dirty="0">
                <a:latin typeface="Courier New Bold" charset="0"/>
                <a:cs typeface="+mn-cs"/>
              </a:rPr>
              <a:t> \</a:t>
            </a:r>
          </a:p>
          <a:p>
            <a:pPr eaLnBrk="1" hangingPunct="1">
              <a:buFontTx/>
              <a:buNone/>
              <a:defRPr/>
            </a:pPr>
            <a:r>
              <a:rPr lang="en-US" sz="2000" b="1" dirty="0">
                <a:latin typeface="Courier New Bold" charset="0"/>
                <a:cs typeface="+mn-cs"/>
              </a:rPr>
              <a:t>             -</a:t>
            </a:r>
            <a:r>
              <a:rPr lang="en-US" sz="2000" b="1" dirty="0" err="1">
                <a:latin typeface="Courier New Bold" charset="0"/>
                <a:cs typeface="+mn-cs"/>
              </a:rPr>
              <a:t>tcat_remove_first_trs</a:t>
            </a:r>
            <a:r>
              <a:rPr lang="en-US" sz="2000" b="1" dirty="0">
                <a:latin typeface="Courier New Bold" charset="0"/>
                <a:cs typeface="+mn-cs"/>
              </a:rPr>
              <a:t> </a:t>
            </a:r>
            <a:r>
              <a:rPr lang="en-US" sz="2000" b="1" dirty="0">
                <a:solidFill>
                  <a:srgbClr val="FF011C"/>
                </a:solidFill>
                <a:latin typeface="Courier New Bold" charset="0"/>
                <a:cs typeface="+mn-cs"/>
              </a:rPr>
              <a:t>2</a:t>
            </a:r>
            <a:r>
              <a:rPr lang="en-US" sz="2000" b="1" dirty="0">
                <a:latin typeface="Courier New Bold" charset="0"/>
                <a:cs typeface="+mn-cs"/>
              </a:rPr>
              <a:t>                \</a:t>
            </a:r>
          </a:p>
          <a:p>
            <a:pPr eaLnBrk="1" hangingPunct="1">
              <a:buFontTx/>
              <a:buNone/>
              <a:defRPr/>
            </a:pPr>
            <a:r>
              <a:rPr lang="en-US" sz="2000" b="1" dirty="0">
                <a:latin typeface="Courier New Bold" charset="0"/>
                <a:cs typeface="+mn-cs"/>
              </a:rPr>
              <a:t>             -</a:t>
            </a:r>
            <a:r>
              <a:rPr lang="en-US" sz="2000" b="1" dirty="0" err="1">
                <a:latin typeface="Courier New Bold" charset="0"/>
                <a:cs typeface="+mn-cs"/>
              </a:rPr>
              <a:t>do_block</a:t>
            </a:r>
            <a:r>
              <a:rPr lang="en-US" sz="2000" b="1" dirty="0">
                <a:latin typeface="Courier New Bold" charset="0"/>
                <a:cs typeface="+mn-cs"/>
              </a:rPr>
              <a:t> align                         \</a:t>
            </a:r>
          </a:p>
          <a:p>
            <a:pPr eaLnBrk="1" hangingPunct="1">
              <a:buFontTx/>
              <a:buNone/>
              <a:defRPr/>
            </a:pPr>
            <a:r>
              <a:rPr lang="en-US" sz="2000" b="1" dirty="0">
                <a:latin typeface="Courier New Bold" charset="0"/>
                <a:cs typeface="+mn-cs"/>
              </a:rPr>
              <a:t>             -</a:t>
            </a:r>
            <a:r>
              <a:rPr lang="en-US" sz="2000" b="1" dirty="0" err="1">
                <a:latin typeface="Courier New Bold" charset="0"/>
                <a:cs typeface="+mn-cs"/>
              </a:rPr>
              <a:t>regress_stim_times</a:t>
            </a:r>
            <a:r>
              <a:rPr lang="en-US" sz="2000" b="1" dirty="0">
                <a:latin typeface="Courier New Bold" charset="0"/>
                <a:cs typeface="+mn-cs"/>
              </a:rPr>
              <a:t> </a:t>
            </a:r>
            <a:r>
              <a:rPr lang="en-US" sz="2000" b="1" dirty="0">
                <a:solidFill>
                  <a:srgbClr val="1113E4"/>
                </a:solidFill>
                <a:latin typeface="Courier New Bold" charset="0"/>
                <a:cs typeface="+mn-cs"/>
              </a:rPr>
              <a:t>quick.r1_times.txt</a:t>
            </a:r>
            <a:r>
              <a:rPr lang="en-US" sz="2000" b="1" dirty="0">
                <a:latin typeface="Courier New Bold" charset="0"/>
                <a:cs typeface="+mn-cs"/>
              </a:rPr>
              <a:t>  \</a:t>
            </a:r>
          </a:p>
          <a:p>
            <a:pPr eaLnBrk="1" hangingPunct="1">
              <a:buFontTx/>
              <a:buNone/>
              <a:defRPr/>
            </a:pPr>
            <a:r>
              <a:rPr lang="en-US" sz="2000" b="1" dirty="0">
                <a:latin typeface="Courier New Bold" charset="0"/>
                <a:cs typeface="+mn-cs"/>
              </a:rPr>
              <a:t>             -</a:t>
            </a:r>
            <a:r>
              <a:rPr lang="en-US" sz="2000" b="1" dirty="0" err="1">
                <a:latin typeface="Courier New Bold" charset="0"/>
                <a:cs typeface="+mn-cs"/>
              </a:rPr>
              <a:t>regress_basis</a:t>
            </a:r>
            <a:r>
              <a:rPr lang="en-US" sz="2000" b="1" dirty="0">
                <a:latin typeface="Courier New Bold" charset="0"/>
                <a:cs typeface="+mn-cs"/>
              </a:rPr>
              <a:t> </a:t>
            </a:r>
            <a:r>
              <a:rPr lang="en-US" sz="2000" b="1" dirty="0">
                <a:solidFill>
                  <a:srgbClr val="FF011C"/>
                </a:solidFill>
                <a:latin typeface="Courier New Bold" charset="0"/>
                <a:cs typeface="+mn-cs"/>
              </a:rPr>
              <a:t>'BLOCK(20,1)'</a:t>
            </a:r>
            <a:r>
              <a:rPr lang="en-US" sz="2000" b="1" dirty="0">
                <a:latin typeface="Courier New Bold" charset="0"/>
                <a:cs typeface="+mn-cs"/>
              </a:rPr>
              <a:t>            \</a:t>
            </a:r>
          </a:p>
          <a:p>
            <a:pPr eaLnBrk="1" hangingPunct="1">
              <a:buFontTx/>
              <a:buNone/>
              <a:defRPr/>
            </a:pPr>
            <a:r>
              <a:rPr lang="en-US" sz="2000" b="1" dirty="0">
                <a:latin typeface="Courier New Bold" charset="0"/>
                <a:cs typeface="+mn-cs"/>
              </a:rPr>
              <a:t>             -execute</a:t>
            </a:r>
          </a:p>
          <a:p>
            <a:pPr eaLnBrk="1" hangingPunct="1">
              <a:spcBef>
                <a:spcPct val="5000"/>
              </a:spcBef>
              <a:buFont typeface="Times" charset="0"/>
              <a:buChar char="•"/>
              <a:defRPr/>
            </a:pPr>
            <a:r>
              <a:rPr lang="en-US" dirty="0">
                <a:cs typeface="+mn-cs"/>
              </a:rPr>
              <a:t> Stimulus timing in file </a:t>
            </a:r>
            <a:r>
              <a:rPr lang="en-US" b="1" dirty="0">
                <a:solidFill>
                  <a:srgbClr val="1113E4"/>
                </a:solidFill>
                <a:latin typeface="Courier New Bold" charset="0"/>
                <a:cs typeface="+mn-cs"/>
              </a:rPr>
              <a:t>quick.r1_times.txt</a:t>
            </a:r>
            <a:endParaRPr lang="en-US" sz="2000" b="1" dirty="0">
              <a:latin typeface="Courier New Bold" charset="0"/>
              <a:cs typeface="+mn-cs"/>
            </a:endParaRPr>
          </a:p>
          <a:p>
            <a:pPr lvl="1" eaLnBrk="1" hangingPunct="1">
              <a:spcBef>
                <a:spcPct val="5000"/>
              </a:spcBef>
              <a:buFontTx/>
              <a:buNone/>
              <a:defRPr/>
            </a:pPr>
            <a:r>
              <a:rPr lang="en-US" sz="1800" dirty="0">
                <a:latin typeface="Courier New Bold" charset="0"/>
              </a:rPr>
              <a:t>   </a:t>
            </a:r>
            <a:r>
              <a:rPr lang="en-US" sz="2000" b="1" dirty="0">
                <a:latin typeface="Courier New Bold" charset="0"/>
              </a:rPr>
              <a:t>0 30 60 90 120 150 180 210 240 270</a:t>
            </a:r>
            <a:r>
              <a:rPr lang="en-US" sz="2000" dirty="0">
                <a:latin typeface="Courier New Bold" charset="0"/>
              </a:rPr>
              <a:t> </a:t>
            </a:r>
          </a:p>
          <a:p>
            <a:pPr lvl="1" eaLnBrk="1" hangingPunct="1">
              <a:spcBef>
                <a:spcPct val="5000"/>
              </a:spcBef>
              <a:buFont typeface="Wingdings" charset="0"/>
              <a:buChar char="§"/>
              <a:defRPr/>
            </a:pPr>
            <a:r>
              <a:rPr lang="en-US" dirty="0"/>
              <a:t> </a:t>
            </a:r>
            <a:r>
              <a:rPr lang="en-US" b="1" dirty="0">
                <a:solidFill>
                  <a:srgbClr val="FF011C"/>
                </a:solidFill>
              </a:rPr>
              <a:t>20 s</a:t>
            </a:r>
            <a:r>
              <a:rPr lang="en-US" b="1" dirty="0"/>
              <a:t> </a:t>
            </a:r>
            <a:r>
              <a:rPr lang="en-US" dirty="0"/>
              <a:t>of stimulus per block, starting at the given times</a:t>
            </a:r>
          </a:p>
          <a:p>
            <a:pPr eaLnBrk="1" hangingPunct="1">
              <a:spcBef>
                <a:spcPct val="5000"/>
              </a:spcBef>
              <a:buFont typeface="Times" charset="0"/>
              <a:buChar char="•"/>
              <a:defRPr/>
            </a:pPr>
            <a:r>
              <a:rPr lang="en-US" dirty="0">
                <a:cs typeface="+mn-cs"/>
              </a:rPr>
              <a:t> FMRI data in file</a:t>
            </a:r>
            <a:r>
              <a:rPr lang="en-US" sz="2800" dirty="0">
                <a:cs typeface="+mn-cs"/>
              </a:rPr>
              <a:t> </a:t>
            </a:r>
            <a:r>
              <a:rPr lang="en-US" b="1" dirty="0">
                <a:solidFill>
                  <a:srgbClr val="1113E4"/>
                </a:solidFill>
                <a:latin typeface="Courier New Bold" charset="0"/>
                <a:cs typeface="+mn-cs"/>
              </a:rPr>
              <a:t>epi_r1+orig</a:t>
            </a:r>
            <a:endParaRPr lang="en-US" b="1" dirty="0">
              <a:latin typeface="Courier New Bold" charset="0"/>
              <a:cs typeface="+mn-cs"/>
            </a:endParaRPr>
          </a:p>
          <a:p>
            <a:pPr lvl="1" eaLnBrk="1" hangingPunct="1">
              <a:spcBef>
                <a:spcPct val="5000"/>
              </a:spcBef>
              <a:buFont typeface="Wingdings" charset="0"/>
              <a:buChar char="§"/>
              <a:defRPr/>
            </a:pPr>
            <a:r>
              <a:rPr lang="en-US" sz="2800" dirty="0"/>
              <a:t> </a:t>
            </a:r>
            <a:r>
              <a:rPr lang="en-US" dirty="0"/>
              <a:t>Anatomical volume in file </a:t>
            </a:r>
            <a:r>
              <a:rPr lang="en-US" b="1" dirty="0" err="1">
                <a:solidFill>
                  <a:srgbClr val="1113E4"/>
                </a:solidFill>
                <a:latin typeface="Courier New Bold" charset="0"/>
              </a:rPr>
              <a:t>anat+orig</a:t>
            </a:r>
            <a:endParaRPr lang="en-US" b="1" dirty="0">
              <a:solidFill>
                <a:srgbClr val="1113E4"/>
              </a:solidFill>
              <a:latin typeface="Courier New Bold" charset="0"/>
            </a:endParaRPr>
          </a:p>
          <a:p>
            <a:pPr eaLnBrk="1" hangingPunct="1">
              <a:spcBef>
                <a:spcPct val="5000"/>
              </a:spcBef>
              <a:buFont typeface="Times" charset="0"/>
              <a:buChar char="•"/>
              <a:defRPr/>
            </a:pPr>
            <a:r>
              <a:rPr lang="en-US" dirty="0">
                <a:cs typeface="+mn-cs"/>
              </a:rPr>
              <a:t> </a:t>
            </a:r>
            <a:r>
              <a:rPr lang="en-US" b="1" dirty="0">
                <a:cs typeface="+mn-cs"/>
              </a:rPr>
              <a:t>Actions</a:t>
            </a:r>
            <a:r>
              <a:rPr lang="en-US" dirty="0">
                <a:cs typeface="+mn-cs"/>
              </a:rPr>
              <a:t>: Align slices in time; align </a:t>
            </a:r>
            <a:r>
              <a:rPr lang="en-US" dirty="0" err="1">
                <a:cs typeface="+mn-cs"/>
              </a:rPr>
              <a:t>Anat</a:t>
            </a:r>
            <a:r>
              <a:rPr lang="en-US" dirty="0">
                <a:cs typeface="+mn-cs"/>
              </a:rPr>
              <a:t> to EPI; motion correct EPI; blur in space; activation analysis (thru time) in each voxel</a:t>
            </a:r>
            <a:endParaRPr lang="en-US" sz="2000" dirty="0">
              <a:latin typeface="Courier New Bold" charset="0"/>
              <a:cs typeface="+mn-cs"/>
            </a:endParaRPr>
          </a:p>
        </p:txBody>
      </p:sp>
      <p:sp>
        <p:nvSpPr>
          <p:cNvPr id="193545" name="Freeform 9">
            <a:extLst>
              <a:ext uri="{FF2B5EF4-FFF2-40B4-BE49-F238E27FC236}">
                <a16:creationId xmlns:a16="http://schemas.microsoft.com/office/drawing/2014/main" id="{22756F67-BEBA-C84E-AD99-F5E23BE6728D}"/>
              </a:ext>
            </a:extLst>
          </p:cNvPr>
          <p:cNvSpPr>
            <a:spLocks/>
          </p:cNvSpPr>
          <p:nvPr/>
        </p:nvSpPr>
        <p:spPr bwMode="auto">
          <a:xfrm>
            <a:off x="4940300" y="1725613"/>
            <a:ext cx="3867150" cy="3352800"/>
          </a:xfrm>
          <a:custGeom>
            <a:avLst/>
            <a:gdLst>
              <a:gd name="T0" fmla="*/ 0 w 2436"/>
              <a:gd name="T1" fmla="*/ 3352800 h 2265"/>
              <a:gd name="T2" fmla="*/ 3862388 w 2436"/>
              <a:gd name="T3" fmla="*/ 3352800 h 2265"/>
              <a:gd name="T4" fmla="*/ 3867150 w 2436"/>
              <a:gd name="T5" fmla="*/ 0 h 2265"/>
              <a:gd name="T6" fmla="*/ 3587750 w 2436"/>
              <a:gd name="T7" fmla="*/ 0 h 226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436" h="2265">
                <a:moveTo>
                  <a:pt x="0" y="2265"/>
                </a:moveTo>
                <a:lnTo>
                  <a:pt x="2433" y="2265"/>
                </a:lnTo>
                <a:lnTo>
                  <a:pt x="2436" y="0"/>
                </a:lnTo>
                <a:lnTo>
                  <a:pt x="2260" y="0"/>
                </a:lnTo>
              </a:path>
            </a:pathLst>
          </a:custGeom>
          <a:noFill/>
          <a:ln w="50800" cap="rnd">
            <a:solidFill>
              <a:srgbClr val="FF011C"/>
            </a:solidFill>
            <a:prstDash val="sysDot"/>
            <a:round/>
            <a:headEnd type="stealth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3546" name="Line 10">
            <a:extLst>
              <a:ext uri="{FF2B5EF4-FFF2-40B4-BE49-F238E27FC236}">
                <a16:creationId xmlns:a16="http://schemas.microsoft.com/office/drawing/2014/main" id="{E07A94C7-951E-714C-8791-60CDF22E7FBA}"/>
              </a:ext>
            </a:extLst>
          </p:cNvPr>
          <p:cNvSpPr>
            <a:spLocks noChangeShapeType="1"/>
          </p:cNvSpPr>
          <p:nvPr/>
        </p:nvSpPr>
        <p:spPr bwMode="auto">
          <a:xfrm>
            <a:off x="6024563" y="5532438"/>
            <a:ext cx="2779712" cy="0"/>
          </a:xfrm>
          <a:prstGeom prst="line">
            <a:avLst/>
          </a:prstGeom>
          <a:noFill/>
          <a:ln w="50800" cap="rnd">
            <a:solidFill>
              <a:srgbClr val="FF011C"/>
            </a:solidFill>
            <a:prstDash val="sysDot"/>
            <a:round/>
            <a:headEnd type="stealth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defRPr/>
            </a:pPr>
            <a:endParaRPr lang="en-US">
              <a:latin typeface="Helvetica" charset="0"/>
              <a:ea typeface="ＭＳ Ｐゴシック" charset="0"/>
            </a:endParaRPr>
          </a:p>
        </p:txBody>
      </p:sp>
      <p:sp>
        <p:nvSpPr>
          <p:cNvPr id="193547" name="Line 11">
            <a:extLst>
              <a:ext uri="{FF2B5EF4-FFF2-40B4-BE49-F238E27FC236}">
                <a16:creationId xmlns:a16="http://schemas.microsoft.com/office/drawing/2014/main" id="{E9B741E2-77ED-1A4F-90A7-724FB6B71E05}"/>
              </a:ext>
            </a:extLst>
          </p:cNvPr>
          <p:cNvSpPr>
            <a:spLocks noChangeShapeType="1"/>
          </p:cNvSpPr>
          <p:nvPr/>
        </p:nvSpPr>
        <p:spPr bwMode="auto">
          <a:xfrm>
            <a:off x="8801100" y="5030788"/>
            <a:ext cx="0" cy="509587"/>
          </a:xfrm>
          <a:prstGeom prst="line">
            <a:avLst/>
          </a:prstGeom>
          <a:noFill/>
          <a:ln w="25400" cap="rnd">
            <a:solidFill>
              <a:srgbClr val="FF011C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defRPr/>
            </a:pPr>
            <a:endParaRPr lang="en-US">
              <a:latin typeface="Helvetica" charset="0"/>
              <a:ea typeface="ＭＳ Ｐゴシック" charset="0"/>
            </a:endParaRPr>
          </a:p>
        </p:txBody>
      </p:sp>
      <p:sp>
        <p:nvSpPr>
          <p:cNvPr id="193548" name="Freeform 12">
            <a:extLst>
              <a:ext uri="{FF2B5EF4-FFF2-40B4-BE49-F238E27FC236}">
                <a16:creationId xmlns:a16="http://schemas.microsoft.com/office/drawing/2014/main" id="{159686C8-D29C-924C-9B60-314DB58F3EF3}"/>
              </a:ext>
            </a:extLst>
          </p:cNvPr>
          <p:cNvSpPr>
            <a:spLocks/>
          </p:cNvSpPr>
          <p:nvPr/>
        </p:nvSpPr>
        <p:spPr bwMode="auto">
          <a:xfrm>
            <a:off x="6791325" y="2971800"/>
            <a:ext cx="1028700" cy="944563"/>
          </a:xfrm>
          <a:custGeom>
            <a:avLst/>
            <a:gdLst>
              <a:gd name="T0" fmla="*/ 0 w 583"/>
              <a:gd name="T1" fmla="*/ 943068 h 632"/>
              <a:gd name="T2" fmla="*/ 1028700 w 583"/>
              <a:gd name="T3" fmla="*/ 944563 h 632"/>
              <a:gd name="T4" fmla="*/ 1028700 w 583"/>
              <a:gd name="T5" fmla="*/ 0 h 63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583" h="632">
                <a:moveTo>
                  <a:pt x="0" y="631"/>
                </a:moveTo>
                <a:lnTo>
                  <a:pt x="583" y="632"/>
                </a:lnTo>
                <a:lnTo>
                  <a:pt x="583" y="0"/>
                </a:lnTo>
              </a:path>
            </a:pathLst>
          </a:custGeom>
          <a:noFill/>
          <a:ln w="25400" cap="rnd">
            <a:solidFill>
              <a:srgbClr val="FF011C"/>
            </a:solidFill>
            <a:prstDash val="sysDot"/>
            <a:round/>
            <a:headEnd type="stealth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3549" name="Freeform 13">
            <a:extLst>
              <a:ext uri="{FF2B5EF4-FFF2-40B4-BE49-F238E27FC236}">
                <a16:creationId xmlns:a16="http://schemas.microsoft.com/office/drawing/2014/main" id="{6EAF2FE5-0E0A-B74D-9447-7D44DECB133A}"/>
              </a:ext>
            </a:extLst>
          </p:cNvPr>
          <p:cNvSpPr>
            <a:spLocks/>
          </p:cNvSpPr>
          <p:nvPr/>
        </p:nvSpPr>
        <p:spPr bwMode="auto">
          <a:xfrm>
            <a:off x="160338" y="3200400"/>
            <a:ext cx="1966912" cy="1435100"/>
          </a:xfrm>
          <a:custGeom>
            <a:avLst/>
            <a:gdLst>
              <a:gd name="T0" fmla="*/ 357187 w 1239"/>
              <a:gd name="T1" fmla="*/ 1433646 h 987"/>
              <a:gd name="T2" fmla="*/ 3175 w 1239"/>
              <a:gd name="T3" fmla="*/ 1435100 h 987"/>
              <a:gd name="T4" fmla="*/ 0 w 1239"/>
              <a:gd name="T5" fmla="*/ 1454 h 987"/>
              <a:gd name="T6" fmla="*/ 1966912 w 1239"/>
              <a:gd name="T7" fmla="*/ 0 h 98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239" h="987">
                <a:moveTo>
                  <a:pt x="225" y="986"/>
                </a:moveTo>
                <a:lnTo>
                  <a:pt x="2" y="987"/>
                </a:lnTo>
                <a:lnTo>
                  <a:pt x="0" y="1"/>
                </a:lnTo>
                <a:lnTo>
                  <a:pt x="1239" y="0"/>
                </a:lnTo>
              </a:path>
            </a:pathLst>
          </a:custGeom>
          <a:noFill/>
          <a:ln w="50800" cap="rnd">
            <a:solidFill>
              <a:srgbClr val="FF011C"/>
            </a:solidFill>
            <a:prstDash val="sysDot"/>
            <a:round/>
            <a:headEnd type="stealth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3552" name="Line 16">
            <a:extLst>
              <a:ext uri="{FF2B5EF4-FFF2-40B4-BE49-F238E27FC236}">
                <a16:creationId xmlns:a16="http://schemas.microsoft.com/office/drawing/2014/main" id="{D71FA62A-F243-254B-BB1B-63FF1F8D70D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91038" y="6086475"/>
            <a:ext cx="2247900" cy="0"/>
          </a:xfrm>
          <a:prstGeom prst="line">
            <a:avLst/>
          </a:prstGeom>
          <a:noFill/>
          <a:ln w="38100">
            <a:solidFill>
              <a:srgbClr val="FF011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defRPr/>
            </a:pPr>
            <a:endParaRPr lang="en-US">
              <a:latin typeface="Helvetica" charset="0"/>
              <a:ea typeface="ＭＳ Ｐゴシック" charset="0"/>
            </a:endParaRPr>
          </a:p>
        </p:txBody>
      </p:sp>
      <p:sp>
        <p:nvSpPr>
          <p:cNvPr id="193554" name="Freeform 18">
            <a:extLst>
              <a:ext uri="{FF2B5EF4-FFF2-40B4-BE49-F238E27FC236}">
                <a16:creationId xmlns:a16="http://schemas.microsoft.com/office/drawing/2014/main" id="{0D8BDA3B-BAD0-1642-A737-46D24CFD31B1}"/>
              </a:ext>
            </a:extLst>
          </p:cNvPr>
          <p:cNvSpPr>
            <a:spLocks/>
          </p:cNvSpPr>
          <p:nvPr/>
        </p:nvSpPr>
        <p:spPr bwMode="auto">
          <a:xfrm>
            <a:off x="98425" y="2466975"/>
            <a:ext cx="4383088" cy="3619500"/>
          </a:xfrm>
          <a:custGeom>
            <a:avLst/>
            <a:gdLst>
              <a:gd name="T0" fmla="*/ 4383088 w 2761"/>
              <a:gd name="T1" fmla="*/ 3619500 h 2276"/>
              <a:gd name="T2" fmla="*/ 3175 w 2761"/>
              <a:gd name="T3" fmla="*/ 3619500 h 2276"/>
              <a:gd name="T4" fmla="*/ 0 w 2761"/>
              <a:gd name="T5" fmla="*/ 3181 h 2276"/>
              <a:gd name="T6" fmla="*/ 2033588 w 2761"/>
              <a:gd name="T7" fmla="*/ 0 h 227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761" h="2276">
                <a:moveTo>
                  <a:pt x="2761" y="2276"/>
                </a:moveTo>
                <a:lnTo>
                  <a:pt x="2" y="2276"/>
                </a:lnTo>
                <a:lnTo>
                  <a:pt x="0" y="2"/>
                </a:lnTo>
                <a:lnTo>
                  <a:pt x="1281" y="0"/>
                </a:lnTo>
              </a:path>
            </a:pathLst>
          </a:custGeom>
          <a:noFill/>
          <a:ln w="50800" cap="rnd">
            <a:solidFill>
              <a:srgbClr val="FF011C"/>
            </a:solidFill>
            <a:prstDash val="sysDot"/>
            <a:round/>
            <a:headEnd type="none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>
            <a:extLst>
              <a:ext uri="{FF2B5EF4-FFF2-40B4-BE49-F238E27FC236}">
                <a16:creationId xmlns:a16="http://schemas.microsoft.com/office/drawing/2014/main" id="{134F9231-9CFF-4B4A-A2CE-F6A14FB04B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u="sng">
                <a:cs typeface="+mj-cs"/>
              </a:rPr>
              <a:t>Principles </a:t>
            </a:r>
            <a:r>
              <a:rPr lang="en-US" sz="2400" u="sng">
                <a:cs typeface="+mj-cs"/>
              </a:rPr>
              <a:t>(and Caveats)</a:t>
            </a:r>
            <a:r>
              <a:rPr lang="en-US" u="sng">
                <a:cs typeface="+mj-cs"/>
              </a:rPr>
              <a:t> We</a:t>
            </a:r>
            <a:r>
              <a:rPr lang="en-US" sz="3200" b="1" u="sng">
                <a:latin typeface="Arial Rounded MT Bold" charset="0"/>
                <a:cs typeface="+mj-cs"/>
              </a:rPr>
              <a:t>*</a:t>
            </a:r>
            <a:r>
              <a:rPr lang="en-US" u="sng">
                <a:cs typeface="+mj-cs"/>
              </a:rPr>
              <a:t> Live By</a:t>
            </a:r>
            <a:endParaRPr lang="en-US">
              <a:cs typeface="+mj-cs"/>
            </a:endParaRPr>
          </a:p>
        </p:txBody>
      </p:sp>
      <p:sp>
        <p:nvSpPr>
          <p:cNvPr id="73731" name="Rectangle 3">
            <a:extLst>
              <a:ext uri="{FF2B5EF4-FFF2-40B4-BE49-F238E27FC236}">
                <a16:creationId xmlns:a16="http://schemas.microsoft.com/office/drawing/2014/main" id="{C169AFBA-3429-4440-9D32-3B06D79307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 Fix significant bugs as soon as possible</a:t>
            </a:r>
          </a:p>
          <a:p>
            <a:pPr lvl="1" eaLnBrk="1" hangingPunct="1"/>
            <a:r>
              <a:rPr lang="en-US" altLang="en-US"/>
              <a:t> </a:t>
            </a:r>
            <a:r>
              <a:rPr lang="en-US" altLang="en-US" u="sng"/>
              <a:t>But</a:t>
            </a:r>
            <a:r>
              <a:rPr lang="en-US" altLang="en-US"/>
              <a:t>, we define </a:t>
            </a:r>
            <a:r>
              <a:rPr lang="ja-JP" altLang="en-US">
                <a:latin typeface="Arial" panose="020B0604020202020204" pitchFamily="34" charset="0"/>
              </a:rPr>
              <a:t>“</a:t>
            </a:r>
            <a:r>
              <a:rPr lang="en-US" altLang="ja-JP"/>
              <a:t>significant</a:t>
            </a:r>
            <a:r>
              <a:rPr lang="ja-JP" altLang="en-US">
                <a:latin typeface="Arial" panose="020B0604020202020204" pitchFamily="34" charset="0"/>
              </a:rPr>
              <a:t>”</a:t>
            </a:r>
            <a:endParaRPr lang="en-US" altLang="ja-JP"/>
          </a:p>
          <a:p>
            <a:pPr eaLnBrk="1" hangingPunct="1"/>
            <a:r>
              <a:rPr lang="en-US" altLang="en-US"/>
              <a:t> Nothing is secret or hidden (AFNI is open source)</a:t>
            </a:r>
          </a:p>
          <a:p>
            <a:pPr lvl="1" eaLnBrk="1" hangingPunct="1"/>
            <a:r>
              <a:rPr lang="en-US" altLang="en-US"/>
              <a:t> </a:t>
            </a:r>
            <a:r>
              <a:rPr lang="en-US" altLang="en-US" u="sng"/>
              <a:t>But</a:t>
            </a:r>
            <a:r>
              <a:rPr lang="en-US" altLang="en-US"/>
              <a:t>, possibly not very well documented or advertised</a:t>
            </a:r>
          </a:p>
          <a:p>
            <a:pPr eaLnBrk="1" hangingPunct="1"/>
            <a:r>
              <a:rPr lang="en-US" altLang="en-US"/>
              <a:t> Release early and often</a:t>
            </a:r>
          </a:p>
          <a:p>
            <a:pPr lvl="1" eaLnBrk="1" hangingPunct="1"/>
            <a:r>
              <a:rPr lang="en-US" altLang="en-US"/>
              <a:t> All users are beta-testers for life</a:t>
            </a:r>
          </a:p>
          <a:p>
            <a:pPr eaLnBrk="1" hangingPunct="1"/>
            <a:r>
              <a:rPr lang="en-US" altLang="en-US"/>
              <a:t> Help the user (message board; consulting with NIH users)</a:t>
            </a:r>
          </a:p>
          <a:p>
            <a:pPr lvl="1" eaLnBrk="1" hangingPunct="1"/>
            <a:r>
              <a:rPr lang="en-US" altLang="en-US"/>
              <a:t> Until our patience expires</a:t>
            </a:r>
          </a:p>
          <a:p>
            <a:pPr eaLnBrk="1" hangingPunct="1"/>
            <a:r>
              <a:rPr lang="en-US" altLang="en-US"/>
              <a:t> Try to anticipate users</a:t>
            </a:r>
            <a:r>
              <a:rPr lang="ja-JP" altLang="en-US">
                <a:latin typeface="Arial" panose="020B0604020202020204" pitchFamily="34" charset="0"/>
              </a:rPr>
              <a:t>’</a:t>
            </a:r>
            <a:r>
              <a:rPr lang="en-US" altLang="ja-JP"/>
              <a:t> future needs</a:t>
            </a:r>
          </a:p>
          <a:p>
            <a:pPr lvl="1" eaLnBrk="1" hangingPunct="1"/>
            <a:r>
              <a:rPr lang="en-US" altLang="en-US"/>
              <a:t> What we think you will need may not be what you actually end up needing</a:t>
            </a:r>
          </a:p>
        </p:txBody>
      </p:sp>
      <p:pic>
        <p:nvPicPr>
          <p:cNvPr id="7171" name="Picture 4">
            <a:extLst>
              <a:ext uri="{FF2B5EF4-FFF2-40B4-BE49-F238E27FC236}">
                <a16:creationId xmlns:a16="http://schemas.microsoft.com/office/drawing/2014/main" id="{9687C53D-66E9-224E-8E12-90F24D9359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7150" y="5711825"/>
            <a:ext cx="97155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3" name="Rectangle 5">
            <a:extLst>
              <a:ext uri="{FF2B5EF4-FFF2-40B4-BE49-F238E27FC236}">
                <a16:creationId xmlns:a16="http://schemas.microsoft.com/office/drawing/2014/main" id="{E424C1BA-7FC0-4746-AA09-9CF445EEC5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16800" y="5584825"/>
            <a:ext cx="12874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2800" b="1" i="0">
                <a:solidFill>
                  <a:schemeClr val="tx2"/>
                </a:solidFill>
                <a:latin typeface="Arial Rounded MT Bold" charset="0"/>
                <a:ea typeface="ＭＳ Ｐゴシック" charset="0"/>
              </a:rPr>
              <a:t>*</a:t>
            </a:r>
          </a:p>
        </p:txBody>
      </p:sp>
    </p:spTree>
  </p:cSld>
  <p:clrMapOvr>
    <a:masterClrMapping/>
  </p:clrMapOvr>
  <p:transition spd="med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>
            <a:extLst>
              <a:ext uri="{FF2B5EF4-FFF2-40B4-BE49-F238E27FC236}">
                <a16:creationId xmlns:a16="http://schemas.microsoft.com/office/drawing/2014/main" id="{6F50EDF5-9D8A-8F4E-9316-7779067499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65163" y="160338"/>
            <a:ext cx="8340725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u="sng">
                <a:cs typeface="+mj-cs"/>
              </a:rPr>
              <a:t>Quick Sample of AFNI: Viewing Results</a:t>
            </a:r>
            <a:endParaRPr lang="en-US">
              <a:cs typeface="+mj-cs"/>
            </a:endParaRPr>
          </a:p>
        </p:txBody>
      </p:sp>
      <p:pic>
        <p:nvPicPr>
          <p:cNvPr id="61442" name="Picture 9" descr="afni6">
            <a:extLst>
              <a:ext uri="{FF2B5EF4-FFF2-40B4-BE49-F238E27FC236}">
                <a16:creationId xmlns:a16="http://schemas.microsoft.com/office/drawing/2014/main" id="{48D9D55F-7CAB-C640-8101-7677BC3FE6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8" y="901700"/>
            <a:ext cx="8362950" cy="564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6618" name="Text Box 10">
            <a:extLst>
              <a:ext uri="{FF2B5EF4-FFF2-40B4-BE49-F238E27FC236}">
                <a16:creationId xmlns:a16="http://schemas.microsoft.com/office/drawing/2014/main" id="{16489AF8-758F-AE44-96B9-4589D08D57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67588" y="1128713"/>
            <a:ext cx="1290637" cy="428625"/>
          </a:xfrm>
          <a:prstGeom prst="rect">
            <a:avLst/>
          </a:prstGeom>
          <a:noFill/>
          <a:ln w="3175">
            <a:solidFill>
              <a:srgbClr val="FF011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0" hangingPunct="0">
              <a:defRPr/>
            </a:pPr>
            <a:r>
              <a:rPr lang="en-US" sz="1400" i="0">
                <a:latin typeface="Helvetica" charset="0"/>
                <a:ea typeface="ＭＳ Ｐゴシック" charset="0"/>
              </a:rPr>
              <a:t>Fit of </a:t>
            </a:r>
            <a:r>
              <a:rPr lang="en-US" sz="1400" b="1" i="0">
                <a:solidFill>
                  <a:srgbClr val="FF011C"/>
                </a:solidFill>
                <a:latin typeface="Helvetica" charset="0"/>
                <a:ea typeface="ＭＳ Ｐゴシック" charset="0"/>
              </a:rPr>
              <a:t>activation pattern</a:t>
            </a:r>
            <a:r>
              <a:rPr lang="en-US" sz="1400" i="0">
                <a:latin typeface="Helvetica" charset="0"/>
                <a:ea typeface="ＭＳ Ｐゴシック" charset="0"/>
              </a:rPr>
              <a:t> to </a:t>
            </a:r>
            <a:r>
              <a:rPr lang="en-US" sz="1400" b="1" i="0">
                <a:latin typeface="Helvetica" charset="0"/>
                <a:ea typeface="ＭＳ Ｐゴシック" charset="0"/>
              </a:rPr>
              <a:t>data</a:t>
            </a:r>
            <a:endParaRPr lang="en-US" sz="1400" i="0">
              <a:latin typeface="Helvetica" charset="0"/>
              <a:ea typeface="ＭＳ Ｐゴシック" charset="0"/>
            </a:endParaRPr>
          </a:p>
        </p:txBody>
      </p:sp>
      <p:sp>
        <p:nvSpPr>
          <p:cNvPr id="196619" name="Text Box 11">
            <a:extLst>
              <a:ext uri="{FF2B5EF4-FFF2-40B4-BE49-F238E27FC236}">
                <a16:creationId xmlns:a16="http://schemas.microsoft.com/office/drawing/2014/main" id="{AEC8CC76-2748-CC44-8FD8-930C5BE43E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2025" y="5387975"/>
            <a:ext cx="1836738" cy="428625"/>
          </a:xfrm>
          <a:prstGeom prst="rect">
            <a:avLst/>
          </a:prstGeom>
          <a:noFill/>
          <a:ln w="317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0" hangingPunct="0">
              <a:defRPr/>
            </a:pPr>
            <a:r>
              <a:rPr lang="en-US" sz="1400" i="0">
                <a:solidFill>
                  <a:srgbClr val="FFFF01"/>
                </a:solidFill>
                <a:latin typeface="Helvetica" charset="0"/>
                <a:ea typeface="ＭＳ Ｐゴシック" charset="0"/>
              </a:rPr>
              <a:t>Colorized+thresholded activation magnitudes</a:t>
            </a:r>
          </a:p>
        </p:txBody>
      </p:sp>
    </p:spTree>
  </p:cSld>
  <p:clrMapOvr>
    <a:masterClrMapping/>
  </p:clrMapOvr>
  <p:transition spd="med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>
            <a:extLst>
              <a:ext uri="{FF2B5EF4-FFF2-40B4-BE49-F238E27FC236}">
                <a16:creationId xmlns:a16="http://schemas.microsoft.com/office/drawing/2014/main" id="{DA7954D5-6C40-BC4E-91B2-F6D8AFE063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u="sng">
                <a:cs typeface="+mj-cs"/>
              </a:rPr>
              <a:t>What's in a Dataset: Numbers</a:t>
            </a:r>
            <a:endParaRPr lang="en-US">
              <a:cs typeface="+mj-cs"/>
            </a:endParaRPr>
          </a:p>
        </p:txBody>
      </p:sp>
      <p:sp>
        <p:nvSpPr>
          <p:cNvPr id="75779" name="Rectangle 3">
            <a:extLst>
              <a:ext uri="{FF2B5EF4-FFF2-40B4-BE49-F238E27FC236}">
                <a16:creationId xmlns:a16="http://schemas.microsoft.com/office/drawing/2014/main" id="{836BD3DD-B3A1-5C47-A040-AF116D3A9B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438" y="930275"/>
            <a:ext cx="8921750" cy="5360988"/>
          </a:xfrm>
        </p:spPr>
        <p:txBody>
          <a:bodyPr/>
          <a:lstStyle/>
          <a:p>
            <a:pPr eaLnBrk="1" hangingPunct="1"/>
            <a:r>
              <a:rPr lang="en-US" altLang="en-US"/>
              <a:t> Different types of numbers can be stored in datasets</a:t>
            </a:r>
          </a:p>
          <a:p>
            <a:pPr lvl="1" eaLnBrk="1" hangingPunct="1"/>
            <a:r>
              <a:rPr lang="en-US" altLang="en-US"/>
              <a:t> 8 bit bytes </a:t>
            </a:r>
            <a:r>
              <a:rPr lang="en-US" altLang="en-US" sz="2000"/>
              <a:t>(e.g., from grayscale photos)</a:t>
            </a:r>
            <a:endParaRPr lang="en-US" altLang="en-US"/>
          </a:p>
          <a:p>
            <a:pPr lvl="1" eaLnBrk="1" hangingPunct="1"/>
            <a:r>
              <a:rPr lang="en-US" altLang="en-US"/>
              <a:t> </a:t>
            </a:r>
            <a:r>
              <a:rPr lang="en-US" altLang="en-US" b="1"/>
              <a:t>16 bit short </a:t>
            </a:r>
            <a:r>
              <a:rPr lang="en-US" altLang="en-US"/>
              <a:t>integers </a:t>
            </a:r>
            <a:r>
              <a:rPr lang="en-US" altLang="en-US" sz="2000"/>
              <a:t>(e.g., from MRI scanners)</a:t>
            </a:r>
          </a:p>
          <a:p>
            <a:pPr lvl="1" eaLnBrk="1" hangingPunct="1"/>
            <a:r>
              <a:rPr lang="en-US" altLang="en-US" b="1"/>
              <a:t> 32 bit floats</a:t>
            </a:r>
            <a:r>
              <a:rPr lang="en-US" altLang="en-US"/>
              <a:t> </a:t>
            </a:r>
            <a:r>
              <a:rPr lang="en-US" altLang="en-US" sz="2000"/>
              <a:t>(e.g., calculated values)</a:t>
            </a:r>
          </a:p>
          <a:p>
            <a:pPr lvl="1" eaLnBrk="1" hangingPunct="1"/>
            <a:r>
              <a:rPr lang="en-US" altLang="en-US"/>
              <a:t> 24 bit RGB color triples </a:t>
            </a:r>
            <a:r>
              <a:rPr lang="en-US" altLang="en-US" sz="2000"/>
              <a:t>(e.g., JPEGs from your digital camera!)</a:t>
            </a:r>
            <a:endParaRPr lang="en-US" altLang="en-US"/>
          </a:p>
          <a:p>
            <a:pPr lvl="1" eaLnBrk="1" hangingPunct="1"/>
            <a:r>
              <a:rPr lang="en-US" altLang="en-US"/>
              <a:t> 64 bit complex numbers </a:t>
            </a:r>
            <a:r>
              <a:rPr lang="en-US" altLang="en-US" sz="2000"/>
              <a:t>(e.g., for the physicists in the room)</a:t>
            </a:r>
            <a:endParaRPr lang="en-US" altLang="en-US"/>
          </a:p>
          <a:p>
            <a:pPr eaLnBrk="1" hangingPunct="1"/>
            <a:r>
              <a:rPr lang="en-US" altLang="en-US"/>
              <a:t> Different sub-bricks are allowed to have different numeric types</a:t>
            </a:r>
          </a:p>
          <a:p>
            <a:pPr lvl="1" eaLnBrk="1" hangingPunct="1"/>
            <a:r>
              <a:rPr lang="en-US" altLang="en-US"/>
              <a:t> But this is </a:t>
            </a:r>
            <a:r>
              <a:rPr lang="en-US" altLang="en-US" b="1" i="1" u="sng"/>
              <a:t>not</a:t>
            </a:r>
            <a:r>
              <a:rPr lang="en-US" altLang="en-US"/>
              <a:t> recommended</a:t>
            </a:r>
          </a:p>
          <a:p>
            <a:pPr lvl="1" eaLnBrk="1" hangingPunct="1"/>
            <a:r>
              <a:rPr lang="en-US" altLang="en-US"/>
              <a:t> Will occur if you </a:t>
            </a:r>
            <a:r>
              <a:rPr lang="ja-JP" altLang="en-US">
                <a:latin typeface="Arial" panose="020B0604020202020204" pitchFamily="34" charset="0"/>
              </a:rPr>
              <a:t>“</a:t>
            </a:r>
            <a:r>
              <a:rPr lang="en-US" altLang="ja-JP"/>
              <a:t>catenate</a:t>
            </a:r>
            <a:r>
              <a:rPr lang="ja-JP" altLang="en-US">
                <a:latin typeface="Arial" panose="020B0604020202020204" pitchFamily="34" charset="0"/>
              </a:rPr>
              <a:t>”</a:t>
            </a:r>
            <a:r>
              <a:rPr lang="en-US" altLang="ja-JP"/>
              <a:t> two dissimilar datasets together (e.g., using </a:t>
            </a:r>
            <a:r>
              <a:rPr lang="en-US" altLang="ja-JP" b="1">
                <a:solidFill>
                  <a:srgbClr val="2DB811"/>
                </a:solidFill>
              </a:rPr>
              <a:t>3dTcat</a:t>
            </a:r>
            <a:r>
              <a:rPr lang="en-US" altLang="ja-JP"/>
              <a:t> or </a:t>
            </a:r>
            <a:r>
              <a:rPr lang="en-US" altLang="ja-JP" b="1">
                <a:solidFill>
                  <a:srgbClr val="2DB811"/>
                </a:solidFill>
              </a:rPr>
              <a:t>3dbucket</a:t>
            </a:r>
            <a:r>
              <a:rPr lang="en-US" altLang="ja-JP"/>
              <a:t> commands)</a:t>
            </a:r>
          </a:p>
          <a:p>
            <a:pPr lvl="2" eaLnBrk="1" hangingPunct="1"/>
            <a:r>
              <a:rPr lang="en-US" altLang="en-US"/>
              <a:t>Programs will display a warning to the screen if you try this</a:t>
            </a:r>
          </a:p>
        </p:txBody>
      </p:sp>
      <p:grpSp>
        <p:nvGrpSpPr>
          <p:cNvPr id="75786" name="Group 10">
            <a:extLst>
              <a:ext uri="{FF2B5EF4-FFF2-40B4-BE49-F238E27FC236}">
                <a16:creationId xmlns:a16="http://schemas.microsoft.com/office/drawing/2014/main" id="{6F6B8714-24D5-374E-8A85-FEEC3A5773DB}"/>
              </a:ext>
            </a:extLst>
          </p:cNvPr>
          <p:cNvGrpSpPr>
            <a:grpSpLocks/>
          </p:cNvGrpSpPr>
          <p:nvPr/>
        </p:nvGrpSpPr>
        <p:grpSpPr bwMode="auto">
          <a:xfrm>
            <a:off x="2508250" y="4049713"/>
            <a:ext cx="4813300" cy="446087"/>
            <a:chOff x="1595" y="3130"/>
            <a:chExt cx="3032" cy="281"/>
          </a:xfrm>
        </p:grpSpPr>
        <p:sp>
          <p:nvSpPr>
            <p:cNvPr id="75781" name="Freeform 5">
              <a:extLst>
                <a:ext uri="{FF2B5EF4-FFF2-40B4-BE49-F238E27FC236}">
                  <a16:creationId xmlns:a16="http://schemas.microsoft.com/office/drawing/2014/main" id="{F3481C85-4CD0-504F-8D97-6833962D6E35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8" y="3130"/>
              <a:ext cx="1059" cy="281"/>
            </a:xfrm>
            <a:custGeom>
              <a:avLst/>
              <a:gdLst>
                <a:gd name="T0" fmla="*/ 34 w 1059"/>
                <a:gd name="T1" fmla="*/ 56 h 281"/>
                <a:gd name="T2" fmla="*/ 1 w 1059"/>
                <a:gd name="T3" fmla="*/ 121 h 281"/>
                <a:gd name="T4" fmla="*/ 6 w 1059"/>
                <a:gd name="T5" fmla="*/ 192 h 281"/>
                <a:gd name="T6" fmla="*/ 34 w 1059"/>
                <a:gd name="T7" fmla="*/ 215 h 281"/>
                <a:gd name="T8" fmla="*/ 221 w 1059"/>
                <a:gd name="T9" fmla="*/ 243 h 281"/>
                <a:gd name="T10" fmla="*/ 422 w 1059"/>
                <a:gd name="T11" fmla="*/ 266 h 281"/>
                <a:gd name="T12" fmla="*/ 567 w 1059"/>
                <a:gd name="T13" fmla="*/ 281 h 281"/>
                <a:gd name="T14" fmla="*/ 1049 w 1059"/>
                <a:gd name="T15" fmla="*/ 229 h 281"/>
                <a:gd name="T16" fmla="*/ 1044 w 1059"/>
                <a:gd name="T17" fmla="*/ 173 h 281"/>
                <a:gd name="T18" fmla="*/ 983 w 1059"/>
                <a:gd name="T19" fmla="*/ 135 h 281"/>
                <a:gd name="T20" fmla="*/ 880 w 1059"/>
                <a:gd name="T21" fmla="*/ 75 h 281"/>
                <a:gd name="T22" fmla="*/ 689 w 1059"/>
                <a:gd name="T23" fmla="*/ 19 h 281"/>
                <a:gd name="T24" fmla="*/ 572 w 1059"/>
                <a:gd name="T25" fmla="*/ 0 h 281"/>
                <a:gd name="T26" fmla="*/ 183 w 1059"/>
                <a:gd name="T27" fmla="*/ 23 h 281"/>
                <a:gd name="T28" fmla="*/ 48 w 1059"/>
                <a:gd name="T29" fmla="*/ 51 h 281"/>
                <a:gd name="T30" fmla="*/ 34 w 1059"/>
                <a:gd name="T31" fmla="*/ 56 h 28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059" h="281">
                  <a:moveTo>
                    <a:pt x="34" y="56"/>
                  </a:moveTo>
                  <a:cubicBezTo>
                    <a:pt x="28" y="88"/>
                    <a:pt x="17" y="95"/>
                    <a:pt x="1" y="121"/>
                  </a:cubicBezTo>
                  <a:cubicBezTo>
                    <a:pt x="2" y="144"/>
                    <a:pt x="0" y="168"/>
                    <a:pt x="6" y="192"/>
                  </a:cubicBezTo>
                  <a:cubicBezTo>
                    <a:pt x="7" y="197"/>
                    <a:pt x="28" y="212"/>
                    <a:pt x="34" y="215"/>
                  </a:cubicBezTo>
                  <a:cubicBezTo>
                    <a:pt x="93" y="238"/>
                    <a:pt x="158" y="239"/>
                    <a:pt x="221" y="243"/>
                  </a:cubicBezTo>
                  <a:cubicBezTo>
                    <a:pt x="288" y="250"/>
                    <a:pt x="354" y="261"/>
                    <a:pt x="422" y="266"/>
                  </a:cubicBezTo>
                  <a:cubicBezTo>
                    <a:pt x="469" y="274"/>
                    <a:pt x="567" y="281"/>
                    <a:pt x="567" y="281"/>
                  </a:cubicBezTo>
                  <a:cubicBezTo>
                    <a:pt x="726" y="274"/>
                    <a:pt x="894" y="269"/>
                    <a:pt x="1049" y="229"/>
                  </a:cubicBezTo>
                  <a:cubicBezTo>
                    <a:pt x="1057" y="205"/>
                    <a:pt x="1059" y="208"/>
                    <a:pt x="1044" y="173"/>
                  </a:cubicBezTo>
                  <a:cubicBezTo>
                    <a:pt x="1035" y="153"/>
                    <a:pt x="1000" y="144"/>
                    <a:pt x="983" y="135"/>
                  </a:cubicBezTo>
                  <a:cubicBezTo>
                    <a:pt x="947" y="115"/>
                    <a:pt x="916" y="92"/>
                    <a:pt x="880" y="75"/>
                  </a:cubicBezTo>
                  <a:cubicBezTo>
                    <a:pt x="843" y="33"/>
                    <a:pt x="741" y="28"/>
                    <a:pt x="689" y="19"/>
                  </a:cubicBezTo>
                  <a:cubicBezTo>
                    <a:pt x="650" y="5"/>
                    <a:pt x="612" y="2"/>
                    <a:pt x="572" y="0"/>
                  </a:cubicBezTo>
                  <a:cubicBezTo>
                    <a:pt x="441" y="3"/>
                    <a:pt x="313" y="13"/>
                    <a:pt x="183" y="23"/>
                  </a:cubicBezTo>
                  <a:cubicBezTo>
                    <a:pt x="138" y="32"/>
                    <a:pt x="93" y="44"/>
                    <a:pt x="48" y="51"/>
                  </a:cubicBezTo>
                  <a:cubicBezTo>
                    <a:pt x="43" y="52"/>
                    <a:pt x="34" y="56"/>
                    <a:pt x="34" y="56"/>
                  </a:cubicBezTo>
                  <a:close/>
                </a:path>
              </a:pathLst>
            </a:custGeom>
            <a:solidFill>
              <a:srgbClr val="FFFF0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780" name="Text Box 4">
              <a:extLst>
                <a:ext uri="{FF2B5EF4-FFF2-40B4-BE49-F238E27FC236}">
                  <a16:creationId xmlns:a16="http://schemas.microsoft.com/office/drawing/2014/main" id="{D263AF7D-95DB-104B-AC5C-CA55AA78B6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48" y="3169"/>
              <a:ext cx="99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sz="1600" i="0">
                  <a:latin typeface="Helvetica" charset="0"/>
                  <a:ea typeface="ＭＳ Ｐゴシック" charset="0"/>
                </a:rPr>
                <a:t>and I mean this</a:t>
              </a:r>
            </a:p>
          </p:txBody>
        </p:sp>
        <p:sp>
          <p:nvSpPr>
            <p:cNvPr id="75784" name="Line 8">
              <a:extLst>
                <a:ext uri="{FF2B5EF4-FFF2-40B4-BE49-F238E27FC236}">
                  <a16:creationId xmlns:a16="http://schemas.microsoft.com/office/drawing/2014/main" id="{CACFCEF8-6CEF-034D-BF11-2AA0FF3BC8B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95" y="3252"/>
              <a:ext cx="0" cy="159"/>
            </a:xfrm>
            <a:prstGeom prst="line">
              <a:avLst/>
            </a:prstGeom>
            <a:noFill/>
            <a:ln w="9525">
              <a:solidFill>
                <a:srgbClr val="FF011C"/>
              </a:solidFill>
              <a:round/>
              <a:headEnd type="stealth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latin typeface="Helvetica" charset="0"/>
                <a:ea typeface="ＭＳ Ｐゴシック" charset="0"/>
              </a:endParaRPr>
            </a:p>
          </p:txBody>
        </p:sp>
        <p:sp>
          <p:nvSpPr>
            <p:cNvPr id="75785" name="Line 9">
              <a:extLst>
                <a:ext uri="{FF2B5EF4-FFF2-40B4-BE49-F238E27FC236}">
                  <a16:creationId xmlns:a16="http://schemas.microsoft.com/office/drawing/2014/main" id="{0086A8CE-8739-9148-8BB0-556C4ED9C29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95" y="3252"/>
              <a:ext cx="1973" cy="0"/>
            </a:xfrm>
            <a:prstGeom prst="line">
              <a:avLst/>
            </a:prstGeom>
            <a:noFill/>
            <a:ln w="9525">
              <a:solidFill>
                <a:srgbClr val="FF011C"/>
              </a:solidFill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latin typeface="Helvetica" charset="0"/>
                <a:ea typeface="ＭＳ Ｐゴシック" charset="0"/>
              </a:endParaRPr>
            </a:p>
          </p:txBody>
        </p:sp>
      </p:grpSp>
      <p:sp>
        <p:nvSpPr>
          <p:cNvPr id="75787" name="Line 11">
            <a:extLst>
              <a:ext uri="{FF2B5EF4-FFF2-40B4-BE49-F238E27FC236}">
                <a16:creationId xmlns:a16="http://schemas.microsoft.com/office/drawing/2014/main" id="{D6AB1D68-F5D4-A341-A897-D82BE7CC3F8F}"/>
              </a:ext>
            </a:extLst>
          </p:cNvPr>
          <p:cNvSpPr>
            <a:spLocks noChangeShapeType="1"/>
          </p:cNvSpPr>
          <p:nvPr/>
        </p:nvSpPr>
        <p:spPr bwMode="auto">
          <a:xfrm>
            <a:off x="57150" y="3595688"/>
            <a:ext cx="8980488" cy="0"/>
          </a:xfrm>
          <a:prstGeom prst="line">
            <a:avLst/>
          </a:prstGeom>
          <a:noFill/>
          <a:ln w="9525">
            <a:solidFill>
              <a:srgbClr val="FF011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defRPr/>
            </a:pPr>
            <a:endParaRPr lang="en-US">
              <a:latin typeface="Helvetica" charset="0"/>
              <a:ea typeface="ＭＳ Ｐゴシック" charset="0"/>
            </a:endParaRPr>
          </a:p>
        </p:txBody>
      </p:sp>
      <p:sp>
        <p:nvSpPr>
          <p:cNvPr id="75788" name="Line 12">
            <a:extLst>
              <a:ext uri="{FF2B5EF4-FFF2-40B4-BE49-F238E27FC236}">
                <a16:creationId xmlns:a16="http://schemas.microsoft.com/office/drawing/2014/main" id="{CF27EE03-536B-EE4B-8C73-32B2D3262A86}"/>
              </a:ext>
            </a:extLst>
          </p:cNvPr>
          <p:cNvSpPr>
            <a:spLocks noChangeShapeType="1"/>
          </p:cNvSpPr>
          <p:nvPr/>
        </p:nvSpPr>
        <p:spPr bwMode="auto">
          <a:xfrm>
            <a:off x="88900" y="2074863"/>
            <a:ext cx="427038" cy="0"/>
          </a:xfrm>
          <a:prstGeom prst="line">
            <a:avLst/>
          </a:prstGeom>
          <a:noFill/>
          <a:ln w="76200" cmpd="sng">
            <a:solidFill>
              <a:srgbClr val="FF011C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defRPr/>
            </a:pPr>
            <a:endParaRPr lang="en-US">
              <a:ln w="76200" cmpd="sng">
                <a:solidFill>
                  <a:schemeClr val="tx1"/>
                </a:solidFill>
              </a:ln>
              <a:latin typeface="Helvetica" charset="0"/>
              <a:ea typeface="ＭＳ Ｐゴシック" charset="0"/>
            </a:endParaRPr>
          </a:p>
        </p:txBody>
      </p:sp>
      <p:sp>
        <p:nvSpPr>
          <p:cNvPr id="75789" name="Line 13">
            <a:extLst>
              <a:ext uri="{FF2B5EF4-FFF2-40B4-BE49-F238E27FC236}">
                <a16:creationId xmlns:a16="http://schemas.microsoft.com/office/drawing/2014/main" id="{28E3CD46-05B3-F744-B696-6795E678D38C}"/>
              </a:ext>
            </a:extLst>
          </p:cNvPr>
          <p:cNvSpPr>
            <a:spLocks noChangeShapeType="1"/>
          </p:cNvSpPr>
          <p:nvPr/>
        </p:nvSpPr>
        <p:spPr bwMode="auto">
          <a:xfrm>
            <a:off x="88900" y="2525713"/>
            <a:ext cx="427038" cy="0"/>
          </a:xfrm>
          <a:prstGeom prst="line">
            <a:avLst/>
          </a:prstGeom>
          <a:noFill/>
          <a:ln w="76200" cmpd="sng">
            <a:solidFill>
              <a:srgbClr val="FF011C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defRPr/>
            </a:pPr>
            <a:endParaRPr lang="en-US">
              <a:latin typeface="Helvetica" charset="0"/>
              <a:ea typeface="ＭＳ Ｐゴシック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5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>
            <a:extLst>
              <a:ext uri="{FF2B5EF4-FFF2-40B4-BE49-F238E27FC236}">
                <a16:creationId xmlns:a16="http://schemas.microsoft.com/office/drawing/2014/main" id="{6FED7C45-CED3-AC4A-85B3-BCC6D62474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65163" y="54322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u="sng" dirty="0">
                <a:cs typeface="+mj-cs"/>
              </a:rPr>
              <a:t>What's in a Dataset: Header Stuff</a:t>
            </a:r>
            <a:endParaRPr lang="en-US" dirty="0">
              <a:cs typeface="+mj-cs"/>
            </a:endParaRPr>
          </a:p>
        </p:txBody>
      </p:sp>
      <p:sp>
        <p:nvSpPr>
          <p:cNvPr id="76803" name="Rectangle 3">
            <a:extLst>
              <a:ext uri="{FF2B5EF4-FFF2-40B4-BE49-F238E27FC236}">
                <a16:creationId xmlns:a16="http://schemas.microsoft.com/office/drawing/2014/main" id="{E21719AB-6C17-1241-8DB6-9B4284F698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4938" y="739364"/>
            <a:ext cx="8872537" cy="5986116"/>
          </a:xfrm>
        </p:spPr>
        <p:txBody>
          <a:bodyPr/>
          <a:lstStyle/>
          <a:p>
            <a:pPr eaLnBrk="1" hangingPunct="1"/>
            <a:r>
              <a:rPr lang="en-US" altLang="en-US" dirty="0"/>
              <a:t> Besides the voxel numerical values, a dataset also contains auxiliary information, including (some of which is optional):</a:t>
            </a:r>
          </a:p>
          <a:p>
            <a:pPr lvl="1" eaLnBrk="1" hangingPunct="1"/>
            <a:r>
              <a:rPr lang="en-US" altLang="en-US" dirty="0"/>
              <a:t> </a:t>
            </a:r>
            <a:r>
              <a:rPr lang="en-US" altLang="en-US" i="1" dirty="0" err="1"/>
              <a:t>xyz</a:t>
            </a:r>
            <a:r>
              <a:rPr lang="en-US" altLang="en-US" dirty="0"/>
              <a:t> dimensions of each voxel (in mm)</a:t>
            </a:r>
          </a:p>
          <a:p>
            <a:pPr lvl="1" eaLnBrk="1" hangingPunct="1"/>
            <a:r>
              <a:rPr lang="en-US" altLang="en-US" dirty="0"/>
              <a:t> Orientation of dataset axes;</a:t>
            </a:r>
          </a:p>
          <a:p>
            <a:pPr lvl="2" eaLnBrk="1" hangingPunct="1">
              <a:buFontTx/>
              <a:buNone/>
            </a:pPr>
            <a:r>
              <a:rPr lang="en-US" altLang="en-US" dirty="0"/>
              <a:t>for example, </a:t>
            </a:r>
            <a:r>
              <a:rPr lang="en-US" altLang="en-US" i="1" dirty="0"/>
              <a:t>x</a:t>
            </a:r>
            <a:r>
              <a:rPr lang="en-US" altLang="en-US" dirty="0"/>
              <a:t>-axis=R-L, </a:t>
            </a:r>
            <a:r>
              <a:rPr lang="en-US" altLang="en-US" i="1" dirty="0"/>
              <a:t>y</a:t>
            </a:r>
            <a:r>
              <a:rPr lang="en-US" altLang="en-US" dirty="0"/>
              <a:t>-axis=A-P, </a:t>
            </a:r>
            <a:r>
              <a:rPr lang="en-US" altLang="en-US" i="1" dirty="0"/>
              <a:t>z-</a:t>
            </a:r>
            <a:r>
              <a:rPr lang="en-US" altLang="en-US" dirty="0"/>
              <a:t>axis=I-S</a:t>
            </a:r>
          </a:p>
          <a:p>
            <a:pPr lvl="2" eaLnBrk="1" hangingPunct="1">
              <a:buFontTx/>
              <a:buNone/>
            </a:pPr>
            <a:r>
              <a:rPr lang="en-US" altLang="en-US" dirty="0">
                <a:sym typeface="Symbol" pitchFamily="2" charset="2"/>
              </a:rPr>
              <a:t>= axial slices  (we call this orientation </a:t>
            </a:r>
            <a:r>
              <a:rPr lang="ja-JP" altLang="en-US">
                <a:latin typeface="Arial" panose="020B0604020202020204" pitchFamily="34" charset="0"/>
                <a:sym typeface="Symbol" pitchFamily="2" charset="2"/>
              </a:rPr>
              <a:t>“</a:t>
            </a:r>
            <a:r>
              <a:rPr lang="en-US" altLang="ja-JP" dirty="0">
                <a:sym typeface="Symbol" pitchFamily="2" charset="2"/>
              </a:rPr>
              <a:t>RAI</a:t>
            </a:r>
            <a:r>
              <a:rPr lang="ja-JP" altLang="en-US">
                <a:latin typeface="Arial" panose="020B0604020202020204" pitchFamily="34" charset="0"/>
                <a:sym typeface="Symbol" pitchFamily="2" charset="2"/>
              </a:rPr>
              <a:t>”</a:t>
            </a:r>
            <a:r>
              <a:rPr lang="en-US" altLang="ja-JP" dirty="0">
                <a:sym typeface="Symbol" pitchFamily="2" charset="2"/>
              </a:rPr>
              <a:t>)</a:t>
            </a:r>
          </a:p>
          <a:p>
            <a:pPr lvl="1" eaLnBrk="1" hangingPunct="1"/>
            <a:r>
              <a:rPr lang="en-US" altLang="en-US" dirty="0"/>
              <a:t> Location of dataset in scanner coordinates</a:t>
            </a:r>
          </a:p>
          <a:p>
            <a:pPr lvl="2" eaLnBrk="1" hangingPunct="1"/>
            <a:r>
              <a:rPr lang="en-US" altLang="en-US" dirty="0"/>
              <a:t> Needed to overlay one dataset onto another</a:t>
            </a:r>
          </a:p>
          <a:p>
            <a:pPr lvl="2" eaLnBrk="1" hangingPunct="1"/>
            <a:r>
              <a:rPr lang="en-US" altLang="en-US" dirty="0"/>
              <a:t> Very important to get right in FMRI, since we deal with many datasets</a:t>
            </a:r>
          </a:p>
          <a:p>
            <a:pPr lvl="1" eaLnBrk="1" hangingPunct="1"/>
            <a:r>
              <a:rPr lang="en-US" altLang="en-US" dirty="0"/>
              <a:t> Time between sub-bricks, for </a:t>
            </a:r>
            <a:r>
              <a:rPr lang="en-US" altLang="en-US" u="sng" dirty="0">
                <a:solidFill>
                  <a:srgbClr val="1113E4"/>
                </a:solidFill>
              </a:rPr>
              <a:t>3D+time</a:t>
            </a:r>
            <a:r>
              <a:rPr lang="en-US" altLang="en-US" dirty="0"/>
              <a:t> datasets</a:t>
            </a:r>
          </a:p>
          <a:p>
            <a:pPr lvl="2" eaLnBrk="1" hangingPunct="1"/>
            <a:r>
              <a:rPr lang="en-US" altLang="en-US" dirty="0"/>
              <a:t> Such datasets are the basic unit of FMRI data (one per imaging run)</a:t>
            </a:r>
          </a:p>
          <a:p>
            <a:pPr lvl="1" eaLnBrk="1" hangingPunct="1"/>
            <a:r>
              <a:rPr lang="en-US" altLang="en-US" dirty="0"/>
              <a:t> Statistical parameters associated with each sub-brick</a:t>
            </a:r>
          </a:p>
          <a:p>
            <a:pPr lvl="2" eaLnBrk="1" hangingPunct="1"/>
            <a:r>
              <a:rPr lang="en-US" altLang="en-US" dirty="0"/>
              <a:t> e.g., a </a:t>
            </a:r>
            <a:r>
              <a:rPr lang="en-US" altLang="en-US" i="1" dirty="0">
                <a:solidFill>
                  <a:srgbClr val="1113E4"/>
                </a:solidFill>
              </a:rPr>
              <a:t>t</a:t>
            </a:r>
            <a:r>
              <a:rPr lang="en-US" altLang="en-US" dirty="0"/>
              <a:t>-statistic sub-brick has degrees-of-freedom parameter stored</a:t>
            </a:r>
          </a:p>
          <a:p>
            <a:pPr lvl="2" eaLnBrk="1" hangingPunct="1"/>
            <a:r>
              <a:rPr lang="en-US" altLang="en-US" dirty="0"/>
              <a:t> e.g., an </a:t>
            </a:r>
            <a:r>
              <a:rPr lang="en-US" altLang="en-US" i="1" dirty="0">
                <a:solidFill>
                  <a:srgbClr val="1113E4"/>
                </a:solidFill>
              </a:rPr>
              <a:t>F</a:t>
            </a:r>
            <a:r>
              <a:rPr lang="en-US" altLang="en-US" dirty="0"/>
              <a:t>-statistic sub-brick has 2 DOF parameters stored</a:t>
            </a:r>
          </a:p>
          <a:p>
            <a:pPr lvl="1" eaLnBrk="1" hangingPunct="1"/>
            <a:r>
              <a:rPr lang="en-US" altLang="en-US" dirty="0"/>
              <a:t>Et cetera, et cetera, et cetera …</a:t>
            </a:r>
          </a:p>
        </p:txBody>
      </p:sp>
      <p:pic>
        <p:nvPicPr>
          <p:cNvPr id="65539" name="Picture 10">
            <a:extLst>
              <a:ext uri="{FF2B5EF4-FFF2-40B4-BE49-F238E27FC236}">
                <a16:creationId xmlns:a16="http://schemas.microsoft.com/office/drawing/2014/main" id="{2590258F-C73B-6B4C-9ED5-48134086DB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613" y="1560102"/>
            <a:ext cx="2435225" cy="235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5540" name="Group 4">
            <a:extLst>
              <a:ext uri="{FF2B5EF4-FFF2-40B4-BE49-F238E27FC236}">
                <a16:creationId xmlns:a16="http://schemas.microsoft.com/office/drawing/2014/main" id="{B9EDA0B0-10B4-124F-B743-641F02E1A746}"/>
              </a:ext>
            </a:extLst>
          </p:cNvPr>
          <p:cNvGrpSpPr>
            <a:grpSpLocks/>
          </p:cNvGrpSpPr>
          <p:nvPr/>
        </p:nvGrpSpPr>
        <p:grpSpPr bwMode="auto">
          <a:xfrm>
            <a:off x="7329488" y="4362039"/>
            <a:ext cx="1725612" cy="369888"/>
            <a:chOff x="7342254" y="4448636"/>
            <a:chExt cx="1725074" cy="369332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2D717D4-2287-4347-8EF7-278F81028715}"/>
                </a:ext>
              </a:extLst>
            </p:cNvPr>
            <p:cNvSpPr txBox="1"/>
            <p:nvPr/>
          </p:nvSpPr>
          <p:spPr>
            <a:xfrm>
              <a:off x="8064341" y="4448636"/>
              <a:ext cx="1002987" cy="369332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sz="1800" dirty="0">
                  <a:solidFill>
                    <a:srgbClr val="FFFF01"/>
                  </a:solidFill>
                </a:rPr>
                <a:t>Jargon</a:t>
              </a:r>
              <a:r>
                <a:rPr lang="en-US" sz="1800" dirty="0"/>
                <a:t>!</a:t>
              </a:r>
            </a:p>
          </p:txBody>
        </p:sp>
        <p:sp>
          <p:nvSpPr>
            <p:cNvPr id="7" name="Left Arrow 6">
              <a:extLst>
                <a:ext uri="{FF2B5EF4-FFF2-40B4-BE49-F238E27FC236}">
                  <a16:creationId xmlns:a16="http://schemas.microsoft.com/office/drawing/2014/main" id="{7EF49C77-482F-D14D-80A4-566FC0CBCF9E}"/>
                </a:ext>
              </a:extLst>
            </p:cNvPr>
            <p:cNvSpPr/>
            <p:nvPr/>
          </p:nvSpPr>
          <p:spPr bwMode="auto">
            <a:xfrm>
              <a:off x="7342254" y="4516796"/>
              <a:ext cx="782393" cy="250448"/>
            </a:xfrm>
            <a:prstGeom prst="leftArrow">
              <a:avLst/>
            </a:prstGeom>
            <a:solidFill>
              <a:srgbClr val="FF0000"/>
            </a:solidFill>
            <a:ln w="9525" cap="flat" cmpd="sng" algn="ctr">
              <a:solidFill>
                <a:srgbClr val="1113E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2200" b="1" i="0">
                <a:ln>
                  <a:solidFill>
                    <a:srgbClr val="FF011C"/>
                  </a:solidFill>
                </a:ln>
                <a:solidFill>
                  <a:srgbClr val="FF011C"/>
                </a:solidFill>
                <a:latin typeface="Helvetica" charset="0"/>
                <a:ea typeface="ＭＳ Ｐゴシック" charset="0"/>
              </a:endParaRPr>
            </a:p>
          </p:txBody>
        </p:sp>
      </p:grpSp>
    </p:spTree>
  </p:cSld>
  <p:clrMapOvr>
    <a:masterClrMapping/>
  </p:clrMapOvr>
  <p:transition spd="med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>
            <a:extLst>
              <a:ext uri="{FF2B5EF4-FFF2-40B4-BE49-F238E27FC236}">
                <a16:creationId xmlns:a16="http://schemas.microsoft.com/office/drawing/2014/main" id="{016A0090-4D2C-8444-85A0-77B10DCDDC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u="sng">
                <a:cs typeface="+mj-cs"/>
              </a:rPr>
              <a:t>AFNI Dataset Files - 1</a:t>
            </a:r>
            <a:endParaRPr lang="en-US">
              <a:cs typeface="+mj-cs"/>
            </a:endParaRPr>
          </a:p>
        </p:txBody>
      </p:sp>
      <p:sp>
        <p:nvSpPr>
          <p:cNvPr id="77827" name="Rectangle 3">
            <a:extLst>
              <a:ext uri="{FF2B5EF4-FFF2-40B4-BE49-F238E27FC236}">
                <a16:creationId xmlns:a16="http://schemas.microsoft.com/office/drawing/2014/main" id="{7AD6B46B-7DBE-3748-899B-DAAB2842F5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6018" y="823818"/>
            <a:ext cx="9037982" cy="6034182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buFont typeface="Times" charset="0"/>
              <a:buChar char="•"/>
              <a:defRPr/>
            </a:pPr>
            <a:r>
              <a:rPr lang="en-US" dirty="0">
                <a:cs typeface="+mn-cs"/>
              </a:rPr>
              <a:t> AFNI formatted datasets are stored in 2 files</a:t>
            </a:r>
          </a:p>
          <a:p>
            <a:pPr lvl="1" eaLnBrk="1" hangingPunct="1">
              <a:buFont typeface="Wingdings" charset="0"/>
              <a:buChar char="§"/>
              <a:defRPr/>
            </a:pPr>
            <a:r>
              <a:rPr lang="en-US" dirty="0"/>
              <a:t> The </a:t>
            </a:r>
            <a:r>
              <a:rPr lang="en-US" u="sng" dirty="0">
                <a:solidFill>
                  <a:srgbClr val="1218A4"/>
                </a:solidFill>
              </a:rPr>
              <a:t>.HEAD</a:t>
            </a:r>
            <a:r>
              <a:rPr lang="en-US" dirty="0"/>
              <a:t> file holds all the auxiliary information</a:t>
            </a:r>
          </a:p>
          <a:p>
            <a:pPr lvl="1" eaLnBrk="1" hangingPunct="1">
              <a:buFont typeface="Wingdings" charset="0"/>
              <a:buChar char="§"/>
              <a:defRPr/>
            </a:pPr>
            <a:r>
              <a:rPr lang="en-US" dirty="0"/>
              <a:t> The .</a:t>
            </a:r>
            <a:r>
              <a:rPr lang="en-US" u="sng" dirty="0">
                <a:solidFill>
                  <a:srgbClr val="1218A4"/>
                </a:solidFill>
              </a:rPr>
              <a:t>BRIK</a:t>
            </a:r>
            <a:r>
              <a:rPr lang="en-US" dirty="0"/>
              <a:t> file holds all the numbers in all the sub-bricks</a:t>
            </a:r>
          </a:p>
          <a:p>
            <a:pPr eaLnBrk="1" hangingPunct="1">
              <a:buFont typeface="Times" charset="0"/>
              <a:buChar char="•"/>
              <a:defRPr/>
            </a:pPr>
            <a:r>
              <a:rPr lang="en-US" dirty="0">
                <a:cs typeface="+mn-cs"/>
              </a:rPr>
              <a:t> Datasets can be in one of </a:t>
            </a:r>
            <a:r>
              <a:rPr lang="en-US" strike="dblStrike" dirty="0">
                <a:cs typeface="+mn-cs"/>
              </a:rPr>
              <a:t>3</a:t>
            </a:r>
            <a:r>
              <a:rPr lang="en-US" dirty="0">
                <a:cs typeface="+mn-cs"/>
              </a:rPr>
              <a:t> 2 coordinate systems (“</a:t>
            </a:r>
            <a:r>
              <a:rPr lang="en-US" u="sng" dirty="0">
                <a:solidFill>
                  <a:srgbClr val="1218A4"/>
                </a:solidFill>
                <a:cs typeface="+mn-cs"/>
              </a:rPr>
              <a:t>views”</a:t>
            </a:r>
            <a:r>
              <a:rPr lang="en-US" dirty="0">
                <a:cs typeface="+mn-cs"/>
              </a:rPr>
              <a:t>)</a:t>
            </a:r>
          </a:p>
          <a:p>
            <a:pPr lvl="1" eaLnBrk="1" hangingPunct="1">
              <a:buFont typeface="Wingdings" charset="0"/>
              <a:buChar char="§"/>
              <a:defRPr/>
            </a:pPr>
            <a:r>
              <a:rPr lang="en-US" dirty="0"/>
              <a:t> Original data or </a:t>
            </a:r>
            <a:r>
              <a:rPr lang="en-US" u="sng" dirty="0">
                <a:solidFill>
                  <a:srgbClr val="1218A4"/>
                </a:solidFill>
              </a:rPr>
              <a:t>+</a:t>
            </a:r>
            <a:r>
              <a:rPr lang="en-US" u="sng" dirty="0" err="1">
                <a:solidFill>
                  <a:srgbClr val="1218A4"/>
                </a:solidFill>
              </a:rPr>
              <a:t>orig</a:t>
            </a:r>
            <a:r>
              <a:rPr lang="en-US" dirty="0"/>
              <a:t> view: from the scanner</a:t>
            </a:r>
          </a:p>
          <a:p>
            <a:pPr lvl="1" eaLnBrk="1" hangingPunct="1">
              <a:lnSpc>
                <a:spcPts val="2100"/>
              </a:lnSpc>
              <a:spcBef>
                <a:spcPts val="500"/>
              </a:spcBef>
              <a:buFont typeface="Wingdings" charset="0"/>
              <a:buChar char="§"/>
              <a:defRPr/>
            </a:pPr>
            <a:r>
              <a:rPr lang="en-US" sz="2000" dirty="0"/>
              <a:t> </a:t>
            </a:r>
            <a:r>
              <a:rPr lang="en-US" sz="2000" strike="dblStrike" dirty="0"/>
              <a:t>AC-PC aligned or </a:t>
            </a:r>
            <a:r>
              <a:rPr lang="en-US" sz="2000" u="sng" strike="dblStrike" dirty="0">
                <a:solidFill>
                  <a:srgbClr val="1218A4"/>
                </a:solidFill>
              </a:rPr>
              <a:t>+</a:t>
            </a:r>
            <a:r>
              <a:rPr lang="en-US" sz="2000" u="sng" strike="dblStrike" dirty="0" err="1">
                <a:solidFill>
                  <a:srgbClr val="1218A4"/>
                </a:solidFill>
              </a:rPr>
              <a:t>acpc</a:t>
            </a:r>
            <a:r>
              <a:rPr lang="en-US" sz="2000" strike="dblStrike" dirty="0"/>
              <a:t> view:</a:t>
            </a:r>
          </a:p>
          <a:p>
            <a:pPr lvl="2" eaLnBrk="1" hangingPunct="1">
              <a:lnSpc>
                <a:spcPts val="2100"/>
              </a:lnSpc>
              <a:spcBef>
                <a:spcPts val="500"/>
              </a:spcBef>
              <a:defRPr/>
            </a:pPr>
            <a:r>
              <a:rPr lang="en-US" sz="1400" strike="dblStrike" dirty="0"/>
              <a:t> Dataset rotated/shifted so that the anterior commissure and posterior commissure are horizontal (</a:t>
            </a:r>
            <a:r>
              <a:rPr lang="en-US" sz="1400" i="1" strike="dblStrike" dirty="0"/>
              <a:t>y</a:t>
            </a:r>
            <a:r>
              <a:rPr lang="en-US" sz="1400" strike="dblStrike" dirty="0"/>
              <a:t>-axis)</a:t>
            </a:r>
            <a:r>
              <a:rPr lang="en-US" sz="1400" i="1" strike="dblStrike" dirty="0"/>
              <a:t>,</a:t>
            </a:r>
            <a:r>
              <a:rPr lang="en-US" sz="1400" strike="dblStrike" dirty="0"/>
              <a:t> the AC is at (</a:t>
            </a:r>
            <a:r>
              <a:rPr lang="en-US" sz="1400" i="1" strike="dblStrike" dirty="0" err="1"/>
              <a:t>x</a:t>
            </a:r>
            <a:r>
              <a:rPr lang="en-US" sz="1400" strike="dblStrike" dirty="0" err="1"/>
              <a:t>,</a:t>
            </a:r>
            <a:r>
              <a:rPr lang="en-US" sz="1400" i="1" strike="dblStrike" dirty="0" err="1"/>
              <a:t>y</a:t>
            </a:r>
            <a:r>
              <a:rPr lang="en-US" sz="1400" strike="dblStrike" dirty="0" err="1"/>
              <a:t>,</a:t>
            </a:r>
            <a:r>
              <a:rPr lang="en-US" sz="1400" i="1" strike="dblStrike" dirty="0" err="1"/>
              <a:t>z</a:t>
            </a:r>
            <a:r>
              <a:rPr lang="en-US" sz="1400" strike="dblStrike" dirty="0"/>
              <a:t>)=(0,0,0), and the hemispheric fissure is vertical (</a:t>
            </a:r>
            <a:r>
              <a:rPr lang="en-US" sz="1400" i="1" strike="dblStrike" dirty="0"/>
              <a:t>z</a:t>
            </a:r>
            <a:r>
              <a:rPr lang="en-US" sz="1400" strike="dblStrike" dirty="0"/>
              <a:t>-axis)</a:t>
            </a:r>
          </a:p>
          <a:p>
            <a:pPr lvl="1" eaLnBrk="1" hangingPunct="1">
              <a:spcBef>
                <a:spcPts val="0"/>
              </a:spcBef>
              <a:buFont typeface="Wingdings" charset="0"/>
              <a:buChar char="§"/>
              <a:defRPr/>
            </a:pPr>
            <a:r>
              <a:rPr lang="en-US" dirty="0"/>
              <a:t> </a:t>
            </a:r>
            <a:r>
              <a:rPr lang="en-US" dirty="0" err="1"/>
              <a:t>Talairach</a:t>
            </a:r>
            <a:r>
              <a:rPr lang="en-US" dirty="0"/>
              <a:t> or </a:t>
            </a:r>
            <a:r>
              <a:rPr lang="en-US" u="sng" dirty="0">
                <a:solidFill>
                  <a:srgbClr val="1218A4"/>
                </a:solidFill>
              </a:rPr>
              <a:t>+</a:t>
            </a:r>
            <a:r>
              <a:rPr lang="en-US" u="sng" dirty="0" err="1">
                <a:solidFill>
                  <a:srgbClr val="1218A4"/>
                </a:solidFill>
              </a:rPr>
              <a:t>tlrc</a:t>
            </a:r>
            <a:r>
              <a:rPr lang="en-US" dirty="0"/>
              <a:t> view:</a:t>
            </a:r>
          </a:p>
          <a:p>
            <a:pPr lvl="2" eaLnBrk="1" hangingPunct="1">
              <a:defRPr/>
            </a:pPr>
            <a:r>
              <a:rPr lang="en-US" dirty="0"/>
              <a:t> </a:t>
            </a:r>
            <a:r>
              <a:rPr lang="en-US" sz="2200" dirty="0"/>
              <a:t>Dataset has also been rescaled to conform to the </a:t>
            </a:r>
            <a:r>
              <a:rPr lang="en-US" sz="2200" dirty="0" err="1"/>
              <a:t>Talairach-Tournoux</a:t>
            </a:r>
            <a:r>
              <a:rPr lang="en-US" sz="2200" dirty="0"/>
              <a:t> atlas dimensions </a:t>
            </a:r>
            <a:r>
              <a:rPr lang="en-US" sz="2400" dirty="0"/>
              <a:t>(or another atlas, such as MNI)</a:t>
            </a:r>
            <a:endParaRPr lang="en-US" dirty="0"/>
          </a:p>
          <a:p>
            <a:pPr lvl="2" eaLnBrk="1" hangingPunct="1">
              <a:defRPr/>
            </a:pPr>
            <a:r>
              <a:rPr lang="en-US" dirty="0"/>
              <a:t> </a:t>
            </a:r>
            <a:r>
              <a:rPr lang="en-US" sz="2200" dirty="0"/>
              <a:t>AKA </a:t>
            </a:r>
            <a:r>
              <a:rPr lang="en-US" sz="2200" u="sng" dirty="0" err="1">
                <a:solidFill>
                  <a:srgbClr val="1218A4"/>
                </a:solidFill>
              </a:rPr>
              <a:t>Talairach</a:t>
            </a:r>
            <a:r>
              <a:rPr lang="en-US" sz="2200" dirty="0"/>
              <a:t> or </a:t>
            </a:r>
            <a:r>
              <a:rPr lang="en-US" sz="2200" u="sng" dirty="0" err="1">
                <a:solidFill>
                  <a:srgbClr val="1218A4"/>
                </a:solidFill>
              </a:rPr>
              <a:t>Stererotaxic</a:t>
            </a:r>
            <a:r>
              <a:rPr lang="en-US" sz="2200" dirty="0"/>
              <a:t> coordinates</a:t>
            </a:r>
          </a:p>
          <a:p>
            <a:pPr lvl="2" eaLnBrk="1" hangingPunct="1">
              <a:defRPr/>
            </a:pPr>
            <a:r>
              <a:rPr lang="en-US" sz="2200" b="1" dirty="0">
                <a:solidFill>
                  <a:srgbClr val="002060"/>
                </a:solidFill>
              </a:rPr>
              <a:t>All</a:t>
            </a:r>
            <a:r>
              <a:rPr lang="en-US" sz="2200" b="1" dirty="0"/>
              <a:t> </a:t>
            </a:r>
            <a:r>
              <a:rPr lang="en-US" sz="2200" dirty="0"/>
              <a:t>datasets </a:t>
            </a:r>
            <a:r>
              <a:rPr lang="en-US" sz="2200" dirty="0" err="1"/>
              <a:t>scaled+aligned</a:t>
            </a:r>
            <a:r>
              <a:rPr lang="en-US" sz="2200" dirty="0"/>
              <a:t> to some atlas are labeled </a:t>
            </a:r>
            <a:r>
              <a:rPr lang="en-US" sz="2200" u="sng" dirty="0">
                <a:solidFill>
                  <a:srgbClr val="0000FF"/>
                </a:solidFill>
              </a:rPr>
              <a:t>+</a:t>
            </a:r>
            <a:r>
              <a:rPr lang="en-US" sz="2200" u="sng" dirty="0" err="1">
                <a:solidFill>
                  <a:srgbClr val="0000FF"/>
                </a:solidFill>
              </a:rPr>
              <a:t>tlrc</a:t>
            </a:r>
            <a:endParaRPr lang="en-US" sz="2200" u="sng" dirty="0">
              <a:solidFill>
                <a:srgbClr val="0000FF"/>
              </a:solidFill>
            </a:endParaRPr>
          </a:p>
          <a:p>
            <a:pPr lvl="3" eaLnBrk="1" hangingPunct="1">
              <a:buFont typeface="Wingdings" charset="0"/>
              <a:buChar char="§"/>
              <a:defRPr/>
            </a:pPr>
            <a:r>
              <a:rPr lang="en-US" sz="2200" dirty="0"/>
              <a:t>Header can contain name of actual atlas “space” </a:t>
            </a:r>
            <a:r>
              <a:rPr lang="en-US" dirty="0"/>
              <a:t>(e.g., MNI)</a:t>
            </a:r>
          </a:p>
          <a:p>
            <a:pPr lvl="3" eaLnBrk="1" hangingPunct="1">
              <a:buFont typeface="Wingdings" charset="0"/>
              <a:buChar char="§"/>
              <a:defRPr/>
            </a:pPr>
            <a:r>
              <a:rPr lang="en-US" sz="2200" dirty="0"/>
              <a:t>Alignment can be </a:t>
            </a:r>
            <a:r>
              <a:rPr lang="en-US" sz="2200" i="1" dirty="0"/>
              <a:t>linear</a:t>
            </a:r>
            <a:r>
              <a:rPr lang="en-US" sz="2200" dirty="0"/>
              <a:t> or </a:t>
            </a:r>
            <a:r>
              <a:rPr lang="en-US" sz="2200" i="1" dirty="0"/>
              <a:t>nonlinear</a:t>
            </a:r>
            <a:r>
              <a:rPr lang="en-US" sz="2200" dirty="0"/>
              <a:t> (</a:t>
            </a:r>
            <a:r>
              <a:rPr lang="en-US" sz="22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3dQwarp</a:t>
            </a:r>
            <a:r>
              <a:rPr lang="en-US" sz="2200" dirty="0"/>
              <a:t> program)</a:t>
            </a:r>
          </a:p>
        </p:txBody>
      </p:sp>
    </p:spTree>
  </p:cSld>
  <p:clrMapOvr>
    <a:masterClrMapping/>
  </p:clrMapOvr>
  <p:transition spd="med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>
            <a:extLst>
              <a:ext uri="{FF2B5EF4-FFF2-40B4-BE49-F238E27FC236}">
                <a16:creationId xmlns:a16="http://schemas.microsoft.com/office/drawing/2014/main" id="{84BEEB17-0F16-F64D-ABB6-E3C8085551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65163" y="134938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u="sng" dirty="0">
                <a:cs typeface="+mj-cs"/>
              </a:rPr>
              <a:t>AFNI Dataset Files - 2</a:t>
            </a:r>
            <a:endParaRPr lang="en-US" dirty="0">
              <a:cs typeface="+mj-cs"/>
            </a:endParaRPr>
          </a:p>
        </p:txBody>
      </p:sp>
      <p:sp>
        <p:nvSpPr>
          <p:cNvPr id="78851" name="Rectangle 3">
            <a:extLst>
              <a:ext uri="{FF2B5EF4-FFF2-40B4-BE49-F238E27FC236}">
                <a16:creationId xmlns:a16="http://schemas.microsoft.com/office/drawing/2014/main" id="{48E2AD6A-186A-8745-8A78-349C83A0DA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30188" y="842963"/>
            <a:ext cx="8774112" cy="5951537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lnSpc>
                <a:spcPct val="85000"/>
              </a:lnSpc>
              <a:buFont typeface="Times" charset="0"/>
              <a:buChar char="•"/>
              <a:defRPr/>
            </a:pPr>
            <a:r>
              <a:rPr lang="en-US" dirty="0">
                <a:cs typeface="+mn-cs"/>
              </a:rPr>
              <a:t> AFNI dataset filenames consist of 3 parts</a:t>
            </a:r>
          </a:p>
          <a:p>
            <a:pPr lvl="1" eaLnBrk="1" hangingPunct="1">
              <a:lnSpc>
                <a:spcPct val="95000"/>
              </a:lnSpc>
              <a:buFont typeface="Wingdings" charset="0"/>
              <a:buChar char="§"/>
              <a:defRPr/>
            </a:pPr>
            <a:r>
              <a:rPr lang="en-US" dirty="0"/>
              <a:t> The user-selected </a:t>
            </a:r>
            <a:r>
              <a:rPr lang="en-US" u="sng" dirty="0">
                <a:solidFill>
                  <a:srgbClr val="1218A4"/>
                </a:solidFill>
              </a:rPr>
              <a:t>prefix</a:t>
            </a:r>
            <a:r>
              <a:rPr lang="en-US" dirty="0"/>
              <a:t> (almost anything)</a:t>
            </a:r>
          </a:p>
          <a:p>
            <a:pPr lvl="1" eaLnBrk="1" hangingPunct="1">
              <a:lnSpc>
                <a:spcPct val="95000"/>
              </a:lnSpc>
              <a:buFont typeface="Wingdings" charset="0"/>
              <a:buChar char="§"/>
              <a:defRPr/>
            </a:pPr>
            <a:r>
              <a:rPr lang="en-US" dirty="0"/>
              <a:t> The view (one of +</a:t>
            </a:r>
            <a:r>
              <a:rPr lang="en-US" dirty="0" err="1"/>
              <a:t>orig</a:t>
            </a:r>
            <a:r>
              <a:rPr lang="en-US" dirty="0"/>
              <a:t>, </a:t>
            </a:r>
            <a:r>
              <a:rPr lang="en-US" strike="dblStrike" dirty="0"/>
              <a:t>+</a:t>
            </a:r>
            <a:r>
              <a:rPr lang="en-US" strike="dblStrike" dirty="0" err="1"/>
              <a:t>acpc</a:t>
            </a:r>
            <a:r>
              <a:rPr lang="en-US" dirty="0"/>
              <a:t>, or +</a:t>
            </a:r>
            <a:r>
              <a:rPr lang="en-US" dirty="0" err="1"/>
              <a:t>tlrc</a:t>
            </a:r>
            <a:r>
              <a:rPr lang="en-US" dirty="0"/>
              <a:t>)</a:t>
            </a:r>
          </a:p>
          <a:p>
            <a:pPr lvl="1" eaLnBrk="1" hangingPunct="1">
              <a:lnSpc>
                <a:spcPct val="95000"/>
              </a:lnSpc>
              <a:buFont typeface="Wingdings" charset="0"/>
              <a:buChar char="§"/>
              <a:defRPr/>
            </a:pPr>
            <a:r>
              <a:rPr lang="en-US" dirty="0"/>
              <a:t> The </a:t>
            </a:r>
            <a:r>
              <a:rPr lang="en-US" u="sng" dirty="0">
                <a:solidFill>
                  <a:srgbClr val="1218A4"/>
                </a:solidFill>
              </a:rPr>
              <a:t>suffix</a:t>
            </a:r>
            <a:r>
              <a:rPr lang="en-US" dirty="0"/>
              <a:t> (one of .HEAD or .BRIK)</a:t>
            </a:r>
          </a:p>
          <a:p>
            <a:pPr lvl="1" eaLnBrk="1" hangingPunct="1">
              <a:lnSpc>
                <a:spcPct val="95000"/>
              </a:lnSpc>
              <a:buFont typeface="Wingdings" charset="0"/>
              <a:buChar char="§"/>
              <a:defRPr/>
            </a:pPr>
            <a:r>
              <a:rPr lang="en-US" dirty="0"/>
              <a:t> </a:t>
            </a:r>
            <a:r>
              <a:rPr lang="en-US" b="1" dirty="0" err="1"/>
              <a:t>QinShiHuangdi+tlrc.HEAD</a:t>
            </a:r>
            <a:r>
              <a:rPr lang="en-US" dirty="0"/>
              <a:t> &amp; </a:t>
            </a:r>
            <a:r>
              <a:rPr lang="en-US" b="1" dirty="0" err="1"/>
              <a:t>QinShiHuangdi+tlrc.BRIK</a:t>
            </a:r>
            <a:endParaRPr lang="en-US" b="1" dirty="0"/>
          </a:p>
          <a:p>
            <a:pPr lvl="1" eaLnBrk="1" hangingPunct="1">
              <a:lnSpc>
                <a:spcPct val="95000"/>
              </a:lnSpc>
              <a:buFont typeface="Wingdings" charset="0"/>
              <a:buChar char="§"/>
              <a:defRPr/>
            </a:pPr>
            <a:r>
              <a:rPr lang="en-US" dirty="0"/>
              <a:t> When creating a dataset with an AFNI program, you supply the </a:t>
            </a:r>
            <a:r>
              <a:rPr lang="en-US" dirty="0">
                <a:solidFill>
                  <a:srgbClr val="1113E4"/>
                </a:solidFill>
              </a:rPr>
              <a:t>prefix</a:t>
            </a:r>
            <a:r>
              <a:rPr lang="en-US" dirty="0"/>
              <a:t>; the program supplies the rest</a:t>
            </a:r>
          </a:p>
          <a:p>
            <a:pPr eaLnBrk="1" hangingPunct="1">
              <a:lnSpc>
                <a:spcPct val="105000"/>
              </a:lnSpc>
              <a:buFont typeface="Times" charset="0"/>
              <a:buChar char="•"/>
              <a:defRPr/>
            </a:pPr>
            <a:r>
              <a:rPr lang="en-US" dirty="0">
                <a:cs typeface="+mn-cs"/>
              </a:rPr>
              <a:t> AFNI programs can </a:t>
            </a:r>
            <a:r>
              <a:rPr lang="en-US" b="1" i="1" dirty="0">
                <a:cs typeface="+mn-cs"/>
              </a:rPr>
              <a:t>read</a:t>
            </a:r>
            <a:r>
              <a:rPr lang="en-US" dirty="0">
                <a:cs typeface="+mn-cs"/>
              </a:rPr>
              <a:t> datasets stored in several formats</a:t>
            </a:r>
          </a:p>
          <a:p>
            <a:pPr lvl="1" eaLnBrk="1" hangingPunct="1">
              <a:lnSpc>
                <a:spcPct val="95000"/>
              </a:lnSpc>
              <a:buFont typeface="Wingdings" charset="0"/>
              <a:buChar char="§"/>
              <a:defRPr/>
            </a:pPr>
            <a:r>
              <a:rPr lang="en-US" dirty="0"/>
              <a:t> ANALYZE (.</a:t>
            </a:r>
            <a:r>
              <a:rPr lang="en-US" dirty="0" err="1">
                <a:solidFill>
                  <a:srgbClr val="1218A4"/>
                </a:solidFill>
              </a:rPr>
              <a:t>hdr</a:t>
            </a:r>
            <a:r>
              <a:rPr lang="en-US" dirty="0"/>
              <a:t>/</a:t>
            </a:r>
            <a:r>
              <a:rPr lang="en-US" dirty="0">
                <a:solidFill>
                  <a:srgbClr val="1218A4"/>
                </a:solidFill>
              </a:rPr>
              <a:t>.</a:t>
            </a:r>
            <a:r>
              <a:rPr lang="en-US" dirty="0" err="1">
                <a:solidFill>
                  <a:srgbClr val="1218A4"/>
                </a:solidFill>
              </a:rPr>
              <a:t>img</a:t>
            </a:r>
            <a:r>
              <a:rPr lang="en-US" dirty="0"/>
              <a:t> file pairs); i.e., from SPM, FSL</a:t>
            </a:r>
          </a:p>
          <a:p>
            <a:pPr lvl="1" eaLnBrk="1" hangingPunct="1">
              <a:lnSpc>
                <a:spcPct val="95000"/>
              </a:lnSpc>
              <a:buFont typeface="Wingdings" charset="0"/>
              <a:buChar char="§"/>
              <a:defRPr/>
            </a:pPr>
            <a:r>
              <a:rPr lang="en-US" dirty="0"/>
              <a:t> MINC-1 (</a:t>
            </a:r>
            <a:r>
              <a:rPr lang="en-US" dirty="0">
                <a:solidFill>
                  <a:srgbClr val="1218A4"/>
                </a:solidFill>
              </a:rPr>
              <a:t>.</a:t>
            </a:r>
            <a:r>
              <a:rPr lang="en-US" dirty="0" err="1">
                <a:solidFill>
                  <a:srgbClr val="1218A4"/>
                </a:solidFill>
              </a:rPr>
              <a:t>mnc</a:t>
            </a:r>
            <a:r>
              <a:rPr lang="en-US" dirty="0"/>
              <a:t>); i.e., from </a:t>
            </a:r>
            <a:r>
              <a:rPr lang="en-US" dirty="0" err="1"/>
              <a:t>mnitools</a:t>
            </a:r>
            <a:r>
              <a:rPr lang="en-US" dirty="0"/>
              <a:t> </a:t>
            </a:r>
            <a:r>
              <a:rPr lang="en-US" sz="2000" dirty="0"/>
              <a:t>[but not MINC-2]</a:t>
            </a:r>
            <a:endParaRPr lang="en-US" dirty="0"/>
          </a:p>
          <a:p>
            <a:pPr lvl="1" eaLnBrk="1" hangingPunct="1">
              <a:lnSpc>
                <a:spcPct val="95000"/>
              </a:lnSpc>
              <a:buFont typeface="Wingdings" charset="0"/>
              <a:buChar char="§"/>
              <a:defRPr/>
            </a:pPr>
            <a:r>
              <a:rPr lang="en-US" dirty="0"/>
              <a:t> CTF (</a:t>
            </a:r>
            <a:r>
              <a:rPr lang="en-US" dirty="0">
                <a:solidFill>
                  <a:srgbClr val="1218A4"/>
                </a:solidFill>
              </a:rPr>
              <a:t>.</a:t>
            </a:r>
            <a:r>
              <a:rPr lang="en-US" dirty="0" err="1">
                <a:solidFill>
                  <a:srgbClr val="1218A4"/>
                </a:solidFill>
              </a:rPr>
              <a:t>mri</a:t>
            </a:r>
            <a:r>
              <a:rPr lang="en-US" dirty="0"/>
              <a:t>,</a:t>
            </a:r>
            <a:r>
              <a:rPr lang="en-US" dirty="0">
                <a:solidFill>
                  <a:srgbClr val="1218A4"/>
                </a:solidFill>
              </a:rPr>
              <a:t> .</a:t>
            </a:r>
            <a:r>
              <a:rPr lang="en-US" dirty="0" err="1">
                <a:solidFill>
                  <a:srgbClr val="1218A4"/>
                </a:solidFill>
              </a:rPr>
              <a:t>svl</a:t>
            </a:r>
            <a:r>
              <a:rPr lang="en-US" dirty="0"/>
              <a:t>) MEG analysis volumes</a:t>
            </a:r>
          </a:p>
          <a:p>
            <a:pPr lvl="1" eaLnBrk="1" hangingPunct="1">
              <a:lnSpc>
                <a:spcPct val="95000"/>
              </a:lnSpc>
              <a:buFont typeface="Wingdings" charset="0"/>
              <a:buChar char="§"/>
              <a:defRPr/>
            </a:pPr>
            <a:r>
              <a:rPr lang="en-US" dirty="0"/>
              <a:t> ASCII text (</a:t>
            </a:r>
            <a:r>
              <a:rPr lang="en-US" dirty="0">
                <a:solidFill>
                  <a:srgbClr val="1218A4"/>
                </a:solidFill>
              </a:rPr>
              <a:t>.1D</a:t>
            </a:r>
            <a:r>
              <a:rPr lang="en-US" dirty="0"/>
              <a:t>) — numbers arranged into columns</a:t>
            </a:r>
          </a:p>
          <a:p>
            <a:pPr lvl="1" eaLnBrk="1" hangingPunct="1">
              <a:lnSpc>
                <a:spcPct val="95000"/>
              </a:lnSpc>
              <a:buFont typeface="Wingdings" charset="0"/>
              <a:buChar char="§"/>
              <a:defRPr/>
            </a:pPr>
            <a:r>
              <a:rPr lang="en-US" dirty="0"/>
              <a:t> Have conversion programs to write out MINC-1, ANALYZE, ASCII, and NIfTI-1.1 files from AFNI datasets, if desired</a:t>
            </a:r>
          </a:p>
        </p:txBody>
      </p:sp>
      <p:sp>
        <p:nvSpPr>
          <p:cNvPr id="78852" name="Line 4">
            <a:extLst>
              <a:ext uri="{FF2B5EF4-FFF2-40B4-BE49-F238E27FC236}">
                <a16:creationId xmlns:a16="http://schemas.microsoft.com/office/drawing/2014/main" id="{105EA9E7-A165-9547-B147-A7CB9605BF4E}"/>
              </a:ext>
            </a:extLst>
          </p:cNvPr>
          <p:cNvSpPr>
            <a:spLocks noChangeShapeType="1"/>
          </p:cNvSpPr>
          <p:nvPr/>
        </p:nvSpPr>
        <p:spPr bwMode="auto">
          <a:xfrm>
            <a:off x="57150" y="3686175"/>
            <a:ext cx="8980488" cy="0"/>
          </a:xfrm>
          <a:prstGeom prst="line">
            <a:avLst/>
          </a:prstGeom>
          <a:noFill/>
          <a:ln w="9525">
            <a:solidFill>
              <a:srgbClr val="FF011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defRPr/>
            </a:pPr>
            <a:endParaRPr lang="en-US">
              <a:latin typeface="Helvetica" charset="0"/>
              <a:ea typeface="ＭＳ Ｐゴシック" charset="0"/>
            </a:endParaRPr>
          </a:p>
        </p:txBody>
      </p:sp>
      <p:grpSp>
        <p:nvGrpSpPr>
          <p:cNvPr id="69636" name="Group 7">
            <a:extLst>
              <a:ext uri="{FF2B5EF4-FFF2-40B4-BE49-F238E27FC236}">
                <a16:creationId xmlns:a16="http://schemas.microsoft.com/office/drawing/2014/main" id="{CE3816DB-86E7-7842-B418-EA954FDE8A24}"/>
              </a:ext>
            </a:extLst>
          </p:cNvPr>
          <p:cNvGrpSpPr>
            <a:grpSpLocks/>
          </p:cNvGrpSpPr>
          <p:nvPr/>
        </p:nvGrpSpPr>
        <p:grpSpPr bwMode="auto">
          <a:xfrm>
            <a:off x="6683375" y="1247707"/>
            <a:ext cx="1724025" cy="368300"/>
            <a:chOff x="7342254" y="4448636"/>
            <a:chExt cx="1725074" cy="369332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4A82914-CA46-9F47-A4E0-59223C56A2B0}"/>
                </a:ext>
              </a:extLst>
            </p:cNvPr>
            <p:cNvSpPr txBox="1"/>
            <p:nvPr/>
          </p:nvSpPr>
          <p:spPr>
            <a:xfrm>
              <a:off x="8063418" y="4448636"/>
              <a:ext cx="1003910" cy="369332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sz="1800" dirty="0">
                  <a:solidFill>
                    <a:srgbClr val="FFFF01"/>
                  </a:solidFill>
                </a:rPr>
                <a:t>Jargon</a:t>
              </a:r>
              <a:r>
                <a:rPr lang="en-US" sz="1800" dirty="0"/>
                <a:t>!</a:t>
              </a:r>
            </a:p>
          </p:txBody>
        </p:sp>
        <p:sp>
          <p:nvSpPr>
            <p:cNvPr id="10" name="Left Arrow 9">
              <a:extLst>
                <a:ext uri="{FF2B5EF4-FFF2-40B4-BE49-F238E27FC236}">
                  <a16:creationId xmlns:a16="http://schemas.microsoft.com/office/drawing/2014/main" id="{0125836E-1C1A-944B-8F2F-446CB98D586B}"/>
                </a:ext>
              </a:extLst>
            </p:cNvPr>
            <p:cNvSpPr/>
            <p:nvPr/>
          </p:nvSpPr>
          <p:spPr bwMode="auto">
            <a:xfrm>
              <a:off x="7342254" y="4515498"/>
              <a:ext cx="783114" cy="253119"/>
            </a:xfrm>
            <a:prstGeom prst="leftArrow">
              <a:avLst/>
            </a:prstGeom>
            <a:solidFill>
              <a:srgbClr val="FF0000"/>
            </a:solidFill>
            <a:ln w="9525" cap="flat" cmpd="sng" algn="ctr">
              <a:solidFill>
                <a:srgbClr val="1113E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2200" b="1" i="0">
                <a:ln>
                  <a:solidFill>
                    <a:srgbClr val="FF011C"/>
                  </a:solidFill>
                </a:ln>
                <a:solidFill>
                  <a:srgbClr val="FF011C"/>
                </a:solidFill>
                <a:latin typeface="Helvetica" charset="0"/>
                <a:ea typeface="ＭＳ Ｐゴシック" charset="0"/>
              </a:endParaRPr>
            </a:p>
          </p:txBody>
        </p:sp>
      </p:grpSp>
    </p:spTree>
  </p:cSld>
  <p:clrMapOvr>
    <a:masterClrMapping/>
  </p:clrMapOvr>
  <p:transition spd="med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>
            <a:extLst>
              <a:ext uri="{FF2B5EF4-FFF2-40B4-BE49-F238E27FC236}">
                <a16:creationId xmlns:a16="http://schemas.microsoft.com/office/drawing/2014/main" id="{0FC14C7C-B760-3A47-9882-612031BDAB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65163" y="101600"/>
            <a:ext cx="7772400" cy="668338"/>
          </a:xfrm>
        </p:spPr>
        <p:txBody>
          <a:bodyPr/>
          <a:lstStyle/>
          <a:p>
            <a:pPr eaLnBrk="1" hangingPunct="1">
              <a:defRPr/>
            </a:pPr>
            <a:r>
              <a:rPr lang="en-US" u="sng">
                <a:cs typeface="+mj-cs"/>
              </a:rPr>
              <a:t>NIfTI Dataset Files</a:t>
            </a:r>
            <a:endParaRPr lang="en-US">
              <a:cs typeface="+mj-cs"/>
            </a:endParaRPr>
          </a:p>
        </p:txBody>
      </p:sp>
      <p:sp>
        <p:nvSpPr>
          <p:cNvPr id="100355" name="Rectangle 3">
            <a:extLst>
              <a:ext uri="{FF2B5EF4-FFF2-40B4-BE49-F238E27FC236}">
                <a16:creationId xmlns:a16="http://schemas.microsoft.com/office/drawing/2014/main" id="{AEE7B7CA-8D54-5245-97D3-83C710A9D7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325" y="758825"/>
            <a:ext cx="9024938" cy="6043613"/>
          </a:xfrm>
        </p:spPr>
        <p:txBody>
          <a:bodyPr/>
          <a:lstStyle/>
          <a:p>
            <a:pPr eaLnBrk="1" hangingPunct="1">
              <a:lnSpc>
                <a:spcPct val="97000"/>
              </a:lnSpc>
            </a:pPr>
            <a:r>
              <a:rPr lang="en-US" altLang="en-US" dirty="0"/>
              <a:t> NIfTI-1 (</a:t>
            </a:r>
            <a:r>
              <a:rPr lang="en-US" altLang="en-US" u="sng" dirty="0">
                <a:solidFill>
                  <a:srgbClr val="1113E4"/>
                </a:solidFill>
              </a:rPr>
              <a:t>.</a:t>
            </a:r>
            <a:r>
              <a:rPr lang="en-US" altLang="en-US" u="sng" dirty="0" err="1">
                <a:solidFill>
                  <a:srgbClr val="1113E4"/>
                </a:solidFill>
              </a:rPr>
              <a:t>nii</a:t>
            </a:r>
            <a:r>
              <a:rPr lang="en-US" altLang="en-US" dirty="0">
                <a:solidFill>
                  <a:srgbClr val="1218A4"/>
                </a:solidFill>
              </a:rPr>
              <a:t> </a:t>
            </a:r>
            <a:r>
              <a:rPr lang="en-US" altLang="en-US" dirty="0"/>
              <a:t>or</a:t>
            </a:r>
            <a:r>
              <a:rPr lang="en-US" altLang="en-US" dirty="0">
                <a:solidFill>
                  <a:srgbClr val="1218A4"/>
                </a:solidFill>
              </a:rPr>
              <a:t> </a:t>
            </a:r>
            <a:r>
              <a:rPr lang="en-US" altLang="en-US" u="sng" dirty="0">
                <a:solidFill>
                  <a:srgbClr val="1113E4"/>
                </a:solidFill>
              </a:rPr>
              <a:t>.</a:t>
            </a:r>
            <a:r>
              <a:rPr lang="en-US" altLang="en-US" u="sng" dirty="0" err="1">
                <a:solidFill>
                  <a:srgbClr val="1113E4"/>
                </a:solidFill>
              </a:rPr>
              <a:t>nii.gz</a:t>
            </a:r>
            <a:r>
              <a:rPr lang="en-US" altLang="en-US" dirty="0"/>
              <a:t>) is a standard format that AFNI, SPM, FSL, </a:t>
            </a:r>
            <a:r>
              <a:rPr lang="en-US" altLang="en-US" dirty="0" err="1"/>
              <a:t>BrainVoyager</a:t>
            </a:r>
            <a:r>
              <a:rPr lang="en-US" altLang="en-US" dirty="0"/>
              <a:t>, et al., have agreed upon</a:t>
            </a:r>
          </a:p>
          <a:p>
            <a:pPr lvl="1" eaLnBrk="1" hangingPunct="1">
              <a:lnSpc>
                <a:spcPct val="97000"/>
              </a:lnSpc>
            </a:pPr>
            <a:r>
              <a:rPr lang="en-US" altLang="en-US" dirty="0"/>
              <a:t> Adaptation and extension of the old ANALYZE 7.5 format</a:t>
            </a:r>
          </a:p>
          <a:p>
            <a:pPr lvl="1" eaLnBrk="1" hangingPunct="1">
              <a:lnSpc>
                <a:spcPct val="97000"/>
              </a:lnSpc>
            </a:pPr>
            <a:r>
              <a:rPr lang="en-US" altLang="en-US" dirty="0"/>
              <a:t> Goal: easier interoperability of tools from various packages</a:t>
            </a:r>
          </a:p>
          <a:p>
            <a:pPr eaLnBrk="1" hangingPunct="1">
              <a:lnSpc>
                <a:spcPct val="97000"/>
              </a:lnSpc>
            </a:pPr>
            <a:r>
              <a:rPr lang="en-US" altLang="en-US" dirty="0"/>
              <a:t> All data is stored in 1 file </a:t>
            </a:r>
            <a:r>
              <a:rPr lang="en-US" altLang="en-US" sz="2000" dirty="0"/>
              <a:t>(cf. </a:t>
            </a:r>
            <a:r>
              <a:rPr lang="en-US" altLang="en-US" sz="2000" b="1" dirty="0">
                <a:solidFill>
                  <a:srgbClr val="1113E4"/>
                </a:solidFill>
              </a:rPr>
              <a:t>http://</a:t>
            </a:r>
            <a:r>
              <a:rPr lang="en-US" altLang="en-US" sz="2000" b="1" dirty="0" err="1">
                <a:solidFill>
                  <a:srgbClr val="1113E4"/>
                </a:solidFill>
              </a:rPr>
              <a:t>nifti.nimh.nih.gov</a:t>
            </a:r>
            <a:r>
              <a:rPr lang="en-US" altLang="en-US" sz="2000" b="1" dirty="0">
                <a:solidFill>
                  <a:srgbClr val="1113E4"/>
                </a:solidFill>
              </a:rPr>
              <a:t>/</a:t>
            </a:r>
            <a:r>
              <a:rPr lang="en-US" altLang="en-US" sz="2000" dirty="0"/>
              <a:t>)</a:t>
            </a:r>
          </a:p>
          <a:p>
            <a:pPr lvl="1" eaLnBrk="1" hangingPunct="1">
              <a:lnSpc>
                <a:spcPct val="97000"/>
              </a:lnSpc>
            </a:pPr>
            <a:r>
              <a:rPr lang="en-US" altLang="en-US" dirty="0"/>
              <a:t> 352 byte header </a:t>
            </a:r>
            <a:r>
              <a:rPr lang="en-US" altLang="en-US" sz="2000" dirty="0"/>
              <a:t>(extensions allowed; AFNI uses this feature)</a:t>
            </a:r>
            <a:endParaRPr lang="en-US" altLang="en-US" dirty="0"/>
          </a:p>
          <a:p>
            <a:pPr lvl="1" eaLnBrk="1" hangingPunct="1">
              <a:lnSpc>
                <a:spcPct val="97000"/>
              </a:lnSpc>
            </a:pPr>
            <a:r>
              <a:rPr lang="en-US" altLang="en-US" dirty="0"/>
              <a:t> Followed by the image binary numerical values</a:t>
            </a:r>
          </a:p>
          <a:p>
            <a:pPr lvl="1" eaLnBrk="1" hangingPunct="1">
              <a:lnSpc>
                <a:spcPct val="97000"/>
              </a:lnSpc>
            </a:pPr>
            <a:r>
              <a:rPr lang="en-US" altLang="en-US" dirty="0"/>
              <a:t> Allows 1D–5D datasets of diverse numerical types</a:t>
            </a:r>
          </a:p>
          <a:p>
            <a:pPr lvl="1" eaLnBrk="1" hangingPunct="1">
              <a:lnSpc>
                <a:spcPct val="97000"/>
              </a:lnSpc>
            </a:pPr>
            <a:r>
              <a:rPr lang="en-US" altLang="en-US" dirty="0"/>
              <a:t> </a:t>
            </a:r>
            <a:r>
              <a:rPr lang="en-US" altLang="en-US" dirty="0">
                <a:solidFill>
                  <a:srgbClr val="1113E4"/>
                </a:solidFill>
              </a:rPr>
              <a:t>.</a:t>
            </a:r>
            <a:r>
              <a:rPr lang="en-US" altLang="en-US" dirty="0" err="1">
                <a:solidFill>
                  <a:srgbClr val="1113E4"/>
                </a:solidFill>
              </a:rPr>
              <a:t>nii.gz</a:t>
            </a:r>
            <a:r>
              <a:rPr lang="en-US" altLang="en-US" dirty="0"/>
              <a:t> suffix means file is compressed </a:t>
            </a:r>
            <a:r>
              <a:rPr lang="en-US" altLang="en-US" sz="2000" dirty="0"/>
              <a:t>(with Unix program </a:t>
            </a:r>
            <a:r>
              <a:rPr lang="en-US" altLang="en-US" sz="2000" dirty="0" err="1"/>
              <a:t>gzip</a:t>
            </a:r>
            <a:r>
              <a:rPr lang="en-US" altLang="en-US" sz="2000" dirty="0"/>
              <a:t>)</a:t>
            </a:r>
          </a:p>
          <a:p>
            <a:pPr eaLnBrk="1" hangingPunct="1">
              <a:lnSpc>
                <a:spcPct val="97000"/>
              </a:lnSpc>
            </a:pPr>
            <a:r>
              <a:rPr lang="en-US" altLang="en-US" dirty="0"/>
              <a:t> AFNI now reads and writes NIfTI-1 (and NIfTI-2) datasets</a:t>
            </a:r>
          </a:p>
          <a:p>
            <a:pPr lvl="1" eaLnBrk="1" hangingPunct="1">
              <a:lnSpc>
                <a:spcPct val="97000"/>
              </a:lnSpc>
            </a:pPr>
            <a:r>
              <a:rPr lang="en-US" altLang="en-US" dirty="0"/>
              <a:t> </a:t>
            </a:r>
            <a:r>
              <a:rPr lang="en-US" altLang="en-US" b="1" dirty="0"/>
              <a:t>To write</a:t>
            </a:r>
            <a:r>
              <a:rPr lang="en-US" altLang="en-US" dirty="0"/>
              <a:t>: when you give the </a:t>
            </a:r>
            <a:r>
              <a:rPr lang="en-US" altLang="en-US" dirty="0">
                <a:solidFill>
                  <a:srgbClr val="1113E4"/>
                </a:solidFill>
              </a:rPr>
              <a:t>prefix</a:t>
            </a:r>
            <a:r>
              <a:rPr lang="en-US" altLang="en-US" dirty="0"/>
              <a:t> for the output filename, end it in </a:t>
            </a:r>
            <a:r>
              <a:rPr lang="ja-JP" altLang="en-US">
                <a:latin typeface="Arial" panose="020B0604020202020204" pitchFamily="34" charset="0"/>
              </a:rPr>
              <a:t>“</a:t>
            </a:r>
            <a:r>
              <a:rPr lang="en-US" altLang="ja-JP" b="1" dirty="0">
                <a:solidFill>
                  <a:srgbClr val="1113E4"/>
                </a:solidFill>
              </a:rPr>
              <a:t>.</a:t>
            </a:r>
            <a:r>
              <a:rPr lang="en-US" altLang="ja-JP" b="1" dirty="0" err="1">
                <a:solidFill>
                  <a:srgbClr val="1113E4"/>
                </a:solidFill>
              </a:rPr>
              <a:t>nii</a:t>
            </a:r>
            <a:r>
              <a:rPr lang="ja-JP" altLang="en-US">
                <a:latin typeface="Arial" panose="020B0604020202020204" pitchFamily="34" charset="0"/>
              </a:rPr>
              <a:t>”</a:t>
            </a:r>
            <a:r>
              <a:rPr lang="en-US" altLang="ja-JP" dirty="0"/>
              <a:t> or </a:t>
            </a:r>
            <a:r>
              <a:rPr lang="ja-JP" altLang="en-US">
                <a:latin typeface="Arial" panose="020B0604020202020204" pitchFamily="34" charset="0"/>
              </a:rPr>
              <a:t>“</a:t>
            </a:r>
            <a:r>
              <a:rPr lang="en-US" altLang="ja-JP" b="1" dirty="0">
                <a:solidFill>
                  <a:srgbClr val="1113E4"/>
                </a:solidFill>
              </a:rPr>
              <a:t>.</a:t>
            </a:r>
            <a:r>
              <a:rPr lang="en-US" altLang="ja-JP" b="1" dirty="0" err="1">
                <a:solidFill>
                  <a:srgbClr val="1113E4"/>
                </a:solidFill>
              </a:rPr>
              <a:t>nii.gz</a:t>
            </a:r>
            <a:r>
              <a:rPr lang="ja-JP" altLang="en-US">
                <a:latin typeface="Arial" panose="020B0604020202020204" pitchFamily="34" charset="0"/>
              </a:rPr>
              <a:t>”</a:t>
            </a:r>
            <a:r>
              <a:rPr lang="en-US" altLang="ja-JP" dirty="0"/>
              <a:t>, and all AFNI programs will automatically write NIfTI-1.1 format instead of </a:t>
            </a:r>
            <a:r>
              <a:rPr lang="en-US" altLang="ja-JP" dirty="0">
                <a:solidFill>
                  <a:srgbClr val="1113E4"/>
                </a:solidFill>
              </a:rPr>
              <a:t>.HEAD/.BRIK</a:t>
            </a:r>
            <a:r>
              <a:rPr lang="en-US" altLang="ja-JP" dirty="0"/>
              <a:t> </a:t>
            </a:r>
          </a:p>
          <a:p>
            <a:pPr lvl="1" eaLnBrk="1" hangingPunct="1">
              <a:lnSpc>
                <a:spcPct val="97000"/>
              </a:lnSpc>
            </a:pPr>
            <a:r>
              <a:rPr lang="en-US" altLang="en-US" dirty="0"/>
              <a:t> </a:t>
            </a:r>
            <a:r>
              <a:rPr lang="en-US" altLang="en-US" b="1" dirty="0"/>
              <a:t>To read</a:t>
            </a:r>
            <a:r>
              <a:rPr lang="en-US" altLang="en-US" dirty="0"/>
              <a:t>: just give the full filename ending in </a:t>
            </a:r>
            <a:r>
              <a:rPr lang="ja-JP" altLang="en-US">
                <a:latin typeface="Arial" panose="020B0604020202020204" pitchFamily="34" charset="0"/>
              </a:rPr>
              <a:t>“</a:t>
            </a:r>
            <a:r>
              <a:rPr lang="en-US" altLang="ja-JP" dirty="0">
                <a:solidFill>
                  <a:srgbClr val="1113E4"/>
                </a:solidFill>
              </a:rPr>
              <a:t>.</a:t>
            </a:r>
            <a:r>
              <a:rPr lang="en-US" altLang="ja-JP" dirty="0" err="1">
                <a:solidFill>
                  <a:srgbClr val="1113E4"/>
                </a:solidFill>
              </a:rPr>
              <a:t>nii</a:t>
            </a:r>
            <a:r>
              <a:rPr lang="ja-JP" altLang="en-US">
                <a:latin typeface="Arial" panose="020B0604020202020204" pitchFamily="34" charset="0"/>
              </a:rPr>
              <a:t>”</a:t>
            </a:r>
            <a:r>
              <a:rPr lang="en-US" altLang="ja-JP" dirty="0"/>
              <a:t> or </a:t>
            </a:r>
            <a:r>
              <a:rPr lang="ja-JP" altLang="en-US">
                <a:latin typeface="Arial" panose="020B0604020202020204" pitchFamily="34" charset="0"/>
              </a:rPr>
              <a:t>“</a:t>
            </a:r>
            <a:r>
              <a:rPr lang="en-US" altLang="ja-JP" dirty="0">
                <a:solidFill>
                  <a:srgbClr val="1113E4"/>
                </a:solidFill>
              </a:rPr>
              <a:t>.</a:t>
            </a:r>
            <a:r>
              <a:rPr lang="en-US" altLang="ja-JP" dirty="0" err="1">
                <a:solidFill>
                  <a:srgbClr val="1113E4"/>
                </a:solidFill>
              </a:rPr>
              <a:t>nii.gz</a:t>
            </a:r>
            <a:r>
              <a:rPr lang="ja-JP" altLang="en-US">
                <a:latin typeface="Arial" panose="020B0604020202020204" pitchFamily="34" charset="0"/>
              </a:rPr>
              <a:t>”</a:t>
            </a:r>
            <a:endParaRPr lang="en-US" altLang="en-US" dirty="0"/>
          </a:p>
        </p:txBody>
      </p:sp>
    </p:spTree>
  </p:cSld>
  <p:clrMapOvr>
    <a:masterClrMapping/>
  </p:clrMapOvr>
  <p:transition spd="med"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>
            <a:extLst>
              <a:ext uri="{FF2B5EF4-FFF2-40B4-BE49-F238E27FC236}">
                <a16:creationId xmlns:a16="http://schemas.microsoft.com/office/drawing/2014/main" id="{0FC14C7C-B760-3A47-9882-612031BDAB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65163" y="101600"/>
            <a:ext cx="7772400" cy="668338"/>
          </a:xfrm>
        </p:spPr>
        <p:txBody>
          <a:bodyPr/>
          <a:lstStyle/>
          <a:p>
            <a:pPr eaLnBrk="1" hangingPunct="1">
              <a:defRPr/>
            </a:pPr>
            <a:r>
              <a:rPr lang="en-US" u="sng" dirty="0">
                <a:cs typeface="+mj-cs"/>
              </a:rPr>
              <a:t>Creating Datasets from DICOM Files</a:t>
            </a:r>
            <a:endParaRPr lang="en-US" dirty="0">
              <a:cs typeface="+mj-cs"/>
            </a:endParaRPr>
          </a:p>
        </p:txBody>
      </p:sp>
      <p:sp>
        <p:nvSpPr>
          <p:cNvPr id="100355" name="Rectangle 3">
            <a:extLst>
              <a:ext uri="{FF2B5EF4-FFF2-40B4-BE49-F238E27FC236}">
                <a16:creationId xmlns:a16="http://schemas.microsoft.com/office/drawing/2014/main" id="{AEE7B7CA-8D54-5245-97D3-83C710A9D7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325" y="758825"/>
            <a:ext cx="9024938" cy="6043613"/>
          </a:xfrm>
        </p:spPr>
        <p:txBody>
          <a:bodyPr/>
          <a:lstStyle/>
          <a:p>
            <a:pPr eaLnBrk="1" hangingPunct="1">
              <a:lnSpc>
                <a:spcPct val="97000"/>
              </a:lnSpc>
              <a:spcBef>
                <a:spcPts val="614"/>
              </a:spcBef>
            </a:pPr>
            <a:r>
              <a:rPr lang="en-US" altLang="en-US" sz="2600" dirty="0"/>
              <a:t> </a:t>
            </a:r>
            <a:r>
              <a:rPr lang="en-US" altLang="en-US" sz="2600" u="sng" dirty="0"/>
              <a:t>Program 1</a:t>
            </a:r>
            <a:r>
              <a:rPr lang="en-US" altLang="en-US" sz="2600" dirty="0"/>
              <a:t>: Rick Reynolds’ AFNI program </a:t>
            </a:r>
            <a:r>
              <a:rPr lang="en-US" altLang="en-US" sz="2600" b="1" dirty="0" err="1">
                <a:solidFill>
                  <a:srgbClr val="009B45"/>
                </a:solidFill>
              </a:rPr>
              <a:t>Dimon</a:t>
            </a:r>
            <a:endParaRPr lang="en-US" altLang="en-US" sz="2600" dirty="0"/>
          </a:p>
          <a:p>
            <a:pPr lvl="1" eaLnBrk="1" hangingPunct="1">
              <a:lnSpc>
                <a:spcPct val="97000"/>
              </a:lnSpc>
              <a:spcBef>
                <a:spcPts val="614"/>
              </a:spcBef>
            </a:pPr>
            <a:r>
              <a:rPr lang="en-US" altLang="en-US" sz="2600" dirty="0"/>
              <a:t> Was originally created for sending image data directly into AFNI for “</a:t>
            </a:r>
            <a:r>
              <a:rPr lang="en-US" altLang="en-US" sz="2600" dirty="0" err="1"/>
              <a:t>realtime</a:t>
            </a:r>
            <a:r>
              <a:rPr lang="en-US" altLang="en-US" sz="2600" dirty="0"/>
              <a:t> FMRI” – more about that later</a:t>
            </a:r>
          </a:p>
          <a:p>
            <a:pPr eaLnBrk="1" hangingPunct="1">
              <a:lnSpc>
                <a:spcPct val="97000"/>
              </a:lnSpc>
              <a:spcBef>
                <a:spcPts val="614"/>
              </a:spcBef>
            </a:pPr>
            <a:r>
              <a:rPr lang="en-US" altLang="en-US" sz="2600" dirty="0"/>
              <a:t> </a:t>
            </a:r>
            <a:r>
              <a:rPr lang="en-US" altLang="en-US" sz="2600" u="sng" dirty="0"/>
              <a:t>Program 2</a:t>
            </a:r>
            <a:r>
              <a:rPr lang="en-US" altLang="en-US" sz="2600" dirty="0"/>
              <a:t>: Chris </a:t>
            </a:r>
            <a:r>
              <a:rPr lang="en-US" altLang="en-US" sz="2600" dirty="0" err="1"/>
              <a:t>Rorden’s</a:t>
            </a:r>
            <a:r>
              <a:rPr lang="en-US" altLang="en-US" sz="2600" dirty="0"/>
              <a:t> </a:t>
            </a:r>
            <a:r>
              <a:rPr lang="en-US" sz="2600" b="1" dirty="0">
                <a:solidFill>
                  <a:srgbClr val="009B45"/>
                </a:solidFill>
              </a:rPr>
              <a:t>dcm2niix_afni</a:t>
            </a:r>
          </a:p>
          <a:p>
            <a:pPr lvl="1" eaLnBrk="1" hangingPunct="1">
              <a:lnSpc>
                <a:spcPct val="97000"/>
              </a:lnSpc>
              <a:spcBef>
                <a:spcPts val="614"/>
              </a:spcBef>
            </a:pPr>
            <a:r>
              <a:rPr lang="en-US" altLang="en-US" sz="2600" dirty="0"/>
              <a:t> Can create a whole collection of datasets</a:t>
            </a:r>
          </a:p>
          <a:p>
            <a:pPr lvl="1" eaLnBrk="1" hangingPunct="1">
              <a:lnSpc>
                <a:spcPct val="97000"/>
              </a:lnSpc>
              <a:spcBef>
                <a:spcPts val="614"/>
              </a:spcBef>
            </a:pPr>
            <a:r>
              <a:rPr lang="en-US" altLang="en-US" sz="2600" dirty="0"/>
              <a:t> Works with more DICOM formats than </a:t>
            </a:r>
            <a:r>
              <a:rPr lang="en-US" altLang="en-US" sz="2600" b="1" dirty="0" err="1">
                <a:solidFill>
                  <a:srgbClr val="009B45"/>
                </a:solidFill>
              </a:rPr>
              <a:t>Dimon</a:t>
            </a:r>
            <a:r>
              <a:rPr lang="en-US" altLang="en-US" sz="2600" dirty="0"/>
              <a:t> does</a:t>
            </a:r>
          </a:p>
          <a:p>
            <a:pPr lvl="1" eaLnBrk="1" hangingPunct="1">
              <a:lnSpc>
                <a:spcPct val="97000"/>
              </a:lnSpc>
              <a:spcBef>
                <a:spcPts val="614"/>
              </a:spcBef>
            </a:pPr>
            <a:r>
              <a:rPr lang="en-US" sz="2600" b="1" dirty="0"/>
              <a:t> </a:t>
            </a:r>
            <a:r>
              <a:rPr lang="en-US" sz="2600" i="1" dirty="0"/>
              <a:t>Problem</a:t>
            </a:r>
            <a:r>
              <a:rPr lang="en-US" sz="2600" dirty="0"/>
              <a:t>: The standard NIFTI .</a:t>
            </a:r>
            <a:r>
              <a:rPr lang="en-US" sz="2600" dirty="0" err="1"/>
              <a:t>nii</a:t>
            </a:r>
            <a:r>
              <a:rPr lang="en-US" sz="2600" dirty="0"/>
              <a:t> format cannot store complicated slice timings</a:t>
            </a:r>
          </a:p>
          <a:p>
            <a:pPr marL="914400" lvl="1" indent="-457200">
              <a:spcBef>
                <a:spcPts val="614"/>
              </a:spcBef>
              <a:buFont typeface="Arial" charset="0"/>
              <a:buChar char="•"/>
            </a:pPr>
            <a:r>
              <a:rPr lang="en-US" sz="2600" dirty="0"/>
              <a:t>So programs like </a:t>
            </a:r>
            <a:r>
              <a:rPr lang="en-US" sz="2600" b="1" dirty="0">
                <a:solidFill>
                  <a:srgbClr val="009B45"/>
                </a:solidFill>
              </a:rPr>
              <a:t>dcm2niix_afni</a:t>
            </a:r>
            <a:r>
              <a:rPr lang="en-US" sz="2600" dirty="0"/>
              <a:t> cannot store this information even if the program can find it in the DICOM files</a:t>
            </a:r>
          </a:p>
          <a:p>
            <a:pPr eaLnBrk="1" hangingPunct="1">
              <a:lnSpc>
                <a:spcPct val="97000"/>
              </a:lnSpc>
              <a:spcBef>
                <a:spcPts val="614"/>
              </a:spcBef>
            </a:pPr>
            <a:r>
              <a:rPr lang="en-US" altLang="en-US" sz="2600" dirty="0"/>
              <a:t> </a:t>
            </a:r>
            <a:r>
              <a:rPr lang="en-US" altLang="en-US" sz="2600" u="sng" dirty="0"/>
              <a:t>Solution</a:t>
            </a:r>
            <a:r>
              <a:rPr lang="en-US" altLang="en-US" sz="2600" dirty="0"/>
              <a:t>: use </a:t>
            </a:r>
            <a:r>
              <a:rPr lang="en-US" altLang="en-US" sz="2600" b="1" dirty="0">
                <a:solidFill>
                  <a:srgbClr val="009B45"/>
                </a:solidFill>
              </a:rPr>
              <a:t>3drefit</a:t>
            </a:r>
            <a:r>
              <a:rPr lang="en-US" altLang="en-US" sz="2600" dirty="0"/>
              <a:t> to add the slice timing information to the header (in AFNI extension for NIFTI .</a:t>
            </a:r>
            <a:r>
              <a:rPr lang="en-US" altLang="en-US" sz="2600" dirty="0" err="1"/>
              <a:t>nii</a:t>
            </a:r>
            <a:r>
              <a:rPr lang="en-US" altLang="en-US" sz="2600" dirty="0"/>
              <a:t> files)</a:t>
            </a:r>
          </a:p>
          <a:p>
            <a:pPr lvl="1" eaLnBrk="1" hangingPunct="1">
              <a:lnSpc>
                <a:spcPct val="97000"/>
              </a:lnSpc>
              <a:spcBef>
                <a:spcPts val="614"/>
              </a:spcBef>
            </a:pPr>
            <a:endParaRPr lang="en-US" altLang="en-US" sz="2600" dirty="0"/>
          </a:p>
        </p:txBody>
      </p:sp>
    </p:spTree>
    <p:extLst>
      <p:ext uri="{BB962C8B-B14F-4D97-AF65-F5344CB8AC3E}">
        <p14:creationId xmlns:p14="http://schemas.microsoft.com/office/powerpoint/2010/main" val="3895614889"/>
      </p:ext>
    </p:extLst>
  </p:cSld>
  <p:clrMapOvr>
    <a:masterClrMapping/>
  </p:clrMapOvr>
  <p:transition spd="med"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>
            <a:extLst>
              <a:ext uri="{FF2B5EF4-FFF2-40B4-BE49-F238E27FC236}">
                <a16:creationId xmlns:a16="http://schemas.microsoft.com/office/drawing/2014/main" id="{CA54D974-42E5-DE42-BDA4-1C1DE1D052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u="sng">
                <a:cs typeface="+mj-cs"/>
              </a:rPr>
              <a:t>Dataset Directories</a:t>
            </a:r>
            <a:endParaRPr lang="en-US">
              <a:cs typeface="+mj-cs"/>
            </a:endParaRPr>
          </a:p>
        </p:txBody>
      </p:sp>
      <p:sp>
        <p:nvSpPr>
          <p:cNvPr id="79875" name="Rectangle 3">
            <a:extLst>
              <a:ext uri="{FF2B5EF4-FFF2-40B4-BE49-F238E27FC236}">
                <a16:creationId xmlns:a16="http://schemas.microsoft.com/office/drawing/2014/main" id="{745C4F78-175D-964D-A409-FFA869F856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68275" y="922338"/>
            <a:ext cx="8774113" cy="56927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376"/>
              </a:spcBef>
              <a:buFont typeface="Times" charset="0"/>
              <a:buChar char="•"/>
              <a:defRPr/>
            </a:pPr>
            <a:r>
              <a:rPr lang="en-US" dirty="0">
                <a:cs typeface="+mn-cs"/>
              </a:rPr>
              <a:t> Datasets are stored in directories (also called </a:t>
            </a:r>
            <a:r>
              <a:rPr lang="en-US" u="sng" dirty="0">
                <a:solidFill>
                  <a:srgbClr val="1113E4"/>
                </a:solidFill>
                <a:cs typeface="+mn-cs"/>
              </a:rPr>
              <a:t>sessions</a:t>
            </a:r>
            <a:r>
              <a:rPr lang="en-US" dirty="0">
                <a:cs typeface="+mn-cs"/>
              </a:rPr>
              <a:t>)</a:t>
            </a:r>
          </a:p>
          <a:p>
            <a:pPr lvl="1" eaLnBrk="1" hangingPunct="1">
              <a:spcBef>
                <a:spcPts val="376"/>
              </a:spcBef>
              <a:buFont typeface="Wingdings" charset="0"/>
              <a:buChar char="§"/>
              <a:defRPr/>
            </a:pPr>
            <a:r>
              <a:rPr lang="en-US" dirty="0"/>
              <a:t> All the datasets in the same directory, in the same view, are presumed to be aligned in </a:t>
            </a:r>
            <a:r>
              <a:rPr lang="en-US" i="1" dirty="0"/>
              <a:t>xyz</a:t>
            </a:r>
            <a:r>
              <a:rPr lang="en-US" dirty="0"/>
              <a:t>-coordinates</a:t>
            </a:r>
          </a:p>
          <a:p>
            <a:pPr lvl="2" eaLnBrk="1" hangingPunct="1">
              <a:spcBef>
                <a:spcPts val="376"/>
              </a:spcBef>
              <a:defRPr/>
            </a:pPr>
            <a:r>
              <a:rPr lang="en-US" dirty="0"/>
              <a:t> Voxels with same value of (</a:t>
            </a:r>
            <a:r>
              <a:rPr lang="en-US" i="1" dirty="0" err="1"/>
              <a:t>x</a:t>
            </a:r>
            <a:r>
              <a:rPr lang="en-US" dirty="0" err="1"/>
              <a:t>,</a:t>
            </a:r>
            <a:r>
              <a:rPr lang="en-US" i="1" dirty="0" err="1"/>
              <a:t>y</a:t>
            </a:r>
            <a:r>
              <a:rPr lang="en-US" dirty="0" err="1"/>
              <a:t>,</a:t>
            </a:r>
            <a:r>
              <a:rPr lang="en-US" i="1" dirty="0" err="1"/>
              <a:t>z</a:t>
            </a:r>
            <a:r>
              <a:rPr lang="en-US" dirty="0"/>
              <a:t>) correspond to same brain location</a:t>
            </a:r>
          </a:p>
          <a:p>
            <a:pPr lvl="1" eaLnBrk="1" hangingPunct="1">
              <a:spcBef>
                <a:spcPts val="376"/>
              </a:spcBef>
              <a:buFont typeface="Wingdings" charset="0"/>
              <a:buChar char="§"/>
              <a:defRPr/>
            </a:pPr>
            <a:r>
              <a:rPr lang="en-US" dirty="0"/>
              <a:t> Can overlay (in color) any one dataset on top of any other one dataset (in </a:t>
            </a:r>
            <a:r>
              <a:rPr lang="en-US" dirty="0" err="1"/>
              <a:t>grayscale</a:t>
            </a:r>
            <a:r>
              <a:rPr lang="en-US" dirty="0"/>
              <a:t>) from same directory</a:t>
            </a:r>
          </a:p>
          <a:p>
            <a:pPr lvl="2" eaLnBrk="1" hangingPunct="1">
              <a:spcBef>
                <a:spcPts val="376"/>
              </a:spcBef>
              <a:defRPr/>
            </a:pPr>
            <a:r>
              <a:rPr lang="en-US" dirty="0"/>
              <a:t> Even if voxel sizes and orientations differ</a:t>
            </a:r>
          </a:p>
          <a:p>
            <a:pPr lvl="2" eaLnBrk="1" hangingPunct="1">
              <a:spcBef>
                <a:spcPts val="376"/>
              </a:spcBef>
              <a:defRPr/>
            </a:pPr>
            <a:r>
              <a:rPr lang="en-US" dirty="0"/>
              <a:t> Overlay of one dataset upon another is based on </a:t>
            </a:r>
            <a:r>
              <a:rPr lang="en-US" i="1" dirty="0"/>
              <a:t>xyz</a:t>
            </a:r>
            <a:endParaRPr lang="en-US" dirty="0"/>
          </a:p>
          <a:p>
            <a:pPr lvl="1" eaLnBrk="1" hangingPunct="1">
              <a:spcBef>
                <a:spcPts val="376"/>
              </a:spcBef>
              <a:buFont typeface="Wingdings" charset="0"/>
              <a:buChar char="§"/>
              <a:defRPr/>
            </a:pPr>
            <a:r>
              <a:rPr lang="en-US" dirty="0"/>
              <a:t> Typical AFNI contents of a session directory are all data derived from a single scanning session for one subject</a:t>
            </a:r>
          </a:p>
          <a:p>
            <a:pPr lvl="2" eaLnBrk="1" hangingPunct="1">
              <a:spcBef>
                <a:spcPts val="376"/>
              </a:spcBef>
              <a:defRPr/>
            </a:pPr>
            <a:r>
              <a:rPr lang="en-US" dirty="0"/>
              <a:t> Anatomical reference (T1-weighted SPGR or MP-RAGE volume)</a:t>
            </a:r>
          </a:p>
          <a:p>
            <a:pPr lvl="2" eaLnBrk="1" hangingPunct="1">
              <a:spcBef>
                <a:spcPts val="376"/>
              </a:spcBef>
              <a:defRPr/>
            </a:pPr>
            <a:r>
              <a:rPr lang="en-US" dirty="0"/>
              <a:t> 10-20 3D+time datasets from FMRI EPI functional runs</a:t>
            </a:r>
          </a:p>
          <a:p>
            <a:pPr lvl="2" eaLnBrk="1" hangingPunct="1">
              <a:spcBef>
                <a:spcPts val="376"/>
              </a:spcBef>
              <a:defRPr/>
            </a:pPr>
            <a:r>
              <a:rPr lang="en-US" dirty="0"/>
              <a:t> Statistical datasets computed from 3D+time datasets, showing activation (you hope and pray)</a:t>
            </a:r>
          </a:p>
          <a:p>
            <a:pPr lvl="2" eaLnBrk="1" hangingPunct="1">
              <a:spcBef>
                <a:spcPts val="376"/>
              </a:spcBef>
              <a:defRPr/>
            </a:pPr>
            <a:r>
              <a:rPr lang="en-US" dirty="0"/>
              <a:t> Datasets transformed from +</a:t>
            </a:r>
            <a:r>
              <a:rPr lang="en-US" dirty="0" err="1"/>
              <a:t>orig</a:t>
            </a:r>
            <a:r>
              <a:rPr lang="en-US" dirty="0"/>
              <a:t> to +</a:t>
            </a:r>
            <a:r>
              <a:rPr lang="en-US" dirty="0" err="1"/>
              <a:t>tlrc</a:t>
            </a:r>
            <a:r>
              <a:rPr lang="en-US" dirty="0"/>
              <a:t> coordinates, for comparison and conglomeration with datasets from other subjects</a:t>
            </a:r>
          </a:p>
        </p:txBody>
      </p:sp>
    </p:spTree>
  </p:cSld>
  <p:clrMapOvr>
    <a:masterClrMapping/>
  </p:clrMapOvr>
  <p:transition spd="med"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9" name="Rectangle 3">
            <a:extLst>
              <a:ext uri="{FF2B5EF4-FFF2-40B4-BE49-F238E27FC236}">
                <a16:creationId xmlns:a16="http://schemas.microsoft.com/office/drawing/2014/main" id="{267FC478-F740-A34C-8E64-4D4E13E864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69888" y="1157288"/>
            <a:ext cx="8461375" cy="5430837"/>
          </a:xfrm>
        </p:spPr>
        <p:txBody>
          <a:bodyPr/>
          <a:lstStyle/>
          <a:p>
            <a:pPr eaLnBrk="1" hangingPunct="1"/>
            <a:r>
              <a:rPr lang="en-US" altLang="en-US" dirty="0"/>
              <a:t> AFNI runs on </a:t>
            </a:r>
            <a:r>
              <a:rPr lang="en-US" altLang="en-US" u="sng" dirty="0"/>
              <a:t>Unix</a:t>
            </a:r>
            <a:r>
              <a:rPr lang="en-US" altLang="en-US" dirty="0"/>
              <a:t> systems: Linux, Sun, Mac OS X</a:t>
            </a:r>
          </a:p>
          <a:p>
            <a:pPr lvl="1" eaLnBrk="1" hangingPunct="1"/>
            <a:r>
              <a:rPr lang="en-US" altLang="en-US" dirty="0"/>
              <a:t> Can also run under Windows Subsystem for Linux</a:t>
            </a:r>
          </a:p>
          <a:p>
            <a:pPr lvl="2" eaLnBrk="1" hangingPunct="1"/>
            <a:r>
              <a:rPr lang="en-US" altLang="en-US" dirty="0"/>
              <a:t>Requires also installing X11 (Unix graphics display software)</a:t>
            </a:r>
          </a:p>
          <a:p>
            <a:pPr eaLnBrk="1" hangingPunct="1"/>
            <a:r>
              <a:rPr lang="en-US" altLang="en-US" dirty="0"/>
              <a:t> You can download precompiled binaries from our Website</a:t>
            </a:r>
          </a:p>
          <a:p>
            <a:pPr lvl="1" eaLnBrk="1" hangingPunct="1"/>
            <a:r>
              <a:rPr lang="en-US" altLang="en-US" dirty="0"/>
              <a:t> </a:t>
            </a:r>
            <a:r>
              <a:rPr lang="en-US" altLang="en-US" b="1" dirty="0">
                <a:solidFill>
                  <a:srgbClr val="1218A4"/>
                </a:solidFill>
              </a:rPr>
              <a:t>http://</a:t>
            </a:r>
            <a:r>
              <a:rPr lang="en-US" altLang="en-US" b="1" dirty="0" err="1">
                <a:solidFill>
                  <a:srgbClr val="1218A4"/>
                </a:solidFill>
              </a:rPr>
              <a:t>afni.nimh.nih.gov</a:t>
            </a:r>
            <a:r>
              <a:rPr lang="en-US" altLang="en-US" b="1" dirty="0">
                <a:solidFill>
                  <a:srgbClr val="1218A4"/>
                </a:solidFill>
              </a:rPr>
              <a:t>/</a:t>
            </a:r>
            <a:r>
              <a:rPr lang="en-US" altLang="en-US" b="1" dirty="0" err="1">
                <a:solidFill>
                  <a:srgbClr val="1218A4"/>
                </a:solidFill>
              </a:rPr>
              <a:t>afni</a:t>
            </a:r>
            <a:endParaRPr lang="en-US" altLang="en-US" b="1" dirty="0">
              <a:solidFill>
                <a:srgbClr val="1218A4"/>
              </a:solidFill>
            </a:endParaRPr>
          </a:p>
          <a:p>
            <a:pPr lvl="1" eaLnBrk="1" hangingPunct="1"/>
            <a:r>
              <a:rPr lang="en-US" altLang="en-US" dirty="0"/>
              <a:t> Also: documentation, message board, </a:t>
            </a:r>
            <a:r>
              <a:rPr lang="en-US" altLang="en-US" dirty="0">
                <a:latin typeface="Comic Sans MS" panose="030F0902030302020204" pitchFamily="66" charset="0"/>
              </a:rPr>
              <a:t>humor</a:t>
            </a:r>
            <a:r>
              <a:rPr lang="en-US" altLang="en-US" dirty="0"/>
              <a:t>, data, class materials, …</a:t>
            </a:r>
            <a:endParaRPr lang="en-US" altLang="en-US" b="1" u="sng" dirty="0">
              <a:solidFill>
                <a:srgbClr val="1218A4"/>
              </a:solidFill>
            </a:endParaRPr>
          </a:p>
          <a:p>
            <a:pPr eaLnBrk="1" hangingPunct="1"/>
            <a:r>
              <a:rPr lang="en-US" altLang="en-US" dirty="0"/>
              <a:t> You can download source code and compile it</a:t>
            </a:r>
          </a:p>
          <a:p>
            <a:pPr lvl="1" eaLnBrk="1" hangingPunct="1"/>
            <a:r>
              <a:rPr lang="en-US" altLang="en-US" dirty="0"/>
              <a:t>Also from GitHub: </a:t>
            </a:r>
            <a:r>
              <a:rPr lang="en-US" altLang="en-US" b="1" dirty="0">
                <a:solidFill>
                  <a:srgbClr val="333399"/>
                </a:solidFill>
              </a:rPr>
              <a:t>https://</a:t>
            </a:r>
            <a:r>
              <a:rPr lang="en-US" altLang="en-US" b="1" dirty="0" err="1">
                <a:solidFill>
                  <a:srgbClr val="333399"/>
                </a:solidFill>
              </a:rPr>
              <a:t>github.com</a:t>
            </a:r>
            <a:r>
              <a:rPr lang="en-US" altLang="en-US" b="1" dirty="0">
                <a:solidFill>
                  <a:srgbClr val="333399"/>
                </a:solidFill>
              </a:rPr>
              <a:t>/</a:t>
            </a:r>
            <a:r>
              <a:rPr lang="en-US" altLang="en-US" b="1" dirty="0" err="1">
                <a:solidFill>
                  <a:srgbClr val="333399"/>
                </a:solidFill>
              </a:rPr>
              <a:t>afni</a:t>
            </a:r>
            <a:r>
              <a:rPr lang="en-US" altLang="en-US" b="1" dirty="0">
                <a:solidFill>
                  <a:srgbClr val="333399"/>
                </a:solidFill>
              </a:rPr>
              <a:t>/AFNI</a:t>
            </a:r>
          </a:p>
          <a:p>
            <a:pPr eaLnBrk="1" hangingPunct="1"/>
            <a:r>
              <a:rPr lang="en-US" altLang="en-US" dirty="0"/>
              <a:t> AFNI is updated fairly frequently, so it is important to update occasionally -- </a:t>
            </a:r>
            <a:r>
              <a:rPr lang="en-US" altLang="en-US" b="1" dirty="0">
                <a:solidFill>
                  <a:srgbClr val="0000FF"/>
                </a:solidFill>
              </a:rPr>
              <a:t>@</a:t>
            </a:r>
            <a:r>
              <a:rPr lang="en-US" altLang="en-US" b="1" dirty="0" err="1">
                <a:solidFill>
                  <a:srgbClr val="0000FF"/>
                </a:solidFill>
              </a:rPr>
              <a:t>update.afni.binaries</a:t>
            </a:r>
            <a:r>
              <a:rPr lang="en-US" altLang="en-US" b="1" dirty="0"/>
              <a:t> </a:t>
            </a:r>
          </a:p>
          <a:p>
            <a:pPr lvl="1" eaLnBrk="1" hangingPunct="1"/>
            <a:r>
              <a:rPr lang="en-US" altLang="en-US" dirty="0"/>
              <a:t> We can</a:t>
            </a:r>
            <a:r>
              <a:rPr lang="en-US" altLang="en-US" dirty="0">
                <a:latin typeface="Arial" panose="020B0604020202020204" pitchFamily="34" charset="0"/>
              </a:rPr>
              <a:t>’</a:t>
            </a:r>
            <a:r>
              <a:rPr lang="en-US" altLang="ja-JP" dirty="0"/>
              <a:t>t help you with outdated versions</a:t>
            </a:r>
            <a:r>
              <a:rPr lang="en-US" altLang="ja-JP" b="1" i="1" dirty="0">
                <a:solidFill>
                  <a:srgbClr val="FF011C"/>
                </a:solidFill>
              </a:rPr>
              <a:t>!</a:t>
            </a:r>
          </a:p>
          <a:p>
            <a:pPr lvl="1" eaLnBrk="1" hangingPunct="1">
              <a:buClr>
                <a:schemeClr val="tx1"/>
              </a:buClr>
            </a:pPr>
            <a:r>
              <a:rPr lang="en-US" altLang="en-US" b="1" i="1" dirty="0">
                <a:solidFill>
                  <a:srgbClr val="FF011C"/>
                </a:solidFill>
              </a:rPr>
              <a:t>Please check for updates every 6 months (or less)</a:t>
            </a:r>
            <a:endParaRPr lang="en-US" altLang="en-US" dirty="0">
              <a:solidFill>
                <a:srgbClr val="1113E4"/>
              </a:solidFill>
            </a:endParaRPr>
          </a:p>
        </p:txBody>
      </p:sp>
      <p:sp>
        <p:nvSpPr>
          <p:cNvPr id="80901" name="Rectangle 5">
            <a:extLst>
              <a:ext uri="{FF2B5EF4-FFF2-40B4-BE49-F238E27FC236}">
                <a16:creationId xmlns:a16="http://schemas.microsoft.com/office/drawing/2014/main" id="{E894A9E7-A4F9-9549-AD47-8420A377E2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16075" y="266700"/>
            <a:ext cx="5856288" cy="762000"/>
          </a:xfrm>
          <a:solidFill>
            <a:srgbClr val="FFFF01"/>
          </a:solidFill>
          <a:ln w="57150" cmpd="thickThin">
            <a:solidFill>
              <a:srgbClr val="E600E6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en-US">
                <a:solidFill>
                  <a:schemeClr val="tx1"/>
                </a:solidFill>
                <a:cs typeface="+mj-cs"/>
              </a:rPr>
              <a:t>Getting and Installing AFNI</a:t>
            </a:r>
          </a:p>
        </p:txBody>
      </p:sp>
    </p:spTree>
  </p:cSld>
  <p:clrMapOvr>
    <a:masterClrMapping/>
  </p:clrMapOvr>
  <p:transition spd="med"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>
            <a:extLst>
              <a:ext uri="{FF2B5EF4-FFF2-40B4-BE49-F238E27FC236}">
                <a16:creationId xmlns:a16="http://schemas.microsoft.com/office/drawing/2014/main" id="{F57930D2-2260-1F48-A34F-98A4E8252C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u="sng">
                <a:cs typeface="+mj-cs"/>
              </a:rPr>
              <a:t>AFNI at the NIH Scanners</a:t>
            </a:r>
            <a:endParaRPr lang="en-US">
              <a:cs typeface="+mj-cs"/>
            </a:endParaRPr>
          </a:p>
        </p:txBody>
      </p:sp>
      <p:sp>
        <p:nvSpPr>
          <p:cNvPr id="101379" name="Rectangle 3">
            <a:extLst>
              <a:ext uri="{FF2B5EF4-FFF2-40B4-BE49-F238E27FC236}">
                <a16:creationId xmlns:a16="http://schemas.microsoft.com/office/drawing/2014/main" id="{3C6A1D36-4C9D-DD40-A0B4-89B2673A17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90513" y="868363"/>
            <a:ext cx="8680450" cy="5597525"/>
          </a:xfrm>
        </p:spPr>
        <p:txBody>
          <a:bodyPr/>
          <a:lstStyle/>
          <a:p>
            <a:pPr eaLnBrk="1" hangingPunct="1">
              <a:lnSpc>
                <a:spcPct val="95000"/>
              </a:lnSpc>
            </a:pPr>
            <a:r>
              <a:rPr lang="en-US" altLang="en-US" dirty="0"/>
              <a:t> AFNI can take 2D or 3D images in </a:t>
            </a:r>
            <a:r>
              <a:rPr lang="ja-JP" altLang="en-US">
                <a:latin typeface="Arial" panose="020B0604020202020204" pitchFamily="34" charset="0"/>
              </a:rPr>
              <a:t>“</a:t>
            </a:r>
            <a:r>
              <a:rPr lang="en-US" altLang="ja-JP" dirty="0" err="1"/>
              <a:t>realtime</a:t>
            </a:r>
            <a:r>
              <a:rPr lang="ja-JP" altLang="en-US">
                <a:latin typeface="Arial" panose="020B0604020202020204" pitchFamily="34" charset="0"/>
              </a:rPr>
              <a:t>”</a:t>
            </a:r>
            <a:r>
              <a:rPr lang="en-US" altLang="ja-JP" dirty="0"/>
              <a:t> from an external program and assemble them into 3D+time datasets slice-by-slice</a:t>
            </a:r>
          </a:p>
          <a:p>
            <a:pPr eaLnBrk="1" hangingPunct="1">
              <a:lnSpc>
                <a:spcPct val="95000"/>
              </a:lnSpc>
            </a:pPr>
            <a:r>
              <a:rPr lang="en-US" altLang="en-US" dirty="0"/>
              <a:t> FMRI Facility scanners at the NIH (GE and Siemens) are set up to start AFNI on a remote Linux computer automatically when EPI acquisition starts, and then the </a:t>
            </a:r>
            <a:r>
              <a:rPr lang="en-US" altLang="en-US" b="1" dirty="0" err="1">
                <a:solidFill>
                  <a:srgbClr val="009B45"/>
                </a:solidFill>
              </a:rPr>
              <a:t>Dimon</a:t>
            </a:r>
            <a:r>
              <a:rPr lang="en-US" altLang="en-US" dirty="0"/>
              <a:t> program is used to send images into AFNI as they are reconstructed:</a:t>
            </a:r>
          </a:p>
          <a:p>
            <a:pPr lvl="1" eaLnBrk="1" hangingPunct="1">
              <a:lnSpc>
                <a:spcPct val="95000"/>
              </a:lnSpc>
            </a:pPr>
            <a:r>
              <a:rPr lang="en-US" altLang="en-US" dirty="0"/>
              <a:t> For immediate display (images and graphs of time series)</a:t>
            </a:r>
          </a:p>
          <a:p>
            <a:pPr lvl="1" eaLnBrk="1" hangingPunct="1">
              <a:lnSpc>
                <a:spcPct val="85000"/>
              </a:lnSpc>
            </a:pPr>
            <a:r>
              <a:rPr lang="en-US" altLang="en-US" dirty="0"/>
              <a:t> </a:t>
            </a:r>
            <a:r>
              <a:rPr lang="en-US" altLang="en-US" b="1" dirty="0">
                <a:solidFill>
                  <a:srgbClr val="1113E4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Plus</a:t>
            </a:r>
            <a:r>
              <a:rPr lang="en-US" altLang="en-US" dirty="0"/>
              <a:t>: graphs of estimated subject head movement</a:t>
            </a:r>
          </a:p>
          <a:p>
            <a:pPr eaLnBrk="1" hangingPunct="1">
              <a:lnSpc>
                <a:spcPct val="95000"/>
              </a:lnSpc>
            </a:pPr>
            <a:r>
              <a:rPr lang="en-US" altLang="en-US" dirty="0"/>
              <a:t> Goal is to let you see image data as they are acquired, so that if there are any big problems, you can fix them right away</a:t>
            </a:r>
          </a:p>
          <a:p>
            <a:pPr lvl="1" eaLnBrk="1" hangingPunct="1">
              <a:lnSpc>
                <a:spcPct val="95000"/>
              </a:lnSpc>
            </a:pPr>
            <a:r>
              <a:rPr lang="en-US" altLang="en-US" dirty="0"/>
              <a:t> Sample problem: someone typed in the imaging field-of-view (FOV) size wrong (240 cm instead of 24 cm), and so got garbage data, </a:t>
            </a:r>
            <a:r>
              <a:rPr lang="en-US" altLang="en-US" b="1" i="1" dirty="0"/>
              <a:t>but only realized this too late</a:t>
            </a:r>
            <a:r>
              <a:rPr lang="en-US" altLang="en-US" dirty="0"/>
              <a:t> (after scanning 8 subjects this way) — </a:t>
            </a:r>
            <a:r>
              <a:rPr lang="en-US" altLang="en-US" b="1" i="1" dirty="0">
                <a:solidFill>
                  <a:srgbClr val="1113E4"/>
                </a:solidFill>
              </a:rPr>
              <a:t>D</a:t>
            </a:r>
            <a:r>
              <a:rPr lang="ja-JP" altLang="en-US" b="1" i="1">
                <a:solidFill>
                  <a:srgbClr val="1113E4"/>
                </a:solidFill>
                <a:latin typeface="Arial" panose="020B0604020202020204" pitchFamily="34" charset="0"/>
              </a:rPr>
              <a:t>’</a:t>
            </a:r>
            <a:r>
              <a:rPr lang="en-US" altLang="ja-JP" b="1" i="1" dirty="0">
                <a:solidFill>
                  <a:srgbClr val="1113E4"/>
                </a:solidFill>
              </a:rPr>
              <a:t>oh</a:t>
            </a:r>
            <a:r>
              <a:rPr lang="en-US" altLang="ja-JP" b="1" i="1" dirty="0">
                <a:solidFill>
                  <a:srgbClr val="FF011C"/>
                </a:solidFill>
              </a:rPr>
              <a:t>!</a:t>
            </a:r>
            <a:endParaRPr lang="en-US" altLang="en-US" b="1" i="1" dirty="0">
              <a:solidFill>
                <a:srgbClr val="FF011C"/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>
            <a:extLst>
              <a:ext uri="{FF2B5EF4-FFF2-40B4-BE49-F238E27FC236}">
                <a16:creationId xmlns:a16="http://schemas.microsoft.com/office/drawing/2014/main" id="{CEB748B5-9671-4D47-AF85-F056118896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65163" y="65088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u="sng">
                <a:solidFill>
                  <a:srgbClr val="1113E4"/>
                </a:solidFill>
                <a:cs typeface="+mj-cs"/>
              </a:rPr>
              <a:t>Before We Really Start</a:t>
            </a:r>
            <a:endParaRPr lang="en-US">
              <a:cs typeface="+mj-cs"/>
            </a:endParaRPr>
          </a:p>
        </p:txBody>
      </p:sp>
      <p:sp>
        <p:nvSpPr>
          <p:cNvPr id="191491" name="Rectangle 3">
            <a:extLst>
              <a:ext uri="{FF2B5EF4-FFF2-40B4-BE49-F238E27FC236}">
                <a16:creationId xmlns:a16="http://schemas.microsoft.com/office/drawing/2014/main" id="{F85CB267-BDB2-644B-8919-6059ADDC38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69888" y="804863"/>
            <a:ext cx="8461375" cy="5770562"/>
          </a:xfrm>
        </p:spPr>
        <p:txBody>
          <a:bodyPr/>
          <a:lstStyle/>
          <a:p>
            <a:pPr eaLnBrk="1" hangingPunct="1">
              <a:spcBef>
                <a:spcPct val="10000"/>
              </a:spcBef>
            </a:pPr>
            <a:r>
              <a:rPr lang="en-US" altLang="en-US" dirty="0"/>
              <a:t> AFNI has many programs and they have many options</a:t>
            </a:r>
          </a:p>
          <a:p>
            <a:pPr eaLnBrk="1" hangingPunct="1">
              <a:spcBef>
                <a:spcPct val="10000"/>
              </a:spcBef>
            </a:pPr>
            <a:r>
              <a:rPr lang="en-US" altLang="en-US" dirty="0"/>
              <a:t> Assembling the programs to do something useful and good seems confusing </a:t>
            </a:r>
            <a:r>
              <a:rPr lang="en-US" altLang="en-US" sz="2000" dirty="0"/>
              <a:t>(OK, </a:t>
            </a:r>
            <a:r>
              <a:rPr lang="en-US" altLang="en-US" sz="2000" b="1" i="1" dirty="0">
                <a:solidFill>
                  <a:srgbClr val="1113E4"/>
                </a:solidFill>
              </a:rPr>
              <a:t>is</a:t>
            </a:r>
            <a:r>
              <a:rPr lang="en-US" altLang="en-US" sz="2000" i="1" dirty="0"/>
              <a:t> </a:t>
            </a:r>
            <a:r>
              <a:rPr lang="en-US" altLang="en-US" sz="2000" dirty="0"/>
              <a:t>confusing) </a:t>
            </a:r>
            <a:r>
              <a:rPr lang="en-US" altLang="en-US" dirty="0"/>
              <a:t>when you start</a:t>
            </a:r>
          </a:p>
          <a:p>
            <a:pPr eaLnBrk="1" hangingPunct="1">
              <a:spcBef>
                <a:spcPct val="10000"/>
              </a:spcBef>
            </a:pPr>
            <a:r>
              <a:rPr lang="en-US" altLang="en-US" dirty="0"/>
              <a:t> To help overcome this problem, we have </a:t>
            </a:r>
            <a:r>
              <a:rPr lang="ja-JP" altLang="en-US">
                <a:latin typeface="Arial" panose="020B0604020202020204" pitchFamily="34" charset="0"/>
              </a:rPr>
              <a:t>“</a:t>
            </a:r>
            <a:r>
              <a:rPr lang="en-US" altLang="ja-JP" dirty="0"/>
              <a:t>super-scripts</a:t>
            </a:r>
            <a:r>
              <a:rPr lang="ja-JP" altLang="en-US">
                <a:latin typeface="Arial" panose="020B0604020202020204" pitchFamily="34" charset="0"/>
              </a:rPr>
              <a:t>”</a:t>
            </a:r>
            <a:r>
              <a:rPr lang="en-US" altLang="ja-JP" dirty="0"/>
              <a:t> that carry out important tasks</a:t>
            </a:r>
          </a:p>
          <a:p>
            <a:pPr lvl="1" eaLnBrk="1" hangingPunct="1">
              <a:spcBef>
                <a:spcPct val="10000"/>
              </a:spcBef>
            </a:pPr>
            <a:r>
              <a:rPr lang="en-US" altLang="en-US" dirty="0"/>
              <a:t> Each script runs multiple AFNI programs</a:t>
            </a:r>
          </a:p>
          <a:p>
            <a:pPr lvl="1" eaLnBrk="1" hangingPunct="1">
              <a:spcBef>
                <a:spcPct val="10000"/>
              </a:spcBef>
            </a:pPr>
            <a:r>
              <a:rPr lang="en-US" altLang="en-US" dirty="0"/>
              <a:t> We recommend using these as the basis for FMRI work</a:t>
            </a:r>
          </a:p>
          <a:p>
            <a:pPr lvl="2" eaLnBrk="1" hangingPunct="1">
              <a:spcBef>
                <a:spcPct val="10000"/>
              </a:spcBef>
            </a:pPr>
            <a:r>
              <a:rPr lang="en-US" altLang="en-US" dirty="0"/>
              <a:t> When you need help, it will make things simpler for us </a:t>
            </a:r>
            <a:r>
              <a:rPr lang="en-US" altLang="en-US" i="1" dirty="0"/>
              <a:t>and</a:t>
            </a:r>
            <a:r>
              <a:rPr lang="en-US" altLang="en-US" dirty="0"/>
              <a:t> for you if you are using these scripts</a:t>
            </a:r>
          </a:p>
          <a:p>
            <a:pPr eaLnBrk="1" hangingPunct="1">
              <a:spcBef>
                <a:spcPct val="10000"/>
              </a:spcBef>
            </a:pPr>
            <a:r>
              <a:rPr lang="en-US" altLang="en-US" dirty="0"/>
              <a:t> </a:t>
            </a:r>
            <a:r>
              <a:rPr lang="en-US" altLang="en-US" b="1" dirty="0" err="1">
                <a:solidFill>
                  <a:srgbClr val="009B45"/>
                </a:solidFill>
                <a:latin typeface="Courier New Bold" panose="02070309020205020404" pitchFamily="49" charset="0"/>
              </a:rPr>
              <a:t>afni_proc.py</a:t>
            </a:r>
            <a:r>
              <a:rPr lang="en-US" altLang="en-US" b="1" dirty="0">
                <a:solidFill>
                  <a:srgbClr val="009B45"/>
                </a:solidFill>
              </a:rPr>
              <a:t> </a:t>
            </a:r>
            <a:r>
              <a:rPr lang="en-US" altLang="en-US" dirty="0"/>
              <a:t>= Single subject FMRI pre-processing and time series analysis for functional activation</a:t>
            </a:r>
          </a:p>
          <a:p>
            <a:pPr lvl="1" eaLnBrk="1" hangingPunct="1">
              <a:spcBef>
                <a:spcPct val="10000"/>
              </a:spcBef>
            </a:pPr>
            <a:r>
              <a:rPr lang="en-US" altLang="en-US" dirty="0"/>
              <a:t> </a:t>
            </a:r>
            <a:r>
              <a:rPr lang="en-US" altLang="en-US" b="1" dirty="0" err="1">
                <a:solidFill>
                  <a:srgbClr val="009B45"/>
                </a:solidFill>
                <a:latin typeface="Courier New Bold" panose="02070309020205020404" pitchFamily="49" charset="0"/>
              </a:rPr>
              <a:t>uber_subject.py</a:t>
            </a:r>
            <a:r>
              <a:rPr lang="en-US" altLang="en-US" dirty="0">
                <a:solidFill>
                  <a:srgbClr val="009B45"/>
                </a:solidFill>
              </a:rPr>
              <a:t> </a:t>
            </a:r>
            <a:r>
              <a:rPr lang="en-US" altLang="en-US" dirty="0"/>
              <a:t>= GUI for </a:t>
            </a:r>
            <a:r>
              <a:rPr lang="en-US" altLang="en-US" b="1" dirty="0" err="1">
                <a:solidFill>
                  <a:srgbClr val="009B45"/>
                </a:solidFill>
                <a:latin typeface="Courier New Bold" panose="02070309020205020404" pitchFamily="49" charset="0"/>
              </a:rPr>
              <a:t>afni_proc.py</a:t>
            </a:r>
            <a:r>
              <a:rPr lang="en-US" altLang="en-US" b="1" dirty="0">
                <a:solidFill>
                  <a:srgbClr val="009B45"/>
                </a:solidFill>
              </a:rPr>
              <a:t> </a:t>
            </a:r>
            <a:r>
              <a:rPr lang="en-US" altLang="en-US" dirty="0">
                <a:solidFill>
                  <a:srgbClr val="009B45"/>
                </a:solidFill>
              </a:rPr>
              <a:t>  </a:t>
            </a:r>
          </a:p>
          <a:p>
            <a:pPr eaLnBrk="1" hangingPunct="1">
              <a:spcBef>
                <a:spcPct val="10000"/>
              </a:spcBef>
            </a:pPr>
            <a:r>
              <a:rPr lang="en-US" altLang="en-US" dirty="0"/>
              <a:t> </a:t>
            </a:r>
            <a:r>
              <a:rPr lang="en-US" altLang="en-US" b="1" dirty="0" err="1">
                <a:solidFill>
                  <a:srgbClr val="009B45"/>
                </a:solidFill>
                <a:latin typeface="Courier New Bold" panose="02070309020205020404" pitchFamily="49" charset="0"/>
              </a:rPr>
              <a:t>align_epi_anat.py</a:t>
            </a:r>
            <a:r>
              <a:rPr lang="en-US" altLang="en-US" dirty="0">
                <a:solidFill>
                  <a:srgbClr val="009B45"/>
                </a:solidFill>
              </a:rPr>
              <a:t> </a:t>
            </a:r>
            <a:r>
              <a:rPr lang="en-US" altLang="en-US" dirty="0"/>
              <a:t>= Image alignment (registration), including anatomical-EPI, anatomical-anatomical, EPI-EPI, and alignment to atlas space </a:t>
            </a:r>
            <a:r>
              <a:rPr lang="en-US" altLang="en-US" sz="2000" dirty="0"/>
              <a:t>(</a:t>
            </a:r>
            <a:r>
              <a:rPr lang="en-US" altLang="en-US" sz="2000" dirty="0" err="1"/>
              <a:t>Talairach</a:t>
            </a:r>
            <a:r>
              <a:rPr lang="en-US" altLang="en-US" sz="2000" dirty="0"/>
              <a:t>/MNI)</a:t>
            </a:r>
          </a:p>
        </p:txBody>
      </p:sp>
    </p:spTree>
  </p:cSld>
  <p:clrMapOvr>
    <a:masterClrMapping/>
  </p:clrMapOvr>
  <p:transition spd="med"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Rectangle 3">
            <a:extLst>
              <a:ext uri="{FF2B5EF4-FFF2-40B4-BE49-F238E27FC236}">
                <a16:creationId xmlns:a16="http://schemas.microsoft.com/office/drawing/2014/main" id="{BD99D8BA-D117-3D42-B5BB-BBBB482770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" y="1052513"/>
            <a:ext cx="8969375" cy="5729287"/>
          </a:xfrm>
        </p:spPr>
        <p:txBody>
          <a:bodyPr/>
          <a:lstStyle/>
          <a:p>
            <a:pPr eaLnBrk="1" hangingPunct="1"/>
            <a:r>
              <a:rPr lang="en-US" altLang="en-US"/>
              <a:t> Starting AFNI from the Unix command line</a:t>
            </a:r>
          </a:p>
          <a:p>
            <a:pPr lvl="1" eaLnBrk="1" hangingPunct="1"/>
            <a:r>
              <a:rPr lang="en-US" altLang="en-US"/>
              <a:t> </a:t>
            </a:r>
            <a:r>
              <a:rPr lang="en-US" altLang="en-US" b="1" u="sng">
                <a:solidFill>
                  <a:srgbClr val="2DB811"/>
                </a:solidFill>
              </a:rPr>
              <a:t>afni</a:t>
            </a:r>
            <a:r>
              <a:rPr lang="en-US" altLang="en-US"/>
              <a:t>  reads datasets from the current directory</a:t>
            </a:r>
          </a:p>
          <a:p>
            <a:pPr lvl="1" eaLnBrk="1" hangingPunct="1"/>
            <a:r>
              <a:rPr lang="en-US" altLang="en-US"/>
              <a:t> </a:t>
            </a:r>
            <a:r>
              <a:rPr lang="en-US" altLang="en-US" b="1" u="sng">
                <a:solidFill>
                  <a:srgbClr val="2DB811"/>
                </a:solidFill>
              </a:rPr>
              <a:t>afni dir1 dir2</a:t>
            </a:r>
            <a:r>
              <a:rPr lang="en-US" altLang="en-US"/>
              <a:t> …  reads datasets from directories listed</a:t>
            </a:r>
          </a:p>
          <a:p>
            <a:pPr lvl="1" eaLnBrk="1" hangingPunct="1"/>
            <a:r>
              <a:rPr lang="en-US" altLang="en-US"/>
              <a:t> </a:t>
            </a:r>
            <a:r>
              <a:rPr lang="en-US" altLang="en-US" b="1" u="sng">
                <a:solidFill>
                  <a:srgbClr val="2DB811"/>
                </a:solidFill>
              </a:rPr>
              <a:t>afni -R</a:t>
            </a:r>
            <a:r>
              <a:rPr lang="en-US" altLang="en-US"/>
              <a:t>  reads datasets from current directory and from all directories below it (this might be slow on a big disk!)</a:t>
            </a:r>
          </a:p>
          <a:p>
            <a:pPr eaLnBrk="1" hangingPunct="1"/>
            <a:r>
              <a:rPr lang="en-US" altLang="en-US"/>
              <a:t> AFNI also reads file named </a:t>
            </a:r>
            <a:r>
              <a:rPr lang="en-US" altLang="en-US" b="1">
                <a:solidFill>
                  <a:srgbClr val="1113E4"/>
                </a:solidFill>
                <a:latin typeface="Courier New" panose="02070309020205020404" pitchFamily="49" charset="0"/>
              </a:rPr>
              <a:t>.afnirc</a:t>
            </a:r>
            <a:r>
              <a:rPr lang="en-US" altLang="en-US"/>
              <a:t> from your home directory</a:t>
            </a:r>
          </a:p>
          <a:p>
            <a:pPr lvl="1" eaLnBrk="1" hangingPunct="1"/>
            <a:r>
              <a:rPr lang="en-US" altLang="en-US"/>
              <a:t> Used to change many of the defaults</a:t>
            </a:r>
          </a:p>
          <a:p>
            <a:pPr lvl="2" eaLnBrk="1" hangingPunct="1"/>
            <a:r>
              <a:rPr lang="en-US" altLang="en-US"/>
              <a:t> Window layout and image/graph viewing setup; popup hints; whether to compress .BRIK files when writing</a:t>
            </a:r>
          </a:p>
          <a:p>
            <a:pPr lvl="2" eaLnBrk="1" hangingPunct="1"/>
            <a:r>
              <a:rPr lang="en-US" altLang="en-US"/>
              <a:t> cf. file </a:t>
            </a:r>
            <a:r>
              <a:rPr lang="en-US" altLang="en-US" b="1">
                <a:solidFill>
                  <a:srgbClr val="1113E4"/>
                </a:solidFill>
                <a:latin typeface="Courier New" panose="02070309020205020404" pitchFamily="49" charset="0"/>
              </a:rPr>
              <a:t>README.environment</a:t>
            </a:r>
            <a:r>
              <a:rPr lang="en-US" altLang="en-US"/>
              <a:t> in the AFNI documentation</a:t>
            </a:r>
          </a:p>
          <a:p>
            <a:pPr eaLnBrk="1" hangingPunct="1"/>
            <a:r>
              <a:rPr lang="en-US" altLang="en-US"/>
              <a:t> Also can read file </a:t>
            </a:r>
            <a:r>
              <a:rPr lang="en-US" altLang="en-US" b="1">
                <a:solidFill>
                  <a:srgbClr val="1113E4"/>
                </a:solidFill>
                <a:latin typeface="Courier New" panose="02070309020205020404" pitchFamily="49" charset="0"/>
              </a:rPr>
              <a:t>.afni.startup_script</a:t>
            </a:r>
            <a:r>
              <a:rPr lang="en-US" altLang="en-US"/>
              <a:t> to restore the window layout from a previous run</a:t>
            </a:r>
          </a:p>
          <a:p>
            <a:pPr lvl="1" eaLnBrk="1" hangingPunct="1"/>
            <a:r>
              <a:rPr lang="en-US" altLang="en-US"/>
              <a:t> Created from </a:t>
            </a:r>
            <a:r>
              <a:rPr lang="en-US" altLang="en-US" b="1">
                <a:solidFill>
                  <a:srgbClr val="2DB811"/>
                </a:solidFill>
              </a:rPr>
              <a:t>Define Datamode-&gt;Misc-&gt;Save Layout</a:t>
            </a:r>
            <a:r>
              <a:rPr lang="en-US" altLang="en-US"/>
              <a:t> menu</a:t>
            </a:r>
          </a:p>
          <a:p>
            <a:pPr lvl="2" eaLnBrk="1" hangingPunct="1"/>
            <a:r>
              <a:rPr lang="en-US" altLang="en-US"/>
              <a:t> cf. file </a:t>
            </a:r>
            <a:r>
              <a:rPr lang="en-US" altLang="en-US" b="1">
                <a:solidFill>
                  <a:srgbClr val="1113E4"/>
                </a:solidFill>
                <a:latin typeface="Courier New" panose="02070309020205020404" pitchFamily="49" charset="0"/>
              </a:rPr>
              <a:t>README.driver</a:t>
            </a:r>
            <a:r>
              <a:rPr lang="en-US" altLang="en-US"/>
              <a:t> for what can be done with AFNI scripts</a:t>
            </a:r>
          </a:p>
        </p:txBody>
      </p:sp>
      <p:sp>
        <p:nvSpPr>
          <p:cNvPr id="81924" name="Rectangle 4">
            <a:extLst>
              <a:ext uri="{FF2B5EF4-FFF2-40B4-BE49-F238E27FC236}">
                <a16:creationId xmlns:a16="http://schemas.microsoft.com/office/drawing/2014/main" id="{8A00456D-B3E3-2445-95EE-3FF998D5B9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16075" y="203200"/>
            <a:ext cx="5856288" cy="762000"/>
          </a:xfrm>
          <a:solidFill>
            <a:srgbClr val="FFFF01"/>
          </a:solidFill>
          <a:ln w="57150" cmpd="thickThin">
            <a:solidFill>
              <a:srgbClr val="E600E6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en-US">
                <a:solidFill>
                  <a:schemeClr val="tx1"/>
                </a:solidFill>
                <a:cs typeface="+mj-cs"/>
              </a:rPr>
              <a:t>A Quick Overview of AFNI</a:t>
            </a:r>
          </a:p>
        </p:txBody>
      </p:sp>
    </p:spTree>
  </p:cSld>
  <p:clrMapOvr>
    <a:masterClrMapping/>
  </p:clrMapOvr>
  <p:transition spd="med"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1" name="Picture 45" descr="afnicontroller">
            <a:extLst>
              <a:ext uri="{FF2B5EF4-FFF2-40B4-BE49-F238E27FC236}">
                <a16:creationId xmlns:a16="http://schemas.microsoft.com/office/drawing/2014/main" id="{77F02898-CE50-8142-9AB3-3F038D2937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363" y="1516063"/>
            <a:ext cx="4745037" cy="468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4" name="Text Box 6">
            <a:extLst>
              <a:ext uri="{FF2B5EF4-FFF2-40B4-BE49-F238E27FC236}">
                <a16:creationId xmlns:a16="http://schemas.microsoft.com/office/drawing/2014/main" id="{C8445B39-C534-0844-9C84-19CE79FE4B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50100" y="2489200"/>
            <a:ext cx="1570038" cy="869950"/>
          </a:xfrm>
          <a:prstGeom prst="rect">
            <a:avLst/>
          </a:prstGeom>
          <a:noFill/>
          <a:ln w="9525">
            <a:solidFill>
              <a:srgbClr val="FF011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1400" b="1" i="0">
                <a:latin typeface="Times" charset="0"/>
                <a:ea typeface="ＭＳ Ｐゴシック" charset="0"/>
              </a:rPr>
              <a:t>Markers control transformation to +acpc and +tlrc coordinates </a:t>
            </a:r>
          </a:p>
        </p:txBody>
      </p:sp>
      <p:sp>
        <p:nvSpPr>
          <p:cNvPr id="83975" name="Text Box 7">
            <a:extLst>
              <a:ext uri="{FF2B5EF4-FFF2-40B4-BE49-F238E27FC236}">
                <a16:creationId xmlns:a16="http://schemas.microsoft.com/office/drawing/2014/main" id="{2DF2CA88-F5CC-494C-A077-5466314908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50100" y="3448050"/>
            <a:ext cx="1600200" cy="485775"/>
          </a:xfrm>
          <a:prstGeom prst="rect">
            <a:avLst/>
          </a:prstGeom>
          <a:noFill/>
          <a:ln w="9525">
            <a:solidFill>
              <a:srgbClr val="FF011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1400" b="1" i="0">
                <a:latin typeface="Times" charset="0"/>
                <a:ea typeface="ＭＳ Ｐゴシック" charset="0"/>
              </a:rPr>
              <a:t>Controls color functional overlay </a:t>
            </a:r>
          </a:p>
        </p:txBody>
      </p:sp>
      <p:sp>
        <p:nvSpPr>
          <p:cNvPr id="83976" name="Text Box 8">
            <a:extLst>
              <a:ext uri="{FF2B5EF4-FFF2-40B4-BE49-F238E27FC236}">
                <a16:creationId xmlns:a16="http://schemas.microsoft.com/office/drawing/2014/main" id="{5B3D8E55-75E6-914A-815A-44B5EAE2C4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50100" y="4178300"/>
            <a:ext cx="1843088" cy="293688"/>
          </a:xfrm>
          <a:prstGeom prst="rect">
            <a:avLst/>
          </a:prstGeom>
          <a:noFill/>
          <a:ln w="9525">
            <a:solidFill>
              <a:srgbClr val="FF011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1400" b="1" i="0">
                <a:latin typeface="Times" charset="0"/>
                <a:ea typeface="ＭＳ Ｐゴシック" charset="0"/>
              </a:rPr>
              <a:t>Miscellaneous menus </a:t>
            </a:r>
          </a:p>
        </p:txBody>
      </p:sp>
      <p:sp>
        <p:nvSpPr>
          <p:cNvPr id="83977" name="Text Box 9">
            <a:extLst>
              <a:ext uri="{FF2B5EF4-FFF2-40B4-BE49-F238E27FC236}">
                <a16:creationId xmlns:a16="http://schemas.microsoft.com/office/drawing/2014/main" id="{50A44051-8FFC-7842-A032-2894FD4BAB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50100" y="4749800"/>
            <a:ext cx="1878013" cy="1062038"/>
          </a:xfrm>
          <a:prstGeom prst="rect">
            <a:avLst/>
          </a:prstGeom>
          <a:noFill/>
          <a:ln w="9525">
            <a:solidFill>
              <a:srgbClr val="FF011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1400" b="1" i="0">
                <a:latin typeface="Times" charset="0"/>
                <a:ea typeface="ＭＳ Ｐゴシック" charset="0"/>
              </a:rPr>
              <a:t>Switch between directories, underlay </a:t>
            </a:r>
            <a:r>
              <a:rPr lang="en-US" sz="1200" b="1" i="0">
                <a:latin typeface="Times" charset="0"/>
                <a:ea typeface="ＭＳ Ｐゴシック" charset="0"/>
              </a:rPr>
              <a:t>(anatomical)</a:t>
            </a:r>
            <a:r>
              <a:rPr lang="en-US" sz="1400" b="1" i="0">
                <a:latin typeface="Times" charset="0"/>
                <a:ea typeface="ＭＳ Ｐゴシック" charset="0"/>
              </a:rPr>
              <a:t> datasets, and overlay </a:t>
            </a:r>
            <a:r>
              <a:rPr lang="en-US" sz="1200" b="1" i="0">
                <a:latin typeface="Times" charset="0"/>
                <a:ea typeface="ＭＳ Ｐゴシック" charset="0"/>
              </a:rPr>
              <a:t>(functional)</a:t>
            </a:r>
            <a:r>
              <a:rPr lang="en-US" sz="1400" b="1" i="0">
                <a:latin typeface="Times" charset="0"/>
                <a:ea typeface="ＭＳ Ｐゴシック" charset="0"/>
              </a:rPr>
              <a:t> datasets</a:t>
            </a:r>
          </a:p>
        </p:txBody>
      </p:sp>
      <p:sp>
        <p:nvSpPr>
          <p:cNvPr id="83978" name="Text Box 10">
            <a:extLst>
              <a:ext uri="{FF2B5EF4-FFF2-40B4-BE49-F238E27FC236}">
                <a16:creationId xmlns:a16="http://schemas.microsoft.com/office/drawing/2014/main" id="{F039D260-F511-AA45-BC46-5AD2FD0D94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50100" y="1539875"/>
            <a:ext cx="1628775" cy="677863"/>
          </a:xfrm>
          <a:prstGeom prst="rect">
            <a:avLst/>
          </a:prstGeom>
          <a:noFill/>
          <a:ln w="9525">
            <a:solidFill>
              <a:srgbClr val="FF011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1400" b="1" i="0">
                <a:latin typeface="Times" charset="0"/>
                <a:ea typeface="ＭＳ Ｐゴシック" charset="0"/>
              </a:rPr>
              <a:t>Switch to different coordinate system for viewing images </a:t>
            </a:r>
          </a:p>
        </p:txBody>
      </p:sp>
      <p:sp>
        <p:nvSpPr>
          <p:cNvPr id="83979" name="Text Box 11">
            <a:extLst>
              <a:ext uri="{FF2B5EF4-FFF2-40B4-BE49-F238E27FC236}">
                <a16:creationId xmlns:a16="http://schemas.microsoft.com/office/drawing/2014/main" id="{C1B3A558-2C73-294B-A151-5D65D15DEC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50100" y="5865813"/>
            <a:ext cx="1746250" cy="485775"/>
          </a:xfrm>
          <a:prstGeom prst="rect">
            <a:avLst/>
          </a:prstGeom>
          <a:noFill/>
          <a:ln w="9525">
            <a:solidFill>
              <a:srgbClr val="FF011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1400" b="1" i="0">
                <a:latin typeface="Times" charset="0"/>
                <a:ea typeface="ＭＳ Ｐゴシック" charset="0"/>
              </a:rPr>
              <a:t>Controls display of overlaid surfaces </a:t>
            </a:r>
          </a:p>
        </p:txBody>
      </p:sp>
      <p:sp>
        <p:nvSpPr>
          <p:cNvPr id="83980" name="Text Box 12">
            <a:extLst>
              <a:ext uri="{FF2B5EF4-FFF2-40B4-BE49-F238E27FC236}">
                <a16:creationId xmlns:a16="http://schemas.microsoft.com/office/drawing/2014/main" id="{F871A0D0-98FF-E045-86F4-2FB1D962B9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00" y="1641475"/>
            <a:ext cx="1739900" cy="485775"/>
          </a:xfrm>
          <a:prstGeom prst="rect">
            <a:avLst/>
          </a:prstGeom>
          <a:noFill/>
          <a:ln w="9525">
            <a:solidFill>
              <a:srgbClr val="FF011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1400" b="1" i="0">
                <a:latin typeface="Times" charset="0"/>
                <a:ea typeface="ＭＳ Ｐゴシック" charset="0"/>
              </a:rPr>
              <a:t>Coordinates of current focus point</a:t>
            </a:r>
          </a:p>
        </p:txBody>
      </p:sp>
      <p:sp>
        <p:nvSpPr>
          <p:cNvPr id="83981" name="Text Box 13">
            <a:extLst>
              <a:ext uri="{FF2B5EF4-FFF2-40B4-BE49-F238E27FC236}">
                <a16:creationId xmlns:a16="http://schemas.microsoft.com/office/drawing/2014/main" id="{39D09D87-C919-3944-BE62-6698075042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" y="2520950"/>
            <a:ext cx="1676400" cy="485775"/>
          </a:xfrm>
          <a:prstGeom prst="rect">
            <a:avLst/>
          </a:prstGeom>
          <a:noFill/>
          <a:ln w="9525">
            <a:solidFill>
              <a:srgbClr val="FF011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1400" b="1" i="0">
                <a:latin typeface="Times" charset="0"/>
                <a:ea typeface="ＭＳ Ｐゴシック" charset="0"/>
              </a:rPr>
              <a:t>Control crosshairs appearance</a:t>
            </a:r>
          </a:p>
        </p:txBody>
      </p:sp>
      <p:sp>
        <p:nvSpPr>
          <p:cNvPr id="83982" name="Text Box 14">
            <a:extLst>
              <a:ext uri="{FF2B5EF4-FFF2-40B4-BE49-F238E27FC236}">
                <a16:creationId xmlns:a16="http://schemas.microsoft.com/office/drawing/2014/main" id="{BF299483-AE58-314C-9D1A-6CCAFDAEF0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" y="3225800"/>
            <a:ext cx="1066800" cy="293688"/>
          </a:xfrm>
          <a:prstGeom prst="rect">
            <a:avLst/>
          </a:prstGeom>
          <a:noFill/>
          <a:ln w="9525">
            <a:solidFill>
              <a:srgbClr val="FF011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1400" b="1" i="0">
                <a:latin typeface="Times" charset="0"/>
                <a:ea typeface="ＭＳ Ｐゴシック" charset="0"/>
              </a:rPr>
              <a:t>Time index</a:t>
            </a:r>
          </a:p>
        </p:txBody>
      </p:sp>
      <p:sp>
        <p:nvSpPr>
          <p:cNvPr id="83983" name="Text Box 15">
            <a:extLst>
              <a:ext uri="{FF2B5EF4-FFF2-40B4-BE49-F238E27FC236}">
                <a16:creationId xmlns:a16="http://schemas.microsoft.com/office/drawing/2014/main" id="{2020483B-DA34-AE46-BB7B-22997F7AF2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" y="3898900"/>
            <a:ext cx="1676400" cy="485775"/>
          </a:xfrm>
          <a:prstGeom prst="rect">
            <a:avLst/>
          </a:prstGeom>
          <a:noFill/>
          <a:ln w="9525">
            <a:solidFill>
              <a:srgbClr val="FF011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1400" b="1" i="0">
                <a:latin typeface="Times" charset="0"/>
                <a:ea typeface="ＭＳ Ｐゴシック" charset="0"/>
              </a:rPr>
              <a:t>Open images and graphs of datasets</a:t>
            </a:r>
          </a:p>
        </p:txBody>
      </p:sp>
      <p:sp>
        <p:nvSpPr>
          <p:cNvPr id="83984" name="Text Box 16">
            <a:extLst>
              <a:ext uri="{FF2B5EF4-FFF2-40B4-BE49-F238E27FC236}">
                <a16:creationId xmlns:a16="http://schemas.microsoft.com/office/drawing/2014/main" id="{85178C1F-7C22-6A49-96F7-83E861ABE9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" y="4584700"/>
            <a:ext cx="1447800" cy="485775"/>
          </a:xfrm>
          <a:prstGeom prst="rect">
            <a:avLst/>
          </a:prstGeom>
          <a:noFill/>
          <a:ln w="9525">
            <a:solidFill>
              <a:srgbClr val="FF011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1400" b="1" i="0">
                <a:latin typeface="Times" charset="0"/>
                <a:ea typeface="ＭＳ Ｐゴシック" charset="0"/>
              </a:rPr>
              <a:t>Open new AFNI controller</a:t>
            </a:r>
          </a:p>
        </p:txBody>
      </p:sp>
      <p:sp>
        <p:nvSpPr>
          <p:cNvPr id="83985" name="Text Box 17">
            <a:extLst>
              <a:ext uri="{FF2B5EF4-FFF2-40B4-BE49-F238E27FC236}">
                <a16:creationId xmlns:a16="http://schemas.microsoft.com/office/drawing/2014/main" id="{88DC6E72-081B-6C49-AE52-340D04DEDE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000" y="5303838"/>
            <a:ext cx="1155700" cy="293687"/>
          </a:xfrm>
          <a:prstGeom prst="rect">
            <a:avLst/>
          </a:prstGeom>
          <a:noFill/>
          <a:ln w="9525">
            <a:solidFill>
              <a:srgbClr val="FF011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1400" b="1" i="0">
                <a:latin typeface="Times" charset="0"/>
                <a:ea typeface="ＭＳ Ｐゴシック" charset="0"/>
              </a:rPr>
              <a:t>Help Button</a:t>
            </a:r>
          </a:p>
        </p:txBody>
      </p:sp>
      <p:sp>
        <p:nvSpPr>
          <p:cNvPr id="83986" name="Line 18">
            <a:extLst>
              <a:ext uri="{FF2B5EF4-FFF2-40B4-BE49-F238E27FC236}">
                <a16:creationId xmlns:a16="http://schemas.microsoft.com/office/drawing/2014/main" id="{A169947F-A83F-1642-9478-024A4C606F15}"/>
              </a:ext>
            </a:extLst>
          </p:cNvPr>
          <p:cNvSpPr>
            <a:spLocks noChangeShapeType="1"/>
          </p:cNvSpPr>
          <p:nvPr/>
        </p:nvSpPr>
        <p:spPr bwMode="auto">
          <a:xfrm>
            <a:off x="1789113" y="1857375"/>
            <a:ext cx="530225" cy="576263"/>
          </a:xfrm>
          <a:prstGeom prst="line">
            <a:avLst/>
          </a:prstGeom>
          <a:noFill/>
          <a:ln w="22225">
            <a:solidFill>
              <a:srgbClr val="FF8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defRPr/>
            </a:pPr>
            <a:endParaRPr lang="en-US">
              <a:latin typeface="Helvetica" charset="0"/>
              <a:ea typeface="ＭＳ Ｐゴシック" charset="0"/>
            </a:endParaRPr>
          </a:p>
        </p:txBody>
      </p:sp>
      <p:sp>
        <p:nvSpPr>
          <p:cNvPr id="83987" name="Line 19">
            <a:extLst>
              <a:ext uri="{FF2B5EF4-FFF2-40B4-BE49-F238E27FC236}">
                <a16:creationId xmlns:a16="http://schemas.microsoft.com/office/drawing/2014/main" id="{CF8A3297-A27F-2A43-A981-EC16862B7DBF}"/>
              </a:ext>
            </a:extLst>
          </p:cNvPr>
          <p:cNvSpPr>
            <a:spLocks noChangeShapeType="1"/>
          </p:cNvSpPr>
          <p:nvPr/>
        </p:nvSpPr>
        <p:spPr bwMode="auto">
          <a:xfrm>
            <a:off x="1798638" y="2719388"/>
            <a:ext cx="517525" cy="212725"/>
          </a:xfrm>
          <a:prstGeom prst="line">
            <a:avLst/>
          </a:prstGeom>
          <a:noFill/>
          <a:ln w="22225">
            <a:solidFill>
              <a:srgbClr val="FF8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defRPr/>
            </a:pPr>
            <a:endParaRPr lang="en-US">
              <a:latin typeface="Helvetica" charset="0"/>
              <a:ea typeface="ＭＳ Ｐゴシック" charset="0"/>
            </a:endParaRPr>
          </a:p>
        </p:txBody>
      </p:sp>
      <p:sp>
        <p:nvSpPr>
          <p:cNvPr id="83988" name="Line 20">
            <a:extLst>
              <a:ext uri="{FF2B5EF4-FFF2-40B4-BE49-F238E27FC236}">
                <a16:creationId xmlns:a16="http://schemas.microsoft.com/office/drawing/2014/main" id="{2405CBDF-3080-C14E-8312-518A08A52D32}"/>
              </a:ext>
            </a:extLst>
          </p:cNvPr>
          <p:cNvSpPr>
            <a:spLocks noChangeShapeType="1"/>
          </p:cNvSpPr>
          <p:nvPr/>
        </p:nvSpPr>
        <p:spPr bwMode="auto">
          <a:xfrm>
            <a:off x="1785938" y="2719388"/>
            <a:ext cx="527050" cy="488950"/>
          </a:xfrm>
          <a:prstGeom prst="line">
            <a:avLst/>
          </a:prstGeom>
          <a:noFill/>
          <a:ln w="22225">
            <a:solidFill>
              <a:srgbClr val="FF8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defRPr/>
            </a:pPr>
            <a:endParaRPr lang="en-US">
              <a:latin typeface="Helvetica" charset="0"/>
              <a:ea typeface="ＭＳ Ｐゴシック" charset="0"/>
            </a:endParaRPr>
          </a:p>
        </p:txBody>
      </p:sp>
      <p:sp>
        <p:nvSpPr>
          <p:cNvPr id="83989" name="Line 21">
            <a:extLst>
              <a:ext uri="{FF2B5EF4-FFF2-40B4-BE49-F238E27FC236}">
                <a16:creationId xmlns:a16="http://schemas.microsoft.com/office/drawing/2014/main" id="{491B951F-6F10-0148-BA83-6E0A6471A6C4}"/>
              </a:ext>
            </a:extLst>
          </p:cNvPr>
          <p:cNvSpPr>
            <a:spLocks noChangeShapeType="1"/>
          </p:cNvSpPr>
          <p:nvPr/>
        </p:nvSpPr>
        <p:spPr bwMode="auto">
          <a:xfrm>
            <a:off x="1782763" y="2722563"/>
            <a:ext cx="533400" cy="750887"/>
          </a:xfrm>
          <a:prstGeom prst="line">
            <a:avLst/>
          </a:prstGeom>
          <a:noFill/>
          <a:ln w="22225">
            <a:solidFill>
              <a:srgbClr val="FF8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defRPr/>
            </a:pPr>
            <a:endParaRPr lang="en-US">
              <a:latin typeface="Helvetica" charset="0"/>
              <a:ea typeface="ＭＳ Ｐゴシック" charset="0"/>
            </a:endParaRPr>
          </a:p>
        </p:txBody>
      </p:sp>
      <p:sp>
        <p:nvSpPr>
          <p:cNvPr id="83990" name="Line 22">
            <a:extLst>
              <a:ext uri="{FF2B5EF4-FFF2-40B4-BE49-F238E27FC236}">
                <a16:creationId xmlns:a16="http://schemas.microsoft.com/office/drawing/2014/main" id="{E790F498-CF22-834C-99DB-0439A5B3A9EE}"/>
              </a:ext>
            </a:extLst>
          </p:cNvPr>
          <p:cNvSpPr>
            <a:spLocks noChangeShapeType="1"/>
          </p:cNvSpPr>
          <p:nvPr/>
        </p:nvSpPr>
        <p:spPr bwMode="auto">
          <a:xfrm>
            <a:off x="1778000" y="3382963"/>
            <a:ext cx="549275" cy="388937"/>
          </a:xfrm>
          <a:prstGeom prst="line">
            <a:avLst/>
          </a:prstGeom>
          <a:noFill/>
          <a:ln w="22225">
            <a:solidFill>
              <a:srgbClr val="FF8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defRPr/>
            </a:pPr>
            <a:endParaRPr lang="en-US">
              <a:latin typeface="Helvetica" charset="0"/>
              <a:ea typeface="ＭＳ Ｐゴシック" charset="0"/>
            </a:endParaRPr>
          </a:p>
        </p:txBody>
      </p:sp>
      <p:sp>
        <p:nvSpPr>
          <p:cNvPr id="83991" name="Line 23">
            <a:extLst>
              <a:ext uri="{FF2B5EF4-FFF2-40B4-BE49-F238E27FC236}">
                <a16:creationId xmlns:a16="http://schemas.microsoft.com/office/drawing/2014/main" id="{3E7F1811-3AC2-584F-A926-DD0855215F60}"/>
              </a:ext>
            </a:extLst>
          </p:cNvPr>
          <p:cNvSpPr>
            <a:spLocks noChangeShapeType="1"/>
          </p:cNvSpPr>
          <p:nvPr/>
        </p:nvSpPr>
        <p:spPr bwMode="auto">
          <a:xfrm>
            <a:off x="1789113" y="4095750"/>
            <a:ext cx="522287" cy="144463"/>
          </a:xfrm>
          <a:prstGeom prst="line">
            <a:avLst/>
          </a:prstGeom>
          <a:noFill/>
          <a:ln w="22225">
            <a:solidFill>
              <a:srgbClr val="FF8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defRPr/>
            </a:pPr>
            <a:endParaRPr lang="en-US">
              <a:latin typeface="Helvetica" charset="0"/>
              <a:ea typeface="ＭＳ Ｐゴシック" charset="0"/>
            </a:endParaRPr>
          </a:p>
        </p:txBody>
      </p:sp>
      <p:sp>
        <p:nvSpPr>
          <p:cNvPr id="83992" name="Line 24">
            <a:extLst>
              <a:ext uri="{FF2B5EF4-FFF2-40B4-BE49-F238E27FC236}">
                <a16:creationId xmlns:a16="http://schemas.microsoft.com/office/drawing/2014/main" id="{0E6380B2-AD57-1047-B29B-10C3A0E455E1}"/>
              </a:ext>
            </a:extLst>
          </p:cNvPr>
          <p:cNvSpPr>
            <a:spLocks noChangeShapeType="1"/>
          </p:cNvSpPr>
          <p:nvPr/>
        </p:nvSpPr>
        <p:spPr bwMode="auto">
          <a:xfrm>
            <a:off x="1785938" y="4111625"/>
            <a:ext cx="525462" cy="382588"/>
          </a:xfrm>
          <a:prstGeom prst="line">
            <a:avLst/>
          </a:prstGeom>
          <a:noFill/>
          <a:ln w="22225">
            <a:solidFill>
              <a:srgbClr val="FF8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defRPr/>
            </a:pPr>
            <a:endParaRPr lang="en-US">
              <a:latin typeface="Helvetica" charset="0"/>
              <a:ea typeface="ＭＳ Ｐゴシック" charset="0"/>
            </a:endParaRPr>
          </a:p>
        </p:txBody>
      </p:sp>
      <p:sp>
        <p:nvSpPr>
          <p:cNvPr id="83993" name="Line 25">
            <a:extLst>
              <a:ext uri="{FF2B5EF4-FFF2-40B4-BE49-F238E27FC236}">
                <a16:creationId xmlns:a16="http://schemas.microsoft.com/office/drawing/2014/main" id="{97733944-3477-6344-90C5-C8AA8D1B39D6}"/>
              </a:ext>
            </a:extLst>
          </p:cNvPr>
          <p:cNvSpPr>
            <a:spLocks noChangeShapeType="1"/>
          </p:cNvSpPr>
          <p:nvPr/>
        </p:nvSpPr>
        <p:spPr bwMode="auto">
          <a:xfrm>
            <a:off x="1782763" y="4113213"/>
            <a:ext cx="557212" cy="684212"/>
          </a:xfrm>
          <a:prstGeom prst="line">
            <a:avLst/>
          </a:prstGeom>
          <a:noFill/>
          <a:ln w="22225">
            <a:solidFill>
              <a:srgbClr val="FF8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defRPr/>
            </a:pPr>
            <a:endParaRPr lang="en-US">
              <a:latin typeface="Helvetica" charset="0"/>
              <a:ea typeface="ＭＳ Ｐゴシック" charset="0"/>
            </a:endParaRPr>
          </a:p>
        </p:txBody>
      </p:sp>
      <p:sp>
        <p:nvSpPr>
          <p:cNvPr id="83994" name="Line 26">
            <a:extLst>
              <a:ext uri="{FF2B5EF4-FFF2-40B4-BE49-F238E27FC236}">
                <a16:creationId xmlns:a16="http://schemas.microsoft.com/office/drawing/2014/main" id="{1256593E-C941-304C-BBE9-9793817660A4}"/>
              </a:ext>
            </a:extLst>
          </p:cNvPr>
          <p:cNvSpPr>
            <a:spLocks noChangeShapeType="1"/>
          </p:cNvSpPr>
          <p:nvPr/>
        </p:nvSpPr>
        <p:spPr bwMode="auto">
          <a:xfrm>
            <a:off x="1787525" y="4786313"/>
            <a:ext cx="581025" cy="571500"/>
          </a:xfrm>
          <a:prstGeom prst="line">
            <a:avLst/>
          </a:prstGeom>
          <a:noFill/>
          <a:ln w="22225">
            <a:solidFill>
              <a:srgbClr val="FF8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defRPr/>
            </a:pPr>
            <a:endParaRPr lang="en-US">
              <a:latin typeface="Helvetica" charset="0"/>
              <a:ea typeface="ＭＳ Ｐゴシック" charset="0"/>
            </a:endParaRPr>
          </a:p>
        </p:txBody>
      </p:sp>
      <p:sp>
        <p:nvSpPr>
          <p:cNvPr id="83995" name="Line 27">
            <a:extLst>
              <a:ext uri="{FF2B5EF4-FFF2-40B4-BE49-F238E27FC236}">
                <a16:creationId xmlns:a16="http://schemas.microsoft.com/office/drawing/2014/main" id="{3A5DFD33-114A-FE4C-8F7B-FE7308909072}"/>
              </a:ext>
            </a:extLst>
          </p:cNvPr>
          <p:cNvSpPr>
            <a:spLocks noChangeShapeType="1"/>
          </p:cNvSpPr>
          <p:nvPr/>
        </p:nvSpPr>
        <p:spPr bwMode="auto">
          <a:xfrm>
            <a:off x="1778000" y="5440363"/>
            <a:ext cx="596900" cy="269875"/>
          </a:xfrm>
          <a:prstGeom prst="line">
            <a:avLst/>
          </a:prstGeom>
          <a:noFill/>
          <a:ln w="22225">
            <a:solidFill>
              <a:srgbClr val="FF8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defRPr/>
            </a:pPr>
            <a:endParaRPr lang="en-US">
              <a:latin typeface="Helvetica" charset="0"/>
              <a:ea typeface="ＭＳ Ｐゴシック" charset="0"/>
            </a:endParaRPr>
          </a:p>
        </p:txBody>
      </p:sp>
      <p:sp>
        <p:nvSpPr>
          <p:cNvPr id="83996" name="Line 28">
            <a:extLst>
              <a:ext uri="{FF2B5EF4-FFF2-40B4-BE49-F238E27FC236}">
                <a16:creationId xmlns:a16="http://schemas.microsoft.com/office/drawing/2014/main" id="{27E8878A-ADF7-E942-B13C-F7B13D1B3E4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665913" y="1763713"/>
            <a:ext cx="488950" cy="514350"/>
          </a:xfrm>
          <a:prstGeom prst="line">
            <a:avLst/>
          </a:prstGeom>
          <a:noFill/>
          <a:ln w="22225">
            <a:solidFill>
              <a:srgbClr val="FF8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defRPr/>
            </a:pPr>
            <a:endParaRPr lang="en-US">
              <a:latin typeface="Helvetica" charset="0"/>
              <a:ea typeface="ＭＳ Ｐゴシック" charset="0"/>
            </a:endParaRPr>
          </a:p>
        </p:txBody>
      </p:sp>
      <p:sp>
        <p:nvSpPr>
          <p:cNvPr id="83997" name="Line 29">
            <a:extLst>
              <a:ext uri="{FF2B5EF4-FFF2-40B4-BE49-F238E27FC236}">
                <a16:creationId xmlns:a16="http://schemas.microsoft.com/office/drawing/2014/main" id="{068648D2-2E5F-E445-AF47-ECBC7F5AD44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653213" y="2720975"/>
            <a:ext cx="493712" cy="292100"/>
          </a:xfrm>
          <a:prstGeom prst="line">
            <a:avLst/>
          </a:prstGeom>
          <a:noFill/>
          <a:ln w="22225">
            <a:solidFill>
              <a:srgbClr val="FF8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defRPr/>
            </a:pPr>
            <a:endParaRPr lang="en-US">
              <a:latin typeface="Helvetica" charset="0"/>
              <a:ea typeface="ＭＳ Ｐゴシック" charset="0"/>
            </a:endParaRPr>
          </a:p>
        </p:txBody>
      </p:sp>
      <p:sp>
        <p:nvSpPr>
          <p:cNvPr id="83998" name="Line 30">
            <a:extLst>
              <a:ext uri="{FF2B5EF4-FFF2-40B4-BE49-F238E27FC236}">
                <a16:creationId xmlns:a16="http://schemas.microsoft.com/office/drawing/2014/main" id="{E07DF874-97BB-334F-B559-AAEE0A58FD7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651625" y="3571875"/>
            <a:ext cx="496888" cy="161925"/>
          </a:xfrm>
          <a:prstGeom prst="line">
            <a:avLst/>
          </a:prstGeom>
          <a:noFill/>
          <a:ln w="22225">
            <a:solidFill>
              <a:srgbClr val="FF8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defRPr/>
            </a:pPr>
            <a:endParaRPr lang="en-US">
              <a:latin typeface="Helvetica" charset="0"/>
              <a:ea typeface="ＭＳ Ｐゴシック" charset="0"/>
            </a:endParaRPr>
          </a:p>
        </p:txBody>
      </p:sp>
      <p:sp>
        <p:nvSpPr>
          <p:cNvPr id="83999" name="Line 31">
            <a:extLst>
              <a:ext uri="{FF2B5EF4-FFF2-40B4-BE49-F238E27FC236}">
                <a16:creationId xmlns:a16="http://schemas.microsoft.com/office/drawing/2014/main" id="{F871261A-1EE3-E748-AB77-FFFD03E3FF9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688138" y="4302125"/>
            <a:ext cx="452437" cy="125413"/>
          </a:xfrm>
          <a:prstGeom prst="line">
            <a:avLst/>
          </a:prstGeom>
          <a:noFill/>
          <a:ln w="22225">
            <a:solidFill>
              <a:srgbClr val="FF8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defRPr/>
            </a:pPr>
            <a:endParaRPr lang="en-US">
              <a:latin typeface="Helvetica" charset="0"/>
              <a:ea typeface="ＭＳ Ｐゴシック" charset="0"/>
            </a:endParaRPr>
          </a:p>
        </p:txBody>
      </p:sp>
      <p:sp>
        <p:nvSpPr>
          <p:cNvPr id="84000" name="Line 32">
            <a:extLst>
              <a:ext uri="{FF2B5EF4-FFF2-40B4-BE49-F238E27FC236}">
                <a16:creationId xmlns:a16="http://schemas.microsoft.com/office/drawing/2014/main" id="{87BBEB84-08D5-B446-B551-BB16AC03B67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773738" y="4932363"/>
            <a:ext cx="1363662" cy="388937"/>
          </a:xfrm>
          <a:prstGeom prst="line">
            <a:avLst/>
          </a:prstGeom>
          <a:noFill/>
          <a:ln w="22225">
            <a:solidFill>
              <a:srgbClr val="FF8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defRPr/>
            </a:pPr>
            <a:endParaRPr lang="en-US">
              <a:latin typeface="Helvetica" charset="0"/>
              <a:ea typeface="ＭＳ Ｐゴシック" charset="0"/>
            </a:endParaRPr>
          </a:p>
        </p:txBody>
      </p:sp>
      <p:sp>
        <p:nvSpPr>
          <p:cNvPr id="84001" name="Line 33">
            <a:extLst>
              <a:ext uri="{FF2B5EF4-FFF2-40B4-BE49-F238E27FC236}">
                <a16:creationId xmlns:a16="http://schemas.microsoft.com/office/drawing/2014/main" id="{7284AB0B-B4DF-A942-8AD0-022DED0C33B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786438" y="4932363"/>
            <a:ext cx="1350962" cy="149225"/>
          </a:xfrm>
          <a:prstGeom prst="line">
            <a:avLst/>
          </a:prstGeom>
          <a:noFill/>
          <a:ln w="22225">
            <a:solidFill>
              <a:srgbClr val="FF8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defRPr/>
            </a:pPr>
            <a:endParaRPr lang="en-US">
              <a:latin typeface="Helvetica" charset="0"/>
              <a:ea typeface="ＭＳ Ｐゴシック" charset="0"/>
            </a:endParaRPr>
          </a:p>
        </p:txBody>
      </p:sp>
      <p:sp>
        <p:nvSpPr>
          <p:cNvPr id="84002" name="Line 34">
            <a:extLst>
              <a:ext uri="{FF2B5EF4-FFF2-40B4-BE49-F238E27FC236}">
                <a16:creationId xmlns:a16="http://schemas.microsoft.com/office/drawing/2014/main" id="{9B464B02-E290-234B-BCF0-375F8CFB121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569075" y="4818063"/>
            <a:ext cx="579438" cy="114300"/>
          </a:xfrm>
          <a:prstGeom prst="line">
            <a:avLst/>
          </a:prstGeom>
          <a:noFill/>
          <a:ln w="22225">
            <a:solidFill>
              <a:srgbClr val="FF8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defRPr/>
            </a:pPr>
            <a:endParaRPr lang="en-US">
              <a:latin typeface="Helvetica" charset="0"/>
              <a:ea typeface="ＭＳ Ｐゴシック" charset="0"/>
            </a:endParaRPr>
          </a:p>
        </p:txBody>
      </p:sp>
      <p:sp>
        <p:nvSpPr>
          <p:cNvPr id="84003" name="Line 35">
            <a:extLst>
              <a:ext uri="{FF2B5EF4-FFF2-40B4-BE49-F238E27FC236}">
                <a16:creationId xmlns:a16="http://schemas.microsoft.com/office/drawing/2014/main" id="{8EE660CD-A550-5C4D-B323-F7225C4CBF0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632575" y="5737225"/>
            <a:ext cx="530225" cy="238125"/>
          </a:xfrm>
          <a:prstGeom prst="line">
            <a:avLst/>
          </a:prstGeom>
          <a:noFill/>
          <a:ln w="22225">
            <a:solidFill>
              <a:srgbClr val="FF8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defRPr/>
            </a:pPr>
            <a:endParaRPr lang="en-US">
              <a:latin typeface="Helvetica" charset="0"/>
              <a:ea typeface="ＭＳ Ｐゴシック" charset="0"/>
            </a:endParaRPr>
          </a:p>
        </p:txBody>
      </p:sp>
      <p:sp>
        <p:nvSpPr>
          <p:cNvPr id="84005" name="Rectangle 37">
            <a:extLst>
              <a:ext uri="{FF2B5EF4-FFF2-40B4-BE49-F238E27FC236}">
                <a16:creationId xmlns:a16="http://schemas.microsoft.com/office/drawing/2014/main" id="{5D023CFF-A75A-B046-8285-50D394BC3C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u="sng">
                <a:solidFill>
                  <a:schemeClr val="tx1"/>
                </a:solidFill>
                <a:cs typeface="+mj-cs"/>
              </a:rPr>
              <a:t>AFNI controller window at startup</a:t>
            </a:r>
            <a:endParaRPr lang="en-US" sz="1400" b="1">
              <a:solidFill>
                <a:srgbClr val="0B07FF"/>
              </a:solidFill>
              <a:cs typeface="+mj-cs"/>
            </a:endParaRPr>
          </a:p>
        </p:txBody>
      </p:sp>
      <p:sp>
        <p:nvSpPr>
          <p:cNvPr id="84008" name="Text Box 40">
            <a:extLst>
              <a:ext uri="{FF2B5EF4-FFF2-40B4-BE49-F238E27FC236}">
                <a16:creationId xmlns:a16="http://schemas.microsoft.com/office/drawing/2014/main" id="{1C053D09-14F5-7746-A255-2E7198FA97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0938" y="1014413"/>
            <a:ext cx="4144962" cy="293687"/>
          </a:xfrm>
          <a:prstGeom prst="rect">
            <a:avLst/>
          </a:prstGeom>
          <a:noFill/>
          <a:ln w="9525">
            <a:solidFill>
              <a:srgbClr val="FF011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1400" b="1" i="0">
                <a:latin typeface="Times" charset="0"/>
                <a:ea typeface="ＭＳ Ｐゴシック" charset="0"/>
              </a:rPr>
              <a:t>Titlebar shows current datasets: first one is </a:t>
            </a:r>
            <a:r>
              <a:rPr lang="en-US" sz="1400" b="1" i="0">
                <a:solidFill>
                  <a:srgbClr val="1113E4"/>
                </a:solidFill>
                <a:latin typeface="Courier New" charset="0"/>
                <a:ea typeface="ＭＳ Ｐゴシック" charset="0"/>
              </a:rPr>
              <a:t>[A]</a:t>
            </a:r>
            <a:r>
              <a:rPr lang="en-US" sz="1400" b="1" i="0">
                <a:latin typeface="Times" charset="0"/>
                <a:ea typeface="ＭＳ Ｐゴシック" charset="0"/>
              </a:rPr>
              <a:t>, etc</a:t>
            </a:r>
          </a:p>
        </p:txBody>
      </p:sp>
      <p:sp>
        <p:nvSpPr>
          <p:cNvPr id="84009" name="Line 41">
            <a:extLst>
              <a:ext uri="{FF2B5EF4-FFF2-40B4-BE49-F238E27FC236}">
                <a16:creationId xmlns:a16="http://schemas.microsoft.com/office/drawing/2014/main" id="{0A77552A-F553-C743-946F-E57B7653AFF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432175" y="1289050"/>
            <a:ext cx="265113" cy="301625"/>
          </a:xfrm>
          <a:prstGeom prst="line">
            <a:avLst/>
          </a:prstGeom>
          <a:noFill/>
          <a:ln w="22225">
            <a:solidFill>
              <a:srgbClr val="FF8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defRPr/>
            </a:pPr>
            <a:endParaRPr lang="en-US">
              <a:latin typeface="Helvetica" charset="0"/>
              <a:ea typeface="ＭＳ Ｐゴシック" charset="0"/>
            </a:endParaRPr>
          </a:p>
        </p:txBody>
      </p:sp>
      <p:sp>
        <p:nvSpPr>
          <p:cNvPr id="84010" name="Text Box 42">
            <a:extLst>
              <a:ext uri="{FF2B5EF4-FFF2-40B4-BE49-F238E27FC236}">
                <a16:creationId xmlns:a16="http://schemas.microsoft.com/office/drawing/2014/main" id="{0EB06374-513A-A949-B1C1-722C063313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1650" y="6303963"/>
            <a:ext cx="1760538" cy="293687"/>
          </a:xfrm>
          <a:prstGeom prst="rect">
            <a:avLst/>
          </a:prstGeom>
          <a:noFill/>
          <a:ln w="9525">
            <a:solidFill>
              <a:srgbClr val="FF011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1400" b="1" i="0">
                <a:latin typeface="Times" charset="0"/>
                <a:ea typeface="ＭＳ Ｐゴシック" charset="0"/>
              </a:rPr>
              <a:t>Close this controller</a:t>
            </a:r>
          </a:p>
        </p:txBody>
      </p:sp>
      <p:sp>
        <p:nvSpPr>
          <p:cNvPr id="84011" name="Line 43">
            <a:extLst>
              <a:ext uri="{FF2B5EF4-FFF2-40B4-BE49-F238E27FC236}">
                <a16:creationId xmlns:a16="http://schemas.microsoft.com/office/drawing/2014/main" id="{68AA65C0-29F1-7748-9549-BD4091B10E25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402013" y="5915025"/>
            <a:ext cx="114300" cy="392113"/>
          </a:xfrm>
          <a:prstGeom prst="line">
            <a:avLst/>
          </a:prstGeom>
          <a:noFill/>
          <a:ln w="28575">
            <a:solidFill>
              <a:srgbClr val="FF8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defRPr/>
            </a:pPr>
            <a:endParaRPr lang="en-US">
              <a:latin typeface="Helvetica" charset="0"/>
              <a:ea typeface="ＭＳ Ｐゴシック" charset="0"/>
            </a:endParaRPr>
          </a:p>
        </p:txBody>
      </p:sp>
      <p:sp>
        <p:nvSpPr>
          <p:cNvPr id="84015" name="Text Box 47">
            <a:extLst>
              <a:ext uri="{FF2B5EF4-FFF2-40B4-BE49-F238E27FC236}">
                <a16:creationId xmlns:a16="http://schemas.microsoft.com/office/drawing/2014/main" id="{CD423B64-6D5B-524E-8CA0-75911F9981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2738" y="6405563"/>
            <a:ext cx="2374900" cy="293687"/>
          </a:xfrm>
          <a:prstGeom prst="rect">
            <a:avLst/>
          </a:prstGeom>
          <a:noFill/>
          <a:ln w="9525">
            <a:solidFill>
              <a:srgbClr val="FF011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1400" b="1" i="0">
                <a:latin typeface="Times" charset="0"/>
                <a:ea typeface="ＭＳ Ｐゴシック" charset="0"/>
              </a:rPr>
              <a:t>Place to show amusing logos</a:t>
            </a:r>
          </a:p>
        </p:txBody>
      </p:sp>
      <p:sp>
        <p:nvSpPr>
          <p:cNvPr id="84016" name="Line 48">
            <a:extLst>
              <a:ext uri="{FF2B5EF4-FFF2-40B4-BE49-F238E27FC236}">
                <a16:creationId xmlns:a16="http://schemas.microsoft.com/office/drawing/2014/main" id="{0A247A76-C83B-9346-9F5E-3E40737BF8E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413250" y="5970588"/>
            <a:ext cx="120650" cy="447675"/>
          </a:xfrm>
          <a:prstGeom prst="line">
            <a:avLst/>
          </a:prstGeom>
          <a:noFill/>
          <a:ln w="28575">
            <a:solidFill>
              <a:srgbClr val="FF8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defRPr/>
            </a:pPr>
            <a:endParaRPr lang="en-US">
              <a:latin typeface="Helvetica" charset="0"/>
              <a:ea typeface="ＭＳ Ｐゴシック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69" name="Picture 2">
            <a:extLst>
              <a:ext uri="{FF2B5EF4-FFF2-40B4-BE49-F238E27FC236}">
                <a16:creationId xmlns:a16="http://schemas.microsoft.com/office/drawing/2014/main" id="{D5DECD34-64D8-5D44-BCEF-D5782F731F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1265238"/>
            <a:ext cx="4367213" cy="4538662"/>
          </a:xfrm>
          <a:prstGeom prst="rect">
            <a:avLst/>
          </a:prstGeom>
          <a:noFill/>
          <a:ln w="22225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4995" name="Rectangle 3">
            <a:extLst>
              <a:ext uri="{FF2B5EF4-FFF2-40B4-BE49-F238E27FC236}">
                <a16:creationId xmlns:a16="http://schemas.microsoft.com/office/drawing/2014/main" id="{23B3F16A-6837-E04C-9981-667D58F3F8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82600" y="271463"/>
            <a:ext cx="4303713" cy="733425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sz="3600" u="sng">
                <a:cs typeface="+mn-cs"/>
              </a:rPr>
              <a:t>AFNI Image Viewer</a:t>
            </a:r>
          </a:p>
        </p:txBody>
      </p:sp>
      <p:pic>
        <p:nvPicPr>
          <p:cNvPr id="83971" name="Picture 4">
            <a:extLst>
              <a:ext uri="{FF2B5EF4-FFF2-40B4-BE49-F238E27FC236}">
                <a16:creationId xmlns:a16="http://schemas.microsoft.com/office/drawing/2014/main" id="{432AC49A-5A54-B044-B712-C4B7D8BB49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9450" y="3594100"/>
            <a:ext cx="1911350" cy="1752600"/>
          </a:xfrm>
          <a:prstGeom prst="rect">
            <a:avLst/>
          </a:prstGeom>
          <a:noFill/>
          <a:ln w="19050">
            <a:solidFill>
              <a:srgbClr val="96969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4998" name="Text Box 6">
            <a:extLst>
              <a:ext uri="{FF2B5EF4-FFF2-40B4-BE49-F238E27FC236}">
                <a16:creationId xmlns:a16="http://schemas.microsoft.com/office/drawing/2014/main" id="{C6F0A306-47DD-E64A-9D5A-08EB65DBCB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6725" y="890588"/>
            <a:ext cx="2174875" cy="739775"/>
          </a:xfrm>
          <a:prstGeom prst="rect">
            <a:avLst/>
          </a:prstGeom>
          <a:noFill/>
          <a:ln w="9525">
            <a:solidFill>
              <a:srgbClr val="FF011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b="1" i="0">
                <a:solidFill>
                  <a:srgbClr val="1113E4"/>
                </a:solidFill>
                <a:latin typeface="Helvetica" charset="0"/>
                <a:ea typeface="ＭＳ Ｐゴシック" charset="0"/>
              </a:rPr>
              <a:t>Disp</a:t>
            </a:r>
            <a:r>
              <a:rPr lang="en-US" i="0">
                <a:latin typeface="Helvetica" charset="0"/>
                <a:ea typeface="ＭＳ Ｐゴシック" charset="0"/>
              </a:rPr>
              <a:t> and </a:t>
            </a:r>
            <a:r>
              <a:rPr lang="en-US" b="1" i="0">
                <a:solidFill>
                  <a:srgbClr val="1113E4"/>
                </a:solidFill>
                <a:latin typeface="Helvetica" charset="0"/>
                <a:ea typeface="ＭＳ Ｐゴシック" charset="0"/>
              </a:rPr>
              <a:t>Mont</a:t>
            </a:r>
            <a:r>
              <a:rPr lang="en-US" i="0">
                <a:latin typeface="Helvetica" charset="0"/>
                <a:ea typeface="ＭＳ Ｐゴシック" charset="0"/>
              </a:rPr>
              <a:t> control panels</a:t>
            </a:r>
          </a:p>
        </p:txBody>
      </p:sp>
      <p:sp>
        <p:nvSpPr>
          <p:cNvPr id="84999" name="Line 7">
            <a:extLst>
              <a:ext uri="{FF2B5EF4-FFF2-40B4-BE49-F238E27FC236}">
                <a16:creationId xmlns:a16="http://schemas.microsoft.com/office/drawing/2014/main" id="{7CF36C73-4847-934C-9E3E-653518CD8C03}"/>
              </a:ext>
            </a:extLst>
          </p:cNvPr>
          <p:cNvSpPr>
            <a:spLocks noChangeShapeType="1"/>
          </p:cNvSpPr>
          <p:nvPr/>
        </p:nvSpPr>
        <p:spPr bwMode="auto">
          <a:xfrm>
            <a:off x="2209800" y="5689600"/>
            <a:ext cx="0" cy="860425"/>
          </a:xfrm>
          <a:prstGeom prst="line">
            <a:avLst/>
          </a:prstGeom>
          <a:noFill/>
          <a:ln w="31750">
            <a:solidFill>
              <a:srgbClr val="FF00FF"/>
            </a:solidFill>
            <a:prstDash val="sysDot"/>
            <a:round/>
            <a:headEnd type="stealth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defRPr/>
            </a:pPr>
            <a:endParaRPr lang="en-US">
              <a:latin typeface="Helvetica" charset="0"/>
              <a:ea typeface="ＭＳ Ｐゴシック" charset="0"/>
            </a:endParaRPr>
          </a:p>
        </p:txBody>
      </p:sp>
      <p:sp>
        <p:nvSpPr>
          <p:cNvPr id="85000" name="Line 8">
            <a:extLst>
              <a:ext uri="{FF2B5EF4-FFF2-40B4-BE49-F238E27FC236}">
                <a16:creationId xmlns:a16="http://schemas.microsoft.com/office/drawing/2014/main" id="{0D6F6CEE-068F-5644-887A-C3EDDFFD5671}"/>
              </a:ext>
            </a:extLst>
          </p:cNvPr>
          <p:cNvSpPr>
            <a:spLocks noChangeShapeType="1"/>
          </p:cNvSpPr>
          <p:nvPr/>
        </p:nvSpPr>
        <p:spPr bwMode="auto">
          <a:xfrm>
            <a:off x="2222500" y="6553200"/>
            <a:ext cx="5207000" cy="0"/>
          </a:xfrm>
          <a:prstGeom prst="line">
            <a:avLst/>
          </a:prstGeom>
          <a:noFill/>
          <a:ln w="31750">
            <a:solidFill>
              <a:srgbClr val="FF00FF"/>
            </a:solidFill>
            <a:prstDash val="sysDot"/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defRPr/>
            </a:pPr>
            <a:endParaRPr lang="en-US">
              <a:latin typeface="Helvetica" charset="0"/>
              <a:ea typeface="ＭＳ Ｐゴシック" charset="0"/>
            </a:endParaRPr>
          </a:p>
        </p:txBody>
      </p:sp>
      <p:sp>
        <p:nvSpPr>
          <p:cNvPr id="85001" name="Line 9">
            <a:extLst>
              <a:ext uri="{FF2B5EF4-FFF2-40B4-BE49-F238E27FC236}">
                <a16:creationId xmlns:a16="http://schemas.microsoft.com/office/drawing/2014/main" id="{5965EE4C-5585-2949-A1FC-4A12F20DFE4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429500" y="5257800"/>
            <a:ext cx="0" cy="1279525"/>
          </a:xfrm>
          <a:prstGeom prst="line">
            <a:avLst/>
          </a:prstGeom>
          <a:noFill/>
          <a:ln w="31750">
            <a:solidFill>
              <a:srgbClr val="FF00FF"/>
            </a:solidFill>
            <a:prstDash val="sysDot"/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defRPr/>
            </a:pPr>
            <a:endParaRPr lang="en-US">
              <a:latin typeface="Helvetica" charset="0"/>
              <a:ea typeface="ＭＳ Ｐゴシック" charset="0"/>
            </a:endParaRPr>
          </a:p>
        </p:txBody>
      </p:sp>
      <p:sp>
        <p:nvSpPr>
          <p:cNvPr id="85002" name="Line 10">
            <a:extLst>
              <a:ext uri="{FF2B5EF4-FFF2-40B4-BE49-F238E27FC236}">
                <a16:creationId xmlns:a16="http://schemas.microsoft.com/office/drawing/2014/main" id="{2FE61F09-06FD-AB4A-8F5A-B004C0AA49C4}"/>
              </a:ext>
            </a:extLst>
          </p:cNvPr>
          <p:cNvSpPr>
            <a:spLocks noChangeShapeType="1"/>
          </p:cNvSpPr>
          <p:nvPr/>
        </p:nvSpPr>
        <p:spPr bwMode="auto">
          <a:xfrm>
            <a:off x="1028700" y="5715000"/>
            <a:ext cx="0" cy="458788"/>
          </a:xfrm>
          <a:prstGeom prst="line">
            <a:avLst/>
          </a:prstGeom>
          <a:noFill/>
          <a:ln w="31750">
            <a:solidFill>
              <a:srgbClr val="008000"/>
            </a:solidFill>
            <a:prstDash val="sysDot"/>
            <a:round/>
            <a:headEnd type="stealth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defRPr/>
            </a:pPr>
            <a:endParaRPr lang="en-US">
              <a:latin typeface="Helvetica" charset="0"/>
              <a:ea typeface="ＭＳ Ｐゴシック" charset="0"/>
            </a:endParaRPr>
          </a:p>
        </p:txBody>
      </p:sp>
      <p:sp>
        <p:nvSpPr>
          <p:cNvPr id="85003" name="Line 11">
            <a:extLst>
              <a:ext uri="{FF2B5EF4-FFF2-40B4-BE49-F238E27FC236}">
                <a16:creationId xmlns:a16="http://schemas.microsoft.com/office/drawing/2014/main" id="{79CC60DD-76AD-BD4A-817F-E5EAA2EDAA1A}"/>
              </a:ext>
            </a:extLst>
          </p:cNvPr>
          <p:cNvSpPr>
            <a:spLocks noChangeShapeType="1"/>
          </p:cNvSpPr>
          <p:nvPr/>
        </p:nvSpPr>
        <p:spPr bwMode="auto">
          <a:xfrm>
            <a:off x="1028700" y="6165850"/>
            <a:ext cx="4114800" cy="0"/>
          </a:xfrm>
          <a:prstGeom prst="line">
            <a:avLst/>
          </a:prstGeom>
          <a:noFill/>
          <a:ln w="31750">
            <a:solidFill>
              <a:srgbClr val="008000"/>
            </a:solidFill>
            <a:prstDash val="sysDot"/>
            <a:round/>
            <a:headEnd type="none" w="lg" len="lg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defRPr/>
            </a:pPr>
            <a:endParaRPr lang="en-US">
              <a:latin typeface="Helvetica" charset="0"/>
              <a:ea typeface="ＭＳ Ｐゴシック" charset="0"/>
            </a:endParaRPr>
          </a:p>
        </p:txBody>
      </p:sp>
      <p:pic>
        <p:nvPicPr>
          <p:cNvPr id="83978" name="Picture 13" descr="disp">
            <a:extLst>
              <a:ext uri="{FF2B5EF4-FFF2-40B4-BE49-F238E27FC236}">
                <a16:creationId xmlns:a16="http://schemas.microsoft.com/office/drawing/2014/main" id="{B6C563DC-EAE6-2749-874E-B1EE7EFB0E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0488" y="0"/>
            <a:ext cx="1455737" cy="647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>
            <a:extLst>
              <a:ext uri="{FF2B5EF4-FFF2-40B4-BE49-F238E27FC236}">
                <a16:creationId xmlns:a16="http://schemas.microsoft.com/office/drawing/2014/main" id="{7BF0C09A-FCD6-2442-8304-76FE22B3AE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27138" y="195263"/>
            <a:ext cx="7018337" cy="457200"/>
          </a:xfrm>
        </p:spPr>
        <p:txBody>
          <a:bodyPr/>
          <a:lstStyle/>
          <a:p>
            <a:pPr eaLnBrk="1" hangingPunct="1">
              <a:buFont typeface="Times" charset="0"/>
              <a:buNone/>
              <a:defRPr/>
            </a:pPr>
            <a:r>
              <a:rPr lang="en-US" sz="3600" u="sng">
                <a:cs typeface="+mn-cs"/>
              </a:rPr>
              <a:t>AFNI Time Series Graph Viewer</a:t>
            </a:r>
          </a:p>
        </p:txBody>
      </p:sp>
      <p:pic>
        <p:nvPicPr>
          <p:cNvPr id="2" name="Picture 4">
            <a:extLst>
              <a:ext uri="{FF2B5EF4-FFF2-40B4-BE49-F238E27FC236}">
                <a16:creationId xmlns:a16="http://schemas.microsoft.com/office/drawing/2014/main" id="{2E337EE7-3747-B445-86C5-61EBB32CD3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13" y="846138"/>
            <a:ext cx="7431087" cy="4859337"/>
          </a:xfrm>
          <a:prstGeom prst="rect">
            <a:avLst/>
          </a:prstGeom>
          <a:noFill/>
          <a:ln w="22225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021" name="Rectangle 5">
            <a:extLst>
              <a:ext uri="{FF2B5EF4-FFF2-40B4-BE49-F238E27FC236}">
                <a16:creationId xmlns:a16="http://schemas.microsoft.com/office/drawing/2014/main" id="{D98E30F4-2BA3-9447-B16D-672B3537D1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175" y="5857875"/>
            <a:ext cx="3573463" cy="684213"/>
          </a:xfrm>
          <a:prstGeom prst="rect">
            <a:avLst/>
          </a:prstGeom>
          <a:noFill/>
          <a:ln w="9525">
            <a:solidFill>
              <a:srgbClr val="FF011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bIns="182880"/>
          <a:lstStyle/>
          <a:p>
            <a:pPr marL="168275" indent="-168275" algn="ctr">
              <a:spcBef>
                <a:spcPct val="20000"/>
              </a:spcBef>
              <a:buSzPct val="130000"/>
              <a:buFont typeface="Times" charset="0"/>
              <a:buNone/>
              <a:defRPr/>
            </a:pPr>
            <a:r>
              <a:rPr lang="en-US" sz="2000" b="1" i="0">
                <a:latin typeface="Helvetica" charset="0"/>
                <a:ea typeface="ＭＳ Ｐゴシック" charset="0"/>
              </a:rPr>
              <a:t>Data (black) and Reference waveforms (</a:t>
            </a:r>
            <a:r>
              <a:rPr lang="en-US" sz="2000" b="1" i="0">
                <a:solidFill>
                  <a:srgbClr val="FF011C"/>
                </a:solidFill>
                <a:latin typeface="Helvetica" charset="0"/>
                <a:ea typeface="ＭＳ Ｐゴシック" charset="0"/>
              </a:rPr>
              <a:t>red</a:t>
            </a:r>
            <a:r>
              <a:rPr lang="en-US" sz="2000" b="1" i="0">
                <a:latin typeface="Helvetica" charset="0"/>
                <a:ea typeface="ＭＳ Ｐゴシック" charset="0"/>
              </a:rPr>
              <a:t>)</a:t>
            </a:r>
          </a:p>
        </p:txBody>
      </p:sp>
      <p:sp>
        <p:nvSpPr>
          <p:cNvPr id="86022" name="Text Box 6">
            <a:extLst>
              <a:ext uri="{FF2B5EF4-FFF2-40B4-BE49-F238E27FC236}">
                <a16:creationId xmlns:a16="http://schemas.microsoft.com/office/drawing/2014/main" id="{D63DD68B-3E8A-F64D-BB86-4EE9D49B85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6538" y="5956300"/>
            <a:ext cx="2789237" cy="711200"/>
          </a:xfrm>
          <a:prstGeom prst="rect">
            <a:avLst/>
          </a:prstGeom>
          <a:noFill/>
          <a:ln w="9525">
            <a:solidFill>
              <a:srgbClr val="FF011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2000" b="1" i="0">
                <a:latin typeface="Helvetica" charset="0"/>
                <a:ea typeface="ＭＳ Ｐゴシック" charset="0"/>
              </a:rPr>
              <a:t>Menus for controlling</a:t>
            </a:r>
          </a:p>
          <a:p>
            <a:pPr algn="ctr" eaLnBrk="0" hangingPunct="0">
              <a:defRPr/>
            </a:pPr>
            <a:r>
              <a:rPr lang="en-US" sz="2000" b="1" i="0">
                <a:latin typeface="Helvetica" charset="0"/>
                <a:ea typeface="ＭＳ Ｐゴシック" charset="0"/>
              </a:rPr>
              <a:t>graph displays</a:t>
            </a:r>
          </a:p>
        </p:txBody>
      </p:sp>
      <p:sp>
        <p:nvSpPr>
          <p:cNvPr id="86023" name="Line 7">
            <a:extLst>
              <a:ext uri="{FF2B5EF4-FFF2-40B4-BE49-F238E27FC236}">
                <a16:creationId xmlns:a16="http://schemas.microsoft.com/office/drawing/2014/main" id="{88B486D5-67B5-C341-B1E0-B1F20C6F3E5E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558088" y="5640388"/>
            <a:ext cx="212725" cy="338137"/>
          </a:xfrm>
          <a:prstGeom prst="line">
            <a:avLst/>
          </a:prstGeom>
          <a:noFill/>
          <a:ln w="22225">
            <a:solidFill>
              <a:srgbClr val="008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defRPr/>
            </a:pPr>
            <a:endParaRPr lang="en-US">
              <a:latin typeface="Helvetica" charset="0"/>
              <a:ea typeface="ＭＳ Ｐゴシック" charset="0"/>
            </a:endParaRPr>
          </a:p>
        </p:txBody>
      </p:sp>
      <p:sp>
        <p:nvSpPr>
          <p:cNvPr id="86024" name="Line 8">
            <a:extLst>
              <a:ext uri="{FF2B5EF4-FFF2-40B4-BE49-F238E27FC236}">
                <a16:creationId xmlns:a16="http://schemas.microsoft.com/office/drawing/2014/main" id="{C2E9752D-7325-5649-A4E5-1D880C1C372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770813" y="5646738"/>
            <a:ext cx="217487" cy="309562"/>
          </a:xfrm>
          <a:prstGeom prst="line">
            <a:avLst/>
          </a:prstGeom>
          <a:noFill/>
          <a:ln w="22225">
            <a:solidFill>
              <a:srgbClr val="008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defRPr/>
            </a:pPr>
            <a:endParaRPr lang="en-US">
              <a:latin typeface="Helvetica" charset="0"/>
              <a:ea typeface="ＭＳ Ｐゴシック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5" name="Picture 36" descr="disp">
            <a:extLst>
              <a:ext uri="{FF2B5EF4-FFF2-40B4-BE49-F238E27FC236}">
                <a16:creationId xmlns:a16="http://schemas.microsoft.com/office/drawing/2014/main" id="{EE857F41-591D-0049-BC8F-4207D0CA6D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450" y="2195513"/>
            <a:ext cx="3971925" cy="378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3" name="Rectangle 3">
            <a:extLst>
              <a:ext uri="{FF2B5EF4-FFF2-40B4-BE49-F238E27FC236}">
                <a16:creationId xmlns:a16="http://schemas.microsoft.com/office/drawing/2014/main" id="{D42B7798-5865-4A4B-BDA4-A87DEB0956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60400" y="219075"/>
            <a:ext cx="8199438" cy="762000"/>
          </a:xfrm>
        </p:spPr>
        <p:txBody>
          <a:bodyPr/>
          <a:lstStyle/>
          <a:p>
            <a:pPr eaLnBrk="1" hangingPunct="1">
              <a:buFont typeface="Times" charset="0"/>
              <a:buNone/>
              <a:defRPr/>
            </a:pPr>
            <a:r>
              <a:rPr lang="en-US" sz="3600" u="sng">
                <a:cs typeface="+mn-cs"/>
              </a:rPr>
              <a:t>Define Overlay: Colorizing Panel </a:t>
            </a:r>
            <a:r>
              <a:rPr lang="en-US" sz="3200" u="sng">
                <a:cs typeface="+mn-cs"/>
              </a:rPr>
              <a:t>(etc)</a:t>
            </a:r>
            <a:endParaRPr lang="en-US" sz="3600">
              <a:cs typeface="+mn-cs"/>
            </a:endParaRPr>
          </a:p>
        </p:txBody>
      </p:sp>
      <p:sp>
        <p:nvSpPr>
          <p:cNvPr id="87044" name="Text Box 4">
            <a:extLst>
              <a:ext uri="{FF2B5EF4-FFF2-40B4-BE49-F238E27FC236}">
                <a16:creationId xmlns:a16="http://schemas.microsoft.com/office/drawing/2014/main" id="{48EA0477-B27E-CE4B-9625-160F47B82D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1428750"/>
            <a:ext cx="1066800" cy="485775"/>
          </a:xfrm>
          <a:prstGeom prst="rect">
            <a:avLst/>
          </a:prstGeom>
          <a:noFill/>
          <a:ln w="9525">
            <a:solidFill>
              <a:srgbClr val="FF011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1400" b="1" i="0">
                <a:latin typeface="Times" charset="0"/>
                <a:ea typeface="ＭＳ Ｐゴシック" charset="0"/>
              </a:rPr>
              <a:t>Color map for overlay</a:t>
            </a:r>
          </a:p>
        </p:txBody>
      </p:sp>
      <p:sp>
        <p:nvSpPr>
          <p:cNvPr id="87045" name="Text Box 5">
            <a:extLst>
              <a:ext uri="{FF2B5EF4-FFF2-40B4-BE49-F238E27FC236}">
                <a16:creationId xmlns:a16="http://schemas.microsoft.com/office/drawing/2014/main" id="{32AC5E7E-9D4F-A84B-ACFD-7E7FE7BDE0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5750" y="1428750"/>
            <a:ext cx="1347788" cy="485775"/>
          </a:xfrm>
          <a:prstGeom prst="rect">
            <a:avLst/>
          </a:prstGeom>
          <a:noFill/>
          <a:ln w="9525">
            <a:solidFill>
              <a:srgbClr val="FF011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1400" b="1" i="0">
                <a:latin typeface="Times" charset="0"/>
                <a:ea typeface="ＭＳ Ｐゴシック" charset="0"/>
              </a:rPr>
              <a:t>Hidden popup menus here</a:t>
            </a:r>
          </a:p>
        </p:txBody>
      </p:sp>
      <p:sp>
        <p:nvSpPr>
          <p:cNvPr id="87046" name="Text Box 6">
            <a:extLst>
              <a:ext uri="{FF2B5EF4-FFF2-40B4-BE49-F238E27FC236}">
                <a16:creationId xmlns:a16="http://schemas.microsoft.com/office/drawing/2014/main" id="{FDD3F99F-6FAE-9941-BB5C-AAAA705EE7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5300" y="1428750"/>
            <a:ext cx="2286000" cy="485775"/>
          </a:xfrm>
          <a:prstGeom prst="rect">
            <a:avLst/>
          </a:prstGeom>
          <a:noFill/>
          <a:ln w="9525">
            <a:solidFill>
              <a:srgbClr val="FF011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1400" b="1" i="0">
                <a:latin typeface="Times" charset="0"/>
                <a:ea typeface="ＭＳ Ｐゴシック" charset="0"/>
              </a:rPr>
              <a:t>Choose which dataset makes the underlay image</a:t>
            </a:r>
          </a:p>
        </p:txBody>
      </p:sp>
      <p:sp>
        <p:nvSpPr>
          <p:cNvPr id="87047" name="Text Box 7">
            <a:extLst>
              <a:ext uri="{FF2B5EF4-FFF2-40B4-BE49-F238E27FC236}">
                <a16:creationId xmlns:a16="http://schemas.microsoft.com/office/drawing/2014/main" id="{107C84E4-ACAB-F843-99AA-F7E0D32D60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1914525"/>
            <a:ext cx="2057400" cy="869950"/>
          </a:xfrm>
          <a:prstGeom prst="rect">
            <a:avLst/>
          </a:prstGeom>
          <a:noFill/>
          <a:ln w="9525">
            <a:solidFill>
              <a:srgbClr val="FF011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1400" b="1" i="0">
                <a:latin typeface="Times" charset="0"/>
                <a:ea typeface="ＭＳ Ｐゴシック" charset="0"/>
              </a:rPr>
              <a:t>Choose which sub-brick from Underlay dataset to display (usually an anatomical dataset)</a:t>
            </a:r>
          </a:p>
        </p:txBody>
      </p:sp>
      <p:sp>
        <p:nvSpPr>
          <p:cNvPr id="87048" name="Text Box 8">
            <a:extLst>
              <a:ext uri="{FF2B5EF4-FFF2-40B4-BE49-F238E27FC236}">
                <a16:creationId xmlns:a16="http://schemas.microsoft.com/office/drawing/2014/main" id="{4B899270-A0A3-544A-8963-64BD34937A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2836863"/>
            <a:ext cx="2330450" cy="677862"/>
          </a:xfrm>
          <a:prstGeom prst="rect">
            <a:avLst/>
          </a:prstGeom>
          <a:noFill/>
          <a:ln w="9525">
            <a:solidFill>
              <a:srgbClr val="FF011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1400" b="1" i="0">
                <a:latin typeface="Times" charset="0"/>
                <a:ea typeface="ＭＳ Ｐゴシック" charset="0"/>
              </a:rPr>
              <a:t>Choose which sub-brick of functional dataset is colorized (after threshold)</a:t>
            </a:r>
          </a:p>
        </p:txBody>
      </p:sp>
      <p:sp>
        <p:nvSpPr>
          <p:cNvPr id="87049" name="Text Box 9">
            <a:extLst>
              <a:ext uri="{FF2B5EF4-FFF2-40B4-BE49-F238E27FC236}">
                <a16:creationId xmlns:a16="http://schemas.microsoft.com/office/drawing/2014/main" id="{8EE19E19-0A6D-CD4D-8B4A-7BE7EEE2A6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3575050"/>
            <a:ext cx="2057400" cy="677863"/>
          </a:xfrm>
          <a:prstGeom prst="rect">
            <a:avLst/>
          </a:prstGeom>
          <a:noFill/>
          <a:ln w="9525">
            <a:solidFill>
              <a:srgbClr val="FF011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1400" b="1" i="0">
                <a:latin typeface="Times" charset="0"/>
                <a:ea typeface="ＭＳ Ｐゴシック" charset="0"/>
              </a:rPr>
              <a:t>Choose which sub-brick of functional dataset is  the Threshold</a:t>
            </a:r>
          </a:p>
        </p:txBody>
      </p:sp>
      <p:sp>
        <p:nvSpPr>
          <p:cNvPr id="87050" name="Text Box 10">
            <a:extLst>
              <a:ext uri="{FF2B5EF4-FFF2-40B4-BE49-F238E27FC236}">
                <a16:creationId xmlns:a16="http://schemas.microsoft.com/office/drawing/2014/main" id="{00F7E7F2-F4A3-D14F-B27A-D34C58DBF0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4337050"/>
            <a:ext cx="2057400" cy="677863"/>
          </a:xfrm>
          <a:prstGeom prst="rect">
            <a:avLst/>
          </a:prstGeom>
          <a:noFill/>
          <a:ln w="9525">
            <a:solidFill>
              <a:srgbClr val="FF011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1400" b="1" i="0">
                <a:latin typeface="Times" charset="0"/>
                <a:ea typeface="ＭＳ Ｐゴシック" charset="0"/>
              </a:rPr>
              <a:t>Shows ranges of data in Underlay and Overlay dataset</a:t>
            </a:r>
          </a:p>
        </p:txBody>
      </p:sp>
      <p:sp>
        <p:nvSpPr>
          <p:cNvPr id="87051" name="Text Box 11">
            <a:extLst>
              <a:ext uri="{FF2B5EF4-FFF2-40B4-BE49-F238E27FC236}">
                <a16:creationId xmlns:a16="http://schemas.microsoft.com/office/drawing/2014/main" id="{E96A993A-F217-CA4F-A9DF-3CCE142563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5099050"/>
            <a:ext cx="2057400" cy="485775"/>
          </a:xfrm>
          <a:prstGeom prst="rect">
            <a:avLst/>
          </a:prstGeom>
          <a:noFill/>
          <a:ln w="9525">
            <a:solidFill>
              <a:srgbClr val="FF011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1400" b="1" i="0">
                <a:latin typeface="Times" charset="0"/>
                <a:ea typeface="ＭＳ Ｐゴシック" charset="0"/>
              </a:rPr>
              <a:t>Shows automatic range for color scaling</a:t>
            </a:r>
          </a:p>
        </p:txBody>
      </p:sp>
      <p:sp>
        <p:nvSpPr>
          <p:cNvPr id="87052" name="Text Box 12">
            <a:extLst>
              <a:ext uri="{FF2B5EF4-FFF2-40B4-BE49-F238E27FC236}">
                <a16:creationId xmlns:a16="http://schemas.microsoft.com/office/drawing/2014/main" id="{9E6A395B-3689-CD46-A5EA-7CAC715E93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5646738"/>
            <a:ext cx="2057400" cy="293687"/>
          </a:xfrm>
          <a:prstGeom prst="rect">
            <a:avLst/>
          </a:prstGeom>
          <a:noFill/>
          <a:ln w="9525">
            <a:solidFill>
              <a:srgbClr val="FF011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1400" b="1" i="0">
                <a:latin typeface="Times" charset="0"/>
                <a:ea typeface="ＭＳ Ｐゴシック" charset="0"/>
              </a:rPr>
              <a:t>Rotates color map</a:t>
            </a:r>
          </a:p>
        </p:txBody>
      </p:sp>
      <p:sp>
        <p:nvSpPr>
          <p:cNvPr id="87053" name="Text Box 13">
            <a:extLst>
              <a:ext uri="{FF2B5EF4-FFF2-40B4-BE49-F238E27FC236}">
                <a16:creationId xmlns:a16="http://schemas.microsoft.com/office/drawing/2014/main" id="{DE735EEA-F5F2-3042-B8C5-C4D5B352F1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2900" y="6076950"/>
            <a:ext cx="2084388" cy="677863"/>
          </a:xfrm>
          <a:prstGeom prst="rect">
            <a:avLst/>
          </a:prstGeom>
          <a:noFill/>
          <a:ln w="9525">
            <a:solidFill>
              <a:srgbClr val="FF011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1400" b="1" i="0">
                <a:latin typeface="Times" charset="0"/>
                <a:ea typeface="ＭＳ Ｐゴシック" charset="0"/>
              </a:rPr>
              <a:t>Lets you choose range for color scaling (instead of autoRange)</a:t>
            </a:r>
          </a:p>
        </p:txBody>
      </p:sp>
      <p:sp>
        <p:nvSpPr>
          <p:cNvPr id="87054" name="Text Box 14">
            <a:extLst>
              <a:ext uri="{FF2B5EF4-FFF2-40B4-BE49-F238E27FC236}">
                <a16:creationId xmlns:a16="http://schemas.microsoft.com/office/drawing/2014/main" id="{A5C447E8-3149-7E4C-A5C4-41F397C99A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162175"/>
            <a:ext cx="1828800" cy="1062038"/>
          </a:xfrm>
          <a:prstGeom prst="rect">
            <a:avLst/>
          </a:prstGeom>
          <a:noFill/>
          <a:ln w="9525">
            <a:solidFill>
              <a:srgbClr val="FF011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1400" b="1" i="0">
                <a:latin typeface="Times" charset="0"/>
                <a:ea typeface="ＭＳ Ｐゴシック" charset="0"/>
              </a:rPr>
              <a:t>Threshold slider: voxels with Thr sub-brick above this get colorized from Olay sub-brick</a:t>
            </a:r>
          </a:p>
        </p:txBody>
      </p:sp>
      <p:sp>
        <p:nvSpPr>
          <p:cNvPr id="87055" name="Text Box 15">
            <a:extLst>
              <a:ext uri="{FF2B5EF4-FFF2-40B4-BE49-F238E27FC236}">
                <a16:creationId xmlns:a16="http://schemas.microsoft.com/office/drawing/2014/main" id="{7BE5C08A-6CEA-B242-939B-736717EB7B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513138"/>
            <a:ext cx="1676400" cy="485775"/>
          </a:xfrm>
          <a:prstGeom prst="rect">
            <a:avLst/>
          </a:prstGeom>
          <a:noFill/>
          <a:ln w="9525">
            <a:solidFill>
              <a:srgbClr val="FF011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1400" b="1">
                <a:latin typeface="Times" charset="0"/>
                <a:ea typeface="ＭＳ Ｐゴシック" charset="0"/>
              </a:rPr>
              <a:t>p</a:t>
            </a:r>
            <a:r>
              <a:rPr lang="en-US" sz="1400" b="1" i="0">
                <a:latin typeface="Times" charset="0"/>
                <a:ea typeface="ＭＳ Ｐゴシック" charset="0"/>
              </a:rPr>
              <a:t>-value of current threshold value</a:t>
            </a:r>
          </a:p>
        </p:txBody>
      </p:sp>
      <p:sp>
        <p:nvSpPr>
          <p:cNvPr id="87056" name="Text Box 16">
            <a:extLst>
              <a:ext uri="{FF2B5EF4-FFF2-40B4-BE49-F238E27FC236}">
                <a16:creationId xmlns:a16="http://schemas.microsoft.com/office/drawing/2014/main" id="{51C931D9-FA54-D74C-BCBF-8B6D205CD8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135563"/>
            <a:ext cx="1676400" cy="677862"/>
          </a:xfrm>
          <a:prstGeom prst="rect">
            <a:avLst/>
          </a:prstGeom>
          <a:noFill/>
          <a:ln w="9525">
            <a:solidFill>
              <a:srgbClr val="FF011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1400" b="1" i="0">
                <a:latin typeface="Times" charset="0"/>
                <a:ea typeface="ＭＳ Ｐゴシック" charset="0"/>
              </a:rPr>
              <a:t>Choose range of threshold slider, in powers of 10</a:t>
            </a:r>
          </a:p>
        </p:txBody>
      </p:sp>
      <p:sp>
        <p:nvSpPr>
          <p:cNvPr id="87057" name="Text Box 17">
            <a:extLst>
              <a:ext uri="{FF2B5EF4-FFF2-40B4-BE49-F238E27FC236}">
                <a16:creationId xmlns:a16="http://schemas.microsoft.com/office/drawing/2014/main" id="{9D00F100-CCCB-2F4F-9751-48DFB1003E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6108700"/>
            <a:ext cx="1828800" cy="485775"/>
          </a:xfrm>
          <a:prstGeom prst="rect">
            <a:avLst/>
          </a:prstGeom>
          <a:noFill/>
          <a:ln w="9525">
            <a:solidFill>
              <a:srgbClr val="FF011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1400" b="1" i="0">
                <a:latin typeface="Times" charset="0"/>
                <a:ea typeface="ＭＳ Ｐゴシック" charset="0"/>
              </a:rPr>
              <a:t>Positive-only or both signs of function?</a:t>
            </a:r>
          </a:p>
        </p:txBody>
      </p:sp>
      <p:sp>
        <p:nvSpPr>
          <p:cNvPr id="87058" name="Text Box 18">
            <a:extLst>
              <a:ext uri="{FF2B5EF4-FFF2-40B4-BE49-F238E27FC236}">
                <a16:creationId xmlns:a16="http://schemas.microsoft.com/office/drawing/2014/main" id="{FCB6A4C8-2DD9-6841-BEFB-76CE2E4D2A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4838" y="6108700"/>
            <a:ext cx="1933575" cy="485775"/>
          </a:xfrm>
          <a:prstGeom prst="rect">
            <a:avLst/>
          </a:prstGeom>
          <a:noFill/>
          <a:ln w="9525">
            <a:solidFill>
              <a:srgbClr val="FF011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1400" b="1" i="0">
                <a:latin typeface="Times" charset="0"/>
                <a:ea typeface="ＭＳ Ｐゴシック" charset="0"/>
              </a:rPr>
              <a:t>Number of panes in color map (2-20 or </a:t>
            </a:r>
            <a:r>
              <a:rPr lang="en-US" sz="1400" b="1" i="0">
                <a:latin typeface="Courier New" charset="0"/>
                <a:ea typeface="ＭＳ Ｐゴシック" charset="0"/>
              </a:rPr>
              <a:t>**</a:t>
            </a:r>
            <a:r>
              <a:rPr lang="en-US" sz="1400" b="1" i="0">
                <a:latin typeface="Times" charset="0"/>
                <a:ea typeface="ＭＳ Ｐゴシック" charset="0"/>
              </a:rPr>
              <a:t>)</a:t>
            </a:r>
          </a:p>
        </p:txBody>
      </p:sp>
      <p:sp>
        <p:nvSpPr>
          <p:cNvPr id="87059" name="Text Box 19">
            <a:extLst>
              <a:ext uri="{FF2B5EF4-FFF2-40B4-BE49-F238E27FC236}">
                <a16:creationId xmlns:a16="http://schemas.microsoft.com/office/drawing/2014/main" id="{FCF45D6C-892A-D24E-BA02-AB2B6C250F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6200" y="6108700"/>
            <a:ext cx="1349375" cy="485775"/>
          </a:xfrm>
          <a:prstGeom prst="rect">
            <a:avLst/>
          </a:prstGeom>
          <a:noFill/>
          <a:ln w="9525">
            <a:solidFill>
              <a:srgbClr val="FF011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1400" b="1" i="0">
                <a:latin typeface="Times" charset="0"/>
                <a:ea typeface="ＭＳ Ｐゴシック" charset="0"/>
              </a:rPr>
              <a:t>Shows voxel values at focus</a:t>
            </a:r>
          </a:p>
        </p:txBody>
      </p:sp>
      <p:sp>
        <p:nvSpPr>
          <p:cNvPr id="87060" name="Line 20">
            <a:extLst>
              <a:ext uri="{FF2B5EF4-FFF2-40B4-BE49-F238E27FC236}">
                <a16:creationId xmlns:a16="http://schemas.microsoft.com/office/drawing/2014/main" id="{1B679795-26EC-CF4B-83D3-64F8563EA088}"/>
              </a:ext>
            </a:extLst>
          </p:cNvPr>
          <p:cNvSpPr>
            <a:spLocks noChangeShapeType="1"/>
          </p:cNvSpPr>
          <p:nvPr/>
        </p:nvSpPr>
        <p:spPr bwMode="auto">
          <a:xfrm>
            <a:off x="2641600" y="1628775"/>
            <a:ext cx="654050" cy="844550"/>
          </a:xfrm>
          <a:prstGeom prst="line">
            <a:avLst/>
          </a:prstGeom>
          <a:noFill/>
          <a:ln w="31750">
            <a:solidFill>
              <a:srgbClr val="FF6600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defRPr/>
            </a:pPr>
            <a:endParaRPr lang="en-US">
              <a:latin typeface="Helvetica" charset="0"/>
              <a:ea typeface="ＭＳ Ｐゴシック" charset="0"/>
            </a:endParaRPr>
          </a:p>
        </p:txBody>
      </p:sp>
      <p:sp>
        <p:nvSpPr>
          <p:cNvPr id="87061" name="Line 21">
            <a:extLst>
              <a:ext uri="{FF2B5EF4-FFF2-40B4-BE49-F238E27FC236}">
                <a16:creationId xmlns:a16="http://schemas.microsoft.com/office/drawing/2014/main" id="{75627341-66A2-5342-9B9F-C6FDDFA1EE6E}"/>
              </a:ext>
            </a:extLst>
          </p:cNvPr>
          <p:cNvSpPr>
            <a:spLocks noChangeShapeType="1"/>
          </p:cNvSpPr>
          <p:nvPr/>
        </p:nvSpPr>
        <p:spPr bwMode="auto">
          <a:xfrm>
            <a:off x="1954213" y="3225800"/>
            <a:ext cx="1093787" cy="639763"/>
          </a:xfrm>
          <a:prstGeom prst="line">
            <a:avLst/>
          </a:prstGeom>
          <a:noFill/>
          <a:ln w="31750">
            <a:solidFill>
              <a:srgbClr val="FF6600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defRPr/>
            </a:pPr>
            <a:endParaRPr lang="en-US">
              <a:latin typeface="Helvetica" charset="0"/>
              <a:ea typeface="ＭＳ Ｐゴシック" charset="0"/>
            </a:endParaRPr>
          </a:p>
        </p:txBody>
      </p:sp>
      <p:sp>
        <p:nvSpPr>
          <p:cNvPr id="87062" name="Line 22">
            <a:extLst>
              <a:ext uri="{FF2B5EF4-FFF2-40B4-BE49-F238E27FC236}">
                <a16:creationId xmlns:a16="http://schemas.microsoft.com/office/drawing/2014/main" id="{52E061E6-1CAB-284C-A0F5-7CAB0223066C}"/>
              </a:ext>
            </a:extLst>
          </p:cNvPr>
          <p:cNvSpPr>
            <a:spLocks noChangeShapeType="1"/>
          </p:cNvSpPr>
          <p:nvPr/>
        </p:nvSpPr>
        <p:spPr bwMode="auto">
          <a:xfrm>
            <a:off x="1968500" y="3990975"/>
            <a:ext cx="735013" cy="1420813"/>
          </a:xfrm>
          <a:prstGeom prst="line">
            <a:avLst/>
          </a:prstGeom>
          <a:noFill/>
          <a:ln w="31750">
            <a:solidFill>
              <a:srgbClr val="FF6600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defRPr/>
            </a:pPr>
            <a:endParaRPr lang="en-US">
              <a:latin typeface="Helvetica" charset="0"/>
              <a:ea typeface="ＭＳ Ｐゴシック" charset="0"/>
            </a:endParaRPr>
          </a:p>
        </p:txBody>
      </p:sp>
      <p:sp>
        <p:nvSpPr>
          <p:cNvPr id="87063" name="Line 23">
            <a:extLst>
              <a:ext uri="{FF2B5EF4-FFF2-40B4-BE49-F238E27FC236}">
                <a16:creationId xmlns:a16="http://schemas.microsoft.com/office/drawing/2014/main" id="{DB857436-C5F6-AD4E-9869-04082FAFD2DB}"/>
              </a:ext>
            </a:extLst>
          </p:cNvPr>
          <p:cNvSpPr>
            <a:spLocks noChangeShapeType="1"/>
          </p:cNvSpPr>
          <p:nvPr/>
        </p:nvSpPr>
        <p:spPr bwMode="auto">
          <a:xfrm>
            <a:off x="1995488" y="5495925"/>
            <a:ext cx="622300" cy="220663"/>
          </a:xfrm>
          <a:prstGeom prst="line">
            <a:avLst/>
          </a:prstGeom>
          <a:noFill/>
          <a:ln w="31750">
            <a:solidFill>
              <a:srgbClr val="FF6600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defRPr/>
            </a:pPr>
            <a:endParaRPr lang="en-US">
              <a:latin typeface="Helvetica" charset="0"/>
              <a:ea typeface="ＭＳ Ｐゴシック" charset="0"/>
            </a:endParaRPr>
          </a:p>
        </p:txBody>
      </p:sp>
      <p:sp>
        <p:nvSpPr>
          <p:cNvPr id="87064" name="Line 24">
            <a:extLst>
              <a:ext uri="{FF2B5EF4-FFF2-40B4-BE49-F238E27FC236}">
                <a16:creationId xmlns:a16="http://schemas.microsoft.com/office/drawing/2014/main" id="{F814C83A-03E1-1345-908E-58579F37833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505200" y="1912938"/>
            <a:ext cx="55563" cy="373062"/>
          </a:xfrm>
          <a:prstGeom prst="line">
            <a:avLst/>
          </a:prstGeom>
          <a:noFill/>
          <a:ln w="31750">
            <a:solidFill>
              <a:srgbClr val="FF6600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defRPr/>
            </a:pPr>
            <a:endParaRPr lang="en-US">
              <a:latin typeface="Helvetica" charset="0"/>
              <a:ea typeface="ＭＳ Ｐゴシック" charset="0"/>
            </a:endParaRPr>
          </a:p>
        </p:txBody>
      </p:sp>
      <p:sp>
        <p:nvSpPr>
          <p:cNvPr id="87065" name="Line 25">
            <a:extLst>
              <a:ext uri="{FF2B5EF4-FFF2-40B4-BE49-F238E27FC236}">
                <a16:creationId xmlns:a16="http://schemas.microsoft.com/office/drawing/2014/main" id="{9E7B9CF0-7B57-5047-B4CF-C769B4BEF2C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114800" y="1919288"/>
            <a:ext cx="471488" cy="595312"/>
          </a:xfrm>
          <a:prstGeom prst="line">
            <a:avLst/>
          </a:prstGeom>
          <a:noFill/>
          <a:ln w="31750">
            <a:solidFill>
              <a:srgbClr val="FF6600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defRPr/>
            </a:pPr>
            <a:endParaRPr lang="en-US">
              <a:latin typeface="Helvetica" charset="0"/>
              <a:ea typeface="ＭＳ Ｐゴシック" charset="0"/>
            </a:endParaRPr>
          </a:p>
        </p:txBody>
      </p:sp>
      <p:sp>
        <p:nvSpPr>
          <p:cNvPr id="87066" name="Line 26">
            <a:extLst>
              <a:ext uri="{FF2B5EF4-FFF2-40B4-BE49-F238E27FC236}">
                <a16:creationId xmlns:a16="http://schemas.microsoft.com/office/drawing/2014/main" id="{60AEBC79-3C5E-3D44-BFFC-128438BFE5B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384800" y="2763838"/>
            <a:ext cx="1312863" cy="450850"/>
          </a:xfrm>
          <a:prstGeom prst="line">
            <a:avLst/>
          </a:prstGeom>
          <a:noFill/>
          <a:ln w="31750">
            <a:solidFill>
              <a:srgbClr val="FF6600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defRPr/>
            </a:pPr>
            <a:endParaRPr lang="en-US">
              <a:latin typeface="Helvetica" charset="0"/>
              <a:ea typeface="ＭＳ Ｐゴシック" charset="0"/>
            </a:endParaRPr>
          </a:p>
        </p:txBody>
      </p:sp>
      <p:sp>
        <p:nvSpPr>
          <p:cNvPr id="87067" name="Line 27">
            <a:extLst>
              <a:ext uri="{FF2B5EF4-FFF2-40B4-BE49-F238E27FC236}">
                <a16:creationId xmlns:a16="http://schemas.microsoft.com/office/drawing/2014/main" id="{97CA1DFA-32BC-5542-8967-BD2E19DEDD9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003925" y="3355975"/>
            <a:ext cx="709613" cy="107950"/>
          </a:xfrm>
          <a:prstGeom prst="line">
            <a:avLst/>
          </a:prstGeom>
          <a:noFill/>
          <a:ln w="31750">
            <a:solidFill>
              <a:srgbClr val="FF6600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defRPr/>
            </a:pPr>
            <a:endParaRPr lang="en-US">
              <a:latin typeface="Helvetica" charset="0"/>
              <a:ea typeface="ＭＳ Ｐゴシック" charset="0"/>
            </a:endParaRPr>
          </a:p>
        </p:txBody>
      </p:sp>
      <p:sp>
        <p:nvSpPr>
          <p:cNvPr id="87068" name="Line 28">
            <a:extLst>
              <a:ext uri="{FF2B5EF4-FFF2-40B4-BE49-F238E27FC236}">
                <a16:creationId xmlns:a16="http://schemas.microsoft.com/office/drawing/2014/main" id="{8AA62F99-9C47-044A-B0E5-B253EF462BA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040438" y="3735388"/>
            <a:ext cx="657225" cy="88900"/>
          </a:xfrm>
          <a:prstGeom prst="line">
            <a:avLst/>
          </a:prstGeom>
          <a:noFill/>
          <a:ln w="31750">
            <a:solidFill>
              <a:srgbClr val="FF6600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defRPr/>
            </a:pPr>
            <a:endParaRPr lang="en-US">
              <a:latin typeface="Helvetica" charset="0"/>
              <a:ea typeface="ＭＳ Ｐゴシック" charset="0"/>
            </a:endParaRPr>
          </a:p>
        </p:txBody>
      </p:sp>
      <p:sp>
        <p:nvSpPr>
          <p:cNvPr id="87069" name="Line 29">
            <a:extLst>
              <a:ext uri="{FF2B5EF4-FFF2-40B4-BE49-F238E27FC236}">
                <a16:creationId xmlns:a16="http://schemas.microsoft.com/office/drawing/2014/main" id="{21FB49F9-652C-D446-AF19-FD804547956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215063" y="4289425"/>
            <a:ext cx="488950" cy="352425"/>
          </a:xfrm>
          <a:prstGeom prst="line">
            <a:avLst/>
          </a:prstGeom>
          <a:noFill/>
          <a:ln w="31750">
            <a:solidFill>
              <a:srgbClr val="FF6600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defRPr/>
            </a:pPr>
            <a:endParaRPr lang="en-US">
              <a:latin typeface="Helvetica" charset="0"/>
              <a:ea typeface="ＭＳ Ｐゴシック" charset="0"/>
            </a:endParaRPr>
          </a:p>
        </p:txBody>
      </p:sp>
      <p:sp>
        <p:nvSpPr>
          <p:cNvPr id="87070" name="Line 30">
            <a:extLst>
              <a:ext uri="{FF2B5EF4-FFF2-40B4-BE49-F238E27FC236}">
                <a16:creationId xmlns:a16="http://schemas.microsoft.com/office/drawing/2014/main" id="{D55A56D5-6D2B-5245-A40C-893E2C691374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518150" y="4627563"/>
            <a:ext cx="1185863" cy="490537"/>
          </a:xfrm>
          <a:prstGeom prst="line">
            <a:avLst/>
          </a:prstGeom>
          <a:noFill/>
          <a:ln w="31750">
            <a:solidFill>
              <a:srgbClr val="FF6600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defRPr/>
            </a:pPr>
            <a:endParaRPr lang="en-US">
              <a:latin typeface="Helvetica" charset="0"/>
              <a:ea typeface="ＭＳ Ｐゴシック" charset="0"/>
            </a:endParaRPr>
          </a:p>
        </p:txBody>
      </p:sp>
      <p:sp>
        <p:nvSpPr>
          <p:cNvPr id="87071" name="Line 31">
            <a:extLst>
              <a:ext uri="{FF2B5EF4-FFF2-40B4-BE49-F238E27FC236}">
                <a16:creationId xmlns:a16="http://schemas.microsoft.com/office/drawing/2014/main" id="{FD396BA0-B87F-684A-B89E-0572962A061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046788" y="5030788"/>
            <a:ext cx="665162" cy="628650"/>
          </a:xfrm>
          <a:prstGeom prst="line">
            <a:avLst/>
          </a:prstGeom>
          <a:noFill/>
          <a:ln w="31750">
            <a:solidFill>
              <a:srgbClr val="FF6600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defRPr/>
            </a:pPr>
            <a:endParaRPr lang="en-US">
              <a:latin typeface="Helvetica" charset="0"/>
              <a:ea typeface="ＭＳ Ｐゴシック" charset="0"/>
            </a:endParaRPr>
          </a:p>
        </p:txBody>
      </p:sp>
      <p:sp>
        <p:nvSpPr>
          <p:cNvPr id="87072" name="Line 32">
            <a:extLst>
              <a:ext uri="{FF2B5EF4-FFF2-40B4-BE49-F238E27FC236}">
                <a16:creationId xmlns:a16="http://schemas.microsoft.com/office/drawing/2014/main" id="{CAECC7CD-FBE8-C842-99FF-6E9A1D74C0A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253038" y="4995863"/>
            <a:ext cx="1436687" cy="1084262"/>
          </a:xfrm>
          <a:prstGeom prst="line">
            <a:avLst/>
          </a:prstGeom>
          <a:noFill/>
          <a:ln w="31750">
            <a:solidFill>
              <a:srgbClr val="FF6600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defRPr/>
            </a:pPr>
            <a:endParaRPr lang="en-US">
              <a:latin typeface="Helvetica" charset="0"/>
              <a:ea typeface="ＭＳ Ｐゴシック" charset="0"/>
            </a:endParaRPr>
          </a:p>
        </p:txBody>
      </p:sp>
      <p:sp>
        <p:nvSpPr>
          <p:cNvPr id="87073" name="Line 33">
            <a:extLst>
              <a:ext uri="{FF2B5EF4-FFF2-40B4-BE49-F238E27FC236}">
                <a16:creationId xmlns:a16="http://schemas.microsoft.com/office/drawing/2014/main" id="{35DBFC9F-61B8-AB48-BCB6-18D1860DFED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375275" y="5748338"/>
            <a:ext cx="146050" cy="360362"/>
          </a:xfrm>
          <a:prstGeom prst="line">
            <a:avLst/>
          </a:prstGeom>
          <a:noFill/>
          <a:ln w="31750">
            <a:solidFill>
              <a:srgbClr val="FF6600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defRPr/>
            </a:pPr>
            <a:endParaRPr lang="en-US">
              <a:latin typeface="Helvetica" charset="0"/>
              <a:ea typeface="ＭＳ Ｐゴシック" charset="0"/>
            </a:endParaRPr>
          </a:p>
        </p:txBody>
      </p:sp>
      <p:sp>
        <p:nvSpPr>
          <p:cNvPr id="87074" name="Line 34">
            <a:extLst>
              <a:ext uri="{FF2B5EF4-FFF2-40B4-BE49-F238E27FC236}">
                <a16:creationId xmlns:a16="http://schemas.microsoft.com/office/drawing/2014/main" id="{4F67FCDA-4C8E-C648-A7ED-3F20614E500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851275" y="5619750"/>
            <a:ext cx="200025" cy="503238"/>
          </a:xfrm>
          <a:prstGeom prst="line">
            <a:avLst/>
          </a:prstGeom>
          <a:noFill/>
          <a:ln w="31750">
            <a:solidFill>
              <a:srgbClr val="FF6600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defRPr/>
            </a:pPr>
            <a:endParaRPr lang="en-US">
              <a:latin typeface="Helvetica" charset="0"/>
              <a:ea typeface="ＭＳ Ｐゴシック" charset="0"/>
            </a:endParaRPr>
          </a:p>
        </p:txBody>
      </p:sp>
      <p:sp>
        <p:nvSpPr>
          <p:cNvPr id="87075" name="Line 35">
            <a:extLst>
              <a:ext uri="{FF2B5EF4-FFF2-40B4-BE49-F238E27FC236}">
                <a16:creationId xmlns:a16="http://schemas.microsoft.com/office/drawing/2014/main" id="{696925F9-7294-B74F-AD29-75BFF175C85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09863" y="5813425"/>
            <a:ext cx="608012" cy="295275"/>
          </a:xfrm>
          <a:prstGeom prst="line">
            <a:avLst/>
          </a:prstGeom>
          <a:noFill/>
          <a:ln w="31750">
            <a:solidFill>
              <a:srgbClr val="FF6600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defRPr/>
            </a:pPr>
            <a:endParaRPr lang="en-US">
              <a:latin typeface="Helvetica" charset="0"/>
              <a:ea typeface="ＭＳ Ｐゴシック" charset="0"/>
            </a:endParaRPr>
          </a:p>
        </p:txBody>
      </p:sp>
      <p:sp>
        <p:nvSpPr>
          <p:cNvPr id="87077" name="Line 37">
            <a:extLst>
              <a:ext uri="{FF2B5EF4-FFF2-40B4-BE49-F238E27FC236}">
                <a16:creationId xmlns:a16="http://schemas.microsoft.com/office/drawing/2014/main" id="{47F27322-FCE6-AA4C-973D-0536341443B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757488" y="1905000"/>
            <a:ext cx="815975" cy="409575"/>
          </a:xfrm>
          <a:prstGeom prst="line">
            <a:avLst/>
          </a:prstGeom>
          <a:noFill/>
          <a:ln w="31750">
            <a:solidFill>
              <a:srgbClr val="FF6600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defRPr/>
            </a:pPr>
            <a:endParaRPr lang="en-US">
              <a:latin typeface="Helvetica" charset="0"/>
              <a:ea typeface="ＭＳ Ｐゴシック" charset="0"/>
            </a:endParaRPr>
          </a:p>
        </p:txBody>
      </p:sp>
      <p:sp>
        <p:nvSpPr>
          <p:cNvPr id="87078" name="Text Box 38">
            <a:extLst>
              <a:ext uri="{FF2B5EF4-FFF2-40B4-BE49-F238E27FC236}">
                <a16:creationId xmlns:a16="http://schemas.microsoft.com/office/drawing/2014/main" id="{8B5731D3-8849-0C4E-BE6E-84BC2C534B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906463"/>
            <a:ext cx="2057400" cy="869950"/>
          </a:xfrm>
          <a:prstGeom prst="rect">
            <a:avLst/>
          </a:prstGeom>
          <a:noFill/>
          <a:ln w="9525">
            <a:solidFill>
              <a:srgbClr val="FF011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en-US" sz="1400" b="1" i="0">
                <a:latin typeface="Times" pitchFamily="2" charset="0"/>
              </a:rPr>
              <a:t>Cluster above-threshold voxels into contiguous </a:t>
            </a:r>
            <a:r>
              <a:rPr lang="ja-JP" altLang="en-US" sz="1400" b="1" i="0">
                <a:latin typeface="Arial" panose="020B0604020202020204" pitchFamily="34" charset="0"/>
              </a:rPr>
              <a:t>“</a:t>
            </a:r>
            <a:r>
              <a:rPr lang="en-US" altLang="ja-JP" sz="1400" b="1" i="0">
                <a:latin typeface="Times" pitchFamily="2" charset="0"/>
              </a:rPr>
              <a:t>blobs</a:t>
            </a:r>
            <a:r>
              <a:rPr lang="ja-JP" altLang="en-US" sz="1400" b="1" i="0">
                <a:latin typeface="Arial" panose="020B0604020202020204" pitchFamily="34" charset="0"/>
              </a:rPr>
              <a:t>”</a:t>
            </a:r>
            <a:r>
              <a:rPr lang="en-US" altLang="ja-JP" sz="1400" b="1" i="0">
                <a:latin typeface="Times" pitchFamily="2" charset="0"/>
              </a:rPr>
              <a:t> bigger than some given size</a:t>
            </a:r>
            <a:endParaRPr lang="en-US" altLang="en-US" sz="1400" b="1" i="0">
              <a:latin typeface="Times" pitchFamily="2" charset="0"/>
            </a:endParaRPr>
          </a:p>
        </p:txBody>
      </p:sp>
      <p:sp>
        <p:nvSpPr>
          <p:cNvPr id="87079" name="Line 39">
            <a:extLst>
              <a:ext uri="{FF2B5EF4-FFF2-40B4-BE49-F238E27FC236}">
                <a16:creationId xmlns:a16="http://schemas.microsoft.com/office/drawing/2014/main" id="{40017F9B-EF49-7F42-BA25-B3B5D6A1A22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199188" y="1760538"/>
            <a:ext cx="517525" cy="985837"/>
          </a:xfrm>
          <a:prstGeom prst="line">
            <a:avLst/>
          </a:prstGeom>
          <a:noFill/>
          <a:ln w="31750">
            <a:solidFill>
              <a:srgbClr val="FF6600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defRPr/>
            </a:pPr>
            <a:endParaRPr lang="en-US">
              <a:latin typeface="Helvetica" charset="0"/>
              <a:ea typeface="ＭＳ Ｐゴシック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>
            <a:extLst>
              <a:ext uri="{FF2B5EF4-FFF2-40B4-BE49-F238E27FC236}">
                <a16:creationId xmlns:a16="http://schemas.microsoft.com/office/drawing/2014/main" id="{B5184441-4DB1-054F-9059-494045BD5A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35013" y="290513"/>
            <a:ext cx="7772400" cy="631825"/>
          </a:xfrm>
        </p:spPr>
        <p:txBody>
          <a:bodyPr/>
          <a:lstStyle/>
          <a:p>
            <a:pPr lvl="1" eaLnBrk="1" hangingPunct="1">
              <a:buFont typeface="Wingdings" charset="0"/>
              <a:buNone/>
              <a:defRPr/>
            </a:pPr>
            <a:r>
              <a:rPr lang="en-US" sz="3600" u="sng"/>
              <a:t>Volume Rendering: an AFNI plugin</a:t>
            </a:r>
          </a:p>
        </p:txBody>
      </p:sp>
      <p:pic>
        <p:nvPicPr>
          <p:cNvPr id="90114" name="Picture 4">
            <a:extLst>
              <a:ext uri="{FF2B5EF4-FFF2-40B4-BE49-F238E27FC236}">
                <a16:creationId xmlns:a16="http://schemas.microsoft.com/office/drawing/2014/main" id="{DE8DE333-F98B-0E47-AC3E-9054D84C04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5813" y="1493838"/>
            <a:ext cx="4648200" cy="3657600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8069" name="Text Box 5">
            <a:extLst>
              <a:ext uri="{FF2B5EF4-FFF2-40B4-BE49-F238E27FC236}">
                <a16:creationId xmlns:a16="http://schemas.microsoft.com/office/drawing/2014/main" id="{8764A5DD-2977-AC48-A5DD-04E87465C5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2613" y="1833563"/>
            <a:ext cx="1600200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1200" b="1" i="0">
                <a:latin typeface="Times" charset="0"/>
                <a:ea typeface="ＭＳ Ｐゴシック" charset="0"/>
              </a:rPr>
              <a:t>Range of values to render</a:t>
            </a:r>
          </a:p>
        </p:txBody>
      </p:sp>
      <p:sp>
        <p:nvSpPr>
          <p:cNvPr id="88070" name="Text Box 6">
            <a:extLst>
              <a:ext uri="{FF2B5EF4-FFF2-40B4-BE49-F238E27FC236}">
                <a16:creationId xmlns:a16="http://schemas.microsoft.com/office/drawing/2014/main" id="{CEFC10D4-3856-874C-80A6-D4B285F81A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2613" y="2366963"/>
            <a:ext cx="1600200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1200" b="1" i="0">
                <a:latin typeface="Times" charset="0"/>
                <a:ea typeface="ＭＳ Ｐゴシック" charset="0"/>
              </a:rPr>
              <a:t>Histogram of values in underlay dataset</a:t>
            </a:r>
          </a:p>
        </p:txBody>
      </p:sp>
      <p:sp>
        <p:nvSpPr>
          <p:cNvPr id="88071" name="Text Box 7">
            <a:extLst>
              <a:ext uri="{FF2B5EF4-FFF2-40B4-BE49-F238E27FC236}">
                <a16:creationId xmlns:a16="http://schemas.microsoft.com/office/drawing/2014/main" id="{4E22FAFF-6174-D04C-8EBA-51B9F8F090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2613" y="2865438"/>
            <a:ext cx="175260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1200" b="1" i="0">
                <a:latin typeface="Times" charset="0"/>
                <a:ea typeface="ＭＳ Ｐゴシック" charset="0"/>
              </a:rPr>
              <a:t>Maximum voxel opacity</a:t>
            </a:r>
          </a:p>
        </p:txBody>
      </p:sp>
      <p:sp>
        <p:nvSpPr>
          <p:cNvPr id="88072" name="Text Box 8">
            <a:extLst>
              <a:ext uri="{FF2B5EF4-FFF2-40B4-BE49-F238E27FC236}">
                <a16:creationId xmlns:a16="http://schemas.microsoft.com/office/drawing/2014/main" id="{66DD38CC-75EE-2E47-89E6-48BAF33153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2613" y="3225800"/>
            <a:ext cx="1981200" cy="58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1200" b="1" i="0">
                <a:latin typeface="Times" charset="0"/>
                <a:ea typeface="ＭＳ Ｐゴシック" charset="0"/>
              </a:rPr>
              <a:t>Menu to control scripting (control rendering from a file)</a:t>
            </a:r>
          </a:p>
        </p:txBody>
      </p:sp>
      <p:sp>
        <p:nvSpPr>
          <p:cNvPr id="88073" name="Text Box 9">
            <a:extLst>
              <a:ext uri="{FF2B5EF4-FFF2-40B4-BE49-F238E27FC236}">
                <a16:creationId xmlns:a16="http://schemas.microsoft.com/office/drawing/2014/main" id="{1498EF08-BA65-6E40-A7C6-A09F2D82A6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2613" y="3883025"/>
            <a:ext cx="1981200" cy="58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1200" b="1" i="0">
                <a:latin typeface="Times" charset="0"/>
                <a:ea typeface="ＭＳ Ｐゴシック" charset="0"/>
              </a:rPr>
              <a:t>Render new image immediately when a control is changed</a:t>
            </a:r>
          </a:p>
        </p:txBody>
      </p:sp>
      <p:sp>
        <p:nvSpPr>
          <p:cNvPr id="88074" name="Text Box 10">
            <a:extLst>
              <a:ext uri="{FF2B5EF4-FFF2-40B4-BE49-F238E27FC236}">
                <a16:creationId xmlns:a16="http://schemas.microsoft.com/office/drawing/2014/main" id="{DAF03A9F-8244-C645-8D5A-DFE4A8EE26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2613" y="4541838"/>
            <a:ext cx="1981200" cy="58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1200" b="1" i="0">
                <a:latin typeface="Times" charset="0"/>
                <a:ea typeface="ＭＳ Ｐゴシック" charset="0"/>
              </a:rPr>
              <a:t>Accumulate a history of rendered images (can later save to an animation)</a:t>
            </a:r>
          </a:p>
        </p:txBody>
      </p:sp>
      <p:sp>
        <p:nvSpPr>
          <p:cNvPr id="88075" name="Text Box 11">
            <a:extLst>
              <a:ext uri="{FF2B5EF4-FFF2-40B4-BE49-F238E27FC236}">
                <a16:creationId xmlns:a16="http://schemas.microsoft.com/office/drawing/2014/main" id="{3F8109EE-C0DF-D041-ABC0-9A2B8314E8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9213" y="1147763"/>
            <a:ext cx="213360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1200" b="1" i="0">
                <a:latin typeface="Times" charset="0"/>
                <a:ea typeface="ＭＳ Ｐゴシック" charset="0"/>
              </a:rPr>
              <a:t>Open color overlay controls</a:t>
            </a:r>
          </a:p>
        </p:txBody>
      </p:sp>
      <p:sp>
        <p:nvSpPr>
          <p:cNvPr id="88076" name="Text Box 12">
            <a:extLst>
              <a:ext uri="{FF2B5EF4-FFF2-40B4-BE49-F238E27FC236}">
                <a16:creationId xmlns:a16="http://schemas.microsoft.com/office/drawing/2014/main" id="{F0ACA712-2BC4-5D46-A1B9-251B42C73D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5213" y="1127125"/>
            <a:ext cx="160020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1200" b="1" i="0">
                <a:latin typeface="Times" charset="0"/>
                <a:ea typeface="ＭＳ Ｐゴシック" charset="0"/>
              </a:rPr>
              <a:t>Sub-brick to display</a:t>
            </a:r>
          </a:p>
        </p:txBody>
      </p:sp>
      <p:sp>
        <p:nvSpPr>
          <p:cNvPr id="88077" name="Text Box 13">
            <a:extLst>
              <a:ext uri="{FF2B5EF4-FFF2-40B4-BE49-F238E27FC236}">
                <a16:creationId xmlns:a16="http://schemas.microsoft.com/office/drawing/2014/main" id="{58957F81-349B-5C49-99CF-F2030770F2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0213" y="1127125"/>
            <a:ext cx="213360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1200" b="1" i="0">
                <a:latin typeface="Times" charset="0"/>
                <a:ea typeface="ＭＳ Ｐゴシック" charset="0"/>
              </a:rPr>
              <a:t>Name of underlay dataset</a:t>
            </a:r>
          </a:p>
        </p:txBody>
      </p:sp>
      <p:sp>
        <p:nvSpPr>
          <p:cNvPr id="88078" name="Text Box 14">
            <a:extLst>
              <a:ext uri="{FF2B5EF4-FFF2-40B4-BE49-F238E27FC236}">
                <a16:creationId xmlns:a16="http://schemas.microsoft.com/office/drawing/2014/main" id="{CB001708-04D1-9643-8AB5-642FBDEDBD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5213" y="1127125"/>
            <a:ext cx="190500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1200" b="1" i="0">
                <a:latin typeface="Times" charset="0"/>
                <a:ea typeface="ＭＳ Ｐゴシック" charset="0"/>
              </a:rPr>
              <a:t>Pick new underlay dataset</a:t>
            </a:r>
          </a:p>
        </p:txBody>
      </p:sp>
      <p:sp>
        <p:nvSpPr>
          <p:cNvPr id="88079" name="Text Box 15">
            <a:extLst>
              <a:ext uri="{FF2B5EF4-FFF2-40B4-BE49-F238E27FC236}">
                <a16:creationId xmlns:a16="http://schemas.microsoft.com/office/drawing/2014/main" id="{B67EF9BF-86A8-E843-96A3-B9EAC08C71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413" y="1646238"/>
            <a:ext cx="1447800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635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1200" b="1" i="0">
                <a:latin typeface="Times" charset="0"/>
                <a:ea typeface="ＭＳ Ｐゴシック" charset="0"/>
              </a:rPr>
              <a:t>Range of values in underlay</a:t>
            </a:r>
          </a:p>
        </p:txBody>
      </p:sp>
      <p:sp>
        <p:nvSpPr>
          <p:cNvPr id="88080" name="Text Box 16">
            <a:extLst>
              <a:ext uri="{FF2B5EF4-FFF2-40B4-BE49-F238E27FC236}">
                <a16:creationId xmlns:a16="http://schemas.microsoft.com/office/drawing/2014/main" id="{0574C0F3-3F9D-9446-A344-AB24D91405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413" y="2189163"/>
            <a:ext cx="1676400" cy="58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635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1200" b="1" i="0">
                <a:latin typeface="Times" charset="0"/>
                <a:ea typeface="ＭＳ Ｐゴシック" charset="0"/>
              </a:rPr>
              <a:t>Change mapping from values in dataset to brightness in image </a:t>
            </a:r>
          </a:p>
        </p:txBody>
      </p:sp>
      <p:sp>
        <p:nvSpPr>
          <p:cNvPr id="88081" name="Text Box 17">
            <a:extLst>
              <a:ext uri="{FF2B5EF4-FFF2-40B4-BE49-F238E27FC236}">
                <a16:creationId xmlns:a16="http://schemas.microsoft.com/office/drawing/2014/main" id="{8168E8A6-16B9-6F48-B8E4-BA1A6153CD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413" y="2824163"/>
            <a:ext cx="1600200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635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1200" b="1" i="0">
                <a:latin typeface="Times" charset="0"/>
                <a:ea typeface="ＭＳ Ｐゴシック" charset="0"/>
              </a:rPr>
              <a:t>Mapping from values to opacity </a:t>
            </a:r>
          </a:p>
        </p:txBody>
      </p:sp>
      <p:sp>
        <p:nvSpPr>
          <p:cNvPr id="88082" name="Text Box 18">
            <a:extLst>
              <a:ext uri="{FF2B5EF4-FFF2-40B4-BE49-F238E27FC236}">
                <a16:creationId xmlns:a16="http://schemas.microsoft.com/office/drawing/2014/main" id="{2C5D9E3D-29C8-D54F-9A95-A0F2F1FDBF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413" y="3322638"/>
            <a:ext cx="1676400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635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1200" b="1" i="0">
                <a:latin typeface="Times" charset="0"/>
                <a:ea typeface="ＭＳ Ｐゴシック" charset="0"/>
              </a:rPr>
              <a:t>Cutout parts of 3D volume</a:t>
            </a:r>
          </a:p>
        </p:txBody>
      </p:sp>
      <p:sp>
        <p:nvSpPr>
          <p:cNvPr id="88083" name="Text Box 19">
            <a:extLst>
              <a:ext uri="{FF2B5EF4-FFF2-40B4-BE49-F238E27FC236}">
                <a16:creationId xmlns:a16="http://schemas.microsoft.com/office/drawing/2014/main" id="{6D1BA06F-948D-9942-AC73-8BF6E801C3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413" y="4541838"/>
            <a:ext cx="838200" cy="58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635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1200" b="1" i="0">
                <a:latin typeface="Times" charset="0"/>
                <a:ea typeface="ＭＳ Ｐゴシック" charset="0"/>
              </a:rPr>
              <a:t>Control viewing angles</a:t>
            </a:r>
          </a:p>
        </p:txBody>
      </p:sp>
      <p:sp>
        <p:nvSpPr>
          <p:cNvPr id="88084" name="Text Box 20">
            <a:extLst>
              <a:ext uri="{FF2B5EF4-FFF2-40B4-BE49-F238E27FC236}">
                <a16:creationId xmlns:a16="http://schemas.microsoft.com/office/drawing/2014/main" id="{FE72218B-64FC-F44A-B48D-93491EB661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2413" y="5227638"/>
            <a:ext cx="160020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1200" b="1" i="0">
                <a:latin typeface="Times" charset="0"/>
                <a:ea typeface="ＭＳ Ｐゴシック" charset="0"/>
              </a:rPr>
              <a:t>Detailed instructions</a:t>
            </a:r>
          </a:p>
        </p:txBody>
      </p:sp>
      <p:sp>
        <p:nvSpPr>
          <p:cNvPr id="88085" name="Text Box 21">
            <a:extLst>
              <a:ext uri="{FF2B5EF4-FFF2-40B4-BE49-F238E27FC236}">
                <a16:creationId xmlns:a16="http://schemas.microsoft.com/office/drawing/2014/main" id="{AA6993FC-601A-7B48-836A-630F922C47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8813" y="5213350"/>
            <a:ext cx="1752600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1200" b="1" i="0">
                <a:latin typeface="Times" charset="0"/>
                <a:ea typeface="ＭＳ Ｐゴシック" charset="0"/>
              </a:rPr>
              <a:t>Force a new image to be rendered</a:t>
            </a:r>
          </a:p>
        </p:txBody>
      </p:sp>
      <p:sp>
        <p:nvSpPr>
          <p:cNvPr id="88086" name="Text Box 22">
            <a:extLst>
              <a:ext uri="{FF2B5EF4-FFF2-40B4-BE49-F238E27FC236}">
                <a16:creationId xmlns:a16="http://schemas.microsoft.com/office/drawing/2014/main" id="{94D4CF0C-DA08-5C47-9E44-717CAD6529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5213" y="5151438"/>
            <a:ext cx="1600200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1200" b="1" i="0">
                <a:latin typeface="Times" charset="0"/>
                <a:ea typeface="ＭＳ Ｐゴシック" charset="0"/>
              </a:rPr>
              <a:t>Reload values from the dataset</a:t>
            </a:r>
          </a:p>
        </p:txBody>
      </p:sp>
      <p:sp>
        <p:nvSpPr>
          <p:cNvPr id="88087" name="Text Box 23">
            <a:extLst>
              <a:ext uri="{FF2B5EF4-FFF2-40B4-BE49-F238E27FC236}">
                <a16:creationId xmlns:a16="http://schemas.microsoft.com/office/drawing/2014/main" id="{1DFB46C2-2B54-6942-9D49-E3B7D1773F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9213" y="5227638"/>
            <a:ext cx="213360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1200" b="1" i="0">
                <a:latin typeface="Times" charset="0"/>
                <a:ea typeface="ＭＳ Ｐゴシック" charset="0"/>
              </a:rPr>
              <a:t>Close all rendering windows</a:t>
            </a:r>
          </a:p>
        </p:txBody>
      </p:sp>
      <p:sp>
        <p:nvSpPr>
          <p:cNvPr id="88089" name="Text Box 25">
            <a:extLst>
              <a:ext uri="{FF2B5EF4-FFF2-40B4-BE49-F238E27FC236}">
                <a16:creationId xmlns:a16="http://schemas.microsoft.com/office/drawing/2014/main" id="{A08747A9-C5A5-9A42-A478-759040D86B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413" y="4208463"/>
            <a:ext cx="152400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635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1200" b="1" i="0">
                <a:latin typeface="Times" charset="0"/>
                <a:ea typeface="ＭＳ Ｐゴシック" charset="0"/>
              </a:rPr>
              <a:t>Show 2D crosshairs</a:t>
            </a:r>
          </a:p>
        </p:txBody>
      </p:sp>
      <p:sp>
        <p:nvSpPr>
          <p:cNvPr id="88090" name="Line 26">
            <a:extLst>
              <a:ext uri="{FF2B5EF4-FFF2-40B4-BE49-F238E27FC236}">
                <a16:creationId xmlns:a16="http://schemas.microsoft.com/office/drawing/2014/main" id="{15E31617-BEAB-B548-98AF-05AE4E828B76}"/>
              </a:ext>
            </a:extLst>
          </p:cNvPr>
          <p:cNvSpPr>
            <a:spLocks noChangeShapeType="1"/>
          </p:cNvSpPr>
          <p:nvPr/>
        </p:nvSpPr>
        <p:spPr bwMode="auto">
          <a:xfrm>
            <a:off x="1458913" y="1341438"/>
            <a:ext cx="762000" cy="609600"/>
          </a:xfrm>
          <a:prstGeom prst="line">
            <a:avLst/>
          </a:prstGeom>
          <a:noFill/>
          <a:ln w="31750">
            <a:solidFill>
              <a:srgbClr val="FF6600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defRPr/>
            </a:pPr>
            <a:endParaRPr lang="en-US">
              <a:latin typeface="Helvetica" charset="0"/>
              <a:ea typeface="ＭＳ Ｐゴシック" charset="0"/>
            </a:endParaRPr>
          </a:p>
        </p:txBody>
      </p:sp>
      <p:sp>
        <p:nvSpPr>
          <p:cNvPr id="88091" name="Line 27">
            <a:extLst>
              <a:ext uri="{FF2B5EF4-FFF2-40B4-BE49-F238E27FC236}">
                <a16:creationId xmlns:a16="http://schemas.microsoft.com/office/drawing/2014/main" id="{69255463-5197-344D-A3C4-A7A8E036023E}"/>
              </a:ext>
            </a:extLst>
          </p:cNvPr>
          <p:cNvSpPr>
            <a:spLocks noChangeShapeType="1"/>
          </p:cNvSpPr>
          <p:nvPr/>
        </p:nvSpPr>
        <p:spPr bwMode="auto">
          <a:xfrm>
            <a:off x="1687513" y="1798638"/>
            <a:ext cx="457200" cy="457200"/>
          </a:xfrm>
          <a:prstGeom prst="line">
            <a:avLst/>
          </a:prstGeom>
          <a:noFill/>
          <a:ln w="31750">
            <a:solidFill>
              <a:srgbClr val="FF6600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defRPr/>
            </a:pPr>
            <a:endParaRPr lang="en-US">
              <a:latin typeface="Helvetica" charset="0"/>
              <a:ea typeface="ＭＳ Ｐゴシック" charset="0"/>
            </a:endParaRPr>
          </a:p>
        </p:txBody>
      </p:sp>
      <p:sp>
        <p:nvSpPr>
          <p:cNvPr id="88092" name="Line 28">
            <a:extLst>
              <a:ext uri="{FF2B5EF4-FFF2-40B4-BE49-F238E27FC236}">
                <a16:creationId xmlns:a16="http://schemas.microsoft.com/office/drawing/2014/main" id="{52FE507F-19A9-194E-B133-7B7A973DE0A9}"/>
              </a:ext>
            </a:extLst>
          </p:cNvPr>
          <p:cNvSpPr>
            <a:spLocks noChangeShapeType="1"/>
          </p:cNvSpPr>
          <p:nvPr/>
        </p:nvSpPr>
        <p:spPr bwMode="auto">
          <a:xfrm>
            <a:off x="1763713" y="2408238"/>
            <a:ext cx="685800" cy="533400"/>
          </a:xfrm>
          <a:prstGeom prst="line">
            <a:avLst/>
          </a:prstGeom>
          <a:noFill/>
          <a:ln w="31750">
            <a:solidFill>
              <a:srgbClr val="FF6600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defRPr/>
            </a:pPr>
            <a:endParaRPr lang="en-US">
              <a:latin typeface="Helvetica" charset="0"/>
              <a:ea typeface="ＭＳ Ｐゴシック" charset="0"/>
            </a:endParaRPr>
          </a:p>
        </p:txBody>
      </p:sp>
      <p:sp>
        <p:nvSpPr>
          <p:cNvPr id="88093" name="Line 29">
            <a:extLst>
              <a:ext uri="{FF2B5EF4-FFF2-40B4-BE49-F238E27FC236}">
                <a16:creationId xmlns:a16="http://schemas.microsoft.com/office/drawing/2014/main" id="{9DFA0008-9922-0440-AA7A-AAC4653D812D}"/>
              </a:ext>
            </a:extLst>
          </p:cNvPr>
          <p:cNvSpPr>
            <a:spLocks noChangeShapeType="1"/>
          </p:cNvSpPr>
          <p:nvPr/>
        </p:nvSpPr>
        <p:spPr bwMode="auto">
          <a:xfrm>
            <a:off x="1154113" y="3094038"/>
            <a:ext cx="2819400" cy="152400"/>
          </a:xfrm>
          <a:prstGeom prst="line">
            <a:avLst/>
          </a:prstGeom>
          <a:noFill/>
          <a:ln w="31750">
            <a:solidFill>
              <a:srgbClr val="FF6600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defRPr/>
            </a:pPr>
            <a:endParaRPr lang="en-US">
              <a:latin typeface="Helvetica" charset="0"/>
              <a:ea typeface="ＭＳ Ｐゴシック" charset="0"/>
            </a:endParaRPr>
          </a:p>
        </p:txBody>
      </p:sp>
      <p:sp>
        <p:nvSpPr>
          <p:cNvPr id="88094" name="Line 30">
            <a:extLst>
              <a:ext uri="{FF2B5EF4-FFF2-40B4-BE49-F238E27FC236}">
                <a16:creationId xmlns:a16="http://schemas.microsoft.com/office/drawing/2014/main" id="{DD43227C-8E5C-3043-8BCD-37578F0659E4}"/>
              </a:ext>
            </a:extLst>
          </p:cNvPr>
          <p:cNvSpPr>
            <a:spLocks noChangeShapeType="1"/>
          </p:cNvSpPr>
          <p:nvPr/>
        </p:nvSpPr>
        <p:spPr bwMode="auto">
          <a:xfrm>
            <a:off x="1458913" y="3551238"/>
            <a:ext cx="685800" cy="228600"/>
          </a:xfrm>
          <a:prstGeom prst="line">
            <a:avLst/>
          </a:prstGeom>
          <a:noFill/>
          <a:ln w="31750">
            <a:solidFill>
              <a:srgbClr val="FF6600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defRPr/>
            </a:pPr>
            <a:endParaRPr lang="en-US">
              <a:latin typeface="Helvetica" charset="0"/>
              <a:ea typeface="ＭＳ Ｐゴシック" charset="0"/>
            </a:endParaRPr>
          </a:p>
        </p:txBody>
      </p:sp>
      <p:sp>
        <p:nvSpPr>
          <p:cNvPr id="88095" name="Line 31">
            <a:extLst>
              <a:ext uri="{FF2B5EF4-FFF2-40B4-BE49-F238E27FC236}">
                <a16:creationId xmlns:a16="http://schemas.microsoft.com/office/drawing/2014/main" id="{FBBA5EC9-649C-A449-AF9E-62956E06F144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1013" y="4313238"/>
            <a:ext cx="1905000" cy="76200"/>
          </a:xfrm>
          <a:prstGeom prst="line">
            <a:avLst/>
          </a:prstGeom>
          <a:noFill/>
          <a:ln w="31750">
            <a:solidFill>
              <a:srgbClr val="FF6600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defRPr/>
            </a:pPr>
            <a:endParaRPr lang="en-US">
              <a:latin typeface="Helvetica" charset="0"/>
              <a:ea typeface="ＭＳ Ｐゴシック" charset="0"/>
            </a:endParaRPr>
          </a:p>
        </p:txBody>
      </p:sp>
      <p:sp>
        <p:nvSpPr>
          <p:cNvPr id="88096" name="Line 32">
            <a:extLst>
              <a:ext uri="{FF2B5EF4-FFF2-40B4-BE49-F238E27FC236}">
                <a16:creationId xmlns:a16="http://schemas.microsoft.com/office/drawing/2014/main" id="{C9979BB4-DF29-F243-AD90-9E7438F44DB1}"/>
              </a:ext>
            </a:extLst>
          </p:cNvPr>
          <p:cNvSpPr>
            <a:spLocks noChangeShapeType="1"/>
          </p:cNvSpPr>
          <p:nvPr/>
        </p:nvSpPr>
        <p:spPr bwMode="auto">
          <a:xfrm>
            <a:off x="989013" y="4694238"/>
            <a:ext cx="1524000" cy="0"/>
          </a:xfrm>
          <a:prstGeom prst="line">
            <a:avLst/>
          </a:prstGeom>
          <a:noFill/>
          <a:ln w="31750">
            <a:solidFill>
              <a:srgbClr val="FF6600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defRPr/>
            </a:pPr>
            <a:endParaRPr lang="en-US">
              <a:latin typeface="Helvetica" charset="0"/>
              <a:ea typeface="ＭＳ Ｐゴシック" charset="0"/>
            </a:endParaRPr>
          </a:p>
        </p:txBody>
      </p:sp>
      <p:sp>
        <p:nvSpPr>
          <p:cNvPr id="88097" name="Line 33">
            <a:extLst>
              <a:ext uri="{FF2B5EF4-FFF2-40B4-BE49-F238E27FC236}">
                <a16:creationId xmlns:a16="http://schemas.microsoft.com/office/drawing/2014/main" id="{241ED743-C91A-634D-8666-35B97DCF552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89013" y="4694238"/>
            <a:ext cx="2819400" cy="152400"/>
          </a:xfrm>
          <a:prstGeom prst="line">
            <a:avLst/>
          </a:prstGeom>
          <a:noFill/>
          <a:ln w="31750">
            <a:solidFill>
              <a:srgbClr val="FF6600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defRPr/>
            </a:pPr>
            <a:endParaRPr lang="en-US">
              <a:latin typeface="Helvetica" charset="0"/>
              <a:ea typeface="ＭＳ Ｐゴシック" charset="0"/>
            </a:endParaRPr>
          </a:p>
        </p:txBody>
      </p:sp>
      <p:sp>
        <p:nvSpPr>
          <p:cNvPr id="88098" name="Line 34">
            <a:extLst>
              <a:ext uri="{FF2B5EF4-FFF2-40B4-BE49-F238E27FC236}">
                <a16:creationId xmlns:a16="http://schemas.microsoft.com/office/drawing/2014/main" id="{E672EAEB-9B78-ED4D-9BB4-71929CC29DD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12813" y="4694238"/>
            <a:ext cx="4343400" cy="304800"/>
          </a:xfrm>
          <a:prstGeom prst="line">
            <a:avLst/>
          </a:prstGeom>
          <a:noFill/>
          <a:ln w="31750">
            <a:solidFill>
              <a:srgbClr val="FF6600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defRPr/>
            </a:pPr>
            <a:endParaRPr lang="en-US">
              <a:latin typeface="Helvetica" charset="0"/>
              <a:ea typeface="ＭＳ Ｐゴシック" charset="0"/>
            </a:endParaRPr>
          </a:p>
        </p:txBody>
      </p:sp>
      <p:sp>
        <p:nvSpPr>
          <p:cNvPr id="88099" name="Line 35">
            <a:extLst>
              <a:ext uri="{FF2B5EF4-FFF2-40B4-BE49-F238E27FC236}">
                <a16:creationId xmlns:a16="http://schemas.microsoft.com/office/drawing/2014/main" id="{B3F45D86-3714-A040-ACA3-F63DE3A9164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208213" y="4999038"/>
            <a:ext cx="228600" cy="304800"/>
          </a:xfrm>
          <a:prstGeom prst="line">
            <a:avLst/>
          </a:prstGeom>
          <a:noFill/>
          <a:ln w="31750">
            <a:solidFill>
              <a:srgbClr val="FF6600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defRPr/>
            </a:pPr>
            <a:endParaRPr lang="en-US">
              <a:latin typeface="Helvetica" charset="0"/>
              <a:ea typeface="ＭＳ Ｐゴシック" charset="0"/>
            </a:endParaRPr>
          </a:p>
        </p:txBody>
      </p:sp>
      <p:sp>
        <p:nvSpPr>
          <p:cNvPr id="88100" name="Line 36">
            <a:extLst>
              <a:ext uri="{FF2B5EF4-FFF2-40B4-BE49-F238E27FC236}">
                <a16:creationId xmlns:a16="http://schemas.microsoft.com/office/drawing/2014/main" id="{94388873-0A96-7C46-8FB0-592F7F4AB06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394075" y="4999038"/>
            <a:ext cx="109538" cy="271462"/>
          </a:xfrm>
          <a:prstGeom prst="line">
            <a:avLst/>
          </a:prstGeom>
          <a:noFill/>
          <a:ln w="31750">
            <a:solidFill>
              <a:srgbClr val="FF6600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defRPr/>
            </a:pPr>
            <a:endParaRPr lang="en-US">
              <a:latin typeface="Helvetica" charset="0"/>
              <a:ea typeface="ＭＳ Ｐゴシック" charset="0"/>
            </a:endParaRPr>
          </a:p>
        </p:txBody>
      </p:sp>
      <p:sp>
        <p:nvSpPr>
          <p:cNvPr id="88101" name="Line 37">
            <a:extLst>
              <a:ext uri="{FF2B5EF4-FFF2-40B4-BE49-F238E27FC236}">
                <a16:creationId xmlns:a16="http://schemas.microsoft.com/office/drawing/2014/main" id="{7F118BC5-A09F-E045-969D-82FF112D8DA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256213" y="4922838"/>
            <a:ext cx="228600" cy="304800"/>
          </a:xfrm>
          <a:prstGeom prst="line">
            <a:avLst/>
          </a:prstGeom>
          <a:noFill/>
          <a:ln w="31750">
            <a:solidFill>
              <a:srgbClr val="FF6600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defRPr/>
            </a:pPr>
            <a:endParaRPr lang="en-US">
              <a:latin typeface="Helvetica" charset="0"/>
              <a:ea typeface="ＭＳ Ｐゴシック" charset="0"/>
            </a:endParaRPr>
          </a:p>
        </p:txBody>
      </p:sp>
      <p:sp>
        <p:nvSpPr>
          <p:cNvPr id="88102" name="Line 38">
            <a:extLst>
              <a:ext uri="{FF2B5EF4-FFF2-40B4-BE49-F238E27FC236}">
                <a16:creationId xmlns:a16="http://schemas.microsoft.com/office/drawing/2014/main" id="{C624755F-AA3C-C142-BB57-127814FD2A1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323013" y="4922838"/>
            <a:ext cx="381000" cy="381000"/>
          </a:xfrm>
          <a:prstGeom prst="line">
            <a:avLst/>
          </a:prstGeom>
          <a:noFill/>
          <a:ln w="31750">
            <a:solidFill>
              <a:srgbClr val="FF6600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defRPr/>
            </a:pPr>
            <a:endParaRPr lang="en-US">
              <a:latin typeface="Helvetica" charset="0"/>
              <a:ea typeface="ＭＳ Ｐゴシック" charset="0"/>
            </a:endParaRPr>
          </a:p>
        </p:txBody>
      </p:sp>
      <p:sp>
        <p:nvSpPr>
          <p:cNvPr id="88103" name="Line 39">
            <a:extLst>
              <a:ext uri="{FF2B5EF4-FFF2-40B4-BE49-F238E27FC236}">
                <a16:creationId xmlns:a16="http://schemas.microsoft.com/office/drawing/2014/main" id="{89932B34-9C80-3A41-A511-5933A3328F0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323013" y="4389438"/>
            <a:ext cx="685800" cy="381000"/>
          </a:xfrm>
          <a:prstGeom prst="line">
            <a:avLst/>
          </a:prstGeom>
          <a:noFill/>
          <a:ln w="31750">
            <a:solidFill>
              <a:srgbClr val="FF6600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defRPr/>
            </a:pPr>
            <a:endParaRPr lang="en-US">
              <a:latin typeface="Helvetica" charset="0"/>
              <a:ea typeface="ＭＳ Ｐゴシック" charset="0"/>
            </a:endParaRPr>
          </a:p>
        </p:txBody>
      </p:sp>
      <p:sp>
        <p:nvSpPr>
          <p:cNvPr id="88104" name="Line 40">
            <a:extLst>
              <a:ext uri="{FF2B5EF4-FFF2-40B4-BE49-F238E27FC236}">
                <a16:creationId xmlns:a16="http://schemas.microsoft.com/office/drawing/2014/main" id="{685C1EBA-4602-8943-979D-A2C15378CBF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256213" y="4160838"/>
            <a:ext cx="1752600" cy="152400"/>
          </a:xfrm>
          <a:prstGeom prst="line">
            <a:avLst/>
          </a:prstGeom>
          <a:noFill/>
          <a:ln w="31750">
            <a:solidFill>
              <a:srgbClr val="FF6600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defRPr/>
            </a:pPr>
            <a:endParaRPr lang="en-US">
              <a:latin typeface="Helvetica" charset="0"/>
              <a:ea typeface="ＭＳ Ｐゴシック" charset="0"/>
            </a:endParaRPr>
          </a:p>
        </p:txBody>
      </p:sp>
      <p:sp>
        <p:nvSpPr>
          <p:cNvPr id="88105" name="Line 41">
            <a:extLst>
              <a:ext uri="{FF2B5EF4-FFF2-40B4-BE49-F238E27FC236}">
                <a16:creationId xmlns:a16="http://schemas.microsoft.com/office/drawing/2014/main" id="{7EDC87B5-38AB-8C44-A0CA-D7B19583694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475413" y="3398838"/>
            <a:ext cx="533400" cy="457200"/>
          </a:xfrm>
          <a:prstGeom prst="line">
            <a:avLst/>
          </a:prstGeom>
          <a:noFill/>
          <a:ln w="31750">
            <a:solidFill>
              <a:srgbClr val="FF6600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defRPr/>
            </a:pPr>
            <a:endParaRPr lang="en-US">
              <a:latin typeface="Helvetica" charset="0"/>
              <a:ea typeface="ＭＳ Ｐゴシック" charset="0"/>
            </a:endParaRPr>
          </a:p>
        </p:txBody>
      </p:sp>
      <p:sp>
        <p:nvSpPr>
          <p:cNvPr id="88106" name="Line 42">
            <a:extLst>
              <a:ext uri="{FF2B5EF4-FFF2-40B4-BE49-F238E27FC236}">
                <a16:creationId xmlns:a16="http://schemas.microsoft.com/office/drawing/2014/main" id="{F0A5BD3C-86F3-B047-90D3-14B051DC6BD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637213" y="3094038"/>
            <a:ext cx="1447800" cy="762000"/>
          </a:xfrm>
          <a:prstGeom prst="line">
            <a:avLst/>
          </a:prstGeom>
          <a:noFill/>
          <a:ln w="31750">
            <a:solidFill>
              <a:srgbClr val="FF6600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defRPr/>
            </a:pPr>
            <a:endParaRPr lang="en-US">
              <a:latin typeface="Helvetica" charset="0"/>
              <a:ea typeface="ＭＳ Ｐゴシック" charset="0"/>
            </a:endParaRPr>
          </a:p>
        </p:txBody>
      </p:sp>
      <p:sp>
        <p:nvSpPr>
          <p:cNvPr id="88107" name="Line 43">
            <a:extLst>
              <a:ext uri="{FF2B5EF4-FFF2-40B4-BE49-F238E27FC236}">
                <a16:creationId xmlns:a16="http://schemas.microsoft.com/office/drawing/2014/main" id="{3E23073F-9984-974E-A64E-33227711269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323013" y="2560638"/>
            <a:ext cx="685800" cy="304800"/>
          </a:xfrm>
          <a:prstGeom prst="line">
            <a:avLst/>
          </a:prstGeom>
          <a:noFill/>
          <a:ln w="31750">
            <a:solidFill>
              <a:srgbClr val="FF6600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defRPr/>
            </a:pPr>
            <a:endParaRPr lang="en-US">
              <a:latin typeface="Helvetica" charset="0"/>
              <a:ea typeface="ＭＳ Ｐゴシック" charset="0"/>
            </a:endParaRPr>
          </a:p>
        </p:txBody>
      </p:sp>
      <p:sp>
        <p:nvSpPr>
          <p:cNvPr id="88108" name="Line 44">
            <a:extLst>
              <a:ext uri="{FF2B5EF4-FFF2-40B4-BE49-F238E27FC236}">
                <a16:creationId xmlns:a16="http://schemas.microsoft.com/office/drawing/2014/main" id="{C72F88CD-020F-3D4A-AAD6-8FA28202321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323013" y="2027238"/>
            <a:ext cx="685800" cy="228600"/>
          </a:xfrm>
          <a:prstGeom prst="line">
            <a:avLst/>
          </a:prstGeom>
          <a:noFill/>
          <a:ln w="31750">
            <a:solidFill>
              <a:srgbClr val="FF6600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defRPr/>
            </a:pPr>
            <a:endParaRPr lang="en-US">
              <a:latin typeface="Helvetica" charset="0"/>
              <a:ea typeface="ＭＳ Ｐゴシック" charset="0"/>
            </a:endParaRPr>
          </a:p>
        </p:txBody>
      </p:sp>
      <p:sp>
        <p:nvSpPr>
          <p:cNvPr id="88109" name="Line 45">
            <a:extLst>
              <a:ext uri="{FF2B5EF4-FFF2-40B4-BE49-F238E27FC236}">
                <a16:creationId xmlns:a16="http://schemas.microsoft.com/office/drawing/2014/main" id="{128A4A57-9DD8-4049-98CD-EE4DA68AD21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799013" y="2027238"/>
            <a:ext cx="2209800" cy="228600"/>
          </a:xfrm>
          <a:prstGeom prst="line">
            <a:avLst/>
          </a:prstGeom>
          <a:noFill/>
          <a:ln w="31750">
            <a:solidFill>
              <a:srgbClr val="FF6600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defRPr/>
            </a:pPr>
            <a:endParaRPr lang="en-US">
              <a:latin typeface="Helvetica" charset="0"/>
              <a:ea typeface="ＭＳ Ｐゴシック" charset="0"/>
            </a:endParaRPr>
          </a:p>
        </p:txBody>
      </p:sp>
      <p:sp>
        <p:nvSpPr>
          <p:cNvPr id="88110" name="Line 46">
            <a:extLst>
              <a:ext uri="{FF2B5EF4-FFF2-40B4-BE49-F238E27FC236}">
                <a16:creationId xmlns:a16="http://schemas.microsoft.com/office/drawing/2014/main" id="{1FFF31FD-4DB9-734B-AC98-5C3DF1B38DA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399213" y="1341438"/>
            <a:ext cx="685800" cy="609600"/>
          </a:xfrm>
          <a:prstGeom prst="line">
            <a:avLst/>
          </a:prstGeom>
          <a:noFill/>
          <a:ln w="31750">
            <a:solidFill>
              <a:srgbClr val="FF6600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defRPr/>
            </a:pPr>
            <a:endParaRPr lang="en-US">
              <a:latin typeface="Helvetica" charset="0"/>
              <a:ea typeface="ＭＳ Ｐゴシック" charset="0"/>
            </a:endParaRPr>
          </a:p>
        </p:txBody>
      </p:sp>
      <p:sp>
        <p:nvSpPr>
          <p:cNvPr id="88111" name="Line 47">
            <a:extLst>
              <a:ext uri="{FF2B5EF4-FFF2-40B4-BE49-F238E27FC236}">
                <a16:creationId xmlns:a16="http://schemas.microsoft.com/office/drawing/2014/main" id="{1BD77A23-A247-8E40-A10F-426F387FA73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332413" y="1341438"/>
            <a:ext cx="304800" cy="685800"/>
          </a:xfrm>
          <a:prstGeom prst="line">
            <a:avLst/>
          </a:prstGeom>
          <a:noFill/>
          <a:ln w="31750">
            <a:solidFill>
              <a:srgbClr val="FF6600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defRPr/>
            </a:pPr>
            <a:endParaRPr lang="en-US">
              <a:latin typeface="Helvetica" charset="0"/>
              <a:ea typeface="ＭＳ Ｐゴシック" charset="0"/>
            </a:endParaRPr>
          </a:p>
        </p:txBody>
      </p:sp>
      <p:sp>
        <p:nvSpPr>
          <p:cNvPr id="88112" name="Line 48">
            <a:extLst>
              <a:ext uri="{FF2B5EF4-FFF2-40B4-BE49-F238E27FC236}">
                <a16:creationId xmlns:a16="http://schemas.microsoft.com/office/drawing/2014/main" id="{220B5FDE-C3BB-2644-BB1F-57D5BB29B98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656013" y="1341438"/>
            <a:ext cx="381000" cy="381000"/>
          </a:xfrm>
          <a:prstGeom prst="line">
            <a:avLst/>
          </a:prstGeom>
          <a:noFill/>
          <a:ln w="31750">
            <a:solidFill>
              <a:srgbClr val="FF6600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defRPr/>
            </a:pPr>
            <a:endParaRPr lang="en-US">
              <a:latin typeface="Helvetica" charset="0"/>
              <a:ea typeface="ＭＳ Ｐゴシック" charset="0"/>
            </a:endParaRPr>
          </a:p>
        </p:txBody>
      </p:sp>
      <p:sp>
        <p:nvSpPr>
          <p:cNvPr id="88113" name="Text Box 49">
            <a:extLst>
              <a:ext uri="{FF2B5EF4-FFF2-40B4-BE49-F238E27FC236}">
                <a16:creationId xmlns:a16="http://schemas.microsoft.com/office/drawing/2014/main" id="{454CE435-EEAC-5E4D-902D-24E524FC23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413" y="3779838"/>
            <a:ext cx="1676400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635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1200" b="1" i="0">
                <a:latin typeface="Times" charset="0"/>
                <a:ea typeface="ＭＳ Ｐゴシック" charset="0"/>
              </a:rPr>
              <a:t>Compute many images in a row</a:t>
            </a:r>
          </a:p>
        </p:txBody>
      </p:sp>
      <p:sp>
        <p:nvSpPr>
          <p:cNvPr id="88114" name="Line 50">
            <a:extLst>
              <a:ext uri="{FF2B5EF4-FFF2-40B4-BE49-F238E27FC236}">
                <a16:creationId xmlns:a16="http://schemas.microsoft.com/office/drawing/2014/main" id="{EDECBC05-2A2B-3948-BA17-7854063D8921}"/>
              </a:ext>
            </a:extLst>
          </p:cNvPr>
          <p:cNvSpPr>
            <a:spLocks noChangeShapeType="1"/>
          </p:cNvSpPr>
          <p:nvPr/>
        </p:nvSpPr>
        <p:spPr bwMode="auto">
          <a:xfrm>
            <a:off x="1306513" y="4008438"/>
            <a:ext cx="863600" cy="101600"/>
          </a:xfrm>
          <a:prstGeom prst="line">
            <a:avLst/>
          </a:prstGeom>
          <a:noFill/>
          <a:ln w="31750">
            <a:solidFill>
              <a:srgbClr val="FF6600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defRPr/>
            </a:pPr>
            <a:endParaRPr lang="en-US">
              <a:latin typeface="Helvetica" charset="0"/>
              <a:ea typeface="ＭＳ Ｐゴシック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>
            <a:extLst>
              <a:ext uri="{FF2B5EF4-FFF2-40B4-BE49-F238E27FC236}">
                <a16:creationId xmlns:a16="http://schemas.microsoft.com/office/drawing/2014/main" id="{1B4B9BAD-282E-DA45-AC81-8F067D1238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1363" y="160338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u="sng">
                <a:cs typeface="+mj-cs"/>
              </a:rPr>
              <a:t>Staying Close to Your Data!</a:t>
            </a:r>
            <a:endParaRPr lang="en-US">
              <a:cs typeface="+mj-cs"/>
            </a:endParaRPr>
          </a:p>
        </p:txBody>
      </p:sp>
      <p:sp>
        <p:nvSpPr>
          <p:cNvPr id="90119" name="Text Box 7">
            <a:extLst>
              <a:ext uri="{FF2B5EF4-FFF2-40B4-BE49-F238E27FC236}">
                <a16:creationId xmlns:a16="http://schemas.microsoft.com/office/drawing/2014/main" id="{609A3AB6-9FC4-B44B-908C-5F703F872F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2075" y="5832475"/>
            <a:ext cx="6532563" cy="771525"/>
          </a:xfrm>
          <a:prstGeom prst="rect">
            <a:avLst/>
          </a:prstGeom>
          <a:noFill/>
          <a:ln w="9525">
            <a:solidFill>
              <a:srgbClr val="FF011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ja-JP" altLang="en-US" i="0">
                <a:latin typeface="Arial" panose="020B0604020202020204" pitchFamily="34" charset="0"/>
              </a:rPr>
              <a:t>“</a:t>
            </a:r>
            <a:r>
              <a:rPr lang="en-US" altLang="ja-JP" i="0"/>
              <a:t>ShowThru</a:t>
            </a:r>
            <a:r>
              <a:rPr lang="ja-JP" altLang="en-US" i="0">
                <a:latin typeface="Arial" panose="020B0604020202020204" pitchFamily="34" charset="0"/>
              </a:rPr>
              <a:t>”</a:t>
            </a:r>
            <a:r>
              <a:rPr lang="en-US" altLang="ja-JP" i="0"/>
              <a:t> rendering of functional activation:</a:t>
            </a:r>
          </a:p>
          <a:p>
            <a:pPr algn="ctr"/>
            <a:r>
              <a:rPr lang="en-US" altLang="en-US" sz="2000" i="0"/>
              <a:t>animation created with </a:t>
            </a:r>
            <a:r>
              <a:rPr lang="en-US" altLang="en-US" sz="2000" i="0">
                <a:solidFill>
                  <a:srgbClr val="1113E4"/>
                </a:solidFill>
              </a:rPr>
              <a:t>Automate</a:t>
            </a:r>
            <a:r>
              <a:rPr lang="en-US" altLang="en-US" sz="2000" i="0"/>
              <a:t> and </a:t>
            </a:r>
            <a:r>
              <a:rPr lang="en-US" altLang="en-US" sz="2000" i="0">
                <a:solidFill>
                  <a:srgbClr val="1113E4"/>
                </a:solidFill>
              </a:rPr>
              <a:t>Save:aGif</a:t>
            </a:r>
            <a:r>
              <a:rPr lang="en-US" altLang="en-US" sz="2000" i="0"/>
              <a:t> controls</a:t>
            </a:r>
          </a:p>
        </p:txBody>
      </p:sp>
      <p:pic>
        <p:nvPicPr>
          <p:cNvPr id="90121" name="afni_vrender.gif" descr="/Users/rwcox/Desktop/AFNI_Bootcamps/latest/afni01_intro/afni_vrender.gif">
            <a:hlinkClick r:id="" action="ppaction://media"/>
            <a:extLst>
              <a:ext uri="{FF2B5EF4-FFF2-40B4-BE49-F238E27FC236}">
                <a16:creationId xmlns:a16="http://schemas.microsoft.com/office/drawing/2014/main" id="{3421B407-0130-C041-88B5-A2545D32E043}"/>
              </a:ext>
            </a:extLst>
          </p:cNvPr>
          <p:cNvPicPr>
            <a:picLocks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800" y="830263"/>
            <a:ext cx="6762750" cy="484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70" fill="hold"/>
                                        <p:tgtEl>
                                          <p:spTgt spid="901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0121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0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01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121"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9" name="Rectangle 3">
            <a:extLst>
              <a:ext uri="{FF2B5EF4-FFF2-40B4-BE49-F238E27FC236}">
                <a16:creationId xmlns:a16="http://schemas.microsoft.com/office/drawing/2014/main" id="{6B158D87-3DBE-A845-97C1-7C1FC6F640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42900" y="998538"/>
            <a:ext cx="8461375" cy="5702300"/>
          </a:xfrm>
        </p:spPr>
        <p:txBody>
          <a:bodyPr/>
          <a:lstStyle/>
          <a:p>
            <a:pPr eaLnBrk="1" hangingPunct="1">
              <a:lnSpc>
                <a:spcPct val="95000"/>
              </a:lnSpc>
            </a:pPr>
            <a:r>
              <a:rPr lang="en-US" altLang="en-US"/>
              <a:t> Batch mode programs and scripts</a:t>
            </a:r>
          </a:p>
          <a:p>
            <a:pPr lvl="1" eaLnBrk="1" hangingPunct="1">
              <a:lnSpc>
                <a:spcPct val="95000"/>
              </a:lnSpc>
            </a:pPr>
            <a:r>
              <a:rPr lang="en-US" altLang="en-US"/>
              <a:t> Are run by typing commands directly to computer, or by putting commands into a text file (</a:t>
            </a:r>
            <a:r>
              <a:rPr lang="en-US" altLang="en-US" u="sng">
                <a:solidFill>
                  <a:srgbClr val="1113E4"/>
                </a:solidFill>
              </a:rPr>
              <a:t>script</a:t>
            </a:r>
            <a:r>
              <a:rPr lang="en-US" altLang="en-US"/>
              <a:t>) and later executing them</a:t>
            </a:r>
          </a:p>
          <a:p>
            <a:pPr eaLnBrk="1" hangingPunct="1">
              <a:lnSpc>
                <a:spcPct val="95000"/>
              </a:lnSpc>
            </a:pPr>
            <a:r>
              <a:rPr lang="en-US" altLang="en-US"/>
              <a:t> Good points about batch mode</a:t>
            </a:r>
          </a:p>
          <a:p>
            <a:pPr lvl="1" eaLnBrk="1" hangingPunct="1">
              <a:lnSpc>
                <a:spcPct val="95000"/>
              </a:lnSpc>
            </a:pPr>
            <a:r>
              <a:rPr lang="en-US" altLang="en-US"/>
              <a:t> Can process new datasets exactly the same as old ones</a:t>
            </a:r>
          </a:p>
          <a:p>
            <a:pPr lvl="1" eaLnBrk="1" hangingPunct="1">
              <a:lnSpc>
                <a:spcPct val="95000"/>
              </a:lnSpc>
            </a:pPr>
            <a:r>
              <a:rPr lang="en-US" altLang="en-US"/>
              <a:t> Can link together a sequence of programs to make a customized analysis (a personalized </a:t>
            </a:r>
            <a:r>
              <a:rPr lang="en-US" altLang="en-US" u="sng">
                <a:solidFill>
                  <a:srgbClr val="1113E4"/>
                </a:solidFill>
              </a:rPr>
              <a:t>pipeline</a:t>
            </a:r>
            <a:r>
              <a:rPr lang="en-US" altLang="en-US"/>
              <a:t>)</a:t>
            </a:r>
          </a:p>
          <a:p>
            <a:pPr lvl="1" eaLnBrk="1" hangingPunct="1">
              <a:lnSpc>
                <a:spcPct val="95000"/>
              </a:lnSpc>
            </a:pPr>
            <a:r>
              <a:rPr lang="en-US" altLang="en-US"/>
              <a:t> Some analyses take a long time (are not interactive)</a:t>
            </a:r>
          </a:p>
          <a:p>
            <a:pPr eaLnBrk="1" hangingPunct="1">
              <a:lnSpc>
                <a:spcPct val="95000"/>
              </a:lnSpc>
            </a:pPr>
            <a:r>
              <a:rPr lang="en-US" altLang="en-US"/>
              <a:t> Bad points about batch mode</a:t>
            </a:r>
          </a:p>
          <a:p>
            <a:pPr lvl="1" eaLnBrk="1" hangingPunct="1">
              <a:lnSpc>
                <a:spcPct val="95000"/>
              </a:lnSpc>
            </a:pPr>
            <a:r>
              <a:rPr lang="en-US" altLang="en-US"/>
              <a:t> Learning curve is </a:t>
            </a:r>
            <a:r>
              <a:rPr lang="ja-JP" altLang="en-US">
                <a:latin typeface="Arial" panose="020B0604020202020204" pitchFamily="34" charset="0"/>
              </a:rPr>
              <a:t>“</a:t>
            </a:r>
            <a:r>
              <a:rPr lang="en-US" altLang="ja-JP"/>
              <a:t>all at once</a:t>
            </a:r>
            <a:r>
              <a:rPr lang="ja-JP" altLang="en-US">
                <a:latin typeface="Arial" panose="020B0604020202020204" pitchFamily="34" charset="0"/>
              </a:rPr>
              <a:t>”</a:t>
            </a:r>
            <a:r>
              <a:rPr lang="en-US" altLang="ja-JP"/>
              <a:t> rather than gradual</a:t>
            </a:r>
          </a:p>
          <a:p>
            <a:pPr lvl="1" eaLnBrk="1" hangingPunct="1">
              <a:lnSpc>
                <a:spcPct val="95000"/>
              </a:lnSpc>
            </a:pPr>
            <a:r>
              <a:rPr lang="en-US" altLang="en-US"/>
              <a:t> If you are, like, under age 35, you may not know how to, like, type commands into a computer to make it do things</a:t>
            </a:r>
          </a:p>
          <a:p>
            <a:pPr lvl="2" eaLnBrk="1" hangingPunct="1">
              <a:lnSpc>
                <a:spcPct val="95000"/>
              </a:lnSpc>
            </a:pPr>
            <a:r>
              <a:rPr lang="en-US" altLang="en-US"/>
              <a:t> But we don</a:t>
            </a:r>
            <a:r>
              <a:rPr lang="ja-JP" altLang="en-US">
                <a:latin typeface="Arial" panose="020B0604020202020204" pitchFamily="34" charset="0"/>
              </a:rPr>
              <a:t>’</a:t>
            </a:r>
            <a:r>
              <a:rPr lang="en-US" altLang="ja-JP"/>
              <a:t>t make you use punched cards or paper tape </a:t>
            </a:r>
            <a:r>
              <a:rPr lang="en-US" altLang="ja-JP" sz="1800"/>
              <a:t>(yet)</a:t>
            </a:r>
            <a:endParaRPr lang="en-US" altLang="en-US"/>
          </a:p>
        </p:txBody>
      </p:sp>
      <p:sp>
        <p:nvSpPr>
          <p:cNvPr id="91140" name="Rectangle 4">
            <a:extLst>
              <a:ext uri="{FF2B5EF4-FFF2-40B4-BE49-F238E27FC236}">
                <a16:creationId xmlns:a16="http://schemas.microsoft.com/office/drawing/2014/main" id="{1BC04BC1-1F5E-4647-9C60-88141A5719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16075" y="203200"/>
            <a:ext cx="5856288" cy="762000"/>
          </a:xfrm>
          <a:solidFill>
            <a:srgbClr val="FFFF01"/>
          </a:solidFill>
          <a:ln w="57150" cmpd="thickThin">
            <a:solidFill>
              <a:srgbClr val="E600E6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en-US">
                <a:solidFill>
                  <a:schemeClr val="tx1"/>
                </a:solidFill>
                <a:cs typeface="+mj-cs"/>
              </a:rPr>
              <a:t>Other Parts of AFNI</a:t>
            </a:r>
          </a:p>
        </p:txBody>
      </p:sp>
    </p:spTree>
  </p:cSld>
  <p:clrMapOvr>
    <a:masterClrMapping/>
  </p:clrMapOvr>
  <p:transition spd="med">
    <p:fad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>
            <a:extLst>
              <a:ext uri="{FF2B5EF4-FFF2-40B4-BE49-F238E27FC236}">
                <a16:creationId xmlns:a16="http://schemas.microsoft.com/office/drawing/2014/main" id="{670A47CC-8A8E-0945-9398-3824006BF0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71513" y="10160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u="sng">
                <a:cs typeface="+mj-cs"/>
              </a:rPr>
              <a:t>AFNI Batch Programs</a:t>
            </a:r>
            <a:endParaRPr lang="en-US">
              <a:cs typeface="+mj-cs"/>
            </a:endParaRPr>
          </a:p>
        </p:txBody>
      </p:sp>
      <p:sp>
        <p:nvSpPr>
          <p:cNvPr id="92163" name="Rectangle 3">
            <a:extLst>
              <a:ext uri="{FF2B5EF4-FFF2-40B4-BE49-F238E27FC236}">
                <a16:creationId xmlns:a16="http://schemas.microsoft.com/office/drawing/2014/main" id="{4CF6F38B-2802-F248-A8C7-2B73FCCF2A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41288" y="765175"/>
            <a:ext cx="8863012" cy="5881688"/>
          </a:xfrm>
        </p:spPr>
        <p:txBody>
          <a:bodyPr/>
          <a:lstStyle/>
          <a:p>
            <a:pPr eaLnBrk="1" hangingPunct="1">
              <a:lnSpc>
                <a:spcPct val="97000"/>
              </a:lnSpc>
              <a:spcBef>
                <a:spcPct val="18000"/>
              </a:spcBef>
            </a:pPr>
            <a:r>
              <a:rPr lang="en-US" altLang="en-US"/>
              <a:t> Many many important capabilities in AFNI are </a:t>
            </a:r>
            <a:r>
              <a:rPr lang="en-US" altLang="en-US" b="1"/>
              <a:t>only</a:t>
            </a:r>
            <a:r>
              <a:rPr lang="en-US" altLang="en-US" i="1"/>
              <a:t> </a:t>
            </a:r>
            <a:r>
              <a:rPr lang="en-US" altLang="en-US"/>
              <a:t>available in batch programs</a:t>
            </a:r>
          </a:p>
          <a:p>
            <a:pPr lvl="1" eaLnBrk="1" hangingPunct="1">
              <a:lnSpc>
                <a:spcPct val="87000"/>
              </a:lnSpc>
              <a:spcBef>
                <a:spcPct val="18000"/>
              </a:spcBef>
            </a:pPr>
            <a:r>
              <a:rPr lang="en-US" altLang="en-US" sz="2000"/>
              <a:t> A few examples (of more than 100, from trivial to complex)</a:t>
            </a:r>
          </a:p>
          <a:p>
            <a:pPr eaLnBrk="1" hangingPunct="1">
              <a:lnSpc>
                <a:spcPct val="97000"/>
              </a:lnSpc>
              <a:spcBef>
                <a:spcPct val="18000"/>
              </a:spcBef>
            </a:pPr>
            <a:r>
              <a:rPr lang="en-US" altLang="en-US"/>
              <a:t> </a:t>
            </a:r>
            <a:r>
              <a:rPr lang="en-US" altLang="en-US" b="1" u="sng">
                <a:solidFill>
                  <a:srgbClr val="2DB811"/>
                </a:solidFill>
                <a:latin typeface="Arial Bold" pitchFamily="-84" charset="0"/>
              </a:rPr>
              <a:t>3dDeconvolve</a:t>
            </a:r>
            <a:r>
              <a:rPr lang="en-US" altLang="en-US">
                <a:solidFill>
                  <a:srgbClr val="34D313"/>
                </a:solidFill>
              </a:rPr>
              <a:t> </a:t>
            </a:r>
            <a:r>
              <a:rPr lang="en-US" altLang="en-US"/>
              <a:t>+</a:t>
            </a:r>
            <a:r>
              <a:rPr lang="en-US" altLang="en-US">
                <a:solidFill>
                  <a:srgbClr val="34D313"/>
                </a:solidFill>
              </a:rPr>
              <a:t> </a:t>
            </a:r>
            <a:r>
              <a:rPr lang="en-US" altLang="en-US" b="1" u="sng">
                <a:solidFill>
                  <a:srgbClr val="34D313"/>
                </a:solidFill>
                <a:latin typeface="Arial Bold" pitchFamily="-84" charset="0"/>
              </a:rPr>
              <a:t>3dREMLfit</a:t>
            </a:r>
            <a:r>
              <a:rPr lang="en-US" altLang="en-US" b="1">
                <a:solidFill>
                  <a:srgbClr val="34D313"/>
                </a:solidFill>
              </a:rPr>
              <a:t> </a:t>
            </a:r>
            <a:r>
              <a:rPr lang="en-US" altLang="en-US"/>
              <a:t>= multiple </a:t>
            </a:r>
            <a:r>
              <a:rPr lang="en-US" altLang="en-US" i="1"/>
              <a:t>linear</a:t>
            </a:r>
            <a:r>
              <a:rPr lang="en-US" altLang="en-US"/>
              <a:t> regression on 3D+time datasets; fits each voxel</a:t>
            </a:r>
            <a:r>
              <a:rPr lang="ja-JP" altLang="en-US">
                <a:latin typeface="Arial" panose="020B0604020202020204" pitchFamily="34" charset="0"/>
              </a:rPr>
              <a:t>’</a:t>
            </a:r>
            <a:r>
              <a:rPr lang="en-US" altLang="ja-JP"/>
              <a:t>s time series to activation model, tests these fits for significance </a:t>
            </a:r>
            <a:r>
              <a:rPr lang="en-US" altLang="ja-JP" sz="2000"/>
              <a:t>(</a:t>
            </a:r>
            <a:r>
              <a:rPr lang="en-US" altLang="ja-JP" sz="2000" b="1" u="sng">
                <a:solidFill>
                  <a:srgbClr val="00B300"/>
                </a:solidFill>
                <a:latin typeface="Arial Bold" pitchFamily="-84" charset="0"/>
              </a:rPr>
              <a:t>3dNLfim</a:t>
            </a:r>
            <a:r>
              <a:rPr lang="en-US" altLang="ja-JP" sz="2000">
                <a:solidFill>
                  <a:srgbClr val="00B300"/>
                </a:solidFill>
              </a:rPr>
              <a:t> </a:t>
            </a:r>
            <a:r>
              <a:rPr lang="en-US" altLang="ja-JP" sz="2000"/>
              <a:t>= nonlinear fitting)</a:t>
            </a:r>
            <a:endParaRPr lang="en-US" altLang="ja-JP"/>
          </a:p>
          <a:p>
            <a:pPr eaLnBrk="1" hangingPunct="1">
              <a:lnSpc>
                <a:spcPct val="97000"/>
              </a:lnSpc>
              <a:spcBef>
                <a:spcPct val="18000"/>
              </a:spcBef>
            </a:pPr>
            <a:r>
              <a:rPr lang="en-US" altLang="en-US"/>
              <a:t> </a:t>
            </a:r>
            <a:r>
              <a:rPr lang="en-US" altLang="en-US" b="1" u="sng">
                <a:solidFill>
                  <a:srgbClr val="2DB811"/>
                </a:solidFill>
                <a:latin typeface="Arial Bold" pitchFamily="-84" charset="0"/>
              </a:rPr>
              <a:t>3dvolreg</a:t>
            </a:r>
            <a:r>
              <a:rPr lang="en-US" altLang="en-US"/>
              <a:t> = 3D+time dataset registration, to correct for small subject head movements, and for inter-day head positioning</a:t>
            </a:r>
          </a:p>
          <a:p>
            <a:pPr eaLnBrk="1" hangingPunct="1">
              <a:lnSpc>
                <a:spcPct val="97000"/>
              </a:lnSpc>
              <a:spcBef>
                <a:spcPct val="18000"/>
              </a:spcBef>
            </a:pPr>
            <a:r>
              <a:rPr lang="en-US" altLang="en-US"/>
              <a:t> </a:t>
            </a:r>
            <a:r>
              <a:rPr lang="en-US" altLang="en-US" b="1" u="sng">
                <a:solidFill>
                  <a:srgbClr val="2DB811"/>
                </a:solidFill>
                <a:latin typeface="Arial Bold" pitchFamily="-84" charset="0"/>
              </a:rPr>
              <a:t>3dANOVA</a:t>
            </a:r>
            <a:r>
              <a:rPr lang="en-US" altLang="en-US"/>
              <a:t> + </a:t>
            </a:r>
            <a:r>
              <a:rPr lang="en-US" altLang="en-US" b="1" u="sng">
                <a:solidFill>
                  <a:srgbClr val="00B300"/>
                </a:solidFill>
                <a:latin typeface="Arial Bold" pitchFamily="-84" charset="0"/>
              </a:rPr>
              <a:t>3dLME</a:t>
            </a:r>
            <a:r>
              <a:rPr lang="en-US" altLang="en-US"/>
              <a:t> = 1-, 2-, 3-, and 4- way ANOVA/LME layouts: combining &amp; contrasting datasets in Talairach space</a:t>
            </a:r>
          </a:p>
          <a:p>
            <a:pPr eaLnBrk="1" hangingPunct="1">
              <a:lnSpc>
                <a:spcPct val="97000"/>
              </a:lnSpc>
              <a:spcBef>
                <a:spcPct val="18000"/>
              </a:spcBef>
            </a:pPr>
            <a:r>
              <a:rPr lang="en-US" altLang="en-US"/>
              <a:t> </a:t>
            </a:r>
            <a:r>
              <a:rPr lang="en-US" altLang="en-US" b="1" u="sng">
                <a:solidFill>
                  <a:srgbClr val="2DB811"/>
                </a:solidFill>
                <a:latin typeface="Arial Bold" pitchFamily="-84" charset="0"/>
              </a:rPr>
              <a:t>3dcalc</a:t>
            </a:r>
            <a:r>
              <a:rPr lang="en-US" altLang="en-US"/>
              <a:t> = general purpose voxel-wise calculator </a:t>
            </a:r>
            <a:r>
              <a:rPr lang="en-US" altLang="en-US" sz="2000"/>
              <a:t>(very useful)</a:t>
            </a:r>
            <a:endParaRPr lang="en-US" altLang="en-US"/>
          </a:p>
          <a:p>
            <a:pPr eaLnBrk="1" hangingPunct="1">
              <a:lnSpc>
                <a:spcPct val="97000"/>
              </a:lnSpc>
              <a:spcBef>
                <a:spcPct val="18000"/>
              </a:spcBef>
            </a:pPr>
            <a:r>
              <a:rPr lang="en-US" altLang="en-US"/>
              <a:t> </a:t>
            </a:r>
            <a:r>
              <a:rPr lang="en-US" altLang="en-US" b="1" u="sng">
                <a:solidFill>
                  <a:srgbClr val="2DB811"/>
                </a:solidFill>
                <a:latin typeface="Arial Bold" pitchFamily="-84" charset="0"/>
              </a:rPr>
              <a:t>3dsvm</a:t>
            </a:r>
            <a:r>
              <a:rPr lang="en-US" altLang="en-US"/>
              <a:t> = SVM multi-voxel pattern analysis program</a:t>
            </a:r>
          </a:p>
          <a:p>
            <a:pPr eaLnBrk="1" hangingPunct="1">
              <a:lnSpc>
                <a:spcPct val="97000"/>
              </a:lnSpc>
              <a:spcBef>
                <a:spcPct val="18000"/>
              </a:spcBef>
            </a:pPr>
            <a:r>
              <a:rPr lang="en-US" altLang="en-US"/>
              <a:t> </a:t>
            </a:r>
            <a:r>
              <a:rPr lang="en-US" altLang="en-US" b="1" u="sng">
                <a:solidFill>
                  <a:srgbClr val="2DB811"/>
                </a:solidFill>
                <a:latin typeface="Arial Bold" pitchFamily="-84" charset="0"/>
              </a:rPr>
              <a:t>3dresample</a:t>
            </a:r>
            <a:r>
              <a:rPr lang="en-US" altLang="en-US"/>
              <a:t> = re-orient and/or re-size dataset voxel grid</a:t>
            </a:r>
          </a:p>
          <a:p>
            <a:pPr eaLnBrk="1" hangingPunct="1">
              <a:lnSpc>
                <a:spcPct val="97000"/>
              </a:lnSpc>
              <a:spcBef>
                <a:spcPct val="18000"/>
              </a:spcBef>
            </a:pPr>
            <a:r>
              <a:rPr lang="en-US" altLang="en-US"/>
              <a:t> </a:t>
            </a:r>
            <a:r>
              <a:rPr lang="en-US" altLang="en-US" b="1" u="sng">
                <a:solidFill>
                  <a:srgbClr val="2DB811"/>
                </a:solidFill>
                <a:latin typeface="Arial Bold" pitchFamily="-84" charset="0"/>
              </a:rPr>
              <a:t>3dSkullStrip</a:t>
            </a:r>
            <a:r>
              <a:rPr lang="en-US" altLang="en-US"/>
              <a:t> = remove </a:t>
            </a:r>
            <a:r>
              <a:rPr lang="ja-JP" altLang="en-US">
                <a:latin typeface="Arial" panose="020B0604020202020204" pitchFamily="34" charset="0"/>
              </a:rPr>
              <a:t>“</a:t>
            </a:r>
            <a:r>
              <a:rPr lang="en-US" altLang="ja-JP"/>
              <a:t>skull</a:t>
            </a:r>
            <a:r>
              <a:rPr lang="ja-JP" altLang="en-US">
                <a:latin typeface="Arial" panose="020B0604020202020204" pitchFamily="34" charset="0"/>
              </a:rPr>
              <a:t>”</a:t>
            </a:r>
            <a:r>
              <a:rPr lang="en-US" altLang="ja-JP"/>
              <a:t> from anatomical dataset</a:t>
            </a:r>
          </a:p>
          <a:p>
            <a:pPr eaLnBrk="1" hangingPunct="1">
              <a:lnSpc>
                <a:spcPct val="97000"/>
              </a:lnSpc>
              <a:spcBef>
                <a:spcPct val="18000"/>
              </a:spcBef>
            </a:pPr>
            <a:r>
              <a:rPr lang="en-US" altLang="en-US"/>
              <a:t> </a:t>
            </a:r>
            <a:r>
              <a:rPr lang="en-US" altLang="en-US" b="1" u="sng">
                <a:solidFill>
                  <a:srgbClr val="00B300"/>
                </a:solidFill>
                <a:latin typeface="Arial Bold" pitchFamily="-84" charset="0"/>
              </a:rPr>
              <a:t>3dDWItoDT</a:t>
            </a:r>
            <a:r>
              <a:rPr lang="en-US" altLang="en-US"/>
              <a:t> = compute diffusion tensor from DWI </a:t>
            </a:r>
            <a:r>
              <a:rPr lang="en-US" altLang="en-US" sz="2000"/>
              <a:t>(nonlinearly)</a:t>
            </a:r>
            <a:endParaRPr lang="en-US" altLang="en-US"/>
          </a:p>
        </p:txBody>
      </p:sp>
    </p:spTree>
  </p:cSld>
  <p:clrMapOvr>
    <a:masterClrMapping/>
  </p:clrMapOvr>
  <p:transition spd="med">
    <p:fade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>
            <a:extLst>
              <a:ext uri="{FF2B5EF4-FFF2-40B4-BE49-F238E27FC236}">
                <a16:creationId xmlns:a16="http://schemas.microsoft.com/office/drawing/2014/main" id="{911E1A6B-C6C6-244D-83EE-7EE566CC6D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65163" y="107950"/>
            <a:ext cx="7772400" cy="608013"/>
          </a:xfrm>
        </p:spPr>
        <p:txBody>
          <a:bodyPr/>
          <a:lstStyle/>
          <a:p>
            <a:pPr eaLnBrk="1" hangingPunct="1">
              <a:defRPr/>
            </a:pPr>
            <a:r>
              <a:rPr lang="en-US" u="sng">
                <a:cs typeface="+mj-cs"/>
              </a:rPr>
              <a:t>AFNI Plugins</a:t>
            </a:r>
            <a:endParaRPr lang="en-US">
              <a:cs typeface="+mj-cs"/>
            </a:endParaRPr>
          </a:p>
        </p:txBody>
      </p:sp>
      <p:sp>
        <p:nvSpPr>
          <p:cNvPr id="93187" name="Rectangle 3">
            <a:extLst>
              <a:ext uri="{FF2B5EF4-FFF2-40B4-BE49-F238E27FC236}">
                <a16:creationId xmlns:a16="http://schemas.microsoft.com/office/drawing/2014/main" id="{DB10D4F3-8D65-C740-B1C0-677D9BF75E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69888" y="577850"/>
            <a:ext cx="8461375" cy="5603875"/>
          </a:xfrm>
        </p:spPr>
        <p:txBody>
          <a:bodyPr/>
          <a:lstStyle/>
          <a:p>
            <a:pPr eaLnBrk="1" hangingPunct="1">
              <a:buFont typeface="Times" charset="0"/>
              <a:buChar char="•"/>
              <a:defRPr/>
            </a:pPr>
            <a:r>
              <a:rPr lang="en-US" dirty="0">
                <a:cs typeface="+mn-cs"/>
              </a:rPr>
              <a:t> A </a:t>
            </a:r>
            <a:r>
              <a:rPr lang="en-US" u="sng" dirty="0">
                <a:solidFill>
                  <a:srgbClr val="1113E4"/>
                </a:solidFill>
                <a:cs typeface="+mn-cs"/>
              </a:rPr>
              <a:t>plugin</a:t>
            </a:r>
            <a:r>
              <a:rPr lang="en-US" dirty="0">
                <a:cs typeface="+mn-cs"/>
              </a:rPr>
              <a:t> is an extension to AFNI that attaches itself to the interactive AFNI GUI</a:t>
            </a:r>
          </a:p>
          <a:p>
            <a:pPr lvl="1" eaLnBrk="1" hangingPunct="1">
              <a:buFont typeface="Wingdings" charset="0"/>
              <a:buChar char="§"/>
              <a:defRPr/>
            </a:pPr>
            <a:r>
              <a:rPr lang="en-US" dirty="0"/>
              <a:t> </a:t>
            </a:r>
            <a:r>
              <a:rPr lang="en-US" b="1" u="sng" dirty="0"/>
              <a:t>Not</a:t>
            </a:r>
            <a:r>
              <a:rPr lang="en-US" dirty="0"/>
              <a:t> the same as a batch program </a:t>
            </a:r>
            <a:r>
              <a:rPr lang="en-US" sz="2000" dirty="0"/>
              <a:t>(which runs by itself)</a:t>
            </a:r>
            <a:endParaRPr lang="en-US" dirty="0"/>
          </a:p>
          <a:p>
            <a:pPr lvl="1" eaLnBrk="1" hangingPunct="1">
              <a:buFont typeface="Wingdings" charset="0"/>
              <a:buChar char="§"/>
              <a:defRPr/>
            </a:pPr>
            <a:r>
              <a:rPr lang="en-US" dirty="0"/>
              <a:t> Offers a relatively easy way for a C programmer to add certain types of interactive functionality to AFNI</a:t>
            </a:r>
          </a:p>
          <a:p>
            <a:pPr eaLnBrk="1" hangingPunct="1">
              <a:buFont typeface="Times" charset="0"/>
              <a:buChar char="•"/>
              <a:defRPr/>
            </a:pPr>
            <a:r>
              <a:rPr lang="en-US" dirty="0">
                <a:cs typeface="+mn-cs"/>
              </a:rPr>
              <a:t> </a:t>
            </a:r>
            <a:r>
              <a:rPr lang="en-US" b="1" u="sng" dirty="0">
                <a:solidFill>
                  <a:srgbClr val="2DB811"/>
                </a:solidFill>
                <a:cs typeface="+mn-cs"/>
              </a:rPr>
              <a:t>Draw Dataset</a:t>
            </a:r>
            <a:r>
              <a:rPr lang="en-US" dirty="0">
                <a:cs typeface="+mn-cs"/>
              </a:rPr>
              <a:t> = ROI drawing </a:t>
            </a:r>
            <a:r>
              <a:rPr lang="en-US" sz="2000" dirty="0">
                <a:cs typeface="+mn-cs"/>
              </a:rPr>
              <a:t>(draws numbers into voxels)</a:t>
            </a:r>
            <a:endParaRPr lang="en-US" dirty="0">
              <a:cs typeface="+mn-cs"/>
            </a:endParaRPr>
          </a:p>
          <a:p>
            <a:pPr eaLnBrk="1" hangingPunct="1">
              <a:buFont typeface="Times" charset="0"/>
              <a:buChar char="•"/>
              <a:defRPr/>
            </a:pPr>
            <a:r>
              <a:rPr lang="en-US" dirty="0">
                <a:cs typeface="+mn-cs"/>
              </a:rPr>
              <a:t> </a:t>
            </a:r>
            <a:r>
              <a:rPr lang="en-US" b="1" u="sng" dirty="0">
                <a:solidFill>
                  <a:srgbClr val="2DB811"/>
                </a:solidFill>
                <a:cs typeface="+mn-cs"/>
              </a:rPr>
              <a:t>Render [new]</a:t>
            </a:r>
            <a:r>
              <a:rPr lang="en-US" dirty="0">
                <a:cs typeface="+mn-cs"/>
              </a:rPr>
              <a:t> = Volume renderer</a:t>
            </a:r>
          </a:p>
          <a:p>
            <a:pPr eaLnBrk="1" hangingPunct="1">
              <a:buFont typeface="Times" charset="0"/>
              <a:buChar char="•"/>
              <a:defRPr/>
            </a:pPr>
            <a:r>
              <a:rPr lang="en-US" dirty="0">
                <a:cs typeface="+mn-cs"/>
              </a:rPr>
              <a:t> </a:t>
            </a:r>
            <a:r>
              <a:rPr lang="en-US" b="1" u="sng" dirty="0" err="1">
                <a:solidFill>
                  <a:srgbClr val="2DB811"/>
                </a:solidFill>
                <a:cs typeface="+mn-cs"/>
              </a:rPr>
              <a:t>Dataset#N</a:t>
            </a:r>
            <a:r>
              <a:rPr lang="en-US" dirty="0">
                <a:cs typeface="+mn-cs"/>
              </a:rPr>
              <a:t> = Lets you plot multiple 3D+time datasets as overlays in an AFNI graph viewer </a:t>
            </a:r>
            <a:r>
              <a:rPr lang="en-US" sz="2000" dirty="0">
                <a:cs typeface="+mn-cs"/>
              </a:rPr>
              <a:t>(e.g., fitted models over data)</a:t>
            </a:r>
            <a:endParaRPr lang="en-US" dirty="0">
              <a:cs typeface="+mn-cs"/>
            </a:endParaRPr>
          </a:p>
          <a:p>
            <a:pPr eaLnBrk="1" hangingPunct="1">
              <a:buFont typeface="Times" charset="0"/>
              <a:buChar char="•"/>
              <a:defRPr/>
            </a:pPr>
            <a:r>
              <a:rPr lang="en-US" dirty="0">
                <a:cs typeface="+mn-cs"/>
              </a:rPr>
              <a:t> </a:t>
            </a:r>
            <a:r>
              <a:rPr lang="en-US" b="1" u="sng" dirty="0">
                <a:solidFill>
                  <a:srgbClr val="2DB811"/>
                </a:solidFill>
                <a:cs typeface="+mn-cs"/>
              </a:rPr>
              <a:t>3dsvm</a:t>
            </a:r>
            <a:r>
              <a:rPr lang="en-US" dirty="0">
                <a:cs typeface="+mn-cs"/>
              </a:rPr>
              <a:t> = Interactive version of SVM MVPA</a:t>
            </a:r>
          </a:p>
          <a:p>
            <a:pPr eaLnBrk="1" hangingPunct="1">
              <a:buFont typeface="Times" charset="0"/>
              <a:buChar char="•"/>
              <a:defRPr/>
            </a:pPr>
            <a:r>
              <a:rPr lang="en-US" dirty="0">
                <a:cs typeface="+mn-cs"/>
              </a:rPr>
              <a:t> </a:t>
            </a:r>
            <a:r>
              <a:rPr lang="en-US" b="1" u="sng" dirty="0">
                <a:solidFill>
                  <a:srgbClr val="2DB811"/>
                </a:solidFill>
                <a:cs typeface="+mn-cs"/>
              </a:rPr>
              <a:t>RT Options</a:t>
            </a:r>
            <a:r>
              <a:rPr lang="en-US" dirty="0">
                <a:cs typeface="+mn-cs"/>
              </a:rPr>
              <a:t> = Controls the </a:t>
            </a:r>
            <a:r>
              <a:rPr lang="en-US" dirty="0" err="1">
                <a:cs typeface="+mn-cs"/>
              </a:rPr>
              <a:t>realtime</a:t>
            </a:r>
            <a:r>
              <a:rPr lang="en-US" dirty="0">
                <a:cs typeface="+mn-cs"/>
              </a:rPr>
              <a:t> image acquisition capabilities of AFNI </a:t>
            </a:r>
            <a:r>
              <a:rPr lang="en-US" sz="2000" dirty="0">
                <a:cs typeface="+mn-cs"/>
              </a:rPr>
              <a:t>(e.g., graphing, registration)</a:t>
            </a:r>
          </a:p>
          <a:p>
            <a:pPr eaLnBrk="1" hangingPunct="1">
              <a:lnSpc>
                <a:spcPct val="70000"/>
              </a:lnSpc>
              <a:spcBef>
                <a:spcPct val="5000"/>
              </a:spcBef>
              <a:buFont typeface="Times" charset="0"/>
              <a:buChar char="•"/>
              <a:defRPr/>
            </a:pPr>
            <a:endParaRPr lang="en-US" sz="2000" dirty="0">
              <a:cs typeface="+mn-cs"/>
            </a:endParaRPr>
          </a:p>
          <a:p>
            <a:pPr eaLnBrk="1" hangingPunct="1">
              <a:spcBef>
                <a:spcPct val="0"/>
              </a:spcBef>
              <a:buFont typeface="Times" charset="0"/>
              <a:buChar char="•"/>
              <a:defRPr/>
            </a:pPr>
            <a:r>
              <a:rPr lang="en-US" dirty="0">
                <a:cs typeface="+mn-cs"/>
              </a:rPr>
              <a:t> </a:t>
            </a:r>
            <a:r>
              <a:rPr lang="en-US" b="1" u="sng" dirty="0" err="1">
                <a:solidFill>
                  <a:srgbClr val="1113E4"/>
                </a:solidFill>
                <a:cs typeface="+mn-cs"/>
              </a:rPr>
              <a:t>Plugout</a:t>
            </a:r>
            <a:r>
              <a:rPr lang="en-US" dirty="0">
                <a:cs typeface="+mn-cs"/>
              </a:rPr>
              <a:t>: a separate program that sends commands to AFNI to drive the display </a:t>
            </a:r>
            <a:r>
              <a:rPr lang="en-US" sz="2000" dirty="0">
                <a:cs typeface="+mn-cs"/>
              </a:rPr>
              <a:t>(sample scripts given in a later talk)</a:t>
            </a:r>
            <a:endParaRPr lang="en-US" dirty="0">
              <a:cs typeface="+mn-cs"/>
            </a:endParaRPr>
          </a:p>
        </p:txBody>
      </p:sp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>
            <a:extLst>
              <a:ext uri="{FF2B5EF4-FFF2-40B4-BE49-F238E27FC236}">
                <a16:creationId xmlns:a16="http://schemas.microsoft.com/office/drawing/2014/main" id="{6F4B42B8-F48C-614D-82A8-8F8CE341E3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u="sng" dirty="0">
                <a:cs typeface="+mj-cs"/>
              </a:rPr>
              <a:t>Synopsis of This Talk</a:t>
            </a:r>
            <a:endParaRPr lang="en-US" dirty="0">
              <a:cs typeface="+mj-cs"/>
            </a:endParaRPr>
          </a:p>
        </p:txBody>
      </p:sp>
      <p:sp>
        <p:nvSpPr>
          <p:cNvPr id="126979" name="Rectangle 3">
            <a:extLst>
              <a:ext uri="{FF2B5EF4-FFF2-40B4-BE49-F238E27FC236}">
                <a16:creationId xmlns:a16="http://schemas.microsoft.com/office/drawing/2014/main" id="{32205BEE-26D7-044F-A890-878BCF8F35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7000" y="898525"/>
            <a:ext cx="8916988" cy="5591175"/>
          </a:xfrm>
        </p:spPr>
        <p:txBody>
          <a:bodyPr/>
          <a:lstStyle/>
          <a:p>
            <a:pPr eaLnBrk="1" hangingPunct="1"/>
            <a:r>
              <a:rPr lang="en-US" altLang="en-US"/>
              <a:t> </a:t>
            </a:r>
            <a:r>
              <a:rPr lang="en-US" altLang="en-US" b="1" u="sng">
                <a:solidFill>
                  <a:srgbClr val="1113E4"/>
                </a:solidFill>
              </a:rPr>
              <a:t>Quick</a:t>
            </a:r>
            <a:r>
              <a:rPr lang="en-US" altLang="en-US" b="1">
                <a:solidFill>
                  <a:srgbClr val="1113E4"/>
                </a:solidFill>
              </a:rPr>
              <a:t> introduction to FMRI physics and physiology</a:t>
            </a:r>
          </a:p>
          <a:p>
            <a:pPr lvl="1" eaLnBrk="1" hangingPunct="1"/>
            <a:r>
              <a:rPr lang="en-US" altLang="en-US" sz="2000"/>
              <a:t> So you have </a:t>
            </a:r>
            <a:r>
              <a:rPr lang="en-US" altLang="en-US" sz="2000" i="1"/>
              <a:t>some</a:t>
            </a:r>
            <a:r>
              <a:rPr lang="en-US" altLang="en-US" sz="2000"/>
              <a:t> idea of what is going on in the scanner and what is actually being measured</a:t>
            </a:r>
          </a:p>
          <a:p>
            <a:pPr lvl="2" eaLnBrk="1" hangingPunct="1"/>
            <a:r>
              <a:rPr lang="en-US" altLang="en-US" sz="1800"/>
              <a:t> Most of the slides for this talk are </a:t>
            </a:r>
            <a:r>
              <a:rPr lang="ja-JP" altLang="en-US" sz="1800">
                <a:latin typeface="Arial" panose="020B0604020202020204" pitchFamily="34" charset="0"/>
              </a:rPr>
              <a:t>“</a:t>
            </a:r>
            <a:r>
              <a:rPr lang="en-US" altLang="ja-JP" sz="1800"/>
              <a:t>hidden</a:t>
            </a:r>
            <a:r>
              <a:rPr lang="ja-JP" altLang="en-US" sz="1800">
                <a:latin typeface="Arial" panose="020B0604020202020204" pitchFamily="34" charset="0"/>
              </a:rPr>
              <a:t>”</a:t>
            </a:r>
            <a:r>
              <a:rPr lang="en-US" altLang="ja-JP" sz="1800"/>
              <a:t> — only visible in the download, not in the classroom</a:t>
            </a:r>
          </a:p>
          <a:p>
            <a:pPr eaLnBrk="1" hangingPunct="1"/>
            <a:r>
              <a:rPr lang="en-US" altLang="en-US"/>
              <a:t> </a:t>
            </a:r>
            <a:r>
              <a:rPr lang="en-US" altLang="en-US" b="1" u="sng">
                <a:solidFill>
                  <a:srgbClr val="1113E4"/>
                </a:solidFill>
              </a:rPr>
              <a:t>Overview</a:t>
            </a:r>
            <a:r>
              <a:rPr lang="en-US" altLang="en-US" b="1">
                <a:solidFill>
                  <a:srgbClr val="1113E4"/>
                </a:solidFill>
              </a:rPr>
              <a:t> of basic AFNI concepts</a:t>
            </a:r>
            <a:endParaRPr lang="en-US" altLang="en-US"/>
          </a:p>
          <a:p>
            <a:pPr lvl="1" eaLnBrk="1" hangingPunct="1"/>
            <a:r>
              <a:rPr lang="en-US" altLang="en-US" sz="2000"/>
              <a:t> Datasets and file formats; Realtime input; Controller panels; SUMA; Batch programs and Plugins</a:t>
            </a:r>
          </a:p>
          <a:p>
            <a:pPr eaLnBrk="1" hangingPunct="1"/>
            <a:r>
              <a:rPr lang="en-US" altLang="en-US"/>
              <a:t> </a:t>
            </a:r>
            <a:r>
              <a:rPr lang="en-US" altLang="en-US" b="1" u="sng">
                <a:solidFill>
                  <a:srgbClr val="1113E4"/>
                </a:solidFill>
              </a:rPr>
              <a:t>Brief</a:t>
            </a:r>
            <a:r>
              <a:rPr lang="en-US" altLang="en-US" b="1">
                <a:solidFill>
                  <a:srgbClr val="1113E4"/>
                </a:solidFill>
              </a:rPr>
              <a:t> discussion of FMRI experimental designs</a:t>
            </a:r>
            <a:endParaRPr lang="en-US" altLang="en-US"/>
          </a:p>
          <a:p>
            <a:pPr lvl="1" eaLnBrk="1" hangingPunct="1"/>
            <a:r>
              <a:rPr lang="en-US" altLang="en-US" sz="2000"/>
              <a:t> Block, Event-Related, Hybrid Event-Block</a:t>
            </a:r>
          </a:p>
          <a:p>
            <a:pPr lvl="1" eaLnBrk="1" hangingPunct="1"/>
            <a:r>
              <a:rPr lang="en-US" altLang="en-US" sz="2000"/>
              <a:t> But this is </a:t>
            </a:r>
            <a:r>
              <a:rPr lang="en-US" altLang="en-US" sz="2000" i="1"/>
              <a:t>not</a:t>
            </a:r>
            <a:r>
              <a:rPr lang="en-US" altLang="en-US" sz="2000"/>
              <a:t> a course in how to design your FMRI experimental paradigm</a:t>
            </a:r>
          </a:p>
          <a:p>
            <a:pPr eaLnBrk="1" hangingPunct="1"/>
            <a:r>
              <a:rPr lang="en-US" altLang="en-US"/>
              <a:t> </a:t>
            </a:r>
            <a:r>
              <a:rPr lang="en-US" altLang="en-US" b="1" u="sng">
                <a:solidFill>
                  <a:srgbClr val="1113E4"/>
                </a:solidFill>
              </a:rPr>
              <a:t>Outline</a:t>
            </a:r>
            <a:r>
              <a:rPr lang="en-US" altLang="en-US" b="1">
                <a:solidFill>
                  <a:srgbClr val="1113E4"/>
                </a:solidFill>
              </a:rPr>
              <a:t> of standard FMRI processing pipeline (AFNI-ized)</a:t>
            </a:r>
          </a:p>
          <a:p>
            <a:pPr lvl="1" eaLnBrk="1" hangingPunct="1"/>
            <a:r>
              <a:rPr lang="en-US" altLang="en-US" sz="2000"/>
              <a:t> Keep this in mind for the rest of the class!</a:t>
            </a:r>
          </a:p>
          <a:p>
            <a:pPr lvl="1" eaLnBrk="1" hangingPunct="1"/>
            <a:r>
              <a:rPr lang="en-US" altLang="en-US" sz="2000"/>
              <a:t> Many experiments require tweaking this </a:t>
            </a:r>
            <a:r>
              <a:rPr lang="ja-JP" altLang="en-US" sz="2000">
                <a:latin typeface="Arial" panose="020B0604020202020204" pitchFamily="34" charset="0"/>
              </a:rPr>
              <a:t>“</a:t>
            </a:r>
            <a:r>
              <a:rPr lang="en-US" altLang="ja-JP" sz="2000"/>
              <a:t>standard</a:t>
            </a:r>
            <a:r>
              <a:rPr lang="ja-JP" altLang="en-US" sz="2000">
                <a:latin typeface="Arial" panose="020B0604020202020204" pitchFamily="34" charset="0"/>
              </a:rPr>
              <a:t>”</a:t>
            </a:r>
            <a:r>
              <a:rPr lang="en-US" altLang="ja-JP" sz="2000"/>
              <a:t> collection of steps to fit the design of the paradigm and/or the inferential goals</a:t>
            </a:r>
            <a:endParaRPr lang="en-US" altLang="en-US" sz="2000"/>
          </a:p>
        </p:txBody>
      </p:sp>
    </p:spTree>
  </p:cSld>
  <p:clrMapOvr>
    <a:masterClrMapping/>
  </p:clrMapOvr>
  <p:transition spd="med">
    <p:fade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>
            <a:extLst>
              <a:ext uri="{FF2B5EF4-FFF2-40B4-BE49-F238E27FC236}">
                <a16:creationId xmlns:a16="http://schemas.microsoft.com/office/drawing/2014/main" id="{FAB1A9A1-FED4-0443-BB99-58D656D6DD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u="sng">
                <a:cs typeface="+mj-cs"/>
              </a:rPr>
              <a:t>SUMA, et alii</a:t>
            </a:r>
            <a:endParaRPr lang="en-US">
              <a:cs typeface="+mj-cs"/>
            </a:endParaRPr>
          </a:p>
        </p:txBody>
      </p:sp>
      <p:sp>
        <p:nvSpPr>
          <p:cNvPr id="94211" name="Rectangle 3">
            <a:extLst>
              <a:ext uri="{FF2B5EF4-FFF2-40B4-BE49-F238E27FC236}">
                <a16:creationId xmlns:a16="http://schemas.microsoft.com/office/drawing/2014/main" id="{77188E09-D95E-314F-AD20-556AF7532C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0500" y="879475"/>
            <a:ext cx="8774113" cy="5610225"/>
          </a:xfrm>
        </p:spPr>
        <p:txBody>
          <a:bodyPr/>
          <a:lstStyle/>
          <a:p>
            <a:pPr eaLnBrk="1" hangingPunct="1">
              <a:lnSpc>
                <a:spcPct val="95000"/>
              </a:lnSpc>
            </a:pPr>
            <a:r>
              <a:rPr lang="en-US" altLang="en-US"/>
              <a:t> </a:t>
            </a:r>
            <a:r>
              <a:rPr lang="en-US" altLang="en-US" b="1" u="sng">
                <a:solidFill>
                  <a:srgbClr val="2DB811"/>
                </a:solidFill>
              </a:rPr>
              <a:t>SUMA</a:t>
            </a:r>
            <a:r>
              <a:rPr lang="en-US" altLang="en-US"/>
              <a:t> is the AFNI </a:t>
            </a:r>
            <a:r>
              <a:rPr lang="en-US" altLang="en-US" u="sng"/>
              <a:t>su</a:t>
            </a:r>
            <a:r>
              <a:rPr lang="en-US" altLang="en-US"/>
              <a:t>rface </a:t>
            </a:r>
            <a:r>
              <a:rPr lang="en-US" altLang="en-US" u="sng"/>
              <a:t>ma</a:t>
            </a:r>
            <a:r>
              <a:rPr lang="en-US" altLang="en-US"/>
              <a:t>pper</a:t>
            </a:r>
          </a:p>
          <a:p>
            <a:pPr lvl="1" eaLnBrk="1" hangingPunct="1">
              <a:lnSpc>
                <a:spcPct val="95000"/>
              </a:lnSpc>
            </a:pPr>
            <a:r>
              <a:rPr lang="en-US" altLang="en-US"/>
              <a:t> For displaying surface models of cortex</a:t>
            </a:r>
          </a:p>
          <a:p>
            <a:pPr lvl="2" eaLnBrk="1" hangingPunct="1">
              <a:lnSpc>
                <a:spcPct val="95000"/>
              </a:lnSpc>
            </a:pPr>
            <a:r>
              <a:rPr lang="en-US" altLang="en-US"/>
              <a:t> Surfaces from </a:t>
            </a:r>
            <a:r>
              <a:rPr lang="en-US" altLang="en-US" b="1" u="sng">
                <a:solidFill>
                  <a:srgbClr val="2DB811"/>
                </a:solidFill>
              </a:rPr>
              <a:t>FreeSurfer</a:t>
            </a:r>
            <a:r>
              <a:rPr lang="en-US" altLang="en-US"/>
              <a:t> (MGH) or </a:t>
            </a:r>
            <a:r>
              <a:rPr lang="en-US" altLang="en-US" b="1" u="sng">
                <a:solidFill>
                  <a:srgbClr val="2DB811"/>
                </a:solidFill>
              </a:rPr>
              <a:t>Caret</a:t>
            </a:r>
            <a:r>
              <a:rPr lang="en-US" altLang="en-US"/>
              <a:t>                                (Wash U) or </a:t>
            </a:r>
            <a:r>
              <a:rPr lang="en-US" altLang="en-US" b="1" u="sng">
                <a:solidFill>
                  <a:srgbClr val="34D313"/>
                </a:solidFill>
              </a:rPr>
              <a:t>BrainVoyager</a:t>
            </a:r>
            <a:r>
              <a:rPr lang="en-US" altLang="en-US"/>
              <a:t> (</a:t>
            </a:r>
            <a:r>
              <a:rPr lang="en-US" altLang="en-US">
                <a:latin typeface="Arial" panose="020B0604020202020204" pitchFamily="34" charset="0"/>
              </a:rPr>
              <a:t>Brain Innovation)</a:t>
            </a:r>
            <a:endParaRPr lang="en-US" altLang="en-US"/>
          </a:p>
          <a:p>
            <a:pPr lvl="1" eaLnBrk="1" hangingPunct="1">
              <a:lnSpc>
                <a:spcPct val="95000"/>
              </a:lnSpc>
            </a:pPr>
            <a:r>
              <a:rPr lang="en-US" altLang="en-US"/>
              <a:t> Can display functional activations mapped from 3D volumes to the cortical surface</a:t>
            </a:r>
          </a:p>
          <a:p>
            <a:pPr lvl="1" eaLnBrk="1" hangingPunct="1">
              <a:lnSpc>
                <a:spcPct val="95000"/>
              </a:lnSpc>
            </a:pPr>
            <a:r>
              <a:rPr lang="en-US" altLang="en-US"/>
              <a:t> Can draw ROIs directly on the cortical surface</a:t>
            </a:r>
          </a:p>
          <a:p>
            <a:pPr lvl="2" eaLnBrk="1" hangingPunct="1">
              <a:lnSpc>
                <a:spcPct val="95000"/>
              </a:lnSpc>
            </a:pPr>
            <a:r>
              <a:rPr lang="en-US" altLang="en-US"/>
              <a:t>vs. AFNI: ROIs are drawn into the 3D volume</a:t>
            </a:r>
          </a:p>
          <a:p>
            <a:pPr eaLnBrk="1" hangingPunct="1">
              <a:lnSpc>
                <a:spcPct val="95000"/>
              </a:lnSpc>
            </a:pPr>
            <a:r>
              <a:rPr lang="en-US" altLang="en-US"/>
              <a:t> SUMA is a separate program from AFNI, but can </a:t>
            </a:r>
            <a:r>
              <a:rPr lang="ja-JP" altLang="en-US">
                <a:latin typeface="Arial" panose="020B0604020202020204" pitchFamily="34" charset="0"/>
              </a:rPr>
              <a:t>“</a:t>
            </a:r>
            <a:r>
              <a:rPr lang="en-US" altLang="ja-JP" b="1">
                <a:solidFill>
                  <a:srgbClr val="1113E4"/>
                </a:solidFill>
              </a:rPr>
              <a:t>t</a:t>
            </a:r>
            <a:r>
              <a:rPr lang="en-US" altLang="ja-JP"/>
              <a:t>alk</a:t>
            </a:r>
            <a:r>
              <a:rPr lang="ja-JP" altLang="en-US">
                <a:latin typeface="Arial" panose="020B0604020202020204" pitchFamily="34" charset="0"/>
              </a:rPr>
              <a:t>”</a:t>
            </a:r>
            <a:r>
              <a:rPr lang="en-US" altLang="ja-JP"/>
              <a:t> with AFNI </a:t>
            </a:r>
            <a:r>
              <a:rPr lang="en-US" altLang="ja-JP" sz="2000"/>
              <a:t>(like a plugout)</a:t>
            </a:r>
            <a:r>
              <a:rPr lang="en-US" altLang="ja-JP"/>
              <a:t> so that volume &amp; surface viewing are linked</a:t>
            </a:r>
          </a:p>
          <a:p>
            <a:pPr lvl="1" eaLnBrk="1" hangingPunct="1">
              <a:lnSpc>
                <a:spcPct val="95000"/>
              </a:lnSpc>
            </a:pPr>
            <a:r>
              <a:rPr lang="en-US" altLang="en-US"/>
              <a:t> Click in AFNI or SUMA to change focus point, and the other program jumps to that location at the same time</a:t>
            </a:r>
          </a:p>
          <a:p>
            <a:pPr lvl="1" eaLnBrk="1" hangingPunct="1">
              <a:lnSpc>
                <a:spcPct val="95000"/>
              </a:lnSpc>
            </a:pPr>
            <a:r>
              <a:rPr lang="en-US" altLang="en-US"/>
              <a:t> Functional (color) overlay in AFNI can be sent to SUMA for simultaneous display</a:t>
            </a:r>
          </a:p>
          <a:p>
            <a:pPr eaLnBrk="1" hangingPunct="1">
              <a:lnSpc>
                <a:spcPct val="95000"/>
              </a:lnSpc>
            </a:pPr>
            <a:r>
              <a:rPr lang="en-US" altLang="en-US"/>
              <a:t> And much more — stayed tuned for the SUMA talks to come! </a:t>
            </a:r>
          </a:p>
        </p:txBody>
      </p:sp>
      <p:pic>
        <p:nvPicPr>
          <p:cNvPr id="94212" name="ssuma" descr="ssuma">
            <a:hlinkClick r:id="" action="ppaction://media"/>
            <a:extLst>
              <a:ext uri="{FF2B5EF4-FFF2-40B4-BE49-F238E27FC236}">
                <a16:creationId xmlns:a16="http://schemas.microsoft.com/office/drawing/2014/main" id="{12A8B37E-4301-8F4E-8BDA-76306E197736}"/>
              </a:ext>
            </a:extLst>
          </p:cNvPr>
          <p:cNvPicPr>
            <a:picLocks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25" y="33338"/>
            <a:ext cx="2586038" cy="220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42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42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942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212"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4212"/>
                </p:tgtEl>
              </p:cMediaNode>
            </p:video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>
            <a:extLst>
              <a:ext uri="{FF2B5EF4-FFF2-40B4-BE49-F238E27FC236}">
                <a16:creationId xmlns:a16="http://schemas.microsoft.com/office/drawing/2014/main" id="{C359417F-9B42-0549-8148-EF2A983465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488" y="488950"/>
            <a:ext cx="8961437" cy="6151563"/>
          </a:xfrm>
        </p:spPr>
        <p:txBody>
          <a:bodyPr/>
          <a:lstStyle/>
          <a:p>
            <a:pPr marL="342900" indent="-342900" eaLnBrk="1" hangingPunct="1">
              <a:lnSpc>
                <a:spcPct val="92000"/>
              </a:lnSpc>
              <a:spcBef>
                <a:spcPct val="22000"/>
              </a:spcBef>
            </a:pPr>
            <a:r>
              <a:rPr lang="en-US" altLang="en-US" sz="1600" b="1" u="sng"/>
              <a:t>FMRI experiment design</a:t>
            </a:r>
            <a:endParaRPr lang="en-US" altLang="en-US" sz="1600" b="1"/>
          </a:p>
          <a:p>
            <a:pPr marL="742950" lvl="1" indent="-285750" eaLnBrk="1" hangingPunct="1">
              <a:lnSpc>
                <a:spcPct val="92000"/>
              </a:lnSpc>
              <a:spcBef>
                <a:spcPct val="22000"/>
              </a:spcBef>
            </a:pPr>
            <a:r>
              <a:rPr lang="en-US" altLang="en-US" sz="1600" b="1"/>
              <a:t>Event-related, block, hybrid event-block</a:t>
            </a:r>
            <a:r>
              <a:rPr lang="en-US" altLang="en-US" sz="1600" b="1">
                <a:solidFill>
                  <a:srgbClr val="FF011C"/>
                </a:solidFill>
              </a:rPr>
              <a:t>? </a:t>
            </a:r>
            <a:r>
              <a:rPr lang="en-US" altLang="en-US" sz="1600" b="1"/>
              <a:t>[next slide] </a:t>
            </a:r>
          </a:p>
          <a:p>
            <a:pPr marL="742950" lvl="1" indent="-285750" eaLnBrk="1" hangingPunct="1">
              <a:lnSpc>
                <a:spcPct val="92000"/>
              </a:lnSpc>
              <a:spcBef>
                <a:spcPct val="22000"/>
              </a:spcBef>
            </a:pPr>
            <a:r>
              <a:rPr lang="en-US" altLang="en-US" sz="1600" b="1"/>
              <a:t>How many types of stimuli</a:t>
            </a:r>
            <a:r>
              <a:rPr lang="en-US" altLang="en-US" sz="1600" b="1">
                <a:solidFill>
                  <a:srgbClr val="FF011C"/>
                </a:solidFill>
              </a:rPr>
              <a:t>?</a:t>
            </a:r>
            <a:r>
              <a:rPr lang="en-US" altLang="en-US" sz="1600" b="1"/>
              <a:t>  How many of each type</a:t>
            </a:r>
            <a:r>
              <a:rPr lang="en-US" altLang="en-US" sz="1600" b="1">
                <a:solidFill>
                  <a:srgbClr val="FF011C"/>
                </a:solidFill>
              </a:rPr>
              <a:t>?</a:t>
            </a:r>
            <a:r>
              <a:rPr lang="en-US" altLang="en-US" sz="1600" b="1"/>
              <a:t>  Timing (intra- &amp; inter-stim)</a:t>
            </a:r>
            <a:r>
              <a:rPr lang="en-US" altLang="en-US" sz="1600" b="1">
                <a:solidFill>
                  <a:srgbClr val="FF011C"/>
                </a:solidFill>
              </a:rPr>
              <a:t>?</a:t>
            </a:r>
            <a:endParaRPr lang="en-US" altLang="en-US" sz="1600" b="1"/>
          </a:p>
          <a:p>
            <a:pPr marL="742950" lvl="1" indent="-285750" eaLnBrk="1" hangingPunct="1">
              <a:lnSpc>
                <a:spcPct val="92000"/>
              </a:lnSpc>
              <a:spcBef>
                <a:spcPct val="22000"/>
              </a:spcBef>
            </a:pPr>
            <a:r>
              <a:rPr lang="en-US" altLang="en-US" sz="1600" b="1"/>
              <a:t>Will experiment show what you are looking for</a:t>
            </a:r>
            <a:r>
              <a:rPr lang="en-US" altLang="en-US" sz="1600" b="1">
                <a:solidFill>
                  <a:srgbClr val="FF011C"/>
                </a:solidFill>
              </a:rPr>
              <a:t>?</a:t>
            </a:r>
            <a:r>
              <a:rPr lang="en-US" altLang="en-US" sz="1600" b="1"/>
              <a:t>  (</a:t>
            </a:r>
            <a:r>
              <a:rPr lang="en-US" altLang="en-US" sz="1600" b="1">
                <a:solidFill>
                  <a:srgbClr val="1113E4"/>
                </a:solidFill>
              </a:rPr>
              <a:t>Hint</a:t>
            </a:r>
            <a:r>
              <a:rPr lang="en-US" altLang="en-US" sz="1600" b="1"/>
              <a:t>: bench tests)</a:t>
            </a:r>
          </a:p>
          <a:p>
            <a:pPr marL="742950" lvl="1" indent="-285750" eaLnBrk="1" hangingPunct="1">
              <a:lnSpc>
                <a:spcPct val="92000"/>
              </a:lnSpc>
              <a:spcBef>
                <a:spcPct val="22000"/>
              </a:spcBef>
            </a:pPr>
            <a:r>
              <a:rPr lang="en-US" altLang="en-US" sz="1600" b="1"/>
              <a:t>How many subjects do you need</a:t>
            </a:r>
            <a:r>
              <a:rPr lang="en-US" altLang="en-US" sz="1600" b="1">
                <a:solidFill>
                  <a:srgbClr val="FF011C"/>
                </a:solidFill>
              </a:rPr>
              <a:t>?</a:t>
            </a:r>
            <a:r>
              <a:rPr lang="en-US" altLang="en-US" sz="1600" b="1"/>
              <a:t> (</a:t>
            </a:r>
            <a:r>
              <a:rPr lang="en-US" altLang="en-US" sz="1600" b="1">
                <a:solidFill>
                  <a:srgbClr val="1113E4"/>
                </a:solidFill>
              </a:rPr>
              <a:t>Hint</a:t>
            </a:r>
            <a:r>
              <a:rPr lang="en-US" altLang="en-US" sz="1600" b="1"/>
              <a:t>: the answer does </a:t>
            </a:r>
            <a:r>
              <a:rPr lang="en-US" altLang="en-US" sz="1600" b="1" i="1">
                <a:solidFill>
                  <a:srgbClr val="1113E4"/>
                </a:solidFill>
              </a:rPr>
              <a:t>not</a:t>
            </a:r>
            <a:r>
              <a:rPr lang="en-US" altLang="en-US" sz="1600" b="1"/>
              <a:t> have 1 digit)</a:t>
            </a:r>
          </a:p>
          <a:p>
            <a:pPr marL="342900" indent="-342900" eaLnBrk="1" hangingPunct="1">
              <a:lnSpc>
                <a:spcPct val="92000"/>
              </a:lnSpc>
              <a:spcBef>
                <a:spcPct val="37000"/>
              </a:spcBef>
            </a:pPr>
            <a:r>
              <a:rPr lang="en-US" altLang="en-US" sz="1600" b="1" u="sng"/>
              <a:t>Time series data analysis</a:t>
            </a:r>
            <a:r>
              <a:rPr lang="en-US" altLang="en-US" sz="1600" b="1"/>
              <a:t> (individual subjects)</a:t>
            </a:r>
          </a:p>
          <a:p>
            <a:pPr marL="742950" lvl="1" indent="-285750" eaLnBrk="1" hangingPunct="1">
              <a:lnSpc>
                <a:spcPct val="92000"/>
              </a:lnSpc>
              <a:spcBef>
                <a:spcPct val="22000"/>
              </a:spcBef>
            </a:pPr>
            <a:r>
              <a:rPr lang="en-US" altLang="en-US" sz="1600" b="1"/>
              <a:t>Assembly of images into AFNI datasets; Visual &amp; automated checks for bad data</a:t>
            </a:r>
          </a:p>
          <a:p>
            <a:pPr marL="742950" lvl="1" indent="-285750" eaLnBrk="1" hangingPunct="1">
              <a:lnSpc>
                <a:spcPct val="92000"/>
              </a:lnSpc>
              <a:spcBef>
                <a:spcPct val="22000"/>
              </a:spcBef>
            </a:pPr>
            <a:r>
              <a:rPr lang="en-US" altLang="en-US" sz="1600" b="1"/>
              <a:t>Registration of time series images (AKA motion correction)</a:t>
            </a:r>
          </a:p>
          <a:p>
            <a:pPr marL="742950" lvl="1" indent="-285750" eaLnBrk="1" hangingPunct="1">
              <a:lnSpc>
                <a:spcPct val="92000"/>
              </a:lnSpc>
              <a:spcBef>
                <a:spcPct val="22000"/>
              </a:spcBef>
            </a:pPr>
            <a:r>
              <a:rPr lang="en-US" altLang="en-US" sz="1600" b="1"/>
              <a:t>Smoothing &amp; masking of images; Baseline normalization; Censoring bad data</a:t>
            </a:r>
          </a:p>
          <a:p>
            <a:pPr marL="742950" lvl="1" indent="-285750" eaLnBrk="1" hangingPunct="1">
              <a:lnSpc>
                <a:spcPct val="92000"/>
              </a:lnSpc>
              <a:spcBef>
                <a:spcPct val="22000"/>
              </a:spcBef>
            </a:pPr>
            <a:r>
              <a:rPr lang="en-US" altLang="en-US" sz="1600" b="1"/>
              <a:t>Catenation into one big dataset</a:t>
            </a:r>
          </a:p>
          <a:p>
            <a:pPr marL="742950" lvl="1" indent="-285750" eaLnBrk="1" hangingPunct="1">
              <a:lnSpc>
                <a:spcPct val="92000"/>
              </a:lnSpc>
              <a:spcBef>
                <a:spcPct val="22000"/>
              </a:spcBef>
            </a:pPr>
            <a:r>
              <a:rPr lang="en-US" altLang="en-US" sz="1600" b="1"/>
              <a:t>Spatial normalization to Talairach-Tournoux atlas (or something like it; e.g., MNI)</a:t>
            </a:r>
          </a:p>
          <a:p>
            <a:pPr marL="742950" lvl="1" indent="-285750" eaLnBrk="1" hangingPunct="1">
              <a:lnSpc>
                <a:spcPct val="92000"/>
              </a:lnSpc>
              <a:spcBef>
                <a:spcPct val="22000"/>
              </a:spcBef>
            </a:pPr>
            <a:r>
              <a:rPr lang="en-US" altLang="en-US" sz="1600" b="1"/>
              <a:t>Fit statistical model of stimulus timing+hemodynamic response to time series data</a:t>
            </a:r>
          </a:p>
          <a:p>
            <a:pPr marL="1085850" lvl="2" indent="-228600" eaLnBrk="1" hangingPunct="1">
              <a:lnSpc>
                <a:spcPct val="92000"/>
              </a:lnSpc>
              <a:spcBef>
                <a:spcPct val="22000"/>
              </a:spcBef>
            </a:pPr>
            <a:r>
              <a:rPr lang="en-US" altLang="en-US" sz="1600" b="1"/>
              <a:t>Fixed-shape </a:t>
            </a:r>
            <a:r>
              <a:rPr lang="en-US" altLang="en-US" sz="1600" b="1" u="sng">
                <a:solidFill>
                  <a:srgbClr val="1113E4"/>
                </a:solidFill>
              </a:rPr>
              <a:t>or</a:t>
            </a:r>
            <a:r>
              <a:rPr lang="en-US" altLang="en-US" sz="1600" b="1"/>
              <a:t> variable-shape response models</a:t>
            </a:r>
          </a:p>
          <a:p>
            <a:pPr marL="742950" lvl="1" indent="-285750" eaLnBrk="1" hangingPunct="1">
              <a:lnSpc>
                <a:spcPct val="92000"/>
              </a:lnSpc>
              <a:spcBef>
                <a:spcPct val="22000"/>
              </a:spcBef>
            </a:pPr>
            <a:r>
              <a:rPr lang="en-US" altLang="en-US" sz="1600" b="1"/>
              <a:t>Segregation into differentially activated blobs (i.e., what got turned on </a:t>
            </a:r>
            <a:r>
              <a:rPr lang="en-US" altLang="en-US" sz="1600" b="1">
                <a:solidFill>
                  <a:srgbClr val="1113E4"/>
                </a:solidFill>
              </a:rPr>
              <a:t>–</a:t>
            </a:r>
            <a:r>
              <a:rPr lang="en-US" altLang="en-US" sz="1600" b="1"/>
              <a:t> or off?)</a:t>
            </a:r>
          </a:p>
          <a:p>
            <a:pPr marL="1085850" lvl="2" indent="-228600" eaLnBrk="1" hangingPunct="1">
              <a:lnSpc>
                <a:spcPct val="92000"/>
              </a:lnSpc>
              <a:spcBef>
                <a:spcPct val="22000"/>
              </a:spcBef>
            </a:pPr>
            <a:r>
              <a:rPr lang="en-US" altLang="en-US" sz="1600" b="1"/>
              <a:t>Threshold on statistic + clustering </a:t>
            </a:r>
            <a:r>
              <a:rPr lang="en-US" altLang="en-US" sz="1600" b="1" u="sng">
                <a:solidFill>
                  <a:srgbClr val="1113E4"/>
                </a:solidFill>
              </a:rPr>
              <a:t>and/or</a:t>
            </a:r>
            <a:r>
              <a:rPr lang="en-US" altLang="en-US" sz="1600" b="1"/>
              <a:t> Anatomically-defined ROI analysis</a:t>
            </a:r>
          </a:p>
          <a:p>
            <a:pPr marL="742950" lvl="1" indent="-285750" eaLnBrk="1" hangingPunct="1">
              <a:lnSpc>
                <a:spcPct val="92000"/>
              </a:lnSpc>
              <a:spcBef>
                <a:spcPct val="22000"/>
              </a:spcBef>
            </a:pPr>
            <a:r>
              <a:rPr lang="en-US" altLang="en-US" sz="1600" b="1"/>
              <a:t>Visual examination of maps and fitted time series for validity and meaning</a:t>
            </a:r>
          </a:p>
          <a:p>
            <a:pPr marL="342900" indent="-342900" eaLnBrk="1" hangingPunct="1">
              <a:lnSpc>
                <a:spcPct val="92000"/>
              </a:lnSpc>
              <a:spcBef>
                <a:spcPct val="32000"/>
              </a:spcBef>
            </a:pPr>
            <a:r>
              <a:rPr lang="en-US" altLang="en-US" sz="1600" b="1" u="sng"/>
              <a:t>Group analysis</a:t>
            </a:r>
            <a:r>
              <a:rPr lang="en-US" altLang="en-US" sz="1600" b="1"/>
              <a:t> (inter-subject)</a:t>
            </a:r>
          </a:p>
          <a:p>
            <a:pPr marL="742950" lvl="1" indent="-285750" eaLnBrk="1" hangingPunct="1">
              <a:lnSpc>
                <a:spcPct val="92000"/>
              </a:lnSpc>
              <a:spcBef>
                <a:spcPct val="22000"/>
              </a:spcBef>
            </a:pPr>
            <a:r>
              <a:rPr lang="en-US" altLang="en-US" sz="1600" b="1"/>
              <a:t>Smoothing of fitted parameters</a:t>
            </a:r>
          </a:p>
          <a:p>
            <a:pPr marL="1085850" lvl="2" indent="-228600" eaLnBrk="1" hangingPunct="1">
              <a:lnSpc>
                <a:spcPct val="92000"/>
              </a:lnSpc>
              <a:spcBef>
                <a:spcPct val="22000"/>
              </a:spcBef>
            </a:pPr>
            <a:r>
              <a:rPr lang="en-US" altLang="en-US" sz="1600" b="1"/>
              <a:t>Automatic global smoothing + voxel-wise analysis  </a:t>
            </a:r>
            <a:r>
              <a:rPr lang="en-US" altLang="en-US" sz="1600" b="1" u="sng">
                <a:solidFill>
                  <a:srgbClr val="1113E4"/>
                </a:solidFill>
              </a:rPr>
              <a:t>or</a:t>
            </a:r>
            <a:r>
              <a:rPr lang="en-US" altLang="en-US" sz="1600" b="1"/>
              <a:t>  ROI averaging</a:t>
            </a:r>
          </a:p>
          <a:p>
            <a:pPr marL="742950" lvl="1" indent="-285750" eaLnBrk="1" hangingPunct="1">
              <a:lnSpc>
                <a:spcPct val="92000"/>
              </a:lnSpc>
              <a:spcBef>
                <a:spcPct val="22000"/>
              </a:spcBef>
            </a:pPr>
            <a:r>
              <a:rPr lang="en-US" altLang="en-US" sz="1600" b="1"/>
              <a:t>ANOVA</a:t>
            </a:r>
            <a:r>
              <a:rPr lang="en-US" altLang="en-US" sz="1600" b="1">
                <a:solidFill>
                  <a:srgbClr val="1113E4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+</a:t>
            </a:r>
            <a:r>
              <a:rPr lang="en-US" altLang="en-US" sz="1600" b="1"/>
              <a:t> to combine and contrast activation magnitudes from the various subjects</a:t>
            </a:r>
          </a:p>
          <a:p>
            <a:pPr marL="742950" lvl="1" indent="-285750" eaLnBrk="1" hangingPunct="1">
              <a:lnSpc>
                <a:spcPct val="92000"/>
              </a:lnSpc>
              <a:spcBef>
                <a:spcPct val="22000"/>
              </a:spcBef>
            </a:pPr>
            <a:r>
              <a:rPr lang="en-US" altLang="en-US" sz="1600" b="1"/>
              <a:t>Visual examination of results (usually followed by confusion)</a:t>
            </a:r>
          </a:p>
          <a:p>
            <a:pPr marL="742950" lvl="1" indent="-285750" eaLnBrk="1" hangingPunct="1">
              <a:lnSpc>
                <a:spcPct val="92000"/>
              </a:lnSpc>
              <a:spcBef>
                <a:spcPct val="22000"/>
              </a:spcBef>
            </a:pPr>
            <a:r>
              <a:rPr lang="en-US" altLang="en-US" sz="1600" b="1"/>
              <a:t>Write paper, argue w/</a:t>
            </a:r>
            <a:r>
              <a:rPr lang="en-US" altLang="en-US" sz="1000" b="1"/>
              <a:t> </a:t>
            </a:r>
            <a:r>
              <a:rPr lang="en-US" altLang="en-US" sz="1600" b="1"/>
              <a:t>boss, submit paper, argue w/</a:t>
            </a:r>
            <a:r>
              <a:rPr lang="en-US" altLang="en-US" sz="1000" b="1"/>
              <a:t> </a:t>
            </a:r>
            <a:r>
              <a:rPr lang="en-US" altLang="en-US" sz="1600" b="1"/>
              <a:t>referees, publish paper, …</a:t>
            </a:r>
          </a:p>
        </p:txBody>
      </p:sp>
      <p:sp>
        <p:nvSpPr>
          <p:cNvPr id="122883" name="Text Box 3">
            <a:extLst>
              <a:ext uri="{FF2B5EF4-FFF2-40B4-BE49-F238E27FC236}">
                <a16:creationId xmlns:a16="http://schemas.microsoft.com/office/drawing/2014/main" id="{5AD0FDF4-C8DB-3146-BA22-746BC65FCE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625" y="25400"/>
            <a:ext cx="6348413" cy="465138"/>
          </a:xfrm>
          <a:prstGeom prst="rect">
            <a:avLst/>
          </a:prstGeom>
          <a:solidFill>
            <a:srgbClr val="FFFF01"/>
          </a:solidFill>
          <a:ln w="9525">
            <a:solidFill>
              <a:srgbClr val="FF011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18288" bIns="9144">
            <a:spAutoFit/>
          </a:bodyPr>
          <a:lstStyle/>
          <a:p>
            <a:pPr eaLnBrk="0" hangingPunct="0">
              <a:defRPr/>
            </a:pPr>
            <a:r>
              <a:rPr lang="en-US" sz="2800" i="0" u="sng">
                <a:latin typeface="Helvetica" charset="0"/>
                <a:ea typeface="ＭＳ Ｐゴシック" charset="0"/>
              </a:rPr>
              <a:t>FMRI Experiment Design and Analysis</a:t>
            </a:r>
          </a:p>
        </p:txBody>
      </p:sp>
      <p:sp>
        <p:nvSpPr>
          <p:cNvPr id="122884" name="Text Box 4">
            <a:extLst>
              <a:ext uri="{FF2B5EF4-FFF2-40B4-BE49-F238E27FC236}">
                <a16:creationId xmlns:a16="http://schemas.microsoft.com/office/drawing/2014/main" id="{C091D66D-E9DC-4841-A777-0364FE8DD7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37425" y="438150"/>
            <a:ext cx="1743075" cy="434975"/>
          </a:xfrm>
          <a:prstGeom prst="rect">
            <a:avLst/>
          </a:prstGeom>
          <a:solidFill>
            <a:srgbClr val="FFFF99"/>
          </a:solidFill>
          <a:ln w="9525">
            <a:solidFill>
              <a:srgbClr val="FF011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400">
                <a:solidFill>
                  <a:srgbClr val="1113E4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All on one  unreadable slide!</a:t>
            </a:r>
          </a:p>
        </p:txBody>
      </p:sp>
      <p:sp>
        <p:nvSpPr>
          <p:cNvPr id="122886" name="Line 6">
            <a:extLst>
              <a:ext uri="{FF2B5EF4-FFF2-40B4-BE49-F238E27FC236}">
                <a16:creationId xmlns:a16="http://schemas.microsoft.com/office/drawing/2014/main" id="{55335230-72D5-6C44-A2F6-20D2D04CFBFF}"/>
              </a:ext>
            </a:extLst>
          </p:cNvPr>
          <p:cNvSpPr>
            <a:spLocks noChangeShapeType="1"/>
          </p:cNvSpPr>
          <p:nvPr/>
        </p:nvSpPr>
        <p:spPr bwMode="auto">
          <a:xfrm>
            <a:off x="95250" y="3771900"/>
            <a:ext cx="495300" cy="0"/>
          </a:xfrm>
          <a:prstGeom prst="line">
            <a:avLst/>
          </a:prstGeom>
          <a:noFill/>
          <a:ln w="57150" cmpd="sng">
            <a:solidFill>
              <a:srgbClr val="FF0000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defRPr/>
            </a:pPr>
            <a:endParaRPr lang="en-US">
              <a:latin typeface="Helvetica" charset="0"/>
              <a:ea typeface="ＭＳ Ｐゴシック" charset="0"/>
            </a:endParaRPr>
          </a:p>
        </p:txBody>
      </p:sp>
      <p:sp>
        <p:nvSpPr>
          <p:cNvPr id="122887" name="Freeform 7">
            <a:extLst>
              <a:ext uri="{FF2B5EF4-FFF2-40B4-BE49-F238E27FC236}">
                <a16:creationId xmlns:a16="http://schemas.microsoft.com/office/drawing/2014/main" id="{BBE66BAA-F09C-E44E-A7A2-2A748AC76C6A}"/>
              </a:ext>
            </a:extLst>
          </p:cNvPr>
          <p:cNvSpPr>
            <a:spLocks/>
          </p:cNvSpPr>
          <p:nvPr/>
        </p:nvSpPr>
        <p:spPr bwMode="auto">
          <a:xfrm>
            <a:off x="158750" y="1917700"/>
            <a:ext cx="8845550" cy="3094038"/>
          </a:xfrm>
          <a:custGeom>
            <a:avLst/>
            <a:gdLst>
              <a:gd name="T0" fmla="*/ 0 w 5572"/>
              <a:gd name="T1" fmla="*/ 0 h 1745"/>
              <a:gd name="T2" fmla="*/ 207963 w 5572"/>
              <a:gd name="T3" fmla="*/ 0 h 1745"/>
              <a:gd name="T4" fmla="*/ 8845550 w 5572"/>
              <a:gd name="T5" fmla="*/ 0 h 1745"/>
              <a:gd name="T6" fmla="*/ 8836025 w 5572"/>
              <a:gd name="T7" fmla="*/ 3094038 h 1745"/>
              <a:gd name="T8" fmla="*/ 0 w 5572"/>
              <a:gd name="T9" fmla="*/ 3090492 h 174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572" h="1745">
                <a:moveTo>
                  <a:pt x="0" y="0"/>
                </a:moveTo>
                <a:lnTo>
                  <a:pt x="131" y="0"/>
                </a:lnTo>
                <a:lnTo>
                  <a:pt x="5572" y="0"/>
                </a:lnTo>
                <a:lnTo>
                  <a:pt x="5566" y="1745"/>
                </a:lnTo>
                <a:lnTo>
                  <a:pt x="0" y="1743"/>
                </a:lnTo>
              </a:path>
            </a:pathLst>
          </a:custGeom>
          <a:noFill/>
          <a:ln w="44450">
            <a:solidFill>
              <a:srgbClr val="00B300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454" name="TextBox 2">
            <a:extLst>
              <a:ext uri="{FF2B5EF4-FFF2-40B4-BE49-F238E27FC236}">
                <a16:creationId xmlns:a16="http://schemas.microsoft.com/office/drawing/2014/main" id="{FE54AAA7-9299-4B41-9738-A88118801C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65950" y="5027613"/>
            <a:ext cx="2032000" cy="400050"/>
          </a:xfrm>
          <a:prstGeom prst="rect">
            <a:avLst/>
          </a:prstGeom>
          <a:solidFill>
            <a:srgbClr val="FFFF00"/>
          </a:solidFill>
          <a:ln w="9525">
            <a:solidFill>
              <a:srgbClr val="00B3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000" b="1" i="0">
                <a:solidFill>
                  <a:srgbClr val="00B300"/>
                </a:solidFill>
                <a:latin typeface="Courier New" panose="02070309020205020404" pitchFamily="49" charset="0"/>
              </a:rPr>
              <a:t>afni_proc.py</a:t>
            </a:r>
          </a:p>
        </p:txBody>
      </p:sp>
    </p:spTree>
  </p:cSld>
  <p:clrMapOvr>
    <a:masterClrMapping/>
  </p:clrMapOvr>
  <p:transition spd="med">
    <p:fade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>
            <a:extLst>
              <a:ext uri="{FF2B5EF4-FFF2-40B4-BE49-F238E27FC236}">
                <a16:creationId xmlns:a16="http://schemas.microsoft.com/office/drawing/2014/main" id="{529739C4-D483-BC4D-8B32-EE0637EAFA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u="sng">
                <a:cs typeface="+mj-cs"/>
              </a:rPr>
              <a:t>3 Classes of FMRI Experiments</a:t>
            </a:r>
            <a:endParaRPr lang="en-US">
              <a:cs typeface="+mj-cs"/>
            </a:endParaRPr>
          </a:p>
        </p:txBody>
      </p:sp>
      <p:sp>
        <p:nvSpPr>
          <p:cNvPr id="189444" name="Line 4">
            <a:extLst>
              <a:ext uri="{FF2B5EF4-FFF2-40B4-BE49-F238E27FC236}">
                <a16:creationId xmlns:a16="http://schemas.microsoft.com/office/drawing/2014/main" id="{9D50B56C-F16A-E247-BFD0-94A76C6BB99F}"/>
              </a:ext>
            </a:extLst>
          </p:cNvPr>
          <p:cNvSpPr>
            <a:spLocks noChangeShapeType="1"/>
          </p:cNvSpPr>
          <p:nvPr/>
        </p:nvSpPr>
        <p:spPr bwMode="auto">
          <a:xfrm>
            <a:off x="403225" y="2111375"/>
            <a:ext cx="81454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defRPr/>
            </a:pPr>
            <a:endParaRPr lang="en-US">
              <a:latin typeface="Helvetica" charset="0"/>
              <a:ea typeface="ＭＳ Ｐゴシック" charset="0"/>
            </a:endParaRPr>
          </a:p>
        </p:txBody>
      </p:sp>
      <p:sp>
        <p:nvSpPr>
          <p:cNvPr id="189445" name="Text Box 5">
            <a:extLst>
              <a:ext uri="{FF2B5EF4-FFF2-40B4-BE49-F238E27FC236}">
                <a16:creationId xmlns:a16="http://schemas.microsoft.com/office/drawing/2014/main" id="{60F0D9BE-C76D-E548-A9FA-7D5F6473F2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0075" y="2109788"/>
            <a:ext cx="5683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1600">
                <a:latin typeface="Helvetica" charset="0"/>
                <a:ea typeface="ＭＳ Ｐゴシック" charset="0"/>
              </a:rPr>
              <a:t>time</a:t>
            </a:r>
          </a:p>
        </p:txBody>
      </p:sp>
      <p:sp>
        <p:nvSpPr>
          <p:cNvPr id="189446" name="Freeform 6">
            <a:extLst>
              <a:ext uri="{FF2B5EF4-FFF2-40B4-BE49-F238E27FC236}">
                <a16:creationId xmlns:a16="http://schemas.microsoft.com/office/drawing/2014/main" id="{29C00148-71C7-5E4C-BBE4-A1F6789CA017}"/>
              </a:ext>
            </a:extLst>
          </p:cNvPr>
          <p:cNvSpPr>
            <a:spLocks/>
          </p:cNvSpPr>
          <p:nvPr/>
        </p:nvSpPr>
        <p:spPr bwMode="auto">
          <a:xfrm>
            <a:off x="1425575" y="1493838"/>
            <a:ext cx="1538288" cy="627062"/>
          </a:xfrm>
          <a:custGeom>
            <a:avLst/>
            <a:gdLst>
              <a:gd name="T0" fmla="*/ 0 w 969"/>
              <a:gd name="T1" fmla="*/ 608012 h 395"/>
              <a:gd name="T2" fmla="*/ 1588 w 969"/>
              <a:gd name="T3" fmla="*/ 0 h 395"/>
              <a:gd name="T4" fmla="*/ 1533525 w 969"/>
              <a:gd name="T5" fmla="*/ 0 h 395"/>
              <a:gd name="T6" fmla="*/ 1538288 w 969"/>
              <a:gd name="T7" fmla="*/ 627062 h 39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969" h="395">
                <a:moveTo>
                  <a:pt x="0" y="383"/>
                </a:moveTo>
                <a:lnTo>
                  <a:pt x="1" y="0"/>
                </a:lnTo>
                <a:lnTo>
                  <a:pt x="966" y="0"/>
                </a:lnTo>
                <a:lnTo>
                  <a:pt x="969" y="395"/>
                </a:lnTo>
              </a:path>
            </a:pathLst>
          </a:custGeom>
          <a:noFill/>
          <a:ln w="76200">
            <a:solidFill>
              <a:srgbClr val="FF0000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9447" name="Freeform 7">
            <a:extLst>
              <a:ext uri="{FF2B5EF4-FFF2-40B4-BE49-F238E27FC236}">
                <a16:creationId xmlns:a16="http://schemas.microsoft.com/office/drawing/2014/main" id="{A62D70D0-63E9-5B45-AC3D-B73E297C2771}"/>
              </a:ext>
            </a:extLst>
          </p:cNvPr>
          <p:cNvSpPr>
            <a:spLocks/>
          </p:cNvSpPr>
          <p:nvPr/>
        </p:nvSpPr>
        <p:spPr bwMode="auto">
          <a:xfrm>
            <a:off x="3900488" y="1493838"/>
            <a:ext cx="1538287" cy="627062"/>
          </a:xfrm>
          <a:custGeom>
            <a:avLst/>
            <a:gdLst>
              <a:gd name="T0" fmla="*/ 0 w 969"/>
              <a:gd name="T1" fmla="*/ 608012 h 395"/>
              <a:gd name="T2" fmla="*/ 1587 w 969"/>
              <a:gd name="T3" fmla="*/ 0 h 395"/>
              <a:gd name="T4" fmla="*/ 1533525 w 969"/>
              <a:gd name="T5" fmla="*/ 0 h 395"/>
              <a:gd name="T6" fmla="*/ 1538287 w 969"/>
              <a:gd name="T7" fmla="*/ 627062 h 39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969" h="395">
                <a:moveTo>
                  <a:pt x="0" y="383"/>
                </a:moveTo>
                <a:lnTo>
                  <a:pt x="1" y="0"/>
                </a:lnTo>
                <a:lnTo>
                  <a:pt x="966" y="0"/>
                </a:lnTo>
                <a:lnTo>
                  <a:pt x="969" y="395"/>
                </a:lnTo>
              </a:path>
            </a:pathLst>
          </a:custGeom>
          <a:noFill/>
          <a:ln w="76200">
            <a:solidFill>
              <a:srgbClr val="FF0000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9448" name="Freeform 8">
            <a:extLst>
              <a:ext uri="{FF2B5EF4-FFF2-40B4-BE49-F238E27FC236}">
                <a16:creationId xmlns:a16="http://schemas.microsoft.com/office/drawing/2014/main" id="{F8BCFC91-B376-D549-A85C-056B4C6A7BAA}"/>
              </a:ext>
            </a:extLst>
          </p:cNvPr>
          <p:cNvSpPr>
            <a:spLocks/>
          </p:cNvSpPr>
          <p:nvPr/>
        </p:nvSpPr>
        <p:spPr bwMode="auto">
          <a:xfrm>
            <a:off x="6375400" y="1493838"/>
            <a:ext cx="1538288" cy="627062"/>
          </a:xfrm>
          <a:custGeom>
            <a:avLst/>
            <a:gdLst>
              <a:gd name="T0" fmla="*/ 0 w 969"/>
              <a:gd name="T1" fmla="*/ 608012 h 395"/>
              <a:gd name="T2" fmla="*/ 1588 w 969"/>
              <a:gd name="T3" fmla="*/ 0 h 395"/>
              <a:gd name="T4" fmla="*/ 1533525 w 969"/>
              <a:gd name="T5" fmla="*/ 0 h 395"/>
              <a:gd name="T6" fmla="*/ 1538288 w 969"/>
              <a:gd name="T7" fmla="*/ 627062 h 39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969" h="395">
                <a:moveTo>
                  <a:pt x="0" y="383"/>
                </a:moveTo>
                <a:lnTo>
                  <a:pt x="1" y="0"/>
                </a:lnTo>
                <a:lnTo>
                  <a:pt x="966" y="0"/>
                </a:lnTo>
                <a:lnTo>
                  <a:pt x="969" y="395"/>
                </a:lnTo>
              </a:path>
            </a:pathLst>
          </a:custGeom>
          <a:noFill/>
          <a:ln w="76200">
            <a:solidFill>
              <a:srgbClr val="FF0000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9449" name="Text Box 9">
            <a:extLst>
              <a:ext uri="{FF2B5EF4-FFF2-40B4-BE49-F238E27FC236}">
                <a16:creationId xmlns:a16="http://schemas.microsoft.com/office/drawing/2014/main" id="{7DB99342-6174-AC49-A1D8-D282E14CBF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700" y="903288"/>
            <a:ext cx="5089525" cy="466725"/>
          </a:xfrm>
          <a:prstGeom prst="rect">
            <a:avLst/>
          </a:prstGeom>
          <a:noFill/>
          <a:ln w="9525">
            <a:solidFill>
              <a:srgbClr val="3333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b="1" i="0">
                <a:solidFill>
                  <a:srgbClr val="1113E4"/>
                </a:solidFill>
                <a:latin typeface="Helvetica" charset="0"/>
                <a:ea typeface="ＭＳ Ｐゴシック" charset="0"/>
              </a:rPr>
              <a:t>Block Design: </a:t>
            </a:r>
            <a:r>
              <a:rPr lang="en-US" i="0">
                <a:solidFill>
                  <a:srgbClr val="1113E4"/>
                </a:solidFill>
                <a:latin typeface="Helvetica" charset="0"/>
                <a:ea typeface="ＭＳ Ｐゴシック" charset="0"/>
              </a:rPr>
              <a:t>long duration activity</a:t>
            </a:r>
          </a:p>
        </p:txBody>
      </p:sp>
      <p:sp>
        <p:nvSpPr>
          <p:cNvPr id="189450" name="Text Box 10">
            <a:extLst>
              <a:ext uri="{FF2B5EF4-FFF2-40B4-BE49-F238E27FC236}">
                <a16:creationId xmlns:a16="http://schemas.microsoft.com/office/drawing/2014/main" id="{02CC0139-C41A-9748-9239-50B194C52C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2700" y="2171700"/>
            <a:ext cx="1814513" cy="376238"/>
          </a:xfrm>
          <a:prstGeom prst="rect">
            <a:avLst/>
          </a:prstGeom>
          <a:noFill/>
          <a:ln w="9525">
            <a:solidFill>
              <a:srgbClr val="3333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1800" b="1">
                <a:latin typeface="Helvetica" charset="0"/>
                <a:ea typeface="ＭＳ Ｐゴシック" charset="0"/>
              </a:rPr>
              <a:t>Task</a:t>
            </a:r>
            <a:r>
              <a:rPr lang="en-US" sz="1000" b="1">
                <a:latin typeface="Helvetica" charset="0"/>
                <a:ea typeface="ＭＳ Ｐゴシック" charset="0"/>
              </a:rPr>
              <a:t> </a:t>
            </a:r>
            <a:r>
              <a:rPr lang="en-US" sz="1800" b="1">
                <a:latin typeface="Helvetica" charset="0"/>
                <a:ea typeface="ＭＳ Ｐゴシック" charset="0"/>
              </a:rPr>
              <a:t>/</a:t>
            </a:r>
            <a:r>
              <a:rPr lang="en-US" sz="1000" b="1">
                <a:latin typeface="Helvetica" charset="0"/>
                <a:ea typeface="ＭＳ Ｐゴシック" charset="0"/>
              </a:rPr>
              <a:t> </a:t>
            </a:r>
            <a:r>
              <a:rPr lang="en-US" sz="1800" b="1">
                <a:latin typeface="Helvetica" charset="0"/>
                <a:ea typeface="ＭＳ Ｐゴシック" charset="0"/>
              </a:rPr>
              <a:t>Stimulus</a:t>
            </a:r>
          </a:p>
        </p:txBody>
      </p:sp>
      <p:sp>
        <p:nvSpPr>
          <p:cNvPr id="189451" name="Text Box 11">
            <a:extLst>
              <a:ext uri="{FF2B5EF4-FFF2-40B4-BE49-F238E27FC236}">
                <a16:creationId xmlns:a16="http://schemas.microsoft.com/office/drawing/2014/main" id="{AE54D76D-1AF0-2C4E-833C-FBF9A14FCC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54438" y="2171700"/>
            <a:ext cx="1830387" cy="376238"/>
          </a:xfrm>
          <a:prstGeom prst="rect">
            <a:avLst/>
          </a:prstGeom>
          <a:noFill/>
          <a:ln w="9525">
            <a:solidFill>
              <a:srgbClr val="3333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1800" b="1">
                <a:latin typeface="Helvetica" charset="0"/>
                <a:ea typeface="ＭＳ Ｐゴシック" charset="0"/>
              </a:rPr>
              <a:t>Duration </a:t>
            </a:r>
            <a:r>
              <a:rPr lang="en-US" sz="1800" b="1" i="0">
                <a:latin typeface="Helvetica" charset="0"/>
                <a:ea typeface="ＭＳ Ｐゴシック" charset="0"/>
                <a:sym typeface="Symbol" charset="0"/>
              </a:rPr>
              <a:t></a:t>
            </a:r>
            <a:r>
              <a:rPr lang="en-US" sz="1800" b="1">
                <a:latin typeface="Helvetica" charset="0"/>
                <a:ea typeface="ＭＳ Ｐゴシック" charset="0"/>
              </a:rPr>
              <a:t> 10 s</a:t>
            </a:r>
          </a:p>
        </p:txBody>
      </p:sp>
      <p:sp>
        <p:nvSpPr>
          <p:cNvPr id="189452" name="Line 12">
            <a:extLst>
              <a:ext uri="{FF2B5EF4-FFF2-40B4-BE49-F238E27FC236}">
                <a16:creationId xmlns:a16="http://schemas.microsoft.com/office/drawing/2014/main" id="{7993094B-7F46-2F4B-96C7-50346D67C05C}"/>
              </a:ext>
            </a:extLst>
          </p:cNvPr>
          <p:cNvSpPr>
            <a:spLocks noChangeShapeType="1"/>
          </p:cNvSpPr>
          <p:nvPr/>
        </p:nvSpPr>
        <p:spPr bwMode="auto">
          <a:xfrm>
            <a:off x="409575" y="3992563"/>
            <a:ext cx="81454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defRPr/>
            </a:pPr>
            <a:endParaRPr lang="en-US">
              <a:latin typeface="Helvetica" charset="0"/>
              <a:ea typeface="ＭＳ Ｐゴシック" charset="0"/>
            </a:endParaRPr>
          </a:p>
        </p:txBody>
      </p:sp>
      <p:sp>
        <p:nvSpPr>
          <p:cNvPr id="189453" name="Text Box 13">
            <a:extLst>
              <a:ext uri="{FF2B5EF4-FFF2-40B4-BE49-F238E27FC236}">
                <a16:creationId xmlns:a16="http://schemas.microsoft.com/office/drawing/2014/main" id="{D9E2050E-549D-CA46-9040-E2CAE5E21B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0075" y="3990975"/>
            <a:ext cx="5683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1600">
                <a:latin typeface="Helvetica" charset="0"/>
                <a:ea typeface="ＭＳ Ｐゴシック" charset="0"/>
              </a:rPr>
              <a:t>time</a:t>
            </a:r>
          </a:p>
        </p:txBody>
      </p:sp>
      <p:sp>
        <p:nvSpPr>
          <p:cNvPr id="189454" name="Freeform 14">
            <a:extLst>
              <a:ext uri="{FF2B5EF4-FFF2-40B4-BE49-F238E27FC236}">
                <a16:creationId xmlns:a16="http://schemas.microsoft.com/office/drawing/2014/main" id="{ACE57D34-5912-944B-B87F-53AC0400502B}"/>
              </a:ext>
            </a:extLst>
          </p:cNvPr>
          <p:cNvSpPr>
            <a:spLocks/>
          </p:cNvSpPr>
          <p:nvPr/>
        </p:nvSpPr>
        <p:spPr bwMode="auto">
          <a:xfrm>
            <a:off x="1431925" y="3375025"/>
            <a:ext cx="238125" cy="627063"/>
          </a:xfrm>
          <a:custGeom>
            <a:avLst/>
            <a:gdLst>
              <a:gd name="T0" fmla="*/ 0 w 969"/>
              <a:gd name="T1" fmla="*/ 608013 h 395"/>
              <a:gd name="T2" fmla="*/ 246 w 969"/>
              <a:gd name="T3" fmla="*/ 0 h 395"/>
              <a:gd name="T4" fmla="*/ 237388 w 969"/>
              <a:gd name="T5" fmla="*/ 0 h 395"/>
              <a:gd name="T6" fmla="*/ 238125 w 969"/>
              <a:gd name="T7" fmla="*/ 627063 h 39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969" h="395">
                <a:moveTo>
                  <a:pt x="0" y="383"/>
                </a:moveTo>
                <a:lnTo>
                  <a:pt x="1" y="0"/>
                </a:lnTo>
                <a:lnTo>
                  <a:pt x="966" y="0"/>
                </a:lnTo>
                <a:lnTo>
                  <a:pt x="969" y="395"/>
                </a:lnTo>
              </a:path>
            </a:pathLst>
          </a:custGeom>
          <a:noFill/>
          <a:ln w="76200">
            <a:solidFill>
              <a:srgbClr val="00B300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9457" name="Text Box 17">
            <a:extLst>
              <a:ext uri="{FF2B5EF4-FFF2-40B4-BE49-F238E27FC236}">
                <a16:creationId xmlns:a16="http://schemas.microsoft.com/office/drawing/2014/main" id="{A887E0B1-282B-8F47-ABE0-747B51F490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050" y="2784475"/>
            <a:ext cx="6392863" cy="466725"/>
          </a:xfrm>
          <a:prstGeom prst="rect">
            <a:avLst/>
          </a:prstGeom>
          <a:noFill/>
          <a:ln w="9525">
            <a:solidFill>
              <a:srgbClr val="3333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b="1" i="0">
                <a:solidFill>
                  <a:srgbClr val="1113E4"/>
                </a:solidFill>
                <a:latin typeface="Helvetica" charset="0"/>
                <a:ea typeface="ＭＳ Ｐゴシック" charset="0"/>
              </a:rPr>
              <a:t>Event-Related Design: </a:t>
            </a:r>
            <a:r>
              <a:rPr lang="en-US" i="0">
                <a:solidFill>
                  <a:srgbClr val="1113E4"/>
                </a:solidFill>
                <a:latin typeface="Helvetica" charset="0"/>
                <a:ea typeface="ＭＳ Ｐゴシック" charset="0"/>
              </a:rPr>
              <a:t>short duration activity</a:t>
            </a:r>
            <a:endParaRPr lang="en-US" b="1" i="0">
              <a:solidFill>
                <a:srgbClr val="1113E4"/>
              </a:solidFill>
              <a:latin typeface="Helvetica" charset="0"/>
              <a:ea typeface="ＭＳ Ｐゴシック" charset="0"/>
            </a:endParaRPr>
          </a:p>
        </p:txBody>
      </p:sp>
      <p:sp>
        <p:nvSpPr>
          <p:cNvPr id="189460" name="Freeform 20">
            <a:extLst>
              <a:ext uri="{FF2B5EF4-FFF2-40B4-BE49-F238E27FC236}">
                <a16:creationId xmlns:a16="http://schemas.microsoft.com/office/drawing/2014/main" id="{DAD168E9-BAA1-3D4B-A263-EFD867E09CC1}"/>
              </a:ext>
            </a:extLst>
          </p:cNvPr>
          <p:cNvSpPr>
            <a:spLocks/>
          </p:cNvSpPr>
          <p:nvPr/>
        </p:nvSpPr>
        <p:spPr bwMode="auto">
          <a:xfrm>
            <a:off x="2452688" y="3375025"/>
            <a:ext cx="238125" cy="627063"/>
          </a:xfrm>
          <a:custGeom>
            <a:avLst/>
            <a:gdLst>
              <a:gd name="T0" fmla="*/ 0 w 969"/>
              <a:gd name="T1" fmla="*/ 608013 h 395"/>
              <a:gd name="T2" fmla="*/ 246 w 969"/>
              <a:gd name="T3" fmla="*/ 0 h 395"/>
              <a:gd name="T4" fmla="*/ 237388 w 969"/>
              <a:gd name="T5" fmla="*/ 0 h 395"/>
              <a:gd name="T6" fmla="*/ 238125 w 969"/>
              <a:gd name="T7" fmla="*/ 627063 h 39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969" h="395">
                <a:moveTo>
                  <a:pt x="0" y="383"/>
                </a:moveTo>
                <a:lnTo>
                  <a:pt x="1" y="0"/>
                </a:lnTo>
                <a:lnTo>
                  <a:pt x="966" y="0"/>
                </a:lnTo>
                <a:lnTo>
                  <a:pt x="969" y="395"/>
                </a:lnTo>
              </a:path>
            </a:pathLst>
          </a:custGeom>
          <a:noFill/>
          <a:ln w="76200">
            <a:solidFill>
              <a:srgbClr val="00B300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9461" name="Freeform 21">
            <a:extLst>
              <a:ext uri="{FF2B5EF4-FFF2-40B4-BE49-F238E27FC236}">
                <a16:creationId xmlns:a16="http://schemas.microsoft.com/office/drawing/2014/main" id="{8E92F9DE-9DD6-534A-A974-7F4837F1FFAD}"/>
              </a:ext>
            </a:extLst>
          </p:cNvPr>
          <p:cNvSpPr>
            <a:spLocks/>
          </p:cNvSpPr>
          <p:nvPr/>
        </p:nvSpPr>
        <p:spPr bwMode="auto">
          <a:xfrm>
            <a:off x="3036888" y="3375025"/>
            <a:ext cx="238125" cy="627063"/>
          </a:xfrm>
          <a:custGeom>
            <a:avLst/>
            <a:gdLst>
              <a:gd name="T0" fmla="*/ 0 w 969"/>
              <a:gd name="T1" fmla="*/ 608013 h 395"/>
              <a:gd name="T2" fmla="*/ 246 w 969"/>
              <a:gd name="T3" fmla="*/ 0 h 395"/>
              <a:gd name="T4" fmla="*/ 237388 w 969"/>
              <a:gd name="T5" fmla="*/ 0 h 395"/>
              <a:gd name="T6" fmla="*/ 238125 w 969"/>
              <a:gd name="T7" fmla="*/ 627063 h 39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969" h="395">
                <a:moveTo>
                  <a:pt x="0" y="383"/>
                </a:moveTo>
                <a:lnTo>
                  <a:pt x="1" y="0"/>
                </a:lnTo>
                <a:lnTo>
                  <a:pt x="966" y="0"/>
                </a:lnTo>
                <a:lnTo>
                  <a:pt x="969" y="395"/>
                </a:lnTo>
              </a:path>
            </a:pathLst>
          </a:custGeom>
          <a:noFill/>
          <a:ln w="76200">
            <a:solidFill>
              <a:srgbClr val="00B300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9462" name="Freeform 22">
            <a:extLst>
              <a:ext uri="{FF2B5EF4-FFF2-40B4-BE49-F238E27FC236}">
                <a16:creationId xmlns:a16="http://schemas.microsoft.com/office/drawing/2014/main" id="{72957EF2-5B79-6C49-80EF-AFF94247B898}"/>
              </a:ext>
            </a:extLst>
          </p:cNvPr>
          <p:cNvSpPr>
            <a:spLocks/>
          </p:cNvSpPr>
          <p:nvPr/>
        </p:nvSpPr>
        <p:spPr bwMode="auto">
          <a:xfrm>
            <a:off x="4129088" y="3375025"/>
            <a:ext cx="238125" cy="627063"/>
          </a:xfrm>
          <a:custGeom>
            <a:avLst/>
            <a:gdLst>
              <a:gd name="T0" fmla="*/ 0 w 969"/>
              <a:gd name="T1" fmla="*/ 608013 h 395"/>
              <a:gd name="T2" fmla="*/ 246 w 969"/>
              <a:gd name="T3" fmla="*/ 0 h 395"/>
              <a:gd name="T4" fmla="*/ 237388 w 969"/>
              <a:gd name="T5" fmla="*/ 0 h 395"/>
              <a:gd name="T6" fmla="*/ 238125 w 969"/>
              <a:gd name="T7" fmla="*/ 627063 h 39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969" h="395">
                <a:moveTo>
                  <a:pt x="0" y="383"/>
                </a:moveTo>
                <a:lnTo>
                  <a:pt x="1" y="0"/>
                </a:lnTo>
                <a:lnTo>
                  <a:pt x="966" y="0"/>
                </a:lnTo>
                <a:lnTo>
                  <a:pt x="969" y="395"/>
                </a:lnTo>
              </a:path>
            </a:pathLst>
          </a:custGeom>
          <a:noFill/>
          <a:ln w="76200">
            <a:solidFill>
              <a:srgbClr val="00B300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9463" name="Freeform 23">
            <a:extLst>
              <a:ext uri="{FF2B5EF4-FFF2-40B4-BE49-F238E27FC236}">
                <a16:creationId xmlns:a16="http://schemas.microsoft.com/office/drawing/2014/main" id="{0B805299-071D-594C-AAEC-81C538963665}"/>
              </a:ext>
            </a:extLst>
          </p:cNvPr>
          <p:cNvSpPr>
            <a:spLocks/>
          </p:cNvSpPr>
          <p:nvPr/>
        </p:nvSpPr>
        <p:spPr bwMode="auto">
          <a:xfrm>
            <a:off x="5200650" y="3375025"/>
            <a:ext cx="238125" cy="627063"/>
          </a:xfrm>
          <a:custGeom>
            <a:avLst/>
            <a:gdLst>
              <a:gd name="T0" fmla="*/ 0 w 969"/>
              <a:gd name="T1" fmla="*/ 608013 h 395"/>
              <a:gd name="T2" fmla="*/ 246 w 969"/>
              <a:gd name="T3" fmla="*/ 0 h 395"/>
              <a:gd name="T4" fmla="*/ 237388 w 969"/>
              <a:gd name="T5" fmla="*/ 0 h 395"/>
              <a:gd name="T6" fmla="*/ 238125 w 969"/>
              <a:gd name="T7" fmla="*/ 627063 h 39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969" h="395">
                <a:moveTo>
                  <a:pt x="0" y="383"/>
                </a:moveTo>
                <a:lnTo>
                  <a:pt x="1" y="0"/>
                </a:lnTo>
                <a:lnTo>
                  <a:pt x="966" y="0"/>
                </a:lnTo>
                <a:lnTo>
                  <a:pt x="969" y="395"/>
                </a:lnTo>
              </a:path>
            </a:pathLst>
          </a:custGeom>
          <a:noFill/>
          <a:ln w="76200">
            <a:solidFill>
              <a:srgbClr val="00B300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9464" name="Freeform 24">
            <a:extLst>
              <a:ext uri="{FF2B5EF4-FFF2-40B4-BE49-F238E27FC236}">
                <a16:creationId xmlns:a16="http://schemas.microsoft.com/office/drawing/2014/main" id="{2070C335-24F1-3D40-AF0D-41D21769CE47}"/>
              </a:ext>
            </a:extLst>
          </p:cNvPr>
          <p:cNvSpPr>
            <a:spLocks/>
          </p:cNvSpPr>
          <p:nvPr/>
        </p:nvSpPr>
        <p:spPr bwMode="auto">
          <a:xfrm>
            <a:off x="5919788" y="3375025"/>
            <a:ext cx="238125" cy="627063"/>
          </a:xfrm>
          <a:custGeom>
            <a:avLst/>
            <a:gdLst>
              <a:gd name="T0" fmla="*/ 0 w 969"/>
              <a:gd name="T1" fmla="*/ 608013 h 395"/>
              <a:gd name="T2" fmla="*/ 246 w 969"/>
              <a:gd name="T3" fmla="*/ 0 h 395"/>
              <a:gd name="T4" fmla="*/ 237388 w 969"/>
              <a:gd name="T5" fmla="*/ 0 h 395"/>
              <a:gd name="T6" fmla="*/ 238125 w 969"/>
              <a:gd name="T7" fmla="*/ 627063 h 39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969" h="395">
                <a:moveTo>
                  <a:pt x="0" y="383"/>
                </a:moveTo>
                <a:lnTo>
                  <a:pt x="1" y="0"/>
                </a:lnTo>
                <a:lnTo>
                  <a:pt x="966" y="0"/>
                </a:lnTo>
                <a:lnTo>
                  <a:pt x="969" y="395"/>
                </a:lnTo>
              </a:path>
            </a:pathLst>
          </a:custGeom>
          <a:noFill/>
          <a:ln w="76200">
            <a:solidFill>
              <a:srgbClr val="00B300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9465" name="Freeform 25">
            <a:extLst>
              <a:ext uri="{FF2B5EF4-FFF2-40B4-BE49-F238E27FC236}">
                <a16:creationId xmlns:a16="http://schemas.microsoft.com/office/drawing/2014/main" id="{3593C3A9-8752-0D48-86A9-DA2789D46BF4}"/>
              </a:ext>
            </a:extLst>
          </p:cNvPr>
          <p:cNvSpPr>
            <a:spLocks/>
          </p:cNvSpPr>
          <p:nvPr/>
        </p:nvSpPr>
        <p:spPr bwMode="auto">
          <a:xfrm>
            <a:off x="7650163" y="3375025"/>
            <a:ext cx="238125" cy="627063"/>
          </a:xfrm>
          <a:custGeom>
            <a:avLst/>
            <a:gdLst>
              <a:gd name="T0" fmla="*/ 0 w 969"/>
              <a:gd name="T1" fmla="*/ 608013 h 395"/>
              <a:gd name="T2" fmla="*/ 246 w 969"/>
              <a:gd name="T3" fmla="*/ 0 h 395"/>
              <a:gd name="T4" fmla="*/ 237388 w 969"/>
              <a:gd name="T5" fmla="*/ 0 h 395"/>
              <a:gd name="T6" fmla="*/ 238125 w 969"/>
              <a:gd name="T7" fmla="*/ 627063 h 39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969" h="395">
                <a:moveTo>
                  <a:pt x="0" y="383"/>
                </a:moveTo>
                <a:lnTo>
                  <a:pt x="1" y="0"/>
                </a:lnTo>
                <a:lnTo>
                  <a:pt x="966" y="0"/>
                </a:lnTo>
                <a:lnTo>
                  <a:pt x="969" y="395"/>
                </a:lnTo>
              </a:path>
            </a:pathLst>
          </a:custGeom>
          <a:noFill/>
          <a:ln w="76200">
            <a:solidFill>
              <a:srgbClr val="00B300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9466" name="Line 26">
            <a:extLst>
              <a:ext uri="{FF2B5EF4-FFF2-40B4-BE49-F238E27FC236}">
                <a16:creationId xmlns:a16="http://schemas.microsoft.com/office/drawing/2014/main" id="{EF19354E-579F-0646-B2D8-491F55346E08}"/>
              </a:ext>
            </a:extLst>
          </p:cNvPr>
          <p:cNvSpPr>
            <a:spLocks noChangeShapeType="1"/>
          </p:cNvSpPr>
          <p:nvPr/>
        </p:nvSpPr>
        <p:spPr bwMode="auto">
          <a:xfrm>
            <a:off x="388938" y="6232525"/>
            <a:ext cx="81454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defRPr/>
            </a:pPr>
            <a:endParaRPr lang="en-US">
              <a:latin typeface="Helvetica" charset="0"/>
              <a:ea typeface="ＭＳ Ｐゴシック" charset="0"/>
            </a:endParaRPr>
          </a:p>
        </p:txBody>
      </p:sp>
      <p:sp>
        <p:nvSpPr>
          <p:cNvPr id="189467" name="Freeform 27">
            <a:extLst>
              <a:ext uri="{FF2B5EF4-FFF2-40B4-BE49-F238E27FC236}">
                <a16:creationId xmlns:a16="http://schemas.microsoft.com/office/drawing/2014/main" id="{27C1737C-5E71-2446-B29F-17F8769C453E}"/>
              </a:ext>
            </a:extLst>
          </p:cNvPr>
          <p:cNvSpPr>
            <a:spLocks/>
          </p:cNvSpPr>
          <p:nvPr/>
        </p:nvSpPr>
        <p:spPr bwMode="auto">
          <a:xfrm>
            <a:off x="1411288" y="5616575"/>
            <a:ext cx="1538287" cy="627063"/>
          </a:xfrm>
          <a:custGeom>
            <a:avLst/>
            <a:gdLst>
              <a:gd name="T0" fmla="*/ 0 w 969"/>
              <a:gd name="T1" fmla="*/ 608013 h 395"/>
              <a:gd name="T2" fmla="*/ 1587 w 969"/>
              <a:gd name="T3" fmla="*/ 0 h 395"/>
              <a:gd name="T4" fmla="*/ 1533525 w 969"/>
              <a:gd name="T5" fmla="*/ 0 h 395"/>
              <a:gd name="T6" fmla="*/ 1538287 w 969"/>
              <a:gd name="T7" fmla="*/ 627063 h 39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969" h="395">
                <a:moveTo>
                  <a:pt x="0" y="383"/>
                </a:moveTo>
                <a:lnTo>
                  <a:pt x="1" y="0"/>
                </a:lnTo>
                <a:lnTo>
                  <a:pt x="966" y="0"/>
                </a:lnTo>
                <a:lnTo>
                  <a:pt x="969" y="395"/>
                </a:lnTo>
              </a:path>
            </a:pathLst>
          </a:custGeom>
          <a:noFill/>
          <a:ln w="76200">
            <a:solidFill>
              <a:srgbClr val="FF0000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9468" name="Freeform 28">
            <a:extLst>
              <a:ext uri="{FF2B5EF4-FFF2-40B4-BE49-F238E27FC236}">
                <a16:creationId xmlns:a16="http://schemas.microsoft.com/office/drawing/2014/main" id="{D91F4B2D-4AA8-BB46-949A-ABD114C4C4FF}"/>
              </a:ext>
            </a:extLst>
          </p:cNvPr>
          <p:cNvSpPr>
            <a:spLocks/>
          </p:cNvSpPr>
          <p:nvPr/>
        </p:nvSpPr>
        <p:spPr bwMode="auto">
          <a:xfrm>
            <a:off x="3886200" y="5616575"/>
            <a:ext cx="1538288" cy="627063"/>
          </a:xfrm>
          <a:custGeom>
            <a:avLst/>
            <a:gdLst>
              <a:gd name="T0" fmla="*/ 0 w 969"/>
              <a:gd name="T1" fmla="*/ 608013 h 395"/>
              <a:gd name="T2" fmla="*/ 1588 w 969"/>
              <a:gd name="T3" fmla="*/ 0 h 395"/>
              <a:gd name="T4" fmla="*/ 1533525 w 969"/>
              <a:gd name="T5" fmla="*/ 0 h 395"/>
              <a:gd name="T6" fmla="*/ 1538288 w 969"/>
              <a:gd name="T7" fmla="*/ 627063 h 39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969" h="395">
                <a:moveTo>
                  <a:pt x="0" y="383"/>
                </a:moveTo>
                <a:lnTo>
                  <a:pt x="1" y="0"/>
                </a:lnTo>
                <a:lnTo>
                  <a:pt x="966" y="0"/>
                </a:lnTo>
                <a:lnTo>
                  <a:pt x="969" y="395"/>
                </a:lnTo>
              </a:path>
            </a:pathLst>
          </a:custGeom>
          <a:noFill/>
          <a:ln w="76200">
            <a:solidFill>
              <a:srgbClr val="FF0000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9469" name="Freeform 29">
            <a:extLst>
              <a:ext uri="{FF2B5EF4-FFF2-40B4-BE49-F238E27FC236}">
                <a16:creationId xmlns:a16="http://schemas.microsoft.com/office/drawing/2014/main" id="{39A0F73F-3519-2B40-A587-02AE02E243F4}"/>
              </a:ext>
            </a:extLst>
          </p:cNvPr>
          <p:cNvSpPr>
            <a:spLocks/>
          </p:cNvSpPr>
          <p:nvPr/>
        </p:nvSpPr>
        <p:spPr bwMode="auto">
          <a:xfrm>
            <a:off x="6361113" y="5616575"/>
            <a:ext cx="1538287" cy="627063"/>
          </a:xfrm>
          <a:custGeom>
            <a:avLst/>
            <a:gdLst>
              <a:gd name="T0" fmla="*/ 0 w 969"/>
              <a:gd name="T1" fmla="*/ 608013 h 395"/>
              <a:gd name="T2" fmla="*/ 1587 w 969"/>
              <a:gd name="T3" fmla="*/ 0 h 395"/>
              <a:gd name="T4" fmla="*/ 1533525 w 969"/>
              <a:gd name="T5" fmla="*/ 0 h 395"/>
              <a:gd name="T6" fmla="*/ 1538287 w 969"/>
              <a:gd name="T7" fmla="*/ 627063 h 39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969" h="395">
                <a:moveTo>
                  <a:pt x="0" y="383"/>
                </a:moveTo>
                <a:lnTo>
                  <a:pt x="1" y="0"/>
                </a:lnTo>
                <a:lnTo>
                  <a:pt x="966" y="0"/>
                </a:lnTo>
                <a:lnTo>
                  <a:pt x="969" y="395"/>
                </a:lnTo>
              </a:path>
            </a:pathLst>
          </a:custGeom>
          <a:noFill/>
          <a:ln w="76200">
            <a:solidFill>
              <a:srgbClr val="FF0000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9470" name="Text Box 30">
            <a:extLst>
              <a:ext uri="{FF2B5EF4-FFF2-40B4-BE49-F238E27FC236}">
                <a16:creationId xmlns:a16="http://schemas.microsoft.com/office/drawing/2014/main" id="{2EC06DAF-D1F4-074F-AAB2-94504F6431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413" y="4502150"/>
            <a:ext cx="4106862" cy="466725"/>
          </a:xfrm>
          <a:prstGeom prst="rect">
            <a:avLst/>
          </a:prstGeom>
          <a:noFill/>
          <a:ln w="9525">
            <a:solidFill>
              <a:srgbClr val="3333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b="1" i="0">
                <a:solidFill>
                  <a:srgbClr val="1113E4"/>
                </a:solidFill>
                <a:latin typeface="Helvetica" charset="0"/>
                <a:ea typeface="ＭＳ Ｐゴシック" charset="0"/>
              </a:rPr>
              <a:t>Hybrid Block-Event Design</a:t>
            </a:r>
          </a:p>
        </p:txBody>
      </p:sp>
      <p:sp>
        <p:nvSpPr>
          <p:cNvPr id="189471" name="Text Box 31">
            <a:extLst>
              <a:ext uri="{FF2B5EF4-FFF2-40B4-BE49-F238E27FC236}">
                <a16:creationId xmlns:a16="http://schemas.microsoft.com/office/drawing/2014/main" id="{6A9F1937-2CBE-D542-A0D5-E0CF663B92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350" y="6292850"/>
            <a:ext cx="1577975" cy="376238"/>
          </a:xfrm>
          <a:prstGeom prst="rect">
            <a:avLst/>
          </a:prstGeom>
          <a:noFill/>
          <a:ln w="9525">
            <a:solidFill>
              <a:srgbClr val="3333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1800" b="1">
                <a:latin typeface="Helvetica" charset="0"/>
                <a:ea typeface="ＭＳ Ｐゴシック" charset="0"/>
              </a:rPr>
              <a:t>Condition #1</a:t>
            </a:r>
          </a:p>
        </p:txBody>
      </p:sp>
      <p:sp>
        <p:nvSpPr>
          <p:cNvPr id="189472" name="Text Box 32">
            <a:extLst>
              <a:ext uri="{FF2B5EF4-FFF2-40B4-BE49-F238E27FC236}">
                <a16:creationId xmlns:a16="http://schemas.microsoft.com/office/drawing/2014/main" id="{DE6989B0-5B02-2844-B054-3554E6350B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8738" y="6292850"/>
            <a:ext cx="1577975" cy="376238"/>
          </a:xfrm>
          <a:prstGeom prst="rect">
            <a:avLst/>
          </a:prstGeom>
          <a:noFill/>
          <a:ln w="9525">
            <a:solidFill>
              <a:srgbClr val="3333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1800" b="1">
                <a:latin typeface="Helvetica" charset="0"/>
                <a:ea typeface="ＭＳ Ｐゴシック" charset="0"/>
              </a:rPr>
              <a:t>Condition #2</a:t>
            </a:r>
          </a:p>
        </p:txBody>
      </p:sp>
      <p:sp>
        <p:nvSpPr>
          <p:cNvPr id="189473" name="Freeform 33">
            <a:extLst>
              <a:ext uri="{FF2B5EF4-FFF2-40B4-BE49-F238E27FC236}">
                <a16:creationId xmlns:a16="http://schemas.microsoft.com/office/drawing/2014/main" id="{75E86724-DCAB-7848-9C3E-E5F91F6FE8CA}"/>
              </a:ext>
            </a:extLst>
          </p:cNvPr>
          <p:cNvSpPr>
            <a:spLocks/>
          </p:cNvSpPr>
          <p:nvPr/>
        </p:nvSpPr>
        <p:spPr bwMode="auto">
          <a:xfrm>
            <a:off x="1563688" y="5205413"/>
            <a:ext cx="238125" cy="1049337"/>
          </a:xfrm>
          <a:custGeom>
            <a:avLst/>
            <a:gdLst>
              <a:gd name="T0" fmla="*/ 0 w 969"/>
              <a:gd name="T1" fmla="*/ 1017458 h 395"/>
              <a:gd name="T2" fmla="*/ 246 w 969"/>
              <a:gd name="T3" fmla="*/ 0 h 395"/>
              <a:gd name="T4" fmla="*/ 237388 w 969"/>
              <a:gd name="T5" fmla="*/ 0 h 395"/>
              <a:gd name="T6" fmla="*/ 238125 w 969"/>
              <a:gd name="T7" fmla="*/ 1049337 h 39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969" h="395">
                <a:moveTo>
                  <a:pt x="0" y="383"/>
                </a:moveTo>
                <a:lnTo>
                  <a:pt x="1" y="0"/>
                </a:lnTo>
                <a:lnTo>
                  <a:pt x="966" y="0"/>
                </a:lnTo>
                <a:lnTo>
                  <a:pt x="969" y="395"/>
                </a:lnTo>
              </a:path>
            </a:pathLst>
          </a:custGeom>
          <a:noFill/>
          <a:ln w="76200">
            <a:solidFill>
              <a:srgbClr val="00B300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9474" name="Freeform 34">
            <a:extLst>
              <a:ext uri="{FF2B5EF4-FFF2-40B4-BE49-F238E27FC236}">
                <a16:creationId xmlns:a16="http://schemas.microsoft.com/office/drawing/2014/main" id="{754B5F6A-7602-CD40-9778-A4C69382AD7E}"/>
              </a:ext>
            </a:extLst>
          </p:cNvPr>
          <p:cNvSpPr>
            <a:spLocks/>
          </p:cNvSpPr>
          <p:nvPr/>
        </p:nvSpPr>
        <p:spPr bwMode="auto">
          <a:xfrm>
            <a:off x="2139950" y="5205413"/>
            <a:ext cx="238125" cy="1049337"/>
          </a:xfrm>
          <a:custGeom>
            <a:avLst/>
            <a:gdLst>
              <a:gd name="T0" fmla="*/ 0 w 969"/>
              <a:gd name="T1" fmla="*/ 1017458 h 395"/>
              <a:gd name="T2" fmla="*/ 246 w 969"/>
              <a:gd name="T3" fmla="*/ 0 h 395"/>
              <a:gd name="T4" fmla="*/ 237388 w 969"/>
              <a:gd name="T5" fmla="*/ 0 h 395"/>
              <a:gd name="T6" fmla="*/ 238125 w 969"/>
              <a:gd name="T7" fmla="*/ 1049337 h 39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969" h="395">
                <a:moveTo>
                  <a:pt x="0" y="383"/>
                </a:moveTo>
                <a:lnTo>
                  <a:pt x="1" y="0"/>
                </a:lnTo>
                <a:lnTo>
                  <a:pt x="966" y="0"/>
                </a:lnTo>
                <a:lnTo>
                  <a:pt x="969" y="395"/>
                </a:lnTo>
              </a:path>
            </a:pathLst>
          </a:custGeom>
          <a:noFill/>
          <a:ln w="76200">
            <a:solidFill>
              <a:srgbClr val="00B300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9475" name="Freeform 35">
            <a:extLst>
              <a:ext uri="{FF2B5EF4-FFF2-40B4-BE49-F238E27FC236}">
                <a16:creationId xmlns:a16="http://schemas.microsoft.com/office/drawing/2014/main" id="{C10EA3BC-A760-6E4A-88FB-A7C01020B5F5}"/>
              </a:ext>
            </a:extLst>
          </p:cNvPr>
          <p:cNvSpPr>
            <a:spLocks/>
          </p:cNvSpPr>
          <p:nvPr/>
        </p:nvSpPr>
        <p:spPr bwMode="auto">
          <a:xfrm>
            <a:off x="3965575" y="5205413"/>
            <a:ext cx="238125" cy="1049337"/>
          </a:xfrm>
          <a:custGeom>
            <a:avLst/>
            <a:gdLst>
              <a:gd name="T0" fmla="*/ 0 w 969"/>
              <a:gd name="T1" fmla="*/ 1017458 h 395"/>
              <a:gd name="T2" fmla="*/ 246 w 969"/>
              <a:gd name="T3" fmla="*/ 0 h 395"/>
              <a:gd name="T4" fmla="*/ 237388 w 969"/>
              <a:gd name="T5" fmla="*/ 0 h 395"/>
              <a:gd name="T6" fmla="*/ 238125 w 969"/>
              <a:gd name="T7" fmla="*/ 1049337 h 39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969" h="395">
                <a:moveTo>
                  <a:pt x="0" y="383"/>
                </a:moveTo>
                <a:lnTo>
                  <a:pt x="1" y="0"/>
                </a:lnTo>
                <a:lnTo>
                  <a:pt x="966" y="0"/>
                </a:lnTo>
                <a:lnTo>
                  <a:pt x="969" y="395"/>
                </a:lnTo>
              </a:path>
            </a:pathLst>
          </a:custGeom>
          <a:noFill/>
          <a:ln w="76200">
            <a:solidFill>
              <a:srgbClr val="00B300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9476" name="Freeform 36">
            <a:extLst>
              <a:ext uri="{FF2B5EF4-FFF2-40B4-BE49-F238E27FC236}">
                <a16:creationId xmlns:a16="http://schemas.microsoft.com/office/drawing/2014/main" id="{A2915A57-68F2-484C-96FE-EFE57A06B8BC}"/>
              </a:ext>
            </a:extLst>
          </p:cNvPr>
          <p:cNvSpPr>
            <a:spLocks/>
          </p:cNvSpPr>
          <p:nvPr/>
        </p:nvSpPr>
        <p:spPr bwMode="auto">
          <a:xfrm>
            <a:off x="4397375" y="5205413"/>
            <a:ext cx="238125" cy="1049337"/>
          </a:xfrm>
          <a:custGeom>
            <a:avLst/>
            <a:gdLst>
              <a:gd name="T0" fmla="*/ 0 w 969"/>
              <a:gd name="T1" fmla="*/ 1017458 h 395"/>
              <a:gd name="T2" fmla="*/ 246 w 969"/>
              <a:gd name="T3" fmla="*/ 0 h 395"/>
              <a:gd name="T4" fmla="*/ 237388 w 969"/>
              <a:gd name="T5" fmla="*/ 0 h 395"/>
              <a:gd name="T6" fmla="*/ 238125 w 969"/>
              <a:gd name="T7" fmla="*/ 1049337 h 39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969" h="395">
                <a:moveTo>
                  <a:pt x="0" y="383"/>
                </a:moveTo>
                <a:lnTo>
                  <a:pt x="1" y="0"/>
                </a:lnTo>
                <a:lnTo>
                  <a:pt x="966" y="0"/>
                </a:lnTo>
                <a:lnTo>
                  <a:pt x="969" y="395"/>
                </a:lnTo>
              </a:path>
            </a:pathLst>
          </a:custGeom>
          <a:noFill/>
          <a:ln w="76200">
            <a:solidFill>
              <a:srgbClr val="00B300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9477" name="Freeform 37">
            <a:extLst>
              <a:ext uri="{FF2B5EF4-FFF2-40B4-BE49-F238E27FC236}">
                <a16:creationId xmlns:a16="http://schemas.microsoft.com/office/drawing/2014/main" id="{719F779E-F31A-EA43-B6C8-D107A55E5E52}"/>
              </a:ext>
            </a:extLst>
          </p:cNvPr>
          <p:cNvSpPr>
            <a:spLocks/>
          </p:cNvSpPr>
          <p:nvPr/>
        </p:nvSpPr>
        <p:spPr bwMode="auto">
          <a:xfrm>
            <a:off x="4973638" y="5183188"/>
            <a:ext cx="238125" cy="1049337"/>
          </a:xfrm>
          <a:custGeom>
            <a:avLst/>
            <a:gdLst>
              <a:gd name="T0" fmla="*/ 0 w 969"/>
              <a:gd name="T1" fmla="*/ 1017458 h 395"/>
              <a:gd name="T2" fmla="*/ 246 w 969"/>
              <a:gd name="T3" fmla="*/ 0 h 395"/>
              <a:gd name="T4" fmla="*/ 237388 w 969"/>
              <a:gd name="T5" fmla="*/ 0 h 395"/>
              <a:gd name="T6" fmla="*/ 238125 w 969"/>
              <a:gd name="T7" fmla="*/ 1049337 h 39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969" h="395">
                <a:moveTo>
                  <a:pt x="0" y="383"/>
                </a:moveTo>
                <a:lnTo>
                  <a:pt x="1" y="0"/>
                </a:lnTo>
                <a:lnTo>
                  <a:pt x="966" y="0"/>
                </a:lnTo>
                <a:lnTo>
                  <a:pt x="969" y="395"/>
                </a:lnTo>
              </a:path>
            </a:pathLst>
          </a:custGeom>
          <a:noFill/>
          <a:ln w="76200">
            <a:solidFill>
              <a:srgbClr val="00B300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9478" name="Freeform 38">
            <a:extLst>
              <a:ext uri="{FF2B5EF4-FFF2-40B4-BE49-F238E27FC236}">
                <a16:creationId xmlns:a16="http://schemas.microsoft.com/office/drawing/2014/main" id="{D8807E40-E248-6847-8277-F41738CB14D8}"/>
              </a:ext>
            </a:extLst>
          </p:cNvPr>
          <p:cNvSpPr>
            <a:spLocks/>
          </p:cNvSpPr>
          <p:nvPr/>
        </p:nvSpPr>
        <p:spPr bwMode="auto">
          <a:xfrm>
            <a:off x="2535238" y="5205413"/>
            <a:ext cx="238125" cy="1049337"/>
          </a:xfrm>
          <a:custGeom>
            <a:avLst/>
            <a:gdLst>
              <a:gd name="T0" fmla="*/ 0 w 969"/>
              <a:gd name="T1" fmla="*/ 1017458 h 395"/>
              <a:gd name="T2" fmla="*/ 246 w 969"/>
              <a:gd name="T3" fmla="*/ 0 h 395"/>
              <a:gd name="T4" fmla="*/ 237388 w 969"/>
              <a:gd name="T5" fmla="*/ 0 h 395"/>
              <a:gd name="T6" fmla="*/ 238125 w 969"/>
              <a:gd name="T7" fmla="*/ 1049337 h 39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969" h="395">
                <a:moveTo>
                  <a:pt x="0" y="383"/>
                </a:moveTo>
                <a:lnTo>
                  <a:pt x="1" y="0"/>
                </a:lnTo>
                <a:lnTo>
                  <a:pt x="966" y="0"/>
                </a:lnTo>
                <a:lnTo>
                  <a:pt x="969" y="395"/>
                </a:lnTo>
              </a:path>
            </a:pathLst>
          </a:custGeom>
          <a:noFill/>
          <a:ln w="76200">
            <a:solidFill>
              <a:srgbClr val="00B300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9479" name="Freeform 39">
            <a:extLst>
              <a:ext uri="{FF2B5EF4-FFF2-40B4-BE49-F238E27FC236}">
                <a16:creationId xmlns:a16="http://schemas.microsoft.com/office/drawing/2014/main" id="{6FF742AE-775D-0E4F-9B73-C8B5DA17C3E5}"/>
              </a:ext>
            </a:extLst>
          </p:cNvPr>
          <p:cNvSpPr>
            <a:spLocks/>
          </p:cNvSpPr>
          <p:nvPr/>
        </p:nvSpPr>
        <p:spPr bwMode="auto">
          <a:xfrm>
            <a:off x="6477000" y="5205413"/>
            <a:ext cx="238125" cy="1049337"/>
          </a:xfrm>
          <a:custGeom>
            <a:avLst/>
            <a:gdLst>
              <a:gd name="T0" fmla="*/ 0 w 969"/>
              <a:gd name="T1" fmla="*/ 1017458 h 395"/>
              <a:gd name="T2" fmla="*/ 246 w 969"/>
              <a:gd name="T3" fmla="*/ 0 h 395"/>
              <a:gd name="T4" fmla="*/ 237388 w 969"/>
              <a:gd name="T5" fmla="*/ 0 h 395"/>
              <a:gd name="T6" fmla="*/ 238125 w 969"/>
              <a:gd name="T7" fmla="*/ 1049337 h 39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969" h="395">
                <a:moveTo>
                  <a:pt x="0" y="383"/>
                </a:moveTo>
                <a:lnTo>
                  <a:pt x="1" y="0"/>
                </a:lnTo>
                <a:lnTo>
                  <a:pt x="966" y="0"/>
                </a:lnTo>
                <a:lnTo>
                  <a:pt x="969" y="395"/>
                </a:lnTo>
              </a:path>
            </a:pathLst>
          </a:custGeom>
          <a:noFill/>
          <a:ln w="76200">
            <a:solidFill>
              <a:srgbClr val="00B300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9480" name="Freeform 40">
            <a:extLst>
              <a:ext uri="{FF2B5EF4-FFF2-40B4-BE49-F238E27FC236}">
                <a16:creationId xmlns:a16="http://schemas.microsoft.com/office/drawing/2014/main" id="{2330E492-DBFD-7342-A8C6-8B257FDEFFA0}"/>
              </a:ext>
            </a:extLst>
          </p:cNvPr>
          <p:cNvSpPr>
            <a:spLocks/>
          </p:cNvSpPr>
          <p:nvPr/>
        </p:nvSpPr>
        <p:spPr bwMode="auto">
          <a:xfrm>
            <a:off x="6867525" y="5205413"/>
            <a:ext cx="238125" cy="1049337"/>
          </a:xfrm>
          <a:custGeom>
            <a:avLst/>
            <a:gdLst>
              <a:gd name="T0" fmla="*/ 0 w 969"/>
              <a:gd name="T1" fmla="*/ 1017458 h 395"/>
              <a:gd name="T2" fmla="*/ 246 w 969"/>
              <a:gd name="T3" fmla="*/ 0 h 395"/>
              <a:gd name="T4" fmla="*/ 237388 w 969"/>
              <a:gd name="T5" fmla="*/ 0 h 395"/>
              <a:gd name="T6" fmla="*/ 238125 w 969"/>
              <a:gd name="T7" fmla="*/ 1049337 h 39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969" h="395">
                <a:moveTo>
                  <a:pt x="0" y="383"/>
                </a:moveTo>
                <a:lnTo>
                  <a:pt x="1" y="0"/>
                </a:lnTo>
                <a:lnTo>
                  <a:pt x="966" y="0"/>
                </a:lnTo>
                <a:lnTo>
                  <a:pt x="969" y="395"/>
                </a:lnTo>
              </a:path>
            </a:pathLst>
          </a:custGeom>
          <a:noFill/>
          <a:ln w="76200">
            <a:solidFill>
              <a:srgbClr val="00B300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9481" name="Freeform 41">
            <a:extLst>
              <a:ext uri="{FF2B5EF4-FFF2-40B4-BE49-F238E27FC236}">
                <a16:creationId xmlns:a16="http://schemas.microsoft.com/office/drawing/2014/main" id="{F2CF4DA1-B8B7-9F47-86AD-5F66DAE754E7}"/>
              </a:ext>
            </a:extLst>
          </p:cNvPr>
          <p:cNvSpPr>
            <a:spLocks/>
          </p:cNvSpPr>
          <p:nvPr/>
        </p:nvSpPr>
        <p:spPr bwMode="auto">
          <a:xfrm>
            <a:off x="7535863" y="5205413"/>
            <a:ext cx="238125" cy="1049337"/>
          </a:xfrm>
          <a:custGeom>
            <a:avLst/>
            <a:gdLst>
              <a:gd name="T0" fmla="*/ 0 w 969"/>
              <a:gd name="T1" fmla="*/ 1017458 h 395"/>
              <a:gd name="T2" fmla="*/ 246 w 969"/>
              <a:gd name="T3" fmla="*/ 0 h 395"/>
              <a:gd name="T4" fmla="*/ 237388 w 969"/>
              <a:gd name="T5" fmla="*/ 0 h 395"/>
              <a:gd name="T6" fmla="*/ 238125 w 969"/>
              <a:gd name="T7" fmla="*/ 1049337 h 39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969" h="395">
                <a:moveTo>
                  <a:pt x="0" y="383"/>
                </a:moveTo>
                <a:lnTo>
                  <a:pt x="1" y="0"/>
                </a:lnTo>
                <a:lnTo>
                  <a:pt x="966" y="0"/>
                </a:lnTo>
                <a:lnTo>
                  <a:pt x="969" y="395"/>
                </a:lnTo>
              </a:path>
            </a:pathLst>
          </a:custGeom>
          <a:noFill/>
          <a:ln w="76200">
            <a:solidFill>
              <a:srgbClr val="00B300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9482" name="Line 42">
            <a:extLst>
              <a:ext uri="{FF2B5EF4-FFF2-40B4-BE49-F238E27FC236}">
                <a16:creationId xmlns:a16="http://schemas.microsoft.com/office/drawing/2014/main" id="{A734F0D4-24D0-5E49-9410-F90A25D63B42}"/>
              </a:ext>
            </a:extLst>
          </p:cNvPr>
          <p:cNvSpPr>
            <a:spLocks noChangeShapeType="1"/>
          </p:cNvSpPr>
          <p:nvPr/>
        </p:nvSpPr>
        <p:spPr bwMode="auto">
          <a:xfrm>
            <a:off x="28575" y="2665413"/>
            <a:ext cx="9099550" cy="0"/>
          </a:xfrm>
          <a:prstGeom prst="line">
            <a:avLst/>
          </a:prstGeom>
          <a:noFill/>
          <a:ln w="57150" cap="rnd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defRPr/>
            </a:pPr>
            <a:endParaRPr lang="en-US">
              <a:latin typeface="Helvetica" charset="0"/>
              <a:ea typeface="ＭＳ Ｐゴシック" charset="0"/>
            </a:endParaRPr>
          </a:p>
        </p:txBody>
      </p:sp>
      <p:sp>
        <p:nvSpPr>
          <p:cNvPr id="189483" name="Line 43">
            <a:extLst>
              <a:ext uri="{FF2B5EF4-FFF2-40B4-BE49-F238E27FC236}">
                <a16:creationId xmlns:a16="http://schemas.microsoft.com/office/drawing/2014/main" id="{7B9B31AA-1039-5944-B7E4-31FFAE8861FA}"/>
              </a:ext>
            </a:extLst>
          </p:cNvPr>
          <p:cNvSpPr>
            <a:spLocks noChangeShapeType="1"/>
          </p:cNvSpPr>
          <p:nvPr/>
        </p:nvSpPr>
        <p:spPr bwMode="auto">
          <a:xfrm>
            <a:off x="26988" y="4333875"/>
            <a:ext cx="9099550" cy="0"/>
          </a:xfrm>
          <a:prstGeom prst="line">
            <a:avLst/>
          </a:prstGeom>
          <a:noFill/>
          <a:ln w="57150" cap="rnd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defRPr/>
            </a:pPr>
            <a:endParaRPr lang="en-US">
              <a:latin typeface="Helvetica" charset="0"/>
              <a:ea typeface="ＭＳ Ｐゴシック" charset="0"/>
            </a:endParaRPr>
          </a:p>
        </p:txBody>
      </p:sp>
      <p:sp>
        <p:nvSpPr>
          <p:cNvPr id="189484" name="Text Box 44">
            <a:extLst>
              <a:ext uri="{FF2B5EF4-FFF2-40B4-BE49-F238E27FC236}">
                <a16:creationId xmlns:a16="http://schemas.microsoft.com/office/drawing/2014/main" id="{54FEA90A-696A-B045-95CB-2DE136A67A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0075" y="6237288"/>
            <a:ext cx="5683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1600">
                <a:latin typeface="Helvetica" charset="0"/>
                <a:ea typeface="ＭＳ Ｐゴシック" charset="0"/>
              </a:rPr>
              <a:t>time</a:t>
            </a:r>
          </a:p>
        </p:txBody>
      </p:sp>
    </p:spTree>
  </p:cSld>
  <p:clrMapOvr>
    <a:masterClrMapping/>
  </p:clrMapOvr>
  <p:transition spd="med">
    <p:fade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>
            <a:extLst>
              <a:ext uri="{FF2B5EF4-FFF2-40B4-BE49-F238E27FC236}">
                <a16:creationId xmlns:a16="http://schemas.microsoft.com/office/drawing/2014/main" id="{F6C26BF3-15DD-DF4D-99BF-20962DE526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525" y="446088"/>
            <a:ext cx="5864225" cy="762000"/>
          </a:xfrm>
        </p:spPr>
        <p:txBody>
          <a:bodyPr lIns="0" rIns="0"/>
          <a:lstStyle/>
          <a:p>
            <a:pPr eaLnBrk="1" hangingPunct="1">
              <a:defRPr/>
            </a:pPr>
            <a:r>
              <a:rPr lang="en-US" u="sng">
                <a:cs typeface="+mj-cs"/>
              </a:rPr>
              <a:t>FMRI Experiment Design - 1</a:t>
            </a:r>
            <a:endParaRPr lang="en-US">
              <a:cs typeface="+mj-cs"/>
            </a:endParaRPr>
          </a:p>
        </p:txBody>
      </p:sp>
      <p:sp>
        <p:nvSpPr>
          <p:cNvPr id="128003" name="Rectangle 3">
            <a:extLst>
              <a:ext uri="{FF2B5EF4-FFF2-40B4-BE49-F238E27FC236}">
                <a16:creationId xmlns:a16="http://schemas.microsoft.com/office/drawing/2014/main" id="{E3369CDA-556D-A64F-82AA-1CE4371486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1185863"/>
            <a:ext cx="8769350" cy="5478462"/>
          </a:xfrm>
        </p:spPr>
        <p:txBody>
          <a:bodyPr/>
          <a:lstStyle/>
          <a:p>
            <a:pPr eaLnBrk="1" hangingPunct="1"/>
            <a:r>
              <a:rPr lang="en-US" altLang="en-US"/>
              <a:t> Hemodynamic (FMRI) response</a:t>
            </a:r>
          </a:p>
          <a:p>
            <a:pPr lvl="1" eaLnBrk="1" hangingPunct="1"/>
            <a:r>
              <a:rPr lang="en-US" altLang="en-US" sz="2000"/>
              <a:t> peak is 4-6 s after neural activation</a:t>
            </a:r>
          </a:p>
          <a:p>
            <a:pPr lvl="1" eaLnBrk="1" hangingPunct="1"/>
            <a:r>
              <a:rPr lang="en-US" altLang="en-US" sz="2000"/>
              <a:t> width is 4-5 s for very brief (&lt; 1 s) activation</a:t>
            </a:r>
          </a:p>
          <a:p>
            <a:pPr lvl="1" eaLnBrk="1" hangingPunct="1"/>
            <a:r>
              <a:rPr lang="en-US" altLang="en-US" sz="2000"/>
              <a:t> </a:t>
            </a:r>
            <a:r>
              <a:rPr lang="en-US" altLang="en-US" sz="2000" b="1">
                <a:solidFill>
                  <a:srgbClr val="1113E4"/>
                </a:solidFill>
                <a:latin typeface="Wingdings" pitchFamily="2" charset="2"/>
                <a:sym typeface="Wingdings" pitchFamily="2" charset="2"/>
              </a:rPr>
              <a:t></a:t>
            </a:r>
            <a:r>
              <a:rPr lang="en-US" altLang="en-US" sz="2000">
                <a:sym typeface="Monotype Sorts" pitchFamily="2" charset="2"/>
              </a:rPr>
              <a:t> </a:t>
            </a:r>
            <a:r>
              <a:rPr lang="en-US" altLang="en-US" sz="2000"/>
              <a:t>two separate activations less than 12-15 s apart will have their responses overlap and add up </a:t>
            </a:r>
            <a:r>
              <a:rPr lang="en-US" altLang="en-US" sz="1800"/>
              <a:t>(approximately — more on this in a later talk!)</a:t>
            </a:r>
            <a:endParaRPr lang="en-US" altLang="en-US"/>
          </a:p>
          <a:p>
            <a:pPr eaLnBrk="1" hangingPunct="1"/>
            <a:r>
              <a:rPr lang="en-US" altLang="en-US"/>
              <a:t> Block design experiments: Extended activation, or multiple closely-spaced </a:t>
            </a:r>
            <a:r>
              <a:rPr lang="en-US" altLang="en-US" sz="2000"/>
              <a:t>(&lt; 2-3 s)</a:t>
            </a:r>
            <a:r>
              <a:rPr lang="en-US" altLang="en-US"/>
              <a:t> activations</a:t>
            </a:r>
          </a:p>
          <a:p>
            <a:pPr lvl="1" eaLnBrk="1" hangingPunct="1"/>
            <a:r>
              <a:rPr lang="en-US" altLang="en-US" sz="2000"/>
              <a:t>Multiple FMRI responses overlap and add up to something more impressive than a single brief blip </a:t>
            </a:r>
            <a:r>
              <a:rPr lang="en-US" altLang="en-US" sz="1800"/>
              <a:t>(as in the picture above)</a:t>
            </a:r>
            <a:endParaRPr lang="en-US" altLang="en-US" sz="2000"/>
          </a:p>
          <a:p>
            <a:pPr lvl="1" eaLnBrk="1" hangingPunct="1"/>
            <a:r>
              <a:rPr lang="en-US" altLang="en-US" sz="2000" b="1" u="sng"/>
              <a:t>But</a:t>
            </a:r>
            <a:r>
              <a:rPr lang="en-US" altLang="en-US" sz="2000"/>
              <a:t> can</a:t>
            </a:r>
            <a:r>
              <a:rPr lang="ja-JP" altLang="en-US" sz="2000">
                <a:latin typeface="Arial" panose="020B0604020202020204" pitchFamily="34" charset="0"/>
              </a:rPr>
              <a:t>’</a:t>
            </a:r>
            <a:r>
              <a:rPr lang="en-US" altLang="ja-JP" sz="2000"/>
              <a:t>t distinguish distinct but closely-spaced activations; example:</a:t>
            </a:r>
          </a:p>
          <a:p>
            <a:pPr lvl="2" eaLnBrk="1" hangingPunct="1"/>
            <a:r>
              <a:rPr lang="en-US" altLang="en-US" sz="1800"/>
              <a:t>Each brief activation is </a:t>
            </a:r>
            <a:r>
              <a:rPr lang="ja-JP" altLang="en-US" sz="1800">
                <a:latin typeface="Arial" panose="020B0604020202020204" pitchFamily="34" charset="0"/>
              </a:rPr>
              <a:t>“</a:t>
            </a:r>
            <a:r>
              <a:rPr lang="en-US" altLang="ja-JP" sz="1800" b="1">
                <a:solidFill>
                  <a:srgbClr val="1113E4"/>
                </a:solidFill>
              </a:rPr>
              <a:t>subject sees a face for 1 s, presses button #1 if male, #2 if female</a:t>
            </a:r>
            <a:r>
              <a:rPr lang="ja-JP" altLang="en-US" sz="1800">
                <a:latin typeface="Arial" panose="020B0604020202020204" pitchFamily="34" charset="0"/>
              </a:rPr>
              <a:t>”</a:t>
            </a:r>
            <a:r>
              <a:rPr lang="en-US" altLang="ja-JP" sz="1800"/>
              <a:t> and faces come in every 2 s for a 20 s block, then 20 s of </a:t>
            </a:r>
            <a:r>
              <a:rPr lang="ja-JP" altLang="en-US" sz="1800">
                <a:latin typeface="Arial" panose="020B0604020202020204" pitchFamily="34" charset="0"/>
              </a:rPr>
              <a:t>“</a:t>
            </a:r>
            <a:r>
              <a:rPr lang="en-US" altLang="ja-JP" sz="1800" b="1">
                <a:solidFill>
                  <a:srgbClr val="1113E4"/>
                </a:solidFill>
              </a:rPr>
              <a:t>rest</a:t>
            </a:r>
            <a:r>
              <a:rPr lang="ja-JP" altLang="en-US" sz="1800">
                <a:latin typeface="Arial" panose="020B0604020202020204" pitchFamily="34" charset="0"/>
              </a:rPr>
              <a:t>”</a:t>
            </a:r>
            <a:r>
              <a:rPr lang="en-US" altLang="ja-JP" sz="1800"/>
              <a:t>, then a new faces block, etc.</a:t>
            </a:r>
          </a:p>
          <a:p>
            <a:pPr lvl="2" eaLnBrk="1" hangingPunct="1"/>
            <a:r>
              <a:rPr lang="en-US" altLang="en-US" sz="1800"/>
              <a:t>What to do about trials where the subject makes a mistake?  These are presumably neurally different than correct trials, but there is no way to separate out the activations when the hemodynamics blurs so much in time.</a:t>
            </a:r>
            <a:endParaRPr lang="en-US" altLang="en-US" sz="1600"/>
          </a:p>
        </p:txBody>
      </p:sp>
      <p:pic>
        <p:nvPicPr>
          <p:cNvPr id="128005" name="hrfsum.gif" descr="/Users/rwcox/Desktop/AFNI_Bootcamps/latest/afni01_intro/hrfsum.gif">
            <a:hlinkClick r:id="" action="ppaction://media"/>
            <a:extLst>
              <a:ext uri="{FF2B5EF4-FFF2-40B4-BE49-F238E27FC236}">
                <a16:creationId xmlns:a16="http://schemas.microsoft.com/office/drawing/2014/main" id="{AFD5F9A7-8303-FD44-BE91-0164F2B514A7}"/>
              </a:ext>
            </a:extLst>
          </p:cNvPr>
          <p:cNvPicPr>
            <a:picLocks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5338" y="0"/>
            <a:ext cx="3268662" cy="238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8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1950" fill="hold"/>
                                        <p:tgtEl>
                                          <p:spTgt spid="12800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1" fill="remove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28005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280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12800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005"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>
            <a:extLst>
              <a:ext uri="{FF2B5EF4-FFF2-40B4-BE49-F238E27FC236}">
                <a16:creationId xmlns:a16="http://schemas.microsoft.com/office/drawing/2014/main" id="{940056DB-6CE0-0947-857A-D906BB172F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65163" y="84138"/>
            <a:ext cx="7772400" cy="687387"/>
          </a:xfrm>
        </p:spPr>
        <p:txBody>
          <a:bodyPr/>
          <a:lstStyle/>
          <a:p>
            <a:pPr eaLnBrk="1" hangingPunct="1">
              <a:defRPr/>
            </a:pPr>
            <a:r>
              <a:rPr lang="en-US" u="sng">
                <a:cs typeface="+mj-cs"/>
              </a:rPr>
              <a:t>FMRI Experiment Design - 2</a:t>
            </a:r>
            <a:endParaRPr lang="en-US">
              <a:cs typeface="+mj-cs"/>
            </a:endParaRPr>
          </a:p>
        </p:txBody>
      </p:sp>
      <p:sp>
        <p:nvSpPr>
          <p:cNvPr id="129027" name="Rectangle 3">
            <a:extLst>
              <a:ext uri="{FF2B5EF4-FFF2-40B4-BE49-F238E27FC236}">
                <a16:creationId xmlns:a16="http://schemas.microsoft.com/office/drawing/2014/main" id="{45715D6E-AB17-CE4E-B9DC-A8E209309B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69888" y="755650"/>
            <a:ext cx="8461375" cy="5957888"/>
          </a:xfrm>
        </p:spPr>
        <p:txBody>
          <a:bodyPr/>
          <a:lstStyle/>
          <a:p>
            <a:pPr eaLnBrk="1" hangingPunct="1"/>
            <a:r>
              <a:rPr lang="en-US" altLang="en-US"/>
              <a:t> Therefore: Event-related designs: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en-US" sz="2000"/>
              <a:t> </a:t>
            </a:r>
            <a:r>
              <a:rPr lang="en-US" altLang="en-US" sz="2000" b="1">
                <a:solidFill>
                  <a:srgbClr val="FF011C"/>
                </a:solidFill>
              </a:rPr>
              <a:t>SLOW</a:t>
            </a:r>
            <a:r>
              <a:rPr lang="en-US" altLang="en-US" sz="2000"/>
              <a:t>: Separate activations in time so can model the FMRI response from each separately, as needed </a:t>
            </a:r>
            <a:r>
              <a:rPr lang="en-US" altLang="en-US" sz="1800"/>
              <a:t>(e.g., subject mistakes)</a:t>
            </a:r>
          </a:p>
          <a:p>
            <a:pPr lvl="1" eaLnBrk="1" hangingPunct="1"/>
            <a:r>
              <a:rPr lang="en-US" altLang="en-US" sz="2000"/>
              <a:t> </a:t>
            </a:r>
            <a:r>
              <a:rPr lang="en-US" altLang="en-US" sz="2000" b="1">
                <a:solidFill>
                  <a:srgbClr val="FF011C"/>
                </a:solidFill>
              </a:rPr>
              <a:t>RAPID</a:t>
            </a:r>
            <a:r>
              <a:rPr lang="en-US" altLang="en-US" sz="2000"/>
              <a:t>: Need to make inter-stimulus intervals vary </a:t>
            </a:r>
            <a:r>
              <a:rPr lang="en-US" altLang="en-US" sz="1800"/>
              <a:t>(</a:t>
            </a:r>
            <a:r>
              <a:rPr lang="ja-JP" altLang="en-US" sz="1800">
                <a:latin typeface="Arial" panose="020B0604020202020204" pitchFamily="34" charset="0"/>
              </a:rPr>
              <a:t>“</a:t>
            </a:r>
            <a:r>
              <a:rPr lang="en-US" altLang="ja-JP" sz="1800"/>
              <a:t>jitter</a:t>
            </a:r>
            <a:r>
              <a:rPr lang="ja-JP" altLang="en-US" sz="1800">
                <a:latin typeface="Arial" panose="020B0604020202020204" pitchFamily="34" charset="0"/>
              </a:rPr>
              <a:t>”</a:t>
            </a:r>
            <a:r>
              <a:rPr lang="en-US" altLang="ja-JP" sz="1800"/>
              <a:t>) </a:t>
            </a:r>
            <a:r>
              <a:rPr lang="en-US" altLang="ja-JP" sz="2000"/>
              <a:t>if there is any potential time overlap in their FMRI response curves; e.g., if the events are closer than 12-15 s in time</a:t>
            </a:r>
          </a:p>
          <a:p>
            <a:pPr lvl="2" eaLnBrk="1" hangingPunct="1"/>
            <a:r>
              <a:rPr lang="en-US" altLang="en-US" sz="1800"/>
              <a:t>Otherwise, the tail of event #x always overlaps the head of event #x+1 in the same way, and as a result the amplitude of the response in the tail of #x can</a:t>
            </a:r>
            <a:r>
              <a:rPr lang="ja-JP" altLang="en-US" sz="1800">
                <a:latin typeface="Arial" panose="020B0604020202020204" pitchFamily="34" charset="0"/>
              </a:rPr>
              <a:t>’</a:t>
            </a:r>
            <a:r>
              <a:rPr lang="en-US" altLang="ja-JP" sz="1800"/>
              <a:t>t be told from the response in the head of #x+1</a:t>
            </a:r>
          </a:p>
          <a:p>
            <a:pPr lvl="1" eaLnBrk="1" hangingPunct="1"/>
            <a:r>
              <a:rPr lang="en-US" altLang="en-US" sz="2000"/>
              <a:t> </a:t>
            </a:r>
            <a:r>
              <a:rPr lang="en-US" altLang="en-US" sz="2000" b="1">
                <a:solidFill>
                  <a:srgbClr val="1113E4"/>
                </a:solidFill>
              </a:rPr>
              <a:t>Important note</a:t>
            </a:r>
            <a:r>
              <a:rPr lang="en-US" altLang="en-US" sz="2000"/>
              <a:t>!</a:t>
            </a:r>
          </a:p>
          <a:p>
            <a:pPr lvl="2" eaLnBrk="1" hangingPunct="1"/>
            <a:r>
              <a:rPr lang="en-US" altLang="en-US" sz="1800"/>
              <a:t>You cannot treat every single event as a distinct entity whose response amplitude is to be calculated separately!  (OK, you can try, but …)</a:t>
            </a:r>
          </a:p>
          <a:p>
            <a:pPr lvl="2" eaLnBrk="1" hangingPunct="1"/>
            <a:r>
              <a:rPr lang="en-US" altLang="en-US" sz="1800"/>
              <a:t>You must still group events into classes, and assume that all events in the same class evoke the same response.</a:t>
            </a:r>
          </a:p>
          <a:p>
            <a:pPr lvl="3" eaLnBrk="1" hangingPunct="1"/>
            <a:r>
              <a:rPr lang="en-US" altLang="en-US" sz="1800"/>
              <a:t> Approximate rule: 25</a:t>
            </a:r>
            <a:r>
              <a:rPr lang="en-US" altLang="en-US" sz="1800" b="1">
                <a:solidFill>
                  <a:srgbClr val="1113E4"/>
                </a:solidFill>
              </a:rPr>
              <a:t>+</a:t>
            </a:r>
            <a:r>
              <a:rPr lang="en-US" altLang="en-US" sz="1800"/>
              <a:t> events per class </a:t>
            </a:r>
            <a:r>
              <a:rPr lang="en-US" altLang="en-US" sz="1600"/>
              <a:t>(with emphasis on the </a:t>
            </a:r>
            <a:r>
              <a:rPr lang="ja-JP" altLang="en-US" sz="1600">
                <a:latin typeface="Arial" panose="020B0604020202020204" pitchFamily="34" charset="0"/>
              </a:rPr>
              <a:t>‘</a:t>
            </a:r>
            <a:r>
              <a:rPr lang="en-US" altLang="ja-JP" sz="1600" b="1">
                <a:solidFill>
                  <a:srgbClr val="1113E4"/>
                </a:solidFill>
              </a:rPr>
              <a:t>+</a:t>
            </a:r>
            <a:r>
              <a:rPr lang="ja-JP" altLang="en-US" sz="1600">
                <a:latin typeface="Arial" panose="020B0604020202020204" pitchFamily="34" charset="0"/>
              </a:rPr>
              <a:t>’</a:t>
            </a:r>
            <a:r>
              <a:rPr lang="en-US" altLang="ja-JP" sz="1600"/>
              <a:t>)</a:t>
            </a:r>
            <a:endParaRPr lang="en-US" altLang="ja-JP" sz="1800"/>
          </a:p>
          <a:p>
            <a:pPr lvl="2" eaLnBrk="1" hangingPunct="1"/>
            <a:r>
              <a:rPr lang="en-US" altLang="en-US" sz="1800"/>
              <a:t>There is just too much noise in FMRI to be able to get an accurate activation map from a single event!</a:t>
            </a:r>
          </a:p>
          <a:p>
            <a:pPr lvl="3" eaLnBrk="1" hangingPunct="1"/>
            <a:r>
              <a:rPr lang="en-US" altLang="en-US" sz="1800"/>
              <a:t> Caveat: you can analyze each event by itself, but then have to combine the many individual maps in some way to get any significance</a:t>
            </a:r>
          </a:p>
        </p:txBody>
      </p:sp>
    </p:spTree>
  </p:cSld>
  <p:clrMapOvr>
    <a:masterClrMapping/>
  </p:clrMapOvr>
  <p:transition spd="med">
    <p:fade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>
            <a:extLst>
              <a:ext uri="{FF2B5EF4-FFF2-40B4-BE49-F238E27FC236}">
                <a16:creationId xmlns:a16="http://schemas.microsoft.com/office/drawing/2014/main" id="{99686FC6-4DC0-4D4D-9852-CBA834D84C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u="sng">
                <a:cs typeface="+mj-cs"/>
              </a:rPr>
              <a:t>FMRI Experiment Design - 3</a:t>
            </a:r>
            <a:endParaRPr lang="en-US">
              <a:cs typeface="+mj-cs"/>
            </a:endParaRPr>
          </a:p>
        </p:txBody>
      </p:sp>
      <p:sp>
        <p:nvSpPr>
          <p:cNvPr id="130051" name="Rectangle 3">
            <a:extLst>
              <a:ext uri="{FF2B5EF4-FFF2-40B4-BE49-F238E27FC236}">
                <a16:creationId xmlns:a16="http://schemas.microsoft.com/office/drawing/2014/main" id="{39BB3FD7-8BA9-A94F-A99D-59498F9785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69888" y="827088"/>
            <a:ext cx="8461375" cy="5662612"/>
          </a:xfrm>
        </p:spPr>
        <p:txBody>
          <a:bodyPr/>
          <a:lstStyle/>
          <a:p>
            <a:pPr eaLnBrk="1" hangingPunct="1"/>
            <a:r>
              <a:rPr lang="en-US" altLang="en-US"/>
              <a:t> Hybrid Block/Event-related designs:</a:t>
            </a:r>
          </a:p>
          <a:p>
            <a:pPr lvl="1" eaLnBrk="1" hangingPunct="1"/>
            <a:r>
              <a:rPr lang="en-US" altLang="en-US"/>
              <a:t> </a:t>
            </a:r>
            <a:r>
              <a:rPr lang="en-US" altLang="en-US" sz="2000"/>
              <a:t>The long </a:t>
            </a:r>
            <a:r>
              <a:rPr lang="ja-JP" altLang="en-US" sz="2000">
                <a:latin typeface="Arial" panose="020B0604020202020204" pitchFamily="34" charset="0"/>
              </a:rPr>
              <a:t>“</a:t>
            </a:r>
            <a:r>
              <a:rPr lang="en-US" altLang="ja-JP" sz="2000"/>
              <a:t>blocks</a:t>
            </a:r>
            <a:r>
              <a:rPr lang="ja-JP" altLang="en-US" sz="2000">
                <a:latin typeface="Arial" panose="020B0604020202020204" pitchFamily="34" charset="0"/>
              </a:rPr>
              <a:t>”</a:t>
            </a:r>
            <a:r>
              <a:rPr lang="en-US" altLang="ja-JP" sz="2000"/>
              <a:t> are situations where you set up some continuing condition for the subject</a:t>
            </a:r>
          </a:p>
          <a:p>
            <a:pPr lvl="1" eaLnBrk="1" hangingPunct="1"/>
            <a:r>
              <a:rPr lang="en-US" altLang="en-US" sz="2000"/>
              <a:t> Within this condition, multiple distinct events are given and analyzed</a:t>
            </a:r>
          </a:p>
          <a:p>
            <a:pPr lvl="1" eaLnBrk="1" hangingPunct="1"/>
            <a:r>
              <a:rPr lang="en-US" altLang="en-US" sz="2000"/>
              <a:t> Example:</a:t>
            </a:r>
          </a:p>
          <a:p>
            <a:pPr lvl="2" eaLnBrk="1" hangingPunct="1"/>
            <a:r>
              <a:rPr lang="en-US" altLang="en-US" sz="1800"/>
              <a:t>Event stimulus is a picture of a face</a:t>
            </a:r>
          </a:p>
          <a:p>
            <a:pPr lvl="2" eaLnBrk="1" hangingPunct="1"/>
            <a:r>
              <a:rPr lang="en-US" altLang="en-US" sz="1800" b="1">
                <a:solidFill>
                  <a:srgbClr val="1113E4"/>
                </a:solidFill>
              </a:rPr>
              <a:t>Block condition</a:t>
            </a:r>
            <a:r>
              <a:rPr lang="en-US" altLang="en-US" sz="1800"/>
              <a:t> is instruction on what the subject is to do when he sees the face:</a:t>
            </a:r>
          </a:p>
          <a:p>
            <a:pPr lvl="3" eaLnBrk="1" hangingPunct="1"/>
            <a:r>
              <a:rPr lang="en-US" altLang="en-US" sz="1800"/>
              <a:t> Condition A: press button #1 for male, #2 for female</a:t>
            </a:r>
          </a:p>
          <a:p>
            <a:pPr lvl="3" eaLnBrk="1" hangingPunct="1"/>
            <a:r>
              <a:rPr lang="en-US" altLang="en-US" sz="1800"/>
              <a:t> Condition B: press button #1 if face is angry, #2 if face is happy</a:t>
            </a:r>
          </a:p>
          <a:p>
            <a:pPr lvl="2" eaLnBrk="1" hangingPunct="1"/>
            <a:r>
              <a:rPr lang="en-US" altLang="en-US" sz="1800" b="1">
                <a:solidFill>
                  <a:srgbClr val="1113E4"/>
                </a:solidFill>
              </a:rPr>
              <a:t>Event stimuli</a:t>
            </a:r>
            <a:r>
              <a:rPr lang="en-US" altLang="en-US" sz="1800"/>
              <a:t> in the two conditions may be identical, or at least fungible</a:t>
            </a:r>
          </a:p>
          <a:p>
            <a:pPr lvl="2" eaLnBrk="1" hangingPunct="1"/>
            <a:r>
              <a:rPr lang="en-US" altLang="en-US" sz="1800"/>
              <a:t>It is the instructional+attentional modulation between the two conditions that is the goal of such a study</a:t>
            </a:r>
          </a:p>
          <a:p>
            <a:pPr lvl="3" eaLnBrk="1" hangingPunct="1"/>
            <a:r>
              <a:rPr lang="en-US" altLang="en-US" sz="1800"/>
              <a:t> Perhaps you have two groups of subjects </a:t>
            </a:r>
            <a:r>
              <a:rPr lang="en-US" altLang="en-US" sz="1600"/>
              <a:t>(patients and controls)</a:t>
            </a:r>
            <a:r>
              <a:rPr lang="en-US" altLang="en-US" sz="1800"/>
              <a:t> which respond differently in bench tests</a:t>
            </a:r>
          </a:p>
          <a:p>
            <a:pPr lvl="3" eaLnBrk="1" hangingPunct="1"/>
            <a:r>
              <a:rPr lang="en-US" altLang="en-US" sz="1800"/>
              <a:t> You want to find some neural substrates for these differences</a:t>
            </a:r>
          </a:p>
          <a:p>
            <a:pPr lvl="3" eaLnBrk="1" hangingPunct="1"/>
            <a:r>
              <a:rPr lang="en-US" altLang="en-US" sz="1800"/>
              <a:t> So you can tell an enthralling story and become wildly famous</a:t>
            </a:r>
          </a:p>
        </p:txBody>
      </p:sp>
    </p:spTree>
  </p:cSld>
  <p:clrMapOvr>
    <a:masterClrMapping/>
  </p:clrMapOvr>
  <p:transition spd="med">
    <p:fade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Text Box 2">
            <a:extLst>
              <a:ext uri="{FF2B5EF4-FFF2-40B4-BE49-F238E27FC236}">
                <a16:creationId xmlns:a16="http://schemas.microsoft.com/office/drawing/2014/main" id="{895776DA-7C6A-F74F-9845-EBC4C046A5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0775" y="80963"/>
            <a:ext cx="4364038" cy="466725"/>
          </a:xfrm>
          <a:prstGeom prst="rect">
            <a:avLst/>
          </a:prstGeom>
          <a:solidFill>
            <a:srgbClr val="FFFF01"/>
          </a:solidFill>
          <a:ln w="9525">
            <a:solidFill>
              <a:srgbClr val="1113E4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b="1" i="0">
                <a:solidFill>
                  <a:srgbClr val="0000FF"/>
                </a:solidFill>
                <a:latin typeface="Times" charset="0"/>
                <a:ea typeface="ＭＳ Ｐゴシック" charset="0"/>
              </a:rPr>
              <a:t>3D Individual Subject Analysis</a:t>
            </a:r>
          </a:p>
        </p:txBody>
      </p:sp>
      <p:sp>
        <p:nvSpPr>
          <p:cNvPr id="124931" name="Text Box 3">
            <a:extLst>
              <a:ext uri="{FF2B5EF4-FFF2-40B4-BE49-F238E27FC236}">
                <a16:creationId xmlns:a16="http://schemas.microsoft.com/office/drawing/2014/main" id="{4FC6473C-748F-2243-82E1-DA2A4BE118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400" y="614363"/>
            <a:ext cx="600075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i="0">
                <a:latin typeface="Times" charset="0"/>
                <a:ea typeface="ＭＳ Ｐゴシック" charset="0"/>
              </a:rPr>
              <a:t>Assemble images into AFNI-formatted datasets</a:t>
            </a:r>
          </a:p>
        </p:txBody>
      </p:sp>
      <p:sp>
        <p:nvSpPr>
          <p:cNvPr id="124932" name="Text Box 4">
            <a:extLst>
              <a:ext uri="{FF2B5EF4-FFF2-40B4-BE49-F238E27FC236}">
                <a16:creationId xmlns:a16="http://schemas.microsoft.com/office/drawing/2014/main" id="{383FF0F4-7EA3-0949-936F-9C6276DBFA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400" y="1206500"/>
            <a:ext cx="5864225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i="0">
                <a:latin typeface="Times" charset="0"/>
                <a:ea typeface="ＭＳ Ｐゴシック" charset="0"/>
              </a:rPr>
              <a:t>Check images for quality (visual &amp; automatic)</a:t>
            </a:r>
          </a:p>
        </p:txBody>
      </p:sp>
      <p:sp>
        <p:nvSpPr>
          <p:cNvPr id="124933" name="Text Box 5">
            <a:extLst>
              <a:ext uri="{FF2B5EF4-FFF2-40B4-BE49-F238E27FC236}">
                <a16:creationId xmlns:a16="http://schemas.microsoft.com/office/drawing/2014/main" id="{7B140161-2BA7-324F-9036-8419560902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400" y="1798638"/>
            <a:ext cx="3275013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i="0">
                <a:latin typeface="Times" charset="0"/>
                <a:ea typeface="ＭＳ Ｐゴシック" charset="0"/>
              </a:rPr>
              <a:t>Register (realign) images</a:t>
            </a:r>
          </a:p>
        </p:txBody>
      </p:sp>
      <p:sp>
        <p:nvSpPr>
          <p:cNvPr id="124934" name="Text Box 6">
            <a:extLst>
              <a:ext uri="{FF2B5EF4-FFF2-40B4-BE49-F238E27FC236}">
                <a16:creationId xmlns:a16="http://schemas.microsoft.com/office/drawing/2014/main" id="{A83B0C0A-3673-E74F-A305-5F26A19372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400" y="2392363"/>
            <a:ext cx="3190875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i="0">
                <a:latin typeface="Times" charset="0"/>
                <a:ea typeface="ＭＳ Ｐゴシック" charset="0"/>
              </a:rPr>
              <a:t>Smooth images spatially</a:t>
            </a:r>
          </a:p>
        </p:txBody>
      </p:sp>
      <p:sp>
        <p:nvSpPr>
          <p:cNvPr id="124935" name="Text Box 7">
            <a:extLst>
              <a:ext uri="{FF2B5EF4-FFF2-40B4-BE49-F238E27FC236}">
                <a16:creationId xmlns:a16="http://schemas.microsoft.com/office/drawing/2014/main" id="{D90CCF88-9E3E-CE42-BC9B-B00CA624F5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400" y="2984500"/>
            <a:ext cx="4535488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i="0">
                <a:latin typeface="Times" charset="0"/>
                <a:ea typeface="ＭＳ Ｐゴシック" charset="0"/>
              </a:rPr>
              <a:t>Mask out non-brain parts of images</a:t>
            </a:r>
          </a:p>
        </p:txBody>
      </p:sp>
      <p:sp>
        <p:nvSpPr>
          <p:cNvPr id="124936" name="Text Box 8">
            <a:extLst>
              <a:ext uri="{FF2B5EF4-FFF2-40B4-BE49-F238E27FC236}">
                <a16:creationId xmlns:a16="http://schemas.microsoft.com/office/drawing/2014/main" id="{93776AD3-A1EC-3042-85B6-8B366C67C3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400" y="3576638"/>
            <a:ext cx="6465888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i="0">
                <a:latin typeface="Times" charset="0"/>
                <a:ea typeface="ＭＳ Ｐゴシック" charset="0"/>
              </a:rPr>
              <a:t>Normalize time series baseline to 100 (for %-izing)</a:t>
            </a:r>
          </a:p>
        </p:txBody>
      </p:sp>
      <p:sp>
        <p:nvSpPr>
          <p:cNvPr id="124937" name="Text Box 9">
            <a:extLst>
              <a:ext uri="{FF2B5EF4-FFF2-40B4-BE49-F238E27FC236}">
                <a16:creationId xmlns:a16="http://schemas.microsoft.com/office/drawing/2014/main" id="{D939E456-BDE6-B947-AD81-2115E960DC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400" y="4191000"/>
            <a:ext cx="7175500" cy="1054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169863" indent="287338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0" hangingPunct="0">
              <a:lnSpc>
                <a:spcPct val="90000"/>
              </a:lnSpc>
              <a:defRPr/>
            </a:pPr>
            <a:r>
              <a:rPr lang="en-US" i="0"/>
              <a:t>Fit stimulus timing + hemodynamic model to time series</a:t>
            </a:r>
          </a:p>
          <a:p>
            <a:pPr lvl="1" eaLnBrk="0" hangingPunct="0">
              <a:lnSpc>
                <a:spcPct val="90000"/>
              </a:lnSpc>
              <a:buFont typeface="Times" charset="0"/>
              <a:buChar char="•"/>
              <a:defRPr/>
            </a:pPr>
            <a:r>
              <a:rPr lang="en-US" i="0"/>
              <a:t>catenates imaging runs, removes residual movement effects, computes response sizes &amp; inter-stim contrasts</a:t>
            </a:r>
          </a:p>
        </p:txBody>
      </p:sp>
      <p:sp>
        <p:nvSpPr>
          <p:cNvPr id="124938" name="Text Box 10">
            <a:extLst>
              <a:ext uri="{FF2B5EF4-FFF2-40B4-BE49-F238E27FC236}">
                <a16:creationId xmlns:a16="http://schemas.microsoft.com/office/drawing/2014/main" id="{A9ACB15F-916F-1D46-A9C3-D2B94B63C9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400" y="5354638"/>
            <a:ext cx="5795963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i="0">
                <a:latin typeface="Times" pitchFamily="2" charset="0"/>
              </a:rPr>
              <a:t>Segregate into differentially </a:t>
            </a:r>
            <a:r>
              <a:rPr lang="ja-JP" altLang="en-US" i="0">
                <a:latin typeface="Arial" panose="020B0604020202020204" pitchFamily="34" charset="0"/>
              </a:rPr>
              <a:t>“</a:t>
            </a:r>
            <a:r>
              <a:rPr lang="en-US" altLang="ja-JP" i="0">
                <a:latin typeface="Times" pitchFamily="2" charset="0"/>
              </a:rPr>
              <a:t>activated</a:t>
            </a:r>
            <a:r>
              <a:rPr lang="ja-JP" altLang="en-US" i="0">
                <a:latin typeface="Arial" panose="020B0604020202020204" pitchFamily="34" charset="0"/>
              </a:rPr>
              <a:t>”</a:t>
            </a:r>
            <a:r>
              <a:rPr lang="en-US" altLang="ja-JP" i="0">
                <a:latin typeface="Times" pitchFamily="2" charset="0"/>
              </a:rPr>
              <a:t> blobs</a:t>
            </a:r>
            <a:endParaRPr lang="en-US" altLang="en-US" i="0">
              <a:latin typeface="Times" pitchFamily="2" charset="0"/>
            </a:endParaRPr>
          </a:p>
        </p:txBody>
      </p:sp>
      <p:sp>
        <p:nvSpPr>
          <p:cNvPr id="124939" name="Text Box 11">
            <a:extLst>
              <a:ext uri="{FF2B5EF4-FFF2-40B4-BE49-F238E27FC236}">
                <a16:creationId xmlns:a16="http://schemas.microsoft.com/office/drawing/2014/main" id="{13B9B6A8-DD64-2847-8BA6-D43A03CD6A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400" y="5948363"/>
            <a:ext cx="353695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i="0">
                <a:latin typeface="Times" charset="0"/>
                <a:ea typeface="ＭＳ Ｐゴシック" charset="0"/>
              </a:rPr>
              <a:t>Look at results, and</a:t>
            </a:r>
            <a:r>
              <a:rPr lang="en-US">
                <a:latin typeface="Times" charset="0"/>
                <a:ea typeface="ＭＳ Ｐゴシック" charset="0"/>
              </a:rPr>
              <a:t> ponder</a:t>
            </a:r>
            <a:endParaRPr lang="en-US" i="0">
              <a:latin typeface="Times" charset="0"/>
              <a:ea typeface="ＭＳ Ｐゴシック" charset="0"/>
            </a:endParaRPr>
          </a:p>
        </p:txBody>
      </p:sp>
      <p:sp>
        <p:nvSpPr>
          <p:cNvPr id="124940" name="Freeform 12">
            <a:extLst>
              <a:ext uri="{FF2B5EF4-FFF2-40B4-BE49-F238E27FC236}">
                <a16:creationId xmlns:a16="http://schemas.microsoft.com/office/drawing/2014/main" id="{9A21559D-F926-AE43-90ED-27D7AF5F2FBE}"/>
              </a:ext>
            </a:extLst>
          </p:cNvPr>
          <p:cNvSpPr>
            <a:spLocks/>
          </p:cNvSpPr>
          <p:nvPr/>
        </p:nvSpPr>
        <p:spPr bwMode="auto">
          <a:xfrm>
            <a:off x="547688" y="1008063"/>
            <a:ext cx="112712" cy="304800"/>
          </a:xfrm>
          <a:custGeom>
            <a:avLst/>
            <a:gdLst>
              <a:gd name="T0" fmla="*/ 112712 w 119"/>
              <a:gd name="T1" fmla="*/ 0 h 192"/>
              <a:gd name="T2" fmla="*/ 46411 w 119"/>
              <a:gd name="T3" fmla="*/ 28575 h 192"/>
              <a:gd name="T4" fmla="*/ 6630 w 119"/>
              <a:gd name="T5" fmla="*/ 136525 h 192"/>
              <a:gd name="T6" fmla="*/ 17996 w 119"/>
              <a:gd name="T7" fmla="*/ 244475 h 192"/>
              <a:gd name="T8" fmla="*/ 112712 w 119"/>
              <a:gd name="T9" fmla="*/ 304800 h 1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19" h="192">
                <a:moveTo>
                  <a:pt x="119" y="0"/>
                </a:moveTo>
                <a:cubicBezTo>
                  <a:pt x="107" y="3"/>
                  <a:pt x="68" y="4"/>
                  <a:pt x="49" y="18"/>
                </a:cubicBezTo>
                <a:cubicBezTo>
                  <a:pt x="30" y="32"/>
                  <a:pt x="12" y="63"/>
                  <a:pt x="7" y="86"/>
                </a:cubicBezTo>
                <a:cubicBezTo>
                  <a:pt x="2" y="109"/>
                  <a:pt x="0" y="136"/>
                  <a:pt x="19" y="154"/>
                </a:cubicBezTo>
                <a:cubicBezTo>
                  <a:pt x="38" y="172"/>
                  <a:pt x="98" y="184"/>
                  <a:pt x="119" y="192"/>
                </a:cubicBezTo>
              </a:path>
            </a:pathLst>
          </a:custGeom>
          <a:noFill/>
          <a:ln w="19050" cmpd="sng">
            <a:solidFill>
              <a:srgbClr val="408000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941" name="Text Box 13">
            <a:extLst>
              <a:ext uri="{FF2B5EF4-FFF2-40B4-BE49-F238E27FC236}">
                <a16:creationId xmlns:a16="http://schemas.microsoft.com/office/drawing/2014/main" id="{0EAB5582-A74F-9A46-96CD-0832214D9C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15113" y="595313"/>
            <a:ext cx="2195512" cy="55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lnSpc>
                <a:spcPct val="85000"/>
              </a:lnSpc>
              <a:defRPr/>
            </a:pPr>
            <a:r>
              <a:rPr lang="en-US" sz="1200" b="1" i="0">
                <a:solidFill>
                  <a:srgbClr val="408000"/>
                </a:solidFill>
                <a:latin typeface="Courier New" charset="0"/>
                <a:ea typeface="ＭＳ Ｐゴシック" charset="0"/>
              </a:rPr>
              <a:t>to3d</a:t>
            </a:r>
          </a:p>
          <a:p>
            <a:pPr algn="ctr" eaLnBrk="0" hangingPunct="0">
              <a:lnSpc>
                <a:spcPct val="85000"/>
              </a:lnSpc>
              <a:defRPr/>
            </a:pPr>
            <a:r>
              <a:rPr lang="en-US" sz="1200" b="1" u="sng">
                <a:solidFill>
                  <a:srgbClr val="0080FF"/>
                </a:solidFill>
                <a:latin typeface="Courier New" charset="0"/>
                <a:ea typeface="ＭＳ Ｐゴシック" charset="0"/>
              </a:rPr>
              <a:t>OR</a:t>
            </a:r>
            <a:endParaRPr lang="en-US" sz="1200" b="1" i="0">
              <a:solidFill>
                <a:srgbClr val="408000"/>
              </a:solidFill>
              <a:latin typeface="Courier New" charset="0"/>
              <a:ea typeface="ＭＳ Ｐゴシック" charset="0"/>
            </a:endParaRPr>
          </a:p>
          <a:p>
            <a:pPr algn="ctr" eaLnBrk="0" hangingPunct="0">
              <a:lnSpc>
                <a:spcPct val="85000"/>
              </a:lnSpc>
              <a:defRPr/>
            </a:pPr>
            <a:r>
              <a:rPr lang="en-US" sz="1200" b="1" i="0">
                <a:solidFill>
                  <a:srgbClr val="408000"/>
                </a:solidFill>
                <a:latin typeface="Courier New" charset="0"/>
                <a:ea typeface="ＭＳ Ｐゴシック" charset="0"/>
              </a:rPr>
              <a:t>can do at NIH scanners</a:t>
            </a:r>
            <a:endParaRPr lang="en-US" sz="1200" b="1" i="0">
              <a:solidFill>
                <a:srgbClr val="00FF00"/>
              </a:solidFill>
              <a:latin typeface="Courier New" charset="0"/>
              <a:ea typeface="ＭＳ Ｐゴシック" charset="0"/>
            </a:endParaRPr>
          </a:p>
        </p:txBody>
      </p:sp>
      <p:sp>
        <p:nvSpPr>
          <p:cNvPr id="124942" name="Text Box 14">
            <a:extLst>
              <a:ext uri="{FF2B5EF4-FFF2-40B4-BE49-F238E27FC236}">
                <a16:creationId xmlns:a16="http://schemas.microsoft.com/office/drawing/2014/main" id="{CA5BECD9-6688-7C4E-93E1-001C158D2B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0013" y="1419225"/>
            <a:ext cx="183038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1200" b="1" i="0">
                <a:solidFill>
                  <a:srgbClr val="408000"/>
                </a:solidFill>
                <a:latin typeface="Courier New" charset="0"/>
                <a:ea typeface="ＭＳ Ｐゴシック" charset="0"/>
              </a:rPr>
              <a:t>afni </a:t>
            </a:r>
            <a:r>
              <a:rPr lang="en-US" sz="1200" b="1" i="0">
                <a:solidFill>
                  <a:srgbClr val="0080FF"/>
                </a:solidFill>
                <a:latin typeface="Courier New" charset="0"/>
                <a:ea typeface="ＭＳ Ｐゴシック" charset="0"/>
              </a:rPr>
              <a:t>+</a:t>
            </a:r>
            <a:r>
              <a:rPr lang="en-US" sz="1200" b="1" i="0">
                <a:solidFill>
                  <a:srgbClr val="408000"/>
                </a:solidFill>
                <a:latin typeface="Courier New" charset="0"/>
                <a:ea typeface="ＭＳ Ｐゴシック" charset="0"/>
              </a:rPr>
              <a:t> 3dToutcount</a:t>
            </a:r>
            <a:endParaRPr lang="en-US" sz="1200" b="1" i="0">
              <a:solidFill>
                <a:srgbClr val="00FF00"/>
              </a:solidFill>
              <a:latin typeface="Courier New" charset="0"/>
              <a:ea typeface="ＭＳ Ｐゴシック" charset="0"/>
            </a:endParaRPr>
          </a:p>
        </p:txBody>
      </p:sp>
      <p:sp>
        <p:nvSpPr>
          <p:cNvPr id="124943" name="Text Box 15">
            <a:extLst>
              <a:ext uri="{FF2B5EF4-FFF2-40B4-BE49-F238E27FC236}">
                <a16:creationId xmlns:a16="http://schemas.microsoft.com/office/drawing/2014/main" id="{2688F876-67E5-AA4C-A659-EFA98D1C65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1913" y="1774825"/>
            <a:ext cx="1190625" cy="55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lnSpc>
                <a:spcPct val="85000"/>
              </a:lnSpc>
              <a:defRPr/>
            </a:pPr>
            <a:r>
              <a:rPr lang="en-US" sz="1200" b="1" i="0">
                <a:solidFill>
                  <a:srgbClr val="408000"/>
                </a:solidFill>
                <a:latin typeface="Courier New" charset="0"/>
                <a:ea typeface="ＭＳ Ｐゴシック" charset="0"/>
              </a:rPr>
              <a:t>3dvolreg</a:t>
            </a:r>
          </a:p>
          <a:p>
            <a:pPr algn="ctr" eaLnBrk="0" hangingPunct="0">
              <a:lnSpc>
                <a:spcPct val="85000"/>
              </a:lnSpc>
              <a:defRPr/>
            </a:pPr>
            <a:r>
              <a:rPr lang="en-US" sz="1200" b="1" u="sng">
                <a:solidFill>
                  <a:srgbClr val="0080FF"/>
                </a:solidFill>
                <a:latin typeface="Courier New" charset="0"/>
                <a:ea typeface="ＭＳ Ｐゴシック" charset="0"/>
              </a:rPr>
              <a:t>OR</a:t>
            </a:r>
            <a:endParaRPr lang="en-US" sz="1200" b="1" i="0">
              <a:solidFill>
                <a:srgbClr val="408000"/>
              </a:solidFill>
              <a:latin typeface="Courier New" charset="0"/>
              <a:ea typeface="ＭＳ Ｐゴシック" charset="0"/>
            </a:endParaRPr>
          </a:p>
          <a:p>
            <a:pPr algn="ctr" eaLnBrk="0" hangingPunct="0">
              <a:lnSpc>
                <a:spcPct val="85000"/>
              </a:lnSpc>
              <a:defRPr/>
            </a:pPr>
            <a:r>
              <a:rPr lang="en-US" sz="1200" b="1" i="0">
                <a:solidFill>
                  <a:srgbClr val="408000"/>
                </a:solidFill>
                <a:latin typeface="Courier New" charset="0"/>
                <a:ea typeface="ＭＳ Ｐゴシック" charset="0"/>
              </a:rPr>
              <a:t>3dWarpDrive</a:t>
            </a:r>
            <a:endParaRPr lang="en-US" sz="1200" b="1" i="0">
              <a:solidFill>
                <a:srgbClr val="00FF00"/>
              </a:solidFill>
              <a:latin typeface="Courier New" charset="0"/>
              <a:ea typeface="ＭＳ Ｐゴシック" charset="0"/>
            </a:endParaRPr>
          </a:p>
        </p:txBody>
      </p:sp>
      <p:sp>
        <p:nvSpPr>
          <p:cNvPr id="124945" name="Text Box 17">
            <a:extLst>
              <a:ext uri="{FF2B5EF4-FFF2-40B4-BE49-F238E27FC236}">
                <a16:creationId xmlns:a16="http://schemas.microsoft.com/office/drawing/2014/main" id="{EC9EFE8B-EB64-894E-A3C8-64AB3022CD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5088" y="3194050"/>
            <a:ext cx="29273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1200" b="1" i="0">
                <a:solidFill>
                  <a:srgbClr val="408000"/>
                </a:solidFill>
                <a:latin typeface="Courier New" charset="0"/>
                <a:ea typeface="ＭＳ Ｐゴシック" charset="0"/>
              </a:rPr>
              <a:t>3dAutomask </a:t>
            </a:r>
            <a:r>
              <a:rPr lang="en-US" sz="1200" b="1" i="0">
                <a:solidFill>
                  <a:srgbClr val="0080FF"/>
                </a:solidFill>
                <a:latin typeface="Courier New" charset="0"/>
                <a:ea typeface="ＭＳ Ｐゴシック" charset="0"/>
              </a:rPr>
              <a:t>+</a:t>
            </a:r>
            <a:r>
              <a:rPr lang="en-US" sz="1200" b="1" i="0">
                <a:solidFill>
                  <a:srgbClr val="408000"/>
                </a:solidFill>
                <a:latin typeface="Courier New" charset="0"/>
                <a:ea typeface="ＭＳ Ｐゴシック" charset="0"/>
              </a:rPr>
              <a:t> 3dcalc </a:t>
            </a:r>
            <a:r>
              <a:rPr lang="en-US" sz="1200" b="1" i="0">
                <a:solidFill>
                  <a:srgbClr val="0080FF"/>
                </a:solidFill>
                <a:latin typeface="Courier New" charset="0"/>
                <a:ea typeface="ＭＳ Ｐゴシック" charset="0"/>
              </a:rPr>
              <a:t>(optional)</a:t>
            </a:r>
            <a:endParaRPr lang="en-US" sz="1200" b="1" i="0">
              <a:solidFill>
                <a:srgbClr val="00FF00"/>
              </a:solidFill>
              <a:latin typeface="Courier New" charset="0"/>
              <a:ea typeface="ＭＳ Ｐゴシック" charset="0"/>
            </a:endParaRPr>
          </a:p>
        </p:txBody>
      </p:sp>
      <p:sp>
        <p:nvSpPr>
          <p:cNvPr id="124946" name="Text Box 18">
            <a:extLst>
              <a:ext uri="{FF2B5EF4-FFF2-40B4-BE49-F238E27FC236}">
                <a16:creationId xmlns:a16="http://schemas.microsoft.com/office/drawing/2014/main" id="{0209285D-E50D-FB49-A490-602213E175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64375" y="3543300"/>
            <a:ext cx="1922463" cy="55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85000"/>
              </a:lnSpc>
              <a:defRPr/>
            </a:pPr>
            <a:r>
              <a:rPr lang="en-US" sz="1200" b="1" i="0">
                <a:solidFill>
                  <a:srgbClr val="408000"/>
                </a:solidFill>
                <a:latin typeface="Courier New" charset="0"/>
                <a:ea typeface="ＭＳ Ｐゴシック" charset="0"/>
              </a:rPr>
              <a:t>3dTstat </a:t>
            </a:r>
            <a:r>
              <a:rPr lang="en-US" sz="1200" b="1" i="0">
                <a:solidFill>
                  <a:srgbClr val="0080FF"/>
                </a:solidFill>
                <a:latin typeface="Courier New" charset="0"/>
                <a:ea typeface="ＭＳ Ｐゴシック" charset="0"/>
              </a:rPr>
              <a:t>+</a:t>
            </a:r>
            <a:r>
              <a:rPr lang="en-US" sz="1200" b="1" i="0">
                <a:solidFill>
                  <a:srgbClr val="408000"/>
                </a:solidFill>
                <a:latin typeface="Courier New" charset="0"/>
                <a:ea typeface="ＭＳ Ｐゴシック" charset="0"/>
              </a:rPr>
              <a:t> 3dcalc</a:t>
            </a:r>
          </a:p>
          <a:p>
            <a:pPr eaLnBrk="0" hangingPunct="0">
              <a:lnSpc>
                <a:spcPct val="85000"/>
              </a:lnSpc>
              <a:defRPr/>
            </a:pPr>
            <a:r>
              <a:rPr lang="en-US" sz="1200" b="1" i="0">
                <a:solidFill>
                  <a:srgbClr val="408000"/>
                </a:solidFill>
                <a:latin typeface="Courier New" charset="0"/>
                <a:ea typeface="ＭＳ Ｐゴシック" charset="0"/>
              </a:rPr>
              <a:t> </a:t>
            </a:r>
            <a:r>
              <a:rPr lang="en-US" sz="1200" b="1" i="0">
                <a:solidFill>
                  <a:srgbClr val="0080FF"/>
                </a:solidFill>
                <a:latin typeface="Courier New" charset="0"/>
                <a:ea typeface="ＭＳ Ｐゴシック" charset="0"/>
              </a:rPr>
              <a:t>(optional: could</a:t>
            </a:r>
          </a:p>
          <a:p>
            <a:pPr eaLnBrk="0" hangingPunct="0">
              <a:lnSpc>
                <a:spcPct val="85000"/>
              </a:lnSpc>
              <a:defRPr/>
            </a:pPr>
            <a:r>
              <a:rPr lang="en-US" sz="1200" b="1" i="0">
                <a:solidFill>
                  <a:srgbClr val="0080FF"/>
                </a:solidFill>
                <a:latin typeface="Courier New" charset="0"/>
                <a:ea typeface="ＭＳ Ｐゴシック" charset="0"/>
              </a:rPr>
              <a:t>  be done post-fit)</a:t>
            </a:r>
            <a:endParaRPr lang="en-US" sz="1200" b="1" i="0">
              <a:solidFill>
                <a:srgbClr val="00FF00"/>
              </a:solidFill>
              <a:latin typeface="Courier New" charset="0"/>
              <a:ea typeface="ＭＳ Ｐゴシック" charset="0"/>
            </a:endParaRPr>
          </a:p>
        </p:txBody>
      </p:sp>
      <p:sp>
        <p:nvSpPr>
          <p:cNvPr id="124947" name="Text Box 19">
            <a:extLst>
              <a:ext uri="{FF2B5EF4-FFF2-40B4-BE49-F238E27FC236}">
                <a16:creationId xmlns:a16="http://schemas.microsoft.com/office/drawing/2014/main" id="{1A1939C1-4A07-BF40-A15C-A3F4A35C6D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85100" y="5032375"/>
            <a:ext cx="12811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1200" b="1" i="0" u="sng">
                <a:solidFill>
                  <a:srgbClr val="408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urier New" charset="0"/>
                <a:ea typeface="ＭＳ Ｐゴシック" charset="0"/>
              </a:rPr>
              <a:t>3dDeconvolve</a:t>
            </a:r>
            <a:endParaRPr lang="en-US" sz="1200" b="1" i="0" u="sng">
              <a:solidFill>
                <a:srgbClr val="00FF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ourier New" charset="0"/>
              <a:ea typeface="ＭＳ Ｐゴシック" charset="0"/>
            </a:endParaRPr>
          </a:p>
        </p:txBody>
      </p:sp>
      <p:sp>
        <p:nvSpPr>
          <p:cNvPr id="124948" name="Text Box 20">
            <a:extLst>
              <a:ext uri="{FF2B5EF4-FFF2-40B4-BE49-F238E27FC236}">
                <a16:creationId xmlns:a16="http://schemas.microsoft.com/office/drawing/2014/main" id="{FDB1DB2E-7838-DC49-B3E3-E5FBDCE257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2863" y="5341938"/>
            <a:ext cx="2012950" cy="55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lnSpc>
                <a:spcPct val="85000"/>
              </a:lnSpc>
              <a:defRPr/>
            </a:pPr>
            <a:r>
              <a:rPr lang="en-US" sz="1200" b="1" i="0">
                <a:solidFill>
                  <a:srgbClr val="408000"/>
                </a:solidFill>
                <a:latin typeface="Courier New" charset="0"/>
                <a:ea typeface="ＭＳ Ｐゴシック" charset="0"/>
              </a:rPr>
              <a:t>3dClustSim </a:t>
            </a:r>
            <a:r>
              <a:rPr lang="en-US" sz="1200" b="1" i="0">
                <a:solidFill>
                  <a:srgbClr val="0080FF"/>
                </a:solidFill>
                <a:latin typeface="Courier New" charset="0"/>
                <a:ea typeface="ＭＳ Ｐゴシック" charset="0"/>
              </a:rPr>
              <a:t>+</a:t>
            </a:r>
            <a:r>
              <a:rPr lang="en-US" sz="1200" b="1" i="0">
                <a:solidFill>
                  <a:srgbClr val="408000"/>
                </a:solidFill>
                <a:latin typeface="Courier New" charset="0"/>
                <a:ea typeface="ＭＳ Ｐゴシック" charset="0"/>
              </a:rPr>
              <a:t> 3dmerge</a:t>
            </a:r>
          </a:p>
          <a:p>
            <a:pPr algn="ctr" eaLnBrk="0" hangingPunct="0">
              <a:lnSpc>
                <a:spcPct val="85000"/>
              </a:lnSpc>
              <a:defRPr/>
            </a:pPr>
            <a:r>
              <a:rPr lang="en-US" sz="1200" b="1" u="sng">
                <a:solidFill>
                  <a:srgbClr val="0080FF"/>
                </a:solidFill>
                <a:latin typeface="Courier New" charset="0"/>
                <a:ea typeface="ＭＳ Ｐゴシック" charset="0"/>
              </a:rPr>
              <a:t>OR</a:t>
            </a:r>
            <a:endParaRPr lang="en-US" sz="1200" b="1" i="0">
              <a:solidFill>
                <a:srgbClr val="408000"/>
              </a:solidFill>
              <a:latin typeface="Courier New" charset="0"/>
              <a:ea typeface="ＭＳ Ｐゴシック" charset="0"/>
            </a:endParaRPr>
          </a:p>
          <a:p>
            <a:pPr algn="ctr" eaLnBrk="0" hangingPunct="0">
              <a:lnSpc>
                <a:spcPct val="85000"/>
              </a:lnSpc>
              <a:defRPr/>
            </a:pPr>
            <a:r>
              <a:rPr lang="en-US" sz="1200" b="1" i="0">
                <a:solidFill>
                  <a:srgbClr val="408000"/>
                </a:solidFill>
                <a:latin typeface="Courier New" charset="0"/>
                <a:ea typeface="ＭＳ Ｐゴシック" charset="0"/>
              </a:rPr>
              <a:t>Extraction from ROIs</a:t>
            </a:r>
            <a:endParaRPr lang="en-US" sz="1200" b="1" i="0">
              <a:solidFill>
                <a:srgbClr val="00FF00"/>
              </a:solidFill>
              <a:latin typeface="Courier New" charset="0"/>
              <a:ea typeface="ＭＳ Ｐゴシック" charset="0"/>
            </a:endParaRPr>
          </a:p>
        </p:txBody>
      </p:sp>
      <p:sp>
        <p:nvSpPr>
          <p:cNvPr id="124949" name="Text Box 21">
            <a:extLst>
              <a:ext uri="{FF2B5EF4-FFF2-40B4-BE49-F238E27FC236}">
                <a16:creationId xmlns:a16="http://schemas.microsoft.com/office/drawing/2014/main" id="{9A470E5D-FE03-2B41-8FCF-5357BE14CB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67188" y="5927725"/>
            <a:ext cx="1922462" cy="55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lnSpc>
                <a:spcPct val="85000"/>
              </a:lnSpc>
              <a:defRPr/>
            </a:pPr>
            <a:r>
              <a:rPr lang="en-US" sz="1200" b="1" i="0">
                <a:solidFill>
                  <a:srgbClr val="408000"/>
                </a:solidFill>
                <a:latin typeface="Courier New" charset="0"/>
                <a:ea typeface="ＭＳ Ｐゴシック" charset="0"/>
              </a:rPr>
              <a:t>afni</a:t>
            </a:r>
          </a:p>
          <a:p>
            <a:pPr algn="ctr" eaLnBrk="0" hangingPunct="0">
              <a:lnSpc>
                <a:spcPct val="85000"/>
              </a:lnSpc>
              <a:defRPr/>
            </a:pPr>
            <a:r>
              <a:rPr lang="en-US" sz="1200" b="1" u="sng">
                <a:solidFill>
                  <a:srgbClr val="0080FF"/>
                </a:solidFill>
                <a:latin typeface="Courier New" charset="0"/>
                <a:ea typeface="ＭＳ Ｐゴシック" charset="0"/>
              </a:rPr>
              <a:t>AND</a:t>
            </a:r>
            <a:endParaRPr lang="en-US" sz="1200" b="1" i="0">
              <a:solidFill>
                <a:srgbClr val="408000"/>
              </a:solidFill>
              <a:latin typeface="Courier New" charset="0"/>
              <a:ea typeface="ＭＳ Ｐゴシック" charset="0"/>
            </a:endParaRPr>
          </a:p>
          <a:p>
            <a:pPr algn="ctr" eaLnBrk="0" hangingPunct="0">
              <a:lnSpc>
                <a:spcPct val="85000"/>
              </a:lnSpc>
              <a:defRPr/>
            </a:pPr>
            <a:r>
              <a:rPr lang="en-US" sz="1200" b="1" i="0">
                <a:solidFill>
                  <a:srgbClr val="408000"/>
                </a:solidFill>
                <a:latin typeface="Courier New" charset="0"/>
                <a:ea typeface="ＭＳ Ｐゴシック" charset="0"/>
              </a:rPr>
              <a:t>your personal brain</a:t>
            </a:r>
            <a:endParaRPr lang="en-US" sz="1200" b="1" i="0">
              <a:solidFill>
                <a:srgbClr val="00FF00"/>
              </a:solidFill>
              <a:latin typeface="Courier New" charset="0"/>
              <a:ea typeface="ＭＳ Ｐゴシック" charset="0"/>
            </a:endParaRPr>
          </a:p>
        </p:txBody>
      </p:sp>
      <p:sp>
        <p:nvSpPr>
          <p:cNvPr id="124950" name="Freeform 22">
            <a:extLst>
              <a:ext uri="{FF2B5EF4-FFF2-40B4-BE49-F238E27FC236}">
                <a16:creationId xmlns:a16="http://schemas.microsoft.com/office/drawing/2014/main" id="{6334FC3C-FCB9-C24F-9807-E4E14B746ABD}"/>
              </a:ext>
            </a:extLst>
          </p:cNvPr>
          <p:cNvSpPr>
            <a:spLocks/>
          </p:cNvSpPr>
          <p:nvPr/>
        </p:nvSpPr>
        <p:spPr bwMode="auto">
          <a:xfrm>
            <a:off x="547688" y="1600200"/>
            <a:ext cx="112712" cy="304800"/>
          </a:xfrm>
          <a:custGeom>
            <a:avLst/>
            <a:gdLst>
              <a:gd name="T0" fmla="*/ 112712 w 119"/>
              <a:gd name="T1" fmla="*/ 0 h 192"/>
              <a:gd name="T2" fmla="*/ 46411 w 119"/>
              <a:gd name="T3" fmla="*/ 28575 h 192"/>
              <a:gd name="T4" fmla="*/ 6630 w 119"/>
              <a:gd name="T5" fmla="*/ 136525 h 192"/>
              <a:gd name="T6" fmla="*/ 17996 w 119"/>
              <a:gd name="T7" fmla="*/ 244475 h 192"/>
              <a:gd name="T8" fmla="*/ 112712 w 119"/>
              <a:gd name="T9" fmla="*/ 304800 h 1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19" h="192">
                <a:moveTo>
                  <a:pt x="119" y="0"/>
                </a:moveTo>
                <a:cubicBezTo>
                  <a:pt x="107" y="3"/>
                  <a:pt x="68" y="4"/>
                  <a:pt x="49" y="18"/>
                </a:cubicBezTo>
                <a:cubicBezTo>
                  <a:pt x="30" y="32"/>
                  <a:pt x="12" y="63"/>
                  <a:pt x="7" y="86"/>
                </a:cubicBezTo>
                <a:cubicBezTo>
                  <a:pt x="2" y="109"/>
                  <a:pt x="0" y="136"/>
                  <a:pt x="19" y="154"/>
                </a:cubicBezTo>
                <a:cubicBezTo>
                  <a:pt x="38" y="172"/>
                  <a:pt x="98" y="184"/>
                  <a:pt x="119" y="192"/>
                </a:cubicBezTo>
              </a:path>
            </a:pathLst>
          </a:custGeom>
          <a:noFill/>
          <a:ln w="19050" cmpd="sng">
            <a:solidFill>
              <a:srgbClr val="408000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951" name="Freeform 23">
            <a:extLst>
              <a:ext uri="{FF2B5EF4-FFF2-40B4-BE49-F238E27FC236}">
                <a16:creationId xmlns:a16="http://schemas.microsoft.com/office/drawing/2014/main" id="{A9F569DC-41EA-BB4C-95E0-613381781E14}"/>
              </a:ext>
            </a:extLst>
          </p:cNvPr>
          <p:cNvSpPr>
            <a:spLocks/>
          </p:cNvSpPr>
          <p:nvPr/>
        </p:nvSpPr>
        <p:spPr bwMode="auto">
          <a:xfrm>
            <a:off x="547688" y="2193925"/>
            <a:ext cx="112712" cy="304800"/>
          </a:xfrm>
          <a:custGeom>
            <a:avLst/>
            <a:gdLst>
              <a:gd name="T0" fmla="*/ 112712 w 119"/>
              <a:gd name="T1" fmla="*/ 0 h 192"/>
              <a:gd name="T2" fmla="*/ 46411 w 119"/>
              <a:gd name="T3" fmla="*/ 28575 h 192"/>
              <a:gd name="T4" fmla="*/ 6630 w 119"/>
              <a:gd name="T5" fmla="*/ 136525 h 192"/>
              <a:gd name="T6" fmla="*/ 17996 w 119"/>
              <a:gd name="T7" fmla="*/ 244475 h 192"/>
              <a:gd name="T8" fmla="*/ 112712 w 119"/>
              <a:gd name="T9" fmla="*/ 304800 h 1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19" h="192">
                <a:moveTo>
                  <a:pt x="119" y="0"/>
                </a:moveTo>
                <a:cubicBezTo>
                  <a:pt x="107" y="3"/>
                  <a:pt x="68" y="4"/>
                  <a:pt x="49" y="18"/>
                </a:cubicBezTo>
                <a:cubicBezTo>
                  <a:pt x="30" y="32"/>
                  <a:pt x="12" y="63"/>
                  <a:pt x="7" y="86"/>
                </a:cubicBezTo>
                <a:cubicBezTo>
                  <a:pt x="2" y="109"/>
                  <a:pt x="0" y="136"/>
                  <a:pt x="19" y="154"/>
                </a:cubicBezTo>
                <a:cubicBezTo>
                  <a:pt x="38" y="172"/>
                  <a:pt x="98" y="184"/>
                  <a:pt x="119" y="192"/>
                </a:cubicBezTo>
              </a:path>
            </a:pathLst>
          </a:custGeom>
          <a:noFill/>
          <a:ln w="19050" cmpd="sng">
            <a:solidFill>
              <a:srgbClr val="408000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952" name="Freeform 24">
            <a:extLst>
              <a:ext uri="{FF2B5EF4-FFF2-40B4-BE49-F238E27FC236}">
                <a16:creationId xmlns:a16="http://schemas.microsoft.com/office/drawing/2014/main" id="{9615CC47-32AF-E841-9307-C8EA9213D8E5}"/>
              </a:ext>
            </a:extLst>
          </p:cNvPr>
          <p:cNvSpPr>
            <a:spLocks/>
          </p:cNvSpPr>
          <p:nvPr/>
        </p:nvSpPr>
        <p:spPr bwMode="auto">
          <a:xfrm>
            <a:off x="547688" y="2786063"/>
            <a:ext cx="112712" cy="304800"/>
          </a:xfrm>
          <a:custGeom>
            <a:avLst/>
            <a:gdLst>
              <a:gd name="T0" fmla="*/ 112712 w 119"/>
              <a:gd name="T1" fmla="*/ 0 h 192"/>
              <a:gd name="T2" fmla="*/ 46411 w 119"/>
              <a:gd name="T3" fmla="*/ 28575 h 192"/>
              <a:gd name="T4" fmla="*/ 6630 w 119"/>
              <a:gd name="T5" fmla="*/ 136525 h 192"/>
              <a:gd name="T6" fmla="*/ 17996 w 119"/>
              <a:gd name="T7" fmla="*/ 244475 h 192"/>
              <a:gd name="T8" fmla="*/ 112712 w 119"/>
              <a:gd name="T9" fmla="*/ 304800 h 1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19" h="192">
                <a:moveTo>
                  <a:pt x="119" y="0"/>
                </a:moveTo>
                <a:cubicBezTo>
                  <a:pt x="107" y="3"/>
                  <a:pt x="68" y="4"/>
                  <a:pt x="49" y="18"/>
                </a:cubicBezTo>
                <a:cubicBezTo>
                  <a:pt x="30" y="32"/>
                  <a:pt x="12" y="63"/>
                  <a:pt x="7" y="86"/>
                </a:cubicBezTo>
                <a:cubicBezTo>
                  <a:pt x="2" y="109"/>
                  <a:pt x="0" y="136"/>
                  <a:pt x="19" y="154"/>
                </a:cubicBezTo>
                <a:cubicBezTo>
                  <a:pt x="38" y="172"/>
                  <a:pt x="98" y="184"/>
                  <a:pt x="119" y="192"/>
                </a:cubicBezTo>
              </a:path>
            </a:pathLst>
          </a:custGeom>
          <a:noFill/>
          <a:ln w="19050" cmpd="sng">
            <a:solidFill>
              <a:srgbClr val="408000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953" name="Freeform 25">
            <a:extLst>
              <a:ext uri="{FF2B5EF4-FFF2-40B4-BE49-F238E27FC236}">
                <a16:creationId xmlns:a16="http://schemas.microsoft.com/office/drawing/2014/main" id="{00E73C2A-4AC2-214F-9F84-8FED74470CF3}"/>
              </a:ext>
            </a:extLst>
          </p:cNvPr>
          <p:cNvSpPr>
            <a:spLocks/>
          </p:cNvSpPr>
          <p:nvPr/>
        </p:nvSpPr>
        <p:spPr bwMode="auto">
          <a:xfrm>
            <a:off x="547688" y="3379788"/>
            <a:ext cx="112712" cy="304800"/>
          </a:xfrm>
          <a:custGeom>
            <a:avLst/>
            <a:gdLst>
              <a:gd name="T0" fmla="*/ 112712 w 119"/>
              <a:gd name="T1" fmla="*/ 0 h 192"/>
              <a:gd name="T2" fmla="*/ 46411 w 119"/>
              <a:gd name="T3" fmla="*/ 28575 h 192"/>
              <a:gd name="T4" fmla="*/ 6630 w 119"/>
              <a:gd name="T5" fmla="*/ 136525 h 192"/>
              <a:gd name="T6" fmla="*/ 17996 w 119"/>
              <a:gd name="T7" fmla="*/ 244475 h 192"/>
              <a:gd name="T8" fmla="*/ 112712 w 119"/>
              <a:gd name="T9" fmla="*/ 304800 h 1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19" h="192">
                <a:moveTo>
                  <a:pt x="119" y="0"/>
                </a:moveTo>
                <a:cubicBezTo>
                  <a:pt x="107" y="3"/>
                  <a:pt x="68" y="4"/>
                  <a:pt x="49" y="18"/>
                </a:cubicBezTo>
                <a:cubicBezTo>
                  <a:pt x="30" y="32"/>
                  <a:pt x="12" y="63"/>
                  <a:pt x="7" y="86"/>
                </a:cubicBezTo>
                <a:cubicBezTo>
                  <a:pt x="2" y="109"/>
                  <a:pt x="0" y="136"/>
                  <a:pt x="19" y="154"/>
                </a:cubicBezTo>
                <a:cubicBezTo>
                  <a:pt x="38" y="172"/>
                  <a:pt x="98" y="184"/>
                  <a:pt x="119" y="192"/>
                </a:cubicBezTo>
              </a:path>
            </a:pathLst>
          </a:custGeom>
          <a:noFill/>
          <a:ln w="19050" cmpd="sng">
            <a:solidFill>
              <a:srgbClr val="408000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954" name="Freeform 26">
            <a:extLst>
              <a:ext uri="{FF2B5EF4-FFF2-40B4-BE49-F238E27FC236}">
                <a16:creationId xmlns:a16="http://schemas.microsoft.com/office/drawing/2014/main" id="{590AA057-1726-D342-A377-E0D541A559A2}"/>
              </a:ext>
            </a:extLst>
          </p:cNvPr>
          <p:cNvSpPr>
            <a:spLocks/>
          </p:cNvSpPr>
          <p:nvPr/>
        </p:nvSpPr>
        <p:spPr bwMode="auto">
          <a:xfrm>
            <a:off x="547688" y="3997325"/>
            <a:ext cx="112712" cy="304800"/>
          </a:xfrm>
          <a:custGeom>
            <a:avLst/>
            <a:gdLst>
              <a:gd name="T0" fmla="*/ 112712 w 119"/>
              <a:gd name="T1" fmla="*/ 0 h 192"/>
              <a:gd name="T2" fmla="*/ 46411 w 119"/>
              <a:gd name="T3" fmla="*/ 28575 h 192"/>
              <a:gd name="T4" fmla="*/ 6630 w 119"/>
              <a:gd name="T5" fmla="*/ 136525 h 192"/>
              <a:gd name="T6" fmla="*/ 17996 w 119"/>
              <a:gd name="T7" fmla="*/ 244475 h 192"/>
              <a:gd name="T8" fmla="*/ 112712 w 119"/>
              <a:gd name="T9" fmla="*/ 304800 h 1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19" h="192">
                <a:moveTo>
                  <a:pt x="119" y="0"/>
                </a:moveTo>
                <a:cubicBezTo>
                  <a:pt x="107" y="3"/>
                  <a:pt x="68" y="4"/>
                  <a:pt x="49" y="18"/>
                </a:cubicBezTo>
                <a:cubicBezTo>
                  <a:pt x="30" y="32"/>
                  <a:pt x="12" y="63"/>
                  <a:pt x="7" y="86"/>
                </a:cubicBezTo>
                <a:cubicBezTo>
                  <a:pt x="2" y="109"/>
                  <a:pt x="0" y="136"/>
                  <a:pt x="19" y="154"/>
                </a:cubicBezTo>
                <a:cubicBezTo>
                  <a:pt x="38" y="172"/>
                  <a:pt x="98" y="184"/>
                  <a:pt x="119" y="192"/>
                </a:cubicBezTo>
              </a:path>
            </a:pathLst>
          </a:custGeom>
          <a:noFill/>
          <a:ln w="19050" cmpd="sng">
            <a:solidFill>
              <a:srgbClr val="408000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955" name="Freeform 27">
            <a:extLst>
              <a:ext uri="{FF2B5EF4-FFF2-40B4-BE49-F238E27FC236}">
                <a16:creationId xmlns:a16="http://schemas.microsoft.com/office/drawing/2014/main" id="{911AB4CD-452F-5548-9585-7E789DABBB05}"/>
              </a:ext>
            </a:extLst>
          </p:cNvPr>
          <p:cNvSpPr>
            <a:spLocks/>
          </p:cNvSpPr>
          <p:nvPr/>
        </p:nvSpPr>
        <p:spPr bwMode="auto">
          <a:xfrm>
            <a:off x="547688" y="5157788"/>
            <a:ext cx="112712" cy="304800"/>
          </a:xfrm>
          <a:custGeom>
            <a:avLst/>
            <a:gdLst>
              <a:gd name="T0" fmla="*/ 112712 w 119"/>
              <a:gd name="T1" fmla="*/ 0 h 192"/>
              <a:gd name="T2" fmla="*/ 46411 w 119"/>
              <a:gd name="T3" fmla="*/ 28575 h 192"/>
              <a:gd name="T4" fmla="*/ 6630 w 119"/>
              <a:gd name="T5" fmla="*/ 136525 h 192"/>
              <a:gd name="T6" fmla="*/ 17996 w 119"/>
              <a:gd name="T7" fmla="*/ 244475 h 192"/>
              <a:gd name="T8" fmla="*/ 112712 w 119"/>
              <a:gd name="T9" fmla="*/ 304800 h 1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19" h="192">
                <a:moveTo>
                  <a:pt x="119" y="0"/>
                </a:moveTo>
                <a:cubicBezTo>
                  <a:pt x="107" y="3"/>
                  <a:pt x="68" y="4"/>
                  <a:pt x="49" y="18"/>
                </a:cubicBezTo>
                <a:cubicBezTo>
                  <a:pt x="30" y="32"/>
                  <a:pt x="12" y="63"/>
                  <a:pt x="7" y="86"/>
                </a:cubicBezTo>
                <a:cubicBezTo>
                  <a:pt x="2" y="109"/>
                  <a:pt x="0" y="136"/>
                  <a:pt x="19" y="154"/>
                </a:cubicBezTo>
                <a:cubicBezTo>
                  <a:pt x="38" y="172"/>
                  <a:pt x="98" y="184"/>
                  <a:pt x="119" y="192"/>
                </a:cubicBezTo>
              </a:path>
            </a:pathLst>
          </a:custGeom>
          <a:noFill/>
          <a:ln w="19050" cmpd="sng">
            <a:solidFill>
              <a:srgbClr val="408000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956" name="Freeform 28">
            <a:extLst>
              <a:ext uri="{FF2B5EF4-FFF2-40B4-BE49-F238E27FC236}">
                <a16:creationId xmlns:a16="http://schemas.microsoft.com/office/drawing/2014/main" id="{7B27D958-7EF9-8145-A755-064F78D96CFE}"/>
              </a:ext>
            </a:extLst>
          </p:cNvPr>
          <p:cNvSpPr>
            <a:spLocks/>
          </p:cNvSpPr>
          <p:nvPr/>
        </p:nvSpPr>
        <p:spPr bwMode="auto">
          <a:xfrm>
            <a:off x="547688" y="5751513"/>
            <a:ext cx="112712" cy="304800"/>
          </a:xfrm>
          <a:custGeom>
            <a:avLst/>
            <a:gdLst>
              <a:gd name="T0" fmla="*/ 112712 w 119"/>
              <a:gd name="T1" fmla="*/ 0 h 192"/>
              <a:gd name="T2" fmla="*/ 46411 w 119"/>
              <a:gd name="T3" fmla="*/ 28575 h 192"/>
              <a:gd name="T4" fmla="*/ 6630 w 119"/>
              <a:gd name="T5" fmla="*/ 136525 h 192"/>
              <a:gd name="T6" fmla="*/ 17996 w 119"/>
              <a:gd name="T7" fmla="*/ 244475 h 192"/>
              <a:gd name="T8" fmla="*/ 112712 w 119"/>
              <a:gd name="T9" fmla="*/ 304800 h 1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19" h="192">
                <a:moveTo>
                  <a:pt x="119" y="0"/>
                </a:moveTo>
                <a:cubicBezTo>
                  <a:pt x="107" y="3"/>
                  <a:pt x="68" y="4"/>
                  <a:pt x="49" y="18"/>
                </a:cubicBezTo>
                <a:cubicBezTo>
                  <a:pt x="30" y="32"/>
                  <a:pt x="12" y="63"/>
                  <a:pt x="7" y="86"/>
                </a:cubicBezTo>
                <a:cubicBezTo>
                  <a:pt x="2" y="109"/>
                  <a:pt x="0" y="136"/>
                  <a:pt x="19" y="154"/>
                </a:cubicBezTo>
                <a:cubicBezTo>
                  <a:pt x="38" y="172"/>
                  <a:pt x="98" y="184"/>
                  <a:pt x="119" y="192"/>
                </a:cubicBezTo>
              </a:path>
            </a:pathLst>
          </a:custGeom>
          <a:noFill/>
          <a:ln w="19050" cmpd="sng">
            <a:solidFill>
              <a:srgbClr val="408000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969" name="Freeform 41">
            <a:extLst>
              <a:ext uri="{FF2B5EF4-FFF2-40B4-BE49-F238E27FC236}">
                <a16:creationId xmlns:a16="http://schemas.microsoft.com/office/drawing/2014/main" id="{A6B21B9C-F373-A340-9CBC-2B7CE288A17F}"/>
              </a:ext>
            </a:extLst>
          </p:cNvPr>
          <p:cNvSpPr>
            <a:spLocks/>
          </p:cNvSpPr>
          <p:nvPr/>
        </p:nvSpPr>
        <p:spPr bwMode="auto">
          <a:xfrm>
            <a:off x="546100" y="6278563"/>
            <a:ext cx="111125" cy="365125"/>
          </a:xfrm>
          <a:custGeom>
            <a:avLst/>
            <a:gdLst>
              <a:gd name="T0" fmla="*/ 111125 w 70"/>
              <a:gd name="T1" fmla="*/ 0 h 230"/>
              <a:gd name="T2" fmla="*/ 44450 w 70"/>
              <a:gd name="T3" fmla="*/ 28575 h 230"/>
              <a:gd name="T4" fmla="*/ 4763 w 70"/>
              <a:gd name="T5" fmla="*/ 136525 h 230"/>
              <a:gd name="T6" fmla="*/ 15875 w 70"/>
              <a:gd name="T7" fmla="*/ 244475 h 230"/>
              <a:gd name="T8" fmla="*/ 92075 w 70"/>
              <a:gd name="T9" fmla="*/ 365125 h 23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0" h="230">
                <a:moveTo>
                  <a:pt x="70" y="0"/>
                </a:moveTo>
                <a:cubicBezTo>
                  <a:pt x="63" y="3"/>
                  <a:pt x="40" y="4"/>
                  <a:pt x="28" y="18"/>
                </a:cubicBezTo>
                <a:cubicBezTo>
                  <a:pt x="17" y="32"/>
                  <a:pt x="6" y="63"/>
                  <a:pt x="3" y="86"/>
                </a:cubicBezTo>
                <a:cubicBezTo>
                  <a:pt x="0" y="109"/>
                  <a:pt x="1" y="130"/>
                  <a:pt x="10" y="154"/>
                </a:cubicBezTo>
                <a:cubicBezTo>
                  <a:pt x="19" y="178"/>
                  <a:pt x="48" y="214"/>
                  <a:pt x="58" y="230"/>
                </a:cubicBezTo>
              </a:path>
            </a:pathLst>
          </a:custGeom>
          <a:noFill/>
          <a:ln w="19050" cmpd="sng">
            <a:solidFill>
              <a:srgbClr val="1113E4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970" name="Text Box 42">
            <a:extLst>
              <a:ext uri="{FF2B5EF4-FFF2-40B4-BE49-F238E27FC236}">
                <a16:creationId xmlns:a16="http://schemas.microsoft.com/office/drawing/2014/main" id="{8F39F4FD-0747-FC4A-AB29-B60C5504F6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613" y="6467475"/>
            <a:ext cx="27051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1113E4"/>
                </a:solidFill>
              </a:rPr>
              <a:t>… to group analysis (next page)</a:t>
            </a:r>
          </a:p>
        </p:txBody>
      </p:sp>
      <p:sp>
        <p:nvSpPr>
          <p:cNvPr id="124971" name="Text Box 43">
            <a:extLst>
              <a:ext uri="{FF2B5EF4-FFF2-40B4-BE49-F238E27FC236}">
                <a16:creationId xmlns:a16="http://schemas.microsoft.com/office/drawing/2014/main" id="{06A148E2-8724-7247-9C32-BDBD81A723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8888" y="2378075"/>
            <a:ext cx="1281112" cy="55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lnSpc>
                <a:spcPct val="85000"/>
              </a:lnSpc>
              <a:defRPr/>
            </a:pPr>
            <a:r>
              <a:rPr lang="en-US" sz="1200" b="1" i="0">
                <a:solidFill>
                  <a:srgbClr val="408000"/>
                </a:solidFill>
                <a:latin typeface="Courier New" charset="0"/>
                <a:ea typeface="ＭＳ Ｐゴシック" charset="0"/>
              </a:rPr>
              <a:t>3dmerge</a:t>
            </a:r>
          </a:p>
          <a:p>
            <a:pPr algn="ctr" eaLnBrk="0" hangingPunct="0">
              <a:lnSpc>
                <a:spcPct val="85000"/>
              </a:lnSpc>
              <a:defRPr/>
            </a:pPr>
            <a:r>
              <a:rPr lang="en-US" sz="1200" b="1" u="sng">
                <a:solidFill>
                  <a:srgbClr val="0080FF"/>
                </a:solidFill>
                <a:latin typeface="Courier New" charset="0"/>
                <a:ea typeface="ＭＳ Ｐゴシック" charset="0"/>
              </a:rPr>
              <a:t>OR</a:t>
            </a:r>
            <a:endParaRPr lang="en-US" sz="1200" b="1" i="0">
              <a:solidFill>
                <a:srgbClr val="408000"/>
              </a:solidFill>
              <a:latin typeface="Courier New" charset="0"/>
              <a:ea typeface="ＭＳ Ｐゴシック" charset="0"/>
            </a:endParaRPr>
          </a:p>
          <a:p>
            <a:pPr algn="ctr" eaLnBrk="0" hangingPunct="0">
              <a:lnSpc>
                <a:spcPct val="85000"/>
              </a:lnSpc>
              <a:defRPr/>
            </a:pPr>
            <a:r>
              <a:rPr lang="en-US" sz="1200" b="1" i="0">
                <a:solidFill>
                  <a:srgbClr val="408000"/>
                </a:solidFill>
                <a:latin typeface="Courier New" charset="0"/>
                <a:ea typeface="ＭＳ Ｐゴシック" charset="0"/>
              </a:rPr>
              <a:t>3dBlurToFWHM</a:t>
            </a:r>
            <a:endParaRPr lang="en-US" sz="1200" b="1" i="0">
              <a:solidFill>
                <a:srgbClr val="00FF00"/>
              </a:solidFill>
              <a:latin typeface="Courier New" charset="0"/>
              <a:ea typeface="ＭＳ Ｐゴシック" charset="0"/>
            </a:endParaRPr>
          </a:p>
        </p:txBody>
      </p:sp>
      <p:sp>
        <p:nvSpPr>
          <p:cNvPr id="124972" name="Text Box 44">
            <a:extLst>
              <a:ext uri="{FF2B5EF4-FFF2-40B4-BE49-F238E27FC236}">
                <a16:creationId xmlns:a16="http://schemas.microsoft.com/office/drawing/2014/main" id="{94B288A7-DACE-7A47-8161-6DA7F2A385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4425" y="2481263"/>
            <a:ext cx="10985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1200" b="1" i="0">
                <a:solidFill>
                  <a:srgbClr val="0080FF"/>
                </a:solidFill>
                <a:latin typeface="Courier New" charset="0"/>
                <a:ea typeface="ＭＳ Ｐゴシック" charset="0"/>
              </a:rPr>
              <a:t>(optional)</a:t>
            </a:r>
            <a:endParaRPr lang="en-US" sz="1200" b="1" i="0">
              <a:solidFill>
                <a:srgbClr val="00FF00"/>
              </a:solidFill>
              <a:latin typeface="Courier New" charset="0"/>
              <a:ea typeface="ＭＳ Ｐゴシック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78" name="Freeform 26">
            <a:extLst>
              <a:ext uri="{FF2B5EF4-FFF2-40B4-BE49-F238E27FC236}">
                <a16:creationId xmlns:a16="http://schemas.microsoft.com/office/drawing/2014/main" id="{A5881A43-4E83-B44D-8C71-E7A17F27E56B}"/>
              </a:ext>
            </a:extLst>
          </p:cNvPr>
          <p:cNvSpPr>
            <a:spLocks/>
          </p:cNvSpPr>
          <p:nvPr/>
        </p:nvSpPr>
        <p:spPr bwMode="auto">
          <a:xfrm>
            <a:off x="1730375" y="630238"/>
            <a:ext cx="2705100" cy="1408112"/>
          </a:xfrm>
          <a:custGeom>
            <a:avLst/>
            <a:gdLst>
              <a:gd name="T0" fmla="*/ 202020 w 1647"/>
              <a:gd name="T1" fmla="*/ 140629 h 771"/>
              <a:gd name="T2" fmla="*/ 469738 w 1647"/>
              <a:gd name="T3" fmla="*/ 14611 h 771"/>
              <a:gd name="T4" fmla="*/ 496017 w 1647"/>
              <a:gd name="T5" fmla="*/ 93144 h 771"/>
              <a:gd name="T6" fmla="*/ 709534 w 1647"/>
              <a:gd name="T7" fmla="*/ 9132 h 771"/>
              <a:gd name="T8" fmla="*/ 1038023 w 1647"/>
              <a:gd name="T9" fmla="*/ 63922 h 771"/>
              <a:gd name="T10" fmla="*/ 1116860 w 1647"/>
              <a:gd name="T11" fmla="*/ 20090 h 771"/>
              <a:gd name="T12" fmla="*/ 1428923 w 1647"/>
              <a:gd name="T13" fmla="*/ 23742 h 771"/>
              <a:gd name="T14" fmla="*/ 1428923 w 1647"/>
              <a:gd name="T15" fmla="*/ 52964 h 771"/>
              <a:gd name="T16" fmla="*/ 1507761 w 1647"/>
              <a:gd name="T17" fmla="*/ 82186 h 771"/>
              <a:gd name="T18" fmla="*/ 1537325 w 1647"/>
              <a:gd name="T19" fmla="*/ 43832 h 771"/>
              <a:gd name="T20" fmla="*/ 1823109 w 1647"/>
              <a:gd name="T21" fmla="*/ 93144 h 771"/>
              <a:gd name="T22" fmla="*/ 1865813 w 1647"/>
              <a:gd name="T23" fmla="*/ 102275 h 771"/>
              <a:gd name="T24" fmla="*/ 2125318 w 1647"/>
              <a:gd name="T25" fmla="*/ 20090 h 771"/>
              <a:gd name="T26" fmla="*/ 2404533 w 1647"/>
              <a:gd name="T27" fmla="*/ 52964 h 771"/>
              <a:gd name="T28" fmla="*/ 2470231 w 1647"/>
              <a:gd name="T29" fmla="*/ 210030 h 771"/>
              <a:gd name="T30" fmla="*/ 2585202 w 1647"/>
              <a:gd name="T31" fmla="*/ 365269 h 771"/>
              <a:gd name="T32" fmla="*/ 2698530 w 1647"/>
              <a:gd name="T33" fmla="*/ 882125 h 771"/>
              <a:gd name="T34" fmla="*/ 2637760 w 1647"/>
              <a:gd name="T35" fmla="*/ 1291226 h 771"/>
              <a:gd name="T36" fmla="*/ 2514577 w 1647"/>
              <a:gd name="T37" fmla="*/ 1408112 h 771"/>
              <a:gd name="T38" fmla="*/ 1760697 w 1647"/>
              <a:gd name="T39" fmla="*/ 1358801 h 771"/>
              <a:gd name="T40" fmla="*/ 1121787 w 1647"/>
              <a:gd name="T41" fmla="*/ 1291226 h 771"/>
              <a:gd name="T42" fmla="*/ 858997 w 1647"/>
              <a:gd name="T43" fmla="*/ 1287573 h 771"/>
              <a:gd name="T44" fmla="*/ 770305 w 1647"/>
              <a:gd name="T45" fmla="*/ 1269310 h 771"/>
              <a:gd name="T46" fmla="*/ 438532 w 1647"/>
              <a:gd name="T47" fmla="*/ 1278442 h 771"/>
              <a:gd name="T48" fmla="*/ 236511 w 1647"/>
              <a:gd name="T49" fmla="*/ 1181645 h 771"/>
              <a:gd name="T50" fmla="*/ 202020 w 1647"/>
              <a:gd name="T51" fmla="*/ 1017274 h 771"/>
              <a:gd name="T52" fmla="*/ 0 w 1647"/>
              <a:gd name="T53" fmla="*/ 502245 h 771"/>
              <a:gd name="T54" fmla="*/ 36134 w 1647"/>
              <a:gd name="T55" fmla="*/ 345179 h 771"/>
              <a:gd name="T56" fmla="*/ 88692 w 1647"/>
              <a:gd name="T57" fmla="*/ 219161 h 771"/>
              <a:gd name="T58" fmla="*/ 167529 w 1647"/>
              <a:gd name="T59" fmla="*/ 189940 h 771"/>
              <a:gd name="T60" fmla="*/ 157674 w 1647"/>
              <a:gd name="T61" fmla="*/ 93144 h 771"/>
              <a:gd name="T62" fmla="*/ 202020 w 1647"/>
              <a:gd name="T63" fmla="*/ 140629 h 771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1647" h="771">
                <a:moveTo>
                  <a:pt x="123" y="77"/>
                </a:moveTo>
                <a:cubicBezTo>
                  <a:pt x="155" y="76"/>
                  <a:pt x="258" y="13"/>
                  <a:pt x="286" y="8"/>
                </a:cubicBezTo>
                <a:cubicBezTo>
                  <a:pt x="316" y="4"/>
                  <a:pt x="278" y="52"/>
                  <a:pt x="302" y="51"/>
                </a:cubicBezTo>
                <a:cubicBezTo>
                  <a:pt x="326" y="50"/>
                  <a:pt x="377" y="8"/>
                  <a:pt x="432" y="5"/>
                </a:cubicBezTo>
                <a:cubicBezTo>
                  <a:pt x="496" y="0"/>
                  <a:pt x="589" y="32"/>
                  <a:pt x="632" y="35"/>
                </a:cubicBezTo>
                <a:cubicBezTo>
                  <a:pt x="673" y="36"/>
                  <a:pt x="640" y="15"/>
                  <a:pt x="680" y="11"/>
                </a:cubicBezTo>
                <a:cubicBezTo>
                  <a:pt x="720" y="7"/>
                  <a:pt x="838" y="10"/>
                  <a:pt x="870" y="13"/>
                </a:cubicBezTo>
                <a:cubicBezTo>
                  <a:pt x="902" y="16"/>
                  <a:pt x="862" y="24"/>
                  <a:pt x="870" y="29"/>
                </a:cubicBezTo>
                <a:cubicBezTo>
                  <a:pt x="878" y="34"/>
                  <a:pt x="907" y="46"/>
                  <a:pt x="918" y="45"/>
                </a:cubicBezTo>
                <a:cubicBezTo>
                  <a:pt x="929" y="44"/>
                  <a:pt x="904" y="23"/>
                  <a:pt x="936" y="24"/>
                </a:cubicBezTo>
                <a:cubicBezTo>
                  <a:pt x="968" y="25"/>
                  <a:pt x="1077" y="46"/>
                  <a:pt x="1110" y="51"/>
                </a:cubicBezTo>
                <a:cubicBezTo>
                  <a:pt x="1118" y="52"/>
                  <a:pt x="1127" y="55"/>
                  <a:pt x="1136" y="56"/>
                </a:cubicBezTo>
                <a:cubicBezTo>
                  <a:pt x="1175" y="60"/>
                  <a:pt x="1254" y="5"/>
                  <a:pt x="1294" y="11"/>
                </a:cubicBezTo>
                <a:cubicBezTo>
                  <a:pt x="1356" y="19"/>
                  <a:pt x="1400" y="0"/>
                  <a:pt x="1464" y="29"/>
                </a:cubicBezTo>
                <a:cubicBezTo>
                  <a:pt x="1475" y="48"/>
                  <a:pt x="1484" y="105"/>
                  <a:pt x="1504" y="115"/>
                </a:cubicBezTo>
                <a:cubicBezTo>
                  <a:pt x="1541" y="133"/>
                  <a:pt x="1545" y="173"/>
                  <a:pt x="1574" y="200"/>
                </a:cubicBezTo>
                <a:cubicBezTo>
                  <a:pt x="1603" y="293"/>
                  <a:pt x="1625" y="386"/>
                  <a:pt x="1643" y="483"/>
                </a:cubicBezTo>
                <a:cubicBezTo>
                  <a:pt x="1639" y="558"/>
                  <a:pt x="1647" y="640"/>
                  <a:pt x="1606" y="707"/>
                </a:cubicBezTo>
                <a:cubicBezTo>
                  <a:pt x="1593" y="749"/>
                  <a:pt x="1573" y="764"/>
                  <a:pt x="1531" y="771"/>
                </a:cubicBezTo>
                <a:cubicBezTo>
                  <a:pt x="1372" y="765"/>
                  <a:pt x="1226" y="754"/>
                  <a:pt x="1072" y="744"/>
                </a:cubicBezTo>
                <a:cubicBezTo>
                  <a:pt x="946" y="719"/>
                  <a:pt x="810" y="717"/>
                  <a:pt x="683" y="707"/>
                </a:cubicBezTo>
                <a:cubicBezTo>
                  <a:pt x="613" y="692"/>
                  <a:pt x="593" y="711"/>
                  <a:pt x="523" y="705"/>
                </a:cubicBezTo>
                <a:cubicBezTo>
                  <a:pt x="487" y="699"/>
                  <a:pt x="512" y="696"/>
                  <a:pt x="469" y="695"/>
                </a:cubicBezTo>
                <a:cubicBezTo>
                  <a:pt x="426" y="694"/>
                  <a:pt x="321" y="708"/>
                  <a:pt x="267" y="700"/>
                </a:cubicBezTo>
                <a:cubicBezTo>
                  <a:pt x="239" y="685"/>
                  <a:pt x="168" y="665"/>
                  <a:pt x="144" y="647"/>
                </a:cubicBezTo>
                <a:cubicBezTo>
                  <a:pt x="129" y="636"/>
                  <a:pt x="123" y="557"/>
                  <a:pt x="123" y="557"/>
                </a:cubicBezTo>
                <a:cubicBezTo>
                  <a:pt x="67" y="467"/>
                  <a:pt x="19" y="379"/>
                  <a:pt x="0" y="275"/>
                </a:cubicBezTo>
                <a:cubicBezTo>
                  <a:pt x="4" y="235"/>
                  <a:pt x="5" y="221"/>
                  <a:pt x="22" y="189"/>
                </a:cubicBezTo>
                <a:cubicBezTo>
                  <a:pt x="28" y="160"/>
                  <a:pt x="33" y="140"/>
                  <a:pt x="54" y="120"/>
                </a:cubicBezTo>
                <a:cubicBezTo>
                  <a:pt x="60" y="91"/>
                  <a:pt x="75" y="81"/>
                  <a:pt x="102" y="104"/>
                </a:cubicBezTo>
                <a:lnTo>
                  <a:pt x="96" y="51"/>
                </a:lnTo>
                <a:lnTo>
                  <a:pt x="123" y="77"/>
                </a:lnTo>
                <a:close/>
              </a:path>
            </a:pathLst>
          </a:custGeom>
          <a:noFill/>
          <a:ln w="38100" cap="flat" cmpd="sng">
            <a:solidFill>
              <a:srgbClr val="1113E4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00">
                    <a:alpha val="29019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5954" name="Text Box 2">
            <a:extLst>
              <a:ext uri="{FF2B5EF4-FFF2-40B4-BE49-F238E27FC236}">
                <a16:creationId xmlns:a16="http://schemas.microsoft.com/office/drawing/2014/main" id="{DB400751-2BEA-784D-8BB2-4842B82FF5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4288" y="2251075"/>
            <a:ext cx="2681287" cy="758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i="0">
                <a:latin typeface="Times" pitchFamily="2" charset="0"/>
              </a:rPr>
              <a:t>Normalize datasets</a:t>
            </a:r>
          </a:p>
          <a:p>
            <a:pPr algn="ctr">
              <a:lnSpc>
                <a:spcPct val="90000"/>
              </a:lnSpc>
            </a:pPr>
            <a:r>
              <a:rPr lang="en-US" altLang="en-US" i="0">
                <a:latin typeface="Times" pitchFamily="2" charset="0"/>
              </a:rPr>
              <a:t>to Talairach </a:t>
            </a:r>
            <a:r>
              <a:rPr lang="ja-JP" altLang="en-US" i="0">
                <a:latin typeface="Arial" panose="020B0604020202020204" pitchFamily="34" charset="0"/>
              </a:rPr>
              <a:t>“</a:t>
            </a:r>
            <a:r>
              <a:rPr lang="en-US" altLang="ja-JP" i="0">
                <a:latin typeface="Times" pitchFamily="2" charset="0"/>
              </a:rPr>
              <a:t>space</a:t>
            </a:r>
            <a:r>
              <a:rPr lang="ja-JP" altLang="en-US" i="0">
                <a:latin typeface="Arial" panose="020B0604020202020204" pitchFamily="34" charset="0"/>
              </a:rPr>
              <a:t>”</a:t>
            </a:r>
            <a:endParaRPr lang="en-US" altLang="en-US" i="0">
              <a:latin typeface="Times" pitchFamily="2" charset="0"/>
            </a:endParaRPr>
          </a:p>
        </p:txBody>
      </p:sp>
      <p:sp>
        <p:nvSpPr>
          <p:cNvPr id="125955" name="Text Box 3">
            <a:extLst>
              <a:ext uri="{FF2B5EF4-FFF2-40B4-BE49-F238E27FC236}">
                <a16:creationId xmlns:a16="http://schemas.microsoft.com/office/drawing/2014/main" id="{8B175076-CF02-514A-A7DA-82461BE05B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9050" y="3587750"/>
            <a:ext cx="2673350" cy="758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lnSpc>
                <a:spcPct val="90000"/>
              </a:lnSpc>
              <a:defRPr/>
            </a:pPr>
            <a:r>
              <a:rPr lang="en-US" i="0">
                <a:latin typeface="Times" charset="0"/>
                <a:ea typeface="ＭＳ Ｐゴシック" charset="0"/>
              </a:rPr>
              <a:t>Smooth fitted</a:t>
            </a:r>
          </a:p>
          <a:p>
            <a:pPr algn="ctr" eaLnBrk="0" hangingPunct="0">
              <a:lnSpc>
                <a:spcPct val="90000"/>
              </a:lnSpc>
              <a:defRPr/>
            </a:pPr>
            <a:r>
              <a:rPr lang="en-US" i="0">
                <a:latin typeface="Times" charset="0"/>
                <a:ea typeface="ＭＳ Ｐゴシック" charset="0"/>
              </a:rPr>
              <a:t>response amplitudes</a:t>
            </a:r>
          </a:p>
        </p:txBody>
      </p:sp>
      <p:sp>
        <p:nvSpPr>
          <p:cNvPr id="125956" name="Text Box 4">
            <a:extLst>
              <a:ext uri="{FF2B5EF4-FFF2-40B4-BE49-F238E27FC236}">
                <a16:creationId xmlns:a16="http://schemas.microsoft.com/office/drawing/2014/main" id="{C40B678B-FDDA-6148-9E1C-5AD225554C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4933950"/>
            <a:ext cx="5986463" cy="4302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lnSpc>
                <a:spcPct val="90000"/>
              </a:lnSpc>
              <a:defRPr/>
            </a:pPr>
            <a:r>
              <a:rPr lang="en-US" i="0">
                <a:latin typeface="Times" charset="0"/>
                <a:ea typeface="ＭＳ Ｐゴシック" charset="0"/>
              </a:rPr>
              <a:t>Use ANOVA </a:t>
            </a:r>
            <a:r>
              <a:rPr lang="en-US" sz="2000" i="0">
                <a:latin typeface="Times" charset="0"/>
                <a:ea typeface="ＭＳ Ｐゴシック" charset="0"/>
              </a:rPr>
              <a:t>(etc)</a:t>
            </a:r>
            <a:r>
              <a:rPr lang="en-US" i="0">
                <a:latin typeface="Times" charset="0"/>
                <a:ea typeface="ＭＳ Ｐゴシック" charset="0"/>
              </a:rPr>
              <a:t> to combine + contrast results</a:t>
            </a:r>
          </a:p>
        </p:txBody>
      </p:sp>
      <p:sp>
        <p:nvSpPr>
          <p:cNvPr id="125957" name="Text Box 5">
            <a:extLst>
              <a:ext uri="{FF2B5EF4-FFF2-40B4-BE49-F238E27FC236}">
                <a16:creationId xmlns:a16="http://schemas.microsoft.com/office/drawing/2014/main" id="{C5573759-1506-7842-87DF-547EC61E12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1825" y="2252663"/>
            <a:ext cx="3021013" cy="758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lnSpc>
                <a:spcPct val="90000"/>
              </a:lnSpc>
              <a:defRPr/>
            </a:pPr>
            <a:r>
              <a:rPr lang="en-US" i="0">
                <a:latin typeface="Times" charset="0"/>
                <a:ea typeface="ＭＳ Ｐゴシック" charset="0"/>
              </a:rPr>
              <a:t>Project 3D /results to</a:t>
            </a:r>
          </a:p>
          <a:p>
            <a:pPr algn="ctr" eaLnBrk="0" hangingPunct="0">
              <a:lnSpc>
                <a:spcPct val="90000"/>
              </a:lnSpc>
              <a:defRPr/>
            </a:pPr>
            <a:r>
              <a:rPr lang="en-US" i="0">
                <a:latin typeface="Times" charset="0"/>
                <a:ea typeface="ＭＳ Ｐゴシック" charset="0"/>
              </a:rPr>
              <a:t>cortical surface models</a:t>
            </a:r>
          </a:p>
        </p:txBody>
      </p:sp>
      <p:sp>
        <p:nvSpPr>
          <p:cNvPr id="125958" name="Text Box 6">
            <a:extLst>
              <a:ext uri="{FF2B5EF4-FFF2-40B4-BE49-F238E27FC236}">
                <a16:creationId xmlns:a16="http://schemas.microsoft.com/office/drawing/2014/main" id="{F6943FC5-16CC-7F42-BCC2-5F476E9862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76938" y="985838"/>
            <a:ext cx="2368550" cy="758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lnSpc>
                <a:spcPct val="90000"/>
              </a:lnSpc>
              <a:defRPr/>
            </a:pPr>
            <a:r>
              <a:rPr lang="en-US" i="0">
                <a:latin typeface="Times" charset="0"/>
                <a:ea typeface="ＭＳ Ｐゴシック" charset="0"/>
              </a:rPr>
              <a:t>Construct cortical</a:t>
            </a:r>
          </a:p>
          <a:p>
            <a:pPr algn="ctr" eaLnBrk="0" hangingPunct="0">
              <a:lnSpc>
                <a:spcPct val="90000"/>
              </a:lnSpc>
              <a:defRPr/>
            </a:pPr>
            <a:r>
              <a:rPr lang="en-US" i="0">
                <a:latin typeface="Times" charset="0"/>
                <a:ea typeface="ＭＳ Ｐゴシック" charset="0"/>
              </a:rPr>
              <a:t>surface models</a:t>
            </a:r>
          </a:p>
        </p:txBody>
      </p:sp>
      <p:sp>
        <p:nvSpPr>
          <p:cNvPr id="125959" name="Text Box 7">
            <a:extLst>
              <a:ext uri="{FF2B5EF4-FFF2-40B4-BE49-F238E27FC236}">
                <a16:creationId xmlns:a16="http://schemas.microsoft.com/office/drawing/2014/main" id="{D50FD794-0EC1-F844-9485-6FC3433192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6125" y="3587750"/>
            <a:ext cx="2673350" cy="977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lnSpc>
                <a:spcPct val="80000"/>
              </a:lnSpc>
              <a:defRPr/>
            </a:pPr>
            <a:r>
              <a:rPr lang="en-US" i="0">
                <a:latin typeface="Times" charset="0"/>
                <a:ea typeface="ＭＳ Ｐゴシック" charset="0"/>
              </a:rPr>
              <a:t>Average fitted</a:t>
            </a:r>
          </a:p>
          <a:p>
            <a:pPr algn="ctr" eaLnBrk="0" hangingPunct="0">
              <a:lnSpc>
                <a:spcPct val="80000"/>
              </a:lnSpc>
              <a:defRPr/>
            </a:pPr>
            <a:r>
              <a:rPr lang="en-US" i="0">
                <a:latin typeface="Times" charset="0"/>
                <a:ea typeface="ＭＳ Ｐゴシック" charset="0"/>
              </a:rPr>
              <a:t>response amplitudes</a:t>
            </a:r>
          </a:p>
          <a:p>
            <a:pPr algn="ctr" eaLnBrk="0" hangingPunct="0">
              <a:lnSpc>
                <a:spcPct val="80000"/>
              </a:lnSpc>
              <a:defRPr/>
            </a:pPr>
            <a:r>
              <a:rPr lang="en-US" i="0">
                <a:latin typeface="Times" charset="0"/>
                <a:ea typeface="ＭＳ Ｐゴシック" charset="0"/>
              </a:rPr>
              <a:t>over ROIs</a:t>
            </a:r>
          </a:p>
        </p:txBody>
      </p:sp>
      <p:sp>
        <p:nvSpPr>
          <p:cNvPr id="125960" name="Text Box 8">
            <a:extLst>
              <a:ext uri="{FF2B5EF4-FFF2-40B4-BE49-F238E27FC236}">
                <a16:creationId xmlns:a16="http://schemas.microsoft.com/office/drawing/2014/main" id="{1BE72CBA-0C3B-0741-A998-32837DAA9F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1775" y="5667375"/>
            <a:ext cx="3740150" cy="10874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lnSpc>
                <a:spcPct val="90000"/>
              </a:lnSpc>
              <a:defRPr/>
            </a:pPr>
            <a:r>
              <a:rPr lang="en-US" i="0">
                <a:latin typeface="Times" charset="0"/>
                <a:ea typeface="ＭＳ Ｐゴシック" charset="0"/>
              </a:rPr>
              <a:t>View and understand results;</a:t>
            </a:r>
          </a:p>
          <a:p>
            <a:pPr algn="ctr" eaLnBrk="0" hangingPunct="0">
              <a:lnSpc>
                <a:spcPct val="90000"/>
              </a:lnSpc>
              <a:defRPr/>
            </a:pPr>
            <a:r>
              <a:rPr lang="en-US" i="0">
                <a:latin typeface="Times" charset="0"/>
                <a:ea typeface="ＭＳ Ｐゴシック" charset="0"/>
              </a:rPr>
              <a:t>Write paper;</a:t>
            </a:r>
          </a:p>
          <a:p>
            <a:pPr algn="ctr" eaLnBrk="0" hangingPunct="0">
              <a:lnSpc>
                <a:spcPct val="90000"/>
              </a:lnSpc>
              <a:defRPr/>
            </a:pPr>
            <a:r>
              <a:rPr lang="en-US" i="0">
                <a:latin typeface="Times" charset="0"/>
                <a:ea typeface="ＭＳ Ｐゴシック" charset="0"/>
              </a:rPr>
              <a:t>Start all over</a:t>
            </a:r>
          </a:p>
        </p:txBody>
      </p:sp>
      <p:cxnSp>
        <p:nvCxnSpPr>
          <p:cNvPr id="125961" name="AutoShape 9">
            <a:extLst>
              <a:ext uri="{FF2B5EF4-FFF2-40B4-BE49-F238E27FC236}">
                <a16:creationId xmlns:a16="http://schemas.microsoft.com/office/drawing/2014/main" id="{CE2C13DE-CEC4-BA4D-AE15-1240E79310C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169150" y="1744663"/>
            <a:ext cx="0" cy="508000"/>
          </a:xfrm>
          <a:prstGeom prst="straightConnector1">
            <a:avLst/>
          </a:prstGeom>
          <a:noFill/>
          <a:ln w="19050">
            <a:solidFill>
              <a:srgbClr val="4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25962" name="Line 10">
            <a:extLst>
              <a:ext uri="{FF2B5EF4-FFF2-40B4-BE49-F238E27FC236}">
                <a16:creationId xmlns:a16="http://schemas.microsoft.com/office/drawing/2014/main" id="{017A37ED-5B09-5D44-8E3A-97A09CA57BFD}"/>
              </a:ext>
            </a:extLst>
          </p:cNvPr>
          <p:cNvSpPr>
            <a:spLocks noChangeShapeType="1"/>
          </p:cNvSpPr>
          <p:nvPr/>
        </p:nvSpPr>
        <p:spPr bwMode="auto">
          <a:xfrm>
            <a:off x="2632075" y="3013075"/>
            <a:ext cx="0" cy="158750"/>
          </a:xfrm>
          <a:prstGeom prst="line">
            <a:avLst/>
          </a:prstGeom>
          <a:noFill/>
          <a:ln w="19050">
            <a:solidFill>
              <a:srgbClr val="4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defRPr/>
            </a:pPr>
            <a:endParaRPr lang="en-US">
              <a:latin typeface="Helvetica" charset="0"/>
              <a:ea typeface="ＭＳ Ｐゴシック" charset="0"/>
            </a:endParaRPr>
          </a:p>
        </p:txBody>
      </p:sp>
      <p:sp>
        <p:nvSpPr>
          <p:cNvPr id="125963" name="Line 11">
            <a:extLst>
              <a:ext uri="{FF2B5EF4-FFF2-40B4-BE49-F238E27FC236}">
                <a16:creationId xmlns:a16="http://schemas.microsoft.com/office/drawing/2014/main" id="{75535004-8E5C-194E-8F9A-DEB7BA975702}"/>
              </a:ext>
            </a:extLst>
          </p:cNvPr>
          <p:cNvSpPr>
            <a:spLocks noChangeShapeType="1"/>
          </p:cNvSpPr>
          <p:nvPr/>
        </p:nvSpPr>
        <p:spPr bwMode="auto">
          <a:xfrm>
            <a:off x="7254875" y="3006725"/>
            <a:ext cx="0" cy="168275"/>
          </a:xfrm>
          <a:prstGeom prst="line">
            <a:avLst/>
          </a:prstGeom>
          <a:noFill/>
          <a:ln w="19050">
            <a:solidFill>
              <a:srgbClr val="4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defRPr/>
            </a:pPr>
            <a:endParaRPr lang="en-US">
              <a:latin typeface="Helvetica" charset="0"/>
              <a:ea typeface="ＭＳ Ｐゴシック" charset="0"/>
            </a:endParaRPr>
          </a:p>
        </p:txBody>
      </p:sp>
      <p:sp>
        <p:nvSpPr>
          <p:cNvPr id="125964" name="Line 12">
            <a:extLst>
              <a:ext uri="{FF2B5EF4-FFF2-40B4-BE49-F238E27FC236}">
                <a16:creationId xmlns:a16="http://schemas.microsoft.com/office/drawing/2014/main" id="{11DB0E83-4F2F-744F-8010-BD1CE0175DEA}"/>
              </a:ext>
            </a:extLst>
          </p:cNvPr>
          <p:cNvSpPr>
            <a:spLocks noChangeShapeType="1"/>
          </p:cNvSpPr>
          <p:nvPr/>
        </p:nvSpPr>
        <p:spPr bwMode="auto">
          <a:xfrm>
            <a:off x="2630488" y="3176588"/>
            <a:ext cx="4625975" cy="0"/>
          </a:xfrm>
          <a:prstGeom prst="line">
            <a:avLst/>
          </a:prstGeom>
          <a:noFill/>
          <a:ln w="19050">
            <a:solidFill>
              <a:srgbClr val="4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defRPr/>
            </a:pPr>
            <a:endParaRPr lang="en-US">
              <a:latin typeface="Helvetica" charset="0"/>
              <a:ea typeface="ＭＳ Ｐゴシック" charset="0"/>
            </a:endParaRPr>
          </a:p>
        </p:txBody>
      </p:sp>
      <p:sp>
        <p:nvSpPr>
          <p:cNvPr id="125965" name="Line 13">
            <a:extLst>
              <a:ext uri="{FF2B5EF4-FFF2-40B4-BE49-F238E27FC236}">
                <a16:creationId xmlns:a16="http://schemas.microsoft.com/office/drawing/2014/main" id="{7CDE97D2-3ABE-7743-B8CA-3A508045E20E}"/>
              </a:ext>
            </a:extLst>
          </p:cNvPr>
          <p:cNvSpPr>
            <a:spLocks noChangeShapeType="1"/>
          </p:cNvSpPr>
          <p:nvPr/>
        </p:nvSpPr>
        <p:spPr bwMode="auto">
          <a:xfrm>
            <a:off x="2640013" y="3363913"/>
            <a:ext cx="4606925" cy="0"/>
          </a:xfrm>
          <a:prstGeom prst="line">
            <a:avLst/>
          </a:prstGeom>
          <a:noFill/>
          <a:ln w="19050">
            <a:solidFill>
              <a:srgbClr val="4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defRPr/>
            </a:pPr>
            <a:endParaRPr lang="en-US">
              <a:latin typeface="Helvetica" charset="0"/>
              <a:ea typeface="ＭＳ Ｐゴシック" charset="0"/>
            </a:endParaRPr>
          </a:p>
        </p:txBody>
      </p:sp>
      <p:sp>
        <p:nvSpPr>
          <p:cNvPr id="125966" name="Line 14">
            <a:extLst>
              <a:ext uri="{FF2B5EF4-FFF2-40B4-BE49-F238E27FC236}">
                <a16:creationId xmlns:a16="http://schemas.microsoft.com/office/drawing/2014/main" id="{41993024-C757-7A4B-B352-49AF1C773823}"/>
              </a:ext>
            </a:extLst>
          </p:cNvPr>
          <p:cNvSpPr>
            <a:spLocks noChangeShapeType="1"/>
          </p:cNvSpPr>
          <p:nvPr/>
        </p:nvSpPr>
        <p:spPr bwMode="auto">
          <a:xfrm>
            <a:off x="2638425" y="3365500"/>
            <a:ext cx="0" cy="225425"/>
          </a:xfrm>
          <a:prstGeom prst="line">
            <a:avLst/>
          </a:prstGeom>
          <a:noFill/>
          <a:ln w="19050">
            <a:solidFill>
              <a:srgbClr val="4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defRPr/>
            </a:pPr>
            <a:endParaRPr lang="en-US">
              <a:latin typeface="Helvetica" charset="0"/>
              <a:ea typeface="ＭＳ Ｐゴシック" charset="0"/>
            </a:endParaRPr>
          </a:p>
        </p:txBody>
      </p:sp>
      <p:sp>
        <p:nvSpPr>
          <p:cNvPr id="125967" name="Line 15">
            <a:extLst>
              <a:ext uri="{FF2B5EF4-FFF2-40B4-BE49-F238E27FC236}">
                <a16:creationId xmlns:a16="http://schemas.microsoft.com/office/drawing/2014/main" id="{4EA5C0C7-FDAA-9E4F-B26E-818DFAEE8E20}"/>
              </a:ext>
            </a:extLst>
          </p:cNvPr>
          <p:cNvSpPr>
            <a:spLocks noChangeShapeType="1"/>
          </p:cNvSpPr>
          <p:nvPr/>
        </p:nvSpPr>
        <p:spPr bwMode="auto">
          <a:xfrm>
            <a:off x="7248525" y="3362325"/>
            <a:ext cx="0" cy="222250"/>
          </a:xfrm>
          <a:prstGeom prst="line">
            <a:avLst/>
          </a:prstGeom>
          <a:noFill/>
          <a:ln w="19050">
            <a:solidFill>
              <a:srgbClr val="4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defRPr/>
            </a:pPr>
            <a:endParaRPr lang="en-US">
              <a:latin typeface="Helvetica" charset="0"/>
              <a:ea typeface="ＭＳ Ｐゴシック" charset="0"/>
            </a:endParaRPr>
          </a:p>
        </p:txBody>
      </p:sp>
      <p:sp>
        <p:nvSpPr>
          <p:cNvPr id="125968" name="Line 16">
            <a:extLst>
              <a:ext uri="{FF2B5EF4-FFF2-40B4-BE49-F238E27FC236}">
                <a16:creationId xmlns:a16="http://schemas.microsoft.com/office/drawing/2014/main" id="{4A8B00B1-3FDD-5C4C-B168-C0905E222710}"/>
              </a:ext>
            </a:extLst>
          </p:cNvPr>
          <p:cNvSpPr>
            <a:spLocks noChangeShapeType="1"/>
          </p:cNvSpPr>
          <p:nvPr/>
        </p:nvSpPr>
        <p:spPr bwMode="auto">
          <a:xfrm>
            <a:off x="4878388" y="3179763"/>
            <a:ext cx="0" cy="184150"/>
          </a:xfrm>
          <a:prstGeom prst="line">
            <a:avLst/>
          </a:prstGeom>
          <a:noFill/>
          <a:ln w="19050">
            <a:solidFill>
              <a:srgbClr val="4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defRPr/>
            </a:pPr>
            <a:endParaRPr lang="en-US">
              <a:latin typeface="Helvetica" charset="0"/>
              <a:ea typeface="ＭＳ Ｐゴシック" charset="0"/>
            </a:endParaRPr>
          </a:p>
        </p:txBody>
      </p:sp>
      <p:sp>
        <p:nvSpPr>
          <p:cNvPr id="125970" name="Line 18">
            <a:extLst>
              <a:ext uri="{FF2B5EF4-FFF2-40B4-BE49-F238E27FC236}">
                <a16:creationId xmlns:a16="http://schemas.microsoft.com/office/drawing/2014/main" id="{934D44D9-0460-4449-AEC6-7362B1D49DE6}"/>
              </a:ext>
            </a:extLst>
          </p:cNvPr>
          <p:cNvSpPr>
            <a:spLocks noChangeShapeType="1"/>
          </p:cNvSpPr>
          <p:nvPr/>
        </p:nvSpPr>
        <p:spPr bwMode="auto">
          <a:xfrm>
            <a:off x="2657475" y="4341813"/>
            <a:ext cx="0" cy="390525"/>
          </a:xfrm>
          <a:prstGeom prst="line">
            <a:avLst/>
          </a:prstGeom>
          <a:noFill/>
          <a:ln w="19050">
            <a:solidFill>
              <a:srgbClr val="4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defRPr/>
            </a:pPr>
            <a:endParaRPr lang="en-US">
              <a:latin typeface="Helvetica" charset="0"/>
              <a:ea typeface="ＭＳ Ｐゴシック" charset="0"/>
            </a:endParaRPr>
          </a:p>
        </p:txBody>
      </p:sp>
      <p:sp>
        <p:nvSpPr>
          <p:cNvPr id="125971" name="Line 19">
            <a:extLst>
              <a:ext uri="{FF2B5EF4-FFF2-40B4-BE49-F238E27FC236}">
                <a16:creationId xmlns:a16="http://schemas.microsoft.com/office/drawing/2014/main" id="{39AE69B1-ECFB-9149-B5C4-859040CFFAF1}"/>
              </a:ext>
            </a:extLst>
          </p:cNvPr>
          <p:cNvSpPr>
            <a:spLocks noChangeShapeType="1"/>
          </p:cNvSpPr>
          <p:nvPr/>
        </p:nvSpPr>
        <p:spPr bwMode="auto">
          <a:xfrm>
            <a:off x="7288213" y="4567238"/>
            <a:ext cx="0" cy="168275"/>
          </a:xfrm>
          <a:prstGeom prst="line">
            <a:avLst/>
          </a:prstGeom>
          <a:noFill/>
          <a:ln w="19050">
            <a:solidFill>
              <a:srgbClr val="4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defRPr/>
            </a:pPr>
            <a:endParaRPr lang="en-US">
              <a:latin typeface="Helvetica" charset="0"/>
              <a:ea typeface="ＭＳ Ｐゴシック" charset="0"/>
            </a:endParaRPr>
          </a:p>
        </p:txBody>
      </p:sp>
      <p:sp>
        <p:nvSpPr>
          <p:cNvPr id="125972" name="Line 20">
            <a:extLst>
              <a:ext uri="{FF2B5EF4-FFF2-40B4-BE49-F238E27FC236}">
                <a16:creationId xmlns:a16="http://schemas.microsoft.com/office/drawing/2014/main" id="{B026ABE9-A3A5-CE45-B573-B1C83A0B7FBE}"/>
              </a:ext>
            </a:extLst>
          </p:cNvPr>
          <p:cNvSpPr>
            <a:spLocks noChangeShapeType="1"/>
          </p:cNvSpPr>
          <p:nvPr/>
        </p:nvSpPr>
        <p:spPr bwMode="auto">
          <a:xfrm>
            <a:off x="2663825" y="4730750"/>
            <a:ext cx="4625975" cy="0"/>
          </a:xfrm>
          <a:prstGeom prst="line">
            <a:avLst/>
          </a:prstGeom>
          <a:noFill/>
          <a:ln w="19050">
            <a:solidFill>
              <a:srgbClr val="4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defRPr/>
            </a:pPr>
            <a:endParaRPr lang="en-US">
              <a:latin typeface="Helvetica" charset="0"/>
              <a:ea typeface="ＭＳ Ｐゴシック" charset="0"/>
            </a:endParaRPr>
          </a:p>
        </p:txBody>
      </p:sp>
      <p:sp>
        <p:nvSpPr>
          <p:cNvPr id="125973" name="Line 21">
            <a:extLst>
              <a:ext uri="{FF2B5EF4-FFF2-40B4-BE49-F238E27FC236}">
                <a16:creationId xmlns:a16="http://schemas.microsoft.com/office/drawing/2014/main" id="{A170A883-EBCE-FC40-B9DB-ABE362552D83}"/>
              </a:ext>
            </a:extLst>
          </p:cNvPr>
          <p:cNvSpPr>
            <a:spLocks noChangeShapeType="1"/>
          </p:cNvSpPr>
          <p:nvPr/>
        </p:nvSpPr>
        <p:spPr bwMode="auto">
          <a:xfrm>
            <a:off x="4625975" y="4733925"/>
            <a:ext cx="0" cy="200025"/>
          </a:xfrm>
          <a:prstGeom prst="line">
            <a:avLst/>
          </a:prstGeom>
          <a:noFill/>
          <a:ln w="19050">
            <a:solidFill>
              <a:srgbClr val="4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defRPr/>
            </a:pPr>
            <a:endParaRPr lang="en-US">
              <a:latin typeface="Helvetica" charset="0"/>
              <a:ea typeface="ＭＳ Ｐゴシック" charset="0"/>
            </a:endParaRPr>
          </a:p>
        </p:txBody>
      </p:sp>
      <p:sp>
        <p:nvSpPr>
          <p:cNvPr id="125974" name="Text Box 22">
            <a:extLst>
              <a:ext uri="{FF2B5EF4-FFF2-40B4-BE49-F238E27FC236}">
                <a16:creationId xmlns:a16="http://schemas.microsoft.com/office/drawing/2014/main" id="{413AE587-DC04-3544-8F53-0B5494B0E9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2788" y="2393950"/>
            <a:ext cx="549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b="1" u="sng">
                <a:solidFill>
                  <a:srgbClr val="0080FF"/>
                </a:solidFill>
                <a:latin typeface="Courier New" charset="0"/>
                <a:ea typeface="ＭＳ Ｐゴシック" charset="0"/>
              </a:rPr>
              <a:t>OR</a:t>
            </a:r>
            <a:endParaRPr lang="en-US" i="0">
              <a:latin typeface="Times" charset="0"/>
              <a:ea typeface="ＭＳ Ｐゴシック" charset="0"/>
            </a:endParaRPr>
          </a:p>
        </p:txBody>
      </p:sp>
      <p:sp>
        <p:nvSpPr>
          <p:cNvPr id="125975" name="Text Box 23">
            <a:extLst>
              <a:ext uri="{FF2B5EF4-FFF2-40B4-BE49-F238E27FC236}">
                <a16:creationId xmlns:a16="http://schemas.microsoft.com/office/drawing/2014/main" id="{90D12893-D243-4346-8F10-4F7BC9E3B1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2788" y="3740150"/>
            <a:ext cx="549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b="1" u="sng">
                <a:solidFill>
                  <a:srgbClr val="0080FF"/>
                </a:solidFill>
                <a:latin typeface="Courier New" charset="0"/>
                <a:ea typeface="ＭＳ Ｐゴシック" charset="0"/>
              </a:rPr>
              <a:t>OR</a:t>
            </a:r>
            <a:endParaRPr lang="en-US" i="0">
              <a:latin typeface="Times" charset="0"/>
              <a:ea typeface="ＭＳ Ｐゴシック" charset="0"/>
            </a:endParaRPr>
          </a:p>
        </p:txBody>
      </p:sp>
      <p:cxnSp>
        <p:nvCxnSpPr>
          <p:cNvPr id="125976" name="AutoShape 24">
            <a:extLst>
              <a:ext uri="{FF2B5EF4-FFF2-40B4-BE49-F238E27FC236}">
                <a16:creationId xmlns:a16="http://schemas.microsoft.com/office/drawing/2014/main" id="{DD91C75D-651B-F644-AC1A-22876FD52F98}"/>
              </a:ext>
            </a:extLst>
          </p:cNvPr>
          <p:cNvCxnSpPr>
            <a:cxnSpLocks noChangeShapeType="1"/>
            <a:stCxn id="125978" idx="20"/>
            <a:endCxn id="125954" idx="0"/>
          </p:cNvCxnSpPr>
          <p:nvPr/>
        </p:nvCxnSpPr>
        <p:spPr bwMode="auto">
          <a:xfrm flipH="1">
            <a:off x="2625725" y="1939925"/>
            <a:ext cx="227013" cy="311150"/>
          </a:xfrm>
          <a:prstGeom prst="straightConnector1">
            <a:avLst/>
          </a:prstGeom>
          <a:noFill/>
          <a:ln w="28575" cap="rnd">
            <a:solidFill>
              <a:srgbClr val="408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25977" name="Text Box 25">
            <a:extLst>
              <a:ext uri="{FF2B5EF4-FFF2-40B4-BE49-F238E27FC236}">
                <a16:creationId xmlns:a16="http://schemas.microsoft.com/office/drawing/2014/main" id="{5AFE6664-DB62-9049-AF8B-CF9DC50E0D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8175" y="819150"/>
            <a:ext cx="2419350" cy="102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lnSpc>
                <a:spcPct val="85000"/>
              </a:lnSpc>
              <a:defRPr/>
            </a:pPr>
            <a:r>
              <a:rPr lang="en-US" i="0">
                <a:latin typeface="Times" charset="0"/>
                <a:ea typeface="ＭＳ Ｐゴシック" charset="0"/>
              </a:rPr>
              <a:t>Datasets of results</a:t>
            </a:r>
          </a:p>
          <a:p>
            <a:pPr algn="ctr" eaLnBrk="0" hangingPunct="0">
              <a:lnSpc>
                <a:spcPct val="85000"/>
              </a:lnSpc>
              <a:defRPr/>
            </a:pPr>
            <a:r>
              <a:rPr lang="en-US" i="0">
                <a:latin typeface="Times" charset="0"/>
                <a:ea typeface="ＭＳ Ｐゴシック" charset="0"/>
              </a:rPr>
              <a:t>from individual</a:t>
            </a:r>
          </a:p>
          <a:p>
            <a:pPr algn="ctr" eaLnBrk="0" hangingPunct="0">
              <a:lnSpc>
                <a:spcPct val="85000"/>
              </a:lnSpc>
              <a:defRPr/>
            </a:pPr>
            <a:r>
              <a:rPr lang="en-US" i="0">
                <a:latin typeface="Times" charset="0"/>
                <a:ea typeface="ＭＳ Ｐゴシック" charset="0"/>
              </a:rPr>
              <a:t>subject analyses</a:t>
            </a:r>
          </a:p>
        </p:txBody>
      </p:sp>
      <p:cxnSp>
        <p:nvCxnSpPr>
          <p:cNvPr id="125979" name="AutoShape 27">
            <a:extLst>
              <a:ext uri="{FF2B5EF4-FFF2-40B4-BE49-F238E27FC236}">
                <a16:creationId xmlns:a16="http://schemas.microsoft.com/office/drawing/2014/main" id="{98C200F6-0CCF-5544-A5BC-BE6E21FEE1B6}"/>
              </a:ext>
            </a:extLst>
          </p:cNvPr>
          <p:cNvCxnSpPr>
            <a:cxnSpLocks noChangeShapeType="1"/>
            <a:stCxn id="125978" idx="20"/>
            <a:endCxn id="125957" idx="0"/>
          </p:cNvCxnSpPr>
          <p:nvPr/>
        </p:nvCxnSpPr>
        <p:spPr bwMode="auto">
          <a:xfrm>
            <a:off x="2852738" y="1939925"/>
            <a:ext cx="4370387" cy="312738"/>
          </a:xfrm>
          <a:prstGeom prst="straightConnector1">
            <a:avLst/>
          </a:prstGeom>
          <a:noFill/>
          <a:ln w="28575" cap="rnd">
            <a:solidFill>
              <a:srgbClr val="408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25981" name="Text Box 29">
            <a:extLst>
              <a:ext uri="{FF2B5EF4-FFF2-40B4-BE49-F238E27FC236}">
                <a16:creationId xmlns:a16="http://schemas.microsoft.com/office/drawing/2014/main" id="{5861C81F-E562-0F49-B544-B9DE69D0BB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101600"/>
            <a:ext cx="7100888" cy="466725"/>
          </a:xfrm>
          <a:prstGeom prst="rect">
            <a:avLst/>
          </a:prstGeom>
          <a:solidFill>
            <a:srgbClr val="FFFF01"/>
          </a:solidFill>
          <a:ln w="9525">
            <a:solidFill>
              <a:srgbClr val="1113E4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b="1" i="0">
                <a:solidFill>
                  <a:srgbClr val="0000FF"/>
                </a:solidFill>
                <a:latin typeface="Times" charset="0"/>
                <a:ea typeface="ＭＳ Ｐゴシック" charset="0"/>
              </a:rPr>
              <a:t>Group Analysis: in 3D or on folded 2D cortex models</a:t>
            </a:r>
          </a:p>
        </p:txBody>
      </p:sp>
      <p:pic>
        <p:nvPicPr>
          <p:cNvPr id="125982" name="ssuma.gif" descr="ssuma">
            <a:hlinkClick r:id="" action="ppaction://media"/>
            <a:extLst>
              <a:ext uri="{FF2B5EF4-FFF2-40B4-BE49-F238E27FC236}">
                <a16:creationId xmlns:a16="http://schemas.microsoft.com/office/drawing/2014/main" id="{0F712186-3C2D-7B49-8C95-8033C4F9EACD}"/>
              </a:ext>
            </a:extLst>
          </p:cNvPr>
          <p:cNvPicPr>
            <a:picLocks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225" y="4800600"/>
            <a:ext cx="2366963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5983" name="Line 31">
            <a:extLst>
              <a:ext uri="{FF2B5EF4-FFF2-40B4-BE49-F238E27FC236}">
                <a16:creationId xmlns:a16="http://schemas.microsoft.com/office/drawing/2014/main" id="{10CEAC01-D558-874B-8786-163428817AD4}"/>
              </a:ext>
            </a:extLst>
          </p:cNvPr>
          <p:cNvSpPr>
            <a:spLocks noChangeShapeType="1"/>
          </p:cNvSpPr>
          <p:nvPr/>
        </p:nvSpPr>
        <p:spPr bwMode="auto">
          <a:xfrm>
            <a:off x="4624388" y="5362575"/>
            <a:ext cx="0" cy="301625"/>
          </a:xfrm>
          <a:prstGeom prst="line">
            <a:avLst/>
          </a:prstGeom>
          <a:noFill/>
          <a:ln w="19050">
            <a:solidFill>
              <a:srgbClr val="4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defRPr/>
            </a:pPr>
            <a:endParaRPr lang="en-US">
              <a:latin typeface="Helvetica" charset="0"/>
              <a:ea typeface="ＭＳ Ｐゴシック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598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2598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59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2598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982"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9" name="Rectangle 3">
            <a:extLst>
              <a:ext uri="{FF2B5EF4-FFF2-40B4-BE49-F238E27FC236}">
                <a16:creationId xmlns:a16="http://schemas.microsoft.com/office/drawing/2014/main" id="{CD34D243-3DCB-9A41-84B7-921E141B65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7589" y="1012825"/>
            <a:ext cx="9026411" cy="5565775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spcBef>
                <a:spcPts val="200"/>
              </a:spcBef>
              <a:buFont typeface="Times" charset="0"/>
              <a:buChar char="•"/>
              <a:defRPr/>
            </a:pPr>
            <a:r>
              <a:rPr lang="en-US" strike="dblStrike" dirty="0">
                <a:cs typeface="+mn-cs"/>
              </a:rPr>
              <a:t> How to get images into AFNI or </a:t>
            </a:r>
            <a:r>
              <a:rPr lang="en-US" strike="dblStrike" dirty="0" err="1">
                <a:cs typeface="+mn-cs"/>
              </a:rPr>
              <a:t>NIfTI</a:t>
            </a:r>
            <a:r>
              <a:rPr lang="en-US" strike="dblStrike" dirty="0">
                <a:cs typeface="+mn-cs"/>
              </a:rPr>
              <a:t> format </a:t>
            </a:r>
            <a:r>
              <a:rPr lang="en-US" sz="2000" strike="dblStrike" dirty="0">
                <a:cs typeface="+mn-cs"/>
              </a:rPr>
              <a:t>(program </a:t>
            </a:r>
            <a:r>
              <a:rPr lang="en-US" sz="2000" b="1" strike="dblStrike" dirty="0">
                <a:solidFill>
                  <a:srgbClr val="2DB811"/>
                </a:solidFill>
                <a:latin typeface="Arial Bold" charset="0"/>
                <a:cs typeface="+mn-cs"/>
              </a:rPr>
              <a:t>to3d</a:t>
            </a:r>
            <a:r>
              <a:rPr lang="en-US" sz="2000" strike="dblStrike" dirty="0">
                <a:cs typeface="+mn-cs"/>
              </a:rPr>
              <a:t>)</a:t>
            </a:r>
            <a:endParaRPr lang="en-US" strike="dblStrike" dirty="0">
              <a:cs typeface="+mn-cs"/>
            </a:endParaRPr>
          </a:p>
          <a:p>
            <a:pPr eaLnBrk="1" hangingPunct="1">
              <a:spcBef>
                <a:spcPts val="200"/>
              </a:spcBef>
              <a:buFont typeface="Times" charset="0"/>
              <a:buChar char="•"/>
              <a:defRPr/>
            </a:pPr>
            <a:r>
              <a:rPr lang="en-US" dirty="0">
                <a:cs typeface="+mn-cs"/>
              </a:rPr>
              <a:t> Detailed hands-on with using AFNI for data viewing </a:t>
            </a:r>
            <a:r>
              <a:rPr lang="en-US" sz="2000" dirty="0">
                <a:cs typeface="+mn-cs"/>
              </a:rPr>
              <a:t>(</a:t>
            </a:r>
            <a:r>
              <a:rPr lang="en-US" sz="2000" dirty="0">
                <a:solidFill>
                  <a:srgbClr val="1113E4"/>
                </a:solidFill>
                <a:cs typeface="+mn-cs"/>
              </a:rPr>
              <a:t>fun</a:t>
            </a:r>
            <a:r>
              <a:rPr lang="en-US" sz="2000" dirty="0">
                <a:cs typeface="+mn-cs"/>
              </a:rPr>
              <a:t>)</a:t>
            </a:r>
            <a:endParaRPr lang="en-US" dirty="0">
              <a:cs typeface="+mn-cs"/>
            </a:endParaRPr>
          </a:p>
          <a:p>
            <a:pPr eaLnBrk="1" hangingPunct="1">
              <a:spcBef>
                <a:spcPts val="200"/>
              </a:spcBef>
              <a:buFont typeface="Times" charset="0"/>
              <a:buChar char="•"/>
              <a:defRPr/>
            </a:pPr>
            <a:r>
              <a:rPr lang="en-US" dirty="0">
                <a:cs typeface="+mn-cs"/>
              </a:rPr>
              <a:t> Signal modeling &amp; analysis:</a:t>
            </a:r>
            <a:r>
              <a:rPr lang="en-US" sz="2000" dirty="0">
                <a:cs typeface="+mn-cs"/>
              </a:rPr>
              <a:t> theory &amp; hands-on (</a:t>
            </a:r>
            <a:r>
              <a:rPr lang="en-US" sz="2000" b="1" dirty="0">
                <a:solidFill>
                  <a:srgbClr val="2DB811"/>
                </a:solidFill>
                <a:latin typeface="Arial Bold" charset="0"/>
                <a:cs typeface="+mn-cs"/>
              </a:rPr>
              <a:t>3dDeconvolve et al.</a:t>
            </a:r>
            <a:r>
              <a:rPr lang="en-US" sz="2000" dirty="0">
                <a:cs typeface="+mn-cs"/>
              </a:rPr>
              <a:t>)</a:t>
            </a:r>
            <a:endParaRPr lang="en-US" dirty="0">
              <a:cs typeface="+mn-cs"/>
            </a:endParaRPr>
          </a:p>
          <a:p>
            <a:pPr eaLnBrk="1" hangingPunct="1">
              <a:spcBef>
                <a:spcPts val="200"/>
              </a:spcBef>
              <a:buFont typeface="Times" charset="0"/>
              <a:buChar char="•"/>
              <a:defRPr/>
            </a:pPr>
            <a:r>
              <a:rPr lang="en-US" dirty="0">
                <a:cs typeface="+mn-cs"/>
              </a:rPr>
              <a:t> Image registration </a:t>
            </a:r>
            <a:r>
              <a:rPr lang="en-US" sz="2000" dirty="0">
                <a:cs typeface="+mn-cs"/>
              </a:rPr>
              <a:t>(</a:t>
            </a:r>
            <a:r>
              <a:rPr lang="en-US" sz="2000" b="1" dirty="0">
                <a:solidFill>
                  <a:srgbClr val="2DB811"/>
                </a:solidFill>
                <a:latin typeface="Arial Bold" charset="0"/>
                <a:cs typeface="+mn-cs"/>
              </a:rPr>
              <a:t>3dvolreg et al.</a:t>
            </a:r>
            <a:r>
              <a:rPr lang="en-US" sz="2000" dirty="0">
                <a:cs typeface="+mn-cs"/>
              </a:rPr>
              <a:t>)</a:t>
            </a:r>
            <a:endParaRPr lang="en-US" dirty="0">
              <a:cs typeface="+mn-cs"/>
            </a:endParaRPr>
          </a:p>
          <a:p>
            <a:pPr eaLnBrk="1" hangingPunct="1">
              <a:spcBef>
                <a:spcPts val="200"/>
              </a:spcBef>
              <a:buFont typeface="Times" charset="0"/>
              <a:buChar char="•"/>
              <a:defRPr/>
            </a:pPr>
            <a:r>
              <a:rPr lang="en-US" strike="dblStrike" dirty="0">
                <a:cs typeface="+mn-cs"/>
              </a:rPr>
              <a:t> Volume rendering hands-on </a:t>
            </a:r>
            <a:r>
              <a:rPr lang="en-US" sz="2000" strike="dblStrike" dirty="0">
                <a:cs typeface="+mn-cs"/>
              </a:rPr>
              <a:t>(</a:t>
            </a:r>
            <a:r>
              <a:rPr lang="en-US" sz="2000" strike="dblStrike" dirty="0">
                <a:solidFill>
                  <a:srgbClr val="1113E4"/>
                </a:solidFill>
                <a:cs typeface="+mn-cs"/>
              </a:rPr>
              <a:t>fun level=high</a:t>
            </a:r>
            <a:r>
              <a:rPr lang="en-US" sz="2000" strike="dblStrike" dirty="0">
                <a:cs typeface="+mn-cs"/>
              </a:rPr>
              <a:t>)</a:t>
            </a:r>
          </a:p>
          <a:p>
            <a:pPr eaLnBrk="1" hangingPunct="1">
              <a:spcBef>
                <a:spcPts val="200"/>
              </a:spcBef>
              <a:buFont typeface="Times" charset="0"/>
              <a:buChar char="•"/>
              <a:defRPr/>
            </a:pPr>
            <a:r>
              <a:rPr lang="en-US" dirty="0">
                <a:cs typeface="+mn-cs"/>
              </a:rPr>
              <a:t> </a:t>
            </a:r>
            <a:r>
              <a:rPr lang="en-US" strike="dblStrike" dirty="0">
                <a:cs typeface="+mn-cs"/>
              </a:rPr>
              <a:t>ROI drawing hands-on </a:t>
            </a:r>
            <a:r>
              <a:rPr lang="en-US" sz="2000" strike="dblStrike" dirty="0">
                <a:cs typeface="+mn-cs"/>
              </a:rPr>
              <a:t>(</a:t>
            </a:r>
            <a:r>
              <a:rPr lang="en-US" sz="2000" strike="dblStrike" dirty="0">
                <a:solidFill>
                  <a:srgbClr val="1113E4"/>
                </a:solidFill>
                <a:cs typeface="+mn-cs"/>
              </a:rPr>
              <a:t>fun level=extreme</a:t>
            </a:r>
            <a:r>
              <a:rPr lang="en-US" sz="2000" strike="dblStrike" dirty="0">
                <a:cs typeface="+mn-cs"/>
              </a:rPr>
              <a:t>)</a:t>
            </a:r>
            <a:endParaRPr lang="en-US" strike="dblStrike" dirty="0">
              <a:cs typeface="+mn-cs"/>
            </a:endParaRPr>
          </a:p>
          <a:p>
            <a:pPr eaLnBrk="1" hangingPunct="1">
              <a:spcBef>
                <a:spcPts val="200"/>
              </a:spcBef>
              <a:buFont typeface="Times" charset="0"/>
              <a:buChar char="•"/>
              <a:defRPr/>
            </a:pPr>
            <a:r>
              <a:rPr lang="en-US" dirty="0">
                <a:cs typeface="+mn-cs"/>
              </a:rPr>
              <a:t> </a:t>
            </a:r>
            <a:r>
              <a:rPr lang="en-US" strike="dblStrike" dirty="0">
                <a:cs typeface="+mn-cs"/>
              </a:rPr>
              <a:t>Transformation to </a:t>
            </a:r>
            <a:r>
              <a:rPr lang="en-US" strike="dblStrike" dirty="0" err="1">
                <a:cs typeface="+mn-cs"/>
              </a:rPr>
              <a:t>Talairach</a:t>
            </a:r>
            <a:r>
              <a:rPr lang="en-US" strike="dblStrike" dirty="0">
                <a:cs typeface="+mn-cs"/>
              </a:rPr>
              <a:t> hands-on </a:t>
            </a:r>
            <a:r>
              <a:rPr lang="en-US" sz="2000" strike="dblStrike" dirty="0">
                <a:cs typeface="+mn-cs"/>
              </a:rPr>
              <a:t>(</a:t>
            </a:r>
            <a:r>
              <a:rPr lang="en-US" sz="2000" strike="dblStrike" dirty="0">
                <a:solidFill>
                  <a:srgbClr val="1113E4"/>
                </a:solidFill>
                <a:cs typeface="+mn-cs"/>
              </a:rPr>
              <a:t>fun level=low</a:t>
            </a:r>
            <a:r>
              <a:rPr lang="en-US" sz="2000" strike="dblStrike" dirty="0">
                <a:cs typeface="+mn-cs"/>
              </a:rPr>
              <a:t>)</a:t>
            </a:r>
            <a:endParaRPr lang="en-US" strike="dblStrike" dirty="0">
              <a:cs typeface="+mn-cs"/>
            </a:endParaRPr>
          </a:p>
          <a:p>
            <a:pPr eaLnBrk="1" hangingPunct="1">
              <a:spcBef>
                <a:spcPts val="200"/>
              </a:spcBef>
              <a:buFont typeface="Times" charset="0"/>
              <a:buChar char="•"/>
              <a:defRPr/>
            </a:pPr>
            <a:r>
              <a:rPr lang="en-US" dirty="0">
                <a:cs typeface="+mn-cs"/>
              </a:rPr>
              <a:t> Group analysis: theory and hands-on </a:t>
            </a:r>
            <a:r>
              <a:rPr lang="en-US" sz="2000" dirty="0">
                <a:cs typeface="+mn-cs"/>
              </a:rPr>
              <a:t>(</a:t>
            </a:r>
            <a:r>
              <a:rPr lang="en-US" sz="2000" b="1" dirty="0">
                <a:solidFill>
                  <a:srgbClr val="2DB811"/>
                </a:solidFill>
                <a:latin typeface="Arial Bold" charset="0"/>
                <a:cs typeface="+mn-cs"/>
              </a:rPr>
              <a:t>3dANOVA</a:t>
            </a:r>
            <a:r>
              <a:rPr lang="en-US" sz="2000" b="1" i="1" dirty="0">
                <a:solidFill>
                  <a:srgbClr val="2DB811"/>
                </a:solidFill>
                <a:latin typeface="Arial Bold" charset="0"/>
                <a:cs typeface="+mn-cs"/>
              </a:rPr>
              <a:t>x</a:t>
            </a:r>
            <a:r>
              <a:rPr lang="en-US" sz="2000" b="1" i="1" dirty="0">
                <a:cs typeface="+mn-cs"/>
              </a:rPr>
              <a:t> </a:t>
            </a:r>
            <a:r>
              <a:rPr lang="en-US" sz="2000" i="1" dirty="0">
                <a:solidFill>
                  <a:srgbClr val="333399"/>
                </a:solidFill>
                <a:cs typeface="+mn-cs"/>
              </a:rPr>
              <a:t>and beyond</a:t>
            </a:r>
            <a:r>
              <a:rPr lang="en-US" sz="500" i="1" dirty="0">
                <a:solidFill>
                  <a:srgbClr val="333399"/>
                </a:solidFill>
                <a:cs typeface="+mn-cs"/>
              </a:rPr>
              <a:t> </a:t>
            </a:r>
            <a:r>
              <a:rPr lang="en-US" sz="2000" dirty="0">
                <a:cs typeface="+mn-cs"/>
              </a:rPr>
              <a:t>)</a:t>
            </a:r>
          </a:p>
          <a:p>
            <a:pPr eaLnBrk="1" hangingPunct="1">
              <a:spcBef>
                <a:spcPts val="200"/>
              </a:spcBef>
              <a:buFont typeface="Times" charset="0"/>
              <a:buChar char="•"/>
              <a:defRPr/>
            </a:pPr>
            <a:r>
              <a:rPr lang="en-US" dirty="0">
                <a:cs typeface="+mn-cs"/>
              </a:rPr>
              <a:t> </a:t>
            </a:r>
            <a:r>
              <a:rPr lang="en-US" strike="dblStrike" dirty="0">
                <a:cs typeface="+mn-cs"/>
              </a:rPr>
              <a:t>Experiment design</a:t>
            </a:r>
          </a:p>
          <a:p>
            <a:pPr eaLnBrk="1" hangingPunct="1">
              <a:spcBef>
                <a:spcPts val="200"/>
              </a:spcBef>
              <a:buFont typeface="Times" charset="0"/>
              <a:buChar char="•"/>
              <a:defRPr/>
            </a:pPr>
            <a:r>
              <a:rPr lang="en-US" dirty="0">
                <a:cs typeface="+mn-cs"/>
              </a:rPr>
              <a:t> FMRI analysis from start to end </a:t>
            </a:r>
            <a:r>
              <a:rPr lang="en-US" sz="2000" dirty="0">
                <a:cs typeface="+mn-cs"/>
              </a:rPr>
              <a:t>(the </a:t>
            </a:r>
            <a:r>
              <a:rPr lang="ja-JP" altLang="en-US" sz="2000" dirty="0">
                <a:latin typeface="Arial"/>
                <a:cs typeface="+mn-cs"/>
              </a:rPr>
              <a:t>“</a:t>
            </a:r>
            <a:r>
              <a:rPr lang="en-US" sz="2000" dirty="0">
                <a:cs typeface="+mn-cs"/>
              </a:rPr>
              <a:t>soup to nuts</a:t>
            </a:r>
            <a:r>
              <a:rPr lang="ja-JP" altLang="en-US" sz="2000" dirty="0">
                <a:latin typeface="Arial"/>
                <a:cs typeface="+mn-cs"/>
              </a:rPr>
              <a:t>”</a:t>
            </a:r>
            <a:r>
              <a:rPr lang="en-US" sz="2000" dirty="0">
                <a:cs typeface="+mn-cs"/>
              </a:rPr>
              <a:t> hands-on)</a:t>
            </a:r>
            <a:endParaRPr lang="en-US" dirty="0">
              <a:cs typeface="+mn-cs"/>
            </a:endParaRPr>
          </a:p>
          <a:p>
            <a:pPr eaLnBrk="1" hangingPunct="1">
              <a:spcBef>
                <a:spcPts val="200"/>
              </a:spcBef>
              <a:buFont typeface="Times" charset="0"/>
              <a:buChar char="•"/>
              <a:defRPr/>
            </a:pPr>
            <a:r>
              <a:rPr lang="en-US" dirty="0">
                <a:cs typeface="+mn-cs"/>
              </a:rPr>
              <a:t> SUMA hands-on </a:t>
            </a:r>
            <a:r>
              <a:rPr lang="en-US" sz="2000" dirty="0">
                <a:cs typeface="+mn-cs"/>
              </a:rPr>
              <a:t>(</a:t>
            </a:r>
            <a:r>
              <a:rPr lang="en-US" sz="2000" dirty="0">
                <a:solidFill>
                  <a:srgbClr val="1113E4"/>
                </a:solidFill>
                <a:cs typeface="+mn-cs"/>
              </a:rPr>
              <a:t>fun level=pretty good</a:t>
            </a:r>
            <a:r>
              <a:rPr lang="en-US" sz="2000" dirty="0">
                <a:cs typeface="+mn-cs"/>
              </a:rPr>
              <a:t>)</a:t>
            </a:r>
            <a:endParaRPr lang="en-US" dirty="0">
              <a:cs typeface="+mn-cs"/>
            </a:endParaRPr>
          </a:p>
          <a:p>
            <a:pPr eaLnBrk="1" hangingPunct="1">
              <a:spcBef>
                <a:spcPts val="200"/>
              </a:spcBef>
              <a:buFont typeface="Times" charset="0"/>
              <a:buChar char="•"/>
              <a:defRPr/>
            </a:pPr>
            <a:r>
              <a:rPr lang="en-US" dirty="0">
                <a:cs typeface="+mn-cs"/>
              </a:rPr>
              <a:t> Surface-based analysis</a:t>
            </a:r>
          </a:p>
          <a:p>
            <a:pPr eaLnBrk="1" hangingPunct="1">
              <a:spcBef>
                <a:spcPts val="200"/>
              </a:spcBef>
              <a:buFont typeface="Times" charset="0"/>
              <a:buChar char="•"/>
              <a:defRPr/>
            </a:pPr>
            <a:r>
              <a:rPr lang="en-US" dirty="0">
                <a:cs typeface="+mn-cs"/>
              </a:rPr>
              <a:t> Connectivity (resting state, white matter tracts)</a:t>
            </a:r>
          </a:p>
          <a:p>
            <a:pPr eaLnBrk="1" hangingPunct="1">
              <a:spcBef>
                <a:spcPts val="200"/>
              </a:spcBef>
              <a:buFont typeface="Times" charset="0"/>
              <a:buChar char="•"/>
              <a:defRPr/>
            </a:pPr>
            <a:r>
              <a:rPr lang="en-US" dirty="0">
                <a:cs typeface="+mn-cs"/>
              </a:rPr>
              <a:t> AFNI </a:t>
            </a:r>
            <a:r>
              <a:rPr lang="ja-JP" altLang="en-US" dirty="0">
                <a:latin typeface="Arial"/>
                <a:cs typeface="+mn-cs"/>
              </a:rPr>
              <a:t>“</a:t>
            </a:r>
            <a:r>
              <a:rPr lang="en-US" dirty="0">
                <a:cs typeface="+mn-cs"/>
              </a:rPr>
              <a:t>Jazzercise</a:t>
            </a:r>
            <a:r>
              <a:rPr lang="ja-JP" altLang="en-US" dirty="0">
                <a:latin typeface="Arial"/>
                <a:cs typeface="+mn-cs"/>
              </a:rPr>
              <a:t>”</a:t>
            </a:r>
            <a:r>
              <a:rPr lang="en-US" dirty="0">
                <a:cs typeface="+mn-cs"/>
              </a:rPr>
              <a:t> </a:t>
            </a:r>
            <a:r>
              <a:rPr lang="en-US" sz="2000" dirty="0">
                <a:cs typeface="+mn-cs"/>
              </a:rPr>
              <a:t>(practice sessions &amp; directed exercises)</a:t>
            </a:r>
            <a:endParaRPr lang="en-US" dirty="0">
              <a:cs typeface="+mn-cs"/>
            </a:endParaRPr>
          </a:p>
        </p:txBody>
      </p:sp>
      <p:sp>
        <p:nvSpPr>
          <p:cNvPr id="96260" name="Rectangle 4">
            <a:extLst>
              <a:ext uri="{FF2B5EF4-FFF2-40B4-BE49-F238E27FC236}">
                <a16:creationId xmlns:a16="http://schemas.microsoft.com/office/drawing/2014/main" id="{A3133649-C1A1-E14B-B07A-4E974B9242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5363" y="92075"/>
            <a:ext cx="7099300" cy="762000"/>
          </a:xfrm>
          <a:prstGeom prst="rect">
            <a:avLst/>
          </a:prstGeom>
          <a:solidFill>
            <a:srgbClr val="FFFF01"/>
          </a:solidFill>
          <a:ln w="57150" cmpd="thickThin">
            <a:solidFill>
              <a:srgbClr val="E600E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sz="3600" i="0">
                <a:latin typeface="Helvetica" charset="0"/>
                <a:ea typeface="ＭＳ Ｐゴシック" charset="0"/>
              </a:rPr>
              <a:t>Other Educational Presentations</a:t>
            </a:r>
          </a:p>
        </p:txBody>
      </p:sp>
    </p:spTree>
  </p:cSld>
  <p:clrMapOvr>
    <a:masterClrMapping/>
  </p:clrMapOvr>
  <p:transition spd="med">
    <p:fade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>
            <a:extLst>
              <a:ext uri="{FF2B5EF4-FFF2-40B4-BE49-F238E27FC236}">
                <a16:creationId xmlns:a16="http://schemas.microsoft.com/office/drawing/2014/main" id="{9100E85F-0C27-3545-9835-C5396496F5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85738" y="1058863"/>
            <a:ext cx="8731250" cy="5657850"/>
          </a:xfrm>
        </p:spPr>
        <p:txBody>
          <a:bodyPr/>
          <a:lstStyle/>
          <a:p>
            <a:pPr eaLnBrk="1" hangingPunct="1">
              <a:spcBef>
                <a:spcPct val="15000"/>
              </a:spcBef>
            </a:pPr>
            <a:r>
              <a:rPr lang="en-US" altLang="en-US"/>
              <a:t> </a:t>
            </a:r>
            <a:r>
              <a:rPr lang="en-US" altLang="en-US" u="sng">
                <a:solidFill>
                  <a:srgbClr val="1113E4"/>
                </a:solidFill>
              </a:rPr>
              <a:t>Complex ANOVA-like models for group analyses</a:t>
            </a:r>
            <a:r>
              <a:rPr lang="en-US" altLang="en-US">
                <a:solidFill>
                  <a:srgbClr val="1113E4"/>
                </a:solidFill>
              </a:rPr>
              <a:t> </a:t>
            </a:r>
            <a:r>
              <a:rPr lang="en-US" altLang="en-US"/>
              <a:t>[</a:t>
            </a:r>
            <a:r>
              <a:rPr lang="en-US" altLang="en-US" b="1">
                <a:solidFill>
                  <a:srgbClr val="2DB811"/>
                </a:solidFill>
                <a:latin typeface="Courier New Bold" panose="02070309020205020404" pitchFamily="49" charset="0"/>
              </a:rPr>
              <a:t>3dLME.R</a:t>
            </a:r>
            <a:r>
              <a:rPr lang="en-US" altLang="en-US"/>
              <a:t>]</a:t>
            </a:r>
          </a:p>
          <a:p>
            <a:pPr lvl="1" eaLnBrk="1" hangingPunct="1">
              <a:spcBef>
                <a:spcPct val="15000"/>
              </a:spcBef>
            </a:pPr>
            <a:r>
              <a:rPr lang="en-US" altLang="en-US"/>
              <a:t> </a:t>
            </a:r>
            <a:r>
              <a:rPr lang="en-US" altLang="en-US" sz="2000"/>
              <a:t>Unbalanced designs, missing data, continuous covariates, multi-nested designs, …. </a:t>
            </a:r>
            <a:r>
              <a:rPr lang="en-US" altLang="en-US" sz="1800"/>
              <a:t>(the list and the project don</a:t>
            </a:r>
            <a:r>
              <a:rPr lang="ja-JP" altLang="en-US" sz="1800">
                <a:latin typeface="Arial" panose="020B0604020202020204" pitchFamily="34" charset="0"/>
              </a:rPr>
              <a:t>’</a:t>
            </a:r>
            <a:r>
              <a:rPr lang="en-US" altLang="ja-JP" sz="1800"/>
              <a:t>t really end)</a:t>
            </a:r>
            <a:endParaRPr lang="en-US" altLang="ja-JP" sz="2000"/>
          </a:p>
          <a:p>
            <a:pPr eaLnBrk="1" hangingPunct="1">
              <a:spcBef>
                <a:spcPct val="15000"/>
              </a:spcBef>
            </a:pPr>
            <a:r>
              <a:rPr lang="en-US" altLang="en-US"/>
              <a:t> Changing </a:t>
            </a:r>
            <a:r>
              <a:rPr lang="en-US" altLang="en-US" b="1" u="sng">
                <a:solidFill>
                  <a:srgbClr val="34D313"/>
                </a:solidFill>
              </a:rPr>
              <a:t>3dDeconvolve</a:t>
            </a:r>
            <a:r>
              <a:rPr lang="en-US" altLang="en-US"/>
              <a:t> to incorporate physiological noise cancellation, and </a:t>
            </a:r>
            <a:r>
              <a:rPr lang="en-US" altLang="en-US" u="sng">
                <a:solidFill>
                  <a:srgbClr val="1113E4"/>
                </a:solidFill>
              </a:rPr>
              <a:t>correction for EPI time series autocorrelation</a:t>
            </a:r>
            <a:r>
              <a:rPr lang="en-US" altLang="en-US">
                <a:solidFill>
                  <a:srgbClr val="1113E4"/>
                </a:solidFill>
              </a:rPr>
              <a:t> </a:t>
            </a:r>
            <a:r>
              <a:rPr lang="en-US" altLang="en-US"/>
              <a:t>[</a:t>
            </a:r>
            <a:r>
              <a:rPr lang="en-US" altLang="en-US" b="1">
                <a:solidFill>
                  <a:srgbClr val="2DB811"/>
                </a:solidFill>
                <a:latin typeface="Courier New Bold" panose="02070309020205020404" pitchFamily="49" charset="0"/>
              </a:rPr>
              <a:t>3dREMLfit</a:t>
            </a:r>
            <a:r>
              <a:rPr lang="en-US" altLang="en-US"/>
              <a:t>], and …</a:t>
            </a:r>
            <a:endParaRPr lang="en-US" altLang="en-US" sz="2000"/>
          </a:p>
          <a:p>
            <a:pPr eaLnBrk="1" hangingPunct="1">
              <a:spcBef>
                <a:spcPct val="15000"/>
              </a:spcBef>
            </a:pPr>
            <a:r>
              <a:rPr lang="en-US" altLang="en-US"/>
              <a:t> More surface-based analysis tools</a:t>
            </a:r>
          </a:p>
          <a:p>
            <a:pPr lvl="1" eaLnBrk="1" hangingPunct="1">
              <a:spcBef>
                <a:spcPct val="15000"/>
              </a:spcBef>
            </a:pPr>
            <a:r>
              <a:rPr lang="en-US" altLang="en-US" sz="2000"/>
              <a:t> Especially for inter-subject (group) analyses</a:t>
            </a:r>
            <a:endParaRPr lang="en-US" altLang="en-US"/>
          </a:p>
          <a:p>
            <a:pPr eaLnBrk="1" hangingPunct="1">
              <a:spcBef>
                <a:spcPct val="15000"/>
              </a:spcBef>
            </a:pPr>
            <a:r>
              <a:rPr lang="en-US" altLang="en-US"/>
              <a:t> </a:t>
            </a:r>
            <a:r>
              <a:rPr lang="en-US" altLang="en-US" u="sng">
                <a:solidFill>
                  <a:srgbClr val="1113E4"/>
                </a:solidFill>
              </a:rPr>
              <a:t>Better EPI-anatomical registration tools</a:t>
            </a:r>
            <a:r>
              <a:rPr lang="en-US" altLang="en-US">
                <a:solidFill>
                  <a:srgbClr val="1113E4"/>
                </a:solidFill>
              </a:rPr>
              <a:t> </a:t>
            </a:r>
            <a:r>
              <a:rPr lang="en-US" altLang="en-US"/>
              <a:t>[</a:t>
            </a:r>
            <a:r>
              <a:rPr lang="en-US" altLang="en-US" b="1">
                <a:solidFill>
                  <a:srgbClr val="2DB811"/>
                </a:solidFill>
                <a:latin typeface="Courier New Bold" panose="02070309020205020404" pitchFamily="49" charset="0"/>
              </a:rPr>
              <a:t>3dAllineate</a:t>
            </a:r>
            <a:r>
              <a:rPr lang="en-US" altLang="en-US"/>
              <a:t>]</a:t>
            </a:r>
            <a:endParaRPr lang="en-US" altLang="en-US" u="sng">
              <a:solidFill>
                <a:srgbClr val="1113E4"/>
              </a:solidFill>
            </a:endParaRPr>
          </a:p>
          <a:p>
            <a:pPr lvl="1" eaLnBrk="1" hangingPunct="1">
              <a:spcBef>
                <a:spcPct val="15000"/>
              </a:spcBef>
            </a:pPr>
            <a:r>
              <a:rPr lang="en-US" altLang="en-US"/>
              <a:t> And nonlinear 3D inter-subject registration</a:t>
            </a:r>
          </a:p>
          <a:p>
            <a:pPr eaLnBrk="1" hangingPunct="1">
              <a:spcBef>
                <a:spcPct val="15000"/>
              </a:spcBef>
            </a:pPr>
            <a:r>
              <a:rPr lang="en-US" altLang="en-US"/>
              <a:t> </a:t>
            </a:r>
            <a:r>
              <a:rPr lang="en-US" altLang="en-US" u="sng">
                <a:solidFill>
                  <a:srgbClr val="1113E4"/>
                </a:solidFill>
              </a:rPr>
              <a:t>Integrating some external diffusion tensor </a:t>
            </a:r>
            <a:r>
              <a:rPr lang="en-US" altLang="en-US" sz="2000" u="sng">
                <a:solidFill>
                  <a:srgbClr val="1113E4"/>
                </a:solidFill>
              </a:rPr>
              <a:t>(DTI)</a:t>
            </a:r>
            <a:r>
              <a:rPr lang="en-US" altLang="en-US" u="sng">
                <a:solidFill>
                  <a:srgbClr val="1113E4"/>
                </a:solidFill>
              </a:rPr>
              <a:t> tools with AFNI </a:t>
            </a:r>
            <a:r>
              <a:rPr lang="en-US" altLang="en-US" sz="2000" u="sng">
                <a:solidFill>
                  <a:srgbClr val="1113E4"/>
                </a:solidFill>
              </a:rPr>
              <a:t>(e.g., </a:t>
            </a:r>
            <a:r>
              <a:rPr lang="en-US" altLang="en-US" sz="2000" i="1" u="sng">
                <a:solidFill>
                  <a:srgbClr val="1113E4"/>
                </a:solidFill>
              </a:rPr>
              <a:t>DTIquery</a:t>
            </a:r>
            <a:r>
              <a:rPr lang="en-US" altLang="en-US" sz="600" i="1" u="sng">
                <a:solidFill>
                  <a:srgbClr val="1113E4"/>
                </a:solidFill>
              </a:rPr>
              <a:t> </a:t>
            </a:r>
            <a:r>
              <a:rPr lang="en-US" altLang="en-US" sz="2000" u="sng">
                <a:solidFill>
                  <a:srgbClr val="1113E4"/>
                </a:solidFill>
              </a:rPr>
              <a:t>)</a:t>
            </a:r>
            <a:endParaRPr lang="en-US" altLang="en-US"/>
          </a:p>
          <a:p>
            <a:pPr eaLnBrk="1" hangingPunct="1">
              <a:spcBef>
                <a:spcPct val="15000"/>
              </a:spcBef>
            </a:pPr>
            <a:r>
              <a:rPr lang="en-US" altLang="en-US"/>
              <a:t> Integrating more atlas datasets </a:t>
            </a:r>
            <a:r>
              <a:rPr lang="en-US" altLang="en-US" sz="2000"/>
              <a:t>(animal and human)</a:t>
            </a:r>
            <a:r>
              <a:rPr lang="en-US" altLang="en-US"/>
              <a:t> into AFNI</a:t>
            </a:r>
          </a:p>
          <a:p>
            <a:pPr eaLnBrk="1" hangingPunct="1">
              <a:spcBef>
                <a:spcPct val="15000"/>
              </a:spcBef>
            </a:pPr>
            <a:r>
              <a:rPr lang="en-US" altLang="en-US"/>
              <a:t> Semi-linear global deconvolution analysis</a:t>
            </a:r>
          </a:p>
        </p:txBody>
      </p:sp>
      <p:sp>
        <p:nvSpPr>
          <p:cNvPr id="99331" name="Rectangle 3">
            <a:extLst>
              <a:ext uri="{FF2B5EF4-FFF2-40B4-BE49-F238E27FC236}">
                <a16:creationId xmlns:a16="http://schemas.microsoft.com/office/drawing/2014/main" id="{2B66446F-2A25-294E-89B2-2E4FDEAD1C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5363" y="177800"/>
            <a:ext cx="7099300" cy="762000"/>
          </a:xfrm>
          <a:prstGeom prst="rect">
            <a:avLst/>
          </a:prstGeom>
          <a:solidFill>
            <a:srgbClr val="FFFF01"/>
          </a:solidFill>
          <a:ln w="57150" cmpd="thickThin">
            <a:solidFill>
              <a:srgbClr val="E600E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sz="3600" i="0" dirty="0">
                <a:latin typeface="Helvetica" charset="0"/>
                <a:ea typeface="ＭＳ Ｐゴシック" charset="0"/>
              </a:rPr>
              <a:t>Ongoing AFNI+SUMA Projects</a:t>
            </a:r>
          </a:p>
        </p:txBody>
      </p:sp>
      <p:sp>
        <p:nvSpPr>
          <p:cNvPr id="99332" name="Text Box 4">
            <a:extLst>
              <a:ext uri="{FF2B5EF4-FFF2-40B4-BE49-F238E27FC236}">
                <a16:creationId xmlns:a16="http://schemas.microsoft.com/office/drawing/2014/main" id="{9BEE185E-1BC7-E94B-97C3-721CDEDF8F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61275" y="2838450"/>
            <a:ext cx="1390650" cy="714375"/>
          </a:xfrm>
          <a:prstGeom prst="rect">
            <a:avLst/>
          </a:prstGeom>
          <a:noFill/>
          <a:ln w="38100" cmpd="dbl">
            <a:solidFill>
              <a:srgbClr val="FF011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80000"/>
              </a:lnSpc>
              <a:defRPr/>
            </a:pPr>
            <a:r>
              <a:rPr lang="en-US">
                <a:solidFill>
                  <a:srgbClr val="1113E4"/>
                </a:solidFill>
                <a:latin typeface="Helvetica" charset="0"/>
                <a:ea typeface="ＭＳ Ｐゴシック" charset="0"/>
              </a:rPr>
              <a:t>This one</a:t>
            </a:r>
          </a:p>
          <a:p>
            <a:pPr eaLnBrk="0" hangingPunct="0">
              <a:lnSpc>
                <a:spcPct val="80000"/>
              </a:lnSpc>
              <a:defRPr/>
            </a:pPr>
            <a:r>
              <a:rPr lang="en-US">
                <a:solidFill>
                  <a:srgbClr val="1113E4"/>
                </a:solidFill>
                <a:latin typeface="Helvetica" charset="0"/>
                <a:ea typeface="ＭＳ Ｐゴシック" charset="0"/>
              </a:rPr>
              <a:t>is done</a:t>
            </a:r>
            <a:r>
              <a:rPr lang="en-US" b="1">
                <a:solidFill>
                  <a:srgbClr val="FF011C"/>
                </a:solidFill>
                <a:latin typeface="Helvetica" charset="0"/>
                <a:ea typeface="ＭＳ Ｐゴシック" charset="0"/>
              </a:rPr>
              <a:t>!</a:t>
            </a:r>
            <a:endParaRPr lang="en-US">
              <a:solidFill>
                <a:srgbClr val="1113E4"/>
              </a:solidFill>
              <a:latin typeface="Helvetica" charset="0"/>
              <a:ea typeface="ＭＳ Ｐゴシック" charset="0"/>
            </a:endParaRPr>
          </a:p>
        </p:txBody>
      </p:sp>
      <p:sp>
        <p:nvSpPr>
          <p:cNvPr id="99333" name="Line 5">
            <a:extLst>
              <a:ext uri="{FF2B5EF4-FFF2-40B4-BE49-F238E27FC236}">
                <a16:creationId xmlns:a16="http://schemas.microsoft.com/office/drawing/2014/main" id="{A012459F-9783-2E49-85A0-9B688BD38B0A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826250" y="2844800"/>
            <a:ext cx="815975" cy="123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stealth" w="med" len="lg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defRPr/>
            </a:pPr>
            <a:endParaRPr lang="en-US">
              <a:latin typeface="Helvetica" charset="0"/>
              <a:ea typeface="ＭＳ Ｐゴシック" charset="0"/>
            </a:endParaRPr>
          </a:p>
        </p:txBody>
      </p:sp>
      <p:sp>
        <p:nvSpPr>
          <p:cNvPr id="99334" name="Line 6">
            <a:extLst>
              <a:ext uri="{FF2B5EF4-FFF2-40B4-BE49-F238E27FC236}">
                <a16:creationId xmlns:a16="http://schemas.microsoft.com/office/drawing/2014/main" id="{8F06AF0F-D753-FE4D-A27C-A451DCA2E3E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194550" y="3503613"/>
            <a:ext cx="430213" cy="6715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stealth" w="med" len="lg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defRPr/>
            </a:pPr>
            <a:endParaRPr lang="en-US">
              <a:latin typeface="Helvetica" charset="0"/>
              <a:ea typeface="ＭＳ Ｐゴシック" charset="0"/>
            </a:endParaRPr>
          </a:p>
        </p:txBody>
      </p:sp>
      <p:sp>
        <p:nvSpPr>
          <p:cNvPr id="99335" name="Freeform 7">
            <a:extLst>
              <a:ext uri="{FF2B5EF4-FFF2-40B4-BE49-F238E27FC236}">
                <a16:creationId xmlns:a16="http://schemas.microsoft.com/office/drawing/2014/main" id="{62EB1470-266A-8D4C-9478-B8DE840FE91A}"/>
              </a:ext>
            </a:extLst>
          </p:cNvPr>
          <p:cNvSpPr>
            <a:spLocks/>
          </p:cNvSpPr>
          <p:nvPr/>
        </p:nvSpPr>
        <p:spPr bwMode="auto">
          <a:xfrm>
            <a:off x="8642350" y="1414463"/>
            <a:ext cx="322263" cy="1376362"/>
          </a:xfrm>
          <a:custGeom>
            <a:avLst/>
            <a:gdLst>
              <a:gd name="T0" fmla="*/ 322263 w 203"/>
              <a:gd name="T1" fmla="*/ 1376362 h 867"/>
              <a:gd name="T2" fmla="*/ 322263 w 203"/>
              <a:gd name="T3" fmla="*/ 114300 h 867"/>
              <a:gd name="T4" fmla="*/ 0 w 203"/>
              <a:gd name="T5" fmla="*/ 0 h 86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03" h="867">
                <a:moveTo>
                  <a:pt x="203" y="867"/>
                </a:moveTo>
                <a:lnTo>
                  <a:pt x="203" y="72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stealth" w="med" len="lg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36" name="Line 8">
            <a:extLst>
              <a:ext uri="{FF2B5EF4-FFF2-40B4-BE49-F238E27FC236}">
                <a16:creationId xmlns:a16="http://schemas.microsoft.com/office/drawing/2014/main" id="{F2668E4E-7187-6B49-861B-854D24BFF58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051800" y="3600450"/>
            <a:ext cx="496888" cy="1377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stealth" w="med" len="lg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defRPr/>
            </a:pPr>
            <a:endParaRPr lang="en-US">
              <a:latin typeface="Helvetica" charset="0"/>
              <a:ea typeface="ＭＳ Ｐゴシック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>
            <a:extLst>
              <a:ext uri="{FF2B5EF4-FFF2-40B4-BE49-F238E27FC236}">
                <a16:creationId xmlns:a16="http://schemas.microsoft.com/office/drawing/2014/main" id="{DB66E1D5-6304-064D-AC6D-7E706D26FE7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57238" y="465138"/>
            <a:ext cx="7789862" cy="1143000"/>
          </a:xfrm>
          <a:solidFill>
            <a:srgbClr val="FFFF01"/>
          </a:solidFill>
          <a:ln w="76200" cmpd="tri">
            <a:solidFill>
              <a:srgbClr val="339966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en-US" sz="4400" b="1">
                <a:solidFill>
                  <a:srgbClr val="001142"/>
                </a:solidFill>
                <a:cs typeface="+mj-cs"/>
              </a:rPr>
              <a:t>Quick Intro to MRI and FMRI</a:t>
            </a:r>
            <a:endParaRPr lang="en-US">
              <a:cs typeface="+mj-cs"/>
            </a:endParaRPr>
          </a:p>
        </p:txBody>
      </p:sp>
      <p:sp>
        <p:nvSpPr>
          <p:cNvPr id="102403" name="Rectangle 3">
            <a:extLst>
              <a:ext uri="{FF2B5EF4-FFF2-40B4-BE49-F238E27FC236}">
                <a16:creationId xmlns:a16="http://schemas.microsoft.com/office/drawing/2014/main" id="{BB33DD6D-A35D-5E42-B40A-4358B877D06B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509713" y="1812925"/>
            <a:ext cx="6434137" cy="10969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Times" charset="0"/>
              <a:buNone/>
              <a:defRPr/>
            </a:pPr>
            <a:r>
              <a:rPr lang="en-US" b="1">
                <a:cs typeface="+mn-cs"/>
              </a:rPr>
              <a:t>Physics and Physiology</a:t>
            </a:r>
          </a:p>
          <a:p>
            <a:pPr eaLnBrk="1" hangingPunct="1">
              <a:lnSpc>
                <a:spcPct val="80000"/>
              </a:lnSpc>
              <a:buFont typeface="Times" charset="0"/>
              <a:buNone/>
              <a:defRPr/>
            </a:pPr>
            <a:r>
              <a:rPr lang="en-US" sz="2000">
                <a:cs typeface="+mn-cs"/>
              </a:rPr>
              <a:t>(in pretty small doses)</a:t>
            </a:r>
          </a:p>
        </p:txBody>
      </p:sp>
      <p:pic>
        <p:nvPicPr>
          <p:cNvPr id="13315" name="Picture 4" descr="axi">
            <a:extLst>
              <a:ext uri="{FF2B5EF4-FFF2-40B4-BE49-F238E27FC236}">
                <a16:creationId xmlns:a16="http://schemas.microsoft.com/office/drawing/2014/main" id="{C3BD1280-290E-2342-9DB9-FE5531F920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3" y="2527300"/>
            <a:ext cx="1808162" cy="3278188"/>
          </a:xfrm>
          <a:prstGeom prst="rect">
            <a:avLst/>
          </a:prstGeom>
          <a:noFill/>
          <a:ln w="12700">
            <a:solidFill>
              <a:srgbClr val="FF011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5" descr="cor">
            <a:extLst>
              <a:ext uri="{FF2B5EF4-FFF2-40B4-BE49-F238E27FC236}">
                <a16:creationId xmlns:a16="http://schemas.microsoft.com/office/drawing/2014/main" id="{18AAB850-C1FB-6744-843D-3C4FD6A6E7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1538" y="2520950"/>
            <a:ext cx="1808162" cy="3278188"/>
          </a:xfrm>
          <a:prstGeom prst="rect">
            <a:avLst/>
          </a:prstGeom>
          <a:noFill/>
          <a:ln w="12700">
            <a:solidFill>
              <a:srgbClr val="FF011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7" name="Picture 6" descr="sag">
            <a:extLst>
              <a:ext uri="{FF2B5EF4-FFF2-40B4-BE49-F238E27FC236}">
                <a16:creationId xmlns:a16="http://schemas.microsoft.com/office/drawing/2014/main" id="{B7E98EA5-5417-404B-8A4B-89C8DB4831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700" y="2520950"/>
            <a:ext cx="2914650" cy="3278188"/>
          </a:xfrm>
          <a:prstGeom prst="rect">
            <a:avLst/>
          </a:prstGeom>
          <a:noFill/>
          <a:ln w="12700">
            <a:solidFill>
              <a:srgbClr val="FF011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07" name="Text Box 7">
            <a:extLst>
              <a:ext uri="{FF2B5EF4-FFF2-40B4-BE49-F238E27FC236}">
                <a16:creationId xmlns:a16="http://schemas.microsoft.com/office/drawing/2014/main" id="{B987EB96-C122-A845-87BB-D6818B4319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9938" y="2452688"/>
            <a:ext cx="1758950" cy="1916112"/>
          </a:xfrm>
          <a:prstGeom prst="rect">
            <a:avLst/>
          </a:prstGeom>
          <a:noFill/>
          <a:ln w="1270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en-US" altLang="en-US" sz="2000" b="1" i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MRI</a:t>
            </a:r>
            <a:r>
              <a:rPr lang="en-US" altLang="en-US" sz="2000" b="1" i="0">
                <a:solidFill>
                  <a:srgbClr val="1113E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= Cool</a:t>
            </a:r>
          </a:p>
          <a:p>
            <a:pPr algn="ctr">
              <a:lnSpc>
                <a:spcPct val="85000"/>
              </a:lnSpc>
            </a:pPr>
            <a:r>
              <a:rPr lang="en-US" altLang="en-US" sz="2000" b="1" i="0">
                <a:solidFill>
                  <a:srgbClr val="1113E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(and useful)</a:t>
            </a:r>
          </a:p>
          <a:p>
            <a:pPr algn="ctr">
              <a:lnSpc>
                <a:spcPct val="85000"/>
              </a:lnSpc>
            </a:pPr>
            <a:r>
              <a:rPr lang="en-US" altLang="en-US" sz="2000" b="1" i="0">
                <a:solidFill>
                  <a:srgbClr val="1113E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Pictures about anatomy (spatial structure)</a:t>
            </a:r>
          </a:p>
        </p:txBody>
      </p:sp>
      <p:sp>
        <p:nvSpPr>
          <p:cNvPr id="102408" name="Text Box 8">
            <a:extLst>
              <a:ext uri="{FF2B5EF4-FFF2-40B4-BE49-F238E27FC236}">
                <a16:creationId xmlns:a16="http://schemas.microsoft.com/office/drawing/2014/main" id="{B8CF950B-2F92-6F49-8AA3-199C9DA752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950" y="5889625"/>
            <a:ext cx="6302375" cy="623888"/>
          </a:xfrm>
          <a:prstGeom prst="rect">
            <a:avLst/>
          </a:prstGeom>
          <a:noFill/>
          <a:ln w="317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2000" b="1" i="0">
                <a:solidFill>
                  <a:srgbClr val="1113E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2D slices extracted from a 3D (volumetric) image</a:t>
            </a:r>
          </a:p>
          <a:p>
            <a:pPr algn="ctr">
              <a:lnSpc>
                <a:spcPct val="90000"/>
              </a:lnSpc>
            </a:pPr>
            <a:r>
              <a:rPr lang="en-US" altLang="en-US" sz="1800" b="1" i="0">
                <a:solidFill>
                  <a:srgbClr val="1113E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[resolution about 1</a:t>
            </a:r>
            <a:r>
              <a:rPr lang="en-US" altLang="en-US" sz="1800" b="1" i="0">
                <a:solidFill>
                  <a:srgbClr val="1113E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sym typeface="Symbol" pitchFamily="2" charset="2"/>
              </a:rPr>
              <a:t>×1×1 mm ; acquisition time about 10 min]</a:t>
            </a:r>
            <a:endParaRPr lang="en-US" altLang="en-US" sz="1800" i="0">
              <a:solidFill>
                <a:srgbClr val="1113E4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02409" name="Text Box 9">
            <a:extLst>
              <a:ext uri="{FF2B5EF4-FFF2-40B4-BE49-F238E27FC236}">
                <a16:creationId xmlns:a16="http://schemas.microsoft.com/office/drawing/2014/main" id="{4C510910-B312-1B4E-9642-0335C8E85A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9938" y="4648200"/>
            <a:ext cx="1758950" cy="1916113"/>
          </a:xfrm>
          <a:prstGeom prst="rect">
            <a:avLst/>
          </a:prstGeom>
          <a:noFill/>
          <a:ln w="1270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en-US" altLang="en-US" sz="2000" b="1" i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FMRI</a:t>
            </a:r>
            <a:r>
              <a:rPr lang="en-US" altLang="en-US" sz="2000" b="1" i="0">
                <a:solidFill>
                  <a:srgbClr val="1113E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= Cool</a:t>
            </a:r>
          </a:p>
          <a:p>
            <a:pPr algn="ctr">
              <a:lnSpc>
                <a:spcPct val="85000"/>
              </a:lnSpc>
            </a:pPr>
            <a:r>
              <a:rPr lang="en-US" altLang="en-US" sz="2000" b="1" i="0">
                <a:solidFill>
                  <a:srgbClr val="1113E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(and useful)</a:t>
            </a:r>
          </a:p>
          <a:p>
            <a:pPr algn="ctr">
              <a:lnSpc>
                <a:spcPct val="85000"/>
              </a:lnSpc>
            </a:pPr>
            <a:r>
              <a:rPr lang="en-US" altLang="en-US" sz="2000" b="1" i="0">
                <a:solidFill>
                  <a:srgbClr val="1113E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Pictures about function (temporal structure)</a:t>
            </a:r>
          </a:p>
        </p:txBody>
      </p:sp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>
            <a:extLst>
              <a:ext uri="{FF2B5EF4-FFF2-40B4-BE49-F238E27FC236}">
                <a16:creationId xmlns:a16="http://schemas.microsoft.com/office/drawing/2014/main" id="{678E5DC8-62C1-A242-A451-92DA80BF59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81013" y="150813"/>
            <a:ext cx="8183562" cy="633412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solidFill>
                  <a:srgbClr val="001142"/>
                </a:solidFill>
                <a:cs typeface="+mj-cs"/>
              </a:rPr>
              <a:t>Synopsis of MRI</a:t>
            </a:r>
            <a:endParaRPr lang="en-US">
              <a:cs typeface="+mj-cs"/>
            </a:endParaRPr>
          </a:p>
        </p:txBody>
      </p:sp>
      <p:sp>
        <p:nvSpPr>
          <p:cNvPr id="103427" name="Rectangle 3">
            <a:extLst>
              <a:ext uri="{FF2B5EF4-FFF2-40B4-BE49-F238E27FC236}">
                <a16:creationId xmlns:a16="http://schemas.microsoft.com/office/drawing/2014/main" id="{77BA5F65-BDFA-D443-81EC-F734175202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0375" y="788988"/>
            <a:ext cx="8431213" cy="5842000"/>
          </a:xfrm>
        </p:spPr>
        <p:txBody>
          <a:bodyPr/>
          <a:lstStyle/>
          <a:p>
            <a:pPr marL="342900" indent="-342900" eaLnBrk="1" hangingPunct="1">
              <a:spcBef>
                <a:spcPct val="15000"/>
              </a:spcBef>
              <a:buFont typeface="Times" pitchFamily="2" charset="0"/>
              <a:buNone/>
            </a:pPr>
            <a:r>
              <a:rPr lang="en-US" altLang="en-US"/>
              <a:t> </a:t>
            </a:r>
            <a:r>
              <a:rPr lang="en-US" altLang="en-US">
                <a:solidFill>
                  <a:schemeClr val="accent2"/>
                </a:solidFill>
              </a:rPr>
              <a:t>1)</a:t>
            </a:r>
            <a:r>
              <a:rPr lang="en-US" altLang="en-US"/>
              <a:t> Put subject in big magnetic field </a:t>
            </a:r>
            <a:r>
              <a:rPr lang="en-US" altLang="en-US" i="1">
                <a:solidFill>
                  <a:srgbClr val="001142"/>
                </a:solidFill>
              </a:rPr>
              <a:t>B</a:t>
            </a:r>
            <a:r>
              <a:rPr lang="en-US" altLang="en-US" baseline="-25000">
                <a:solidFill>
                  <a:srgbClr val="001142"/>
                </a:solidFill>
              </a:rPr>
              <a:t>0</a:t>
            </a:r>
            <a:r>
              <a:rPr lang="en-US" altLang="en-US" sz="2000" baseline="-25000">
                <a:solidFill>
                  <a:srgbClr val="001142"/>
                </a:solidFill>
              </a:rPr>
              <a:t>  </a:t>
            </a:r>
            <a:r>
              <a:rPr lang="en-US" altLang="en-US" sz="2000"/>
              <a:t>(and leave him there)</a:t>
            </a:r>
          </a:p>
          <a:p>
            <a:pPr marL="342900" indent="-342900" eaLnBrk="1" hangingPunct="1">
              <a:spcBef>
                <a:spcPct val="15000"/>
              </a:spcBef>
              <a:buFont typeface="Times" pitchFamily="2" charset="0"/>
              <a:buNone/>
            </a:pPr>
            <a:r>
              <a:rPr lang="en-US" altLang="en-US" sz="2000"/>
              <a:t>	    Magnetizes the H nuclei in water (</a:t>
            </a:r>
            <a:r>
              <a:rPr lang="en-US" altLang="en-US" sz="2000" b="1">
                <a:solidFill>
                  <a:srgbClr val="1113E4"/>
                </a:solidFill>
              </a:rPr>
              <a:t>H</a:t>
            </a:r>
            <a:r>
              <a:rPr lang="en-US" altLang="en-US" sz="2000" baseline="-25000"/>
              <a:t>2</a:t>
            </a:r>
            <a:r>
              <a:rPr lang="en-US" altLang="en-US" sz="2000"/>
              <a:t>O)</a:t>
            </a:r>
          </a:p>
          <a:p>
            <a:pPr marL="342900" indent="-342900" eaLnBrk="1" hangingPunct="1">
              <a:spcBef>
                <a:spcPct val="15000"/>
              </a:spcBef>
              <a:buFont typeface="Times" pitchFamily="2" charset="0"/>
              <a:buNone/>
            </a:pPr>
            <a:r>
              <a:rPr lang="en-US" altLang="en-US"/>
              <a:t> </a:t>
            </a:r>
            <a:r>
              <a:rPr lang="en-US" altLang="en-US">
                <a:solidFill>
                  <a:schemeClr val="accent2"/>
                </a:solidFill>
              </a:rPr>
              <a:t>2)</a:t>
            </a:r>
            <a:r>
              <a:rPr lang="en-US" altLang="en-US"/>
              <a:t> Transmit radio waves (RF) into subject  </a:t>
            </a:r>
            <a:r>
              <a:rPr lang="en-US" altLang="en-US" sz="2000"/>
              <a:t>[about 3 ms]</a:t>
            </a:r>
          </a:p>
          <a:p>
            <a:pPr marL="342900" indent="-342900" eaLnBrk="1" hangingPunct="1">
              <a:spcBef>
                <a:spcPct val="15000"/>
              </a:spcBef>
              <a:buFont typeface="Times" pitchFamily="2" charset="0"/>
              <a:buNone/>
            </a:pPr>
            <a:r>
              <a:rPr lang="en-US" altLang="en-US" sz="2000"/>
              <a:t>	    Perturbs the magnetization of the water</a:t>
            </a:r>
            <a:endParaRPr lang="en-US" altLang="en-US"/>
          </a:p>
          <a:p>
            <a:pPr marL="342900" indent="-342900" eaLnBrk="1" hangingPunct="1">
              <a:spcBef>
                <a:spcPct val="15000"/>
              </a:spcBef>
              <a:buFont typeface="Times" pitchFamily="2" charset="0"/>
              <a:buNone/>
            </a:pPr>
            <a:r>
              <a:rPr lang="en-US" altLang="en-US"/>
              <a:t> </a:t>
            </a:r>
            <a:r>
              <a:rPr lang="en-US" altLang="en-US">
                <a:solidFill>
                  <a:schemeClr val="accent2"/>
                </a:solidFill>
              </a:rPr>
              <a:t>3)</a:t>
            </a:r>
            <a:r>
              <a:rPr lang="en-US" altLang="en-US"/>
              <a:t> Turn off radio wave transmitter</a:t>
            </a:r>
          </a:p>
          <a:p>
            <a:pPr marL="342900" indent="-342900" eaLnBrk="1" hangingPunct="1">
              <a:spcBef>
                <a:spcPct val="15000"/>
              </a:spcBef>
              <a:buFont typeface="Times" pitchFamily="2" charset="0"/>
              <a:buNone/>
            </a:pPr>
            <a:r>
              <a:rPr lang="en-US" altLang="en-US"/>
              <a:t> </a:t>
            </a:r>
            <a:r>
              <a:rPr lang="en-US" altLang="en-US">
                <a:solidFill>
                  <a:schemeClr val="accent2"/>
                </a:solidFill>
              </a:rPr>
              <a:t>4)</a:t>
            </a:r>
            <a:r>
              <a:rPr lang="en-US" altLang="en-US"/>
              <a:t> Receive radio waves re-transmitted by subject</a:t>
            </a:r>
            <a:r>
              <a:rPr lang="en-US" altLang="en-US">
                <a:latin typeface="Arial" panose="020B0604020202020204" pitchFamily="34" charset="0"/>
              </a:rPr>
              <a:t>’</a:t>
            </a:r>
            <a:r>
              <a:rPr lang="en-US" altLang="ja-JP"/>
              <a:t>s H nuclei</a:t>
            </a:r>
          </a:p>
          <a:p>
            <a:pPr marL="742950" lvl="1" indent="-285750" eaLnBrk="1" hangingPunct="1">
              <a:spcBef>
                <a:spcPct val="15000"/>
              </a:spcBef>
              <a:buFont typeface="Wingdings" pitchFamily="2" charset="2"/>
              <a:buNone/>
            </a:pPr>
            <a:r>
              <a:rPr lang="en-US" altLang="en-US" sz="2000"/>
              <a:t> Manipulate re-transmission with magnetic fields during this </a:t>
            </a:r>
            <a:r>
              <a:rPr lang="en-US" altLang="en-US" sz="2000" i="1">
                <a:solidFill>
                  <a:srgbClr val="001142"/>
                </a:solidFill>
              </a:rPr>
              <a:t>readout</a:t>
            </a:r>
            <a:r>
              <a:rPr lang="en-US" altLang="en-US" sz="2000"/>
              <a:t> interval  </a:t>
            </a:r>
            <a:r>
              <a:rPr lang="en-US" altLang="en-US" sz="1800"/>
              <a:t>[10-100 ms]</a:t>
            </a:r>
          </a:p>
          <a:p>
            <a:pPr marL="742950" lvl="1" indent="-285750" eaLnBrk="1" hangingPunct="1">
              <a:spcBef>
                <a:spcPct val="15000"/>
              </a:spcBef>
              <a:buFont typeface="Wingdings" pitchFamily="2" charset="2"/>
              <a:buNone/>
            </a:pPr>
            <a:r>
              <a:rPr lang="en-US" altLang="en-US" sz="1800"/>
              <a:t> Radio waves transmitted by H nuclei are sensitive to magnetic fields — both those imposed from outside and </a:t>
            </a:r>
            <a:r>
              <a:rPr lang="en-US" altLang="en-US" sz="1800" b="1">
                <a:solidFill>
                  <a:srgbClr val="1113E4"/>
                </a:solidFill>
              </a:rPr>
              <a:t>those generated inside the body:</a:t>
            </a:r>
          </a:p>
          <a:p>
            <a:pPr marL="742950" lvl="1" indent="-285750" eaLnBrk="1" hangingPunct="1">
              <a:spcBef>
                <a:spcPct val="15000"/>
              </a:spcBef>
              <a:buFont typeface="Wingdings" pitchFamily="2" charset="2"/>
              <a:buNone/>
            </a:pPr>
            <a:r>
              <a:rPr lang="en-US" altLang="en-US" sz="1800" b="1">
                <a:solidFill>
                  <a:srgbClr val="1113E4"/>
                </a:solidFill>
              </a:rPr>
              <a:t> </a:t>
            </a:r>
            <a:r>
              <a:rPr lang="en-US" altLang="en-US" sz="1800"/>
              <a:t>Magnetic fields generated by tissue components — </a:t>
            </a:r>
            <a:r>
              <a:rPr lang="en-US" altLang="en-US" sz="1800" b="1">
                <a:solidFill>
                  <a:srgbClr val="1113E4"/>
                </a:solidFill>
              </a:rPr>
              <a:t>both on the micro and macro scales</a:t>
            </a:r>
            <a:r>
              <a:rPr lang="en-US" altLang="en-US" sz="1800"/>
              <a:t> —  change the data and so change the computed image</a:t>
            </a:r>
            <a:endParaRPr lang="en-US" altLang="en-US" sz="2000"/>
          </a:p>
          <a:p>
            <a:pPr marL="342900" indent="-342900" eaLnBrk="1" hangingPunct="1">
              <a:spcBef>
                <a:spcPct val="15000"/>
              </a:spcBef>
              <a:buFont typeface="Times" pitchFamily="2" charset="0"/>
              <a:buNone/>
            </a:pPr>
            <a:r>
              <a:rPr lang="en-US" altLang="en-US"/>
              <a:t> </a:t>
            </a:r>
            <a:r>
              <a:rPr lang="en-US" altLang="en-US">
                <a:solidFill>
                  <a:schemeClr val="accent2"/>
                </a:solidFill>
              </a:rPr>
              <a:t>5)</a:t>
            </a:r>
            <a:r>
              <a:rPr lang="en-US" altLang="en-US"/>
              <a:t> Store measured radio wave data vs. time</a:t>
            </a:r>
          </a:p>
          <a:p>
            <a:pPr marL="742950" lvl="1" indent="-285750" eaLnBrk="1" hangingPunct="1">
              <a:spcBef>
                <a:spcPct val="15000"/>
              </a:spcBef>
              <a:buFont typeface="Wingdings" pitchFamily="2" charset="2"/>
              <a:buNone/>
            </a:pPr>
            <a:r>
              <a:rPr lang="en-US" altLang="en-US" sz="2000"/>
              <a:t> Now go back to </a:t>
            </a:r>
            <a:r>
              <a:rPr lang="en-US" altLang="en-US" sz="2000">
                <a:solidFill>
                  <a:schemeClr val="accent2"/>
                </a:solidFill>
              </a:rPr>
              <a:t>2)</a:t>
            </a:r>
            <a:r>
              <a:rPr lang="en-US" altLang="en-US" sz="2000"/>
              <a:t> to get some more data [many many times]</a:t>
            </a:r>
          </a:p>
          <a:p>
            <a:pPr marL="342900" indent="-342900" eaLnBrk="1" hangingPunct="1">
              <a:spcBef>
                <a:spcPct val="15000"/>
              </a:spcBef>
              <a:buFont typeface="Times" pitchFamily="2" charset="0"/>
              <a:buNone/>
            </a:pPr>
            <a:r>
              <a:rPr lang="en-US" altLang="en-US"/>
              <a:t> </a:t>
            </a:r>
            <a:r>
              <a:rPr lang="en-US" altLang="en-US">
                <a:solidFill>
                  <a:schemeClr val="accent2"/>
                </a:solidFill>
              </a:rPr>
              <a:t>6)</a:t>
            </a:r>
            <a:r>
              <a:rPr lang="en-US" altLang="en-US"/>
              <a:t> Process raw radio wave data to reconstruct images</a:t>
            </a:r>
          </a:p>
          <a:p>
            <a:pPr marL="342900" indent="-342900" eaLnBrk="1" hangingPunct="1">
              <a:spcBef>
                <a:spcPct val="15000"/>
              </a:spcBef>
              <a:buFont typeface="Times" pitchFamily="2" charset="0"/>
              <a:buNone/>
            </a:pPr>
            <a:r>
              <a:rPr lang="en-US" altLang="en-US" sz="2000"/>
              <a:t>	   Allow subject to leave scanner (optional)</a:t>
            </a:r>
          </a:p>
        </p:txBody>
      </p:sp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barmagnet">
            <a:extLst>
              <a:ext uri="{FF2B5EF4-FFF2-40B4-BE49-F238E27FC236}">
                <a16:creationId xmlns:a16="http://schemas.microsoft.com/office/drawing/2014/main" id="{74F9DF09-159F-8241-9E84-4F418D92EF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1993900"/>
            <a:ext cx="9066213" cy="451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451" name="Rectangle 3">
            <a:extLst>
              <a:ext uri="{FF2B5EF4-FFF2-40B4-BE49-F238E27FC236}">
                <a16:creationId xmlns:a16="http://schemas.microsoft.com/office/drawing/2014/main" id="{E7871A81-09D1-A44A-A97C-7A547C6405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81013" y="104775"/>
            <a:ext cx="8572500" cy="831850"/>
          </a:xfrm>
        </p:spPr>
        <p:txBody>
          <a:bodyPr/>
          <a:lstStyle/>
          <a:p>
            <a:pPr eaLnBrk="1" hangingPunct="1">
              <a:defRPr/>
            </a:pPr>
            <a:r>
              <a:rPr lang="en-US" i="1">
                <a:solidFill>
                  <a:srgbClr val="001142"/>
                </a:solidFill>
                <a:cs typeface="+mj-cs"/>
              </a:rPr>
              <a:t>B</a:t>
            </a:r>
            <a:r>
              <a:rPr lang="en-US" baseline="-25000">
                <a:solidFill>
                  <a:srgbClr val="001142"/>
                </a:solidFill>
                <a:cs typeface="+mj-cs"/>
              </a:rPr>
              <a:t>0</a:t>
            </a:r>
            <a:r>
              <a:rPr lang="en-US" i="1">
                <a:solidFill>
                  <a:srgbClr val="001142"/>
                </a:solidFill>
                <a:cs typeface="+mj-cs"/>
              </a:rPr>
              <a:t> = </a:t>
            </a:r>
            <a:r>
              <a:rPr lang="en-US">
                <a:solidFill>
                  <a:srgbClr val="001142"/>
                </a:solidFill>
                <a:cs typeface="+mj-cs"/>
              </a:rPr>
              <a:t>Big Field Produced by Main Magnet</a:t>
            </a:r>
            <a:endParaRPr lang="en-US">
              <a:cs typeface="+mj-cs"/>
            </a:endParaRPr>
          </a:p>
        </p:txBody>
      </p:sp>
      <p:sp>
        <p:nvSpPr>
          <p:cNvPr id="104452" name="Rectangle 4">
            <a:extLst>
              <a:ext uri="{FF2B5EF4-FFF2-40B4-BE49-F238E27FC236}">
                <a16:creationId xmlns:a16="http://schemas.microsoft.com/office/drawing/2014/main" id="{46CD2EB4-BC87-C44B-9C13-F526400CDD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03238" y="822325"/>
            <a:ext cx="8183562" cy="1152525"/>
          </a:xfrm>
        </p:spPr>
        <p:txBody>
          <a:bodyPr/>
          <a:lstStyle/>
          <a:p>
            <a:pPr marL="342900" indent="-342900" eaLnBrk="1" hangingPunct="1"/>
            <a:r>
              <a:rPr lang="en-US" altLang="en-US" sz="2000"/>
              <a:t> Purpose is to align H protons in H</a:t>
            </a:r>
            <a:r>
              <a:rPr lang="en-US" altLang="en-US" sz="2000" baseline="-25000"/>
              <a:t>2</a:t>
            </a:r>
            <a:r>
              <a:rPr lang="en-US" altLang="en-US" sz="2000"/>
              <a:t>O (little magnets)</a:t>
            </a:r>
          </a:p>
          <a:p>
            <a:pPr marL="342900" indent="-342900" eaLnBrk="1" hangingPunct="1"/>
            <a:r>
              <a:rPr lang="en-US" altLang="en-US" sz="2000"/>
              <a:t> Units of </a:t>
            </a:r>
            <a:r>
              <a:rPr lang="en-US" altLang="en-US" sz="2000" i="1"/>
              <a:t>B</a:t>
            </a:r>
            <a:r>
              <a:rPr lang="en-US" altLang="en-US" sz="2000"/>
              <a:t> are </a:t>
            </a:r>
            <a:r>
              <a:rPr lang="en-US" altLang="en-US" sz="2000" b="1" i="1"/>
              <a:t>Tesla </a:t>
            </a:r>
            <a:r>
              <a:rPr lang="en-US" altLang="en-US" sz="2000"/>
              <a:t> (Earth</a:t>
            </a:r>
            <a:r>
              <a:rPr lang="ja-JP" altLang="en-US" sz="2000">
                <a:latin typeface="Arial" panose="020B0604020202020204" pitchFamily="34" charset="0"/>
              </a:rPr>
              <a:t>’</a:t>
            </a:r>
            <a:r>
              <a:rPr lang="en-US" altLang="ja-JP" sz="2000"/>
              <a:t>s field is about 0.00005 Tesla)</a:t>
            </a:r>
          </a:p>
          <a:p>
            <a:pPr marL="742950" lvl="1" indent="-285750" eaLnBrk="1" hangingPunct="1"/>
            <a:r>
              <a:rPr lang="en-US" altLang="en-US" sz="2000"/>
              <a:t>Typical field used in FMRI is 3 Tesla</a:t>
            </a:r>
          </a:p>
        </p:txBody>
      </p:sp>
      <p:grpSp>
        <p:nvGrpSpPr>
          <p:cNvPr id="17412" name="Group 5">
            <a:extLst>
              <a:ext uri="{FF2B5EF4-FFF2-40B4-BE49-F238E27FC236}">
                <a16:creationId xmlns:a16="http://schemas.microsoft.com/office/drawing/2014/main" id="{C7317091-46EE-5744-BB07-F12E98E00463}"/>
              </a:ext>
            </a:extLst>
          </p:cNvPr>
          <p:cNvGrpSpPr>
            <a:grpSpLocks/>
          </p:cNvGrpSpPr>
          <p:nvPr/>
        </p:nvGrpSpPr>
        <p:grpSpPr bwMode="auto">
          <a:xfrm>
            <a:off x="1244600" y="4416425"/>
            <a:ext cx="6667500" cy="998538"/>
            <a:chOff x="882" y="2924"/>
            <a:chExt cx="4725" cy="629"/>
          </a:xfrm>
        </p:grpSpPr>
        <p:sp>
          <p:nvSpPr>
            <p:cNvPr id="104454" name="Text Box 6">
              <a:extLst>
                <a:ext uri="{FF2B5EF4-FFF2-40B4-BE49-F238E27FC236}">
                  <a16:creationId xmlns:a16="http://schemas.microsoft.com/office/drawing/2014/main" id="{93943F9A-C919-C240-9A60-870E6C5B7F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82" y="2924"/>
              <a:ext cx="472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hangingPunct="0">
                <a:defRPr/>
              </a:pPr>
              <a:r>
                <a:rPr lang="en-US" i="0">
                  <a:solidFill>
                    <a:schemeClr val="tx2"/>
                  </a:solidFill>
                  <a:latin typeface="Times New Roman" charset="0"/>
                  <a:ea typeface="ＭＳ Ｐゴシック" charset="0"/>
                </a:rPr>
                <a:t>[Little magnets lining up with external lines of force]</a:t>
              </a:r>
              <a:endParaRPr lang="en-US" i="0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04455" name="Line 7">
              <a:extLst>
                <a:ext uri="{FF2B5EF4-FFF2-40B4-BE49-F238E27FC236}">
                  <a16:creationId xmlns:a16="http://schemas.microsoft.com/office/drawing/2014/main" id="{35EA75AF-1863-A043-9248-CFA80B4F42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69" y="3089"/>
              <a:ext cx="47" cy="334"/>
            </a:xfrm>
            <a:prstGeom prst="line">
              <a:avLst/>
            </a:prstGeom>
            <a:noFill/>
            <a:ln w="38100">
              <a:solidFill>
                <a:srgbClr val="FAFD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latin typeface="Helvetica" charset="0"/>
                <a:ea typeface="ＭＳ Ｐゴシック" charset="0"/>
              </a:endParaRPr>
            </a:p>
          </p:txBody>
        </p:sp>
        <p:sp>
          <p:nvSpPr>
            <p:cNvPr id="104456" name="Line 8">
              <a:extLst>
                <a:ext uri="{FF2B5EF4-FFF2-40B4-BE49-F238E27FC236}">
                  <a16:creationId xmlns:a16="http://schemas.microsoft.com/office/drawing/2014/main" id="{16989927-92F2-3C43-AB3F-26B33A92344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74" y="3110"/>
              <a:ext cx="287" cy="443"/>
            </a:xfrm>
            <a:prstGeom prst="line">
              <a:avLst/>
            </a:prstGeom>
            <a:noFill/>
            <a:ln w="38100">
              <a:solidFill>
                <a:srgbClr val="FAFD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latin typeface="Helvetica" charset="0"/>
                <a:ea typeface="ＭＳ Ｐゴシック" charset="0"/>
              </a:endParaRPr>
            </a:p>
          </p:txBody>
        </p:sp>
      </p:grpSp>
      <p:grpSp>
        <p:nvGrpSpPr>
          <p:cNvPr id="17413" name="Group 9">
            <a:extLst>
              <a:ext uri="{FF2B5EF4-FFF2-40B4-BE49-F238E27FC236}">
                <a16:creationId xmlns:a16="http://schemas.microsoft.com/office/drawing/2014/main" id="{51051B3F-A314-694E-BA83-B83430F40218}"/>
              </a:ext>
            </a:extLst>
          </p:cNvPr>
          <p:cNvGrpSpPr>
            <a:grpSpLocks/>
          </p:cNvGrpSpPr>
          <p:nvPr/>
        </p:nvGrpSpPr>
        <p:grpSpPr bwMode="auto">
          <a:xfrm>
            <a:off x="1763713" y="2789238"/>
            <a:ext cx="6269037" cy="725487"/>
            <a:chOff x="1250" y="1899"/>
            <a:chExt cx="4442" cy="457"/>
          </a:xfrm>
        </p:grpSpPr>
        <p:sp>
          <p:nvSpPr>
            <p:cNvPr id="104458" name="Text Box 10">
              <a:extLst>
                <a:ext uri="{FF2B5EF4-FFF2-40B4-BE49-F238E27FC236}">
                  <a16:creationId xmlns:a16="http://schemas.microsoft.com/office/drawing/2014/main" id="{14A17453-B95B-E24D-B088-6484156C9A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50" y="2068"/>
              <a:ext cx="398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hangingPunct="0">
                <a:defRPr/>
              </a:pPr>
              <a:r>
                <a:rPr lang="en-US" i="0">
                  <a:solidFill>
                    <a:schemeClr val="tx2"/>
                  </a:solidFill>
                  <a:latin typeface="Times New Roman" charset="0"/>
                  <a:ea typeface="ＭＳ Ｐゴシック" charset="0"/>
                </a:rPr>
                <a:t>[Main magnet and some of its lines of force]</a:t>
              </a:r>
              <a:endParaRPr lang="en-US" i="0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04459" name="Line 11">
              <a:extLst>
                <a:ext uri="{FF2B5EF4-FFF2-40B4-BE49-F238E27FC236}">
                  <a16:creationId xmlns:a16="http://schemas.microsoft.com/office/drawing/2014/main" id="{59727B82-9FE6-DB40-877B-2E326F25ABC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461" y="1972"/>
              <a:ext cx="45" cy="261"/>
            </a:xfrm>
            <a:prstGeom prst="line">
              <a:avLst/>
            </a:prstGeom>
            <a:noFill/>
            <a:ln w="38100">
              <a:solidFill>
                <a:srgbClr val="FAFD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latin typeface="Helvetica" charset="0"/>
                <a:ea typeface="ＭＳ Ｐゴシック" charset="0"/>
              </a:endParaRPr>
            </a:p>
          </p:txBody>
        </p:sp>
        <p:sp>
          <p:nvSpPr>
            <p:cNvPr id="104460" name="Line 12">
              <a:extLst>
                <a:ext uri="{FF2B5EF4-FFF2-40B4-BE49-F238E27FC236}">
                  <a16:creationId xmlns:a16="http://schemas.microsoft.com/office/drawing/2014/main" id="{A57A4E6C-26CF-8F4E-9074-1ADBCEECC2D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955" y="1899"/>
              <a:ext cx="737" cy="334"/>
            </a:xfrm>
            <a:prstGeom prst="line">
              <a:avLst/>
            </a:prstGeom>
            <a:noFill/>
            <a:ln w="38100">
              <a:solidFill>
                <a:srgbClr val="FAFD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latin typeface="Helvetica" charset="0"/>
                <a:ea typeface="ＭＳ Ｐゴシック" charset="0"/>
              </a:endParaRPr>
            </a:p>
          </p:txBody>
        </p:sp>
      </p:grpSp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3" descr="ranmag_1">
            <a:extLst>
              <a:ext uri="{FF2B5EF4-FFF2-40B4-BE49-F238E27FC236}">
                <a16:creationId xmlns:a16="http://schemas.microsoft.com/office/drawing/2014/main" id="{58D6BEBE-F70F-C549-BA47-EAA40BBA79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3" y="239713"/>
            <a:ext cx="5868987" cy="301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476" name="Text Box 4">
            <a:extLst>
              <a:ext uri="{FF2B5EF4-FFF2-40B4-BE49-F238E27FC236}">
                <a16:creationId xmlns:a16="http://schemas.microsoft.com/office/drawing/2014/main" id="{FDEB3DB1-22D5-6C44-8366-9E257735BA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6300" y="171450"/>
            <a:ext cx="3298825" cy="315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>
              <a:lnSpc>
                <a:spcPct val="90000"/>
              </a:lnSpc>
              <a:buFont typeface="Symbol" charset="0"/>
              <a:buChar char="¨"/>
              <a:defRPr/>
            </a:pPr>
            <a:r>
              <a:rPr lang="en-US" i="0">
                <a:latin typeface="Times New Roman" charset="0"/>
                <a:ea typeface="ＭＳ Ｐゴシック" charset="0"/>
              </a:rPr>
              <a:t> Subject is </a:t>
            </a:r>
            <a:r>
              <a:rPr lang="en-US" i="0" u="sng">
                <a:latin typeface="Times New Roman" charset="0"/>
                <a:ea typeface="ＭＳ Ｐゴシック" charset="0"/>
              </a:rPr>
              <a:t>magnetized</a:t>
            </a:r>
            <a:endParaRPr lang="en-US" i="0">
              <a:latin typeface="Times New Roman" charset="0"/>
              <a:ea typeface="ＭＳ Ｐゴシック" charset="0"/>
            </a:endParaRPr>
          </a:p>
          <a:p>
            <a:pPr eaLnBrk="0" hangingPunct="0">
              <a:lnSpc>
                <a:spcPct val="90000"/>
              </a:lnSpc>
              <a:buFont typeface="Symbol" charset="0"/>
              <a:buChar char="¨"/>
              <a:defRPr/>
            </a:pPr>
            <a:endParaRPr lang="en-US" i="0">
              <a:latin typeface="Times New Roman" charset="0"/>
              <a:ea typeface="ＭＳ Ｐゴシック" charset="0"/>
            </a:endParaRPr>
          </a:p>
          <a:p>
            <a:pPr eaLnBrk="0" hangingPunct="0">
              <a:lnSpc>
                <a:spcPct val="90000"/>
              </a:lnSpc>
              <a:buFont typeface="Symbol" charset="0"/>
              <a:buChar char="¨"/>
              <a:defRPr/>
            </a:pPr>
            <a:r>
              <a:rPr lang="en-US" i="0">
                <a:latin typeface="Times New Roman" charset="0"/>
                <a:ea typeface="ＭＳ Ｐゴシック" charset="0"/>
              </a:rPr>
              <a:t> Small </a:t>
            </a:r>
            <a:r>
              <a:rPr lang="en-US">
                <a:latin typeface="Times New Roman" charset="0"/>
                <a:ea typeface="ＭＳ Ｐゴシック" charset="0"/>
              </a:rPr>
              <a:t>B</a:t>
            </a:r>
            <a:r>
              <a:rPr lang="en-US" i="0" baseline="-25000">
                <a:latin typeface="Times New Roman" charset="0"/>
                <a:ea typeface="ＭＳ Ｐゴシック" charset="0"/>
              </a:rPr>
              <a:t>0</a:t>
            </a:r>
            <a:r>
              <a:rPr lang="en-US" i="0">
                <a:latin typeface="Times New Roman" charset="0"/>
                <a:ea typeface="ＭＳ Ｐゴシック" charset="0"/>
              </a:rPr>
              <a:t> produces</a:t>
            </a:r>
          </a:p>
          <a:p>
            <a:pPr eaLnBrk="0" hangingPunct="0">
              <a:lnSpc>
                <a:spcPct val="80000"/>
              </a:lnSpc>
              <a:defRPr/>
            </a:pPr>
            <a:r>
              <a:rPr lang="en-US" i="0">
                <a:latin typeface="Times New Roman" charset="0"/>
                <a:ea typeface="ＭＳ Ｐゴシック" charset="0"/>
              </a:rPr>
              <a:t>    small net</a:t>
            </a:r>
          </a:p>
          <a:p>
            <a:pPr eaLnBrk="0" hangingPunct="0">
              <a:lnSpc>
                <a:spcPct val="80000"/>
              </a:lnSpc>
              <a:defRPr/>
            </a:pPr>
            <a:r>
              <a:rPr lang="en-US" i="0">
                <a:latin typeface="Times New Roman" charset="0"/>
                <a:ea typeface="ＭＳ Ｐゴシック" charset="0"/>
              </a:rPr>
              <a:t>    </a:t>
            </a:r>
            <a:r>
              <a:rPr lang="en-US" i="0" u="sng">
                <a:latin typeface="Times New Roman" charset="0"/>
                <a:ea typeface="ＭＳ Ｐゴシック" charset="0"/>
              </a:rPr>
              <a:t>magnetization</a:t>
            </a:r>
            <a:r>
              <a:rPr lang="en-US" i="0">
                <a:latin typeface="Times New Roman" charset="0"/>
                <a:ea typeface="ＭＳ Ｐゴシック" charset="0"/>
              </a:rPr>
              <a:t> </a:t>
            </a:r>
            <a:r>
              <a:rPr lang="en-US">
                <a:latin typeface="Times New Roman" charset="0"/>
                <a:ea typeface="ＭＳ Ｐゴシック" charset="0"/>
              </a:rPr>
              <a:t>M</a:t>
            </a:r>
          </a:p>
          <a:p>
            <a:pPr eaLnBrk="0" hangingPunct="0">
              <a:lnSpc>
                <a:spcPct val="80000"/>
              </a:lnSpc>
              <a:defRPr/>
            </a:pPr>
            <a:endParaRPr lang="en-US">
              <a:latin typeface="Times New Roman" charset="0"/>
              <a:ea typeface="ＭＳ Ｐゴシック" charset="0"/>
            </a:endParaRPr>
          </a:p>
          <a:p>
            <a:pPr eaLnBrk="0" hangingPunct="0">
              <a:lnSpc>
                <a:spcPct val="90000"/>
              </a:lnSpc>
              <a:buFont typeface="Symbol" charset="0"/>
              <a:buChar char="¨"/>
              <a:defRPr/>
            </a:pPr>
            <a:r>
              <a:rPr lang="en-US">
                <a:latin typeface="Times New Roman" charset="0"/>
                <a:ea typeface="ＭＳ Ｐゴシック" charset="0"/>
              </a:rPr>
              <a:t> </a:t>
            </a:r>
            <a:r>
              <a:rPr lang="en-US" i="0">
                <a:latin typeface="Times New Roman" charset="0"/>
                <a:ea typeface="ＭＳ Ｐゴシック" charset="0"/>
              </a:rPr>
              <a:t>Thermal energy</a:t>
            </a:r>
          </a:p>
          <a:p>
            <a:pPr eaLnBrk="0" hangingPunct="0">
              <a:lnSpc>
                <a:spcPct val="80000"/>
              </a:lnSpc>
              <a:buClr>
                <a:schemeClr val="tx2"/>
              </a:buClr>
              <a:buFont typeface="Monotype Sorts" charset="0"/>
              <a:buNone/>
              <a:defRPr/>
            </a:pPr>
            <a:r>
              <a:rPr lang="en-US">
                <a:latin typeface="Times New Roman" charset="0"/>
                <a:ea typeface="ＭＳ Ｐゴシック" charset="0"/>
              </a:rPr>
              <a:t>    </a:t>
            </a:r>
            <a:r>
              <a:rPr lang="en-US" i="0">
                <a:latin typeface="Times New Roman" charset="0"/>
                <a:ea typeface="ＭＳ Ｐゴシック" charset="0"/>
              </a:rPr>
              <a:t>tries to randomize</a:t>
            </a:r>
          </a:p>
          <a:p>
            <a:pPr eaLnBrk="0" hangingPunct="0">
              <a:lnSpc>
                <a:spcPct val="80000"/>
              </a:lnSpc>
              <a:buClr>
                <a:schemeClr val="tx2"/>
              </a:buClr>
              <a:buFont typeface="Monotype Sorts" charset="0"/>
              <a:buNone/>
              <a:defRPr/>
            </a:pPr>
            <a:r>
              <a:rPr lang="en-US" i="0">
                <a:latin typeface="Times New Roman" charset="0"/>
                <a:ea typeface="ＭＳ Ｐゴシック" charset="0"/>
              </a:rPr>
              <a:t>    alignment of</a:t>
            </a:r>
          </a:p>
          <a:p>
            <a:pPr eaLnBrk="0" hangingPunct="0">
              <a:lnSpc>
                <a:spcPct val="80000"/>
              </a:lnSpc>
              <a:buClr>
                <a:schemeClr val="tx2"/>
              </a:buClr>
              <a:buFont typeface="Monotype Sorts" charset="0"/>
              <a:buNone/>
              <a:defRPr/>
            </a:pPr>
            <a:r>
              <a:rPr lang="en-US" i="0">
                <a:latin typeface="Times New Roman" charset="0"/>
                <a:ea typeface="ＭＳ Ｐゴシック" charset="0"/>
              </a:rPr>
              <a:t>    proton magnets</a:t>
            </a:r>
          </a:p>
        </p:txBody>
      </p:sp>
      <p:pic>
        <p:nvPicPr>
          <p:cNvPr id="19459" name="Picture 6" descr="ranmag_2">
            <a:extLst>
              <a:ext uri="{FF2B5EF4-FFF2-40B4-BE49-F238E27FC236}">
                <a16:creationId xmlns:a16="http://schemas.microsoft.com/office/drawing/2014/main" id="{2C1E7771-ED16-B44D-B9D9-97D242AC13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3" y="3522663"/>
            <a:ext cx="5853112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479" name="Text Box 7">
            <a:extLst>
              <a:ext uri="{FF2B5EF4-FFF2-40B4-BE49-F238E27FC236}">
                <a16:creationId xmlns:a16="http://schemas.microsoft.com/office/drawing/2014/main" id="{47050618-9B40-E148-AC40-83E3896882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62650" y="3684588"/>
            <a:ext cx="2952750" cy="2830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>
              <a:lnSpc>
                <a:spcPct val="90000"/>
              </a:lnSpc>
              <a:buFont typeface="Symbol" charset="0"/>
              <a:buChar char="¨"/>
              <a:defRPr/>
            </a:pPr>
            <a:r>
              <a:rPr lang="en-US" i="0">
                <a:latin typeface="Times New Roman" charset="0"/>
                <a:ea typeface="ＭＳ Ｐゴシック" charset="0"/>
              </a:rPr>
              <a:t> Larger </a:t>
            </a:r>
            <a:r>
              <a:rPr lang="en-US">
                <a:latin typeface="Times New Roman" charset="0"/>
                <a:ea typeface="ＭＳ Ｐゴシック" charset="0"/>
              </a:rPr>
              <a:t>B</a:t>
            </a:r>
            <a:r>
              <a:rPr lang="en-US" i="0" baseline="-25000">
                <a:latin typeface="Times New Roman" charset="0"/>
                <a:ea typeface="ＭＳ Ｐゴシック" charset="0"/>
              </a:rPr>
              <a:t>0</a:t>
            </a:r>
            <a:r>
              <a:rPr lang="en-US" i="0">
                <a:latin typeface="Times New Roman" charset="0"/>
                <a:ea typeface="ＭＳ Ｐゴシック" charset="0"/>
              </a:rPr>
              <a:t> produces</a:t>
            </a:r>
          </a:p>
          <a:p>
            <a:pPr eaLnBrk="0" hangingPunct="0">
              <a:lnSpc>
                <a:spcPct val="80000"/>
              </a:lnSpc>
              <a:defRPr/>
            </a:pPr>
            <a:r>
              <a:rPr lang="en-US" i="0">
                <a:latin typeface="Times New Roman" charset="0"/>
                <a:ea typeface="ＭＳ Ｐゴシック" charset="0"/>
              </a:rPr>
              <a:t>    larger net</a:t>
            </a:r>
          </a:p>
          <a:p>
            <a:pPr eaLnBrk="0" hangingPunct="0">
              <a:lnSpc>
                <a:spcPct val="80000"/>
              </a:lnSpc>
              <a:defRPr/>
            </a:pPr>
            <a:r>
              <a:rPr lang="en-US" i="0">
                <a:latin typeface="Times New Roman" charset="0"/>
                <a:ea typeface="ＭＳ Ｐゴシック" charset="0"/>
              </a:rPr>
              <a:t>    magnetization </a:t>
            </a:r>
            <a:r>
              <a:rPr lang="en-US">
                <a:latin typeface="Times New Roman" charset="0"/>
                <a:ea typeface="ＭＳ Ｐゴシック" charset="0"/>
              </a:rPr>
              <a:t>M</a:t>
            </a:r>
            <a:r>
              <a:rPr lang="en-US" i="0">
                <a:latin typeface="Times New Roman" charset="0"/>
                <a:ea typeface="ＭＳ Ｐゴシック" charset="0"/>
              </a:rPr>
              <a:t>,</a:t>
            </a:r>
          </a:p>
          <a:p>
            <a:pPr eaLnBrk="0" hangingPunct="0">
              <a:lnSpc>
                <a:spcPct val="80000"/>
              </a:lnSpc>
              <a:defRPr/>
            </a:pPr>
            <a:r>
              <a:rPr lang="en-US" i="0">
                <a:latin typeface="Times New Roman" charset="0"/>
                <a:ea typeface="ＭＳ Ｐゴシック" charset="0"/>
              </a:rPr>
              <a:t>    lined up with </a:t>
            </a:r>
            <a:r>
              <a:rPr lang="en-US">
                <a:latin typeface="Times New Roman" charset="0"/>
                <a:ea typeface="ＭＳ Ｐゴシック" charset="0"/>
              </a:rPr>
              <a:t>B</a:t>
            </a:r>
            <a:r>
              <a:rPr lang="en-US" i="0" baseline="-25000">
                <a:latin typeface="Times New Roman" charset="0"/>
                <a:ea typeface="ＭＳ Ｐゴシック" charset="0"/>
              </a:rPr>
              <a:t>0</a:t>
            </a:r>
          </a:p>
          <a:p>
            <a:pPr eaLnBrk="0" hangingPunct="0">
              <a:lnSpc>
                <a:spcPct val="80000"/>
              </a:lnSpc>
              <a:defRPr/>
            </a:pPr>
            <a:endParaRPr lang="en-US">
              <a:latin typeface="Times New Roman" charset="0"/>
              <a:ea typeface="ＭＳ Ｐゴシック" charset="0"/>
            </a:endParaRPr>
          </a:p>
          <a:p>
            <a:pPr eaLnBrk="0" hangingPunct="0">
              <a:lnSpc>
                <a:spcPct val="90000"/>
              </a:lnSpc>
              <a:buFont typeface="Symbol" charset="0"/>
              <a:buChar char="¨"/>
              <a:defRPr/>
            </a:pPr>
            <a:r>
              <a:rPr lang="en-US" i="0">
                <a:latin typeface="Times New Roman" charset="0"/>
                <a:ea typeface="ＭＳ Ｐゴシック" charset="0"/>
              </a:rPr>
              <a:t> Reality check:</a:t>
            </a:r>
          </a:p>
          <a:p>
            <a:pPr eaLnBrk="0" hangingPunct="0">
              <a:lnSpc>
                <a:spcPct val="90000"/>
              </a:lnSpc>
              <a:buClr>
                <a:schemeClr val="tx2"/>
              </a:buClr>
              <a:buFont typeface="Monotype Sorts" charset="0"/>
              <a:buNone/>
              <a:defRPr/>
            </a:pPr>
            <a:r>
              <a:rPr lang="en-US" i="0">
                <a:latin typeface="Times New Roman" charset="0"/>
                <a:ea typeface="ＭＳ Ｐゴシック" charset="0"/>
              </a:rPr>
              <a:t>    </a:t>
            </a:r>
            <a:r>
              <a:rPr lang="en-US" b="1" i="0">
                <a:solidFill>
                  <a:srgbClr val="1113E4"/>
                </a:solidFill>
                <a:latin typeface="Times New Roman" charset="0"/>
                <a:ea typeface="ＭＳ Ｐゴシック" charset="0"/>
              </a:rPr>
              <a:t>0.0003%</a:t>
            </a:r>
            <a:r>
              <a:rPr lang="en-US" i="0">
                <a:latin typeface="Times New Roman" charset="0"/>
                <a:ea typeface="ＭＳ Ｐゴシック" charset="0"/>
              </a:rPr>
              <a:t> of protons</a:t>
            </a:r>
          </a:p>
          <a:p>
            <a:pPr eaLnBrk="0" hangingPunct="0">
              <a:lnSpc>
                <a:spcPct val="80000"/>
              </a:lnSpc>
              <a:defRPr/>
            </a:pPr>
            <a:r>
              <a:rPr lang="en-US" i="0">
                <a:latin typeface="Times New Roman" charset="0"/>
                <a:ea typeface="ＭＳ Ｐゴシック" charset="0"/>
              </a:rPr>
              <a:t>    aligned per Tesla</a:t>
            </a:r>
          </a:p>
          <a:p>
            <a:pPr eaLnBrk="0" hangingPunct="0">
              <a:lnSpc>
                <a:spcPct val="80000"/>
              </a:lnSpc>
              <a:defRPr/>
            </a:pPr>
            <a:r>
              <a:rPr lang="en-US" i="0">
                <a:latin typeface="Times New Roman" charset="0"/>
                <a:ea typeface="ＭＳ Ｐゴシック" charset="0"/>
              </a:rPr>
              <a:t>    of </a:t>
            </a:r>
            <a:r>
              <a:rPr lang="en-US">
                <a:latin typeface="Times New Roman" charset="0"/>
                <a:ea typeface="ＭＳ Ｐゴシック" charset="0"/>
              </a:rPr>
              <a:t>B</a:t>
            </a:r>
            <a:r>
              <a:rPr lang="en-US" i="0" baseline="-25000">
                <a:latin typeface="Times New Roman" charset="0"/>
                <a:ea typeface="ＭＳ Ｐゴシック" charset="0"/>
              </a:rPr>
              <a:t>0</a:t>
            </a:r>
          </a:p>
        </p:txBody>
      </p:sp>
      <p:sp>
        <p:nvSpPr>
          <p:cNvPr id="105480" name="Line 8">
            <a:extLst>
              <a:ext uri="{FF2B5EF4-FFF2-40B4-BE49-F238E27FC236}">
                <a16:creationId xmlns:a16="http://schemas.microsoft.com/office/drawing/2014/main" id="{1988249A-8DFA-584F-8FC4-189D5D09A9EB}"/>
              </a:ext>
            </a:extLst>
          </p:cNvPr>
          <p:cNvSpPr>
            <a:spLocks noChangeShapeType="1"/>
          </p:cNvSpPr>
          <p:nvPr/>
        </p:nvSpPr>
        <p:spPr bwMode="auto">
          <a:xfrm>
            <a:off x="63500" y="3389313"/>
            <a:ext cx="9040813" cy="0"/>
          </a:xfrm>
          <a:prstGeom prst="line">
            <a:avLst/>
          </a:prstGeom>
          <a:noFill/>
          <a:ln w="3175">
            <a:solidFill>
              <a:srgbClr val="1113E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defRPr/>
            </a:pPr>
            <a:endParaRPr lang="en-US">
              <a:latin typeface="Helvetica" charset="0"/>
              <a:ea typeface="ＭＳ Ｐゴシック" charset="0"/>
            </a:endParaRPr>
          </a:p>
        </p:txBody>
      </p:sp>
    </p:spTree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afni03_interactive">
  <a:themeElements>
    <a:clrScheme name="afni03_interactiv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fni03_interactive">
      <a:majorFont>
        <a:latin typeface="Helvetica"/>
        <a:ea typeface="ＭＳ Ｐゴシック"/>
        <a:cs typeface=""/>
      </a:majorFont>
      <a:minorFont>
        <a:latin typeface="Helvetic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1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1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" charset="0"/>
            <a:ea typeface="ＭＳ Ｐゴシック" charset="0"/>
          </a:defRPr>
        </a:defPPr>
      </a:lstStyle>
    </a:lnDef>
  </a:objectDefaults>
  <a:extraClrSchemeLst>
    <a:extraClrScheme>
      <a:clrScheme name="afni03_interactiv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fni03_interactiv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fni03_interactiv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fni03_interactiv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fni03_interactiv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fni03_interactiv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fni03_interactiv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fni03_interactiv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fni03_interactiv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fni03_interactiv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fni03_interactiv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fni03_interactiv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2528</TotalTime>
  <Words>6870</Words>
  <Application>Microsoft Macintosh PowerPoint</Application>
  <PresentationFormat>On-screen Show (4:3)</PresentationFormat>
  <Paragraphs>757</Paragraphs>
  <Slides>59</Slides>
  <Notes>58</Notes>
  <HiddenSlides>39</HiddenSlides>
  <MMClips>6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75" baseType="lpstr">
      <vt:lpstr>ＭＳ Ｐゴシック</vt:lpstr>
      <vt:lpstr>Arial</vt:lpstr>
      <vt:lpstr>Arial Bold</vt:lpstr>
      <vt:lpstr>Arial Rounded MT Bold</vt:lpstr>
      <vt:lpstr>Comic Sans MS</vt:lpstr>
      <vt:lpstr>Courier New</vt:lpstr>
      <vt:lpstr>Courier New Bold</vt:lpstr>
      <vt:lpstr>Helvetica</vt:lpstr>
      <vt:lpstr>Impact</vt:lpstr>
      <vt:lpstr>Monotype Sorts</vt:lpstr>
      <vt:lpstr>Sand</vt:lpstr>
      <vt:lpstr>Symbol</vt:lpstr>
      <vt:lpstr>Times</vt:lpstr>
      <vt:lpstr>Times New Roman</vt:lpstr>
      <vt:lpstr>Wingdings</vt:lpstr>
      <vt:lpstr>afni03_interactive</vt:lpstr>
      <vt:lpstr>AFNI &amp; FMRI Introduction, Concepts, Principles</vt:lpstr>
      <vt:lpstr>AFNI = Analysis of Functional NeuroImages</vt:lpstr>
      <vt:lpstr>Principles (and Caveats) We* Live By</vt:lpstr>
      <vt:lpstr>Before We Really Start</vt:lpstr>
      <vt:lpstr>Synopsis of This Talk</vt:lpstr>
      <vt:lpstr>Quick Intro to MRI and FMRI</vt:lpstr>
      <vt:lpstr>Synopsis of MRI</vt:lpstr>
      <vt:lpstr>B0 = Big Field Produced by Main Magnet</vt:lpstr>
      <vt:lpstr>PowerPoint Presentation</vt:lpstr>
      <vt:lpstr>Precession of Magnetization M</vt:lpstr>
      <vt:lpstr>B1 = Excitation (Transmitted) RF Field</vt:lpstr>
      <vt:lpstr>Readout RF</vt:lpstr>
      <vt:lpstr>Relaxation: Nothing Lasts Forever</vt:lpstr>
      <vt:lpstr>Material Induced Inhomogeneities in B</vt:lpstr>
      <vt:lpstr>The Concept of Contrast (or Weighting)</vt:lpstr>
      <vt:lpstr>Types of Contrast Used in Brain FMRI</vt:lpstr>
      <vt:lpstr>What is Functional MRI?</vt:lpstr>
      <vt:lpstr>How FMRI Experiments Are Done</vt:lpstr>
      <vt:lpstr>Some Sample Data Time Series</vt:lpstr>
      <vt:lpstr>PowerPoint Presentation</vt:lpstr>
      <vt:lpstr>Sample Data Time Series</vt:lpstr>
      <vt:lpstr>Why (and How) Does NMR Signal Change With Neuronal Activity?</vt:lpstr>
      <vt:lpstr>Neurophysiological Changes &amp; FMRI</vt:lpstr>
      <vt:lpstr>PowerPoint Presentation</vt:lpstr>
      <vt:lpstr>Deoxyhemo- globin is paramagnetic (increases B)</vt:lpstr>
      <vt:lpstr>BOLD Contrast</vt:lpstr>
      <vt:lpstr>Fundamental AFNI Concepts</vt:lpstr>
      <vt:lpstr>A Little Bit Bigger</vt:lpstr>
      <vt:lpstr>Quick Sample of AFNI: Analysis</vt:lpstr>
      <vt:lpstr>Quick Sample of AFNI: Viewing Results</vt:lpstr>
      <vt:lpstr>What's in a Dataset: Numbers</vt:lpstr>
      <vt:lpstr>What's in a Dataset: Header Stuff</vt:lpstr>
      <vt:lpstr>AFNI Dataset Files - 1</vt:lpstr>
      <vt:lpstr>AFNI Dataset Files - 2</vt:lpstr>
      <vt:lpstr>NIfTI Dataset Files</vt:lpstr>
      <vt:lpstr>Creating Datasets from DICOM Files</vt:lpstr>
      <vt:lpstr>Dataset Directories</vt:lpstr>
      <vt:lpstr>Getting and Installing AFNI</vt:lpstr>
      <vt:lpstr>AFNI at the NIH Scanners</vt:lpstr>
      <vt:lpstr>A Quick Overview of AFNI</vt:lpstr>
      <vt:lpstr>AFNI controller window at startup</vt:lpstr>
      <vt:lpstr>PowerPoint Presentation</vt:lpstr>
      <vt:lpstr>PowerPoint Presentation</vt:lpstr>
      <vt:lpstr>PowerPoint Presentation</vt:lpstr>
      <vt:lpstr>PowerPoint Presentation</vt:lpstr>
      <vt:lpstr>Staying Close to Your Data!</vt:lpstr>
      <vt:lpstr>Other Parts of AFNI</vt:lpstr>
      <vt:lpstr>AFNI Batch Programs</vt:lpstr>
      <vt:lpstr>AFNI Plugins</vt:lpstr>
      <vt:lpstr>SUMA, et alii</vt:lpstr>
      <vt:lpstr>PowerPoint Presentation</vt:lpstr>
      <vt:lpstr>3 Classes of FMRI Experiments</vt:lpstr>
      <vt:lpstr>FMRI Experiment Design - 1</vt:lpstr>
      <vt:lpstr>FMRI Experiment Design - 2</vt:lpstr>
      <vt:lpstr>FMRI Experiment Design - 3</vt:lpstr>
      <vt:lpstr>PowerPoint Presentation</vt:lpstr>
      <vt:lpstr>PowerPoint Presentation</vt:lpstr>
      <vt:lpstr>PowerPoint Presentation</vt:lpstr>
      <vt:lpstr>PowerPoint Presentation</vt:lpstr>
    </vt:vector>
  </TitlesOfParts>
  <Company>NIMH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AFNI &amp; FMRI Introduction, Concepts, Principles</dc:title>
  <cp:lastModifiedBy>Microsoft Office User</cp:lastModifiedBy>
  <cp:revision>211</cp:revision>
  <dcterms:modified xsi:type="dcterms:W3CDTF">2018-11-15T14:47:52Z</dcterms:modified>
</cp:coreProperties>
</file>