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66" r:id="rId5"/>
    <p:sldId id="271" r:id="rId6"/>
    <p:sldId id="274" r:id="rId7"/>
    <p:sldId id="260" r:id="rId8"/>
    <p:sldId id="277" r:id="rId9"/>
    <p:sldId id="275" r:id="rId10"/>
    <p:sldId id="270" r:id="rId11"/>
    <p:sldId id="264" r:id="rId12"/>
    <p:sldId id="276" r:id="rId13"/>
    <p:sldId id="268" r:id="rId14"/>
    <p:sldId id="273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5B7"/>
    <a:srgbClr val="FFFFFF"/>
    <a:srgbClr val="CC66FF"/>
    <a:srgbClr val="FFCC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5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E25B1-CE2F-9745-AD90-7C2A87733D85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CBB94-BD29-9E4A-89C6-43D06E4A6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CBB94-BD29-9E4A-89C6-43D06E4A63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parametric statistical methods be trusted for fMRI based group studies?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CBB94-BD29-9E4A-89C6-43D06E4A63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7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parametric statistical methods be trusted for fMRI based group studies? http://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arxiv.org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/abs/1511.01863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CBB94-BD29-9E4A-89C6-43D06E4A63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43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68" y="1600200"/>
            <a:ext cx="9027583" cy="51731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u="sng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574" y="79716"/>
            <a:ext cx="7772400" cy="1075539"/>
          </a:xfrm>
        </p:spPr>
        <p:txBody>
          <a:bodyPr>
            <a:normAutofit/>
          </a:bodyPr>
          <a:lstStyle/>
          <a:p>
            <a:r>
              <a:rPr lang="en-US" sz="6000" dirty="0" smtClean="0"/>
              <a:t>Cluster-</a:t>
            </a:r>
            <a:r>
              <a:rPr lang="en-US" sz="6000" dirty="0" err="1" smtClean="0"/>
              <a:t>izing</a:t>
            </a:r>
            <a:r>
              <a:rPr lang="en-US" sz="6000" dirty="0" smtClean="0"/>
              <a:t> in </a:t>
            </a:r>
            <a:r>
              <a:rPr lang="en-US" sz="6000" dirty="0" smtClean="0">
                <a:latin typeface="Arial Rounded MT Bold"/>
                <a:cs typeface="Arial Rounded MT Bold"/>
              </a:rPr>
              <a:t>AFNI</a:t>
            </a:r>
            <a:endParaRPr lang="en-US" sz="6000" dirty="0">
              <a:latin typeface="Arial Rounded MT Bold"/>
              <a:cs typeface="Arial Rounded M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0454"/>
            <a:ext cx="9144000" cy="2803269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CCFFCC"/>
                </a:solidFill>
              </a:rPr>
              <a:t>The Times They Are a-</a:t>
            </a:r>
            <a:r>
              <a:rPr lang="en-US" sz="4400" dirty="0" err="1" smtClean="0">
                <a:solidFill>
                  <a:srgbClr val="CCFFCC"/>
                </a:solidFill>
              </a:rPr>
              <a:t>Changin</a:t>
            </a:r>
            <a:r>
              <a:rPr lang="en-US" sz="4400" dirty="0" smtClean="0">
                <a:solidFill>
                  <a:srgbClr val="CCFFCC"/>
                </a:solidFill>
              </a:rPr>
              <a:t>’</a:t>
            </a:r>
          </a:p>
          <a:p>
            <a:pPr>
              <a:spcBef>
                <a:spcPts val="0"/>
              </a:spcBef>
            </a:pPr>
            <a:r>
              <a:rPr lang="en-US" sz="4000" dirty="0" smtClean="0">
                <a:solidFill>
                  <a:srgbClr val="FFFF00"/>
                </a:solidFill>
              </a:rPr>
              <a:t>Bob (</a:t>
            </a:r>
            <a:r>
              <a:rPr lang="en-US" dirty="0" smtClean="0">
                <a:solidFill>
                  <a:srgbClr val="FFFF00"/>
                </a:solidFill>
              </a:rPr>
              <a:t>not Dylan</a:t>
            </a:r>
            <a:r>
              <a:rPr lang="en-US" sz="4000" dirty="0" smtClean="0">
                <a:solidFill>
                  <a:srgbClr val="FFFF00"/>
                </a:solidFill>
              </a:rPr>
              <a:t>) Cox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dirty="0" smtClean="0"/>
              <a:t>In Response to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>
                <a:solidFill>
                  <a:srgbClr val="FFCC66"/>
                </a:solidFill>
              </a:rPr>
              <a:t>Cluster failure: Why fMRI inferences for spatial extent have inflated false-positive </a:t>
            </a:r>
            <a:r>
              <a:rPr lang="en-US" sz="2800" dirty="0" smtClean="0">
                <a:solidFill>
                  <a:srgbClr val="FFCC66"/>
                </a:solidFill>
              </a:rPr>
              <a:t>rates. by </a:t>
            </a:r>
            <a:r>
              <a:rPr lang="en-US" sz="2800" dirty="0" err="1" smtClean="0">
                <a:solidFill>
                  <a:srgbClr val="FFCC66"/>
                </a:solidFill>
              </a:rPr>
              <a:t>Eklund</a:t>
            </a:r>
            <a:r>
              <a:rPr lang="en-US" sz="2800" dirty="0" smtClean="0">
                <a:solidFill>
                  <a:srgbClr val="FFCC66"/>
                </a:solidFill>
              </a:rPr>
              <a:t>, Nichols, &amp; </a:t>
            </a:r>
            <a:r>
              <a:rPr lang="en-US" sz="2800" dirty="0" err="1" smtClean="0">
                <a:solidFill>
                  <a:srgbClr val="FFCC66"/>
                </a:solidFill>
              </a:rPr>
              <a:t>Knutsson</a:t>
            </a:r>
            <a:endParaRPr lang="en-US" sz="2800" dirty="0" smtClean="0">
              <a:solidFill>
                <a:srgbClr val="FFCC66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dirty="0">
                <a:solidFill>
                  <a:srgbClr val="FFCC66"/>
                </a:solidFill>
              </a:rPr>
              <a:t>http://</a:t>
            </a:r>
            <a:r>
              <a:rPr lang="en-US" sz="2400" dirty="0" err="1">
                <a:solidFill>
                  <a:srgbClr val="FFCC66"/>
                </a:solidFill>
              </a:rPr>
              <a:t>www.pnas.org</a:t>
            </a:r>
            <a:r>
              <a:rPr lang="en-US" sz="2400" dirty="0">
                <a:solidFill>
                  <a:srgbClr val="FFCC66"/>
                </a:solidFill>
              </a:rPr>
              <a:t>/content/113/28/7900.full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880029" y="3908870"/>
            <a:ext cx="5383943" cy="2877711"/>
          </a:xfrm>
          <a:prstGeom prst="rect">
            <a:avLst/>
          </a:prstGeom>
          <a:noFill/>
          <a:ln w="38100" cmpd="dbl">
            <a:solidFill>
              <a:srgbClr val="CCFFCC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The line it is drawn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The curse it is cast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The slow one now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Will later be fast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As the present now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Will later be past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The order is rapidly </a:t>
            </a:r>
            <a:r>
              <a:rPr lang="en-US" sz="2600" i="1" dirty="0" err="1">
                <a:solidFill>
                  <a:srgbClr val="CCFFCC"/>
                </a:solidFill>
              </a:rPr>
              <a:t>fadin</a:t>
            </a:r>
            <a:r>
              <a:rPr lang="en-US" sz="2600" i="1" dirty="0">
                <a:solidFill>
                  <a:srgbClr val="CCFFCC"/>
                </a:solidFill>
              </a:rPr>
              <a:t>’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CCFFCC"/>
                </a:solidFill>
              </a:rPr>
              <a:t>And the first one now will later be last</a:t>
            </a:r>
          </a:p>
          <a:p>
            <a:pPr>
              <a:lnSpc>
                <a:spcPts val="2400"/>
              </a:lnSpc>
            </a:pPr>
            <a:r>
              <a:rPr lang="en-US" sz="2600" i="1" dirty="0">
                <a:solidFill>
                  <a:srgbClr val="FFFF00"/>
                </a:solidFill>
              </a:rPr>
              <a:t>For the times they are a-</a:t>
            </a:r>
            <a:r>
              <a:rPr lang="en-US" sz="2600" i="1" dirty="0" err="1">
                <a:solidFill>
                  <a:srgbClr val="FFFF00"/>
                </a:solidFill>
              </a:rPr>
              <a:t>changin</a:t>
            </a:r>
            <a:r>
              <a:rPr lang="en-US" sz="2600" i="1" dirty="0" smtClean="0">
                <a:solidFill>
                  <a:srgbClr val="FFFF00"/>
                </a:solidFill>
              </a:rPr>
              <a:t>’</a:t>
            </a:r>
            <a:endParaRPr lang="en-US" sz="2600" i="1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851" t="34141" r="14696" b="37941"/>
          <a:stretch/>
        </p:blipFill>
        <p:spPr>
          <a:xfrm>
            <a:off x="6076001" y="254392"/>
            <a:ext cx="1938367" cy="7680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7950" prst="artDeco"/>
          </a:sp3d>
        </p:spPr>
      </p:pic>
      <p:sp>
        <p:nvSpPr>
          <p:cNvPr id="5" name="TextBox 4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63" y="6299302"/>
            <a:ext cx="660670" cy="405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33" y="6305908"/>
            <a:ext cx="519872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38"/>
            <a:ext cx="8229600" cy="1143000"/>
          </a:xfrm>
        </p:spPr>
        <p:txBody>
          <a:bodyPr/>
          <a:lstStyle/>
          <a:p>
            <a:r>
              <a:rPr lang="en-US" dirty="0" smtClean="0"/>
              <a:t>How to: ACF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1013122"/>
            <a:ext cx="9027583" cy="5517011"/>
          </a:xfrm>
        </p:spPr>
        <p:txBody>
          <a:bodyPr/>
          <a:lstStyle/>
          <a:p>
            <a:r>
              <a:rPr lang="en-US" dirty="0" smtClean="0"/>
              <a:t>Run </a:t>
            </a:r>
            <a:r>
              <a:rPr lang="en-US" dirty="0" smtClean="0">
                <a:solidFill>
                  <a:srgbClr val="FFFF00"/>
                </a:solidFill>
              </a:rPr>
              <a:t>3dFWHMx</a:t>
            </a:r>
            <a:r>
              <a:rPr lang="en-US" dirty="0" smtClean="0"/>
              <a:t> with the ‘</a:t>
            </a:r>
            <a:r>
              <a:rPr lang="en-US" dirty="0" smtClean="0">
                <a:solidFill>
                  <a:srgbClr val="FFFF00"/>
                </a:solidFill>
              </a:rPr>
              <a:t>-</a:t>
            </a:r>
            <a:r>
              <a:rPr lang="en-US" dirty="0" err="1" smtClean="0">
                <a:solidFill>
                  <a:srgbClr val="FFFF00"/>
                </a:solidFill>
              </a:rPr>
              <a:t>acf</a:t>
            </a:r>
            <a:r>
              <a:rPr lang="en-US" dirty="0" smtClean="0"/>
              <a:t>’ option to get the ACF parameters for each subject, from the residuals dataset </a:t>
            </a:r>
            <a:r>
              <a:rPr lang="en-US" dirty="0" err="1" smtClean="0">
                <a:solidFill>
                  <a:srgbClr val="FFFF00"/>
                </a:solidFill>
              </a:rPr>
              <a:t>errts</a:t>
            </a:r>
            <a:r>
              <a:rPr lang="en-US" dirty="0" smtClean="0">
                <a:solidFill>
                  <a:srgbClr val="FFFF00"/>
                </a:solidFill>
              </a:rPr>
              <a:t>*+</a:t>
            </a:r>
            <a:r>
              <a:rPr lang="en-US" dirty="0" err="1" smtClean="0">
                <a:solidFill>
                  <a:srgbClr val="FFFF00"/>
                </a:solidFill>
              </a:rPr>
              <a:t>tlrc.HEAD</a:t>
            </a:r>
            <a:endParaRPr lang="en-US" dirty="0" smtClean="0">
              <a:solidFill>
                <a:srgbClr val="FFFF00"/>
              </a:solidFill>
            </a:endParaRP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FFFF00"/>
                </a:solidFill>
              </a:rPr>
              <a:t> This is done now in </a:t>
            </a:r>
            <a:r>
              <a:rPr lang="en-US" dirty="0" err="1" smtClean="0">
                <a:solidFill>
                  <a:srgbClr val="FFFF00"/>
                </a:solidFill>
              </a:rPr>
              <a:t>afni_proc.py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Average each of the 3 ACF parameters across subjects </a:t>
            </a:r>
            <a:r>
              <a:rPr lang="en-US" sz="3200" dirty="0" smtClean="0"/>
              <a:t>(not automatic)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FFFF00"/>
                </a:solidFill>
              </a:rPr>
              <a:t>3dClustSim</a:t>
            </a:r>
            <a:r>
              <a:rPr lang="en-US" dirty="0" smtClean="0"/>
              <a:t> with the  ‘</a:t>
            </a:r>
            <a:r>
              <a:rPr lang="en-US" dirty="0" smtClean="0">
                <a:solidFill>
                  <a:srgbClr val="FFFF00"/>
                </a:solidFill>
              </a:rPr>
              <a:t>-</a:t>
            </a:r>
            <a:r>
              <a:rPr lang="en-US" dirty="0" err="1" smtClean="0">
                <a:solidFill>
                  <a:srgbClr val="FFFF00"/>
                </a:solidFill>
              </a:rPr>
              <a:t>acf</a:t>
            </a:r>
            <a:r>
              <a:rPr lang="en-US" dirty="0" smtClean="0"/>
              <a:t>’ option (giving the 3 averaged parameters) to get the cluster  size threshold tables for the group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69" y="21154"/>
            <a:ext cx="881424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 </a:t>
            </a:r>
            <a:r>
              <a:rPr lang="en-US" smtClean="0"/>
              <a:t>Is Model-Based </a:t>
            </a:r>
            <a:r>
              <a:rPr lang="en-US" dirty="0" smtClean="0"/>
              <a:t>FPR Still High?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1121218"/>
            <a:ext cx="9027583" cy="5344739"/>
          </a:xfrm>
        </p:spPr>
        <p:txBody>
          <a:bodyPr/>
          <a:lstStyle/>
          <a:p>
            <a:r>
              <a:rPr lang="en-US" dirty="0" smtClean="0"/>
              <a:t>Using ACF estimates improved results</a:t>
            </a:r>
          </a:p>
          <a:p>
            <a:pPr lvl="1"/>
            <a:r>
              <a:rPr lang="en-US" dirty="0" smtClean="0"/>
              <a:t>So the wider ACF and longer tails are a part of the original problem – </a:t>
            </a:r>
            <a:r>
              <a:rPr lang="en-US" i="1" dirty="0" smtClean="0"/>
              <a:t>but not all of it</a:t>
            </a:r>
          </a:p>
          <a:p>
            <a:r>
              <a:rPr lang="en-US" dirty="0" smtClean="0"/>
              <a:t>Too short tails in the group </a:t>
            </a:r>
            <a:r>
              <a:rPr lang="en-US" i="1" dirty="0" smtClean="0"/>
              <a:t>t</a:t>
            </a:r>
            <a:r>
              <a:rPr lang="en-US" dirty="0" smtClean="0"/>
              <a:t>-statistics, caused by outlier subjects in the data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lso explained a part of it – </a:t>
            </a:r>
            <a:r>
              <a:rPr lang="en-US" i="1" dirty="0" smtClean="0"/>
              <a:t>but not enough</a:t>
            </a:r>
          </a:p>
          <a:p>
            <a:r>
              <a:rPr lang="en-US" dirty="0" smtClean="0"/>
              <a:t>My current thinking</a:t>
            </a:r>
          </a:p>
          <a:p>
            <a:pPr lvl="1"/>
            <a:r>
              <a:rPr lang="en-US" dirty="0" smtClean="0"/>
              <a:t>Spatial ACF is </a:t>
            </a:r>
            <a:r>
              <a:rPr lang="en-US" i="1" dirty="0" smtClean="0"/>
              <a:t>not</a:t>
            </a:r>
            <a:r>
              <a:rPr lang="en-US" dirty="0" smtClean="0"/>
              <a:t> stationary </a:t>
            </a:r>
            <a:r>
              <a:rPr lang="en-US" sz="2800" dirty="0" smtClean="0"/>
              <a:t>(same everywhere)</a:t>
            </a:r>
          </a:p>
          <a:p>
            <a:pPr lvl="2"/>
            <a:r>
              <a:rPr lang="en-US" sz="2400" dirty="0" smtClean="0"/>
              <a:t>Over-wide in some places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21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81" y="-57276"/>
            <a:ext cx="8657617" cy="1120140"/>
          </a:xfrm>
        </p:spPr>
        <p:txBody>
          <a:bodyPr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dirty="0" smtClean="0"/>
              <a:t>Another Solution:</a:t>
            </a:r>
            <a:br>
              <a:rPr lang="en-US" sz="4000" dirty="0" smtClean="0"/>
            </a:br>
            <a:r>
              <a:rPr lang="en-US" sz="4000" u="none" dirty="0" smtClean="0"/>
              <a:t>Nonparametric Clustering in AFNI</a:t>
            </a:r>
            <a:endParaRPr lang="en-US" sz="4000" u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316"/>
            <a:ext cx="9144000" cy="4617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9499" y="5662102"/>
            <a:ext cx="8205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i="1" dirty="0" smtClean="0"/>
              <a:t>t</a:t>
            </a:r>
            <a:r>
              <a:rPr lang="en-US" sz="2400" dirty="0" smtClean="0"/>
              <a:t>-test residuals are permuted/randomized (10000 times)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10000 re-</a:t>
            </a:r>
            <a:r>
              <a:rPr lang="en-US" sz="2400" i="1" dirty="0" smtClean="0"/>
              <a:t>t</a:t>
            </a:r>
            <a:r>
              <a:rPr lang="en-US" sz="2400" dirty="0" smtClean="0"/>
              <a:t>-tests computed from residuals fed into 3dClustSim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6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8" y="-38288"/>
            <a:ext cx="905933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</a:t>
            </a:r>
            <a:r>
              <a:rPr lang="en-US" smtClean="0"/>
              <a:t>to: Nonparametric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985706"/>
            <a:ext cx="9027583" cy="55788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Only for </a:t>
            </a:r>
            <a:r>
              <a:rPr lang="en-US" i="1" dirty="0" smtClean="0"/>
              <a:t>t</a:t>
            </a:r>
            <a:r>
              <a:rPr lang="en-US" dirty="0" smtClean="0"/>
              <a:t>-tests at this time</a:t>
            </a:r>
          </a:p>
          <a:p>
            <a:pPr>
              <a:buClr>
                <a:schemeClr val="tx1"/>
              </a:buClr>
            </a:pPr>
            <a:r>
              <a:rPr lang="en-US" dirty="0" smtClean="0">
                <a:solidFill>
                  <a:srgbClr val="FFFF00"/>
                </a:solidFill>
              </a:rPr>
              <a:t>3dttest++ </a:t>
            </a:r>
            <a:r>
              <a:rPr lang="en-US" dirty="0" smtClean="0"/>
              <a:t>with the </a:t>
            </a:r>
            <a:r>
              <a:rPr lang="en-US" dirty="0" smtClean="0">
                <a:solidFill>
                  <a:srgbClr val="FFFF00"/>
                </a:solidFill>
              </a:rPr>
              <a:t>–</a:t>
            </a:r>
            <a:r>
              <a:rPr lang="en-US" dirty="0" err="1" smtClean="0">
                <a:solidFill>
                  <a:srgbClr val="FFFF00"/>
                </a:solidFill>
              </a:rPr>
              <a:t>Clustsim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option</a:t>
            </a:r>
          </a:p>
          <a:p>
            <a:r>
              <a:rPr lang="en-US" dirty="0" smtClean="0"/>
              <a:t>Gives excellent FPR control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</a:t>
            </a:r>
          </a:p>
          <a:p>
            <a:r>
              <a:rPr lang="en-US" dirty="0" smtClean="0">
                <a:sym typeface="Wingdings"/>
              </a:rPr>
              <a:t>Has stringently large cluster-size thresholds </a:t>
            </a:r>
            <a:r>
              <a:rPr lang="en-US" dirty="0" smtClean="0">
                <a:solidFill>
                  <a:srgbClr val="FFC000"/>
                </a:solidFill>
                <a:sym typeface="Wingdings"/>
              </a:rPr>
              <a:t></a:t>
            </a:r>
          </a:p>
          <a:p>
            <a:pPr lvl="1"/>
            <a:r>
              <a:rPr lang="en-US" dirty="0" smtClean="0">
                <a:sym typeface="Wingdings"/>
              </a:rPr>
              <a:t> Seems to be needed to deal with the extra-wide spatial ACF in some regions</a:t>
            </a:r>
          </a:p>
          <a:p>
            <a:pPr lvl="1"/>
            <a:r>
              <a:rPr lang="en-US" dirty="0" smtClean="0">
                <a:sym typeface="Wingdings"/>
              </a:rPr>
              <a:t> Cluster-size threshold is very nonlinear in smoothness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Leads to the idea of making the cluster-size threshold depend on spatial location ……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216544"/>
            <a:ext cx="8378811" cy="1147782"/>
          </a:xfrm>
        </p:spPr>
        <p:txBody>
          <a:bodyPr/>
          <a:lstStyle/>
          <a:p>
            <a:r>
              <a:rPr lang="en-US" dirty="0" smtClean="0"/>
              <a:t>In progress: </a:t>
            </a:r>
            <a:r>
              <a:rPr lang="en-US" b="1" dirty="0" smtClean="0"/>
              <a:t>ETAC</a:t>
            </a:r>
            <a:r>
              <a:rPr lang="en-US" u="none" dirty="0" smtClean="0"/>
              <a:t> </a:t>
            </a:r>
            <a:r>
              <a:rPr lang="en-US" sz="4000" u="none" dirty="0" smtClean="0"/>
              <a:t>(the future</a:t>
            </a:r>
            <a:r>
              <a:rPr lang="en-US" sz="4000" i="1" u="none" dirty="0" smtClean="0">
                <a:solidFill>
                  <a:srgbClr val="FFFF00"/>
                </a:solidFill>
              </a:rPr>
              <a:t>?</a:t>
            </a:r>
            <a:r>
              <a:rPr lang="en-US" sz="4000" u="none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50000"/>
            <a:ext cx="9112251" cy="1355076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tx1"/>
              </a:buClr>
            </a:pPr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quitable </a:t>
            </a:r>
            <a:r>
              <a:rPr lang="en-US" b="1" dirty="0" smtClean="0">
                <a:solidFill>
                  <a:srgbClr val="FFFF00"/>
                </a:solidFill>
              </a:rPr>
              <a:t>T</a:t>
            </a:r>
            <a:r>
              <a:rPr lang="en-US" dirty="0" smtClean="0"/>
              <a:t>hresholding </a:t>
            </a:r>
            <a:r>
              <a:rPr lang="en-US" b="1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nd </a:t>
            </a:r>
            <a:r>
              <a:rPr lang="en-US" b="1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lustering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Spatially variable cluster-size threshold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Also: Uses multiple </a:t>
            </a:r>
            <a:r>
              <a:rPr lang="en-US" i="1" dirty="0" smtClean="0"/>
              <a:t>p</a:t>
            </a:r>
            <a:r>
              <a:rPr lang="en-US" dirty="0" smtClean="0"/>
              <a:t>-value thresholds simultaneously</a:t>
            </a:r>
            <a:endParaRPr lang="en-US" dirty="0"/>
          </a:p>
        </p:txBody>
      </p:sp>
      <p:pic>
        <p:nvPicPr>
          <p:cNvPr id="3074" name="Picture 2" descr="IG_FPR_ETAC_Beij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644" r="1000" b="2356"/>
          <a:stretch/>
        </p:blipFill>
        <p:spPr bwMode="auto">
          <a:xfrm>
            <a:off x="91440" y="836576"/>
            <a:ext cx="8961120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5734" y="5311740"/>
            <a:ext cx="25646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FF00"/>
                </a:solidFill>
              </a:rPr>
              <a:t>[Not the most beautiful name]</a:t>
            </a:r>
            <a:endParaRPr lang="en-US" sz="15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636"/>
            <a:ext cx="8229600" cy="874158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FFFF00"/>
                </a:solidFill>
              </a:rPr>
              <a:t>Finally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1050132"/>
            <a:ext cx="9027583" cy="5173133"/>
          </a:xfrm>
        </p:spPr>
        <p:txBody>
          <a:bodyPr>
            <a:normAutofit fontScale="92500" lnSpcReduction="20000"/>
          </a:bodyPr>
          <a:lstStyle/>
          <a:p>
            <a:r>
              <a:rPr lang="en-US" sz="4000" u="sng" dirty="0" smtClean="0"/>
              <a:t>At this time </a:t>
            </a:r>
            <a:r>
              <a:rPr lang="en-US" dirty="0" smtClean="0"/>
              <a:t>(with up-to-date AFNI)</a:t>
            </a:r>
            <a:r>
              <a:rPr lang="en-US" sz="4000" dirty="0" smtClean="0"/>
              <a:t>:</a:t>
            </a:r>
            <a:endParaRPr lang="en-US" sz="4400" dirty="0" smtClean="0"/>
          </a:p>
          <a:p>
            <a:pPr lvl="1"/>
            <a:r>
              <a:rPr lang="en-US" dirty="0"/>
              <a:t> </a:t>
            </a:r>
            <a:r>
              <a:rPr lang="en-US" dirty="0" smtClean="0"/>
              <a:t>3dClustSim -</a:t>
            </a:r>
            <a:r>
              <a:rPr lang="en-US" dirty="0" err="1" smtClean="0"/>
              <a:t>acf</a:t>
            </a:r>
            <a:r>
              <a:rPr lang="en-US" dirty="0" smtClean="0"/>
              <a:t>  </a:t>
            </a:r>
            <a:r>
              <a:rPr lang="en-US" sz="3000" dirty="0" smtClean="0"/>
              <a:t>(</a:t>
            </a:r>
            <a:r>
              <a:rPr lang="en-US" sz="3000" i="1" dirty="0" smtClean="0"/>
              <a:t>p</a:t>
            </a:r>
            <a:r>
              <a:rPr lang="en-US" sz="1200" i="1" dirty="0" smtClean="0"/>
              <a:t> </a:t>
            </a:r>
            <a:r>
              <a:rPr lang="en-US" sz="3000" dirty="0" smtClean="0"/>
              <a:t>≤</a:t>
            </a:r>
            <a:r>
              <a:rPr lang="en-US" sz="1200" i="1" dirty="0"/>
              <a:t> </a:t>
            </a:r>
            <a:r>
              <a:rPr lang="en-US" sz="3000" dirty="0" smtClean="0"/>
              <a:t>0.002)   </a:t>
            </a:r>
            <a:r>
              <a:rPr lang="en-US" i="1" dirty="0" smtClean="0">
                <a:solidFill>
                  <a:srgbClr val="FFFF00"/>
                </a:solidFill>
              </a:rPr>
              <a:t>OR</a:t>
            </a:r>
            <a:r>
              <a:rPr lang="en-US" dirty="0" smtClean="0"/>
              <a:t>   3dttest++ -</a:t>
            </a:r>
            <a:r>
              <a:rPr lang="en-US" dirty="0" err="1" smtClean="0"/>
              <a:t>Clustsim</a:t>
            </a: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sz="4000" u="sng" dirty="0" smtClean="0"/>
              <a:t>In the future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 </a:t>
            </a:r>
            <a:r>
              <a:rPr lang="en-US" dirty="0" smtClean="0"/>
              <a:t>ETAC (needs more testing, more generalization)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 A parametric method to allow for spatially variable ACF [</a:t>
            </a:r>
            <a:r>
              <a:rPr lang="en-US" sz="2800" i="1" dirty="0" err="1" smtClean="0"/>
              <a:t>ie</a:t>
            </a:r>
            <a:r>
              <a:rPr lang="en-US" sz="2800" dirty="0" smtClean="0"/>
              <a:t>, (</a:t>
            </a:r>
            <a:r>
              <a:rPr lang="en-US" sz="2800" i="1" dirty="0" err="1" smtClean="0"/>
              <a:t>a</a:t>
            </a:r>
            <a:r>
              <a:rPr lang="en-US" sz="2800" dirty="0" err="1" smtClean="0"/>
              <a:t>,</a:t>
            </a:r>
            <a:r>
              <a:rPr lang="en-US" sz="2800" i="1" dirty="0" err="1" smtClean="0"/>
              <a:t>b</a:t>
            </a:r>
            <a:r>
              <a:rPr lang="en-US" sz="2800" dirty="0" err="1" smtClean="0"/>
              <a:t>,</a:t>
            </a:r>
            <a:r>
              <a:rPr lang="en-US" sz="2800" i="1" dirty="0" err="1" smtClean="0"/>
              <a:t>c</a:t>
            </a:r>
            <a:r>
              <a:rPr lang="en-US" sz="2800" dirty="0" smtClean="0"/>
              <a:t>) as functions of (</a:t>
            </a:r>
            <a:r>
              <a:rPr lang="en-US" sz="2800" i="1" dirty="0" err="1" smtClean="0"/>
              <a:t>x</a:t>
            </a:r>
            <a:r>
              <a:rPr lang="en-US" sz="2800" dirty="0" err="1" smtClean="0"/>
              <a:t>,</a:t>
            </a:r>
            <a:r>
              <a:rPr lang="en-US" sz="2800" i="1" dirty="0" err="1" smtClean="0"/>
              <a:t>y</a:t>
            </a:r>
            <a:r>
              <a:rPr lang="en-US" sz="2800" dirty="0" err="1" smtClean="0"/>
              <a:t>,</a:t>
            </a:r>
            <a:r>
              <a:rPr lang="en-US" sz="2800" i="1" dirty="0" err="1" smtClean="0"/>
              <a:t>z</a:t>
            </a:r>
            <a:r>
              <a:rPr lang="en-US" sz="2800" dirty="0" smtClean="0"/>
              <a:t>)]</a:t>
            </a:r>
            <a:r>
              <a:rPr lang="en-US" sz="2800" i="1" dirty="0" smtClean="0">
                <a:solidFill>
                  <a:srgbClr val="FFFF00"/>
                </a:solidFill>
              </a:rPr>
              <a:t>???</a:t>
            </a:r>
          </a:p>
          <a:p>
            <a:pPr lvl="2">
              <a:buClr>
                <a:schemeClr val="tx1"/>
              </a:buClr>
            </a:pPr>
            <a:r>
              <a:rPr lang="en-US" dirty="0" smtClean="0"/>
              <a:t>Would be useful for group stats too complex to permute (</a:t>
            </a:r>
            <a:r>
              <a:rPr lang="en-US" i="1" dirty="0" err="1" smtClean="0"/>
              <a:t>eg</a:t>
            </a:r>
            <a:r>
              <a:rPr lang="en-US" dirty="0" smtClean="0"/>
              <a:t>, 3dLME, 3dMVM)</a:t>
            </a:r>
          </a:p>
          <a:p>
            <a:pPr>
              <a:buClr>
                <a:schemeClr val="tx1"/>
              </a:buClr>
            </a:pPr>
            <a:r>
              <a:rPr lang="en-US" sz="4000" dirty="0" smtClean="0"/>
              <a:t>Paper accepted in </a:t>
            </a:r>
            <a:r>
              <a:rPr lang="en-US" sz="4000" i="1" dirty="0" smtClean="0">
                <a:solidFill>
                  <a:srgbClr val="FFFF00"/>
                </a:solidFill>
              </a:rPr>
              <a:t>Brain Connectivity</a:t>
            </a:r>
            <a:endParaRPr lang="en-US" sz="4000" dirty="0"/>
          </a:p>
          <a:p>
            <a:pPr>
              <a:buClr>
                <a:schemeClr val="tx1"/>
              </a:buClr>
            </a:pPr>
            <a:r>
              <a:rPr lang="en-US" sz="4000" dirty="0" smtClean="0"/>
              <a:t>Letter accepted in </a:t>
            </a:r>
            <a:r>
              <a:rPr lang="en-US" sz="4000" i="1" dirty="0" smtClean="0">
                <a:solidFill>
                  <a:srgbClr val="FFFF00"/>
                </a:solidFill>
              </a:rPr>
              <a:t>PNAS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We’ll put them on </a:t>
            </a:r>
            <a:r>
              <a:rPr lang="en-US" dirty="0" err="1" smtClean="0">
                <a:solidFill>
                  <a:srgbClr val="FFFF00"/>
                </a:solidFill>
              </a:rPr>
              <a:t>aRxiv.org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/>
              <a:t>real soon now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863" y="6299302"/>
            <a:ext cx="660670" cy="4052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33" y="6305908"/>
            <a:ext cx="519872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4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25"/>
            <a:ext cx="8229600" cy="1143000"/>
          </a:xfrm>
        </p:spPr>
        <p:txBody>
          <a:bodyPr/>
          <a:lstStyle/>
          <a:p>
            <a:r>
              <a:rPr lang="en-US" dirty="0" smtClean="0"/>
              <a:t>The “Classic” Method (AFNI)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1108148"/>
            <a:ext cx="9027583" cy="5173133"/>
          </a:xfrm>
        </p:spPr>
        <p:txBody>
          <a:bodyPr/>
          <a:lstStyle/>
          <a:p>
            <a:r>
              <a:rPr lang="en-US" dirty="0" smtClean="0"/>
              <a:t>Estimate spatial smoothness of noise</a:t>
            </a:r>
          </a:p>
          <a:p>
            <a:pPr lvl="1"/>
            <a:r>
              <a:rPr lang="en-US" dirty="0" smtClean="0"/>
              <a:t>Assume spatial auto-correlation function (</a:t>
            </a:r>
            <a:r>
              <a:rPr lang="en-US" dirty="0" smtClean="0">
                <a:solidFill>
                  <a:srgbClr val="FFFF00"/>
                </a:solidFill>
              </a:rPr>
              <a:t>ACF</a:t>
            </a:r>
            <a:r>
              <a:rPr lang="en-US" dirty="0" smtClean="0"/>
              <a:t>) has a Gaussian shape </a:t>
            </a:r>
            <a:r>
              <a:rPr lang="en-US" sz="2800" dirty="0" smtClean="0"/>
              <a:t>(1 parameter = FWHM)</a:t>
            </a:r>
          </a:p>
          <a:p>
            <a:pPr lvl="1"/>
            <a:r>
              <a:rPr lang="en-US" dirty="0" smtClean="0"/>
              <a:t>Estimate FWHM from correlation of 1</a:t>
            </a:r>
            <a:r>
              <a:rPr lang="en-US" baseline="30000" dirty="0" smtClean="0"/>
              <a:t>st</a:t>
            </a:r>
            <a:r>
              <a:rPr lang="en-US" dirty="0" smtClean="0"/>
              <a:t> spatial differences in noise </a:t>
            </a:r>
            <a:r>
              <a:rPr lang="en-US" sz="2800" dirty="0" smtClean="0"/>
              <a:t>(Forman </a:t>
            </a:r>
            <a:r>
              <a:rPr lang="en-US" sz="2800" i="1" dirty="0" smtClean="0"/>
              <a:t>et al</a:t>
            </a:r>
            <a:r>
              <a:rPr lang="en-US" sz="2800" dirty="0" smtClean="0"/>
              <a:t> 1995)</a:t>
            </a:r>
          </a:p>
          <a:p>
            <a:r>
              <a:rPr lang="en-US" dirty="0" smtClean="0"/>
              <a:t>Simulate noise-only 3D data with that smoothness, determine cluster-size threshold that goes with a given voxel-wise threshold, to give global False Positive Rate (</a:t>
            </a:r>
            <a:r>
              <a:rPr lang="en-US" dirty="0" smtClean="0">
                <a:solidFill>
                  <a:srgbClr val="FFFF00"/>
                </a:solidFill>
              </a:rPr>
              <a:t>FPR</a:t>
            </a:r>
            <a:r>
              <a:rPr lang="en-US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7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1"/>
            <a:ext cx="8229600" cy="1143000"/>
          </a:xfrm>
        </p:spPr>
        <p:txBody>
          <a:bodyPr/>
          <a:lstStyle/>
          <a:p>
            <a:r>
              <a:rPr lang="en-US" dirty="0" smtClean="0"/>
              <a:t>Testing </a:t>
            </a:r>
            <a:r>
              <a:rPr lang="en-US" i="1" dirty="0" smtClean="0"/>
              <a:t>Some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5762"/>
            <a:ext cx="9112251" cy="5201187"/>
          </a:xfrm>
        </p:spPr>
        <p:txBody>
          <a:bodyPr>
            <a:normAutofit fontScale="92500"/>
          </a:bodyPr>
          <a:lstStyle/>
          <a:p>
            <a:pPr>
              <a:spcBef>
                <a:spcPts val="400"/>
              </a:spcBef>
              <a:buClr>
                <a:schemeClr val="tx1"/>
              </a:buClr>
            </a:pPr>
            <a:r>
              <a:rPr lang="en-US" dirty="0" err="1" smtClean="0">
                <a:solidFill>
                  <a:srgbClr val="FFCC66"/>
                </a:solidFill>
              </a:rPr>
              <a:t>Eklund</a:t>
            </a:r>
            <a:r>
              <a:rPr lang="en-US" dirty="0" smtClean="0">
                <a:solidFill>
                  <a:srgbClr val="FFCC66"/>
                </a:solidFill>
              </a:rPr>
              <a:t> </a:t>
            </a:r>
            <a:r>
              <a:rPr lang="en-US" i="1" dirty="0" smtClean="0">
                <a:solidFill>
                  <a:srgbClr val="FFCC66"/>
                </a:solidFill>
              </a:rPr>
              <a:t>et al</a:t>
            </a:r>
            <a:r>
              <a:rPr lang="en-US" dirty="0" smtClean="0"/>
              <a:t>: use </a:t>
            </a:r>
            <a:r>
              <a:rPr lang="en-US" dirty="0" err="1" smtClean="0"/>
              <a:t>rs</a:t>
            </a:r>
            <a:r>
              <a:rPr lang="en-US" dirty="0" smtClean="0"/>
              <a:t>-FMRI </a:t>
            </a:r>
            <a:r>
              <a:rPr lang="en-US" sz="3500" dirty="0" smtClean="0"/>
              <a:t>(FCON-1000) </a:t>
            </a:r>
            <a:r>
              <a:rPr lang="en-US" dirty="0" smtClean="0"/>
              <a:t>as null data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Analyze each of 198 x 2 subject collections </a:t>
            </a:r>
            <a:r>
              <a:rPr lang="en-US" sz="3000" dirty="0" smtClean="0"/>
              <a:t>(Beijing and Cambridge)</a:t>
            </a:r>
            <a:r>
              <a:rPr lang="en-US" dirty="0" smtClean="0"/>
              <a:t> with fake task timings</a:t>
            </a:r>
          </a:p>
          <a:p>
            <a:pPr lvl="2">
              <a:spcBef>
                <a:spcPts val="400"/>
              </a:spcBef>
            </a:pPr>
            <a:r>
              <a:rPr lang="en-US" dirty="0" smtClean="0"/>
              <a:t>2 x Block design, 2 x Event-related design</a:t>
            </a:r>
          </a:p>
          <a:p>
            <a:pPr lvl="2">
              <a:spcBef>
                <a:spcPts val="400"/>
              </a:spcBef>
            </a:pPr>
            <a:r>
              <a:rPr lang="en-US" dirty="0" smtClean="0"/>
              <a:t>4 x spatial blur levels (4, 6, 8, 10 mm)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Carry out 1- and 2-sample </a:t>
            </a:r>
            <a:r>
              <a:rPr lang="en-US" i="1" dirty="0" smtClean="0"/>
              <a:t>t</a:t>
            </a:r>
            <a:r>
              <a:rPr lang="en-US" dirty="0" smtClean="0"/>
              <a:t>-tests between subsets of these collections – 1000 random subsets </a:t>
            </a:r>
            <a:r>
              <a:rPr lang="en-US" sz="3000" dirty="0" smtClean="0"/>
              <a:t>(per case, per collection, per diverse variations)</a:t>
            </a:r>
            <a:endParaRPr lang="en-US" dirty="0" smtClean="0"/>
          </a:p>
          <a:p>
            <a:pPr lvl="1">
              <a:spcBef>
                <a:spcPts val="400"/>
              </a:spcBef>
            </a:pPr>
            <a:r>
              <a:rPr lang="en-US" dirty="0" smtClean="0"/>
              <a:t>Count clusters surviving, get FPR estimate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Their scripts and results are available on GitHub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8950" y="2422814"/>
            <a:ext cx="5020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badi MT Condensed Light" charset="0"/>
                <a:ea typeface="Abadi MT Condensed Light" charset="0"/>
                <a:cs typeface="Abadi MT Condensed Light" charset="0"/>
              </a:rPr>
              <a:t>}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1012" y="2761457"/>
            <a:ext cx="944489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16 basic</a:t>
            </a:r>
          </a:p>
          <a:p>
            <a:pPr algn="ctr"/>
            <a:r>
              <a:rPr lang="en-US" dirty="0" smtClean="0"/>
              <a:t>cases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6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61"/>
            <a:ext cx="9144000" cy="1143000"/>
          </a:xfrm>
        </p:spPr>
        <p:txBody>
          <a:bodyPr>
            <a:noAutofit/>
          </a:bodyPr>
          <a:lstStyle/>
          <a:p>
            <a:r>
              <a:rPr lang="en-US" sz="4200" dirty="0" smtClean="0"/>
              <a:t>Some Results from </a:t>
            </a:r>
            <a:r>
              <a:rPr lang="en-US" sz="4200" dirty="0" err="1" smtClean="0">
                <a:solidFill>
                  <a:srgbClr val="FFCC66"/>
                </a:solidFill>
                <a:uFill>
                  <a:solidFill>
                    <a:schemeClr val="tx1"/>
                  </a:solidFill>
                </a:uFill>
              </a:rPr>
              <a:t>Eklund</a:t>
            </a:r>
            <a:r>
              <a:rPr lang="en-US" sz="4200" dirty="0" smtClean="0">
                <a:solidFill>
                  <a:srgbClr val="FFCC66"/>
                </a:solidFill>
                <a:uFill>
                  <a:solidFill>
                    <a:schemeClr val="tx1"/>
                  </a:solidFill>
                </a:uFill>
              </a:rPr>
              <a:t> </a:t>
            </a:r>
            <a:r>
              <a:rPr lang="en-US" sz="4200" i="1" dirty="0" smtClean="0">
                <a:solidFill>
                  <a:srgbClr val="FFCC66"/>
                </a:solidFill>
                <a:uFill>
                  <a:solidFill>
                    <a:schemeClr val="tx1"/>
                  </a:solidFill>
                </a:uFill>
              </a:rPr>
              <a:t>et al</a:t>
            </a:r>
            <a:endParaRPr lang="en-US" sz="4200" dirty="0">
              <a:solidFill>
                <a:srgbClr val="FFCC66"/>
              </a:solidFill>
              <a:uFill>
                <a:solidFill>
                  <a:schemeClr val="tx1"/>
                </a:solidFill>
              </a:u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851" y="4794073"/>
            <a:ext cx="85889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2400" i="1" dirty="0" smtClean="0">
                <a:solidFill>
                  <a:srgbClr val="FFF5B7"/>
                </a:solidFill>
              </a:rPr>
              <a:t>SPM and FSL and 3dMEMA results not further discussed herein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Each bar is the FPR estimated from 1000 1-sample </a:t>
            </a:r>
            <a:r>
              <a:rPr lang="en-US" sz="2400" i="1" dirty="0" smtClean="0"/>
              <a:t>t</a:t>
            </a:r>
            <a:r>
              <a:rPr lang="en-US" sz="2400" dirty="0" smtClean="0"/>
              <a:t>-test runs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</a:t>
            </a:r>
            <a:r>
              <a:rPr lang="en-US" sz="2400" dirty="0" smtClean="0"/>
              <a:t>ominal </a:t>
            </a:r>
            <a:r>
              <a:rPr lang="en-US" sz="2400" dirty="0"/>
              <a:t>5% band (3.6% to 6.4</a:t>
            </a:r>
            <a:r>
              <a:rPr lang="en-US" sz="2400" dirty="0" smtClean="0"/>
              <a:t>% = 95% interval for 1000 samples)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Per voxel </a:t>
            </a:r>
            <a:r>
              <a:rPr lang="en-US" sz="2400" i="1" dirty="0" smtClean="0"/>
              <a:t>p</a:t>
            </a:r>
            <a:r>
              <a:rPr lang="en-US" sz="2400" dirty="0" smtClean="0"/>
              <a:t>=0.010 on left, </a:t>
            </a:r>
            <a:r>
              <a:rPr lang="en-US" sz="2400" i="1" dirty="0" smtClean="0"/>
              <a:t>p</a:t>
            </a:r>
            <a:r>
              <a:rPr lang="en-US" sz="2400" dirty="0" smtClean="0"/>
              <a:t>=0.001 on right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110"/>
            <a:ext cx="9144000" cy="3682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5429" y="2986209"/>
            <a:ext cx="9630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AFNI’s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3D </a:t>
            </a:r>
            <a:r>
              <a:rPr lang="en-US" sz="1200" i="1" dirty="0" smtClean="0">
                <a:solidFill>
                  <a:schemeClr val="bg1"/>
                </a:solidFill>
              </a:rPr>
              <a:t>t</a:t>
            </a:r>
            <a:r>
              <a:rPr lang="en-US" sz="1200" dirty="0" smtClean="0">
                <a:solidFill>
                  <a:schemeClr val="bg1"/>
                </a:solidFill>
              </a:rPr>
              <a:t>-testing program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26093" y="3472774"/>
            <a:ext cx="272374" cy="315929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89370" y="2137110"/>
            <a:ext cx="9630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AFNI’s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3D </a:t>
            </a:r>
            <a:r>
              <a:rPr lang="en-US" sz="1200" i="1" dirty="0" smtClean="0">
                <a:solidFill>
                  <a:schemeClr val="bg1"/>
                </a:solidFill>
              </a:rPr>
              <a:t>t</a:t>
            </a:r>
            <a:r>
              <a:rPr lang="en-US" sz="1200" dirty="0" smtClean="0">
                <a:solidFill>
                  <a:schemeClr val="bg1"/>
                </a:solidFill>
              </a:rPr>
              <a:t>-testing program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80034" y="2623675"/>
            <a:ext cx="272374" cy="315929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96111" y="2367807"/>
            <a:ext cx="1193259" cy="209941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89370" y="3014139"/>
            <a:ext cx="690663" cy="145308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033408" y="2690289"/>
            <a:ext cx="1189342" cy="1775134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083376" y="2687114"/>
            <a:ext cx="1215824" cy="177693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299200" y="3635715"/>
            <a:ext cx="698500" cy="82516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73116" y="3640263"/>
            <a:ext cx="1240683" cy="82516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46"/>
            <a:ext cx="8229600" cy="1143000"/>
          </a:xfrm>
        </p:spPr>
        <p:txBody>
          <a:bodyPr/>
          <a:lstStyle/>
          <a:p>
            <a:r>
              <a:rPr lang="en-US" dirty="0" smtClean="0"/>
              <a:t>All Their Results Summarized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0" y="4460860"/>
            <a:ext cx="9027583" cy="22609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Box plots across all cases: 1- &amp; 2-sample, various sample sizes, various “stimuli”, various data sources</a:t>
            </a:r>
          </a:p>
          <a:p>
            <a:r>
              <a:rPr lang="en-US" sz="3200" dirty="0" smtClean="0"/>
              <a:t>“</a:t>
            </a:r>
            <a:r>
              <a:rPr lang="en-US" sz="3200" dirty="0" smtClean="0">
                <a:solidFill>
                  <a:srgbClr val="FFFF00"/>
                </a:solidFill>
              </a:rPr>
              <a:t>Up to 70%</a:t>
            </a:r>
            <a:r>
              <a:rPr lang="en-US" sz="3200" dirty="0" smtClean="0"/>
              <a:t>”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/>
              <a:t>FPR </a:t>
            </a:r>
            <a:r>
              <a:rPr lang="en-US" sz="2800" dirty="0" smtClean="0"/>
              <a:t>(triply-used quote from </a:t>
            </a:r>
            <a:r>
              <a:rPr lang="en-US" sz="2800" dirty="0" err="1">
                <a:solidFill>
                  <a:srgbClr val="FFCC66"/>
                </a:solidFill>
              </a:rPr>
              <a:t>Eklund</a:t>
            </a:r>
            <a:r>
              <a:rPr lang="en-US" sz="2800" dirty="0">
                <a:solidFill>
                  <a:srgbClr val="FFCC66"/>
                </a:solidFill>
              </a:rPr>
              <a:t> </a:t>
            </a:r>
            <a:r>
              <a:rPr lang="en-US" sz="2800" i="1" dirty="0" smtClean="0">
                <a:solidFill>
                  <a:srgbClr val="FFCC66"/>
                </a:solidFill>
              </a:rPr>
              <a:t>et </a:t>
            </a:r>
            <a:r>
              <a:rPr lang="en-US" sz="2800" i="1" dirty="0">
                <a:solidFill>
                  <a:srgbClr val="FFCC66"/>
                </a:solidFill>
              </a:rPr>
              <a:t>al</a:t>
            </a:r>
            <a:r>
              <a:rPr lang="en-US" sz="2800" dirty="0" smtClean="0"/>
              <a:t>)</a:t>
            </a:r>
            <a:r>
              <a:rPr lang="en-US" sz="3200" dirty="0" smtClean="0"/>
              <a:t> is not a decent summary of the situation.</a:t>
            </a:r>
          </a:p>
        </p:txBody>
      </p:sp>
      <p:pic>
        <p:nvPicPr>
          <p:cNvPr id="1026" name="Picture 2" descr="https://lh5.googleusercontent.com/0kuN1fs4UAktpCIOy-uGJzfjvtbOKEUfy4LTShQ0KvlkFZPzLc3sMqjD6Ti8UniNbfS3EvCRCusPCrVHVMGXfLlKmduH77dJfhbyM0a4MQUm-Wa8C_hpWpX9QlGPSTYIyeGGrS1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1000"/>
          <a:stretch/>
        </p:blipFill>
        <p:spPr bwMode="auto">
          <a:xfrm>
            <a:off x="24017" y="1175326"/>
            <a:ext cx="9095967" cy="315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23761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7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019"/>
            <a:ext cx="8229600" cy="1143000"/>
          </a:xfrm>
        </p:spPr>
        <p:txBody>
          <a:bodyPr/>
          <a:lstStyle/>
          <a:p>
            <a:r>
              <a:rPr lang="en-US" dirty="0" smtClean="0"/>
              <a:t>Bugs and Flaws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909530"/>
            <a:ext cx="9027583" cy="5734461"/>
          </a:xfrm>
        </p:spPr>
        <p:txBody>
          <a:bodyPr>
            <a:noAutofit/>
          </a:bodyPr>
          <a:lstStyle/>
          <a:p>
            <a:pPr>
              <a:lnSpc>
                <a:spcPts val="3920"/>
              </a:lnSpc>
              <a:spcBef>
                <a:spcPts val="264"/>
              </a:spcBef>
            </a:pPr>
            <a:r>
              <a:rPr lang="en-US" dirty="0" smtClean="0"/>
              <a:t>AFNI’s cluster-size threshold calculating program (3dClustSim) had a bug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/>
              <a:t> </a:t>
            </a:r>
            <a:r>
              <a:rPr lang="en-US" dirty="0" smtClean="0"/>
              <a:t>Is a big deal in the PNAS paper </a:t>
            </a:r>
            <a:r>
              <a:rPr lang="en-US" sz="2800" dirty="0" smtClean="0"/>
              <a:t>(and popular press)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 smtClean="0"/>
              <a:t> Was not actually that important </a:t>
            </a:r>
            <a:r>
              <a:rPr lang="en-US" sz="2800" dirty="0" smtClean="0"/>
              <a:t>(</a:t>
            </a:r>
            <a:r>
              <a:rPr lang="en-US" sz="2800" i="1" dirty="0" err="1" smtClean="0"/>
              <a:t>cf</a:t>
            </a:r>
            <a:r>
              <a:rPr lang="en-US" sz="2800" i="1" dirty="0" smtClean="0"/>
              <a:t> </a:t>
            </a:r>
            <a:r>
              <a:rPr lang="en-US" sz="2800" dirty="0" smtClean="0"/>
              <a:t>3 slides ahead)</a:t>
            </a:r>
            <a:endParaRPr lang="en-US" dirty="0" smtClean="0"/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/>
              <a:t> </a:t>
            </a:r>
            <a:r>
              <a:rPr lang="en-US" dirty="0" smtClean="0"/>
              <a:t>Using the Forman method was another flaw</a:t>
            </a:r>
          </a:p>
          <a:p>
            <a:pPr>
              <a:lnSpc>
                <a:spcPts val="3920"/>
              </a:lnSpc>
              <a:spcBef>
                <a:spcPts val="264"/>
              </a:spcBef>
            </a:pPr>
            <a:r>
              <a:rPr lang="en-US" dirty="0" smtClean="0"/>
              <a:t>However, there was/is a bigger flaw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/>
              <a:t> </a:t>
            </a:r>
            <a:r>
              <a:rPr lang="en-US" dirty="0" smtClean="0"/>
              <a:t>Shared with FSL and SPM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 smtClean="0"/>
              <a:t> Assumption of Gaussian shape for spatial autocorrelation function (ACF) of the noise</a:t>
            </a:r>
          </a:p>
          <a:p>
            <a:pPr lvl="2">
              <a:lnSpc>
                <a:spcPts val="3920"/>
              </a:lnSpc>
              <a:spcBef>
                <a:spcPts val="264"/>
              </a:spcBef>
            </a:pPr>
            <a:r>
              <a:rPr lang="en-US" dirty="0" smtClean="0"/>
              <a:t>Describes how noise in one voxel is correlated with noise in another voxel </a:t>
            </a:r>
            <a:r>
              <a:rPr lang="en-US" sz="2400" dirty="0" smtClean="0"/>
              <a:t>(distance </a:t>
            </a:r>
            <a:r>
              <a:rPr lang="en-US" sz="2400" i="1" dirty="0" smtClean="0"/>
              <a:t>r</a:t>
            </a:r>
            <a:r>
              <a:rPr lang="en-US" sz="2400" dirty="0" smtClean="0"/>
              <a:t> away)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743217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674"/>
            <a:ext cx="8229600" cy="1143000"/>
          </a:xfrm>
        </p:spPr>
        <p:txBody>
          <a:bodyPr/>
          <a:lstStyle/>
          <a:p>
            <a:r>
              <a:rPr lang="en-US" dirty="0" err="1" smtClean="0"/>
              <a:t>NonGaussianity</a:t>
            </a:r>
            <a:r>
              <a:rPr lang="en-US" dirty="0" smtClean="0"/>
              <a:t> in ACF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638498"/>
            <a:ext cx="9027583" cy="1404311"/>
          </a:xfrm>
        </p:spPr>
        <p:txBody>
          <a:bodyPr>
            <a:normAutofit/>
          </a:bodyPr>
          <a:lstStyle/>
          <a:p>
            <a:r>
              <a:rPr lang="en-US" dirty="0" smtClean="0"/>
              <a:t>ACF from single subject datasets has long tails – </a:t>
            </a:r>
            <a:r>
              <a:rPr lang="en-US" sz="3200" dirty="0" err="1" smtClean="0"/>
              <a:t>nonGaussian</a:t>
            </a:r>
            <a:r>
              <a:rPr lang="en-US" sz="3200" dirty="0" smtClean="0"/>
              <a:t> shape + 1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difference fail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2" y="1791225"/>
            <a:ext cx="4860052" cy="37635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97296" y="2101168"/>
            <a:ext cx="393970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Modify 3dClustSim to use mixed ACF model </a:t>
            </a:r>
            <a:r>
              <a:rPr lang="en-US" sz="2800" dirty="0" smtClean="0"/>
              <a:t>(Gaussian plus mono-exponential) </a:t>
            </a:r>
            <a:r>
              <a:rPr lang="en-US" sz="3200" dirty="0" smtClean="0"/>
              <a:t>with 3 parameters (</a:t>
            </a:r>
            <a:r>
              <a:rPr lang="en-US" sz="3200" i="1" dirty="0" err="1" smtClean="0">
                <a:solidFill>
                  <a:srgbClr val="FFFF00"/>
                </a:solidFill>
              </a:rPr>
              <a:t>a</a:t>
            </a:r>
            <a:r>
              <a:rPr lang="en-US" sz="3200" dirty="0" err="1" smtClean="0"/>
              <a:t>,</a:t>
            </a:r>
            <a:r>
              <a:rPr lang="en-US" sz="3200" i="1" dirty="0" err="1" smtClean="0">
                <a:solidFill>
                  <a:srgbClr val="FFFF00"/>
                </a:solidFill>
              </a:rPr>
              <a:t>b</a:t>
            </a:r>
            <a:r>
              <a:rPr lang="en-US" sz="3200" dirty="0" err="1" smtClean="0"/>
              <a:t>,</a:t>
            </a:r>
            <a:r>
              <a:rPr lang="en-US" sz="3200" i="1" dirty="0" err="1" smtClean="0">
                <a:solidFill>
                  <a:srgbClr val="FFFF00"/>
                </a:solidFill>
              </a:rPr>
              <a:t>c</a:t>
            </a:r>
            <a:r>
              <a:rPr lang="en-US" sz="3200" dirty="0" smtClean="0"/>
              <a:t>) instead of 1 (</a:t>
            </a:r>
            <a:r>
              <a:rPr lang="en-US" sz="3200" dirty="0" smtClean="0">
                <a:solidFill>
                  <a:srgbClr val="FFFF00"/>
                </a:solidFill>
              </a:rPr>
              <a:t>FWHM</a:t>
            </a:r>
            <a:r>
              <a:rPr lang="en-US" sz="3200" dirty="0" smtClean="0"/>
              <a:t>)</a:t>
            </a:r>
          </a:p>
          <a:p>
            <a:endParaRPr lang="en-US" sz="2800" dirty="0" smtClean="0"/>
          </a:p>
          <a:p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   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15840" y="5685015"/>
                <a:ext cx="731232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𝑎</m:t>
                    </m:r>
                    <m:r>
                      <a:rPr lang="en-US" sz="3600" i="1" dirty="0" smtClean="0">
                        <a:solidFill>
                          <a:srgbClr val="FFFF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600" dirty="0" err="1" smtClean="0">
                    <a:solidFill>
                      <a:srgbClr val="FFFF00"/>
                    </a:solidFill>
                  </a:rPr>
                  <a:t>exp</a:t>
                </a:r>
                <a:r>
                  <a:rPr lang="en-US" sz="3600" dirty="0">
                    <a:solidFill>
                      <a:srgbClr val="FFFF00"/>
                    </a:solidFill>
                  </a:rPr>
                  <a:t>[</a:t>
                </a:r>
                <a:r>
                  <a:rPr lang="en-US" sz="3600" dirty="0" smtClean="0">
                    <a:solidFill>
                      <a:srgbClr val="FFFF00"/>
                    </a:solidFill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/(2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FFFF00"/>
                    </a:solidFill>
                  </a:rPr>
                  <a:t>)]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FFFF00"/>
                        </a:solidFill>
                        <a:latin typeface="Cambria Math" charset="0"/>
                      </a:rPr>
                      <m:t>+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600" b="0" i="1" dirty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1−</m:t>
                        </m:r>
                        <m: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</m:d>
                    <m:r>
                      <m:rPr>
                        <m:sty m:val="p"/>
                      </m:rPr>
                      <a:rPr lang="en-US" sz="3600" b="0" i="0" dirty="0" smtClean="0">
                        <a:solidFill>
                          <a:srgbClr val="FFFF00"/>
                        </a:solidFill>
                        <a:latin typeface="Cambria Math" charset="0"/>
                      </a:rPr>
                      <m:t>exp</m:t>
                    </m:r>
                    <m:r>
                      <a:rPr lang="en-US" sz="3600" b="0" i="1" dirty="0" smtClean="0">
                        <a:solidFill>
                          <a:srgbClr val="FFFF00"/>
                        </a:solidFill>
                        <a:latin typeface="Cambria Math" charset="0"/>
                      </a:rPr>
                      <m:t>⁡[−</m:t>
                    </m:r>
                    <m:r>
                      <a:rPr lang="en-US" sz="3600" b="0" i="1" dirty="0" smtClean="0">
                        <a:solidFill>
                          <a:srgbClr val="FFFF00"/>
                        </a:solidFill>
                        <a:latin typeface="Cambria Math" charset="0"/>
                      </a:rPr>
                      <m:t>𝑟</m:t>
                    </m:r>
                    <m:r>
                      <a:rPr lang="en-US" sz="3600" b="0" i="1" dirty="0" smtClean="0">
                        <a:solidFill>
                          <a:srgbClr val="FFFF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sz="3600" dirty="0" smtClean="0">
                    <a:solidFill>
                      <a:srgbClr val="FFFF00"/>
                    </a:solidFill>
                  </a:rPr>
                  <a:t>]</a:t>
                </a:r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840" y="5685015"/>
                <a:ext cx="7312320" cy="553998"/>
              </a:xfrm>
              <a:prstGeom prst="rect">
                <a:avLst/>
              </a:prstGeom>
              <a:blipFill rotWithShape="0">
                <a:blip r:embed="rId3"/>
                <a:stretch>
                  <a:fillRect t="-24444" b="-5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570" y="3522727"/>
            <a:ext cx="90467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2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st</a:t>
            </a:r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-diff bad for FWHM estimate: too small;</a:t>
            </a:r>
          </a:p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Forman</a:t>
            </a:r>
          </a:p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method</a:t>
            </a:r>
          </a:p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unreliable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15840" y="2908571"/>
            <a:ext cx="115292" cy="666479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39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850"/>
            <a:ext cx="8229600" cy="1143000"/>
          </a:xfrm>
        </p:spPr>
        <p:txBody>
          <a:bodyPr/>
          <a:lstStyle/>
          <a:p>
            <a:r>
              <a:rPr lang="en-US" dirty="0" smtClean="0"/>
              <a:t>Do Long Tails Matter?</a:t>
            </a:r>
            <a:r>
              <a:rPr lang="en-US" u="none" dirty="0" smtClean="0"/>
              <a:t> </a:t>
            </a:r>
            <a:r>
              <a:rPr lang="en-US" sz="5400" b="1" i="1" u="none" dirty="0" smtClean="0">
                <a:solidFill>
                  <a:srgbClr val="FFFF00"/>
                </a:solidFill>
              </a:rPr>
              <a:t>Yes</a:t>
            </a:r>
            <a:endParaRPr lang="en-US" sz="5400" b="1" u="none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01" t="2249" r="2000" b="483"/>
          <a:stretch/>
        </p:blipFill>
        <p:spPr>
          <a:xfrm>
            <a:off x="137160" y="924112"/>
            <a:ext cx="8869680" cy="4389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0480" y="5313232"/>
            <a:ext cx="79810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Compare cluster-size thresholds for 198 subjects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Computed via 3dClustSim using 2 different ACF models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In words: don’t use Gaussian ACF for FMRI </a:t>
            </a:r>
            <a:r>
              <a:rPr lang="en-US" sz="2000" dirty="0" smtClean="0"/>
              <a:t>(as usually done)</a:t>
            </a:r>
          </a:p>
          <a:p>
            <a:pPr marL="1257300" lvl="2" indent="-342900">
              <a:buFont typeface="Arial" charset="0"/>
              <a:buChar char="•"/>
            </a:pPr>
            <a:r>
              <a:rPr lang="en-US" i="1" dirty="0" smtClean="0"/>
              <a:t>NB</a:t>
            </a:r>
            <a:r>
              <a:rPr lang="en-US" dirty="0" smtClean="0"/>
              <a:t>: Gaussian FWHM taken from mixed model ACF (</a:t>
            </a:r>
            <a:r>
              <a:rPr lang="en-US" i="1" dirty="0" err="1" smtClean="0"/>
              <a:t>cf</a:t>
            </a:r>
            <a:r>
              <a:rPr lang="en-US" dirty="0" smtClean="0"/>
              <a:t> previous slide)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17923" y="362841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=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line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7319" y="399775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x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=</a:t>
            </a:r>
            <a:r>
              <a:rPr lang="en-US" i="1" dirty="0" smtClean="0">
                <a:solidFill>
                  <a:schemeClr val="tx1">
                    <a:lumMod val="50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 line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49"/>
            <a:ext cx="8229600" cy="78533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AFNI Results Redux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20" b="2998"/>
          <a:stretch/>
        </p:blipFill>
        <p:spPr>
          <a:xfrm>
            <a:off x="947596" y="1245139"/>
            <a:ext cx="8186676" cy="5157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5270" y="796517"/>
            <a:ext cx="119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Pre-bug fix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29857" y="796517"/>
            <a:ext cx="127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Post-bug fix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94501" y="796517"/>
            <a:ext cx="184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Mixed-model ACF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95" y="19800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</a:t>
            </a:r>
            <a:r>
              <a:rPr lang="en-US" smtClean="0"/>
              <a:t>=0.010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595" y="3639276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=0.005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95" y="530092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=0.001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78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1007</TotalTime>
  <Words>1059</Words>
  <Application>Microsoft Macintosh PowerPoint</Application>
  <PresentationFormat>On-screen Show (4:3)</PresentationFormat>
  <Paragraphs>135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Abadi MT Condensed Light</vt:lpstr>
      <vt:lpstr>Arial</vt:lpstr>
      <vt:lpstr>Arial Rounded MT Bold</vt:lpstr>
      <vt:lpstr>Calibri</vt:lpstr>
      <vt:lpstr>Cambria Math</vt:lpstr>
      <vt:lpstr>Wingdings</vt:lpstr>
      <vt:lpstr> Black </vt:lpstr>
      <vt:lpstr>Cluster-izing in AFNI</vt:lpstr>
      <vt:lpstr>The “Classic” Method (AFNI)</vt:lpstr>
      <vt:lpstr>Testing Some Method</vt:lpstr>
      <vt:lpstr>Some Results from Eklund et al</vt:lpstr>
      <vt:lpstr>All Their Results Summarized</vt:lpstr>
      <vt:lpstr>Bugs and Flaws</vt:lpstr>
      <vt:lpstr>NonGaussianity in ACF</vt:lpstr>
      <vt:lpstr>Do Long Tails Matter? Yes</vt:lpstr>
      <vt:lpstr>AFNI Results Redux</vt:lpstr>
      <vt:lpstr>How to: ACF method</vt:lpstr>
      <vt:lpstr>Why Is Model-Based FPR Still High?</vt:lpstr>
      <vt:lpstr>Another Solution: Nonparametric Clustering in AFNI</vt:lpstr>
      <vt:lpstr>How to: Nonparametric Clustering</vt:lpstr>
      <vt:lpstr>In progress: ETAC (the future?)</vt:lpstr>
      <vt:lpstr>Finally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Cluster-izing in AFNI</dc:title>
  <dc:creator>Robert Cox</dc:creator>
  <cp:lastModifiedBy>Cox, Robert W. (NIH/NIMH) [E]</cp:lastModifiedBy>
  <cp:revision>165</cp:revision>
  <cp:lastPrinted>2017-02-15T21:37:13Z</cp:lastPrinted>
  <dcterms:created xsi:type="dcterms:W3CDTF">2016-02-07T18:03:30Z</dcterms:created>
  <dcterms:modified xsi:type="dcterms:W3CDTF">2017-02-15T21:37:24Z</dcterms:modified>
</cp:coreProperties>
</file>