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Default Extension="mpg" ContentType="video/unknown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5" r:id="rId8"/>
    <p:sldId id="266" r:id="rId9"/>
    <p:sldId id="261" r:id="rId10"/>
    <p:sldId id="262" r:id="rId11"/>
    <p:sldId id="263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66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646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299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344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555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43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730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2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595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193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107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394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ABED1-327E-E34F-87C9-38AA2B67AFAC}" type="datetimeFigureOut">
              <a:rPr lang="en-US" smtClean="0"/>
              <a:pPr/>
              <a:t>9/26/14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5F2C-4931-0A4F-A64F-CBE1352ABD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627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microsoft.com/office/2007/relationships/media" Target="../media/media1.mpg"/><Relationship Id="rId5" Type="http://schemas.openxmlformats.org/officeDocument/2006/relationships/image" Target="../media/image1.png"/><Relationship Id="rId6" Type="http://schemas.microsoft.com/office/2007/relationships/media" Target="../media/media2.mpg"/><Relationship Id="rId7" Type="http://schemas.openxmlformats.org/officeDocument/2006/relationships/image" Target="../media/image2.png"/><Relationship Id="rId1" Type="http://schemas.openxmlformats.org/officeDocument/2006/relationships/video" Target="../media/media1.mpg"/><Relationship Id="rId2" Type="http://schemas.openxmlformats.org/officeDocument/2006/relationships/video" Target="../media/media2.m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video" Target="../media/media3.mp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692" y="1239651"/>
            <a:ext cx="8274184" cy="2129458"/>
          </a:xfrm>
          <a:ln w="76200" cmpd="tri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6600" i="1" dirty="0" smtClean="0"/>
              <a:t>3dQwarp</a:t>
            </a:r>
            <a:r>
              <a:rPr lang="en-US" sz="66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and Its </a:t>
            </a:r>
            <a:r>
              <a:rPr lang="en-US" sz="4800" i="1" dirty="0" err="1" smtClean="0"/>
              <a:t>Nwarp</a:t>
            </a:r>
            <a:r>
              <a:rPr lang="en-US" sz="4800" dirty="0" smtClean="0"/>
              <a:t> Friends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531" y="3886200"/>
            <a:ext cx="7026973" cy="1194082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Or, How I Learned to Stop Worrying and Love Getting My Datasets all Warped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449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How to Make a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625"/>
            <a:ext cx="8229600" cy="5734329"/>
          </a:xfrm>
        </p:spPr>
        <p:txBody>
          <a:bodyPr/>
          <a:lstStyle/>
          <a:p>
            <a:r>
              <a:rPr lang="en-US" dirty="0" smtClean="0"/>
              <a:t>Given a collection of skull-stripped structural (T</a:t>
            </a:r>
            <a:r>
              <a:rPr lang="en-US" baseline="-25000" dirty="0" smtClean="0"/>
              <a:t>1</a:t>
            </a:r>
            <a:r>
              <a:rPr lang="en-US" dirty="0" smtClean="0"/>
              <a:t>-weighted) datasets</a:t>
            </a:r>
          </a:p>
          <a:p>
            <a:r>
              <a:rPr lang="en-US" dirty="0" smtClean="0"/>
              <a:t>Script </a:t>
            </a:r>
            <a:r>
              <a:rPr lang="en-US" i="1" dirty="0" smtClean="0"/>
              <a:t>@</a:t>
            </a:r>
            <a:r>
              <a:rPr lang="en-US" i="1" dirty="0" err="1" smtClean="0"/>
              <a:t>toMNI_Awarp</a:t>
            </a:r>
            <a:r>
              <a:rPr lang="en-US" dirty="0" smtClean="0"/>
              <a:t> pre-processes each dataset (</a:t>
            </a:r>
            <a:r>
              <a:rPr lang="en-US" i="1" dirty="0" smtClean="0"/>
              <a:t>3dUnifize</a:t>
            </a:r>
            <a:r>
              <a:rPr lang="en-US" dirty="0" smtClean="0"/>
              <a:t> and </a:t>
            </a:r>
            <a:r>
              <a:rPr lang="en-US" i="1" dirty="0" smtClean="0"/>
              <a:t>@</a:t>
            </a:r>
            <a:r>
              <a:rPr lang="en-US" i="1" dirty="0" err="1" smtClean="0"/>
              <a:t>auto_tlrc</a:t>
            </a:r>
            <a:r>
              <a:rPr lang="en-US" dirty="0" smtClean="0"/>
              <a:t>)</a:t>
            </a:r>
          </a:p>
          <a:p>
            <a:r>
              <a:rPr lang="en-US" dirty="0" smtClean="0"/>
              <a:t>Script </a:t>
            </a:r>
            <a:r>
              <a:rPr lang="en-US" i="1" dirty="0" smtClean="0"/>
              <a:t>@</a:t>
            </a:r>
            <a:r>
              <a:rPr lang="en-US" i="1" dirty="0" err="1" smtClean="0"/>
              <a:t>toMNI_Qwarpar</a:t>
            </a:r>
            <a:r>
              <a:rPr lang="en-US" i="1" dirty="0" smtClean="0"/>
              <a:t> </a:t>
            </a:r>
            <a:r>
              <a:rPr lang="en-US" dirty="0" smtClean="0"/>
              <a:t>runs </a:t>
            </a:r>
            <a:r>
              <a:rPr lang="en-US" i="1" dirty="0" smtClean="0"/>
              <a:t>3dQwarp</a:t>
            </a:r>
            <a:r>
              <a:rPr lang="en-US" dirty="0" smtClean="0"/>
              <a:t> to collectively warp them together over finer and finer patch levels</a:t>
            </a:r>
          </a:p>
          <a:p>
            <a:r>
              <a:rPr lang="en-US" dirty="0" smtClean="0"/>
              <a:t>Has been used to create</a:t>
            </a:r>
            <a:r>
              <a:rPr lang="en-US" dirty="0" smtClean="0"/>
              <a:t> Haskins </a:t>
            </a:r>
            <a:r>
              <a:rPr lang="en-US" dirty="0" smtClean="0"/>
              <a:t>pediatric brain atlas (coming to an AFNI near you “real soon”)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70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What Else to Do with a Warp?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6299"/>
            <a:ext cx="8229600" cy="59746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Warp another dataset the same way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3dNwarpApply</a:t>
            </a:r>
            <a:r>
              <a:rPr lang="en-US" dirty="0" smtClean="0"/>
              <a:t> (e.g., carry EPI to template)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Warp some discrete points the same way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3dNwarpXYZ</a:t>
            </a:r>
            <a:r>
              <a:rPr lang="en-US" dirty="0" smtClean="0"/>
              <a:t> (e.g., </a:t>
            </a:r>
            <a:r>
              <a:rPr lang="en-US" dirty="0" err="1" smtClean="0"/>
              <a:t>eCog</a:t>
            </a:r>
            <a:r>
              <a:rPr lang="en-US" dirty="0" smtClean="0"/>
              <a:t> electrode locations)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Compute voxel-wise functions of a warp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3dNwarpFuncs</a:t>
            </a:r>
            <a:r>
              <a:rPr lang="en-US" dirty="0" smtClean="0"/>
              <a:t> (e.g., volume distortion)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Compose multiple warps together</a:t>
            </a:r>
          </a:p>
          <a:p>
            <a:pPr lvl="1">
              <a:lnSpc>
                <a:spcPct val="90000"/>
              </a:lnSpc>
            </a:pPr>
            <a:r>
              <a:rPr lang="en-US" i="1" dirty="0" smtClean="0"/>
              <a:t>3dNwarpCat</a:t>
            </a:r>
            <a:r>
              <a:rPr lang="en-US" dirty="0" smtClean="0"/>
              <a:t> and </a:t>
            </a:r>
            <a:r>
              <a:rPr lang="en-US" i="1" dirty="0" smtClean="0"/>
              <a:t>3dNwarpCalc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Can compute inverse warp W</a:t>
            </a:r>
            <a:r>
              <a:rPr lang="en-US" baseline="30000" dirty="0" smtClean="0"/>
              <a:t>-1</a:t>
            </a:r>
            <a:r>
              <a:rPr lang="en-US" dirty="0" smtClean="0"/>
              <a:t>(x), to map locations in S(x) to matching locations in B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</a:rPr>
              <a:t>  S</a:t>
            </a:r>
            <a:r>
              <a:rPr lang="en-US" dirty="0">
                <a:solidFill>
                  <a:srgbClr val="0000FF"/>
                </a:solidFill>
              </a:rPr>
              <a:t>(W(x)) ≈ B(x)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0000FF"/>
                </a:solidFill>
              </a:rPr>
              <a:t>S(x) </a:t>
            </a:r>
            <a:r>
              <a:rPr lang="en-US" dirty="0">
                <a:solidFill>
                  <a:srgbClr val="0000FF"/>
                </a:solidFill>
              </a:rPr>
              <a:t>≈ B</a:t>
            </a:r>
            <a:r>
              <a:rPr lang="en-US" dirty="0" smtClean="0">
                <a:solidFill>
                  <a:srgbClr val="0000FF"/>
                </a:solidFill>
              </a:rPr>
              <a:t>(W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(x))</a:t>
            </a:r>
            <a:endParaRPr 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52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How to Use </a:t>
            </a:r>
            <a:r>
              <a:rPr lang="en-US" i="1" dirty="0" smtClean="0"/>
              <a:t>3dQwarp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11" y="851785"/>
            <a:ext cx="8863068" cy="5917401"/>
          </a:xfrm>
        </p:spPr>
        <p:txBody>
          <a:bodyPr/>
          <a:lstStyle/>
          <a:p>
            <a:r>
              <a:rPr lang="en-US" dirty="0" smtClean="0"/>
              <a:t>Run it yourself (</a:t>
            </a:r>
            <a:r>
              <a:rPr lang="en-US" sz="2800" dirty="0" smtClean="0"/>
              <a:t>the “old school” or “real man” way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i="1" dirty="0" err="1" smtClean="0"/>
              <a:t>auto_warp.py</a:t>
            </a:r>
            <a:r>
              <a:rPr lang="en-US" i="1" dirty="0" smtClean="0"/>
              <a:t> </a:t>
            </a:r>
            <a:r>
              <a:rPr lang="en-US" dirty="0" smtClean="0"/>
              <a:t>(easier, less flexible)</a:t>
            </a:r>
          </a:p>
          <a:p>
            <a:r>
              <a:rPr lang="en-US" dirty="0"/>
              <a:t>Use ‘</a:t>
            </a:r>
            <a:r>
              <a:rPr lang="en-US" i="1" dirty="0"/>
              <a:t>-</a:t>
            </a:r>
            <a:r>
              <a:rPr lang="en-US" i="1" dirty="0" err="1" smtClean="0"/>
              <a:t>tlrc_NL_warp</a:t>
            </a:r>
            <a:r>
              <a:rPr lang="en-US" dirty="0" smtClean="0"/>
              <a:t>’ option in </a:t>
            </a:r>
            <a:r>
              <a:rPr lang="en-US" i="1" dirty="0" err="1" smtClean="0"/>
              <a:t>afni_proc.py</a:t>
            </a:r>
            <a:r>
              <a:rPr lang="en-US" dirty="0" smtClean="0"/>
              <a:t> to have transformation to template space be done via </a:t>
            </a:r>
            <a:r>
              <a:rPr lang="en-US" i="1" dirty="0" err="1" smtClean="0"/>
              <a:t>auto_warp.py</a:t>
            </a:r>
            <a:endParaRPr lang="en-US" i="1" dirty="0" smtClean="0"/>
          </a:p>
          <a:p>
            <a:r>
              <a:rPr lang="en-US" dirty="0" smtClean="0"/>
              <a:t>Use </a:t>
            </a:r>
            <a:r>
              <a:rPr lang="en-US" i="1" dirty="0" smtClean="0"/>
              <a:t>@</a:t>
            </a:r>
            <a:r>
              <a:rPr lang="en-US" i="1" dirty="0" err="1" smtClean="0"/>
              <a:t>toMNI_Awarp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@</a:t>
            </a:r>
            <a:r>
              <a:rPr lang="en-US" i="1" dirty="0" err="1" smtClean="0"/>
              <a:t>toMNI_Qwarpar</a:t>
            </a:r>
            <a:r>
              <a:rPr lang="en-US" i="1" dirty="0" smtClean="0"/>
              <a:t> </a:t>
            </a:r>
            <a:r>
              <a:rPr lang="en-US" dirty="0" smtClean="0"/>
              <a:t>to create a study specific template</a:t>
            </a:r>
          </a:p>
          <a:p>
            <a:r>
              <a:rPr lang="en-US" dirty="0" smtClean="0"/>
              <a:t>Use ‘</a:t>
            </a:r>
            <a:r>
              <a:rPr lang="en-US" i="1" dirty="0" smtClean="0"/>
              <a:t>-</a:t>
            </a:r>
            <a:r>
              <a:rPr lang="en-US" i="1" dirty="0" err="1" smtClean="0"/>
              <a:t>plusminus</a:t>
            </a:r>
            <a:r>
              <a:rPr lang="en-US" i="1" dirty="0" smtClean="0"/>
              <a:t>’</a:t>
            </a:r>
            <a:r>
              <a:rPr lang="en-US" dirty="0" smtClean="0"/>
              <a:t> option in </a:t>
            </a:r>
            <a:r>
              <a:rPr lang="en-US" i="1" dirty="0" smtClean="0"/>
              <a:t>3dQwarp</a:t>
            </a:r>
            <a:r>
              <a:rPr lang="en-US" dirty="0" smtClean="0"/>
              <a:t> to warp blip-up and blip-down EPI datasets to “meet in the middle” (</a:t>
            </a:r>
            <a:r>
              <a:rPr lang="en-US" sz="2800" dirty="0" smtClean="0"/>
              <a:t>need to write script for this someday</a:t>
            </a:r>
            <a:r>
              <a:rPr lang="en-US" dirty="0" smtClean="0"/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410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Yet to Be Done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1785"/>
            <a:ext cx="8229600" cy="5917401"/>
          </a:xfrm>
        </p:spPr>
        <p:txBody>
          <a:bodyPr/>
          <a:lstStyle/>
          <a:p>
            <a:r>
              <a:rPr lang="en-US" dirty="0" smtClean="0"/>
              <a:t>Incorporate more fully into </a:t>
            </a:r>
            <a:r>
              <a:rPr lang="en-US" i="1" dirty="0" err="1" smtClean="0"/>
              <a:t>afni_proc.py</a:t>
            </a:r>
            <a:r>
              <a:rPr lang="en-US" dirty="0" smtClean="0"/>
              <a:t> and </a:t>
            </a:r>
            <a:r>
              <a:rPr lang="en-US" i="1" dirty="0" err="1" smtClean="0"/>
              <a:t>uber_subject.py</a:t>
            </a:r>
            <a:endParaRPr lang="en-US" i="1" dirty="0" smtClean="0"/>
          </a:p>
          <a:p>
            <a:pPr lvl="1"/>
            <a:r>
              <a:rPr lang="en-US" dirty="0" smtClean="0"/>
              <a:t>Warping to template; un-warping EPI distortions</a:t>
            </a:r>
          </a:p>
          <a:p>
            <a:r>
              <a:rPr lang="en-US" dirty="0" smtClean="0"/>
              <a:t>Explore how much nonlinear warping to a template can improve group analysis in functional and anatomical MRI</a:t>
            </a:r>
          </a:p>
          <a:p>
            <a:pPr lvl="1"/>
            <a:r>
              <a:rPr lang="en-US" dirty="0" smtClean="0"/>
              <a:t>And improvements to </a:t>
            </a:r>
            <a:r>
              <a:rPr lang="en-US" i="1" dirty="0" smtClean="0"/>
              <a:t>3dSeg</a:t>
            </a:r>
            <a:r>
              <a:rPr lang="en-US" dirty="0" smtClean="0"/>
              <a:t> (segmentation)</a:t>
            </a:r>
          </a:p>
          <a:p>
            <a:r>
              <a:rPr lang="en-US" dirty="0" smtClean="0"/>
              <a:t>Extend matching algorithm to allow label-based matches, vs. existing intensity-based</a:t>
            </a:r>
          </a:p>
          <a:p>
            <a:r>
              <a:rPr lang="en-US" dirty="0" smtClean="0"/>
              <a:t>Speed the damn thing up</a:t>
            </a:r>
            <a:r>
              <a:rPr lang="en-US" i="1" dirty="0" smtClean="0"/>
              <a:t>!</a:t>
            </a:r>
            <a:r>
              <a:rPr lang="en-US" dirty="0" smtClean="0"/>
              <a:t> </a:t>
            </a:r>
          </a:p>
          <a:p>
            <a:r>
              <a:rPr lang="en-US" dirty="0" smtClean="0"/>
              <a:t>Write a paper about it</a:t>
            </a:r>
            <a:r>
              <a:rPr lang="en-US" i="1" dirty="0" smtClean="0"/>
              <a:t>! </a:t>
            </a:r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929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89836" y="2013778"/>
            <a:ext cx="2127975" cy="423351"/>
          </a:xfrm>
          <a:prstGeom prst="roundRect">
            <a:avLst/>
          </a:prstGeom>
          <a:solidFill>
            <a:srgbClr val="FFFF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Linear and Nonlinear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33" y="851785"/>
            <a:ext cx="8517541" cy="5734329"/>
          </a:xfrm>
        </p:spPr>
        <p:txBody>
          <a:bodyPr/>
          <a:lstStyle/>
          <a:p>
            <a:r>
              <a:rPr lang="en-US" u="sng" dirty="0" smtClean="0"/>
              <a:t>The Central Equation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S(x) = source image    B(x) = base image</a:t>
            </a:r>
          </a:p>
          <a:p>
            <a:pPr lvl="1">
              <a:buClr>
                <a:schemeClr val="tx1"/>
              </a:buClr>
              <a:buFont typeface="Wingdings" charset="2"/>
              <a:buChar char="Ø"/>
            </a:pPr>
            <a:r>
              <a:rPr lang="en-US" dirty="0" smtClean="0">
                <a:solidFill>
                  <a:srgbClr val="0000FF"/>
                </a:solidFill>
              </a:rPr>
              <a:t> S(W(x)) ≈ B(x)  </a:t>
            </a:r>
            <a:r>
              <a:rPr lang="en-US" dirty="0" smtClean="0"/>
              <a:t>where W(x) = desired warp function = shows where each point x in </a:t>
            </a:r>
            <a:r>
              <a:rPr lang="en-US" dirty="0" smtClean="0">
                <a:solidFill>
                  <a:srgbClr val="0000FF"/>
                </a:solidFill>
              </a:rPr>
              <a:t>B</a:t>
            </a:r>
            <a:r>
              <a:rPr lang="en-US" dirty="0" smtClean="0"/>
              <a:t> maps to in </a:t>
            </a:r>
            <a:r>
              <a:rPr lang="en-US" dirty="0" smtClean="0">
                <a:solidFill>
                  <a:srgbClr val="0000FF"/>
                </a:solidFill>
              </a:rPr>
              <a:t>S</a:t>
            </a:r>
          </a:p>
          <a:p>
            <a:pPr>
              <a:buClr>
                <a:schemeClr val="tx1"/>
              </a:buClr>
            </a:pPr>
            <a:r>
              <a:rPr lang="en-US" i="1" u="sng" dirty="0" smtClean="0"/>
              <a:t>3dAllineate</a:t>
            </a:r>
            <a:r>
              <a:rPr lang="en-US" dirty="0" smtClean="0"/>
              <a:t>: W(x) = </a:t>
            </a:r>
            <a:r>
              <a:rPr lang="en-US" b="1" dirty="0" err="1" smtClean="0"/>
              <a:t>M</a:t>
            </a:r>
            <a:r>
              <a:rPr lang="en-US" dirty="0" err="1" smtClean="0"/>
              <a:t>x</a:t>
            </a:r>
            <a:r>
              <a:rPr lang="en-US" dirty="0"/>
              <a:t> </a:t>
            </a:r>
            <a:r>
              <a:rPr lang="en-US" dirty="0" smtClean="0"/>
              <a:t> where </a:t>
            </a:r>
            <a:r>
              <a:rPr lang="en-US" b="1" dirty="0" smtClean="0"/>
              <a:t>M</a:t>
            </a:r>
            <a:r>
              <a:rPr lang="en-US" dirty="0" smtClean="0"/>
              <a:t> = 4x3 matrix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M has 12 parameters to optimize</a:t>
            </a:r>
          </a:p>
          <a:p>
            <a:pPr>
              <a:buClr>
                <a:schemeClr val="tx1"/>
              </a:buClr>
            </a:pPr>
            <a:r>
              <a:rPr lang="en-US" i="1" u="sng" dirty="0" smtClean="0"/>
              <a:t>3dQwarp</a:t>
            </a:r>
            <a:r>
              <a:rPr lang="en-US" dirty="0" smtClean="0"/>
              <a:t>: W(x) = W</a:t>
            </a:r>
            <a:r>
              <a:rPr lang="en-US" baseline="-25000" dirty="0" smtClean="0"/>
              <a:t>1</a:t>
            </a:r>
            <a:r>
              <a:rPr lang="en-US" dirty="0" smtClean="0"/>
              <a:t>( W</a:t>
            </a:r>
            <a:r>
              <a:rPr lang="en-US" baseline="-25000" dirty="0" smtClean="0"/>
              <a:t>2</a:t>
            </a:r>
            <a:r>
              <a:rPr lang="en-US" dirty="0" smtClean="0"/>
              <a:t>( … W</a:t>
            </a:r>
            <a:r>
              <a:rPr lang="en-US" baseline="-25000" dirty="0" smtClean="0"/>
              <a:t>n-1</a:t>
            </a:r>
            <a:r>
              <a:rPr lang="en-US" dirty="0" smtClean="0"/>
              <a:t>(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n</a:t>
            </a:r>
            <a:r>
              <a:rPr lang="en-US" dirty="0" smtClean="0"/>
              <a:t>(x) )) … ))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Each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k</a:t>
            </a:r>
            <a:r>
              <a:rPr lang="en-US" dirty="0" smtClean="0"/>
              <a:t>(x) is a polynomial warp over a “patch”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Patches start big [W</a:t>
            </a:r>
            <a:r>
              <a:rPr lang="en-US" baseline="-25000" dirty="0" smtClean="0"/>
              <a:t>1</a:t>
            </a:r>
            <a:r>
              <a:rPr lang="en-US" dirty="0" smtClean="0"/>
              <a:t>(x)] and shrink and shrink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Cubic patch = 24 parameters ; Quintic = 81 </a:t>
            </a:r>
            <a:r>
              <a:rPr lang="en-US" dirty="0" err="1" smtClean="0"/>
              <a:t>params</a:t>
            </a:r>
            <a:endParaRPr lang="en-US" dirty="0" smtClean="0"/>
          </a:p>
          <a:p>
            <a:pPr lvl="1">
              <a:buClr>
                <a:schemeClr val="tx1"/>
              </a:buClr>
            </a:pPr>
            <a:r>
              <a:rPr lang="en-US" dirty="0" smtClean="0"/>
              <a:t>By the end, 1000s of parameters have been used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4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The Good and The Ugly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9" y="943321"/>
            <a:ext cx="9067951" cy="57343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u="sng" dirty="0" smtClean="0"/>
              <a:t>the Good</a:t>
            </a:r>
            <a:r>
              <a:rPr lang="en-US" dirty="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Nonlinear warping can match anatomical structures between subjects more closely than linear transformation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Can also be used for intra-subject warping for high accuracy matching (e.g., pre- and post-surgery)</a:t>
            </a:r>
          </a:p>
          <a:p>
            <a:pPr>
              <a:lnSpc>
                <a:spcPct val="90000"/>
              </a:lnSpc>
            </a:pPr>
            <a:r>
              <a:rPr lang="en-US" u="sng" dirty="0" smtClean="0"/>
              <a:t>the Ugly</a:t>
            </a:r>
            <a:r>
              <a:rPr lang="en-US" dirty="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Nonlinear warping can seriously distort when it tries to match in regions that don’t really “fit together” (e.g., 2 gyri in one person, 1 gyrus in another)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Extraneous small features can drive warping in strange ways (unlike linear transformation)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Partial brain coverage is a problem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03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Start: Looking Good</a:t>
            </a:r>
            <a:endParaRPr lang="en-US" dirty="0"/>
          </a:p>
        </p:txBody>
      </p:sp>
      <p:pic>
        <p:nvPicPr>
          <p:cNvPr id="3" name="QvsFrender.mp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0" y="951611"/>
            <a:ext cx="3627560" cy="3054787"/>
          </a:xfrm>
          <a:prstGeom prst="rect">
            <a:avLst/>
          </a:prstGeom>
        </p:spPr>
      </p:pic>
      <p:pic>
        <p:nvPicPr>
          <p:cNvPr id="4" name="QvsFaxial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2063" y="951612"/>
            <a:ext cx="5225888" cy="3054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4939" y="4578338"/>
            <a:ext cx="7474122" cy="954107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Compare FSL </a:t>
            </a:r>
            <a:r>
              <a:rPr lang="en-US" sz="2800" i="1" dirty="0" smtClean="0"/>
              <a:t>FNIRT</a:t>
            </a:r>
            <a:r>
              <a:rPr lang="en-US" sz="2800" dirty="0" smtClean="0"/>
              <a:t> </a:t>
            </a:r>
            <a:r>
              <a:rPr lang="en-US" sz="2800" dirty="0" err="1" smtClean="0"/>
              <a:t>vs</a:t>
            </a:r>
            <a:r>
              <a:rPr lang="en-US" sz="2800" dirty="0" smtClean="0"/>
              <a:t> AFNI </a:t>
            </a:r>
            <a:r>
              <a:rPr lang="en-US" sz="2800" i="1" dirty="0" smtClean="0"/>
              <a:t>3dQwarp</a:t>
            </a:r>
          </a:p>
          <a:p>
            <a:pPr algn="ctr"/>
            <a:r>
              <a:rPr lang="en-US" sz="2800" dirty="0" smtClean="0"/>
              <a:t>Average of 101 brain volumes warped to template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2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46" y="174921"/>
            <a:ext cx="8385221" cy="676864"/>
          </a:xfrm>
        </p:spPr>
        <p:txBody>
          <a:bodyPr/>
          <a:lstStyle/>
          <a:p>
            <a:r>
              <a:rPr lang="en-US" dirty="0" smtClean="0"/>
              <a:t>Good Matches to Anatomical Labels</a:t>
            </a:r>
            <a:endParaRPr lang="en-US" dirty="0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53235" y="957104"/>
            <a:ext cx="9032775" cy="5747459"/>
            <a:chOff x="-278092" y="20776979"/>
            <a:chExt cx="28227348" cy="17960808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21323299"/>
              <a:ext cx="27432000" cy="15718456"/>
            </a:xfrm>
            <a:prstGeom prst="rect">
              <a:avLst/>
            </a:prstGeom>
            <a:pattFill prst="diagBrick">
              <a:fgClr>
                <a:srgbClr val="A2FE94"/>
              </a:fgClr>
              <a:bgClr>
                <a:prstClr val="white"/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0" y="21168535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-1536" y="21294959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2336102" y="20776979"/>
              <a:ext cx="18541561" cy="1827425"/>
            </a:xfrm>
            <a:prstGeom prst="rect">
              <a:avLst/>
            </a:prstGeom>
            <a:solidFill>
              <a:srgbClr val="FFFD7D"/>
            </a:solidFill>
            <a:ln w="38100" cmpd="dbl"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Align </a:t>
              </a:r>
              <a:r>
                <a:rPr lang="en-US" sz="1600" dirty="0" err="1" smtClean="0"/>
                <a:t>MindBoggle</a:t>
              </a:r>
              <a:r>
                <a:rPr lang="en-US" sz="1600" dirty="0" smtClean="0"/>
                <a:t> 101 T</a:t>
              </a:r>
              <a:r>
                <a:rPr lang="en-US" sz="1600" baseline="-25000" dirty="0" smtClean="0"/>
                <a:t>1</a:t>
              </a:r>
              <a:r>
                <a:rPr lang="en-US" sz="1600" dirty="0" smtClean="0"/>
                <a:t> Datasets to Separate Template:</a:t>
              </a:r>
            </a:p>
            <a:p>
              <a:pPr algn="ctr"/>
              <a:r>
                <a:rPr lang="en-US" sz="1600" dirty="0" smtClean="0"/>
                <a:t>Overlap Probability Maps for 3 of the Labeled Regions</a:t>
              </a:r>
              <a:endParaRPr lang="en-US" sz="16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36" y="37061369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0" y="37156043"/>
              <a:ext cx="27432000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2" name="Picture 11" descr="101axi_ANT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87" t="6682" r="9806" b="9755"/>
            <a:stretch/>
          </p:blipFill>
          <p:spPr>
            <a:xfrm>
              <a:off x="731519" y="22942295"/>
              <a:ext cx="5778363" cy="7201605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3" name="Picture 12" descr="101axi_DARTEL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52" t="6682" r="9839" b="9755"/>
            <a:stretch/>
          </p:blipFill>
          <p:spPr>
            <a:xfrm>
              <a:off x="7477124" y="22942295"/>
              <a:ext cx="5778363" cy="7201605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4" name="Picture 13" descr="101axi_FNIR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65" t="6682" r="9827" b="9755"/>
            <a:stretch/>
          </p:blipFill>
          <p:spPr>
            <a:xfrm>
              <a:off x="14222730" y="22942294"/>
              <a:ext cx="5778363" cy="720160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5" name="Picture 14" descr="101axi_QWARP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77" t="6682" r="9814" b="9755"/>
            <a:stretch/>
          </p:blipFill>
          <p:spPr>
            <a:xfrm>
              <a:off x="20968333" y="22942295"/>
              <a:ext cx="5778363" cy="7201605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6" name="Picture 15" descr="101cor_ANTS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85" t="17705" r="9806" b="9898"/>
            <a:stretch/>
          </p:blipFill>
          <p:spPr>
            <a:xfrm>
              <a:off x="731519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7" name="Picture 16" descr="101cor_DARTEL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54" t="17713" r="9838" b="9890"/>
            <a:stretch/>
          </p:blipFill>
          <p:spPr>
            <a:xfrm>
              <a:off x="7477124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8" name="Picture 17" descr="101cor_FNIRT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65" t="17805" r="9828" b="9799"/>
            <a:stretch/>
          </p:blipFill>
          <p:spPr>
            <a:xfrm>
              <a:off x="14222729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pic>
          <p:nvPicPr>
            <p:cNvPr id="19" name="Picture 18" descr="101cor_QWARP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77" t="17771" r="9814" b="9832"/>
            <a:stretch/>
          </p:blipFill>
          <p:spPr>
            <a:xfrm>
              <a:off x="20968333" y="29988972"/>
              <a:ext cx="5778363" cy="5209066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97981" y="22856966"/>
              <a:ext cx="1615877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ANTS</a:t>
              </a:r>
              <a:endParaRPr lang="en-US" sz="1200" b="1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887814" y="22856966"/>
              <a:ext cx="3316485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DARTEL/SPM</a:t>
              </a:r>
              <a:endParaRPr lang="en-US" sz="1200" b="1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277394" y="22856966"/>
              <a:ext cx="2615337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/>
                <a:t>FNIRT/FSL</a:t>
              </a:r>
              <a:endParaRPr lang="en-US" sz="1200" b="1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958180" y="22856966"/>
              <a:ext cx="2782902" cy="865622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0000FF"/>
                  </a:solidFill>
                </a:rPr>
                <a:t>3dQwarp</a:t>
              </a:r>
              <a:endParaRPr lang="en-US" sz="1200" b="1" i="1" dirty="0">
                <a:solidFill>
                  <a:srgbClr val="0000FF"/>
                </a:solidFill>
              </a:endParaRPr>
            </a:p>
          </p:txBody>
        </p:sp>
        <p:pic>
          <p:nvPicPr>
            <p:cNvPr id="24" name="Picture 23" descr="101prob_pbar.tif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-1" r="2211"/>
            <a:stretch/>
          </p:blipFill>
          <p:spPr>
            <a:xfrm>
              <a:off x="-278092" y="27440466"/>
              <a:ext cx="1449690" cy="7633437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963833" y="35440731"/>
              <a:ext cx="13504337" cy="2885406"/>
            </a:xfrm>
            <a:prstGeom prst="rect">
              <a:avLst/>
            </a:prstGeom>
            <a:solidFill>
              <a:srgbClr val="FFFF00"/>
            </a:solidFill>
            <a:ln w="38100" cmpd="dbl">
              <a:solidFill>
                <a:srgbClr val="800000"/>
              </a:solidFill>
            </a:ln>
            <a:effectLst>
              <a:glow rad="254000">
                <a:srgbClr val="800000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 smtClean="0">
                  <a:solidFill>
                    <a:srgbClr val="0000FF"/>
                  </a:solidFill>
                </a:rPr>
                <a:t> </a:t>
              </a:r>
              <a:r>
                <a:rPr lang="en-US" b="1" i="1" dirty="0" smtClean="0">
                  <a:solidFill>
                    <a:srgbClr val="0000FF"/>
                  </a:solidFill>
                </a:rPr>
                <a:t>3dQwarp</a:t>
              </a:r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  <a:r>
                <a:rPr lang="en-US" dirty="0" smtClean="0"/>
                <a:t>distribution of overlap probabilities is 2</a:t>
              </a:r>
              <a:r>
                <a:rPr lang="en-US" baseline="30000" dirty="0" smtClean="0"/>
                <a:t>nd </a:t>
              </a:r>
              <a:r>
                <a:rPr lang="en-US" dirty="0" smtClean="0"/>
                <a:t>order stochastically dominant in a majority of 62 labeled regions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050203" y="20776979"/>
              <a:ext cx="6245506" cy="2019784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LH</a:t>
              </a:r>
              <a:r>
                <a:rPr lang="en-US" sz="1200" dirty="0" smtClean="0"/>
                <a:t>: lateral orbital frontal</a:t>
              </a:r>
            </a:p>
            <a:p>
              <a:r>
                <a:rPr lang="en-US" sz="1200" b="1" dirty="0" smtClean="0"/>
                <a:t>RH</a:t>
              </a:r>
              <a:r>
                <a:rPr lang="en-US" sz="1200" dirty="0" smtClean="0"/>
                <a:t>: caudal anterior cingulate</a:t>
              </a:r>
            </a:p>
            <a:p>
              <a:r>
                <a:rPr lang="en-US" sz="1200" b="1" dirty="0" smtClean="0"/>
                <a:t>RH</a:t>
              </a:r>
              <a:r>
                <a:rPr lang="en-US" sz="1200" dirty="0" smtClean="0"/>
                <a:t>: insula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877663" y="35563840"/>
              <a:ext cx="6215193" cy="2452594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/>
                <a:t>More </a:t>
              </a:r>
              <a:r>
                <a:rPr lang="en-US" sz="1500" dirty="0" smtClean="0">
                  <a:effectLst>
                    <a:glow rad="101600">
                      <a:srgbClr val="FFFF00"/>
                    </a:glow>
                  </a:effectLst>
                </a:rPr>
                <a:t>yellow</a:t>
              </a:r>
              <a:r>
                <a:rPr lang="en-US" sz="1500" dirty="0" smtClean="0"/>
                <a:t> in the overlay means more 90+% overlap in labels</a:t>
              </a:r>
              <a:endParaRPr lang="en-US" sz="1500" dirty="0"/>
            </a:p>
          </p:txBody>
        </p:sp>
        <p:sp>
          <p:nvSpPr>
            <p:cNvPr id="29" name="Right Arrow 28"/>
            <p:cNvSpPr/>
            <p:nvPr/>
          </p:nvSpPr>
          <p:spPr bwMode="auto">
            <a:xfrm rot="16200000">
              <a:off x="23147276" y="34473831"/>
              <a:ext cx="1560519" cy="731199"/>
            </a:xfrm>
            <a:prstGeom prst="rightArrow">
              <a:avLst/>
            </a:prstGeom>
            <a:pattFill prst="wdDnDiag">
              <a:fgClr>
                <a:schemeClr val="accent2">
                  <a:lumMod val="60000"/>
                  <a:lumOff val="40000"/>
                </a:schemeClr>
              </a:fgClr>
              <a:bgClr>
                <a:srgbClr val="FFFF00"/>
              </a:bgClr>
            </a:patt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56567" y="35563840"/>
              <a:ext cx="4541132" cy="3173947"/>
            </a:xfrm>
            <a:prstGeom prst="rect">
              <a:avLst/>
            </a:prstGeom>
            <a:solidFill>
              <a:srgbClr val="FFFD7D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 dirty="0" smtClean="0"/>
                <a:t>ANTS</a:t>
              </a:r>
              <a:r>
                <a:rPr lang="en-US" sz="1500" dirty="0" smtClean="0"/>
                <a:t> &amp; </a:t>
              </a:r>
              <a:r>
                <a:rPr lang="en-US" sz="1500" i="1" dirty="0" smtClean="0"/>
                <a:t>DARTEL</a:t>
              </a:r>
              <a:r>
                <a:rPr lang="en-US" sz="1500" dirty="0" smtClean="0"/>
                <a:t> &amp; </a:t>
              </a:r>
              <a:r>
                <a:rPr lang="en-US" sz="1500" i="1" dirty="0" smtClean="0"/>
                <a:t>FNIRT</a:t>
              </a:r>
            </a:p>
            <a:p>
              <a:pPr algn="ctr"/>
              <a:r>
                <a:rPr lang="en-US" sz="1500" dirty="0" smtClean="0"/>
                <a:t>run with default settings</a:t>
              </a:r>
              <a:endParaRPr lang="en-US" sz="1500" dirty="0"/>
            </a:p>
          </p:txBody>
        </p:sp>
        <p:sp>
          <p:nvSpPr>
            <p:cNvPr id="31" name="5-Point Star 30"/>
            <p:cNvSpPr/>
            <p:nvPr/>
          </p:nvSpPr>
          <p:spPr bwMode="auto">
            <a:xfrm>
              <a:off x="6542310" y="34856587"/>
              <a:ext cx="914400" cy="914400"/>
            </a:xfrm>
            <a:prstGeom prst="star5">
              <a:avLst/>
            </a:prstGeom>
            <a:pattFill prst="solidDmnd">
              <a:fgClr>
                <a:srgbClr val="FF0000"/>
              </a:fgClr>
              <a:bgClr>
                <a:srgbClr val="FFFF00"/>
              </a:bgClr>
            </a:pattFill>
            <a:ln w="38100" cap="flat" cmpd="dbl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5-Point Star 31"/>
            <p:cNvSpPr/>
            <p:nvPr/>
          </p:nvSpPr>
          <p:spPr bwMode="auto">
            <a:xfrm>
              <a:off x="20029476" y="34856587"/>
              <a:ext cx="914400" cy="914400"/>
            </a:xfrm>
            <a:prstGeom prst="star5">
              <a:avLst/>
            </a:prstGeom>
            <a:pattFill prst="solidDmnd">
              <a:fgClr>
                <a:srgbClr val="FF0000"/>
              </a:fgClr>
              <a:bgClr>
                <a:srgbClr val="FFFF00"/>
              </a:bgClr>
            </a:pattFill>
            <a:ln w="38100" cap="flat" cmpd="dbl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" name="Picture 33" descr="101prob_pbar.tif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-1" r="2211"/>
            <a:stretch/>
          </p:blipFill>
          <p:spPr>
            <a:xfrm>
              <a:off x="26499566" y="27440466"/>
              <a:ext cx="1449690" cy="7633437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</p:grpSp>
      <p:cxnSp>
        <p:nvCxnSpPr>
          <p:cNvPr id="35" name="Straight Connector 3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61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53"/>
            <a:ext cx="8229600" cy="715337"/>
          </a:xfrm>
        </p:spPr>
        <p:txBody>
          <a:bodyPr/>
          <a:lstStyle/>
          <a:p>
            <a:r>
              <a:rPr lang="en-US" dirty="0" smtClean="0"/>
              <a:t>Maybe Even Useful: Neurosurgery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39432" y="5883543"/>
            <a:ext cx="306513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Pre-surgical volume</a:t>
            </a:r>
            <a:endParaRPr lang="en-US" dirty="0"/>
          </a:p>
        </p:txBody>
      </p:sp>
      <p:pic>
        <p:nvPicPr>
          <p:cNvPr id="4" name="Picture 3" descr="presu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66455" y="940523"/>
            <a:ext cx="5011091" cy="472744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104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53"/>
            <a:ext cx="8229600" cy="715337"/>
          </a:xfrm>
        </p:spPr>
        <p:txBody>
          <a:bodyPr/>
          <a:lstStyle/>
          <a:p>
            <a:r>
              <a:rPr lang="en-US" dirty="0" smtClean="0"/>
              <a:t>Neurosurgery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66320" y="5883543"/>
            <a:ext cx="3211361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Post-surgical volume</a:t>
            </a:r>
            <a:endParaRPr lang="en-US" dirty="0"/>
          </a:p>
        </p:txBody>
      </p:sp>
      <p:pic>
        <p:nvPicPr>
          <p:cNvPr id="5" name="Picture 4" descr="postsu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66544" y="941832"/>
            <a:ext cx="5011091" cy="47274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4287" y="1969894"/>
            <a:ext cx="1477388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Manually</a:t>
            </a:r>
          </a:p>
          <a:p>
            <a:pPr algn="ctr"/>
            <a:r>
              <a:rPr lang="en-US" sz="2400" dirty="0" smtClean="0"/>
              <a:t>drawn</a:t>
            </a:r>
          </a:p>
          <a:p>
            <a:pPr algn="ctr"/>
            <a:r>
              <a:rPr lang="en-US" sz="2400" dirty="0" smtClean="0"/>
              <a:t>“exclusion</a:t>
            </a:r>
          </a:p>
          <a:p>
            <a:pPr algn="ctr"/>
            <a:r>
              <a:rPr lang="en-US" sz="2400" dirty="0" smtClean="0"/>
              <a:t>Mask"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71675" y="2403918"/>
            <a:ext cx="141946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0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753"/>
            <a:ext cx="8229600" cy="715337"/>
          </a:xfrm>
        </p:spPr>
        <p:txBody>
          <a:bodyPr/>
          <a:lstStyle/>
          <a:p>
            <a:r>
              <a:rPr lang="en-US" dirty="0" smtClean="0"/>
              <a:t>Neurosurgery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40340" y="5780565"/>
            <a:ext cx="626332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Pre-surgical volume</a:t>
            </a:r>
          </a:p>
          <a:p>
            <a:pPr algn="ctr"/>
            <a:r>
              <a:rPr lang="en-US" sz="2800" b="1" i="1" dirty="0" smtClean="0"/>
              <a:t>3dQwarp</a:t>
            </a:r>
            <a:r>
              <a:rPr lang="en-US" sz="2800" dirty="0" smtClean="0"/>
              <a:t>-aligned to Post-surgical volume</a:t>
            </a:r>
            <a:endParaRPr lang="en-US" dirty="0"/>
          </a:p>
        </p:txBody>
      </p:sp>
      <p:pic>
        <p:nvPicPr>
          <p:cNvPr id="5" name="Picture 4" descr="presurgQ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66544" y="941832"/>
            <a:ext cx="5011091" cy="47274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777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921"/>
            <a:ext cx="8229600" cy="676864"/>
          </a:xfrm>
        </p:spPr>
        <p:txBody>
          <a:bodyPr/>
          <a:lstStyle/>
          <a:p>
            <a:r>
              <a:rPr lang="en-US" dirty="0" smtClean="0"/>
              <a:t>But … Some Ugly</a:t>
            </a:r>
            <a:endParaRPr lang="en-US" dirty="0"/>
          </a:p>
        </p:txBody>
      </p:sp>
      <p:pic>
        <p:nvPicPr>
          <p:cNvPr id="4" name="QwarpAll101.mpg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347" y="1147133"/>
            <a:ext cx="3783505" cy="4471416"/>
          </a:xfrm>
          <a:prstGeom prst="rect">
            <a:avLst/>
          </a:prstGeom>
        </p:spPr>
      </p:pic>
      <p:pic>
        <p:nvPicPr>
          <p:cNvPr id="5" name="Picture 4" descr="QwarpMean1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32209" y="1147134"/>
            <a:ext cx="3733015" cy="4471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112" y="5779962"/>
            <a:ext cx="2186867" cy="830997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All 101 Volumes</a:t>
            </a:r>
          </a:p>
          <a:p>
            <a:pPr algn="ctr"/>
            <a:r>
              <a:rPr lang="en-US" sz="2400" dirty="0" smtClean="0"/>
              <a:t>After Warping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70769" y="5779962"/>
            <a:ext cx="2918738" cy="830997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Mean of 101 Volumes</a:t>
            </a:r>
          </a:p>
          <a:p>
            <a:pPr algn="ctr"/>
            <a:r>
              <a:rPr lang="en-US" sz="2400" dirty="0" smtClean="0"/>
              <a:t>After Warping</a:t>
            </a: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049" y="851785"/>
            <a:ext cx="8958630" cy="0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64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769</Words>
  <Application>Microsoft Macintosh PowerPoint</Application>
  <PresentationFormat>On-screen Show (4:3)</PresentationFormat>
  <Paragraphs>84</Paragraphs>
  <Slides>13</Slides>
  <Notes>0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3dQwarp  and Its Nwarp Friends</vt:lpstr>
      <vt:lpstr>Linear and Nonlinear Warping</vt:lpstr>
      <vt:lpstr>The Good and The Ugly</vt:lpstr>
      <vt:lpstr>Start: Looking Good</vt:lpstr>
      <vt:lpstr>Good Matches to Anatomical Labels</vt:lpstr>
      <vt:lpstr>Maybe Even Useful: Neurosurgery</vt:lpstr>
      <vt:lpstr>Neurosurgery</vt:lpstr>
      <vt:lpstr>Neurosurgery</vt:lpstr>
      <vt:lpstr>But … Some Ugly</vt:lpstr>
      <vt:lpstr>How to Make a Template</vt:lpstr>
      <vt:lpstr>What Else to Do with a Warp?</vt:lpstr>
      <vt:lpstr>How to Use 3dQwarp</vt:lpstr>
      <vt:lpstr>Yet to Be Done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3dQwarp and Its Nwarp Friends</dc:title>
  <dc:creator>Robert Cox</dc:creator>
  <cp:lastModifiedBy>Office 2004 Test Drive User</cp:lastModifiedBy>
  <cp:revision>52</cp:revision>
  <dcterms:created xsi:type="dcterms:W3CDTF">2014-09-26T23:14:30Z</dcterms:created>
  <dcterms:modified xsi:type="dcterms:W3CDTF">2014-09-26T23:22:21Z</dcterms:modified>
</cp:coreProperties>
</file>