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58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45.xml.rels" ContentType="application/vnd.openxmlformats-package.relationships+xml"/>
  <Override PartName="/ppt/notesSlides/notesSlide58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9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_rels/presentation.xml.rels" ContentType="application/vnd.openxmlformats-package.relationships+xml"/>
  <Override PartName="/ppt/media/image61.png" ContentType="image/png"/>
  <Override PartName="/ppt/media/image60.png" ContentType="image/png"/>
  <Override PartName="/ppt/media/image50.png" ContentType="image/png"/>
  <Override PartName="/ppt/media/image47.png" ContentType="image/png"/>
  <Override PartName="/ppt/media/image21.jpeg" ContentType="image/jpeg"/>
  <Override PartName="/ppt/media/image15.jpeg" ContentType="image/jpeg"/>
  <Override PartName="/ppt/media/image45.jpeg" ContentType="image/jpeg"/>
  <Override PartName="/ppt/media/image14.jpeg" ContentType="image/jpeg"/>
  <Override PartName="/ppt/media/image56.png" ContentType="image/png"/>
  <Override PartName="/ppt/media/image6.png" ContentType="image/png"/>
  <Override PartName="/ppt/media/image44.jpeg" ContentType="image/jpeg"/>
  <Override PartName="/ppt/media/image12.jpeg" ContentType="image/jpeg"/>
  <Override PartName="/ppt/media/image48.png" ContentType="image/png"/>
  <Override PartName="/ppt/media/image37.jpeg" ContentType="image/jpeg"/>
  <Override PartName="/ppt/media/image11.jpeg" ContentType="image/jpeg"/>
  <Override PartName="/ppt/media/image36.jpeg" ContentType="image/jpeg"/>
  <Override PartName="/ppt/media/image39.jpeg" ContentType="image/jpeg"/>
  <Override PartName="/ppt/media/image20.jpeg" ContentType="image/jpeg"/>
  <Override PartName="/ppt/media/image52.png" ContentType="image/png"/>
  <Override PartName="/ppt/media/image49.jpeg" ContentType="image/jpeg"/>
  <Override PartName="/ppt/media/image2.png" ContentType="image/png"/>
  <Override PartName="/ppt/media/image53.png" ContentType="image/png"/>
  <Override PartName="/ppt/media/image17.jpeg" ContentType="image/jpeg"/>
  <Override PartName="/ppt/media/image3.png" ContentType="image/png"/>
  <Override PartName="/ppt/media/image30.jpeg" ContentType="image/jpeg"/>
  <Override PartName="/ppt/media/image51.png" ContentType="image/png"/>
  <Override PartName="/ppt/media/image1.png" ContentType="image/png"/>
  <Override PartName="/ppt/media/image46.jpeg" ContentType="image/jpeg"/>
  <Override PartName="/ppt/media/image55.png" ContentType="image/png"/>
  <Override PartName="/ppt/media/image5.png" ContentType="image/png"/>
  <Override PartName="/ppt/media/image22.jpeg" ContentType="image/jpeg"/>
  <Override PartName="/ppt/media/image57.png" ContentType="image/png"/>
  <Override PartName="/ppt/media/image7.png" ContentType="image/png"/>
  <Override PartName="/ppt/media/image29.jpeg" ContentType="image/jpeg"/>
  <Override PartName="/ppt/media/image10.jpeg" ContentType="image/jpeg"/>
  <Override PartName="/ppt/media/image35.jpeg" ContentType="image/jpeg"/>
  <Override PartName="/ppt/media/image58.png" ContentType="image/png"/>
  <Override PartName="/ppt/media/image8.png" ContentType="image/png"/>
  <Override PartName="/ppt/media/image13.jpeg" ContentType="image/jpeg"/>
  <Override PartName="/ppt/media/image59.png" ContentType="image/png"/>
  <Override PartName="/ppt/media/image9.png" ContentType="image/png"/>
  <Override PartName="/ppt/media/image34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40.jpeg" ContentType="image/jpeg"/>
  <Override PartName="/ppt/media/image27.jpeg" ContentType="image/jpeg"/>
  <Override PartName="/ppt/media/image54.png" ContentType="image/png"/>
  <Override PartName="/ppt/media/image41.jpeg" ContentType="image/jpeg"/>
  <Override PartName="/ppt/media/image4.png" ContentType="image/png"/>
  <Override PartName="/ppt/media/image28.jpeg" ContentType="image/jpeg"/>
  <Override PartName="/ppt/media/image18.jpeg" ContentType="image/jpeg"/>
  <Override PartName="/ppt/media/image31.jpeg" ContentType="image/jpeg"/>
  <Override PartName="/ppt/media/image19.jpeg" ContentType="image/jpeg"/>
  <Override PartName="/ppt/media/image32.jpeg" ContentType="image/jpeg"/>
  <Override PartName="/ppt/media/image33.jpeg" ContentType="image/jpeg"/>
  <Override PartName="/ppt/media/image38.jpeg" ContentType="image/jpeg"/>
  <Override PartName="/ppt/media/image42.png" ContentType="image/png"/>
  <Override PartName="/ppt/media/image16.jpeg" ContentType="image/jpeg"/>
  <Override PartName="/ppt/media/image43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77" name="CustomShape 2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3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4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5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6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rect l="0" t="0" r="r" b="b"/>
            <a:pathLst>
              <a:path w="19052" h="25401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5396"/>
                </a:lnTo>
                <a:cubicBezTo>
                  <a:pt x="0" y="25398"/>
                  <a:pt x="2" y="25400"/>
                  <a:pt x="4" y="25400"/>
                </a:cubicBezTo>
                <a:lnTo>
                  <a:pt x="19046" y="25400"/>
                </a:lnTo>
                <a:cubicBezTo>
                  <a:pt x="19048" y="25400"/>
                  <a:pt x="19051" y="25398"/>
                  <a:pt x="19051" y="25396"/>
                </a:cubicBezTo>
                <a:lnTo>
                  <a:pt x="19051" y="4"/>
                </a:lnTo>
                <a:cubicBezTo>
                  <a:pt x="19051" y="2"/>
                  <a:pt x="19048" y="0"/>
                  <a:pt x="19046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502920" y="4316400"/>
            <a:ext cx="5848200" cy="40514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914400" y="4343400"/>
            <a:ext cx="50292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503280" y="4316400"/>
            <a:ext cx="5856120" cy="406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503280" y="4316400"/>
            <a:ext cx="5856120" cy="406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503280" y="4316400"/>
            <a:ext cx="5856120" cy="406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8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fld id="{F5264FD7-6A73-4C66-AE85-C9D6C90EB40D}" type="slidenum"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fld id="{54227635-EF83-4EAD-8F94-AF5EF355C1A2}" type="slidenum"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503280" y="4316400"/>
            <a:ext cx="5856120" cy="406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503280" y="4316400"/>
            <a:ext cx="5856120" cy="406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503280" y="4316400"/>
            <a:ext cx="5856120" cy="406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503280" y="4316400"/>
            <a:ext cx="5856120" cy="406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1526040" y="1447200"/>
            <a:ext cx="6386760" cy="509580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1526040" y="1447200"/>
            <a:ext cx="6386760" cy="5095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609120"/>
            <a:ext cx="7763040" cy="2783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1526040" y="1447200"/>
            <a:ext cx="6386760" cy="509580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1526040" y="1447200"/>
            <a:ext cx="6386760" cy="5095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609120"/>
            <a:ext cx="7763040" cy="2783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/>
          <a:p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304920" y="228600"/>
            <a:ext cx="761760" cy="62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5000"/>
              </a:lnSpc>
            </a:pPr>
            <a:r>
              <a:rPr b="1" lang="en-GB" sz="12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</a:t>
            </a:r>
            <a:fld id="{1482A982-E9CA-44AF-A463-2BD9243B5E84}" type="slidenum">
              <a:rPr b="1" lang="en-GB" sz="12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&lt;number&gt;</a:t>
            </a:fld>
            <a:r>
              <a:rPr b="1" lang="en-GB" sz="12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title text format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/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1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440" y="2130480"/>
            <a:ext cx="7767720" cy="1465200"/>
          </a:xfrm>
          <a:prstGeom prst="rect">
            <a:avLst/>
          </a:prstGeom>
        </p:spPr>
        <p:txBody>
          <a:bodyPr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dt"/>
          </p:nvPr>
        </p:nvSpPr>
        <p:spPr>
          <a:xfrm>
            <a:off x="456840" y="6356160"/>
            <a:ext cx="2128680" cy="360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95AC5E3-E805-4CB9-9863-0524479C6293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02/08/17</a:t>
            </a:fld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6553080" y="6356160"/>
            <a:ext cx="2129040" cy="3603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1261A09-AC63-4D4F-B9FD-7D0B2B3B4095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Tahoma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4920" cy="3971880"/>
          </a:xfrm>
          <a:prstGeom prst="rect">
            <a:avLst/>
          </a:prstGeom>
        </p:spPr>
        <p:txBody>
          <a:bodyPr lIns="0" rIns="0" tIns="68400" bIns="0"/>
          <a:p>
            <a:pPr marL="342720" indent="-342720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622440" y="841320"/>
            <a:ext cx="8001000" cy="169884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739800" y="958680"/>
            <a:ext cx="7764480" cy="1462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Alignment and Atlases -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extra-special supplementary information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1425600" y="2714760"/>
            <a:ext cx="6400800" cy="54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" descr=""/>
          <p:cNvPicPr/>
          <p:nvPr/>
        </p:nvPicPr>
        <p:blipFill>
          <a:blip r:embed="rId2"/>
          <a:srcRect l="0" t="0" r="0" b="50304"/>
          <a:stretch/>
        </p:blipFill>
        <p:spPr>
          <a:xfrm>
            <a:off x="4989600" y="3718080"/>
            <a:ext cx="3033720" cy="279396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3"/>
          <a:stretch/>
        </p:blipFill>
        <p:spPr>
          <a:xfrm>
            <a:off x="5902200" y="3932280"/>
            <a:ext cx="1443240" cy="133020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4"/>
          <a:stretch/>
        </p:blipFill>
        <p:spPr>
          <a:xfrm>
            <a:off x="1049400" y="3598920"/>
            <a:ext cx="2963880" cy="296388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685800" y="2286000"/>
            <a:ext cx="77724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Appendix B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371600" y="3886200"/>
            <a:ext cx="6400800" cy="175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3dAllineate for the curious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217520" y="1171440"/>
            <a:ext cx="6631200" cy="234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72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3dAllineate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More than you want to know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36560" y="146160"/>
            <a:ext cx="7772400" cy="76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Algorithmic Features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235080" y="873000"/>
            <a:ext cx="8642160" cy="571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97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Uses Powell’s NEWUOA software for minimization of general cost function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97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Lengthy search for initial transform parameters if two passes of registration are turned on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[which is the default]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7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Random and grid search through hundreds of parameter sets for 15 good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(low cost)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parameter sets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7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Optimize a little bit from each ‘good’ set, using blurred images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7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Blurring the images means that small details won’t prevent a match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7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Keep best 4 of these parameter sets, and optimize them some more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[keeping 4 sets is the default for </a:t>
            </a:r>
            <a:r>
              <a:rPr b="1" lang="en-US" sz="15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-twobest</a:t>
            </a:r>
            <a:r>
              <a:rPr b="0" lang="en-US" sz="15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option]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7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Amount of blurring is reduced in several stages, followed by re-optimization of the transformation parameter sets on these less blurred images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7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-twofirst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does this for first sub-brick, then uses the best parameter sets from the first sub-brick as the starting point for the rest of the sub-bricks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[the default]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7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Use best 1 of these parameter sets as starting point for fine (un-blurred) parameter optimization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7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 slowest part of the program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685800" y="42696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Algorithmic Features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406440" y="1227240"/>
            <a:ext cx="8526600" cy="531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96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Goal is to find parameter set 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such that 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[ 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, 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)) ] is small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6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(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x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,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w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) = spatial transformation of 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x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given 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w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6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() = base image, 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() = target image, 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[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] = cost function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96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each 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base image space, compute 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and then interpolate 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() at those points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6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For speed, program doesn’t use all points in 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(), just a scattered collection of them, selected from an automatically generated mask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6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Mask can be turned off with 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-noauto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option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6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At early stages, only a small collection of points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[default=23456]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is used when computing 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[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]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6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At later stages, more points are used, for higher accuracy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7760" indent="-220680">
              <a:lnSpc>
                <a:spcPct val="96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Recall that each stage is less blurred than the previous stages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6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Large fraction of CPU time is spent in interpolation of image 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() over the collection of points used to compute 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[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]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85800" y="571680"/>
            <a:ext cx="8075520" cy="597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Histogram cartoons: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754200" y="1087560"/>
            <a:ext cx="1969920" cy="19699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3"/>
          <p:cNvSpPr/>
          <p:nvPr/>
        </p:nvSpPr>
        <p:spPr>
          <a:xfrm>
            <a:off x="1569960" y="3036960"/>
            <a:ext cx="32256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485640" y="1744560"/>
            <a:ext cx="25092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841320" y="1130400"/>
            <a:ext cx="1731960" cy="1838160"/>
          </a:xfrm>
          <a:custGeom>
            <a:avLst/>
            <a:gdLst/>
            <a:ahLst/>
            <a:rect l="l" t="t" r="r" b="b"/>
            <a:pathLst>
              <a:path w="1096" h="1163">
                <a:moveTo>
                  <a:pt x="234" y="1012"/>
                </a:moveTo>
                <a:cubicBezTo>
                  <a:pt x="378" y="963"/>
                  <a:pt x="519" y="961"/>
                  <a:pt x="671" y="952"/>
                </a:cubicBezTo>
                <a:cubicBezTo>
                  <a:pt x="701" y="953"/>
                  <a:pt x="734" y="944"/>
                  <a:pt x="763" y="957"/>
                </a:cubicBezTo>
                <a:cubicBezTo>
                  <a:pt x="774" y="962"/>
                  <a:pt x="742" y="972"/>
                  <a:pt x="731" y="979"/>
                </a:cubicBezTo>
                <a:cubicBezTo>
                  <a:pt x="688" y="1001"/>
                  <a:pt x="638" y="1010"/>
                  <a:pt x="593" y="1025"/>
                </a:cubicBezTo>
                <a:cubicBezTo>
                  <a:pt x="543" y="996"/>
                  <a:pt x="557" y="1014"/>
                  <a:pt x="588" y="911"/>
                </a:cubicBezTo>
                <a:cubicBezTo>
                  <a:pt x="613" y="823"/>
                  <a:pt x="665" y="741"/>
                  <a:pt x="690" y="653"/>
                </a:cubicBezTo>
                <a:cubicBezTo>
                  <a:pt x="695" y="632"/>
                  <a:pt x="699" y="610"/>
                  <a:pt x="703" y="589"/>
                </a:cubicBezTo>
                <a:cubicBezTo>
                  <a:pt x="705" y="576"/>
                  <a:pt x="713" y="540"/>
                  <a:pt x="708" y="552"/>
                </a:cubicBezTo>
                <a:cubicBezTo>
                  <a:pt x="684" y="597"/>
                  <a:pt x="662" y="644"/>
                  <a:pt x="648" y="694"/>
                </a:cubicBezTo>
                <a:cubicBezTo>
                  <a:pt x="637" y="729"/>
                  <a:pt x="625" y="764"/>
                  <a:pt x="616" y="800"/>
                </a:cubicBezTo>
                <a:cubicBezTo>
                  <a:pt x="605" y="838"/>
                  <a:pt x="597" y="876"/>
                  <a:pt x="588" y="915"/>
                </a:cubicBezTo>
                <a:cubicBezTo>
                  <a:pt x="620" y="1080"/>
                  <a:pt x="588" y="1090"/>
                  <a:pt x="740" y="1053"/>
                </a:cubicBezTo>
                <a:cubicBezTo>
                  <a:pt x="815" y="983"/>
                  <a:pt x="824" y="966"/>
                  <a:pt x="832" y="865"/>
                </a:cubicBezTo>
                <a:cubicBezTo>
                  <a:pt x="807" y="796"/>
                  <a:pt x="792" y="780"/>
                  <a:pt x="722" y="763"/>
                </a:cubicBezTo>
                <a:cubicBezTo>
                  <a:pt x="574" y="774"/>
                  <a:pt x="525" y="789"/>
                  <a:pt x="409" y="874"/>
                </a:cubicBezTo>
                <a:cubicBezTo>
                  <a:pt x="399" y="892"/>
                  <a:pt x="384" y="916"/>
                  <a:pt x="432" y="869"/>
                </a:cubicBezTo>
                <a:cubicBezTo>
                  <a:pt x="471" y="829"/>
                  <a:pt x="475" y="809"/>
                  <a:pt x="501" y="759"/>
                </a:cubicBezTo>
                <a:cubicBezTo>
                  <a:pt x="512" y="665"/>
                  <a:pt x="523" y="551"/>
                  <a:pt x="423" y="511"/>
                </a:cubicBezTo>
                <a:cubicBezTo>
                  <a:pt x="351" y="517"/>
                  <a:pt x="330" y="557"/>
                  <a:pt x="294" y="616"/>
                </a:cubicBezTo>
                <a:cubicBezTo>
                  <a:pt x="280" y="677"/>
                  <a:pt x="263" y="712"/>
                  <a:pt x="303" y="777"/>
                </a:cubicBezTo>
                <a:cubicBezTo>
                  <a:pt x="307" y="784"/>
                  <a:pt x="382" y="789"/>
                  <a:pt x="404" y="791"/>
                </a:cubicBezTo>
                <a:cubicBezTo>
                  <a:pt x="471" y="759"/>
                  <a:pt x="521" y="724"/>
                  <a:pt x="575" y="671"/>
                </a:cubicBezTo>
                <a:cubicBezTo>
                  <a:pt x="579" y="652"/>
                  <a:pt x="587" y="634"/>
                  <a:pt x="588" y="616"/>
                </a:cubicBezTo>
                <a:cubicBezTo>
                  <a:pt x="590" y="539"/>
                  <a:pt x="528" y="532"/>
                  <a:pt x="469" y="520"/>
                </a:cubicBezTo>
                <a:cubicBezTo>
                  <a:pt x="318" y="543"/>
                  <a:pt x="270" y="542"/>
                  <a:pt x="175" y="648"/>
                </a:cubicBezTo>
                <a:cubicBezTo>
                  <a:pt x="171" y="666"/>
                  <a:pt x="164" y="685"/>
                  <a:pt x="165" y="704"/>
                </a:cubicBezTo>
                <a:cubicBezTo>
                  <a:pt x="168" y="800"/>
                  <a:pt x="245" y="803"/>
                  <a:pt x="322" y="819"/>
                </a:cubicBezTo>
                <a:cubicBezTo>
                  <a:pt x="511" y="810"/>
                  <a:pt x="584" y="776"/>
                  <a:pt x="717" y="644"/>
                </a:cubicBezTo>
                <a:cubicBezTo>
                  <a:pt x="762" y="543"/>
                  <a:pt x="807" y="415"/>
                  <a:pt x="717" y="322"/>
                </a:cubicBezTo>
                <a:cubicBezTo>
                  <a:pt x="675" y="278"/>
                  <a:pt x="638" y="275"/>
                  <a:pt x="584" y="258"/>
                </a:cubicBezTo>
                <a:cubicBezTo>
                  <a:pt x="564" y="262"/>
                  <a:pt x="540" y="258"/>
                  <a:pt x="524" y="271"/>
                </a:cubicBezTo>
                <a:cubicBezTo>
                  <a:pt x="488" y="297"/>
                  <a:pt x="488" y="353"/>
                  <a:pt x="483" y="391"/>
                </a:cubicBezTo>
                <a:cubicBezTo>
                  <a:pt x="544" y="643"/>
                  <a:pt x="789" y="759"/>
                  <a:pt x="1030" y="791"/>
                </a:cubicBezTo>
                <a:cubicBezTo>
                  <a:pt x="1048" y="789"/>
                  <a:pt x="1096" y="800"/>
                  <a:pt x="1085" y="786"/>
                </a:cubicBezTo>
                <a:cubicBezTo>
                  <a:pt x="1068" y="766"/>
                  <a:pt x="1035" y="772"/>
                  <a:pt x="1011" y="768"/>
                </a:cubicBezTo>
                <a:cubicBezTo>
                  <a:pt x="917" y="749"/>
                  <a:pt x="824" y="731"/>
                  <a:pt x="731" y="717"/>
                </a:cubicBezTo>
                <a:cubicBezTo>
                  <a:pt x="577" y="692"/>
                  <a:pt x="427" y="672"/>
                  <a:pt x="276" y="639"/>
                </a:cubicBezTo>
                <a:cubicBezTo>
                  <a:pt x="400" y="566"/>
                  <a:pt x="569" y="537"/>
                  <a:pt x="671" y="432"/>
                </a:cubicBezTo>
                <a:cubicBezTo>
                  <a:pt x="631" y="392"/>
                  <a:pt x="514" y="396"/>
                  <a:pt x="469" y="391"/>
                </a:cubicBezTo>
                <a:cubicBezTo>
                  <a:pt x="512" y="383"/>
                  <a:pt x="641" y="364"/>
                  <a:pt x="598" y="368"/>
                </a:cubicBezTo>
                <a:cubicBezTo>
                  <a:pt x="576" y="369"/>
                  <a:pt x="554" y="370"/>
                  <a:pt x="533" y="373"/>
                </a:cubicBezTo>
                <a:cubicBezTo>
                  <a:pt x="474" y="379"/>
                  <a:pt x="358" y="396"/>
                  <a:pt x="358" y="396"/>
                </a:cubicBezTo>
                <a:cubicBezTo>
                  <a:pt x="452" y="370"/>
                  <a:pt x="548" y="360"/>
                  <a:pt x="644" y="340"/>
                </a:cubicBezTo>
                <a:cubicBezTo>
                  <a:pt x="686" y="363"/>
                  <a:pt x="581" y="397"/>
                  <a:pt x="565" y="405"/>
                </a:cubicBezTo>
                <a:cubicBezTo>
                  <a:pt x="457" y="457"/>
                  <a:pt x="464" y="447"/>
                  <a:pt x="322" y="492"/>
                </a:cubicBezTo>
                <a:cubicBezTo>
                  <a:pt x="317" y="493"/>
                  <a:pt x="331" y="489"/>
                  <a:pt x="336" y="488"/>
                </a:cubicBezTo>
                <a:cubicBezTo>
                  <a:pt x="363" y="477"/>
                  <a:pt x="390" y="465"/>
                  <a:pt x="418" y="455"/>
                </a:cubicBezTo>
                <a:cubicBezTo>
                  <a:pt x="521" y="416"/>
                  <a:pt x="602" y="380"/>
                  <a:pt x="690" y="313"/>
                </a:cubicBezTo>
                <a:cubicBezTo>
                  <a:pt x="721" y="201"/>
                  <a:pt x="555" y="329"/>
                  <a:pt x="533" y="359"/>
                </a:cubicBezTo>
                <a:cubicBezTo>
                  <a:pt x="465" y="447"/>
                  <a:pt x="440" y="560"/>
                  <a:pt x="423" y="667"/>
                </a:cubicBezTo>
                <a:cubicBezTo>
                  <a:pt x="432" y="803"/>
                  <a:pt x="403" y="813"/>
                  <a:pt x="529" y="805"/>
                </a:cubicBezTo>
                <a:cubicBezTo>
                  <a:pt x="603" y="737"/>
                  <a:pt x="612" y="721"/>
                  <a:pt x="630" y="621"/>
                </a:cubicBezTo>
                <a:cubicBezTo>
                  <a:pt x="635" y="499"/>
                  <a:pt x="627" y="370"/>
                  <a:pt x="506" y="304"/>
                </a:cubicBezTo>
                <a:cubicBezTo>
                  <a:pt x="481" y="290"/>
                  <a:pt x="453" y="288"/>
                  <a:pt x="427" y="281"/>
                </a:cubicBezTo>
                <a:cubicBezTo>
                  <a:pt x="270" y="329"/>
                  <a:pt x="277" y="304"/>
                  <a:pt x="248" y="451"/>
                </a:cubicBezTo>
                <a:cubicBezTo>
                  <a:pt x="252" y="584"/>
                  <a:pt x="235" y="755"/>
                  <a:pt x="377" y="819"/>
                </a:cubicBezTo>
                <a:cubicBezTo>
                  <a:pt x="522" y="796"/>
                  <a:pt x="552" y="711"/>
                  <a:pt x="598" y="584"/>
                </a:cubicBezTo>
                <a:cubicBezTo>
                  <a:pt x="617" y="446"/>
                  <a:pt x="647" y="324"/>
                  <a:pt x="483" y="299"/>
                </a:cubicBezTo>
                <a:cubicBezTo>
                  <a:pt x="384" y="305"/>
                  <a:pt x="340" y="331"/>
                  <a:pt x="280" y="409"/>
                </a:cubicBezTo>
                <a:cubicBezTo>
                  <a:pt x="231" y="574"/>
                  <a:pt x="200" y="827"/>
                  <a:pt x="404" y="906"/>
                </a:cubicBezTo>
                <a:cubicBezTo>
                  <a:pt x="437" y="919"/>
                  <a:pt x="474" y="921"/>
                  <a:pt x="510" y="929"/>
                </a:cubicBezTo>
                <a:cubicBezTo>
                  <a:pt x="715" y="921"/>
                  <a:pt x="865" y="866"/>
                  <a:pt x="970" y="681"/>
                </a:cubicBezTo>
                <a:cubicBezTo>
                  <a:pt x="976" y="645"/>
                  <a:pt x="992" y="615"/>
                  <a:pt x="956" y="598"/>
                </a:cubicBezTo>
                <a:cubicBezTo>
                  <a:pt x="886" y="628"/>
                  <a:pt x="857" y="722"/>
                  <a:pt x="837" y="791"/>
                </a:cubicBezTo>
                <a:cubicBezTo>
                  <a:pt x="830" y="813"/>
                  <a:pt x="827" y="836"/>
                  <a:pt x="823" y="860"/>
                </a:cubicBezTo>
                <a:cubicBezTo>
                  <a:pt x="820" y="872"/>
                  <a:pt x="806" y="902"/>
                  <a:pt x="818" y="897"/>
                </a:cubicBezTo>
                <a:cubicBezTo>
                  <a:pt x="833" y="889"/>
                  <a:pt x="833" y="866"/>
                  <a:pt x="841" y="851"/>
                </a:cubicBezTo>
                <a:cubicBezTo>
                  <a:pt x="849" y="736"/>
                  <a:pt x="856" y="627"/>
                  <a:pt x="860" y="511"/>
                </a:cubicBezTo>
                <a:cubicBezTo>
                  <a:pt x="855" y="428"/>
                  <a:pt x="844" y="359"/>
                  <a:pt x="809" y="285"/>
                </a:cubicBezTo>
                <a:cubicBezTo>
                  <a:pt x="719" y="447"/>
                  <a:pt x="696" y="654"/>
                  <a:pt x="657" y="837"/>
                </a:cubicBezTo>
                <a:cubicBezTo>
                  <a:pt x="654" y="885"/>
                  <a:pt x="630" y="950"/>
                  <a:pt x="699" y="938"/>
                </a:cubicBezTo>
                <a:cubicBezTo>
                  <a:pt x="816" y="843"/>
                  <a:pt x="851" y="687"/>
                  <a:pt x="887" y="547"/>
                </a:cubicBezTo>
                <a:cubicBezTo>
                  <a:pt x="888" y="528"/>
                  <a:pt x="905" y="419"/>
                  <a:pt x="869" y="405"/>
                </a:cubicBezTo>
                <a:cubicBezTo>
                  <a:pt x="841" y="394"/>
                  <a:pt x="813" y="423"/>
                  <a:pt x="786" y="432"/>
                </a:cubicBezTo>
                <a:cubicBezTo>
                  <a:pt x="679" y="531"/>
                  <a:pt x="630" y="630"/>
                  <a:pt x="561" y="763"/>
                </a:cubicBezTo>
                <a:cubicBezTo>
                  <a:pt x="546" y="790"/>
                  <a:pt x="529" y="816"/>
                  <a:pt x="519" y="846"/>
                </a:cubicBezTo>
                <a:cubicBezTo>
                  <a:pt x="505" y="886"/>
                  <a:pt x="459" y="1004"/>
                  <a:pt x="478" y="966"/>
                </a:cubicBezTo>
                <a:cubicBezTo>
                  <a:pt x="506" y="906"/>
                  <a:pt x="520" y="850"/>
                  <a:pt x="533" y="786"/>
                </a:cubicBezTo>
                <a:cubicBezTo>
                  <a:pt x="502" y="628"/>
                  <a:pt x="533" y="629"/>
                  <a:pt x="391" y="621"/>
                </a:cubicBezTo>
                <a:cubicBezTo>
                  <a:pt x="228" y="663"/>
                  <a:pt x="98" y="785"/>
                  <a:pt x="46" y="947"/>
                </a:cubicBezTo>
                <a:cubicBezTo>
                  <a:pt x="53" y="964"/>
                  <a:pt x="52" y="988"/>
                  <a:pt x="69" y="998"/>
                </a:cubicBezTo>
                <a:cubicBezTo>
                  <a:pt x="81" y="1005"/>
                  <a:pt x="98" y="992"/>
                  <a:pt x="110" y="984"/>
                </a:cubicBezTo>
                <a:cubicBezTo>
                  <a:pt x="132" y="968"/>
                  <a:pt x="151" y="948"/>
                  <a:pt x="170" y="929"/>
                </a:cubicBezTo>
                <a:cubicBezTo>
                  <a:pt x="244" y="848"/>
                  <a:pt x="314" y="713"/>
                  <a:pt x="340" y="612"/>
                </a:cubicBezTo>
                <a:cubicBezTo>
                  <a:pt x="349" y="575"/>
                  <a:pt x="381" y="465"/>
                  <a:pt x="368" y="501"/>
                </a:cubicBezTo>
                <a:cubicBezTo>
                  <a:pt x="363" y="513"/>
                  <a:pt x="358" y="525"/>
                  <a:pt x="354" y="538"/>
                </a:cubicBezTo>
                <a:cubicBezTo>
                  <a:pt x="341" y="644"/>
                  <a:pt x="319" y="747"/>
                  <a:pt x="313" y="855"/>
                </a:cubicBezTo>
                <a:cubicBezTo>
                  <a:pt x="319" y="954"/>
                  <a:pt x="319" y="909"/>
                  <a:pt x="331" y="865"/>
                </a:cubicBezTo>
                <a:cubicBezTo>
                  <a:pt x="349" y="643"/>
                  <a:pt x="253" y="345"/>
                  <a:pt x="41" y="239"/>
                </a:cubicBezTo>
                <a:cubicBezTo>
                  <a:pt x="0" y="311"/>
                  <a:pt x="18" y="397"/>
                  <a:pt x="32" y="478"/>
                </a:cubicBezTo>
                <a:cubicBezTo>
                  <a:pt x="66" y="688"/>
                  <a:pt x="171" y="835"/>
                  <a:pt x="391" y="846"/>
                </a:cubicBezTo>
                <a:cubicBezTo>
                  <a:pt x="547" y="797"/>
                  <a:pt x="645" y="709"/>
                  <a:pt x="708" y="557"/>
                </a:cubicBezTo>
                <a:cubicBezTo>
                  <a:pt x="728" y="442"/>
                  <a:pt x="748" y="245"/>
                  <a:pt x="607" y="198"/>
                </a:cubicBezTo>
                <a:cubicBezTo>
                  <a:pt x="526" y="228"/>
                  <a:pt x="484" y="313"/>
                  <a:pt x="455" y="391"/>
                </a:cubicBezTo>
                <a:cubicBezTo>
                  <a:pt x="432" y="449"/>
                  <a:pt x="395" y="570"/>
                  <a:pt x="395" y="570"/>
                </a:cubicBezTo>
                <a:cubicBezTo>
                  <a:pt x="391" y="605"/>
                  <a:pt x="359" y="717"/>
                  <a:pt x="395" y="750"/>
                </a:cubicBezTo>
                <a:cubicBezTo>
                  <a:pt x="403" y="757"/>
                  <a:pt x="416" y="756"/>
                  <a:pt x="427" y="759"/>
                </a:cubicBezTo>
                <a:cubicBezTo>
                  <a:pt x="607" y="704"/>
                  <a:pt x="678" y="518"/>
                  <a:pt x="731" y="354"/>
                </a:cubicBezTo>
                <a:cubicBezTo>
                  <a:pt x="742" y="256"/>
                  <a:pt x="766" y="209"/>
                  <a:pt x="657" y="198"/>
                </a:cubicBezTo>
                <a:cubicBezTo>
                  <a:pt x="455" y="314"/>
                  <a:pt x="394" y="553"/>
                  <a:pt x="354" y="768"/>
                </a:cubicBezTo>
                <a:cubicBezTo>
                  <a:pt x="373" y="920"/>
                  <a:pt x="336" y="1017"/>
                  <a:pt x="487" y="1048"/>
                </a:cubicBezTo>
                <a:cubicBezTo>
                  <a:pt x="719" y="1019"/>
                  <a:pt x="831" y="810"/>
                  <a:pt x="892" y="607"/>
                </a:cubicBezTo>
                <a:cubicBezTo>
                  <a:pt x="902" y="467"/>
                  <a:pt x="915" y="296"/>
                  <a:pt x="749" y="239"/>
                </a:cubicBezTo>
                <a:cubicBezTo>
                  <a:pt x="714" y="226"/>
                  <a:pt x="675" y="229"/>
                  <a:pt x="639" y="225"/>
                </a:cubicBezTo>
                <a:cubicBezTo>
                  <a:pt x="600" y="228"/>
                  <a:pt x="561" y="225"/>
                  <a:pt x="524" y="235"/>
                </a:cubicBezTo>
                <a:cubicBezTo>
                  <a:pt x="326" y="285"/>
                  <a:pt x="240" y="454"/>
                  <a:pt x="198" y="635"/>
                </a:cubicBezTo>
                <a:cubicBezTo>
                  <a:pt x="234" y="840"/>
                  <a:pt x="204" y="837"/>
                  <a:pt x="386" y="901"/>
                </a:cubicBezTo>
                <a:cubicBezTo>
                  <a:pt x="464" y="889"/>
                  <a:pt x="544" y="885"/>
                  <a:pt x="621" y="865"/>
                </a:cubicBezTo>
                <a:cubicBezTo>
                  <a:pt x="784" y="820"/>
                  <a:pt x="880" y="678"/>
                  <a:pt x="938" y="534"/>
                </a:cubicBezTo>
                <a:cubicBezTo>
                  <a:pt x="942" y="498"/>
                  <a:pt x="950" y="463"/>
                  <a:pt x="952" y="428"/>
                </a:cubicBezTo>
                <a:cubicBezTo>
                  <a:pt x="959" y="260"/>
                  <a:pt x="886" y="213"/>
                  <a:pt x="740" y="170"/>
                </a:cubicBezTo>
                <a:cubicBezTo>
                  <a:pt x="615" y="181"/>
                  <a:pt x="630" y="167"/>
                  <a:pt x="565" y="258"/>
                </a:cubicBezTo>
                <a:cubicBezTo>
                  <a:pt x="531" y="405"/>
                  <a:pt x="504" y="647"/>
                  <a:pt x="662" y="731"/>
                </a:cubicBezTo>
                <a:cubicBezTo>
                  <a:pt x="831" y="701"/>
                  <a:pt x="854" y="494"/>
                  <a:pt x="878" y="354"/>
                </a:cubicBezTo>
                <a:cubicBezTo>
                  <a:pt x="872" y="289"/>
                  <a:pt x="876" y="223"/>
                  <a:pt x="860" y="161"/>
                </a:cubicBezTo>
                <a:cubicBezTo>
                  <a:pt x="825" y="27"/>
                  <a:pt x="660" y="5"/>
                  <a:pt x="552" y="0"/>
                </a:cubicBezTo>
                <a:cubicBezTo>
                  <a:pt x="361" y="18"/>
                  <a:pt x="266" y="103"/>
                  <a:pt x="179" y="267"/>
                </a:cubicBezTo>
                <a:cubicBezTo>
                  <a:pt x="185" y="364"/>
                  <a:pt x="169" y="368"/>
                  <a:pt x="262" y="345"/>
                </a:cubicBezTo>
                <a:cubicBezTo>
                  <a:pt x="362" y="182"/>
                  <a:pt x="177" y="87"/>
                  <a:pt x="41" y="65"/>
                </a:cubicBezTo>
                <a:cubicBezTo>
                  <a:pt x="38" y="57"/>
                  <a:pt x="29" y="49"/>
                  <a:pt x="32" y="42"/>
                </a:cubicBezTo>
                <a:cubicBezTo>
                  <a:pt x="33" y="37"/>
                  <a:pt x="41" y="43"/>
                  <a:pt x="46" y="46"/>
                </a:cubicBezTo>
                <a:cubicBezTo>
                  <a:pt x="55" y="51"/>
                  <a:pt x="63" y="60"/>
                  <a:pt x="73" y="65"/>
                </a:cubicBezTo>
                <a:cubicBezTo>
                  <a:pt x="117" y="86"/>
                  <a:pt x="195" y="120"/>
                  <a:pt x="248" y="134"/>
                </a:cubicBezTo>
                <a:cubicBezTo>
                  <a:pt x="434" y="182"/>
                  <a:pt x="621" y="216"/>
                  <a:pt x="814" y="235"/>
                </a:cubicBezTo>
                <a:cubicBezTo>
                  <a:pt x="821" y="238"/>
                  <a:pt x="828" y="244"/>
                  <a:pt x="837" y="244"/>
                </a:cubicBezTo>
                <a:cubicBezTo>
                  <a:pt x="857" y="244"/>
                  <a:pt x="863" y="212"/>
                  <a:pt x="878" y="198"/>
                </a:cubicBezTo>
                <a:cubicBezTo>
                  <a:pt x="917" y="158"/>
                  <a:pt x="970" y="132"/>
                  <a:pt x="998" y="83"/>
                </a:cubicBezTo>
                <a:cubicBezTo>
                  <a:pt x="986" y="279"/>
                  <a:pt x="964" y="474"/>
                  <a:pt x="956" y="671"/>
                </a:cubicBezTo>
                <a:cubicBezTo>
                  <a:pt x="957" y="735"/>
                  <a:pt x="955" y="800"/>
                  <a:pt x="961" y="865"/>
                </a:cubicBezTo>
                <a:cubicBezTo>
                  <a:pt x="962" y="879"/>
                  <a:pt x="960" y="904"/>
                  <a:pt x="975" y="906"/>
                </a:cubicBezTo>
                <a:cubicBezTo>
                  <a:pt x="990" y="907"/>
                  <a:pt x="993" y="881"/>
                  <a:pt x="1002" y="869"/>
                </a:cubicBezTo>
                <a:cubicBezTo>
                  <a:pt x="1027" y="794"/>
                  <a:pt x="1025" y="809"/>
                  <a:pt x="1034" y="690"/>
                </a:cubicBezTo>
                <a:cubicBezTo>
                  <a:pt x="1035" y="667"/>
                  <a:pt x="1055" y="604"/>
                  <a:pt x="1039" y="621"/>
                </a:cubicBezTo>
                <a:cubicBezTo>
                  <a:pt x="1020" y="639"/>
                  <a:pt x="1030" y="673"/>
                  <a:pt x="1025" y="699"/>
                </a:cubicBezTo>
                <a:cubicBezTo>
                  <a:pt x="1003" y="806"/>
                  <a:pt x="990" y="954"/>
                  <a:pt x="947" y="1058"/>
                </a:cubicBezTo>
                <a:cubicBezTo>
                  <a:pt x="868" y="960"/>
                  <a:pt x="771" y="919"/>
                  <a:pt x="648" y="901"/>
                </a:cubicBezTo>
                <a:cubicBezTo>
                  <a:pt x="546" y="914"/>
                  <a:pt x="475" y="914"/>
                  <a:pt x="414" y="1002"/>
                </a:cubicBezTo>
                <a:cubicBezTo>
                  <a:pt x="391" y="1033"/>
                  <a:pt x="371" y="1067"/>
                  <a:pt x="358" y="1104"/>
                </a:cubicBezTo>
                <a:cubicBezTo>
                  <a:pt x="350" y="1123"/>
                  <a:pt x="336" y="1163"/>
                  <a:pt x="336" y="1163"/>
                </a:cubicBezTo>
                <a:cubicBezTo>
                  <a:pt x="250" y="1108"/>
                  <a:pt x="165" y="1115"/>
                  <a:pt x="64" y="1113"/>
                </a:cubicBezTo>
                <a:cubicBezTo>
                  <a:pt x="149" y="1027"/>
                  <a:pt x="253" y="1008"/>
                  <a:pt x="368" y="979"/>
                </a:cubicBezTo>
                <a:cubicBezTo>
                  <a:pt x="414" y="967"/>
                  <a:pt x="459" y="948"/>
                  <a:pt x="506" y="938"/>
                </a:cubicBezTo>
                <a:cubicBezTo>
                  <a:pt x="500" y="992"/>
                  <a:pt x="490" y="991"/>
                  <a:pt x="483" y="1035"/>
                </a:cubicBezTo>
                <a:cubicBezTo>
                  <a:pt x="437" y="887"/>
                  <a:pt x="368" y="796"/>
                  <a:pt x="230" y="727"/>
                </a:cubicBezTo>
                <a:cubicBezTo>
                  <a:pt x="323" y="682"/>
                  <a:pt x="380" y="647"/>
                  <a:pt x="441" y="561"/>
                </a:cubicBezTo>
                <a:cubicBezTo>
                  <a:pt x="445" y="544"/>
                  <a:pt x="455" y="528"/>
                  <a:pt x="455" y="511"/>
                </a:cubicBezTo>
                <a:cubicBezTo>
                  <a:pt x="455" y="473"/>
                  <a:pt x="451" y="435"/>
                  <a:pt x="441" y="400"/>
                </a:cubicBezTo>
                <a:cubicBezTo>
                  <a:pt x="421" y="334"/>
                  <a:pt x="328" y="299"/>
                  <a:pt x="276" y="267"/>
                </a:cubicBezTo>
                <a:cubicBezTo>
                  <a:pt x="247" y="222"/>
                  <a:pt x="198" y="252"/>
                  <a:pt x="152" y="262"/>
                </a:cubicBezTo>
                <a:cubicBezTo>
                  <a:pt x="100" y="306"/>
                  <a:pt x="96" y="322"/>
                  <a:pt x="92" y="391"/>
                </a:cubicBezTo>
                <a:cubicBezTo>
                  <a:pt x="103" y="584"/>
                  <a:pt x="181" y="754"/>
                  <a:pt x="391" y="782"/>
                </a:cubicBezTo>
                <a:cubicBezTo>
                  <a:pt x="456" y="765"/>
                  <a:pt x="487" y="747"/>
                  <a:pt x="529" y="694"/>
                </a:cubicBezTo>
                <a:cubicBezTo>
                  <a:pt x="553" y="625"/>
                  <a:pt x="561" y="590"/>
                  <a:pt x="561" y="515"/>
                </a:cubicBez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6"/>
          <p:cNvSpPr/>
          <p:nvPr/>
        </p:nvSpPr>
        <p:spPr>
          <a:xfrm>
            <a:off x="3697200" y="1087560"/>
            <a:ext cx="1970280" cy="19699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7"/>
          <p:cNvSpPr/>
          <p:nvPr/>
        </p:nvSpPr>
        <p:spPr>
          <a:xfrm>
            <a:off x="4513320" y="3036960"/>
            <a:ext cx="32256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0" name="CustomShape 8"/>
          <p:cNvSpPr/>
          <p:nvPr/>
        </p:nvSpPr>
        <p:spPr>
          <a:xfrm>
            <a:off x="3429000" y="1744560"/>
            <a:ext cx="25092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1" name="CustomShape 9"/>
          <p:cNvSpPr/>
          <p:nvPr/>
        </p:nvSpPr>
        <p:spPr>
          <a:xfrm>
            <a:off x="3919680" y="1384200"/>
            <a:ext cx="1482480" cy="1344600"/>
          </a:xfrm>
          <a:custGeom>
            <a:avLst/>
            <a:gdLst/>
            <a:ahLst/>
            <a:rect l="l" t="t" r="r" b="b"/>
            <a:pathLst>
              <a:path w="939" h="852">
                <a:moveTo>
                  <a:pt x="41" y="852"/>
                </a:moveTo>
                <a:cubicBezTo>
                  <a:pt x="94" y="800"/>
                  <a:pt x="132" y="738"/>
                  <a:pt x="179" y="682"/>
                </a:cubicBezTo>
                <a:cubicBezTo>
                  <a:pt x="194" y="662"/>
                  <a:pt x="200" y="646"/>
                  <a:pt x="221" y="631"/>
                </a:cubicBezTo>
                <a:cubicBezTo>
                  <a:pt x="307" y="489"/>
                  <a:pt x="438" y="447"/>
                  <a:pt x="566" y="351"/>
                </a:cubicBezTo>
                <a:cubicBezTo>
                  <a:pt x="602" y="322"/>
                  <a:pt x="629" y="294"/>
                  <a:pt x="662" y="264"/>
                </a:cubicBezTo>
                <a:cubicBezTo>
                  <a:pt x="718" y="211"/>
                  <a:pt x="760" y="159"/>
                  <a:pt x="805" y="98"/>
                </a:cubicBezTo>
                <a:cubicBezTo>
                  <a:pt x="814" y="85"/>
                  <a:pt x="826" y="72"/>
                  <a:pt x="837" y="61"/>
                </a:cubicBezTo>
                <a:cubicBezTo>
                  <a:pt x="847" y="50"/>
                  <a:pt x="883" y="24"/>
                  <a:pt x="869" y="29"/>
                </a:cubicBezTo>
                <a:cubicBezTo>
                  <a:pt x="859" y="32"/>
                  <a:pt x="850" y="35"/>
                  <a:pt x="841" y="38"/>
                </a:cubicBezTo>
                <a:cubicBezTo>
                  <a:pt x="816" y="58"/>
                  <a:pt x="784" y="74"/>
                  <a:pt x="763" y="98"/>
                </a:cubicBezTo>
                <a:cubicBezTo>
                  <a:pt x="725" y="138"/>
                  <a:pt x="696" y="192"/>
                  <a:pt x="653" y="227"/>
                </a:cubicBezTo>
                <a:cubicBezTo>
                  <a:pt x="630" y="244"/>
                  <a:pt x="599" y="252"/>
                  <a:pt x="579" y="273"/>
                </a:cubicBezTo>
                <a:cubicBezTo>
                  <a:pt x="528" y="323"/>
                  <a:pt x="486" y="393"/>
                  <a:pt x="418" y="420"/>
                </a:cubicBezTo>
                <a:cubicBezTo>
                  <a:pt x="393" y="446"/>
                  <a:pt x="356" y="458"/>
                  <a:pt x="331" y="484"/>
                </a:cubicBezTo>
                <a:cubicBezTo>
                  <a:pt x="320" y="494"/>
                  <a:pt x="308" y="501"/>
                  <a:pt x="299" y="512"/>
                </a:cubicBezTo>
                <a:cubicBezTo>
                  <a:pt x="295" y="515"/>
                  <a:pt x="293" y="521"/>
                  <a:pt x="290" y="526"/>
                </a:cubicBezTo>
                <a:cubicBezTo>
                  <a:pt x="285" y="532"/>
                  <a:pt x="281" y="538"/>
                  <a:pt x="276" y="544"/>
                </a:cubicBezTo>
                <a:cubicBezTo>
                  <a:pt x="253" y="566"/>
                  <a:pt x="225" y="571"/>
                  <a:pt x="202" y="595"/>
                </a:cubicBezTo>
                <a:cubicBezTo>
                  <a:pt x="178" y="618"/>
                  <a:pt x="158" y="642"/>
                  <a:pt x="138" y="668"/>
                </a:cubicBezTo>
                <a:cubicBezTo>
                  <a:pt x="128" y="704"/>
                  <a:pt x="137" y="728"/>
                  <a:pt x="97" y="742"/>
                </a:cubicBezTo>
                <a:cubicBezTo>
                  <a:pt x="88" y="744"/>
                  <a:pt x="78" y="744"/>
                  <a:pt x="69" y="746"/>
                </a:cubicBezTo>
                <a:cubicBezTo>
                  <a:pt x="51" y="758"/>
                  <a:pt x="9" y="786"/>
                  <a:pt x="110" y="737"/>
                </a:cubicBezTo>
                <a:cubicBezTo>
                  <a:pt x="131" y="726"/>
                  <a:pt x="153" y="715"/>
                  <a:pt x="175" y="705"/>
                </a:cubicBezTo>
                <a:cubicBezTo>
                  <a:pt x="238" y="673"/>
                  <a:pt x="285" y="633"/>
                  <a:pt x="327" y="576"/>
                </a:cubicBezTo>
                <a:cubicBezTo>
                  <a:pt x="374" y="509"/>
                  <a:pt x="395" y="434"/>
                  <a:pt x="437" y="365"/>
                </a:cubicBezTo>
                <a:cubicBezTo>
                  <a:pt x="468" y="311"/>
                  <a:pt x="519" y="273"/>
                  <a:pt x="552" y="222"/>
                </a:cubicBezTo>
                <a:cubicBezTo>
                  <a:pt x="611" y="126"/>
                  <a:pt x="706" y="66"/>
                  <a:pt x="814" y="38"/>
                </a:cubicBezTo>
                <a:cubicBezTo>
                  <a:pt x="847" y="16"/>
                  <a:pt x="881" y="7"/>
                  <a:pt x="920" y="2"/>
                </a:cubicBezTo>
                <a:cubicBezTo>
                  <a:pt x="926" y="3"/>
                  <a:pt x="936" y="0"/>
                  <a:pt x="938" y="6"/>
                </a:cubicBezTo>
                <a:cubicBezTo>
                  <a:pt x="939" y="11"/>
                  <a:pt x="927" y="11"/>
                  <a:pt x="924" y="15"/>
                </a:cubicBezTo>
                <a:cubicBezTo>
                  <a:pt x="909" y="29"/>
                  <a:pt x="896" y="45"/>
                  <a:pt x="883" y="61"/>
                </a:cubicBezTo>
                <a:cubicBezTo>
                  <a:pt x="834" y="115"/>
                  <a:pt x="784" y="173"/>
                  <a:pt x="740" y="231"/>
                </a:cubicBezTo>
                <a:cubicBezTo>
                  <a:pt x="714" y="263"/>
                  <a:pt x="688" y="304"/>
                  <a:pt x="653" y="328"/>
                </a:cubicBezTo>
                <a:cubicBezTo>
                  <a:pt x="615" y="353"/>
                  <a:pt x="574" y="377"/>
                  <a:pt x="538" y="406"/>
                </a:cubicBezTo>
                <a:cubicBezTo>
                  <a:pt x="488" y="445"/>
                  <a:pt x="442" y="493"/>
                  <a:pt x="391" y="530"/>
                </a:cubicBezTo>
                <a:cubicBezTo>
                  <a:pt x="360" y="552"/>
                  <a:pt x="320" y="563"/>
                  <a:pt x="294" y="590"/>
                </a:cubicBezTo>
                <a:cubicBezTo>
                  <a:pt x="265" y="618"/>
                  <a:pt x="238" y="646"/>
                  <a:pt x="212" y="677"/>
                </a:cubicBezTo>
                <a:cubicBezTo>
                  <a:pt x="203" y="687"/>
                  <a:pt x="198" y="700"/>
                  <a:pt x="189" y="710"/>
                </a:cubicBezTo>
                <a:cubicBezTo>
                  <a:pt x="176" y="722"/>
                  <a:pt x="154" y="738"/>
                  <a:pt x="138" y="746"/>
                </a:cubicBezTo>
                <a:cubicBezTo>
                  <a:pt x="128" y="750"/>
                  <a:pt x="110" y="756"/>
                  <a:pt x="110" y="756"/>
                </a:cubicBezTo>
                <a:cubicBezTo>
                  <a:pt x="202" y="688"/>
                  <a:pt x="290" y="616"/>
                  <a:pt x="372" y="535"/>
                </a:cubicBezTo>
                <a:cubicBezTo>
                  <a:pt x="427" y="479"/>
                  <a:pt x="472" y="420"/>
                  <a:pt x="538" y="374"/>
                </a:cubicBezTo>
                <a:cubicBezTo>
                  <a:pt x="585" y="339"/>
                  <a:pt x="631" y="311"/>
                  <a:pt x="681" y="282"/>
                </a:cubicBezTo>
                <a:cubicBezTo>
                  <a:pt x="723" y="256"/>
                  <a:pt x="782" y="241"/>
                  <a:pt x="818" y="204"/>
                </a:cubicBezTo>
                <a:cubicBezTo>
                  <a:pt x="888" y="131"/>
                  <a:pt x="783" y="229"/>
                  <a:pt x="846" y="172"/>
                </a:cubicBezTo>
                <a:cubicBezTo>
                  <a:pt x="855" y="145"/>
                  <a:pt x="880" y="120"/>
                  <a:pt x="869" y="89"/>
                </a:cubicBezTo>
                <a:cubicBezTo>
                  <a:pt x="865" y="80"/>
                  <a:pt x="850" y="91"/>
                  <a:pt x="841" y="93"/>
                </a:cubicBezTo>
                <a:cubicBezTo>
                  <a:pt x="791" y="133"/>
                  <a:pt x="742" y="171"/>
                  <a:pt x="694" y="213"/>
                </a:cubicBezTo>
                <a:cubicBezTo>
                  <a:pt x="650" y="250"/>
                  <a:pt x="597" y="283"/>
                  <a:pt x="561" y="328"/>
                </a:cubicBezTo>
                <a:cubicBezTo>
                  <a:pt x="521" y="375"/>
                  <a:pt x="468" y="422"/>
                  <a:pt x="437" y="475"/>
                </a:cubicBezTo>
                <a:cubicBezTo>
                  <a:pt x="417" y="506"/>
                  <a:pt x="399" y="538"/>
                  <a:pt x="368" y="558"/>
                </a:cubicBezTo>
                <a:cubicBezTo>
                  <a:pt x="335" y="612"/>
                  <a:pt x="284" y="628"/>
                  <a:pt x="235" y="659"/>
                </a:cubicBezTo>
                <a:cubicBezTo>
                  <a:pt x="211" y="673"/>
                  <a:pt x="194" y="696"/>
                  <a:pt x="170" y="710"/>
                </a:cubicBezTo>
                <a:cubicBezTo>
                  <a:pt x="140" y="726"/>
                  <a:pt x="102" y="737"/>
                  <a:pt x="69" y="746"/>
                </a:cubicBezTo>
                <a:cubicBezTo>
                  <a:pt x="46" y="759"/>
                  <a:pt x="22" y="768"/>
                  <a:pt x="0" y="783"/>
                </a:cubicBezTo>
                <a:cubicBezTo>
                  <a:pt x="48" y="793"/>
                  <a:pt x="139" y="749"/>
                  <a:pt x="175" y="714"/>
                </a:cubicBezTo>
                <a:cubicBezTo>
                  <a:pt x="191" y="697"/>
                  <a:pt x="205" y="677"/>
                  <a:pt x="221" y="659"/>
                </a:cubicBezTo>
                <a:cubicBezTo>
                  <a:pt x="278" y="589"/>
                  <a:pt x="319" y="505"/>
                  <a:pt x="359" y="425"/>
                </a:cubicBezTo>
                <a:cubicBezTo>
                  <a:pt x="386" y="368"/>
                  <a:pt x="357" y="445"/>
                  <a:pt x="409" y="346"/>
                </a:cubicBezTo>
                <a:cubicBezTo>
                  <a:pt x="424" y="315"/>
                  <a:pt x="436" y="294"/>
                  <a:pt x="464" y="273"/>
                </a:cubicBezTo>
                <a:cubicBezTo>
                  <a:pt x="496" y="220"/>
                  <a:pt x="561" y="206"/>
                  <a:pt x="612" y="176"/>
                </a:cubicBezTo>
                <a:cubicBezTo>
                  <a:pt x="697" y="123"/>
                  <a:pt x="767" y="80"/>
                  <a:pt x="864" y="48"/>
                </a:cubicBezTo>
                <a:cubicBezTo>
                  <a:pt x="870" y="43"/>
                  <a:pt x="875" y="34"/>
                  <a:pt x="883" y="34"/>
                </a:cubicBezTo>
                <a:cubicBezTo>
                  <a:pt x="888" y="34"/>
                  <a:pt x="877" y="43"/>
                  <a:pt x="874" y="48"/>
                </a:cubicBezTo>
                <a:cubicBezTo>
                  <a:pt x="860" y="63"/>
                  <a:pt x="846" y="78"/>
                  <a:pt x="832" y="93"/>
                </a:cubicBezTo>
                <a:cubicBezTo>
                  <a:pt x="814" y="111"/>
                  <a:pt x="783" y="137"/>
                  <a:pt x="768" y="162"/>
                </a:cubicBezTo>
                <a:cubicBezTo>
                  <a:pt x="762" y="170"/>
                  <a:pt x="760" y="181"/>
                  <a:pt x="754" y="190"/>
                </a:cubicBezTo>
                <a:cubicBezTo>
                  <a:pt x="726" y="225"/>
                  <a:pt x="690" y="249"/>
                  <a:pt x="658" y="277"/>
                </a:cubicBezTo>
                <a:cubicBezTo>
                  <a:pt x="610" y="317"/>
                  <a:pt x="571" y="367"/>
                  <a:pt x="520" y="402"/>
                </a:cubicBezTo>
                <a:cubicBezTo>
                  <a:pt x="468" y="436"/>
                  <a:pt x="405" y="448"/>
                  <a:pt x="345" y="457"/>
                </a:cubicBezTo>
                <a:cubicBezTo>
                  <a:pt x="277" y="476"/>
                  <a:pt x="247" y="503"/>
                  <a:pt x="198" y="553"/>
                </a:cubicBezTo>
                <a:cubicBezTo>
                  <a:pt x="175" y="575"/>
                  <a:pt x="161" y="593"/>
                  <a:pt x="143" y="618"/>
                </a:cubicBezTo>
                <a:cubicBezTo>
                  <a:pt x="127" y="638"/>
                  <a:pt x="130" y="621"/>
                  <a:pt x="120" y="645"/>
                </a:cubicBezTo>
                <a:cubicBezTo>
                  <a:pt x="115" y="654"/>
                  <a:pt x="114" y="664"/>
                  <a:pt x="110" y="673"/>
                </a:cubicBezTo>
                <a:cubicBezTo>
                  <a:pt x="107" y="679"/>
                  <a:pt x="104" y="685"/>
                  <a:pt x="101" y="691"/>
                </a:cubicBezTo>
                <a:cubicBezTo>
                  <a:pt x="105" y="697"/>
                  <a:pt x="107" y="710"/>
                  <a:pt x="115" y="710"/>
                </a:cubicBezTo>
                <a:cubicBezTo>
                  <a:pt x="117" y="710"/>
                  <a:pt x="170" y="655"/>
                  <a:pt x="175" y="650"/>
                </a:cubicBezTo>
                <a:cubicBezTo>
                  <a:pt x="216" y="597"/>
                  <a:pt x="232" y="528"/>
                  <a:pt x="281" y="480"/>
                </a:cubicBezTo>
                <a:cubicBezTo>
                  <a:pt x="318" y="442"/>
                  <a:pt x="388" y="368"/>
                  <a:pt x="432" y="342"/>
                </a:cubicBezTo>
                <a:cubicBezTo>
                  <a:pt x="475" y="315"/>
                  <a:pt x="523" y="289"/>
                  <a:pt x="570" y="268"/>
                </a:cubicBezTo>
                <a:cubicBezTo>
                  <a:pt x="599" y="254"/>
                  <a:pt x="631" y="247"/>
                  <a:pt x="658" y="227"/>
                </a:cubicBezTo>
                <a:cubicBezTo>
                  <a:pt x="685" y="204"/>
                  <a:pt x="701" y="172"/>
                  <a:pt x="727" y="149"/>
                </a:cubicBezTo>
                <a:cubicBezTo>
                  <a:pt x="742" y="116"/>
                  <a:pt x="728" y="141"/>
                  <a:pt x="754" y="107"/>
                </a:cubicBezTo>
                <a:cubicBezTo>
                  <a:pt x="757" y="102"/>
                  <a:pt x="763" y="93"/>
                  <a:pt x="763" y="93"/>
                </a:cubicBez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10"/>
          <p:cNvSpPr/>
          <p:nvPr/>
        </p:nvSpPr>
        <p:spPr>
          <a:xfrm>
            <a:off x="6642000" y="1087560"/>
            <a:ext cx="1970280" cy="19699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11"/>
          <p:cNvSpPr/>
          <p:nvPr/>
        </p:nvSpPr>
        <p:spPr>
          <a:xfrm>
            <a:off x="7458120" y="3036960"/>
            <a:ext cx="32256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4" name="CustomShape 12"/>
          <p:cNvSpPr/>
          <p:nvPr/>
        </p:nvSpPr>
        <p:spPr>
          <a:xfrm>
            <a:off x="6373800" y="1744560"/>
            <a:ext cx="25092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5" name="CustomShape 13"/>
          <p:cNvSpPr/>
          <p:nvPr/>
        </p:nvSpPr>
        <p:spPr>
          <a:xfrm>
            <a:off x="6948360" y="1438200"/>
            <a:ext cx="1235160" cy="1211400"/>
          </a:xfrm>
          <a:custGeom>
            <a:avLst/>
            <a:gdLst/>
            <a:ahLst/>
            <a:rect l="l" t="t" r="r" b="b"/>
            <a:pathLst>
              <a:path w="783" h="768">
                <a:moveTo>
                  <a:pt x="28" y="768"/>
                </a:moveTo>
                <a:cubicBezTo>
                  <a:pt x="32" y="699"/>
                  <a:pt x="53" y="638"/>
                  <a:pt x="60" y="570"/>
                </a:cubicBezTo>
                <a:cubicBezTo>
                  <a:pt x="64" y="524"/>
                  <a:pt x="68" y="478"/>
                  <a:pt x="88" y="436"/>
                </a:cubicBezTo>
                <a:cubicBezTo>
                  <a:pt x="113" y="378"/>
                  <a:pt x="174" y="291"/>
                  <a:pt x="212" y="243"/>
                </a:cubicBezTo>
                <a:cubicBezTo>
                  <a:pt x="270" y="167"/>
                  <a:pt x="328" y="97"/>
                  <a:pt x="423" y="64"/>
                </a:cubicBezTo>
                <a:cubicBezTo>
                  <a:pt x="487" y="78"/>
                  <a:pt x="529" y="139"/>
                  <a:pt x="561" y="193"/>
                </a:cubicBezTo>
                <a:cubicBezTo>
                  <a:pt x="638" y="323"/>
                  <a:pt x="688" y="445"/>
                  <a:pt x="736" y="588"/>
                </a:cubicBezTo>
                <a:cubicBezTo>
                  <a:pt x="741" y="675"/>
                  <a:pt x="748" y="662"/>
                  <a:pt x="773" y="731"/>
                </a:cubicBezTo>
                <a:cubicBezTo>
                  <a:pt x="769" y="657"/>
                  <a:pt x="783" y="638"/>
                  <a:pt x="754" y="593"/>
                </a:cubicBezTo>
                <a:cubicBezTo>
                  <a:pt x="743" y="557"/>
                  <a:pt x="741" y="515"/>
                  <a:pt x="727" y="482"/>
                </a:cubicBezTo>
                <a:cubicBezTo>
                  <a:pt x="701" y="423"/>
                  <a:pt x="678" y="361"/>
                  <a:pt x="662" y="299"/>
                </a:cubicBezTo>
                <a:cubicBezTo>
                  <a:pt x="648" y="248"/>
                  <a:pt x="631" y="183"/>
                  <a:pt x="598" y="142"/>
                </a:cubicBezTo>
                <a:cubicBezTo>
                  <a:pt x="560" y="95"/>
                  <a:pt x="500" y="68"/>
                  <a:pt x="451" y="37"/>
                </a:cubicBezTo>
                <a:cubicBezTo>
                  <a:pt x="429" y="22"/>
                  <a:pt x="382" y="0"/>
                  <a:pt x="382" y="0"/>
                </a:cubicBezTo>
                <a:cubicBezTo>
                  <a:pt x="369" y="3"/>
                  <a:pt x="356" y="4"/>
                  <a:pt x="345" y="9"/>
                </a:cubicBezTo>
                <a:cubicBezTo>
                  <a:pt x="339" y="10"/>
                  <a:pt x="336" y="15"/>
                  <a:pt x="331" y="18"/>
                </a:cubicBezTo>
                <a:cubicBezTo>
                  <a:pt x="318" y="23"/>
                  <a:pt x="294" y="32"/>
                  <a:pt x="294" y="32"/>
                </a:cubicBezTo>
                <a:cubicBezTo>
                  <a:pt x="254" y="71"/>
                  <a:pt x="208" y="133"/>
                  <a:pt x="189" y="184"/>
                </a:cubicBezTo>
                <a:cubicBezTo>
                  <a:pt x="165" y="243"/>
                  <a:pt x="145" y="308"/>
                  <a:pt x="111" y="363"/>
                </a:cubicBezTo>
                <a:cubicBezTo>
                  <a:pt x="100" y="403"/>
                  <a:pt x="82" y="433"/>
                  <a:pt x="69" y="473"/>
                </a:cubicBezTo>
                <a:cubicBezTo>
                  <a:pt x="61" y="527"/>
                  <a:pt x="57" y="590"/>
                  <a:pt x="37" y="643"/>
                </a:cubicBezTo>
                <a:cubicBezTo>
                  <a:pt x="35" y="672"/>
                  <a:pt x="32" y="760"/>
                  <a:pt x="32" y="731"/>
                </a:cubicBezTo>
                <a:cubicBezTo>
                  <a:pt x="32" y="599"/>
                  <a:pt x="40" y="442"/>
                  <a:pt x="124" y="335"/>
                </a:cubicBezTo>
                <a:cubicBezTo>
                  <a:pt x="134" y="295"/>
                  <a:pt x="176" y="281"/>
                  <a:pt x="193" y="248"/>
                </a:cubicBezTo>
                <a:cubicBezTo>
                  <a:pt x="206" y="221"/>
                  <a:pt x="240" y="182"/>
                  <a:pt x="267" y="165"/>
                </a:cubicBezTo>
                <a:cubicBezTo>
                  <a:pt x="277" y="148"/>
                  <a:pt x="291" y="140"/>
                  <a:pt x="304" y="124"/>
                </a:cubicBezTo>
                <a:cubicBezTo>
                  <a:pt x="310" y="99"/>
                  <a:pt x="329" y="86"/>
                  <a:pt x="350" y="73"/>
                </a:cubicBezTo>
                <a:cubicBezTo>
                  <a:pt x="371" y="76"/>
                  <a:pt x="393" y="76"/>
                  <a:pt x="414" y="82"/>
                </a:cubicBezTo>
                <a:cubicBezTo>
                  <a:pt x="434" y="87"/>
                  <a:pt x="441" y="112"/>
                  <a:pt x="455" y="124"/>
                </a:cubicBezTo>
                <a:cubicBezTo>
                  <a:pt x="489" y="153"/>
                  <a:pt x="522" y="176"/>
                  <a:pt x="543" y="220"/>
                </a:cubicBezTo>
                <a:cubicBezTo>
                  <a:pt x="549" y="234"/>
                  <a:pt x="552" y="251"/>
                  <a:pt x="561" y="266"/>
                </a:cubicBezTo>
                <a:cubicBezTo>
                  <a:pt x="600" y="330"/>
                  <a:pt x="634" y="401"/>
                  <a:pt x="658" y="473"/>
                </a:cubicBezTo>
                <a:cubicBezTo>
                  <a:pt x="671" y="514"/>
                  <a:pt x="687" y="559"/>
                  <a:pt x="699" y="602"/>
                </a:cubicBezTo>
                <a:cubicBezTo>
                  <a:pt x="704" y="622"/>
                  <a:pt x="711" y="647"/>
                  <a:pt x="727" y="662"/>
                </a:cubicBezTo>
                <a:cubicBezTo>
                  <a:pt x="730" y="668"/>
                  <a:pt x="734" y="686"/>
                  <a:pt x="736" y="680"/>
                </a:cubicBezTo>
                <a:cubicBezTo>
                  <a:pt x="741" y="646"/>
                  <a:pt x="728" y="637"/>
                  <a:pt x="717" y="611"/>
                </a:cubicBezTo>
                <a:cubicBezTo>
                  <a:pt x="705" y="583"/>
                  <a:pt x="699" y="552"/>
                  <a:pt x="690" y="524"/>
                </a:cubicBezTo>
                <a:cubicBezTo>
                  <a:pt x="673" y="420"/>
                  <a:pt x="660" y="320"/>
                  <a:pt x="653" y="216"/>
                </a:cubicBezTo>
                <a:cubicBezTo>
                  <a:pt x="650" y="187"/>
                  <a:pt x="653" y="110"/>
                  <a:pt x="625" y="82"/>
                </a:cubicBezTo>
                <a:cubicBezTo>
                  <a:pt x="606" y="21"/>
                  <a:pt x="491" y="25"/>
                  <a:pt x="446" y="23"/>
                </a:cubicBezTo>
                <a:cubicBezTo>
                  <a:pt x="398" y="15"/>
                  <a:pt x="347" y="10"/>
                  <a:pt x="308" y="41"/>
                </a:cubicBezTo>
                <a:cubicBezTo>
                  <a:pt x="298" y="48"/>
                  <a:pt x="289" y="55"/>
                  <a:pt x="281" y="64"/>
                </a:cubicBezTo>
                <a:cubicBezTo>
                  <a:pt x="268" y="75"/>
                  <a:pt x="244" y="101"/>
                  <a:pt x="244" y="101"/>
                </a:cubicBezTo>
                <a:cubicBezTo>
                  <a:pt x="236" y="128"/>
                  <a:pt x="224" y="151"/>
                  <a:pt x="207" y="174"/>
                </a:cubicBezTo>
                <a:cubicBezTo>
                  <a:pt x="200" y="198"/>
                  <a:pt x="187" y="203"/>
                  <a:pt x="175" y="225"/>
                </a:cubicBezTo>
                <a:cubicBezTo>
                  <a:pt x="168" y="236"/>
                  <a:pt x="157" y="262"/>
                  <a:pt x="157" y="262"/>
                </a:cubicBezTo>
                <a:cubicBezTo>
                  <a:pt x="142" y="326"/>
                  <a:pt x="119" y="386"/>
                  <a:pt x="92" y="446"/>
                </a:cubicBezTo>
                <a:cubicBezTo>
                  <a:pt x="78" y="476"/>
                  <a:pt x="73" y="497"/>
                  <a:pt x="55" y="524"/>
                </a:cubicBezTo>
                <a:cubicBezTo>
                  <a:pt x="49" y="541"/>
                  <a:pt x="32" y="574"/>
                  <a:pt x="32" y="574"/>
                </a:cubicBezTo>
                <a:cubicBezTo>
                  <a:pt x="29" y="599"/>
                  <a:pt x="25" y="618"/>
                  <a:pt x="19" y="643"/>
                </a:cubicBezTo>
                <a:cubicBezTo>
                  <a:pt x="17" y="649"/>
                  <a:pt x="17" y="656"/>
                  <a:pt x="14" y="662"/>
                </a:cubicBezTo>
                <a:cubicBezTo>
                  <a:pt x="10" y="667"/>
                  <a:pt x="0" y="682"/>
                  <a:pt x="0" y="676"/>
                </a:cubicBezTo>
                <a:cubicBezTo>
                  <a:pt x="0" y="668"/>
                  <a:pt x="10" y="663"/>
                  <a:pt x="14" y="657"/>
                </a:cubicBezTo>
                <a:cubicBezTo>
                  <a:pt x="37" y="616"/>
                  <a:pt x="59" y="575"/>
                  <a:pt x="78" y="533"/>
                </a:cubicBezTo>
                <a:cubicBezTo>
                  <a:pt x="128" y="416"/>
                  <a:pt x="160" y="294"/>
                  <a:pt x="212" y="179"/>
                </a:cubicBezTo>
                <a:cubicBezTo>
                  <a:pt x="230" y="137"/>
                  <a:pt x="269" y="79"/>
                  <a:pt x="317" y="69"/>
                </a:cubicBezTo>
                <a:cubicBezTo>
                  <a:pt x="363" y="22"/>
                  <a:pt x="459" y="52"/>
                  <a:pt x="515" y="82"/>
                </a:cubicBezTo>
                <a:cubicBezTo>
                  <a:pt x="544" y="97"/>
                  <a:pt x="580" y="137"/>
                  <a:pt x="598" y="165"/>
                </a:cubicBezTo>
                <a:cubicBezTo>
                  <a:pt x="606" y="205"/>
                  <a:pt x="628" y="243"/>
                  <a:pt x="639" y="285"/>
                </a:cubicBezTo>
                <a:cubicBezTo>
                  <a:pt x="648" y="323"/>
                  <a:pt x="651" y="361"/>
                  <a:pt x="662" y="400"/>
                </a:cubicBezTo>
                <a:cubicBezTo>
                  <a:pt x="668" y="478"/>
                  <a:pt x="669" y="637"/>
                  <a:pt x="717" y="703"/>
                </a:cubicBezTo>
                <a:cubicBezTo>
                  <a:pt x="718" y="709"/>
                  <a:pt x="718" y="727"/>
                  <a:pt x="722" y="722"/>
                </a:cubicBezTo>
                <a:cubicBezTo>
                  <a:pt x="733" y="705"/>
                  <a:pt x="724" y="679"/>
                  <a:pt x="722" y="662"/>
                </a:cubicBezTo>
                <a:cubicBezTo>
                  <a:pt x="712" y="596"/>
                  <a:pt x="693" y="533"/>
                  <a:pt x="676" y="469"/>
                </a:cubicBezTo>
                <a:cubicBezTo>
                  <a:pt x="665" y="432"/>
                  <a:pt x="665" y="393"/>
                  <a:pt x="653" y="358"/>
                </a:cubicBezTo>
                <a:cubicBezTo>
                  <a:pt x="636" y="310"/>
                  <a:pt x="554" y="147"/>
                  <a:pt x="506" y="115"/>
                </a:cubicBezTo>
                <a:cubicBezTo>
                  <a:pt x="469" y="89"/>
                  <a:pt x="435" y="70"/>
                  <a:pt x="396" y="50"/>
                </a:cubicBezTo>
                <a:cubicBezTo>
                  <a:pt x="371" y="37"/>
                  <a:pt x="354" y="20"/>
                  <a:pt x="327" y="14"/>
                </a:cubicBezTo>
                <a:cubicBezTo>
                  <a:pt x="316" y="15"/>
                  <a:pt x="304" y="14"/>
                  <a:pt x="294" y="18"/>
                </a:cubicBezTo>
                <a:cubicBezTo>
                  <a:pt x="274" y="23"/>
                  <a:pt x="255" y="54"/>
                  <a:pt x="244" y="69"/>
                </a:cubicBezTo>
                <a:cubicBezTo>
                  <a:pt x="214" y="109"/>
                  <a:pt x="192" y="152"/>
                  <a:pt x="157" y="188"/>
                </a:cubicBezTo>
                <a:cubicBezTo>
                  <a:pt x="135" y="236"/>
                  <a:pt x="110" y="280"/>
                  <a:pt x="83" y="326"/>
                </a:cubicBezTo>
                <a:cubicBezTo>
                  <a:pt x="74" y="366"/>
                  <a:pt x="60" y="407"/>
                  <a:pt x="46" y="446"/>
                </a:cubicBezTo>
                <a:cubicBezTo>
                  <a:pt x="40" y="480"/>
                  <a:pt x="31" y="513"/>
                  <a:pt x="23" y="547"/>
                </a:cubicBezTo>
                <a:cubicBezTo>
                  <a:pt x="24" y="577"/>
                  <a:pt x="25" y="608"/>
                  <a:pt x="28" y="639"/>
                </a:cubicBezTo>
                <a:cubicBezTo>
                  <a:pt x="28" y="645"/>
                  <a:pt x="30" y="662"/>
                  <a:pt x="32" y="657"/>
                </a:cubicBezTo>
                <a:cubicBezTo>
                  <a:pt x="51" y="595"/>
                  <a:pt x="41" y="508"/>
                  <a:pt x="46" y="446"/>
                </a:cubicBezTo>
                <a:cubicBezTo>
                  <a:pt x="56" y="289"/>
                  <a:pt x="76" y="135"/>
                  <a:pt x="235" y="64"/>
                </a:cubicBezTo>
                <a:cubicBezTo>
                  <a:pt x="268" y="48"/>
                  <a:pt x="293" y="41"/>
                  <a:pt x="331" y="37"/>
                </a:cubicBezTo>
                <a:cubicBezTo>
                  <a:pt x="420" y="42"/>
                  <a:pt x="469" y="47"/>
                  <a:pt x="547" y="64"/>
                </a:cubicBezTo>
                <a:cubicBezTo>
                  <a:pt x="601" y="89"/>
                  <a:pt x="627" y="209"/>
                  <a:pt x="639" y="266"/>
                </a:cubicBezTo>
                <a:cubicBezTo>
                  <a:pt x="645" y="298"/>
                  <a:pt x="658" y="363"/>
                  <a:pt x="658" y="363"/>
                </a:cubicBezTo>
                <a:cubicBezTo>
                  <a:pt x="664" y="424"/>
                  <a:pt x="661" y="499"/>
                  <a:pt x="690" y="556"/>
                </a:cubicBezTo>
                <a:cubicBezTo>
                  <a:pt x="693" y="583"/>
                  <a:pt x="703" y="607"/>
                  <a:pt x="713" y="634"/>
                </a:cubicBezTo>
                <a:cubicBezTo>
                  <a:pt x="714" y="641"/>
                  <a:pt x="710" y="653"/>
                  <a:pt x="717" y="657"/>
                </a:cubicBezTo>
                <a:cubicBezTo>
                  <a:pt x="722" y="660"/>
                  <a:pt x="722" y="645"/>
                  <a:pt x="722" y="639"/>
                </a:cubicBezTo>
                <a:cubicBezTo>
                  <a:pt x="722" y="628"/>
                  <a:pt x="719" y="617"/>
                  <a:pt x="717" y="607"/>
                </a:cubicBezTo>
                <a:cubicBezTo>
                  <a:pt x="698" y="536"/>
                  <a:pt x="668" y="481"/>
                  <a:pt x="644" y="414"/>
                </a:cubicBezTo>
                <a:cubicBezTo>
                  <a:pt x="626" y="365"/>
                  <a:pt x="602" y="313"/>
                  <a:pt x="593" y="262"/>
                </a:cubicBezTo>
                <a:cubicBezTo>
                  <a:pt x="582" y="207"/>
                  <a:pt x="586" y="124"/>
                  <a:pt x="534" y="87"/>
                </a:cubicBezTo>
                <a:cubicBezTo>
                  <a:pt x="492" y="56"/>
                  <a:pt x="435" y="58"/>
                  <a:pt x="386" y="55"/>
                </a:cubicBezTo>
                <a:cubicBezTo>
                  <a:pt x="334" y="59"/>
                  <a:pt x="346" y="64"/>
                  <a:pt x="308" y="73"/>
                </a:cubicBezTo>
                <a:cubicBezTo>
                  <a:pt x="258" y="110"/>
                  <a:pt x="237" y="143"/>
                  <a:pt x="202" y="193"/>
                </a:cubicBezTo>
                <a:cubicBezTo>
                  <a:pt x="188" y="212"/>
                  <a:pt x="174" y="231"/>
                  <a:pt x="157" y="248"/>
                </a:cubicBezTo>
                <a:cubicBezTo>
                  <a:pt x="150" y="254"/>
                  <a:pt x="143" y="259"/>
                  <a:pt x="138" y="266"/>
                </a:cubicBezTo>
                <a:cubicBezTo>
                  <a:pt x="99" y="314"/>
                  <a:pt x="75" y="365"/>
                  <a:pt x="55" y="423"/>
                </a:cubicBezTo>
                <a:cubicBezTo>
                  <a:pt x="56" y="433"/>
                  <a:pt x="58" y="465"/>
                  <a:pt x="60" y="455"/>
                </a:cubicBezTo>
                <a:cubicBezTo>
                  <a:pt x="66" y="406"/>
                  <a:pt x="58" y="355"/>
                  <a:pt x="69" y="308"/>
                </a:cubicBezTo>
                <a:cubicBezTo>
                  <a:pt x="70" y="299"/>
                  <a:pt x="73" y="292"/>
                  <a:pt x="78" y="285"/>
                </a:cubicBezTo>
                <a:cubicBezTo>
                  <a:pt x="117" y="220"/>
                  <a:pt x="166" y="177"/>
                  <a:pt x="225" y="133"/>
                </a:cubicBezTo>
                <a:cubicBezTo>
                  <a:pt x="245" y="117"/>
                  <a:pt x="240" y="103"/>
                  <a:pt x="276" y="96"/>
                </a:cubicBezTo>
                <a:cubicBezTo>
                  <a:pt x="310" y="88"/>
                  <a:pt x="287" y="92"/>
                  <a:pt x="345" y="87"/>
                </a:cubicBezTo>
                <a:cubicBezTo>
                  <a:pt x="439" y="90"/>
                  <a:pt x="566" y="79"/>
                  <a:pt x="644" y="151"/>
                </a:cubicBezTo>
                <a:cubicBezTo>
                  <a:pt x="658" y="182"/>
                  <a:pt x="670" y="214"/>
                  <a:pt x="681" y="248"/>
                </a:cubicBezTo>
                <a:cubicBezTo>
                  <a:pt x="690" y="313"/>
                  <a:pt x="724" y="406"/>
                  <a:pt x="727" y="469"/>
                </a:cubicBezTo>
                <a:cubicBezTo>
                  <a:pt x="729" y="530"/>
                  <a:pt x="727" y="591"/>
                  <a:pt x="727" y="653"/>
                </a:cubicBez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14"/>
          <p:cNvSpPr/>
          <p:nvPr/>
        </p:nvSpPr>
        <p:spPr>
          <a:xfrm rot="5400000">
            <a:off x="1630800" y="2490120"/>
            <a:ext cx="166680" cy="1949400"/>
          </a:xfrm>
          <a:custGeom>
            <a:avLst/>
            <a:gdLst/>
            <a:ahLst/>
            <a:rect l="0" t="0" r="r" b="b"/>
            <a:pathLst>
              <a:path w="464" h="1">
                <a:moveTo>
                  <a:pt x="0" y="0"/>
                </a:moveTo>
                <a:lnTo>
                  <a:pt x="463" y="0"/>
                </a:lnTo>
              </a:path>
              <a:path w="464" h="1">
                <a:moveTo>
                  <a:pt x="0" y="0"/>
                </a:moveTo>
                <a:lnTo>
                  <a:pt x="463" y="0"/>
                </a:lnTo>
              </a:path>
            </a:pathLst>
          </a:custGeom>
          <a:solidFill>
            <a:srgbClr val="ffff00"/>
          </a:solidFill>
          <a:ln w="19080">
            <a:solidFill>
              <a:srgbClr val="f60049"/>
            </a:solidFill>
            <a:miter/>
          </a:ln>
          <a:effectLst>
            <a:outerShdw dist="36147" dir="2700000">
              <a:srgbClr val="99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}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7" name="Line 15"/>
          <p:cNvSpPr/>
          <p:nvPr/>
        </p:nvSpPr>
        <p:spPr>
          <a:xfrm>
            <a:off x="1727280" y="3556080"/>
            <a:ext cx="0" cy="276120"/>
          </a:xfrm>
          <a:prstGeom prst="line">
            <a:avLst/>
          </a:prstGeom>
          <a:ln w="2844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16"/>
          <p:cNvSpPr/>
          <p:nvPr/>
        </p:nvSpPr>
        <p:spPr>
          <a:xfrm>
            <a:off x="826920" y="3825720"/>
            <a:ext cx="174528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8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not useful 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predicting </a:t>
            </a:r>
            <a:r>
              <a:rPr b="1" lang="en-US" sz="18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9" name="CustomShape 17"/>
          <p:cNvSpPr/>
          <p:nvPr/>
        </p:nvSpPr>
        <p:spPr>
          <a:xfrm rot="5400000">
            <a:off x="4552200" y="2517840"/>
            <a:ext cx="222480" cy="1949400"/>
          </a:xfrm>
          <a:custGeom>
            <a:avLst/>
            <a:gdLst/>
            <a:ahLst/>
            <a:rect l="0" t="0" r="r" b="b"/>
            <a:pathLst>
              <a:path w="620" h="1">
                <a:moveTo>
                  <a:pt x="0" y="0"/>
                </a:moveTo>
                <a:lnTo>
                  <a:pt x="619" y="0"/>
                </a:lnTo>
              </a:path>
              <a:path w="620" h="1">
                <a:moveTo>
                  <a:pt x="0" y="0"/>
                </a:moveTo>
                <a:lnTo>
                  <a:pt x="619" y="0"/>
                </a:lnTo>
              </a:path>
            </a:pathLst>
          </a:custGeom>
          <a:solidFill>
            <a:srgbClr val="ffff00"/>
          </a:solidFill>
          <a:ln w="19080">
            <a:solidFill>
              <a:srgbClr val="f60049"/>
            </a:solidFill>
            <a:miter/>
          </a:ln>
          <a:effectLst>
            <a:outerShdw dist="36147" dir="2700000">
              <a:srgbClr val="99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}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0" name="Line 18"/>
          <p:cNvSpPr/>
          <p:nvPr/>
        </p:nvSpPr>
        <p:spPr>
          <a:xfrm>
            <a:off x="4676760" y="3620160"/>
            <a:ext cx="0" cy="191880"/>
          </a:xfrm>
          <a:prstGeom prst="line">
            <a:avLst/>
          </a:prstGeom>
          <a:ln w="2844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19"/>
          <p:cNvSpPr/>
          <p:nvPr/>
        </p:nvSpPr>
        <p:spPr>
          <a:xfrm>
            <a:off x="3505320" y="3826800"/>
            <a:ext cx="2336760" cy="125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8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can be accurately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predicted from </a:t>
            </a:r>
            <a:r>
              <a:rPr b="1" lang="en-US" sz="18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with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linear formula: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-leastsq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 OK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2" name="CustomShape 20"/>
          <p:cNvSpPr/>
          <p:nvPr/>
        </p:nvSpPr>
        <p:spPr>
          <a:xfrm rot="5400000">
            <a:off x="7534800" y="2490120"/>
            <a:ext cx="166680" cy="1949400"/>
          </a:xfrm>
          <a:custGeom>
            <a:avLst/>
            <a:gdLst/>
            <a:ahLst/>
            <a:rect l="0" t="0" r="r" b="b"/>
            <a:pathLst>
              <a:path w="464" h="1">
                <a:moveTo>
                  <a:pt x="0" y="0"/>
                </a:moveTo>
                <a:lnTo>
                  <a:pt x="463" y="0"/>
                </a:lnTo>
              </a:path>
              <a:path w="464" h="1">
                <a:moveTo>
                  <a:pt x="0" y="0"/>
                </a:moveTo>
                <a:lnTo>
                  <a:pt x="463" y="0"/>
                </a:lnTo>
              </a:path>
            </a:pathLst>
          </a:custGeom>
          <a:solidFill>
            <a:srgbClr val="ffff00"/>
          </a:solidFill>
          <a:ln w="19080">
            <a:solidFill>
              <a:srgbClr val="f60049"/>
            </a:solidFill>
            <a:miter/>
          </a:ln>
          <a:effectLst>
            <a:outerShdw dist="36147" dir="2700000">
              <a:srgbClr val="99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}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3" name="Line 21"/>
          <p:cNvSpPr/>
          <p:nvPr/>
        </p:nvSpPr>
        <p:spPr>
          <a:xfrm>
            <a:off x="7631280" y="3556080"/>
            <a:ext cx="0" cy="276120"/>
          </a:xfrm>
          <a:prstGeom prst="line">
            <a:avLst/>
          </a:prstGeom>
          <a:ln w="2844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22"/>
          <p:cNvSpPr/>
          <p:nvPr/>
        </p:nvSpPr>
        <p:spPr>
          <a:xfrm>
            <a:off x="6456240" y="3827880"/>
            <a:ext cx="227448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8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can be accurately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predicted from </a:t>
            </a:r>
            <a:r>
              <a:rPr b="1" lang="en-US" sz="18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but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nonlinearly: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-leastsq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 BAD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685800" y="571680"/>
            <a:ext cx="8075520" cy="597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Actual histograms from a registration example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1" lang="en-US" sz="21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J(x)</a:t>
            </a: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= </a:t>
            </a:r>
            <a:r>
              <a:rPr b="1" lang="en-US" sz="21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3dSkullStrip</a:t>
            </a: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-ed MPRAGE    </a:t>
            </a:r>
            <a:r>
              <a:rPr b="1" lang="en-US" sz="21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I(x)</a:t>
            </a: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= EPI volume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2060640" y="5094360"/>
            <a:ext cx="3499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398520" y="2143080"/>
            <a:ext cx="26604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8" name="CustomShape 4"/>
          <p:cNvSpPr/>
          <p:nvPr/>
        </p:nvSpPr>
        <p:spPr>
          <a:xfrm rot="5400000">
            <a:off x="2199240" y="4588560"/>
            <a:ext cx="166680" cy="1949400"/>
          </a:xfrm>
          <a:custGeom>
            <a:avLst/>
            <a:gdLst/>
            <a:ahLst/>
            <a:rect l="0" t="0" r="r" b="b"/>
            <a:pathLst>
              <a:path w="464" h="1">
                <a:moveTo>
                  <a:pt x="0" y="0"/>
                </a:moveTo>
                <a:lnTo>
                  <a:pt x="463" y="0"/>
                </a:lnTo>
              </a:path>
              <a:path w="464" h="1">
                <a:moveTo>
                  <a:pt x="0" y="0"/>
                </a:moveTo>
                <a:lnTo>
                  <a:pt x="463" y="0"/>
                </a:lnTo>
              </a:path>
            </a:pathLst>
          </a:custGeom>
          <a:solidFill>
            <a:srgbClr val="ffff00"/>
          </a:solidFill>
          <a:ln w="19080">
            <a:solidFill>
              <a:srgbClr val="f60049"/>
            </a:solidFill>
            <a:miter/>
          </a:ln>
          <a:effectLst>
            <a:outerShdw dist="36147" dir="2700000">
              <a:srgbClr val="99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}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9" name="Line 5"/>
          <p:cNvSpPr/>
          <p:nvPr/>
        </p:nvSpPr>
        <p:spPr>
          <a:xfrm>
            <a:off x="2295360" y="5654520"/>
            <a:ext cx="0" cy="276480"/>
          </a:xfrm>
          <a:prstGeom prst="line">
            <a:avLst/>
          </a:prstGeom>
          <a:ln w="2844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6"/>
          <p:cNvSpPr/>
          <p:nvPr/>
        </p:nvSpPr>
        <p:spPr>
          <a:xfrm>
            <a:off x="1252440" y="5924520"/>
            <a:ext cx="20487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Before alignment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744480" y="1528920"/>
            <a:ext cx="3538440" cy="3538440"/>
          </a:xfrm>
          <a:prstGeom prst="rect">
            <a:avLst/>
          </a:prstGeom>
          <a:ln w="76320">
            <a:solidFill>
              <a:srgbClr val="f60049"/>
            </a:solidFill>
            <a:miter/>
          </a:ln>
        </p:spPr>
      </p:pic>
      <p:pic>
        <p:nvPicPr>
          <p:cNvPr id="152" name="" descr=""/>
          <p:cNvPicPr/>
          <p:nvPr/>
        </p:nvPicPr>
        <p:blipFill>
          <a:blip r:embed="rId2"/>
          <a:stretch/>
        </p:blipFill>
        <p:spPr>
          <a:xfrm>
            <a:off x="5211720" y="1525680"/>
            <a:ext cx="3538440" cy="3538440"/>
          </a:xfrm>
          <a:prstGeom prst="rect">
            <a:avLst/>
          </a:prstGeom>
          <a:ln w="76320">
            <a:solidFill>
              <a:srgbClr val="f60049"/>
            </a:solidFill>
            <a:miter/>
          </a:ln>
        </p:spPr>
      </p:pic>
      <p:sp>
        <p:nvSpPr>
          <p:cNvPr id="153" name="CustomShape 7"/>
          <p:cNvSpPr/>
          <p:nvPr/>
        </p:nvSpPr>
        <p:spPr>
          <a:xfrm>
            <a:off x="6578640" y="5094360"/>
            <a:ext cx="3499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4" name="CustomShape 8"/>
          <p:cNvSpPr/>
          <p:nvPr/>
        </p:nvSpPr>
        <p:spPr>
          <a:xfrm>
            <a:off x="4863960" y="2143080"/>
            <a:ext cx="26604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5" name="CustomShape 9"/>
          <p:cNvSpPr/>
          <p:nvPr/>
        </p:nvSpPr>
        <p:spPr>
          <a:xfrm rot="5400000">
            <a:off x="6699600" y="4588560"/>
            <a:ext cx="166680" cy="1949400"/>
          </a:xfrm>
          <a:custGeom>
            <a:avLst/>
            <a:gdLst/>
            <a:ahLst/>
            <a:rect l="0" t="0" r="r" b="b"/>
            <a:pathLst>
              <a:path w="464" h="1">
                <a:moveTo>
                  <a:pt x="0" y="0"/>
                </a:moveTo>
                <a:lnTo>
                  <a:pt x="463" y="0"/>
                </a:lnTo>
              </a:path>
              <a:path w="464" h="1">
                <a:moveTo>
                  <a:pt x="0" y="0"/>
                </a:moveTo>
                <a:lnTo>
                  <a:pt x="463" y="0"/>
                </a:lnTo>
              </a:path>
            </a:pathLst>
          </a:custGeom>
          <a:solidFill>
            <a:srgbClr val="ffff00"/>
          </a:solidFill>
          <a:ln w="19080">
            <a:solidFill>
              <a:srgbClr val="f60049"/>
            </a:solidFill>
            <a:miter/>
          </a:ln>
          <a:effectLst>
            <a:outerShdw dist="36147" dir="2700000">
              <a:srgbClr val="99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}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6" name="Line 10"/>
          <p:cNvSpPr/>
          <p:nvPr/>
        </p:nvSpPr>
        <p:spPr>
          <a:xfrm>
            <a:off x="6796080" y="5654520"/>
            <a:ext cx="0" cy="276480"/>
          </a:xfrm>
          <a:prstGeom prst="line">
            <a:avLst/>
          </a:prstGeom>
          <a:ln w="2844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11"/>
          <p:cNvSpPr/>
          <p:nvPr/>
        </p:nvSpPr>
        <p:spPr>
          <a:xfrm>
            <a:off x="5580000" y="5924520"/>
            <a:ext cx="238896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 alignment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(using -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mutualinfo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685800" y="571680"/>
            <a:ext cx="8075520" cy="597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grayscale underlay = </a:t>
            </a:r>
            <a:r>
              <a:rPr b="1" lang="en-US" sz="21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J(x)</a:t>
            </a: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 </a:t>
            </a:r>
            <a:r>
              <a:rPr b="1" lang="en-US" sz="21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3dSkullStrip</a:t>
            </a: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-ed MPRAGE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color overlay           = </a:t>
            </a:r>
            <a:r>
              <a:rPr b="1" lang="en-US" sz="21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I(x)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 EPI volume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CustomShape 2"/>
          <p:cNvSpPr/>
          <p:nvPr/>
        </p:nvSpPr>
        <p:spPr>
          <a:xfrm rot="5400000">
            <a:off x="2199240" y="4588560"/>
            <a:ext cx="166680" cy="1949400"/>
          </a:xfrm>
          <a:custGeom>
            <a:avLst/>
            <a:gdLst/>
            <a:ahLst/>
            <a:rect l="0" t="0" r="r" b="b"/>
            <a:pathLst>
              <a:path w="464" h="1">
                <a:moveTo>
                  <a:pt x="0" y="0"/>
                </a:moveTo>
                <a:lnTo>
                  <a:pt x="463" y="0"/>
                </a:lnTo>
              </a:path>
              <a:path w="464" h="1">
                <a:moveTo>
                  <a:pt x="0" y="0"/>
                </a:moveTo>
                <a:lnTo>
                  <a:pt x="463" y="0"/>
                </a:lnTo>
              </a:path>
            </a:pathLst>
          </a:custGeom>
          <a:solidFill>
            <a:srgbClr val="ffff00"/>
          </a:solidFill>
          <a:ln w="19080">
            <a:solidFill>
              <a:srgbClr val="f60049"/>
            </a:solidFill>
            <a:miter/>
          </a:ln>
          <a:effectLst>
            <a:outerShdw dist="36147" dir="2700000">
              <a:srgbClr val="99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}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0" name="Line 3"/>
          <p:cNvSpPr/>
          <p:nvPr/>
        </p:nvSpPr>
        <p:spPr>
          <a:xfrm>
            <a:off x="2295360" y="5654520"/>
            <a:ext cx="0" cy="276480"/>
          </a:xfrm>
          <a:prstGeom prst="line">
            <a:avLst/>
          </a:prstGeom>
          <a:ln w="2844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4"/>
          <p:cNvSpPr/>
          <p:nvPr/>
        </p:nvSpPr>
        <p:spPr>
          <a:xfrm>
            <a:off x="1252440" y="5924520"/>
            <a:ext cx="20487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Before alignment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4830840" y="1455840"/>
            <a:ext cx="3971880" cy="3817800"/>
          </a:xfrm>
          <a:prstGeom prst="rect">
            <a:avLst/>
          </a:prstGeom>
          <a:ln>
            <a:noFill/>
          </a:ln>
        </p:spPr>
      </p:pic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352440" y="1455840"/>
            <a:ext cx="3971880" cy="3817800"/>
          </a:xfrm>
          <a:prstGeom prst="rect">
            <a:avLst/>
          </a:prstGeom>
          <a:ln>
            <a:noFill/>
          </a:ln>
        </p:spPr>
      </p:pic>
      <p:sp>
        <p:nvSpPr>
          <p:cNvPr id="164" name="CustomShape 5"/>
          <p:cNvSpPr/>
          <p:nvPr/>
        </p:nvSpPr>
        <p:spPr>
          <a:xfrm rot="5400000">
            <a:off x="6699600" y="4588560"/>
            <a:ext cx="166680" cy="1949400"/>
          </a:xfrm>
          <a:custGeom>
            <a:avLst/>
            <a:gdLst/>
            <a:ahLst/>
            <a:rect l="0" t="0" r="r" b="b"/>
            <a:pathLst>
              <a:path w="464" h="1">
                <a:moveTo>
                  <a:pt x="0" y="0"/>
                </a:moveTo>
                <a:lnTo>
                  <a:pt x="463" y="0"/>
                </a:lnTo>
              </a:path>
              <a:path w="464" h="1">
                <a:moveTo>
                  <a:pt x="0" y="0"/>
                </a:moveTo>
                <a:lnTo>
                  <a:pt x="463" y="0"/>
                </a:lnTo>
              </a:path>
            </a:pathLst>
          </a:custGeom>
          <a:solidFill>
            <a:srgbClr val="ffff00"/>
          </a:solidFill>
          <a:ln w="19080">
            <a:solidFill>
              <a:srgbClr val="f60049"/>
            </a:solidFill>
            <a:miter/>
          </a:ln>
          <a:effectLst>
            <a:outerShdw dist="36147" dir="2700000">
              <a:srgbClr val="99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400" spc="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}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5" name="Line 6"/>
          <p:cNvSpPr/>
          <p:nvPr/>
        </p:nvSpPr>
        <p:spPr>
          <a:xfrm>
            <a:off x="6796080" y="5654520"/>
            <a:ext cx="0" cy="276480"/>
          </a:xfrm>
          <a:prstGeom prst="line">
            <a:avLst/>
          </a:prstGeom>
          <a:ln w="2844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7"/>
          <p:cNvSpPr/>
          <p:nvPr/>
        </p:nvSpPr>
        <p:spPr>
          <a:xfrm>
            <a:off x="5580000" y="5924520"/>
            <a:ext cx="238896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 alignment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(using -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mutualinfo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685800" y="587520"/>
            <a:ext cx="8075520" cy="596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9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Other </a:t>
            </a:r>
            <a:r>
              <a:rPr b="1" lang="en-US" sz="1600" spc="-1" strike="noStrike" u="sng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3dAllineate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capabilities: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Save transformation parameters with option </a:t>
            </a:r>
            <a:r>
              <a:rPr b="1" lang="en-US" sz="16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-1Dfile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in one program run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Re-use them in a second program run on another input dataset with option </a:t>
            </a:r>
            <a:r>
              <a:rPr b="1" lang="en-US" sz="16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-1Dapply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Interpolation: linear (polynomial order = 1) during alignment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To produce output dataset: polynomials of order 1, 3, or 5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Algorithm details: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Initial alignment starting with many sets of transformation parameters, using only a limited number of points from smoothed images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 best (smallest </a:t>
            </a:r>
            <a:r>
              <a:rPr b="1" lang="en-US" sz="16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) sets of parameters are further refined using more points from the images and less blurring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This continues until the final stage, where many points from the images and no blurring is used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 why not </a:t>
            </a:r>
            <a:r>
              <a:rPr b="1" lang="en-US" sz="1600" spc="-1" strike="noStrike" u="sng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3dAllineate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all the time?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Alignment with cross-modal cost functions do not always converge as well as those based on least squares.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See Appendix B for more info.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Improvements are still being introduced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8080" indent="-214200">
              <a:lnSpc>
                <a:spcPct val="9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708120" y="345960"/>
            <a:ext cx="777060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Cost Functions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152280" y="1066680"/>
            <a:ext cx="8839440" cy="556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Except for least squares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(actually,</a:t>
            </a:r>
            <a:r>
              <a:rPr b="1" lang="en-US" sz="15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b="1" lang="en-US" sz="15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ls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minimizes </a:t>
            </a:r>
            <a:r>
              <a:rPr b="1" lang="en-US" sz="15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1.0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Pearson correlation coefficient)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all cost functions are computed from 2D joint histogram of </a:t>
            </a:r>
            <a:r>
              <a:rPr b="1" lang="en-US" sz="17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and </a:t>
            </a:r>
            <a:r>
              <a:rPr b="1" lang="en-US" sz="17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Start and final histograms can be saved using hidden option</a:t>
            </a:r>
            <a:r>
              <a:rPr b="1" lang="en-US" sz="15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1" lang="en-US" sz="15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-savehist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5291280" y="2768760"/>
            <a:ext cx="3541680" cy="3541680"/>
          </a:xfrm>
          <a:prstGeom prst="rect">
            <a:avLst/>
          </a:prstGeom>
          <a:ln>
            <a:noFill/>
          </a:ln>
        </p:spPr>
      </p:pic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1650960" y="2768760"/>
            <a:ext cx="3541680" cy="3541680"/>
          </a:xfrm>
          <a:prstGeom prst="rect">
            <a:avLst/>
          </a:prstGeom>
          <a:ln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4535640" y="2465280"/>
            <a:ext cx="63180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Before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8292960" y="2465280"/>
            <a:ext cx="50364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After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4" name="Line 5"/>
          <p:cNvSpPr/>
          <p:nvPr/>
        </p:nvSpPr>
        <p:spPr>
          <a:xfrm>
            <a:off x="1685880" y="6419880"/>
            <a:ext cx="1600200" cy="1440"/>
          </a:xfrm>
          <a:prstGeom prst="line">
            <a:avLst/>
          </a:prstGeom>
          <a:ln w="19080">
            <a:solidFill>
              <a:srgbClr val="f60049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6"/>
          <p:cNvSpPr/>
          <p:nvPr/>
        </p:nvSpPr>
        <p:spPr>
          <a:xfrm>
            <a:off x="3292560" y="6267600"/>
            <a:ext cx="13845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Base image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6" name="Line 7"/>
          <p:cNvSpPr/>
          <p:nvPr/>
        </p:nvSpPr>
        <p:spPr>
          <a:xfrm flipV="1">
            <a:off x="1492200" y="2859120"/>
            <a:ext cx="1800" cy="1768320"/>
          </a:xfrm>
          <a:prstGeom prst="line">
            <a:avLst/>
          </a:prstGeom>
          <a:ln w="19080">
            <a:solidFill>
              <a:srgbClr val="f60049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8"/>
          <p:cNvSpPr/>
          <p:nvPr/>
        </p:nvSpPr>
        <p:spPr>
          <a:xfrm>
            <a:off x="577800" y="2921040"/>
            <a:ext cx="90324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Source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image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8" name="CustomShape 9"/>
          <p:cNvSpPr/>
          <p:nvPr/>
        </p:nvSpPr>
        <p:spPr>
          <a:xfrm>
            <a:off x="176040" y="4821120"/>
            <a:ext cx="1322280" cy="73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Source image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= rotated copy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of Base image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88800" y="228600"/>
            <a:ext cx="8479080" cy="76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Histogram Based Cost Functions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52280" y="990720"/>
            <a:ext cx="8839440" cy="563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Goal is to make 2D histogram become ‘simple’ in some sense, as a measurement of ‘predictability’ between </a:t>
            </a:r>
            <a:r>
              <a:rPr b="1" lang="en-US" sz="17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and </a:t>
            </a:r>
            <a:r>
              <a:rPr b="1" lang="en-US" sz="17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Entropy H() of a histogram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(finite number of bins)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{p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} = probabilities of index i occuring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H({p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}) = –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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p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log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2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(p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)  &gt;  0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H({p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}) = Number of bits needed to encode a single value randomly drawn from the probabilities {p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}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Smaller entropy H means the values are ‘simpler’ to encode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Largest H is for uniform histogram (all p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equal)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76360" y="5734080"/>
            <a:ext cx="777060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Charles Atlas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2857680" y="2828880"/>
            <a:ext cx="3170160" cy="275436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849240" y="84924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Atlas Conclusions and Questions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766800" y="237960"/>
            <a:ext cx="777060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Mutual Information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152280" y="922320"/>
            <a:ext cx="8839440" cy="571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Entropy of 2D histogram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H({r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ij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}) = –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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r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log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2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(r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ij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)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Number of bits needed to encode value </a:t>
            </a:r>
            <a:r>
              <a:rPr b="0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pairs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(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,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utual 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nformation between two distributions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Marginal (1D) histograms {p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} and {q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}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MI = H({p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}) + H({q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}) - H({r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ij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})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Number of bits required to encode 2 values separately minus number of bits required to encode them together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(as a pair)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If 2D histogram is independent (r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= p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q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) then MI = 0 = no gain from joint encoding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3dAllineate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minimizes </a:t>
            </a:r>
            <a:r>
              <a:rPr b="1" lang="en-US" sz="17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[</a:t>
            </a:r>
            <a:r>
              <a:rPr b="1" lang="en-US" sz="17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b="1" lang="en-US" sz="17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] = –MI(J,</a:t>
            </a:r>
            <a:r>
              <a:rPr b="1" lang="en-US" sz="17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with </a:t>
            </a:r>
            <a:r>
              <a:rPr b="1" lang="en-US" sz="17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-cost mi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685800" y="152280"/>
            <a:ext cx="7772400" cy="76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Normalized MI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152280" y="838080"/>
            <a:ext cx="8839440" cy="571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NMI = H({r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}) </a:t>
            </a:r>
            <a:r>
              <a:rPr b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</a:t>
            </a:r>
            <a:r>
              <a:rPr b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[ H({p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}) + H({q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}) ]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Ratio of number of bits to encode value pair divided by number of bits to encode two values separately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Minimize NMI with</a:t>
            </a:r>
            <a:r>
              <a:rPr b="1" lang="en-US" sz="17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-cost nmi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say NMI is more robust for registration than MI, since MI can be large when there is no overlap between the two images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176040" y="3137040"/>
            <a:ext cx="2803680" cy="286524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4"/>
          <p:cNvSpPr/>
          <p:nvPr/>
        </p:nvSpPr>
        <p:spPr>
          <a:xfrm>
            <a:off x="1643040" y="5487840"/>
            <a:ext cx="1336680" cy="38448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5"/>
          <p:cNvSpPr/>
          <p:nvPr/>
        </p:nvSpPr>
        <p:spPr>
          <a:xfrm>
            <a:off x="298440" y="3397320"/>
            <a:ext cx="358920" cy="168912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6"/>
          <p:cNvSpPr/>
          <p:nvPr/>
        </p:nvSpPr>
        <p:spPr>
          <a:xfrm>
            <a:off x="298440" y="5487840"/>
            <a:ext cx="358920" cy="38448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7"/>
          <p:cNvSpPr/>
          <p:nvPr/>
        </p:nvSpPr>
        <p:spPr>
          <a:xfrm>
            <a:off x="6192720" y="3137040"/>
            <a:ext cx="2660400" cy="286524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8"/>
          <p:cNvSpPr/>
          <p:nvPr/>
        </p:nvSpPr>
        <p:spPr>
          <a:xfrm rot="19020000">
            <a:off x="7387920" y="3749400"/>
            <a:ext cx="1493640" cy="38412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9"/>
          <p:cNvSpPr/>
          <p:nvPr/>
        </p:nvSpPr>
        <p:spPr>
          <a:xfrm>
            <a:off x="6307200" y="5487840"/>
            <a:ext cx="337320" cy="38448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10"/>
          <p:cNvSpPr/>
          <p:nvPr/>
        </p:nvSpPr>
        <p:spPr>
          <a:xfrm>
            <a:off x="1370160" y="6035760"/>
            <a:ext cx="68220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NO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overlap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3" name="CustomShape 11"/>
          <p:cNvSpPr/>
          <p:nvPr/>
        </p:nvSpPr>
        <p:spPr>
          <a:xfrm>
            <a:off x="7236000" y="6035760"/>
            <a:ext cx="68220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100%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overlap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4" name="CustomShape 12"/>
          <p:cNvSpPr/>
          <p:nvPr/>
        </p:nvSpPr>
        <p:spPr>
          <a:xfrm>
            <a:off x="3184560" y="3137040"/>
            <a:ext cx="2803320" cy="28638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13"/>
          <p:cNvSpPr/>
          <p:nvPr/>
        </p:nvSpPr>
        <p:spPr>
          <a:xfrm>
            <a:off x="4589640" y="5486400"/>
            <a:ext cx="1336320" cy="38412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14"/>
          <p:cNvSpPr/>
          <p:nvPr/>
        </p:nvSpPr>
        <p:spPr>
          <a:xfrm>
            <a:off x="3246480" y="3397320"/>
            <a:ext cx="358560" cy="168912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15"/>
          <p:cNvSpPr/>
          <p:nvPr/>
        </p:nvSpPr>
        <p:spPr>
          <a:xfrm>
            <a:off x="3246480" y="5486400"/>
            <a:ext cx="358560" cy="38412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16"/>
          <p:cNvSpPr/>
          <p:nvPr/>
        </p:nvSpPr>
        <p:spPr>
          <a:xfrm>
            <a:off x="4589640" y="3397320"/>
            <a:ext cx="1336320" cy="1689120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17"/>
          <p:cNvSpPr/>
          <p:nvPr/>
        </p:nvSpPr>
        <p:spPr>
          <a:xfrm>
            <a:off x="4273560" y="6035760"/>
            <a:ext cx="68220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BAD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overlap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Hellinger Metric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685800" y="1447920"/>
            <a:ext cx="8075520" cy="510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9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 can be thought of as measuring a ‘distance’ between two 2D histograms: the joint distribution {r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 and the product distribution {p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q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}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MI is not a ‘true’ distance: it doesn’t satisfy triangle inequality d(a,b)+d(b,c) &gt; d(a,c)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Hellinger metric is a true distance in distribution “space”: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HM = </a:t>
            </a:r>
            <a:r>
              <a:rPr b="0" lang="en-US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</a:t>
            </a:r>
            <a:r>
              <a:rPr b="0" lang="en-US" sz="19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ij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[ 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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r</a:t>
            </a:r>
            <a:r>
              <a:rPr b="0" lang="en-US" sz="19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ij</a:t>
            </a:r>
            <a:r>
              <a:rPr b="0" lang="en-US" sz="19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– 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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(p</a:t>
            </a:r>
            <a:r>
              <a:rPr b="0" lang="en-US" sz="19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i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q</a:t>
            </a:r>
            <a:r>
              <a:rPr b="0" lang="en-US" sz="19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mincho"/>
              </a:rPr>
              <a:t>j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) ]</a:t>
            </a:r>
            <a:r>
              <a:rPr b="0" lang="en-US" sz="19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2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6640" indent="-214560">
              <a:lnSpc>
                <a:spcPct val="9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1" lang="en-US" sz="17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3dAllineate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minimizes –HM with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-cost hel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This is the default cost function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2" name="CustomShape 3"/>
          <p:cNvSpPr/>
          <p:nvPr/>
        </p:nvSpPr>
        <p:spPr>
          <a:xfrm rot="6180000">
            <a:off x="7471080" y="4151880"/>
            <a:ext cx="1100160" cy="95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5724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Line 4"/>
          <p:cNvSpPr/>
          <p:nvPr/>
        </p:nvSpPr>
        <p:spPr>
          <a:xfrm>
            <a:off x="2617920" y="2928960"/>
            <a:ext cx="25704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Line 5"/>
          <p:cNvSpPr/>
          <p:nvPr/>
        </p:nvSpPr>
        <p:spPr>
          <a:xfrm>
            <a:off x="3171960" y="2928960"/>
            <a:ext cx="84132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6"/>
          <p:cNvSpPr/>
          <p:nvPr/>
        </p:nvSpPr>
        <p:spPr>
          <a:xfrm>
            <a:off x="7262640" y="5041800"/>
            <a:ext cx="233640" cy="31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360" rIns="27360" tIns="18360" bIns="1836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6" name="CustomShape 7"/>
          <p:cNvSpPr/>
          <p:nvPr/>
        </p:nvSpPr>
        <p:spPr>
          <a:xfrm>
            <a:off x="8570880" y="4203720"/>
            <a:ext cx="169920" cy="31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27360" rIns="27360" tIns="18360" bIns="1836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7" name="CustomShape 8"/>
          <p:cNvSpPr/>
          <p:nvPr/>
        </p:nvSpPr>
        <p:spPr>
          <a:xfrm>
            <a:off x="7459560" y="3732120"/>
            <a:ext cx="181800" cy="31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27360" rIns="27360" tIns="18360" bIns="1836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685800" y="281160"/>
            <a:ext cx="7770960" cy="607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Correlation Ratio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85680" y="866880"/>
            <a:ext cx="6537240" cy="393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Given 2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(non-independent)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random variables x and 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Exp[y|x] is the expected value (mean) of y for a fixed value of x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Exp[a|b]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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Average value of ‘a’, given value of ‘b’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Var(y|x) is the variance of y when x is fixed = amount of uncertainty about value of y when we know x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v(x)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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Var(y|x) is a function of x only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6867360" y="1190520"/>
            <a:ext cx="2125800" cy="21240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211" name="Line 3"/>
          <p:cNvSpPr/>
          <p:nvPr/>
        </p:nvSpPr>
        <p:spPr>
          <a:xfrm>
            <a:off x="7145280" y="3481200"/>
            <a:ext cx="1592280" cy="0"/>
          </a:xfrm>
          <a:prstGeom prst="line">
            <a:avLst/>
          </a:prstGeom>
          <a:ln w="12600">
            <a:solidFill>
              <a:srgbClr val="f60049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Line 4"/>
          <p:cNvSpPr/>
          <p:nvPr/>
        </p:nvSpPr>
        <p:spPr>
          <a:xfrm flipV="1">
            <a:off x="6707160" y="1446120"/>
            <a:ext cx="0" cy="1758960"/>
          </a:xfrm>
          <a:prstGeom prst="line">
            <a:avLst/>
          </a:prstGeom>
          <a:ln w="12600">
            <a:solidFill>
              <a:srgbClr val="f60049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5"/>
          <p:cNvSpPr/>
          <p:nvPr/>
        </p:nvSpPr>
        <p:spPr>
          <a:xfrm>
            <a:off x="8780400" y="3243240"/>
            <a:ext cx="28296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x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4" name="CustomShape 6"/>
          <p:cNvSpPr/>
          <p:nvPr/>
        </p:nvSpPr>
        <p:spPr>
          <a:xfrm>
            <a:off x="6656400" y="1085760"/>
            <a:ext cx="282960" cy="33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5" name="Line 7"/>
          <p:cNvSpPr/>
          <p:nvPr/>
        </p:nvSpPr>
        <p:spPr>
          <a:xfrm flipV="1">
            <a:off x="7796160" y="1015920"/>
            <a:ext cx="0" cy="2403360"/>
          </a:xfrm>
          <a:prstGeom prst="line">
            <a:avLst/>
          </a:prstGeom>
          <a:ln w="57240">
            <a:solidFill>
              <a:srgbClr val="408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8"/>
          <p:cNvSpPr/>
          <p:nvPr/>
        </p:nvSpPr>
        <p:spPr>
          <a:xfrm>
            <a:off x="7674120" y="1717560"/>
            <a:ext cx="237960" cy="237960"/>
          </a:xfrm>
          <a:custGeom>
            <a:avLst/>
            <a:gdLst/>
            <a:ahLst/>
            <a:rect l="l" t="t" r="r" b="b"/>
            <a:pathLst>
              <a:path w="155" h="155">
                <a:moveTo>
                  <a:pt x="0" y="59"/>
                </a:moveTo>
                <a:lnTo>
                  <a:pt x="59" y="59"/>
                </a:lnTo>
                <a:lnTo>
                  <a:pt x="78" y="0"/>
                </a:lnTo>
                <a:lnTo>
                  <a:pt x="96" y="59"/>
                </a:lnTo>
                <a:lnTo>
                  <a:pt x="155" y="59"/>
                </a:lnTo>
                <a:lnTo>
                  <a:pt x="107" y="96"/>
                </a:lnTo>
                <a:lnTo>
                  <a:pt x="125" y="155"/>
                </a:lnTo>
                <a:lnTo>
                  <a:pt x="78" y="118"/>
                </a:lnTo>
                <a:lnTo>
                  <a:pt x="30" y="155"/>
                </a:lnTo>
                <a:lnTo>
                  <a:pt x="48" y="96"/>
                </a:lnTo>
                <a:close/>
              </a:path>
            </a:pathLst>
          </a:custGeom>
          <a:solidFill>
            <a:srgbClr val="00cc99"/>
          </a:solidFill>
          <a:ln w="9360">
            <a:solidFill>
              <a:srgbClr val="ffff6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9"/>
          <p:cNvSpPr/>
          <p:nvPr/>
        </p:nvSpPr>
        <p:spPr>
          <a:xfrm>
            <a:off x="7931160" y="1508040"/>
            <a:ext cx="115920" cy="657000"/>
          </a:xfrm>
          <a:custGeom>
            <a:avLst/>
            <a:gdLst/>
            <a:ahLst/>
            <a:rect l="0" t="0" r="r" b="b"/>
            <a:pathLst>
              <a:path w="324" h="1827">
                <a:moveTo>
                  <a:pt x="0" y="0"/>
                </a:moveTo>
                <a:cubicBezTo>
                  <a:pt x="80" y="0"/>
                  <a:pt x="161" y="76"/>
                  <a:pt x="161" y="152"/>
                </a:cubicBezTo>
                <a:lnTo>
                  <a:pt x="161" y="760"/>
                </a:lnTo>
                <a:cubicBezTo>
                  <a:pt x="161" y="836"/>
                  <a:pt x="242" y="913"/>
                  <a:pt x="323" y="913"/>
                </a:cubicBezTo>
                <a:cubicBezTo>
                  <a:pt x="242" y="913"/>
                  <a:pt x="161" y="989"/>
                  <a:pt x="161" y="1065"/>
                </a:cubicBezTo>
                <a:lnTo>
                  <a:pt x="161" y="1673"/>
                </a:lnTo>
                <a:cubicBezTo>
                  <a:pt x="161" y="1749"/>
                  <a:pt x="80" y="1826"/>
                  <a:pt x="0" y="1826"/>
                </a:cubicBezTo>
              </a:path>
            </a:pathLst>
          </a:custGeom>
          <a:noFill/>
          <a:ln w="28440">
            <a:solidFill>
              <a:srgbClr val="ffff6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10"/>
          <p:cNvSpPr/>
          <p:nvPr/>
        </p:nvSpPr>
        <p:spPr>
          <a:xfrm>
            <a:off x="122400" y="3730680"/>
            <a:ext cx="8885160" cy="279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85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CR(x,y)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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1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–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Exp[v(x)]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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Var(y)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Relative reduction in uncertainty about value of y when x is known; large CR means Exp[y|x] is a good prediction of the value of y given the value of x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Does </a:t>
            </a:r>
            <a:r>
              <a:rPr b="1" i="1" lang="en-US" sz="16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not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say that Exp[x|y] is a good prediction of the x given 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CR(x,y) is a generalization of the Pearson correlation coefficient, which assumes that Exp[y|x] =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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x+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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722160" y="25884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3dAllineate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’s Symmetrical CR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372960" y="915840"/>
            <a:ext cx="8066160" cy="5626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First attempt to use CR in </a:t>
            </a:r>
            <a:r>
              <a:rPr b="1" lang="en-US" sz="17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3dAllineate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didn’t give good results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 asymmetry: CR(x,y)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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CR(y,x)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3dAllineate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now offers two different symmetric CR cost functions: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Compute both unsymmetric CR(x,y) and CR(y,x), then combine by Multiplying or Adding: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CRm(x,y) = 1 – [ Exp(v(x))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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Exp(v(y)) ]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 </a:t>
            </a:r>
            <a:r>
              <a:rPr b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</a:t>
            </a:r>
            <a:r>
              <a:rPr b="1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[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Var(y)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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Var(x) ]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8080" indent="-214200">
              <a:lnSpc>
                <a:spcPct val="100000"/>
              </a:lnSpc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  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= CR(x,y)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+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CR(y,x) – CR(x,y)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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CR(y,x)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CRa(x,y) </a:t>
            </a:r>
            <a:r>
              <a:rPr b="0" lang="en-US" sz="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= 1 – </a:t>
            </a:r>
            <a:r>
              <a:rPr b="0" lang="en-US" sz="17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1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/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2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[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Exp(v(x)) </a:t>
            </a:r>
            <a:r>
              <a:rPr b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</a:t>
            </a:r>
            <a:r>
              <a:rPr b="1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Var(y) ] – </a:t>
            </a:r>
            <a:r>
              <a:rPr b="0" lang="en-US" sz="17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1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/</a:t>
            </a:r>
            <a:r>
              <a:rPr b="0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2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[Exp(v(y)) </a:t>
            </a:r>
            <a:r>
              <a:rPr b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</a:t>
            </a:r>
            <a:r>
              <a:rPr b="1" lang="en-US" sz="17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Var(x) ]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55680" indent="-212760">
              <a:lnSpc>
                <a:spcPct val="100000"/>
              </a:lnSpc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    </a:t>
            </a:r>
            <a:r>
              <a:rPr b="0" lang="en-US" sz="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= [ CR(x,y)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+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CR(y,x)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]</a:t>
            </a: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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2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These work better than CR(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,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) in my test problems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5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Exp[y|x] can be used to predict y </a:t>
            </a:r>
            <a:r>
              <a:rPr b="0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and/or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Exp[x|y] can be used to predict x, then crM(x,y) will be large (close to 1)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3dAllineate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minimizes 1</a:t>
            </a:r>
            <a:r>
              <a:rPr b="0" lang="en-US" sz="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</a:t>
            </a:r>
            <a:r>
              <a:rPr b="0" lang="en-US" sz="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CRm(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with option 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-cost crM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3dAllineate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minimizes 1</a:t>
            </a:r>
            <a:r>
              <a:rPr b="0" lang="en-US" sz="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</a:t>
            </a:r>
            <a:r>
              <a:rPr b="0" lang="en-US" sz="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CRa(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 with option 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-cost crA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3dAllineate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minimizes 1</a:t>
            </a:r>
            <a:r>
              <a:rPr b="0" lang="en-US" sz="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</a:t>
            </a:r>
            <a:r>
              <a:rPr b="0" lang="en-US" sz="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CR(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   with option </a:t>
            </a:r>
            <a:r>
              <a:rPr b="1" lang="en-US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-cost crU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716040" y="390600"/>
            <a:ext cx="777060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Test: Monkey EPI - Anat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222120" y="1031760"/>
            <a:ext cx="7637760" cy="2676600"/>
          </a:xfrm>
          <a:prstGeom prst="rect">
            <a:avLst/>
          </a:prstGeom>
          <a:ln>
            <a:noFill/>
          </a:ln>
        </p:spPr>
      </p:pic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222120" y="3878280"/>
            <a:ext cx="7637760" cy="2676600"/>
          </a:xfrm>
          <a:prstGeom prst="rect">
            <a:avLst/>
          </a:prstGeom>
          <a:ln>
            <a:noFill/>
          </a:ln>
        </p:spPr>
      </p:pic>
      <p:sp>
        <p:nvSpPr>
          <p:cNvPr id="224" name="CustomShape 2"/>
          <p:cNvSpPr/>
          <p:nvPr/>
        </p:nvSpPr>
        <p:spPr>
          <a:xfrm>
            <a:off x="7954920" y="1805040"/>
            <a:ext cx="85428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6 DOF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CRm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7950240" y="4211640"/>
            <a:ext cx="85428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6 DOF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NMI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7954920" y="1805040"/>
            <a:ext cx="85428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6 DOF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7950240" y="4211640"/>
            <a:ext cx="85428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6 DOF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227160" y="1044720"/>
            <a:ext cx="7605720" cy="2665440"/>
          </a:xfrm>
          <a:prstGeom prst="rect">
            <a:avLst/>
          </a:prstGeom>
          <a:ln>
            <a:noFill/>
          </a:ln>
        </p:spPr>
      </p:pic>
      <p:pic>
        <p:nvPicPr>
          <p:cNvPr id="229" name="" descr=""/>
          <p:cNvPicPr/>
          <p:nvPr/>
        </p:nvPicPr>
        <p:blipFill>
          <a:blip r:embed="rId2"/>
          <a:stretch/>
        </p:blipFill>
        <p:spPr>
          <a:xfrm>
            <a:off x="209520" y="3875040"/>
            <a:ext cx="7605720" cy="2665440"/>
          </a:xfrm>
          <a:prstGeom prst="rect">
            <a:avLst/>
          </a:prstGeom>
          <a:ln>
            <a:noFill/>
          </a:ln>
        </p:spPr>
      </p:pic>
      <p:sp>
        <p:nvSpPr>
          <p:cNvPr id="230" name="CustomShape 3"/>
          <p:cNvSpPr/>
          <p:nvPr/>
        </p:nvSpPr>
        <p:spPr>
          <a:xfrm>
            <a:off x="716040" y="390600"/>
            <a:ext cx="7770600" cy="6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Test: Monkey EPI - Anat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7827840" y="1805040"/>
            <a:ext cx="96264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11 DOF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CRm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7823160" y="4211640"/>
            <a:ext cx="96264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11 DOF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NMI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209520" y="1031760"/>
            <a:ext cx="7616880" cy="2608200"/>
          </a:xfrm>
          <a:prstGeom prst="rect">
            <a:avLst/>
          </a:prstGeom>
          <a:ln>
            <a:noFill/>
          </a:ln>
        </p:spPr>
      </p:pic>
      <p:pic>
        <p:nvPicPr>
          <p:cNvPr id="234" name="" descr=""/>
          <p:cNvPicPr/>
          <p:nvPr/>
        </p:nvPicPr>
        <p:blipFill>
          <a:blip r:embed="rId2"/>
          <a:stretch/>
        </p:blipFill>
        <p:spPr>
          <a:xfrm>
            <a:off x="209520" y="3875040"/>
            <a:ext cx="7616880" cy="2668680"/>
          </a:xfrm>
          <a:prstGeom prst="rect">
            <a:avLst/>
          </a:prstGeom>
          <a:ln>
            <a:noFill/>
          </a:ln>
        </p:spPr>
      </p:pic>
      <p:sp>
        <p:nvSpPr>
          <p:cNvPr id="235" name="CustomShape 3"/>
          <p:cNvSpPr/>
          <p:nvPr/>
        </p:nvSpPr>
        <p:spPr>
          <a:xfrm>
            <a:off x="716040" y="390600"/>
            <a:ext cx="7770600" cy="6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Test: Monkey EPI - Anat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7812000" y="1805040"/>
            <a:ext cx="96264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11 DOF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7807320" y="4211640"/>
            <a:ext cx="96264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11 DOF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227160" y="1031760"/>
            <a:ext cx="7605720" cy="2605320"/>
          </a:xfrm>
          <a:prstGeom prst="rect">
            <a:avLst/>
          </a:prstGeom>
          <a:ln>
            <a:noFill/>
          </a:ln>
        </p:spPr>
      </p:pic>
      <p:pic>
        <p:nvPicPr>
          <p:cNvPr id="239" name="" descr=""/>
          <p:cNvPicPr/>
          <p:nvPr/>
        </p:nvPicPr>
        <p:blipFill>
          <a:blip r:embed="rId2"/>
          <a:stretch/>
        </p:blipFill>
        <p:spPr>
          <a:xfrm>
            <a:off x="219240" y="3875040"/>
            <a:ext cx="7605720" cy="2604960"/>
          </a:xfrm>
          <a:prstGeom prst="rect">
            <a:avLst/>
          </a:prstGeom>
          <a:ln>
            <a:noFill/>
          </a:ln>
        </p:spPr>
      </p:pic>
      <p:sp>
        <p:nvSpPr>
          <p:cNvPr id="240" name="CustomShape 3"/>
          <p:cNvSpPr/>
          <p:nvPr/>
        </p:nvSpPr>
        <p:spPr>
          <a:xfrm>
            <a:off x="716040" y="390600"/>
            <a:ext cx="7770600" cy="6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Test: Monkey EPI - Anat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685800" y="2286000"/>
            <a:ext cx="77724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Appendix 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1371600" y="3886200"/>
            <a:ext cx="6400800" cy="175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Talairach Transform from the days of yore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85800" y="2286000"/>
            <a:ext cx="77724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Appendix 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371600" y="3886200"/>
            <a:ext cx="6400800" cy="175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Inter-subject, inter-session registration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80880" y="507960"/>
            <a:ext cx="8001000" cy="99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5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Listen up folks, IMPORTANT NOTE</a:t>
            </a:r>
            <a:r>
              <a:rPr b="1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Have you ever opened up the </a:t>
            </a:r>
            <a:r>
              <a:rPr b="1" lang="en-US" sz="14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4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Define Markers</a:t>
            </a:r>
            <a:r>
              <a:rPr b="1" lang="en-US" sz="14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panel, only to find the AC-PC markers </a:t>
            </a:r>
            <a:r>
              <a:rPr b="1" i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missing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, like this: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8080" indent="-21420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44" name="" descr=""/>
          <p:cNvPicPr/>
          <p:nvPr/>
        </p:nvPicPr>
        <p:blipFill>
          <a:blip r:embed="rId1"/>
          <a:stretch/>
        </p:blipFill>
        <p:spPr>
          <a:xfrm>
            <a:off x="2895480" y="1224000"/>
            <a:ext cx="2819520" cy="2700360"/>
          </a:xfrm>
          <a:prstGeom prst="rect">
            <a:avLst/>
          </a:prstGeom>
          <a:ln w="15840">
            <a:solidFill>
              <a:srgbClr val="ff00ff"/>
            </a:solidFill>
            <a:miter/>
          </a:ln>
        </p:spPr>
      </p:pic>
      <p:sp>
        <p:nvSpPr>
          <p:cNvPr id="245" name="CustomShape 2"/>
          <p:cNvSpPr/>
          <p:nvPr/>
        </p:nvSpPr>
        <p:spPr>
          <a:xfrm>
            <a:off x="228600" y="3963960"/>
            <a:ext cx="8686800" cy="99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There are a few reasons why this happens, but usually it’s because you’ve made a copy of a dataset, and the AC-PC marker tags weren’t created in the copy, resulting in the above dilemma.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In other cases, this occurs when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afni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is launched without any datasets in the directory from which it was launched (oopsy, your mistake).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If you do indeed have an AFNI dataset in your directory, but the markers are missing and you want them back, run </a:t>
            </a:r>
            <a:r>
              <a:rPr b="1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3drefit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with the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-markers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options to create an empty set of AC-PC markers.  Problem solved!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3drefit -markers &lt;name of dataset&gt;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6" name="Line 3"/>
          <p:cNvSpPr/>
          <p:nvPr/>
        </p:nvSpPr>
        <p:spPr>
          <a:xfrm>
            <a:off x="1589040" y="6478560"/>
            <a:ext cx="4572000" cy="1440"/>
          </a:xfrm>
          <a:prstGeom prst="line">
            <a:avLst/>
          </a:prstGeom>
          <a:ln w="38160">
            <a:solidFill>
              <a:srgbClr val="33996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4"/>
          <p:cNvSpPr/>
          <p:nvPr/>
        </p:nvSpPr>
        <p:spPr>
          <a:xfrm>
            <a:off x="6095880" y="2135160"/>
            <a:ext cx="1676520" cy="61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Gasp! Where did they go?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380880" y="380880"/>
            <a:ext cx="8458200" cy="213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Class Example - Selecting the ac-pc markers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cd AFNI_data1/demo_tlrc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Descend into the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demo_tlrc/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subdirectory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afni &amp;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This command launches the AFNI program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 “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&amp;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” keeps the UNIX shell available in the background, so we can continue typing in commands as needed, even if AFNI is running in the foreground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Select dataset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anat+orig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from the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Switch Underlay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control panel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685800" y="5181480"/>
            <a:ext cx="8153280" cy="144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Select the </a:t>
            </a:r>
            <a:r>
              <a:rPr b="1" lang="en-US" sz="18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8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Define Markers</a:t>
            </a:r>
            <a:r>
              <a:rPr b="1" lang="en-US" sz="18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control panel to view the 5 markers for ac-pc alignment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Click the </a:t>
            </a:r>
            <a:r>
              <a:rPr b="1" lang="en-US" sz="18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8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See Markers</a:t>
            </a:r>
            <a:r>
              <a:rPr b="1" lang="en-US" sz="18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button to view the markers on the brain volume as you select them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Click the </a:t>
            </a:r>
            <a:r>
              <a:rPr b="1" lang="en-US" sz="18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8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Allow edits</a:t>
            </a:r>
            <a:r>
              <a:rPr b="1" lang="en-US" sz="18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button in the ac-pc GUI to begin marker selection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9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1"/>
          <a:stretch/>
        </p:blipFill>
        <p:spPr>
          <a:xfrm>
            <a:off x="1752480" y="2590920"/>
            <a:ext cx="5257800" cy="2361960"/>
          </a:xfrm>
          <a:prstGeom prst="rect">
            <a:avLst/>
          </a:prstGeom>
          <a:ln w="25560">
            <a:solidFill>
              <a:srgbClr val="ffcc00"/>
            </a:solidFill>
            <a:miter/>
          </a:ln>
        </p:spPr>
      </p:pic>
      <p:sp>
        <p:nvSpPr>
          <p:cNvPr id="251" name="Line 3"/>
          <p:cNvSpPr/>
          <p:nvPr/>
        </p:nvSpPr>
        <p:spPr>
          <a:xfrm flipH="1" flipV="1">
            <a:off x="5097600" y="3420720"/>
            <a:ext cx="2225520" cy="123516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4"/>
          <p:cNvSpPr/>
          <p:nvPr/>
        </p:nvSpPr>
        <p:spPr>
          <a:xfrm>
            <a:off x="228600" y="4146480"/>
            <a:ext cx="1600200" cy="73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Press IN to view markers on brain volume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3" name="Line 5"/>
          <p:cNvSpPr/>
          <p:nvPr/>
        </p:nvSpPr>
        <p:spPr>
          <a:xfrm flipV="1">
            <a:off x="1676520" y="3497400"/>
            <a:ext cx="2057400" cy="93024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6"/>
          <p:cNvSpPr/>
          <p:nvPr/>
        </p:nvSpPr>
        <p:spPr>
          <a:xfrm>
            <a:off x="7238880" y="3736800"/>
            <a:ext cx="1295640" cy="13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The AC-PC markers appear only when the orig view is highlighted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5" name="Line 7"/>
          <p:cNvSpPr/>
          <p:nvPr/>
        </p:nvSpPr>
        <p:spPr>
          <a:xfrm flipH="1" flipV="1">
            <a:off x="3649680" y="2887200"/>
            <a:ext cx="3673440" cy="176868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85800" y="3352680"/>
            <a:ext cx="7772400" cy="312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19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First goal is to mark top middle and rear middle of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Sagittal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: look for AC at bottom level of corpus callosum, below fornix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Coronal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: look for “mustache”;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Axial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: look for inter-hemispheric connection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Get AC centered at focus of crosshairs (in Axial and Coronal)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Move superior until AC disappears in Axial view; then inferior 1 pixel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Press IN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AC superior edge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marker toggle, then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Set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Move focus back to middle of AC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Move posterior until AC disappears in Coronal view; then anterior 1 pixel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Press IN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AC posterior margin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, then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Set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1"/>
          <a:stretch/>
        </p:blipFill>
        <p:spPr>
          <a:xfrm>
            <a:off x="1219320" y="685800"/>
            <a:ext cx="6705360" cy="2476440"/>
          </a:xfrm>
          <a:prstGeom prst="rect">
            <a:avLst/>
          </a:prstGeom>
          <a:ln w="25560">
            <a:solidFill>
              <a:srgbClr val="ff0003"/>
            </a:solidFill>
            <a:miter/>
          </a:ln>
        </p:spPr>
      </p:pic>
      <p:sp>
        <p:nvSpPr>
          <p:cNvPr id="258" name="Line 2"/>
          <p:cNvSpPr/>
          <p:nvPr/>
        </p:nvSpPr>
        <p:spPr>
          <a:xfrm>
            <a:off x="6019920" y="6400800"/>
            <a:ext cx="457200" cy="1440"/>
          </a:xfrm>
          <a:prstGeom prst="line">
            <a:avLst/>
          </a:prstGeom>
          <a:ln w="3816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Line 3"/>
          <p:cNvSpPr/>
          <p:nvPr/>
        </p:nvSpPr>
        <p:spPr>
          <a:xfrm>
            <a:off x="7010280" y="5334120"/>
            <a:ext cx="457200" cy="1440"/>
          </a:xfrm>
          <a:prstGeom prst="line">
            <a:avLst/>
          </a:prstGeom>
          <a:ln w="3816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4"/>
          <p:cNvSpPr/>
          <p:nvPr/>
        </p:nvSpPr>
        <p:spPr>
          <a:xfrm>
            <a:off x="1905120" y="1523880"/>
            <a:ext cx="533160" cy="304920"/>
          </a:xfrm>
          <a:prstGeom prst="ellipse">
            <a:avLst/>
          </a:prstGeom>
          <a:noFill/>
          <a:ln w="2556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5"/>
          <p:cNvSpPr/>
          <p:nvPr/>
        </p:nvSpPr>
        <p:spPr>
          <a:xfrm>
            <a:off x="3733920" y="2286000"/>
            <a:ext cx="685800" cy="228600"/>
          </a:xfrm>
          <a:prstGeom prst="ellipse">
            <a:avLst/>
          </a:prstGeom>
          <a:noFill/>
          <a:ln w="2556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6"/>
          <p:cNvSpPr/>
          <p:nvPr/>
        </p:nvSpPr>
        <p:spPr>
          <a:xfrm>
            <a:off x="6324480" y="2286000"/>
            <a:ext cx="304920" cy="228600"/>
          </a:xfrm>
          <a:prstGeom prst="ellipse">
            <a:avLst/>
          </a:prstGeom>
          <a:noFill/>
          <a:ln w="25560">
            <a:solidFill>
              <a:srgbClr val="00fff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533520" y="533520"/>
            <a:ext cx="8381880" cy="160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11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Second goal is to mark inferior edge of </a:t>
            </a:r>
            <a:r>
              <a:rPr b="1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PC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1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This is harder, since PC doesn’t show up well at 1 mm resolution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1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Fortunately, PC is always at the top of the cerebral aqueduct, which does show up well (at least, if CSF is properly suppressed by the MRI pulse sequence)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685800" y="5105520"/>
            <a:ext cx="8153280" cy="16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Therefore, if you can’t see the PC, find mid-sagittal location just at top of cerebral aqueduct and mark it as</a:t>
            </a:r>
            <a:r>
              <a:rPr b="1" lang="en-US" sz="18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1" lang="en-US" sz="18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8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PC inferior edge</a:t>
            </a:r>
            <a:r>
              <a:rPr b="1" lang="en-US" sz="18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Third goal is to mark </a:t>
            </a:r>
            <a:r>
              <a:rPr b="1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two</a:t>
            </a:r>
            <a:r>
              <a:rPr b="0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1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inter-hemispheric points</a:t>
            </a:r>
            <a:r>
              <a:rPr b="0" lang="en-US" sz="1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(above corpus callosum)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 two points must be at least 2 cm apart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 two planes AC-PC-#1 and AC-PC-#2 must be no more than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2</a:t>
            </a:r>
            <a:r>
              <a:rPr b="1" lang="en-US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apart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>
            <a:off x="914400" y="2209680"/>
            <a:ext cx="7391520" cy="2590920"/>
          </a:xfrm>
          <a:prstGeom prst="rect">
            <a:avLst/>
          </a:prstGeom>
          <a:ln w="25560">
            <a:solidFill>
              <a:srgbClr val="ffcc00"/>
            </a:solidFill>
            <a:miter/>
          </a:ln>
        </p:spPr>
      </p:pic>
      <p:sp>
        <p:nvSpPr>
          <p:cNvPr id="266" name="CustomShape 3"/>
          <p:cNvSpPr/>
          <p:nvPr/>
        </p:nvSpPr>
        <p:spPr>
          <a:xfrm>
            <a:off x="5867280" y="4876920"/>
            <a:ext cx="184464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cerebral aqueduct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7" name="Line 4"/>
          <p:cNvSpPr/>
          <p:nvPr/>
        </p:nvSpPr>
        <p:spPr>
          <a:xfrm flipV="1">
            <a:off x="6629400" y="3954240"/>
            <a:ext cx="457200" cy="1006200"/>
          </a:xfrm>
          <a:prstGeom prst="line">
            <a:avLst/>
          </a:prstGeom>
          <a:ln w="25560">
            <a:solidFill>
              <a:srgbClr val="00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533520" y="533520"/>
            <a:ext cx="8381880" cy="3809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1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AC-PC Markers Cheat Sheet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1960" indent="-220680">
              <a:lnSpc>
                <a:spcPct val="11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 AC-PC markers may take some time for the novice to master, so in the interest of time, we provide you with a little guide or “cheat sheet” to help you place markers on this example volume: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1591920" indent="-212400">
              <a:lnSpc>
                <a:spcPct val="11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 </a:t>
            </a:r>
            <a:r>
              <a:rPr b="0" lang="en-US" sz="15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i   j   k</a:t>
            </a:r>
            <a:r>
              <a:rPr b="0" lang="en-US" sz="15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  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to: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25360">
              <a:lnSpc>
                <a:spcPct val="11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AC Superior Edge: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126   107   63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25360">
              <a:lnSpc>
                <a:spcPct val="11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AC Posterior Margin: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127   108   63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25360">
              <a:lnSpc>
                <a:spcPct val="11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PC Inferior Edge: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152   109   63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25360">
              <a:lnSpc>
                <a:spcPct val="11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1st Mid-Sagittal Point: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110     59   60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25360">
              <a:lnSpc>
                <a:spcPct val="11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2nd Mid-Sagittal Point: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172     63   60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25360">
              <a:lnSpc>
                <a:spcPct val="11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2057400" y="1752480"/>
            <a:ext cx="5029200" cy="1981440"/>
          </a:xfrm>
          <a:prstGeom prst="rect">
            <a:avLst/>
          </a:prstGeom>
          <a:noFill/>
          <a:ln w="15840">
            <a:solidFill>
              <a:srgbClr val="0205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3"/>
          <p:cNvSpPr/>
          <p:nvPr/>
        </p:nvSpPr>
        <p:spPr>
          <a:xfrm>
            <a:off x="3048120" y="4343400"/>
            <a:ext cx="137160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AC-PC markers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3886200" y="5105520"/>
            <a:ext cx="190512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mid-sagittal markers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5410080" y="3733920"/>
            <a:ext cx="1576440" cy="2635200"/>
          </a:xfrm>
          <a:prstGeom prst="rect">
            <a:avLst/>
          </a:prstGeom>
          <a:ln>
            <a:noFill/>
          </a:ln>
        </p:spPr>
      </p:pic>
      <p:pic>
        <p:nvPicPr>
          <p:cNvPr id="273" name="" descr=""/>
          <p:cNvPicPr/>
          <p:nvPr/>
        </p:nvPicPr>
        <p:blipFill>
          <a:blip r:embed="rId2"/>
          <a:stretch/>
        </p:blipFill>
        <p:spPr>
          <a:xfrm>
            <a:off x="6934320" y="4114800"/>
            <a:ext cx="1485720" cy="2482920"/>
          </a:xfrm>
          <a:prstGeom prst="rect">
            <a:avLst/>
          </a:prstGeom>
          <a:ln>
            <a:noFill/>
          </a:ln>
        </p:spPr>
      </p:pic>
      <p:pic>
        <p:nvPicPr>
          <p:cNvPr id="274" name="" descr=""/>
          <p:cNvPicPr/>
          <p:nvPr/>
        </p:nvPicPr>
        <p:blipFill>
          <a:blip r:embed="rId3"/>
          <a:stretch/>
        </p:blipFill>
        <p:spPr>
          <a:xfrm>
            <a:off x="689040" y="3809880"/>
            <a:ext cx="2620800" cy="274320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533520" y="685800"/>
            <a:ext cx="8305560" cy="556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Once all 5 markers have been set, the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Quality?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Button is ready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You can’t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Transform Data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until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Quality?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Check is passed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In this case, quality check makes sure two planes from AC-PC line to mid-sagittal points are within 2</a:t>
            </a:r>
            <a:r>
              <a:rPr b="0" lang="en-US" sz="1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o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7760" indent="-22068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Sample below shows a 2.43</a:t>
            </a:r>
            <a:r>
              <a:rPr b="0" lang="en-US" sz="1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deviation between planes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ERROR message indicates we must move one of the points a little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6640" indent="-21456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6640" indent="-214560">
              <a:lnSpc>
                <a:spcPct val="11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6640" indent="-214560">
              <a:lnSpc>
                <a:spcPct val="11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8080" indent="-214200">
              <a:lnSpc>
                <a:spcPct val="11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7760" indent="-22068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Sample below shows a deviation between planes at less than 2</a:t>
            </a:r>
            <a:r>
              <a:rPr b="0" lang="en-US" sz="1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o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.  Quality check is passed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28600">
              <a:lnSpc>
                <a:spcPct val="11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28600">
              <a:lnSpc>
                <a:spcPct val="11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28600">
              <a:lnSpc>
                <a:spcPct val="11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28600">
              <a:lnSpc>
                <a:spcPct val="11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1584000" indent="-212400">
              <a:lnSpc>
                <a:spcPct val="110000"/>
              </a:lnSpc>
              <a:buClr>
                <a:srgbClr val="000000"/>
              </a:buClr>
              <a:buSzPct val="90000"/>
              <a:buFont typeface="Times New Roman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We can now save the marker locations into the dataset header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76" name="" descr=""/>
          <p:cNvPicPr/>
          <p:nvPr/>
        </p:nvPicPr>
        <p:blipFill>
          <a:blip r:embed="rId1"/>
          <a:stretch/>
        </p:blipFill>
        <p:spPr>
          <a:xfrm>
            <a:off x="3429000" y="2470320"/>
            <a:ext cx="4724280" cy="1091880"/>
          </a:xfrm>
          <a:prstGeom prst="rect">
            <a:avLst/>
          </a:prstGeom>
          <a:ln w="25560">
            <a:solidFill>
              <a:srgbClr val="808080"/>
            </a:solidFill>
            <a:miter/>
          </a:ln>
        </p:spPr>
      </p:pic>
      <p:pic>
        <p:nvPicPr>
          <p:cNvPr id="277" name="" descr=""/>
          <p:cNvPicPr/>
          <p:nvPr/>
        </p:nvPicPr>
        <p:blipFill>
          <a:blip r:embed="rId2"/>
          <a:stretch/>
        </p:blipFill>
        <p:spPr>
          <a:xfrm>
            <a:off x="3429000" y="4224240"/>
            <a:ext cx="4802040" cy="1108080"/>
          </a:xfrm>
          <a:prstGeom prst="rect">
            <a:avLst/>
          </a:prstGeom>
          <a:ln w="25560">
            <a:solidFill>
              <a:srgbClr val="808080"/>
            </a:solidFill>
            <a:miter/>
          </a:ln>
        </p:spPr>
      </p:pic>
      <p:sp>
        <p:nvSpPr>
          <p:cNvPr id="278" name="Line 2"/>
          <p:cNvSpPr/>
          <p:nvPr/>
        </p:nvSpPr>
        <p:spPr>
          <a:xfrm>
            <a:off x="4775040" y="990720"/>
            <a:ext cx="1067040" cy="1440"/>
          </a:xfrm>
          <a:prstGeom prst="line">
            <a:avLst/>
          </a:prstGeom>
          <a:ln w="3816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Line 3"/>
          <p:cNvSpPr/>
          <p:nvPr/>
        </p:nvSpPr>
        <p:spPr>
          <a:xfrm>
            <a:off x="4991040" y="1295280"/>
            <a:ext cx="1067040" cy="1800"/>
          </a:xfrm>
          <a:prstGeom prst="line">
            <a:avLst/>
          </a:prstGeom>
          <a:ln w="3816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Line 4"/>
          <p:cNvSpPr/>
          <p:nvPr/>
        </p:nvSpPr>
        <p:spPr>
          <a:xfrm>
            <a:off x="2523960" y="1295280"/>
            <a:ext cx="1752840" cy="1800"/>
          </a:xfrm>
          <a:prstGeom prst="line">
            <a:avLst/>
          </a:prstGeom>
          <a:ln w="3816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533520" y="404640"/>
            <a:ext cx="8305560" cy="556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Notes on positioning AC/PC markers: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 structures dimensions are on the order of typical high-res images. Do not fret about a matter such as: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7760" indent="-22068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Q: Do I put the Sup. AC marker on the top voxel where I see still the the structure or on the one above it?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1584000" indent="-212400">
              <a:lnSpc>
                <a:spcPct val="100000"/>
              </a:lnSpc>
              <a:buClr>
                <a:srgbClr val="000000"/>
              </a:buClr>
              <a:buSzPct val="90000"/>
              <a:buFont typeface="Times New Roman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A: Either option is OK, just be consistent. The same goes for setting the bounding box around the brain discussed ahead. Remember, intra-subject anatomical variability is more than the 1 or 2 mm you are concerned about.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Typically, all three markers fall in the same mid-saggital plane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Why, oh why, two mid-saggital points?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1" lang="en-US" sz="14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4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Quality?</a:t>
            </a:r>
            <a:r>
              <a:rPr b="1" lang="en-US" sz="14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Contrary to our desires, no two hemispheres in their natural setting can be perfectly separated by a mid-saggital plane. When you select a mid-saggital point, you are defining a plane (with AC/PC points) that forms an acceptable separation between left and right sides of the brain.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To get a better approximation of the mid-saggital plane, AFNI insists on another mid-saggital point and uses the average of the two planes. It also insists that these two planes are not off from one another by more than 2</a:t>
            </a:r>
            <a:r>
              <a:rPr b="0" lang="en-US" sz="1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o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 am Quality! How do I escape the tyranny of the </a:t>
            </a:r>
            <a:r>
              <a:rPr b="1" lang="en-US" sz="14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4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Quality?</a:t>
            </a:r>
            <a:r>
              <a:rPr b="1" lang="en-US" sz="14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check?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If you know what you're doing and want to elide the tests: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7760" indent="-22068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Set AFNI_MARKERS_NOQUAL environment variable to YES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7760" indent="-22068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This is a times needed when you are applying the transform to brains of children or monkeys which differ markedly in size from mature human brains.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85800" y="685800"/>
            <a:ext cx="7924680" cy="571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13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When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Transform Data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is available, pressing it will close the            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Define Markers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panel, write marker locations into the dataset header, and create the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+acpc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datasets that follow from this one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2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AC-PC Aligned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coordinate system is now enabled in the main AFNI controller window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2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In the future, you could re-edit the markers, if desired, then re-transform the dataset (but you wouldn’t make a mistake, would you?)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3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If you don’t want to save edited markers to the dataset header, you must quit AFNI without pressing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Transform Data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or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Define Markers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6640" indent="-214560">
              <a:lnSpc>
                <a:spcPct val="12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2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ls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The newly created ac-pc dataset,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anat+acpc.HEAD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,</a:t>
            </a:r>
            <a:r>
              <a:rPr b="0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is located in our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demo_tlrc/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directory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2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At this point, only the header file exists, which can be viewed when selecting the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AC-PC Aligned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button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2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more on how to create the accompanying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.BRIK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file later…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3" name="Line 2"/>
          <p:cNvSpPr/>
          <p:nvPr/>
        </p:nvSpPr>
        <p:spPr>
          <a:xfrm>
            <a:off x="1930320" y="1066680"/>
            <a:ext cx="1905120" cy="1800"/>
          </a:xfrm>
          <a:prstGeom prst="line">
            <a:avLst/>
          </a:prstGeom>
          <a:ln w="3816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Line 3"/>
          <p:cNvSpPr/>
          <p:nvPr/>
        </p:nvSpPr>
        <p:spPr>
          <a:xfrm>
            <a:off x="1447920" y="1371600"/>
            <a:ext cx="1904760" cy="1440"/>
          </a:xfrm>
          <a:prstGeom prst="line">
            <a:avLst/>
          </a:prstGeom>
          <a:ln w="3816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Line 4"/>
          <p:cNvSpPr/>
          <p:nvPr/>
        </p:nvSpPr>
        <p:spPr>
          <a:xfrm>
            <a:off x="4167360" y="3670200"/>
            <a:ext cx="1828800" cy="1800"/>
          </a:xfrm>
          <a:prstGeom prst="line">
            <a:avLst/>
          </a:prstGeom>
          <a:ln w="3816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Line 5"/>
          <p:cNvSpPr/>
          <p:nvPr/>
        </p:nvSpPr>
        <p:spPr>
          <a:xfrm>
            <a:off x="6512040" y="3686040"/>
            <a:ext cx="1714320" cy="1800"/>
          </a:xfrm>
          <a:prstGeom prst="line">
            <a:avLst/>
          </a:prstGeom>
          <a:ln w="3816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Line 6"/>
          <p:cNvSpPr/>
          <p:nvPr/>
        </p:nvSpPr>
        <p:spPr>
          <a:xfrm>
            <a:off x="1658880" y="5302080"/>
            <a:ext cx="1828800" cy="1800"/>
          </a:xfrm>
          <a:prstGeom prst="line">
            <a:avLst/>
          </a:prstGeom>
          <a:ln w="3816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685800" y="609480"/>
            <a:ext cx="7772400" cy="91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9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9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Scaling to Talairach-Tournoux (+tlrc) coordinates</a:t>
            </a:r>
            <a:r>
              <a:rPr b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19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We now stretch/shrink the brain to fit the Talairach-Tournoux Atlas brain size (sample TT Atlas pages shown below, just for fun)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89" name="" descr=""/>
          <p:cNvPicPr/>
          <p:nvPr/>
        </p:nvPicPr>
        <p:blipFill>
          <a:blip r:embed="rId1"/>
          <a:stretch/>
        </p:blipFill>
        <p:spPr>
          <a:xfrm>
            <a:off x="685800" y="1447920"/>
            <a:ext cx="7924680" cy="2852640"/>
          </a:xfrm>
          <a:prstGeom prst="rect">
            <a:avLst/>
          </a:prstGeom>
          <a:ln>
            <a:noFill/>
          </a:ln>
        </p:spPr>
      </p:pic>
      <p:graphicFrame>
        <p:nvGraphicFramePr>
          <p:cNvPr id="290" name="Table 2"/>
          <p:cNvGraphicFramePr/>
          <p:nvPr/>
        </p:nvGraphicFramePr>
        <p:xfrm>
          <a:off x="1600200" y="4343400"/>
          <a:ext cx="3204360" cy="1439280"/>
        </p:xfrm>
        <a:graphic>
          <a:graphicData uri="http://schemas.openxmlformats.org/drawingml/2006/table">
            <a:tbl>
              <a:tblPr/>
              <a:tblGrid>
                <a:gridCol w="2253240"/>
                <a:gridCol w="951480"/>
              </a:tblGrid>
              <a:tr h="479880"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Most anterior to AC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70 mm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9880"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AC to PC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 mm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9880"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PC to most posterior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79 mm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91" name="Table 3"/>
          <p:cNvGraphicFramePr/>
          <p:nvPr/>
        </p:nvGraphicFramePr>
        <p:xfrm>
          <a:off x="1600200" y="5365800"/>
          <a:ext cx="3204360" cy="959400"/>
        </p:xfrm>
        <a:graphic>
          <a:graphicData uri="http://schemas.openxmlformats.org/drawingml/2006/table">
            <a:tbl>
              <a:tblPr/>
              <a:tblGrid>
                <a:gridCol w="2253240"/>
                <a:gridCol w="951480"/>
              </a:tblGrid>
              <a:tr h="479880"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Most inferior to AC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42 mm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9880"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AC to most superior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74 mm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92" name="Table 4"/>
          <p:cNvGraphicFramePr/>
          <p:nvPr/>
        </p:nvGraphicFramePr>
        <p:xfrm>
          <a:off x="4800600" y="6095880"/>
          <a:ext cx="3204360" cy="676440"/>
        </p:xfrm>
        <a:graphic>
          <a:graphicData uri="http://schemas.openxmlformats.org/drawingml/2006/table">
            <a:tbl>
              <a:tblPr/>
              <a:tblGrid>
                <a:gridCol w="2253240"/>
                <a:gridCol w="951480"/>
              </a:tblGrid>
              <a:tr h="676800"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Width of cerebrum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136 mm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93" name="Table 5"/>
          <p:cNvGraphicFramePr/>
          <p:nvPr/>
        </p:nvGraphicFramePr>
        <p:xfrm>
          <a:off x="1600200" y="6095880"/>
          <a:ext cx="3204360" cy="479520"/>
        </p:xfrm>
        <a:graphic>
          <a:graphicData uri="http://schemas.openxmlformats.org/drawingml/2006/table">
            <a:tbl>
              <a:tblPr/>
              <a:tblGrid>
                <a:gridCol w="2253240"/>
                <a:gridCol w="951480"/>
              </a:tblGrid>
              <a:tr h="479880"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AC to left (or right)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68 mm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94" name="Table 6"/>
          <p:cNvGraphicFramePr/>
          <p:nvPr/>
        </p:nvGraphicFramePr>
        <p:xfrm>
          <a:off x="4800600" y="4343400"/>
          <a:ext cx="3204360" cy="1915560"/>
        </p:xfrm>
        <a:graphic>
          <a:graphicData uri="http://schemas.openxmlformats.org/drawingml/2006/table">
            <a:tbl>
              <a:tblPr/>
              <a:tblGrid>
                <a:gridCol w="2253240"/>
                <a:gridCol w="951480"/>
              </a:tblGrid>
              <a:tr h="648360">
                <a:tc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0760">
                <a:tc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76800"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Length of cerebrum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172 mm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95" name="Table 7"/>
          <p:cNvGraphicFramePr/>
          <p:nvPr/>
        </p:nvGraphicFramePr>
        <p:xfrm>
          <a:off x="4800600" y="5365800"/>
          <a:ext cx="3204360" cy="1127880"/>
        </p:xfrm>
        <a:graphic>
          <a:graphicData uri="http://schemas.openxmlformats.org/drawingml/2006/table">
            <a:tbl>
              <a:tblPr/>
              <a:tblGrid>
                <a:gridCol w="2253240"/>
                <a:gridCol w="951480"/>
              </a:tblGrid>
              <a:tr h="648360">
                <a:tc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9880"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Height of cerebrum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173520" bIns="46800"/>
                    <a:p>
                      <a:pPr>
                        <a:lnSpc>
                          <a:spcPct val="76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116 mm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457200" y="533520"/>
            <a:ext cx="8458200" cy="213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1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Class example - Selecting the Talairach-Tournoux markers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19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There are 12 sub-regions to be scaled (3 A-P x 2 I-S x 2 L-R)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19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To enable this, the transformed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+acpc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dataset gets its own set of markers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Click on the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AC-PC Aligned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button to view our volume in ac-pc coordinates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Select the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Define Markers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control panel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19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 new set of six Talairach markers will appear: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97" name="" descr=""/>
          <p:cNvPicPr/>
          <p:nvPr/>
        </p:nvPicPr>
        <p:blipFill>
          <a:blip r:embed="rId1"/>
          <a:stretch/>
        </p:blipFill>
        <p:spPr>
          <a:xfrm>
            <a:off x="1219320" y="3224160"/>
            <a:ext cx="6476760" cy="3176640"/>
          </a:xfrm>
          <a:prstGeom prst="rect">
            <a:avLst/>
          </a:prstGeom>
          <a:ln w="22320">
            <a:solidFill>
              <a:srgbClr val="ffcc00"/>
            </a:solidFill>
            <a:miter/>
          </a:ln>
        </p:spPr>
      </p:pic>
      <p:sp>
        <p:nvSpPr>
          <p:cNvPr id="298" name="CustomShape 2"/>
          <p:cNvSpPr/>
          <p:nvPr/>
        </p:nvSpPr>
        <p:spPr>
          <a:xfrm>
            <a:off x="4419720" y="2682720"/>
            <a:ext cx="3124080" cy="52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The Talairach markers appear only when the AC-PC view is highlighted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9" name="Line 3"/>
          <p:cNvSpPr/>
          <p:nvPr/>
        </p:nvSpPr>
        <p:spPr>
          <a:xfrm flipH="1">
            <a:off x="3192480" y="3124080"/>
            <a:ext cx="1311120" cy="60984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Line 4"/>
          <p:cNvSpPr/>
          <p:nvPr/>
        </p:nvSpPr>
        <p:spPr>
          <a:xfrm>
            <a:off x="4495680" y="3124080"/>
            <a:ext cx="76320" cy="45720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685800" y="455760"/>
            <a:ext cx="8077320" cy="144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Intra-subject, inter-session registration (for multi-day studies on same subject)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Longitudinal or learning studies; re-use of cortical surface models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Transformation between sessions is calculated by registering high-resolution anatomicals from each session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4800600" y="1589040"/>
            <a:ext cx="3648240" cy="302904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4800600" y="1589040"/>
            <a:ext cx="3648240" cy="3029040"/>
          </a:xfrm>
          <a:custGeom>
            <a:avLst/>
            <a:gdLst/>
            <a:ahLst/>
            <a:rect l="0" t="0" r="r" b="b"/>
            <a:pathLst>
              <a:path w="10135" h="8416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410"/>
                </a:lnTo>
                <a:cubicBezTo>
                  <a:pt x="0" y="8412"/>
                  <a:pt x="2" y="8415"/>
                  <a:pt x="4" y="8415"/>
                </a:cubicBezTo>
                <a:lnTo>
                  <a:pt x="10130" y="8415"/>
                </a:lnTo>
                <a:cubicBezTo>
                  <a:pt x="10132" y="8415"/>
                  <a:pt x="10134" y="8412"/>
                  <a:pt x="10134" y="8410"/>
                </a:cubicBezTo>
                <a:lnTo>
                  <a:pt x="10134" y="4"/>
                </a:lnTo>
                <a:cubicBezTo>
                  <a:pt x="10134" y="2"/>
                  <a:pt x="10132" y="0"/>
                  <a:pt x="10130" y="0"/>
                </a:cubicBezTo>
                <a:lnTo>
                  <a:pt x="4" y="0"/>
                </a:lnTo>
              </a:path>
            </a:pathLst>
          </a:custGeom>
          <a:noFill/>
          <a:ln w="2232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3"/>
          <p:cNvSpPr/>
          <p:nvPr/>
        </p:nvSpPr>
        <p:spPr>
          <a:xfrm>
            <a:off x="457200" y="1827360"/>
            <a:ext cx="3878280" cy="2582640"/>
          </a:xfrm>
          <a:custGeom>
            <a:avLst/>
            <a:gdLst/>
            <a:ahLst/>
            <a:rect l="0" t="0" r="r" b="b"/>
            <a:pathLst>
              <a:path w="10775" h="7176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7170"/>
                </a:lnTo>
                <a:cubicBezTo>
                  <a:pt x="0" y="7172"/>
                  <a:pt x="2" y="7175"/>
                  <a:pt x="4" y="7175"/>
                </a:cubicBezTo>
                <a:lnTo>
                  <a:pt x="10769" y="7175"/>
                </a:lnTo>
                <a:cubicBezTo>
                  <a:pt x="10771" y="7175"/>
                  <a:pt x="10774" y="7172"/>
                  <a:pt x="10774" y="7170"/>
                </a:cubicBezTo>
                <a:lnTo>
                  <a:pt x="10774" y="4"/>
                </a:lnTo>
                <a:cubicBezTo>
                  <a:pt x="10774" y="2"/>
                  <a:pt x="10771" y="0"/>
                  <a:pt x="10769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4"/>
          <p:cNvSpPr/>
          <p:nvPr/>
        </p:nvSpPr>
        <p:spPr>
          <a:xfrm>
            <a:off x="457200" y="1827360"/>
            <a:ext cx="3878280" cy="282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2" marL="914400" indent="-231840">
              <a:lnSpc>
                <a:spcPct val="95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1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to3d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defines defines relationship between EPI and SPGR in each session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1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3dvolreg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computes relationship between sessions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So can transform EPI from session 2 to orientation of session 1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31480" indent="-22356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9" name="CustomShape 5"/>
          <p:cNvSpPr/>
          <p:nvPr/>
        </p:nvSpPr>
        <p:spPr>
          <a:xfrm>
            <a:off x="685800" y="4494240"/>
            <a:ext cx="8069400" cy="1744560"/>
          </a:xfrm>
          <a:custGeom>
            <a:avLst/>
            <a:gdLst/>
            <a:ahLst/>
            <a:rect l="0" t="0" r="r" b="b"/>
            <a:pathLst>
              <a:path w="22417" h="484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4842"/>
                </a:lnTo>
                <a:cubicBezTo>
                  <a:pt x="0" y="4844"/>
                  <a:pt x="2" y="4847"/>
                  <a:pt x="4" y="4847"/>
                </a:cubicBezTo>
                <a:lnTo>
                  <a:pt x="22411" y="4847"/>
                </a:lnTo>
                <a:cubicBezTo>
                  <a:pt x="22413" y="4847"/>
                  <a:pt x="22416" y="4844"/>
                  <a:pt x="22416" y="4842"/>
                </a:cubicBezTo>
                <a:lnTo>
                  <a:pt x="22416" y="4"/>
                </a:lnTo>
                <a:cubicBezTo>
                  <a:pt x="22416" y="2"/>
                  <a:pt x="22413" y="0"/>
                  <a:pt x="2241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6"/>
          <p:cNvSpPr/>
          <p:nvPr/>
        </p:nvSpPr>
        <p:spPr>
          <a:xfrm>
            <a:off x="685800" y="4494240"/>
            <a:ext cx="8069400" cy="191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Issues in inter-session registration: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Subject’s head will be positioned differently (in orientation and location)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7760" indent="-22068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xyz-coordinates and anatomy don’t correspond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Anatomical coverage of EPI slices will differ between sessions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Geometrical relation between EPI and SPGR differs between session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Slice thickness may vary between sessions (try not to do this, OK?)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" descr=""/>
          <p:cNvPicPr/>
          <p:nvPr/>
        </p:nvPicPr>
        <p:blipFill>
          <a:blip r:embed="rId1"/>
          <a:stretch/>
        </p:blipFill>
        <p:spPr>
          <a:xfrm>
            <a:off x="1616040" y="1994040"/>
            <a:ext cx="3657600" cy="2189160"/>
          </a:xfrm>
          <a:prstGeom prst="rect">
            <a:avLst/>
          </a:prstGeom>
          <a:ln w="25560">
            <a:solidFill>
              <a:srgbClr val="969696"/>
            </a:solidFill>
            <a:miter/>
          </a:ln>
        </p:spPr>
      </p:pic>
      <p:pic>
        <p:nvPicPr>
          <p:cNvPr id="302" name="" descr=""/>
          <p:cNvPicPr/>
          <p:nvPr/>
        </p:nvPicPr>
        <p:blipFill>
          <a:blip r:embed="rId2"/>
          <a:stretch/>
        </p:blipFill>
        <p:spPr>
          <a:xfrm>
            <a:off x="4960800" y="1668600"/>
            <a:ext cx="2460600" cy="3047760"/>
          </a:xfrm>
          <a:prstGeom prst="rect">
            <a:avLst/>
          </a:prstGeom>
          <a:ln w="22320">
            <a:solidFill>
              <a:srgbClr val="969696"/>
            </a:solidFill>
            <a:miter/>
          </a:ln>
        </p:spPr>
      </p:pic>
      <p:sp>
        <p:nvSpPr>
          <p:cNvPr id="303" name="CustomShape 1"/>
          <p:cNvSpPr/>
          <p:nvPr/>
        </p:nvSpPr>
        <p:spPr>
          <a:xfrm>
            <a:off x="685800" y="533520"/>
            <a:ext cx="7772400" cy="1676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5619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Using the same methods as before (i.e., select marker toggle, move focus there, </a:t>
            </a:r>
            <a:r>
              <a:rPr b="1" lang="en-US" sz="14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4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Set</a:t>
            </a:r>
            <a:r>
              <a:rPr b="1" lang="en-US" sz="14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), you must mark these extreme points of the cerebrum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Using 2 or 3 image windows at a time is useful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Hardest marker to select is </a:t>
            </a:r>
            <a:r>
              <a:rPr b="1" lang="en-US" sz="14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4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Most inferior point</a:t>
            </a:r>
            <a:r>
              <a:rPr b="1" lang="en-US" sz="14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in the temporal lobe, since it is near other (non-brain) tissue: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457200" y="5014800"/>
            <a:ext cx="8686800" cy="12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Once all 6 are set, press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Quality?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to see if the distances are reasonable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7760" indent="-22068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Leave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Big Talairach Box?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Pressed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7760" indent="-22068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Is a legacy from earliest (1994-6) days of AFNI, when 3D box size of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+tlrc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datasets was 10 mm smaller in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I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-direction than the current default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2682720" y="3268800"/>
            <a:ext cx="228600" cy="228600"/>
          </a:xfrm>
          <a:prstGeom prst="ellipse">
            <a:avLst/>
          </a:prstGeom>
          <a:noFill/>
          <a:ln w="22320">
            <a:solidFill>
              <a:srgbClr val="ff07f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4"/>
          <p:cNvSpPr/>
          <p:nvPr/>
        </p:nvSpPr>
        <p:spPr>
          <a:xfrm>
            <a:off x="396720" y="3116160"/>
            <a:ext cx="1295640" cy="73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Sagittal view: most inferior point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7" name="Line 5"/>
          <p:cNvSpPr/>
          <p:nvPr/>
        </p:nvSpPr>
        <p:spPr>
          <a:xfrm flipV="1">
            <a:off x="930240" y="3412800"/>
            <a:ext cx="1752480" cy="244440"/>
          </a:xfrm>
          <a:prstGeom prst="line">
            <a:avLst/>
          </a:prstGeom>
          <a:ln w="2232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6"/>
          <p:cNvSpPr/>
          <p:nvPr/>
        </p:nvSpPr>
        <p:spPr>
          <a:xfrm>
            <a:off x="6073920" y="2430360"/>
            <a:ext cx="183960" cy="228600"/>
          </a:xfrm>
          <a:prstGeom prst="ellipse">
            <a:avLst/>
          </a:prstGeom>
          <a:noFill/>
          <a:ln w="22320">
            <a:solidFill>
              <a:srgbClr val="ff07f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7"/>
          <p:cNvSpPr/>
          <p:nvPr/>
        </p:nvSpPr>
        <p:spPr>
          <a:xfrm>
            <a:off x="7483320" y="3344760"/>
            <a:ext cx="1219320" cy="73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Axial view: most inferior point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0" name="Line 8"/>
          <p:cNvSpPr/>
          <p:nvPr/>
        </p:nvSpPr>
        <p:spPr>
          <a:xfrm flipH="1" flipV="1">
            <a:off x="6180120" y="2575080"/>
            <a:ext cx="1463760" cy="777600"/>
          </a:xfrm>
          <a:prstGeom prst="line">
            <a:avLst/>
          </a:prstGeom>
          <a:ln w="2232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685800" y="685800"/>
            <a:ext cx="7924680" cy="594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12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Once the quality check is passed, click on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Transform Data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to save the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+tlrc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header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2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ls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The newly created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+tlrc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dataset,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anat+tlrc.HEAD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,</a:t>
            </a:r>
            <a:r>
              <a:rPr b="0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is located in our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demo_tlrc/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directory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2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At this point, the following anatomical datasets should be found in our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demo_tlrc/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directory: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55680" indent="-212760">
              <a:lnSpc>
                <a:spcPct val="12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anat+orig.HEAD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anat+orig.BRIK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55680" indent="-212760">
              <a:lnSpc>
                <a:spcPct val="120000"/>
              </a:lnSpc>
            </a:pP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anat+acpc.HEAD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55680" indent="-212760">
              <a:lnSpc>
                <a:spcPct val="120000"/>
              </a:lnSpc>
            </a:pP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anat+tlrc.HEAD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7280" indent="-228600">
              <a:lnSpc>
                <a:spcPct val="12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2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In addition, the following functional dataset (which I -- the instructor -- created earlier) should be stored in the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demo_tlrc/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directory: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55680" indent="-212760">
              <a:lnSpc>
                <a:spcPct val="12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func_slim+orig.HEAD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func_slim+orig.BRIK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55680" indent="-212760">
              <a:lnSpc>
                <a:spcPct val="12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7760" indent="-220680">
              <a:lnSpc>
                <a:spcPct val="120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Note that this functional dataset is in the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+orig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format (not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+acpc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or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+tlrc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609480" y="609480"/>
            <a:ext cx="8229600" cy="325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58480" indent="-258480">
              <a:lnSpc>
                <a:spcPct val="11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Automatic creation of “follower datasets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”: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606240" indent="-26496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After the anatomical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+orig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dataset in a directory is resampled to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+acpc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and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+tlrc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coordinates, all the other datasets in that directory will </a:t>
            </a: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automatically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get transformed datasets as well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42840" indent="-266760">
              <a:lnSpc>
                <a:spcPct val="11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These datasets are created automatically inside the interactive AFNI program, and are not written (saved) to disk (i.e., only header info exists at this point)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42840" indent="-266760">
              <a:lnSpc>
                <a:spcPct val="11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How followers are created (arrows show geometrical relationships):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50760" indent="-258840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anat+orig 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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anat+acpc 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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anat+tlrc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50760" indent="-258840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    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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    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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    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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50760" indent="-258840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func+orig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func+acpc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func+tlrc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13" name="" descr=""/>
          <p:cNvPicPr/>
          <p:nvPr/>
        </p:nvPicPr>
        <p:blipFill>
          <a:blip r:embed="rId1"/>
          <a:srcRect l="33436" t="4123" r="0" b="0"/>
          <a:stretch/>
        </p:blipFill>
        <p:spPr>
          <a:xfrm>
            <a:off x="536400" y="3875040"/>
            <a:ext cx="3268800" cy="1916280"/>
          </a:xfrm>
          <a:prstGeom prst="rect">
            <a:avLst/>
          </a:prstGeom>
          <a:ln>
            <a:noFill/>
          </a:ln>
        </p:spPr>
      </p:pic>
      <p:pic>
        <p:nvPicPr>
          <p:cNvPr id="314" name="" descr=""/>
          <p:cNvPicPr/>
          <p:nvPr/>
        </p:nvPicPr>
        <p:blipFill>
          <a:blip r:embed="rId2"/>
          <a:srcRect l="0" t="1489" r="0" b="0"/>
          <a:stretch/>
        </p:blipFill>
        <p:spPr>
          <a:xfrm>
            <a:off x="5064120" y="3821040"/>
            <a:ext cx="3792600" cy="1989360"/>
          </a:xfrm>
          <a:prstGeom prst="rect">
            <a:avLst/>
          </a:prstGeom>
          <a:ln>
            <a:noFill/>
          </a:ln>
        </p:spPr>
      </p:pic>
      <p:sp>
        <p:nvSpPr>
          <p:cNvPr id="315" name="CustomShape 2"/>
          <p:cNvSpPr/>
          <p:nvPr/>
        </p:nvSpPr>
        <p:spPr>
          <a:xfrm>
            <a:off x="4051440" y="4697280"/>
            <a:ext cx="798480" cy="284400"/>
          </a:xfrm>
          <a:custGeom>
            <a:avLst/>
            <a:gdLst/>
            <a:ahLst/>
            <a:rect l="0" t="0" r="r" b="b"/>
            <a:pathLst>
              <a:path w="2220" h="792">
                <a:moveTo>
                  <a:pt x="0" y="197"/>
                </a:moveTo>
                <a:lnTo>
                  <a:pt x="1823" y="197"/>
                </a:lnTo>
                <a:lnTo>
                  <a:pt x="1823" y="0"/>
                </a:lnTo>
                <a:lnTo>
                  <a:pt x="2219" y="395"/>
                </a:lnTo>
                <a:lnTo>
                  <a:pt x="1823" y="791"/>
                </a:lnTo>
                <a:lnTo>
                  <a:pt x="1823" y="593"/>
                </a:lnTo>
                <a:lnTo>
                  <a:pt x="0" y="593"/>
                </a:lnTo>
                <a:lnTo>
                  <a:pt x="0" y="197"/>
                </a:lnTo>
              </a:path>
            </a:pathLst>
          </a:custGeom>
          <a:solidFill>
            <a:srgbClr val="0016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" descr=""/>
          <p:cNvPicPr/>
          <p:nvPr/>
        </p:nvPicPr>
        <p:blipFill>
          <a:blip r:embed="rId1"/>
          <a:stretch/>
        </p:blipFill>
        <p:spPr>
          <a:xfrm>
            <a:off x="606600" y="2971800"/>
            <a:ext cx="2736720" cy="2819520"/>
          </a:xfrm>
          <a:prstGeom prst="rect">
            <a:avLst/>
          </a:prstGeom>
          <a:ln>
            <a:noFill/>
          </a:ln>
        </p:spPr>
      </p:pic>
      <p:pic>
        <p:nvPicPr>
          <p:cNvPr id="317" name="" descr=""/>
          <p:cNvPicPr/>
          <p:nvPr/>
        </p:nvPicPr>
        <p:blipFill>
          <a:blip r:embed="rId2"/>
          <a:stretch/>
        </p:blipFill>
        <p:spPr>
          <a:xfrm>
            <a:off x="3206880" y="3487680"/>
            <a:ext cx="2965320" cy="2243160"/>
          </a:xfrm>
          <a:prstGeom prst="rect">
            <a:avLst/>
          </a:prstGeom>
          <a:ln>
            <a:noFill/>
          </a:ln>
        </p:spPr>
      </p:pic>
      <p:pic>
        <p:nvPicPr>
          <p:cNvPr id="318" name="" descr=""/>
          <p:cNvPicPr/>
          <p:nvPr/>
        </p:nvPicPr>
        <p:blipFill>
          <a:blip r:embed="rId3"/>
          <a:stretch/>
        </p:blipFill>
        <p:spPr>
          <a:xfrm>
            <a:off x="6013440" y="3489480"/>
            <a:ext cx="2749680" cy="2260440"/>
          </a:xfrm>
          <a:prstGeom prst="rect">
            <a:avLst/>
          </a:prstGeom>
          <a:ln>
            <a:noFill/>
          </a:ln>
        </p:spPr>
      </p:pic>
      <p:sp>
        <p:nvSpPr>
          <p:cNvPr id="319" name="CustomShape 1"/>
          <p:cNvSpPr/>
          <p:nvPr/>
        </p:nvSpPr>
        <p:spPr>
          <a:xfrm>
            <a:off x="779400" y="5791320"/>
            <a:ext cx="20401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func_slim+orig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3370320" y="5791320"/>
            <a:ext cx="20397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“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func_slim+acpc”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6265800" y="5791320"/>
            <a:ext cx="204012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“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func_slim+tlrc”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2" name="Line 4"/>
          <p:cNvSpPr/>
          <p:nvPr/>
        </p:nvSpPr>
        <p:spPr>
          <a:xfrm>
            <a:off x="2554200" y="5943600"/>
            <a:ext cx="874800" cy="144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Line 5"/>
          <p:cNvSpPr/>
          <p:nvPr/>
        </p:nvSpPr>
        <p:spPr>
          <a:xfrm>
            <a:off x="5450040" y="5943600"/>
            <a:ext cx="874440" cy="144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6"/>
          <p:cNvSpPr/>
          <p:nvPr/>
        </p:nvSpPr>
        <p:spPr>
          <a:xfrm>
            <a:off x="6068880" y="3441600"/>
            <a:ext cx="408240" cy="216000"/>
          </a:xfrm>
          <a:prstGeom prst="ellipse">
            <a:avLst/>
          </a:prstGeom>
          <a:noFill/>
          <a:ln w="25560">
            <a:solidFill>
              <a:srgbClr val="ff000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7"/>
          <p:cNvSpPr/>
          <p:nvPr/>
        </p:nvSpPr>
        <p:spPr>
          <a:xfrm>
            <a:off x="3249720" y="3441600"/>
            <a:ext cx="407880" cy="216000"/>
          </a:xfrm>
          <a:prstGeom prst="ellipse">
            <a:avLst/>
          </a:prstGeom>
          <a:noFill/>
          <a:ln w="25560">
            <a:solidFill>
              <a:srgbClr val="ff0003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Line 8"/>
          <p:cNvSpPr/>
          <p:nvPr/>
        </p:nvSpPr>
        <p:spPr>
          <a:xfrm flipV="1">
            <a:off x="3505320" y="3176280"/>
            <a:ext cx="2895480" cy="260280"/>
          </a:xfrm>
          <a:prstGeom prst="line">
            <a:avLst/>
          </a:prstGeom>
          <a:ln w="1584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Line 9"/>
          <p:cNvSpPr/>
          <p:nvPr/>
        </p:nvSpPr>
        <p:spPr>
          <a:xfrm flipV="1">
            <a:off x="6264360" y="3176640"/>
            <a:ext cx="136440" cy="231840"/>
          </a:xfrm>
          <a:prstGeom prst="line">
            <a:avLst/>
          </a:prstGeom>
          <a:ln w="1584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10"/>
          <p:cNvSpPr/>
          <p:nvPr/>
        </p:nvSpPr>
        <p:spPr>
          <a:xfrm>
            <a:off x="6400800" y="2987640"/>
            <a:ext cx="2590920" cy="52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Functional dataset warped to anat underlay coordinates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9" name="CustomShape 11"/>
          <p:cNvSpPr/>
          <p:nvPr/>
        </p:nvSpPr>
        <p:spPr>
          <a:xfrm>
            <a:off x="380880" y="533520"/>
            <a:ext cx="8534520" cy="251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8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How does AFNI actually create these follower datsets?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After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Transform Data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creates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anat+acpc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, other datasets in the same directory are scanned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7760" indent="-22068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AFNI defines the geometrical transformation (“warp”) from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func_slim+orig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using the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to3d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-defined relationship between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func_slim+orig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and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anat+orig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, AND the markers-defined relationship between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anat+orig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and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anat+acpc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1584000" indent="-212400">
              <a:lnSpc>
                <a:spcPct val="90000"/>
              </a:lnSpc>
              <a:buClr>
                <a:srgbClr val="000000"/>
              </a:buClr>
              <a:buSzPct val="90000"/>
              <a:buFont typeface="Times New Roman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 similar process applies for warping</a:t>
            </a:r>
            <a:r>
              <a:rPr b="1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func_slim+tlrc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7760" indent="-22068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These warped functional datasets can be viewed in the AFNI interface: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0" name="CustomShape 12"/>
          <p:cNvSpPr/>
          <p:nvPr/>
        </p:nvSpPr>
        <p:spPr>
          <a:xfrm>
            <a:off x="533520" y="6095880"/>
            <a:ext cx="822960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Next time you run AFNI, the followers will automatically be created internally again when the program starts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685800" y="457200"/>
            <a:ext cx="8229600" cy="198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1960" indent="-220680">
              <a:lnSpc>
                <a:spcPct val="8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“</a:t>
            </a:r>
            <a:r>
              <a:rPr b="0" lang="en-US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Warp on demand” viewing of datasets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AFNI doesn’t actually resample all follower datasets to a grid in the re-aligned and re-stretched coordinates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9200" indent="-222120">
              <a:lnSpc>
                <a:spcPct val="80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This could take quite a long time if there are a lot of big 3D+time datasets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8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Instead, the dataset slices are transformed (or warped) from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+orig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to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+acpc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or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+tlrc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for viewing as needed (on demand)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7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This can be controlled from the </a:t>
            </a:r>
            <a:r>
              <a:rPr b="1" lang="en-US" sz="14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4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Define Datamode</a:t>
            </a:r>
            <a:r>
              <a:rPr b="1" lang="en-US" sz="14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control panel: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380880" y="6172200"/>
            <a:ext cx="320040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AFNI titlebar shows warp on demand: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3" name="Line 3"/>
          <p:cNvSpPr/>
          <p:nvPr/>
        </p:nvSpPr>
        <p:spPr>
          <a:xfrm flipH="1">
            <a:off x="3376080" y="2666880"/>
            <a:ext cx="473400" cy="1800"/>
          </a:xfrm>
          <a:prstGeom prst="line">
            <a:avLst/>
          </a:prstGeom>
          <a:ln w="1584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Line 4"/>
          <p:cNvSpPr/>
          <p:nvPr/>
        </p:nvSpPr>
        <p:spPr>
          <a:xfrm flipH="1">
            <a:off x="3376080" y="2895480"/>
            <a:ext cx="473400" cy="1800"/>
          </a:xfrm>
          <a:prstGeom prst="line">
            <a:avLst/>
          </a:prstGeom>
          <a:ln w="1584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Line 5"/>
          <p:cNvSpPr/>
          <p:nvPr/>
        </p:nvSpPr>
        <p:spPr>
          <a:xfrm flipH="1">
            <a:off x="3224160" y="3200400"/>
            <a:ext cx="625680" cy="1440"/>
          </a:xfrm>
          <a:prstGeom prst="line">
            <a:avLst/>
          </a:prstGeom>
          <a:ln w="1584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Line 6"/>
          <p:cNvSpPr/>
          <p:nvPr/>
        </p:nvSpPr>
        <p:spPr>
          <a:xfrm flipH="1">
            <a:off x="3376080" y="3505320"/>
            <a:ext cx="473400" cy="1440"/>
          </a:xfrm>
          <a:prstGeom prst="line">
            <a:avLst/>
          </a:prstGeom>
          <a:ln w="1584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Line 7"/>
          <p:cNvSpPr/>
          <p:nvPr/>
        </p:nvSpPr>
        <p:spPr>
          <a:xfrm flipH="1">
            <a:off x="3376080" y="4952880"/>
            <a:ext cx="473400" cy="1800"/>
          </a:xfrm>
          <a:prstGeom prst="line">
            <a:avLst/>
          </a:prstGeom>
          <a:ln w="1584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Line 8"/>
          <p:cNvSpPr/>
          <p:nvPr/>
        </p:nvSpPr>
        <p:spPr>
          <a:xfrm flipH="1">
            <a:off x="3376080" y="5257800"/>
            <a:ext cx="473400" cy="1440"/>
          </a:xfrm>
          <a:prstGeom prst="line">
            <a:avLst/>
          </a:prstGeom>
          <a:ln w="1584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Line 9"/>
          <p:cNvSpPr/>
          <p:nvPr/>
        </p:nvSpPr>
        <p:spPr>
          <a:xfrm flipH="1">
            <a:off x="3376080" y="5562720"/>
            <a:ext cx="473400" cy="1440"/>
          </a:xfrm>
          <a:prstGeom prst="line">
            <a:avLst/>
          </a:prstGeom>
          <a:ln w="1584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Line 10"/>
          <p:cNvSpPr/>
          <p:nvPr/>
        </p:nvSpPr>
        <p:spPr>
          <a:xfrm flipH="1">
            <a:off x="3147840" y="5867280"/>
            <a:ext cx="702000" cy="1800"/>
          </a:xfrm>
          <a:prstGeom prst="line">
            <a:avLst/>
          </a:prstGeom>
          <a:ln w="1584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Line 11"/>
          <p:cNvSpPr/>
          <p:nvPr/>
        </p:nvSpPr>
        <p:spPr>
          <a:xfrm flipH="1" flipV="1">
            <a:off x="3452400" y="3801960"/>
            <a:ext cx="397080" cy="473040"/>
          </a:xfrm>
          <a:prstGeom prst="line">
            <a:avLst/>
          </a:prstGeom>
          <a:ln w="1584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Line 12"/>
          <p:cNvSpPr/>
          <p:nvPr/>
        </p:nvSpPr>
        <p:spPr>
          <a:xfrm flipH="1">
            <a:off x="3300480" y="4267080"/>
            <a:ext cx="549360" cy="381240"/>
          </a:xfrm>
          <a:prstGeom prst="line">
            <a:avLst/>
          </a:prstGeom>
          <a:ln w="1584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13"/>
          <p:cNvSpPr/>
          <p:nvPr/>
        </p:nvSpPr>
        <p:spPr>
          <a:xfrm>
            <a:off x="3841920" y="2514600"/>
            <a:ext cx="46479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If possible, lets you view slices direct from dataset .BRIK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4" name="CustomShape 14"/>
          <p:cNvSpPr/>
          <p:nvPr/>
        </p:nvSpPr>
        <p:spPr>
          <a:xfrm>
            <a:off x="3841920" y="2743200"/>
            <a:ext cx="46479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If possible, transforms slices from ‘parent’ directory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5" name="CustomShape 15"/>
          <p:cNvSpPr/>
          <p:nvPr/>
        </p:nvSpPr>
        <p:spPr>
          <a:xfrm>
            <a:off x="3841920" y="3048120"/>
            <a:ext cx="46479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Interpolation mode used when transforming datasets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6" name="CustomShape 16"/>
          <p:cNvSpPr/>
          <p:nvPr/>
        </p:nvSpPr>
        <p:spPr>
          <a:xfrm>
            <a:off x="3841920" y="3352680"/>
            <a:ext cx="28191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Grid spacing to interpolate with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7" name="CustomShape 17"/>
          <p:cNvSpPr/>
          <p:nvPr/>
        </p:nvSpPr>
        <p:spPr>
          <a:xfrm>
            <a:off x="3841920" y="4114800"/>
            <a:ext cx="28191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Similar for functional datasets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8" name="CustomShape 18"/>
          <p:cNvSpPr/>
          <p:nvPr/>
        </p:nvSpPr>
        <p:spPr>
          <a:xfrm>
            <a:off x="3841920" y="4800600"/>
            <a:ext cx="30477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Write transformed datasets to disk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9" name="CustomShape 19"/>
          <p:cNvSpPr/>
          <p:nvPr/>
        </p:nvSpPr>
        <p:spPr>
          <a:xfrm>
            <a:off x="3841920" y="5105520"/>
            <a:ext cx="48765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Re-read: datasets from current session, all session, or 1D files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0" name="CustomShape 20"/>
          <p:cNvSpPr/>
          <p:nvPr/>
        </p:nvSpPr>
        <p:spPr>
          <a:xfrm>
            <a:off x="3841920" y="5410080"/>
            <a:ext cx="502920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Read new: session directory, 1D file, dataset from Web address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1" name="CustomShape 21"/>
          <p:cNvSpPr/>
          <p:nvPr/>
        </p:nvSpPr>
        <p:spPr>
          <a:xfrm>
            <a:off x="3841920" y="5715000"/>
            <a:ext cx="28191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Menus that had to go somewhere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2" name="CustomShape 22"/>
          <p:cNvSpPr/>
          <p:nvPr/>
        </p:nvSpPr>
        <p:spPr>
          <a:xfrm>
            <a:off x="3505320" y="6172200"/>
            <a:ext cx="53337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{warp}[A]AFNI2.56b:AFNI_sample_05/afni/anat+tlrc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3" name="Line 23"/>
          <p:cNvSpPr/>
          <p:nvPr/>
        </p:nvSpPr>
        <p:spPr>
          <a:xfrm>
            <a:off x="3886200" y="4343400"/>
            <a:ext cx="2362320" cy="1440"/>
          </a:xfrm>
          <a:prstGeom prst="line">
            <a:avLst/>
          </a:prstGeom>
          <a:ln w="3816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Line 24"/>
          <p:cNvSpPr/>
          <p:nvPr/>
        </p:nvSpPr>
        <p:spPr>
          <a:xfrm>
            <a:off x="3886200" y="2743200"/>
            <a:ext cx="4419720" cy="1440"/>
          </a:xfrm>
          <a:prstGeom prst="line">
            <a:avLst/>
          </a:prstGeom>
          <a:ln w="38160">
            <a:solidFill>
              <a:srgbClr val="ff07f9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55" name="" descr=""/>
          <p:cNvPicPr/>
          <p:nvPr/>
        </p:nvPicPr>
        <p:blipFill>
          <a:blip r:embed="rId1"/>
          <a:srcRect l="0" t="5908" r="0" b="0"/>
          <a:stretch/>
        </p:blipFill>
        <p:spPr>
          <a:xfrm>
            <a:off x="906480" y="2475000"/>
            <a:ext cx="2225520" cy="3711600"/>
          </a:xfrm>
          <a:prstGeom prst="rect">
            <a:avLst/>
          </a:prstGeom>
          <a:ln w="25560">
            <a:solidFill>
              <a:srgbClr val="0000ff"/>
            </a:solidFill>
            <a:round/>
          </a:ln>
        </p:spPr>
      </p:pic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685800" y="568440"/>
            <a:ext cx="8229600" cy="320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96640" indent="-29664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Writing “follower datasets” to disk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644400" indent="-301680">
              <a:lnSpc>
                <a:spcPct val="8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Recall that when we created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anat+acpc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and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anat+tlrc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datasets by pressing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Transform Data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, only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.HEAD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files were written to disk for them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644400" indent="-301680">
              <a:lnSpc>
                <a:spcPct val="8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In addition, our follower datasets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func_slim+acpc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and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func_slim+tlrc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are </a:t>
            </a:r>
            <a:r>
              <a:rPr b="0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not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stored in our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demo_tlrc/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directory.  Currently, they can only be viewed in the AFNI graphical interface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644400" indent="-301680">
              <a:lnSpc>
                <a:spcPct val="8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Questions to ask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328400" indent="-301320">
              <a:lnSpc>
                <a:spcPct val="80000"/>
              </a:lnSpc>
              <a:buClr>
                <a:srgbClr val="000000"/>
              </a:buClr>
              <a:buSzPct val="70000"/>
              <a:buFont typeface="Times New Roman"/>
              <a:buChar char="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How do we write our anat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.BRIK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files to disk?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328400" indent="-301320">
              <a:lnSpc>
                <a:spcPct val="80000"/>
              </a:lnSpc>
              <a:buClr>
                <a:srgbClr val="000000"/>
              </a:buClr>
              <a:buSzPct val="70000"/>
              <a:buFont typeface="Times New Roman"/>
              <a:buChar char="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How do we write our warped follower datasets to disk?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644400" indent="-301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To write a dataset to disk (whether it be an anat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.BRIK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file or a follower dataset), use one of the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Define Datamode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Resamp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buttons: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650520" indent="-298440">
              <a:lnSpc>
                <a:spcPct val="9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7" name="Line 2"/>
          <p:cNvSpPr/>
          <p:nvPr/>
        </p:nvSpPr>
        <p:spPr>
          <a:xfrm flipH="1">
            <a:off x="4911840" y="5402160"/>
            <a:ext cx="320400" cy="1800"/>
          </a:xfrm>
          <a:prstGeom prst="line">
            <a:avLst/>
          </a:prstGeom>
          <a:ln w="158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3"/>
          <p:cNvSpPr/>
          <p:nvPr/>
        </p:nvSpPr>
        <p:spPr>
          <a:xfrm>
            <a:off x="5181480" y="5072040"/>
            <a:ext cx="3810240" cy="103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80000"/>
              </a:lnSpc>
            </a:pPr>
            <a:r>
              <a:rPr b="1" lang="en-US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ULay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writes current underlay dataset to disk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b="1" lang="en-US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OLay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writes current overlay dataset to disk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80000"/>
              </a:lnSpc>
            </a:pPr>
            <a:r>
              <a:rPr b="1" lang="en-US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Many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writes multiple datasets in a directory to disk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9" name="CustomShape 4"/>
          <p:cNvSpPr/>
          <p:nvPr/>
        </p:nvSpPr>
        <p:spPr>
          <a:xfrm>
            <a:off x="709560" y="122400"/>
            <a:ext cx="7770960" cy="51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Creating follower data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60" name="" descr=""/>
          <p:cNvPicPr/>
          <p:nvPr/>
        </p:nvPicPr>
        <p:blipFill>
          <a:blip r:embed="rId1"/>
          <a:stretch/>
        </p:blipFill>
        <p:spPr>
          <a:xfrm>
            <a:off x="1023840" y="3265560"/>
            <a:ext cx="3849840" cy="3449520"/>
          </a:xfrm>
          <a:prstGeom prst="rect">
            <a:avLst/>
          </a:prstGeom>
          <a:ln>
            <a:noFill/>
          </a:ln>
        </p:spPr>
      </p:pic>
      <p:sp>
        <p:nvSpPr>
          <p:cNvPr id="361" name="CustomShape 5"/>
          <p:cNvSpPr/>
          <p:nvPr/>
        </p:nvSpPr>
        <p:spPr>
          <a:xfrm>
            <a:off x="2774880" y="5205240"/>
            <a:ext cx="2133720" cy="381240"/>
          </a:xfrm>
          <a:prstGeom prst="ellipse">
            <a:avLst/>
          </a:prstGeom>
          <a:noFill/>
          <a:ln w="25560">
            <a:solidFill>
              <a:srgbClr val="0205f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609480" y="685800"/>
            <a:ext cx="8229600" cy="571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Class example - Writing anat (Underlay) datasets to disk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You can use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Define Datamode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Write</a:t>
            </a:r>
            <a:r>
              <a:rPr b="0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ULay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to write the current anatomical dataset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.BRIK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out at the current grid spacing (cubical voxels), using the current anatomical interpolation mode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After that,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View ULay Data Brick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will become available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ls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to view newly created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.BRIK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files in the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demo_tlrc/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directory: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55680" indent="-212760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anat+acpc.HEAD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anat+acpc.BRIK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55680" indent="-212760">
              <a:lnSpc>
                <a:spcPct val="100000"/>
              </a:lnSpc>
            </a:pP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anat+tlrc.HEAD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anat+tlrc.BRIK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55680" indent="-212760">
              <a:lnSpc>
                <a:spcPct val="11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1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Class example - Writing func (Overlay) datasets to disk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1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You can use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Define Datamode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Write</a:t>
            </a:r>
            <a:r>
              <a:rPr b="0" lang="en-US" sz="1600" spc="-1" strike="noStrike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OLay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to write the current functional dataset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.HEAD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and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BRIK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files into our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demo_tlrc/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directory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1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After that, 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[</a:t>
            </a:r>
            <a:r>
              <a:rPr b="1" lang="en-US" sz="1600" spc="-1" strike="noStrike" u="sng">
                <a:solidFill>
                  <a:srgbClr val="0205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View OLay Data Brick</a:t>
            </a:r>
            <a:r>
              <a:rPr b="1" lang="en-US" sz="1600" spc="-1" strike="noStrike">
                <a:solidFill>
                  <a:srgbClr val="ff000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]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will become available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1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ls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to view newly resampled func files in our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demo_tlrc/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directory: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55680" indent="-212760">
              <a:lnSpc>
                <a:spcPct val="11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func_slim+acpc.HEAD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func_slim+acpc.BRIK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55680" indent="-212760">
              <a:lnSpc>
                <a:spcPct val="110000"/>
              </a:lnSpc>
            </a:pP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func_slim+tlrc.HEAD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func_slim+tlrc.BRIK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685800" y="685800"/>
            <a:ext cx="7772400" cy="541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1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Command line program </a:t>
            </a:r>
            <a:r>
              <a:rPr b="1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adwarp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can also be used to write out .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BRIK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files for transformed datasets: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8080" indent="-214200">
              <a:lnSpc>
                <a:spcPct val="110000"/>
              </a:lnSpc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adwarp -apar anat+tlrc  -dpar func+orig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8080" indent="-214200">
              <a:lnSpc>
                <a:spcPct val="11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1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 result will be: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func+tlrc.HEAD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and </a:t>
            </a:r>
            <a:r>
              <a:rPr b="1" lang="en-US" sz="1600" spc="-1" strike="noStrike">
                <a:solidFill>
                  <a:srgbClr val="00009e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func+tlrc.BRIK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6640" indent="-214560">
              <a:lnSpc>
                <a:spcPct val="11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1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Why bother saving transformed datasets to disk anyway?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1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Datasets without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.BRIK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files are of limited use: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1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You can’t display 2D slice images from such a dataset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1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You can’t use such datasets to graph time series, do volume rendering, compute statistics, run any command line analysis program, run any plugin…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7760" indent="-220680">
              <a:lnSpc>
                <a:spcPct val="110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If you plan on doing any of the above to a dataset, it’s best to have both a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.HEAD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and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.BRIK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files for that dataset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4" name="Line 2"/>
          <p:cNvSpPr/>
          <p:nvPr/>
        </p:nvSpPr>
        <p:spPr>
          <a:xfrm>
            <a:off x="1676520" y="1676520"/>
            <a:ext cx="5105160" cy="1440"/>
          </a:xfrm>
          <a:prstGeom prst="line">
            <a:avLst/>
          </a:prstGeom>
          <a:ln w="38160">
            <a:solidFill>
              <a:srgbClr val="cccc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Line 3"/>
          <p:cNvSpPr/>
          <p:nvPr/>
        </p:nvSpPr>
        <p:spPr>
          <a:xfrm>
            <a:off x="3257640" y="1006560"/>
            <a:ext cx="914400" cy="1440"/>
          </a:xfrm>
          <a:prstGeom prst="line">
            <a:avLst/>
          </a:prstGeom>
          <a:ln w="3816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685800" y="2286000"/>
            <a:ext cx="77724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Appendix 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1371600" y="3886200"/>
            <a:ext cx="6400800" cy="175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Miscellaneous alignment and atlas topics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685800" y="460440"/>
            <a:ext cx="8077320" cy="251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Examination of time series </a:t>
            </a:r>
            <a:r>
              <a:rPr b="1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fred2_epi+orig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and </a:t>
            </a:r>
            <a:r>
              <a:rPr b="1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fred2_epi_vr_+orig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shows that head movement up and down happened within about 1 TR interval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Assumption of rigid motion of 3D volumes is not good for this case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Can do 2D slice-wise registration with command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90000"/>
              </a:lnSpc>
            </a:pPr>
            <a:r>
              <a:rPr b="1" lang="en-GB" sz="17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7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2dImReg -input fred2_epi+orig </a:t>
            </a:r>
            <a:r>
              <a:rPr b="1" lang="en-GB" sz="17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7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\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90000"/>
              </a:lnSpc>
            </a:pPr>
            <a:r>
              <a:rPr b="1" lang="en-GB" sz="17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7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7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</a:t>
            </a:r>
            <a:r>
              <a:rPr b="1" lang="en-GB" sz="17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-basefile fred1_epi+orig </a:t>
            </a:r>
            <a:r>
              <a:rPr b="1" lang="en-GB" sz="17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7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      \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90000"/>
              </a:lnSpc>
            </a:pPr>
            <a:r>
              <a:rPr b="1" lang="en-GB" sz="17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7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7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</a:t>
            </a:r>
            <a:r>
              <a:rPr b="1" lang="en-GB" sz="17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-base 4 -prefix fred2_epi_2Dreg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4179960" y="2778120"/>
            <a:ext cx="4868640" cy="3726000"/>
          </a:xfrm>
          <a:custGeom>
            <a:avLst/>
            <a:gdLst/>
            <a:ahLst/>
            <a:rect l="0" t="0" r="r" b="b"/>
            <a:pathLst>
              <a:path w="13526" h="10352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0346"/>
                </a:lnTo>
                <a:cubicBezTo>
                  <a:pt x="0" y="10348"/>
                  <a:pt x="2" y="10351"/>
                  <a:pt x="4" y="10351"/>
                </a:cubicBezTo>
                <a:lnTo>
                  <a:pt x="13520" y="10351"/>
                </a:lnTo>
                <a:cubicBezTo>
                  <a:pt x="13522" y="10351"/>
                  <a:pt x="13525" y="10348"/>
                  <a:pt x="13525" y="10346"/>
                </a:cubicBezTo>
                <a:lnTo>
                  <a:pt x="13525" y="4"/>
                </a:lnTo>
                <a:cubicBezTo>
                  <a:pt x="13525" y="2"/>
                  <a:pt x="13522" y="0"/>
                  <a:pt x="13520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3"/>
          <p:cNvSpPr/>
          <p:nvPr/>
        </p:nvSpPr>
        <p:spPr>
          <a:xfrm>
            <a:off x="4179960" y="2778120"/>
            <a:ext cx="4868640" cy="384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Graphs of a single voxel time series near the edge of the brain: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Top = slice-wise alignment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Middle = volume-wise adjustment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Bottom = no alignment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For </a:t>
            </a:r>
            <a:r>
              <a:rPr b="1" lang="en-GB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this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example, </a:t>
            </a:r>
            <a:r>
              <a:rPr b="1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2dImReg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appears to produce better results.  This is because most of the motion is ‘head nodding’ and the acquisition is sagittal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You should also use AFNI to scroll through the images (using the </a:t>
            </a:r>
            <a:r>
              <a:rPr b="1" lang="en-GB" sz="1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Index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control) during the period of pronounced movement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Helps see if registration fixed problems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71" name="" descr=""/>
          <p:cNvPicPr/>
          <p:nvPr/>
        </p:nvPicPr>
        <p:blipFill>
          <a:blip r:embed="rId1"/>
          <a:stretch/>
        </p:blipFill>
        <p:spPr>
          <a:xfrm>
            <a:off x="219240" y="2806560"/>
            <a:ext cx="4429080" cy="3711600"/>
          </a:xfrm>
          <a:prstGeom prst="rect">
            <a:avLst/>
          </a:prstGeom>
          <a:ln>
            <a:noFill/>
          </a:ln>
        </p:spPr>
      </p:pic>
      <p:sp>
        <p:nvSpPr>
          <p:cNvPr id="372" name="CustomShape 4"/>
          <p:cNvSpPr/>
          <p:nvPr/>
        </p:nvSpPr>
        <p:spPr>
          <a:xfrm>
            <a:off x="295200" y="2895480"/>
            <a:ext cx="1905120" cy="44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5000"/>
              </a:lnSpc>
            </a:pPr>
            <a:r>
              <a:rPr b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fred1_epi</a:t>
            </a:r>
            <a:r>
              <a:rPr b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registered with 2dImReg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3" name="CustomShape 5"/>
          <p:cNvSpPr/>
          <p:nvPr/>
        </p:nvSpPr>
        <p:spPr>
          <a:xfrm>
            <a:off x="295200" y="4087800"/>
            <a:ext cx="1828800" cy="44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5000"/>
              </a:lnSpc>
            </a:pPr>
            <a:r>
              <a:rPr b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fred1_epi</a:t>
            </a:r>
            <a:r>
              <a:rPr b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registered with 3dvolreg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4" name="CustomShape 6"/>
          <p:cNvSpPr/>
          <p:nvPr/>
        </p:nvSpPr>
        <p:spPr>
          <a:xfrm>
            <a:off x="295200" y="5334120"/>
            <a:ext cx="198144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5000"/>
              </a:lnSpc>
            </a:pPr>
            <a:r>
              <a:rPr b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fred1_epi</a:t>
            </a:r>
            <a:r>
              <a:rPr b="1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unregistered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5" name="Line 7"/>
          <p:cNvSpPr/>
          <p:nvPr/>
        </p:nvSpPr>
        <p:spPr>
          <a:xfrm flipH="1">
            <a:off x="4325400" y="2941560"/>
            <a:ext cx="374760" cy="1800"/>
          </a:xfrm>
          <a:prstGeom prst="line">
            <a:avLst/>
          </a:prstGeom>
          <a:ln w="38160">
            <a:solidFill>
              <a:srgbClr val="f60049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38080" y="685800"/>
            <a:ext cx="8077320" cy="38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Anatomical coverage differs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917640" y="1066680"/>
            <a:ext cx="5256000" cy="548028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5878440" y="1447920"/>
            <a:ext cx="2583000" cy="4335480"/>
          </a:xfrm>
          <a:custGeom>
            <a:avLst/>
            <a:gdLst/>
            <a:ahLst/>
            <a:rect l="0" t="0" r="r" b="b"/>
            <a:pathLst>
              <a:path w="7176" h="12045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12039"/>
                </a:lnTo>
                <a:cubicBezTo>
                  <a:pt x="0" y="12041"/>
                  <a:pt x="2" y="12044"/>
                  <a:pt x="4" y="12044"/>
                </a:cubicBezTo>
                <a:lnTo>
                  <a:pt x="7171" y="12044"/>
                </a:lnTo>
                <a:cubicBezTo>
                  <a:pt x="7173" y="12044"/>
                  <a:pt x="7175" y="12041"/>
                  <a:pt x="7175" y="12039"/>
                </a:cubicBezTo>
                <a:lnTo>
                  <a:pt x="7175" y="4"/>
                </a:lnTo>
                <a:cubicBezTo>
                  <a:pt x="7175" y="2"/>
                  <a:pt x="7173" y="0"/>
                  <a:pt x="717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3"/>
          <p:cNvSpPr/>
          <p:nvPr/>
        </p:nvSpPr>
        <p:spPr>
          <a:xfrm>
            <a:off x="5878440" y="1447920"/>
            <a:ext cx="2583000" cy="389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At acquisition: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8080" indent="-214200">
              <a:lnSpc>
                <a:spcPct val="100000"/>
              </a:lnSpc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   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Day 2 is rotated relative to Day 1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8080" indent="-21420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8080" indent="-21420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8080" indent="-21420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8080" indent="-21420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8080" indent="-21420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8080" indent="-21420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After rotation to same orientation, then clipping to Day 2 xyz-grid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1481040" y="289080"/>
            <a:ext cx="6362640" cy="607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Real-Time 3D Image Registration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685800" y="1031760"/>
            <a:ext cx="8075520" cy="5519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image alignment method using in </a:t>
            </a:r>
            <a:r>
              <a:rPr b="1" lang="en-US" sz="19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3dvolreg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 also built into the AFNI real-time image acquisition plugin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Invoke by command </a:t>
            </a:r>
            <a:r>
              <a:rPr b="1" lang="en-US" sz="19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afni -rt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Then use   </a:t>
            </a:r>
            <a:r>
              <a:rPr b="1" lang="en-US" sz="19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Define Datamode</a:t>
            </a:r>
            <a:r>
              <a:rPr b="1" lang="en-US" sz="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</a:t>
            </a:r>
            <a:r>
              <a:rPr b="1" lang="en-US" sz="19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</a:t>
            </a:r>
            <a:r>
              <a:rPr b="1" lang="en-US" sz="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</a:t>
            </a:r>
            <a:r>
              <a:rPr b="1" lang="en-US" sz="19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Plugins</a:t>
            </a:r>
            <a:r>
              <a:rPr b="1" lang="en-US" sz="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</a:t>
            </a:r>
            <a:r>
              <a:rPr b="1" lang="en-US" sz="19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Symbol"/>
                <a:ea typeface="Symbol"/>
              </a:rPr>
              <a:t></a:t>
            </a:r>
            <a:r>
              <a:rPr b="1" lang="en-US" sz="7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</a:t>
            </a:r>
            <a:r>
              <a:rPr b="1" lang="en-US" sz="1900" spc="-1" strike="noStrike">
                <a:solidFill>
                  <a:srgbClr val="0016e3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RT Options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  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to control the operation of real-time (RT) image acquisition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Images </a:t>
            </a: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(2D or 3D arrays of numbers) 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be sent into AFNI through a TCP/IP socket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See the program </a:t>
            </a:r>
            <a:r>
              <a:rPr b="1" lang="en-US" sz="19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rtfeedme.c</a:t>
            </a:r>
            <a:r>
              <a:rPr b="1" lang="en-US" sz="19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for sample of how to connect to AFNI and send the data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Also see file </a:t>
            </a:r>
            <a:r>
              <a:rPr b="1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README.realtime</a:t>
            </a: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for lots of details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2D images will be assembled into 3D volumes = AFNI sub-bricks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Real-time plugin can also do 3D registration when each 3D volume is finished, and graph the movement parameters in real-time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Useful for seeing if the subject in the scanner is moving his head too much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US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If you see too much movement, telling the subject will usually help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30040" indent="-22392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685800" y="482760"/>
            <a:ext cx="8075520" cy="606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Realtime motion correction can easily be setup if DICOM images are made available on disk as the scanner is running.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script demo.realtime present in the AFNI_data1/EPI_manyruns directory demonstrates the usage: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30040" indent="-22392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#!/bin/tcsh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# demo real-time data acquisition and motion detection with afni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# use environment variables in lieu of running the RT Options plugin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setenv AFNI_REALTIME_Registration       3D:_realtime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setenv AFNI_REALTIME_Graph              Realtime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if ( ! -d afni ) mkdir afni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cd afni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afni -rt &amp;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sleep 5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cd ..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echo ready to run Dimon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echo -n press enter to proceed...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set stuff = $&lt;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9080" indent="-227160">
              <a:lnSpc>
                <a:spcPct val="6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Dimon -rt -use_imon -start_dir 001 -pause 200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5913360" y="727200"/>
            <a:ext cx="3141720" cy="510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Screen capture from example of real-time image acquisition and registration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Images and time series graphs can be viewed as data comes 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Graphs of movement parameters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80" name="" descr=""/>
          <p:cNvPicPr/>
          <p:nvPr/>
        </p:nvPicPr>
        <p:blipFill>
          <a:blip r:embed="rId1"/>
          <a:srcRect l="1874" t="0" r="374" b="0"/>
          <a:stretch/>
        </p:blipFill>
        <p:spPr>
          <a:xfrm>
            <a:off x="336600" y="669960"/>
            <a:ext cx="5499000" cy="5268960"/>
          </a:xfrm>
          <a:prstGeom prst="rect">
            <a:avLst/>
          </a:prstGeom>
          <a:ln w="9360">
            <a:solidFill>
              <a:srgbClr val="ffff66"/>
            </a:solidFill>
            <a:miter/>
          </a:ln>
        </p:spPr>
      </p:pic>
      <p:sp>
        <p:nvSpPr>
          <p:cNvPr id="381" name="Line 2"/>
          <p:cNvSpPr/>
          <p:nvPr/>
        </p:nvSpPr>
        <p:spPr>
          <a:xfrm flipH="1" flipV="1">
            <a:off x="5424480" y="1753920"/>
            <a:ext cx="604800" cy="21960"/>
          </a:xfrm>
          <a:prstGeom prst="line">
            <a:avLst/>
          </a:prstGeom>
          <a:ln w="28440">
            <a:solidFill>
              <a:srgbClr val="f60049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Line 3"/>
          <p:cNvSpPr/>
          <p:nvPr/>
        </p:nvSpPr>
        <p:spPr>
          <a:xfrm flipH="1" flipV="1">
            <a:off x="5424480" y="2624040"/>
            <a:ext cx="604800" cy="22320"/>
          </a:xfrm>
          <a:prstGeom prst="line">
            <a:avLst/>
          </a:prstGeom>
          <a:ln w="28440">
            <a:solidFill>
              <a:srgbClr val="f60049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417600" y="558720"/>
            <a:ext cx="777060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Haskins Pediatric Atlas – MPM atlases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6926400" y="2443320"/>
            <a:ext cx="202860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Affine Group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5" name="CustomShape 3"/>
          <p:cNvSpPr/>
          <p:nvPr/>
        </p:nvSpPr>
        <p:spPr>
          <a:xfrm>
            <a:off x="6926400" y="4906800"/>
            <a:ext cx="202860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Nonlinear Group I –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iterative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86" name="" descr=""/>
          <p:cNvPicPr/>
          <p:nvPr/>
        </p:nvPicPr>
        <p:blipFill>
          <a:blip r:embed="rId1"/>
          <a:stretch/>
        </p:blipFill>
        <p:spPr>
          <a:xfrm>
            <a:off x="811080" y="1644480"/>
            <a:ext cx="5683320" cy="4572000"/>
          </a:xfrm>
          <a:prstGeom prst="rect">
            <a:avLst/>
          </a:prstGeom>
          <a:ln>
            <a:noFill/>
          </a:ln>
        </p:spPr>
      </p:pic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417600" y="558720"/>
            <a:ext cx="777060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Haskins Pediatric Atlas – Finding the "typical" kid's brain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1"/>
          <a:stretch/>
        </p:blipFill>
        <p:spPr>
          <a:xfrm>
            <a:off x="2782800" y="5003640"/>
            <a:ext cx="1222560" cy="1463760"/>
          </a:xfrm>
          <a:prstGeom prst="rect">
            <a:avLst/>
          </a:prstGeom>
          <a:ln>
            <a:noFill/>
          </a:ln>
        </p:spPr>
      </p:pic>
      <p:pic>
        <p:nvPicPr>
          <p:cNvPr id="389" name="" descr=""/>
          <p:cNvPicPr/>
          <p:nvPr/>
        </p:nvPicPr>
        <p:blipFill>
          <a:blip r:embed="rId2"/>
          <a:stretch/>
        </p:blipFill>
        <p:spPr>
          <a:xfrm>
            <a:off x="843120" y="4049640"/>
            <a:ext cx="1207800" cy="1411200"/>
          </a:xfrm>
          <a:prstGeom prst="rect">
            <a:avLst/>
          </a:prstGeom>
          <a:ln>
            <a:noFill/>
          </a:ln>
        </p:spPr>
      </p:pic>
      <p:pic>
        <p:nvPicPr>
          <p:cNvPr id="390" name="" descr=""/>
          <p:cNvPicPr/>
          <p:nvPr/>
        </p:nvPicPr>
        <p:blipFill>
          <a:blip r:embed="rId3"/>
          <a:stretch/>
        </p:blipFill>
        <p:spPr>
          <a:xfrm>
            <a:off x="2782800" y="1430280"/>
            <a:ext cx="1258920" cy="1511280"/>
          </a:xfrm>
          <a:prstGeom prst="rect">
            <a:avLst/>
          </a:prstGeom>
          <a:ln>
            <a:noFill/>
          </a:ln>
        </p:spPr>
      </p:pic>
      <p:pic>
        <p:nvPicPr>
          <p:cNvPr id="391" name="" descr=""/>
          <p:cNvPicPr/>
          <p:nvPr/>
        </p:nvPicPr>
        <p:blipFill>
          <a:blip r:embed="rId4"/>
          <a:stretch/>
        </p:blipFill>
        <p:spPr>
          <a:xfrm>
            <a:off x="906480" y="1752480"/>
            <a:ext cx="1144440" cy="1503360"/>
          </a:xfrm>
          <a:prstGeom prst="rect">
            <a:avLst/>
          </a:prstGeom>
          <a:ln>
            <a:noFill/>
          </a:ln>
        </p:spPr>
      </p:pic>
      <p:cxnSp>
        <p:nvCxnSpPr>
          <p:cNvPr id="392" name="Line 2"/>
          <p:cNvCxnSpPr/>
          <p:nvPr/>
        </p:nvCxnSpPr>
        <p:spPr>
          <a:xfrm flipH="1">
            <a:off x="1334520" y="3255480"/>
            <a:ext cx="46440" cy="794520"/>
          </a:xfrm>
          <a:prstGeom prst="straightConnector1">
            <a:avLst/>
          </a:prstGeom>
          <a:ln w="25560">
            <a:solidFill>
              <a:srgbClr val="00cc99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393" name="Line 3"/>
          <p:cNvCxnSpPr/>
          <p:nvPr/>
        </p:nvCxnSpPr>
        <p:spPr>
          <a:xfrm flipH="1">
            <a:off x="1432800" y="2941560"/>
            <a:ext cx="1964520" cy="1108800"/>
          </a:xfrm>
          <a:prstGeom prst="curvedConnector3">
            <a:avLst/>
          </a:prstGeom>
          <a:ln w="25560">
            <a:solidFill>
              <a:srgbClr val="00cc99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394" name="Line 4"/>
          <p:cNvCxnSpPr/>
          <p:nvPr/>
        </p:nvCxnSpPr>
        <p:spPr>
          <a:xfrm>
            <a:off x="2050560" y="4754520"/>
            <a:ext cx="1345320" cy="249840"/>
          </a:xfrm>
          <a:prstGeom prst="curvedConnector3">
            <a:avLst/>
          </a:prstGeom>
          <a:ln w="25560">
            <a:solidFill>
              <a:srgbClr val="00cc99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395" name="Line 5"/>
          <p:cNvCxnSpPr/>
          <p:nvPr/>
        </p:nvCxnSpPr>
        <p:spPr>
          <a:xfrm>
            <a:off x="3409560" y="2941560"/>
            <a:ext cx="205560" cy="2062440"/>
          </a:xfrm>
          <a:prstGeom prst="curvedConnector3">
            <a:avLst/>
          </a:prstGeom>
          <a:ln w="25560">
            <a:solidFill>
              <a:srgbClr val="00cc99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396" name="Line 6"/>
          <p:cNvCxnSpPr/>
          <p:nvPr/>
        </p:nvCxnSpPr>
        <p:spPr>
          <a:xfrm>
            <a:off x="1479600" y="3255480"/>
            <a:ext cx="1496160" cy="1748520"/>
          </a:xfrm>
          <a:prstGeom prst="curvedConnector3">
            <a:avLst/>
          </a:prstGeom>
          <a:ln w="25560">
            <a:solidFill>
              <a:srgbClr val="00cc99"/>
            </a:solidFill>
            <a:miter/>
            <a:headEnd len="med" type="triangle" w="med"/>
            <a:tailEnd len="med" type="triangle" w="med"/>
          </a:ln>
        </p:spPr>
      </p:cxnSp>
      <p:sp>
        <p:nvSpPr>
          <p:cNvPr id="397" name="CustomShape 7"/>
          <p:cNvSpPr/>
          <p:nvPr/>
        </p:nvSpPr>
        <p:spPr>
          <a:xfrm>
            <a:off x="4797360" y="1752480"/>
            <a:ext cx="3137040" cy="4757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1. Make roughly same size with affine warp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 Align every subject to every other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 Find the mean of the absolute displacement at every voxel in the brain for each subject for warp between that subject and all others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4. Find sum of mean displacement across brain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5. Rank subjects by mean absolute displacement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6. Minimum displacement – Winner! Typical subject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7. Maximum displacement – QC? Atypical subjects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417600" y="558720"/>
            <a:ext cx="777060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Haskins Pediatric Atlas – Finding the "typical" kid's brain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99" name="" descr=""/>
          <p:cNvPicPr/>
          <p:nvPr/>
        </p:nvPicPr>
        <p:blipFill>
          <a:blip r:embed="rId1"/>
          <a:stretch/>
        </p:blipFill>
        <p:spPr>
          <a:xfrm>
            <a:off x="330120" y="1346040"/>
            <a:ext cx="7520040" cy="3105360"/>
          </a:xfrm>
          <a:prstGeom prst="rect">
            <a:avLst/>
          </a:prstGeom>
          <a:ln>
            <a:noFill/>
          </a:ln>
        </p:spPr>
      </p:pic>
      <p:sp>
        <p:nvSpPr>
          <p:cNvPr id="400" name="CustomShape 2"/>
          <p:cNvSpPr/>
          <p:nvPr/>
        </p:nvSpPr>
        <p:spPr>
          <a:xfrm>
            <a:off x="596880" y="6013440"/>
            <a:ext cx="601344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Kochunov (2001), Smith (2006), Fonov (2011)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01" name="" descr=""/>
          <p:cNvPicPr/>
          <p:nvPr/>
        </p:nvPicPr>
        <p:blipFill>
          <a:blip r:embed="rId2"/>
          <a:stretch/>
        </p:blipFill>
        <p:spPr>
          <a:xfrm>
            <a:off x="6456240" y="2949480"/>
            <a:ext cx="2413080" cy="3759120"/>
          </a:xfrm>
          <a:prstGeom prst="rect">
            <a:avLst/>
          </a:prstGeom>
          <a:ln>
            <a:noFill/>
          </a:ln>
        </p:spPr>
      </p:pic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417600" y="558720"/>
            <a:ext cx="777060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Haskins Pediatric Atlas – Finding the "typical" kid's brain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03" name="" descr=""/>
          <p:cNvPicPr/>
          <p:nvPr/>
        </p:nvPicPr>
        <p:blipFill>
          <a:blip r:embed="rId1"/>
          <a:srcRect l="1409" t="8408" r="0" b="0"/>
          <a:stretch/>
        </p:blipFill>
        <p:spPr>
          <a:xfrm>
            <a:off x="417600" y="4168800"/>
            <a:ext cx="6834240" cy="2116080"/>
          </a:xfrm>
          <a:prstGeom prst="rect">
            <a:avLst/>
          </a:prstGeom>
          <a:ln>
            <a:noFill/>
          </a:ln>
        </p:spPr>
      </p:pic>
      <p:pic>
        <p:nvPicPr>
          <p:cNvPr id="404" name="" descr=""/>
          <p:cNvPicPr/>
          <p:nvPr/>
        </p:nvPicPr>
        <p:blipFill>
          <a:blip r:embed="rId2"/>
          <a:srcRect l="710" t="7784" r="2587" b="6861"/>
          <a:stretch/>
        </p:blipFill>
        <p:spPr>
          <a:xfrm>
            <a:off x="417600" y="1487520"/>
            <a:ext cx="6692760" cy="2101680"/>
          </a:xfrm>
          <a:prstGeom prst="rect">
            <a:avLst/>
          </a:prstGeom>
          <a:ln>
            <a:noFill/>
          </a:ln>
        </p:spPr>
      </p:pic>
      <p:sp>
        <p:nvSpPr>
          <p:cNvPr id="405" name="CustomShape 2"/>
          <p:cNvSpPr/>
          <p:nvPr/>
        </p:nvSpPr>
        <p:spPr>
          <a:xfrm>
            <a:off x="7500960" y="2452680"/>
            <a:ext cx="125712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sn_xxx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6" name="CustomShape 3"/>
          <p:cNvSpPr/>
          <p:nvPr/>
        </p:nvSpPr>
        <p:spPr>
          <a:xfrm>
            <a:off x="7392960" y="4483080"/>
            <a:ext cx="164304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anisotropically smoothed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417600" y="558720"/>
            <a:ext cx="777060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Haskins Pediatric Atlas – Finding the "atypical" kid's brain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08" name="" descr=""/>
          <p:cNvPicPr/>
          <p:nvPr/>
        </p:nvPicPr>
        <p:blipFill>
          <a:blip r:embed="rId1"/>
          <a:stretch/>
        </p:blipFill>
        <p:spPr>
          <a:xfrm>
            <a:off x="1036800" y="1584360"/>
            <a:ext cx="4483080" cy="4737240"/>
          </a:xfrm>
          <a:prstGeom prst="rect">
            <a:avLst/>
          </a:prstGeom>
          <a:ln>
            <a:noFill/>
          </a:ln>
        </p:spPr>
      </p:pic>
      <p:sp>
        <p:nvSpPr>
          <p:cNvPr id="409" name="CustomShape 2"/>
          <p:cNvSpPr/>
          <p:nvPr/>
        </p:nvSpPr>
        <p:spPr>
          <a:xfrm>
            <a:off x="5872320" y="2508120"/>
            <a:ext cx="231588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Petalia – torque asymmetry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542880" y="693720"/>
            <a:ext cx="7677360" cy="108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1e1ff"/>
              </a:gs>
              <a:gs pos="100000">
                <a:srgbClr val="9595ff"/>
              </a:gs>
            </a:gsLst>
            <a:lin ang="5400000"/>
          </a:gradFill>
          <a:ln w="9360">
            <a:solidFill>
              <a:srgbClr val="2e2ecb"/>
            </a:solidFill>
            <a:miter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354960" rIns="354960" tIns="177480" bIns="17748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Atlas Spaces – Warp-on-demand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(in development)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11" name="" descr=""/>
          <p:cNvPicPr/>
          <p:nvPr/>
        </p:nvPicPr>
        <p:blipFill>
          <a:blip r:embed="rId1"/>
          <a:stretch/>
        </p:blipFill>
        <p:spPr>
          <a:xfrm>
            <a:off x="1038240" y="2581200"/>
            <a:ext cx="6656400" cy="3057480"/>
          </a:xfrm>
          <a:prstGeom prst="rect">
            <a:avLst/>
          </a:prstGeom>
          <a:ln>
            <a:noFill/>
          </a:ln>
        </p:spPr>
      </p:pic>
      <p:sp>
        <p:nvSpPr>
          <p:cNvPr id="412" name="CustomShape 2"/>
          <p:cNvSpPr/>
          <p:nvPr/>
        </p:nvSpPr>
        <p:spPr>
          <a:xfrm>
            <a:off x="3078000" y="2281320"/>
            <a:ext cx="1798920" cy="1646280"/>
          </a:xfrm>
          <a:prstGeom prst="ellipse">
            <a:avLst/>
          </a:prstGeom>
          <a:solidFill>
            <a:srgbClr val="ffff00">
              <a:alpha val="10000"/>
            </a:srgbClr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CustomShape 3"/>
          <p:cNvSpPr/>
          <p:nvPr/>
        </p:nvSpPr>
        <p:spPr>
          <a:xfrm>
            <a:off x="690480" y="2041560"/>
            <a:ext cx="697068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Not just your father's Talairach anymore....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1143000" y="512640"/>
            <a:ext cx="6781680" cy="604044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4114800" y="1523880"/>
            <a:ext cx="3200400" cy="91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Another problem: rotation occurs around center of individual datasets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85800" y="457200"/>
            <a:ext cx="8077320" cy="312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Solutions to these problems: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Add appropriate shift to E2 on top of rotation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7760" indent="-22068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Allow for xyz shifts between days (E1-E2), and center shifts between EPI and SPGR (E1-S1 and E2-S2)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Pad EPI datasets with extra slices of zeros so that aligned datasets can fully contain all data from all sessions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Zero padding of a dataset can be done in </a:t>
            </a:r>
            <a:r>
              <a:rPr b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to3d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(at dataset creation time), or later using </a:t>
            </a:r>
            <a:r>
              <a:rPr b="1" lang="en-GB" sz="1800" spc="-1" strike="noStrike">
                <a:solidFill>
                  <a:srgbClr val="006b2b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3dZeropad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1" lang="en-GB" sz="1800" spc="-1" strike="noStrike">
                <a:solidFill>
                  <a:srgbClr val="006b2b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3dvolreg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and </a:t>
            </a:r>
            <a:r>
              <a:rPr b="1" lang="en-GB" sz="1800" spc="-1" strike="noStrike">
                <a:solidFill>
                  <a:srgbClr val="006b2b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3drotate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can zero pad to make the output match a “grid parent” dataset in size and location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838080" y="3295800"/>
            <a:ext cx="7467840" cy="325728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85800" y="500040"/>
            <a:ext cx="8077320" cy="620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661680" indent="-32040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Recipe for intra-subject S2-to-S1 transformation: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98280" indent="-317520">
              <a:lnSpc>
                <a:spcPct val="100000"/>
              </a:lnSpc>
              <a:buClr>
                <a:srgbClr val="000000"/>
              </a:buClr>
              <a:buSzPct val="70000"/>
              <a:buFont typeface="StarSymbol"/>
              <a:buAutoNum type="arabicPeriod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Compute S2-to-S1 transformation: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006200" indent="-315720">
              <a:lnSpc>
                <a:spcPct val="90000"/>
              </a:lnSpc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3dvolreg -twopass -zpad 4 -base S1+orig</a:t>
            </a:r>
            <a:r>
              <a:rPr b="0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\</a:t>
            </a:r>
            <a:r>
              <a:rPr b="0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     </a:t>
            </a:r>
            <a:r>
              <a:rPr b="0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0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  </a:t>
            </a:r>
            <a:r>
              <a:rPr b="0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0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0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-prefix S2reg  S2+orig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98280" indent="-317520">
              <a:lnSpc>
                <a:spcPct val="9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Rotation/shift parameters are saved in </a:t>
            </a:r>
            <a:r>
              <a:rPr b="1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S2reg+orig.HEAD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98280" indent="-317520">
              <a:lnSpc>
                <a:spcPct val="100000"/>
              </a:lnSpc>
              <a:buClr>
                <a:srgbClr val="000000"/>
              </a:buClr>
              <a:buSzPct val="70000"/>
              <a:buFont typeface="StarSymbol"/>
              <a:buAutoNum type="arabicPeriod" startAt="2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If not done before </a:t>
            </a:r>
            <a:r>
              <a:rPr b="0" lang="en-GB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(e.g., in </a:t>
            </a:r>
            <a:r>
              <a:rPr b="1" lang="en-GB" sz="15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to3d</a:t>
            </a:r>
            <a:r>
              <a:rPr b="0" lang="en-GB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)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, zero pad E1 datasets: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006200" indent="-315720">
              <a:lnSpc>
                <a:spcPct val="90000"/>
              </a:lnSpc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3dZeropad -z 4 -prefix E1pad  E1+orig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98280" indent="-317520">
              <a:lnSpc>
                <a:spcPct val="100000"/>
              </a:lnSpc>
              <a:buClr>
                <a:srgbClr val="000000"/>
              </a:buClr>
              <a:buSzPct val="70000"/>
              <a:buFont typeface="StarSymbol"/>
              <a:buAutoNum type="arabicPeriod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Register E1 datasets within the session: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006200" indent="-315720">
              <a:lnSpc>
                <a:spcPct val="90000"/>
              </a:lnSpc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3dvolreg -base ‘E1pad+orig[4]’ -prefix E1reg \ 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   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E1pad+orig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98280" indent="-317520">
              <a:lnSpc>
                <a:spcPct val="100000"/>
              </a:lnSpc>
              <a:buClr>
                <a:srgbClr val="000000"/>
              </a:buClr>
              <a:buSzPct val="70000"/>
              <a:buFont typeface="Arial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Register E2 datasets within the session, at the same time executing larger rotation/shift to session 1 coordinates that were saved in </a:t>
            </a:r>
            <a:r>
              <a:rPr b="1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S2reg+orig.HEAD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006200" indent="-315720">
              <a:lnSpc>
                <a:spcPct val="90000"/>
              </a:lnSpc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	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3dvolreg -base ‘E2+orig[4]’ \         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 -rotparent S2reg+orig     \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006200" indent="-315720">
              <a:lnSpc>
                <a:spcPct val="90000"/>
              </a:lnSpc>
            </a:pP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 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-gridparent E1reg+orig    \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006200" indent="-315720">
              <a:lnSpc>
                <a:spcPct val="90000"/>
              </a:lnSpc>
            </a:pP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	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  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-prefix E2reg  E2reg+orig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98280" indent="-317520">
              <a:lnSpc>
                <a:spcPct val="100000"/>
              </a:lnSpc>
              <a:buClr>
                <a:srgbClr val="000000"/>
              </a:buClr>
              <a:buSzPct val="70000"/>
              <a:buFont typeface="StarSymbol"/>
              <a:buAutoNum type="arabicPeriod" startAt="2"/>
            </a:pPr>
            <a:r>
              <a:rPr b="1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-rotparent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tells where the inter-session transformation comes from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98280" indent="-317520">
              <a:lnSpc>
                <a:spcPct val="100000"/>
              </a:lnSpc>
              <a:buClr>
                <a:srgbClr val="000000"/>
              </a:buClr>
              <a:buSzPct val="70000"/>
              <a:buFont typeface="StarSymbol"/>
              <a:buAutoNum type="arabicPeriod" startAt="2"/>
            </a:pPr>
            <a:r>
              <a:rPr b="1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-gridparent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defines the output grid location/size of new dataset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350720" indent="-317520">
              <a:lnSpc>
                <a:spcPct val="100000"/>
              </a:lnSpc>
              <a:buClr>
                <a:srgbClr val="000000"/>
              </a:buClr>
              <a:buSzPct val="70000"/>
              <a:buFont typeface="StarSymbol"/>
              <a:buAutoNum type="arabicPeriod" startAt="2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Output dataset will be shifted and zero padded as needed to lie on top of </a:t>
            </a:r>
            <a:r>
              <a:rPr b="1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E1reg+orig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635800" y="4352760"/>
            <a:ext cx="3300120" cy="82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options put the aligned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E2reg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into the same coordinates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grid as </a:t>
            </a:r>
            <a:r>
              <a:rPr b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E1reg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1" name="Line 3"/>
          <p:cNvSpPr/>
          <p:nvPr/>
        </p:nvSpPr>
        <p:spPr>
          <a:xfrm flipH="1">
            <a:off x="5334120" y="4535640"/>
            <a:ext cx="452160" cy="1440"/>
          </a:xfrm>
          <a:prstGeom prst="line">
            <a:avLst/>
          </a:prstGeom>
          <a:ln w="28440">
            <a:solidFill>
              <a:srgbClr val="f60049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Line 4"/>
          <p:cNvSpPr/>
          <p:nvPr/>
        </p:nvSpPr>
        <p:spPr>
          <a:xfrm flipH="1">
            <a:off x="5316120" y="4775040"/>
            <a:ext cx="461880" cy="1800"/>
          </a:xfrm>
          <a:prstGeom prst="line">
            <a:avLst/>
          </a:prstGeom>
          <a:ln w="28440">
            <a:solidFill>
              <a:srgbClr val="f60049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5"/>
          <p:cNvSpPr/>
          <p:nvPr/>
        </p:nvSpPr>
        <p:spPr>
          <a:xfrm>
            <a:off x="7091280" y="1096920"/>
            <a:ext cx="1905480" cy="509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f600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0"/>
          <a:p>
            <a:pPr>
              <a:lnSpc>
                <a:spcPct val="90000"/>
              </a:lnSpc>
              <a:buClr>
                <a:srgbClr val="000000"/>
              </a:buClr>
              <a:buFont typeface="Times New Roman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GB" sz="1600" spc="-1" strike="noStrike">
                <a:solidFill>
                  <a:srgbClr val="0901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-twopass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allows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9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larger motions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4" name="Line 6"/>
          <p:cNvSpPr/>
          <p:nvPr/>
        </p:nvSpPr>
        <p:spPr>
          <a:xfrm flipH="1">
            <a:off x="6781320" y="1254240"/>
            <a:ext cx="452520" cy="1440"/>
          </a:xfrm>
          <a:prstGeom prst="line">
            <a:avLst/>
          </a:prstGeom>
          <a:ln w="28440">
            <a:solidFill>
              <a:srgbClr val="f60049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609480" y="498600"/>
            <a:ext cx="8229600" cy="5991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Recipe above does not address problem of having different slice thickness in datasets of the same type </a:t>
            </a:r>
            <a:r>
              <a:rPr b="0" lang="en-GB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(EPI and/or SPGR)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in different sessions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Best solution: pay attention when you are scanning, and always use the same slice thickness for the same type of image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OK solution: use </a:t>
            </a:r>
            <a:r>
              <a:rPr b="1" lang="en-GB" sz="1700" spc="-1" strike="noStrike">
                <a:solidFill>
                  <a:srgbClr val="006b2b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3dZregrid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to linearly interpolate datasets to a new slice thickness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10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Recipe above does not address issues of slice-dependent time offsets stored in data header from </a:t>
            </a:r>
            <a:r>
              <a:rPr b="1" lang="en-GB" sz="17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to3d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GB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(e.g., ‘</a:t>
            </a:r>
            <a:r>
              <a:rPr b="1" lang="en-GB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alt+z</a:t>
            </a:r>
            <a:r>
              <a:rPr b="0" lang="en-GB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’)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After interpolation to a rotated grid, voxel values can no longer be said to come from a particular time offset, since data from different slices will have been combined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Before doing this spatial interpolation, it makes sense to time-shift dataset to a common temporal origin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914400" indent="-23184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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Time shifting can be done with program </a:t>
            </a:r>
            <a:r>
              <a:rPr b="1" lang="en-GB" sz="1700" spc="-1" strike="noStrike">
                <a:solidFill>
                  <a:srgbClr val="006b2b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3dTshift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47760" indent="-220680">
              <a:lnSpc>
                <a:spcPct val="100000"/>
              </a:lnSpc>
              <a:buClr>
                <a:srgbClr val="000000"/>
              </a:buClr>
              <a:buSzPct val="70000"/>
              <a:buFont typeface="Zapf Dingbats" charset="2"/>
              <a:buChar char="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Or by using the </a:t>
            </a:r>
            <a:r>
              <a:rPr b="1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-tshift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option in </a:t>
            </a:r>
            <a:r>
              <a:rPr b="1" lang="en-GB" sz="1700" spc="-1" strike="noStrike">
                <a:solidFill>
                  <a:srgbClr val="408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3dvolreg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, which first does the time shift to a common temporal origin, then does the 3D spatial registration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255680" indent="-212760">
              <a:lnSpc>
                <a:spcPct val="65000"/>
              </a:lnSpc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Further reading at the AFNI web site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File </a:t>
            </a:r>
            <a:r>
              <a:rPr b="1" lang="en-GB" sz="1700" spc="-1" strike="noStrike">
                <a:solidFill>
                  <a:srgbClr val="ff0211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README.registration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</a:t>
            </a:r>
            <a:r>
              <a:rPr b="0" lang="en-GB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(plain text)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has more detailed instructions and explanations about usage of </a:t>
            </a:r>
            <a:r>
              <a:rPr b="1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msmincho"/>
              </a:rPr>
              <a:t>3dvolreg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60160" indent="-220680">
              <a:lnSpc>
                <a:spcPct val="90000"/>
              </a:lnSpc>
              <a:buClr>
                <a:srgbClr val="000000"/>
              </a:buClr>
              <a:buSzPct val="70000"/>
              <a:buFont typeface="Wingdings" charset="2"/>
              <a:buChar char=""/>
            </a:pP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File </a:t>
            </a:r>
            <a:r>
              <a:rPr b="1" lang="en-GB" sz="1700" spc="-1" strike="noStrike">
                <a:solidFill>
                  <a:srgbClr val="ff0211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regnotes.pdf</a:t>
            </a:r>
            <a:r>
              <a:rPr b="0" lang="en-GB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mincho"/>
              </a:rPr>
              <a:t> has some background information on issues and methods used in FMRI registration packages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42607</TotalTime>
  <Application>LibreOffice/5.2.5.1$Linux_X86_64 LibreOffice_project/20$Build-1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2014-09-24T22:35:29Z</dcterms:created>
  <dc:creator/>
  <dc:description/>
  <dc:language>en-US</dc:language>
  <cp:lastModifiedBy>Daniel Glen</cp:lastModifiedBy>
  <cp:lastPrinted>2014-05-25T23:12:08Z</cp:lastPrinted>
  <dcterms:modified xsi:type="dcterms:W3CDTF">2017-02-08T18:02:07Z</dcterms:modified>
  <cp:revision>176</cp:revision>
  <dc:subject/>
  <dc:title>Image and Volume Registration with AFNI</dc:title>
</cp:coreProperties>
</file>