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9"/>
  </p:notesMasterIdLst>
  <p:sldIdLst>
    <p:sldId id="264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92" r:id="rId24"/>
    <p:sldId id="293" r:id="rId25"/>
    <p:sldId id="294" r:id="rId26"/>
    <p:sldId id="295" r:id="rId27"/>
    <p:sldId id="296" r:id="rId28"/>
    <p:sldId id="285" r:id="rId29"/>
    <p:sldId id="286" r:id="rId30"/>
    <p:sldId id="287" r:id="rId31"/>
    <p:sldId id="288" r:id="rId32"/>
    <p:sldId id="289" r:id="rId33"/>
    <p:sldId id="290" r:id="rId34"/>
    <p:sldId id="279" r:id="rId35"/>
    <p:sldId id="280" r:id="rId36"/>
    <p:sldId id="281" r:id="rId37"/>
    <p:sldId id="282" r:id="rId38"/>
  </p:sldIdLst>
  <p:sldSz cx="9144000" cy="5715000" type="screen16x1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12022"/>
    <a:srgbClr val="A63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43"/>
    <p:restoredTop sz="94595"/>
  </p:normalViewPr>
  <p:slideViewPr>
    <p:cSldViewPr snapToGrid="0" snapToObjects="1">
      <p:cViewPr varScale="1">
        <p:scale>
          <a:sx n="122" d="100"/>
          <a:sy n="122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FCE84-2147-E447-BF9A-10D0BD706EE1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3E0E1-0632-4C4F-8E5C-024D1B8A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61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9D113-5518-4E4D-B44F-1A3EEE22091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9A5B0-533A-904F-85DC-7D2D4A0F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24102"/>
            <a:ext cx="6858000" cy="1989667"/>
          </a:xfrm>
        </p:spPr>
        <p:txBody>
          <a:bodyPr>
            <a:normAutofit/>
          </a:bodyPr>
          <a:lstStyle/>
          <a:p>
            <a:r>
              <a:rPr lang="en-US" sz="6600" dirty="0" err="1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afni_proc.py</a:t>
            </a:r>
            <a:br>
              <a:rPr lang="en-US" sz="6600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sz="6600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is your </a:t>
            </a:r>
            <a:r>
              <a:rPr lang="en-US" sz="6600" b="1" i="1" dirty="0">
                <a:solidFill>
                  <a:srgbClr val="7030A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friend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90498"/>
            <a:ext cx="6858000" cy="2941902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rgbClr val="C00000"/>
                </a:solidFill>
                <a:latin typeface="Comic Sans MS" charset="0"/>
                <a:ea typeface="Comic Sans MS" charset="0"/>
                <a:cs typeface="Comic Sans MS" charset="0"/>
              </a:rPr>
              <a:t>or it will be soon</a:t>
            </a:r>
          </a:p>
          <a:p>
            <a:endParaRPr lang="en-US" sz="280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Example scripts from</a:t>
            </a:r>
          </a:p>
          <a:p>
            <a:r>
              <a:rPr lang="en-US" sz="2800" b="1" dirty="0">
                <a:latin typeface="Courier" charset="0"/>
                <a:ea typeface="Courier" charset="0"/>
                <a:cs typeface="Courier" charset="0"/>
              </a:rPr>
              <a:t>AFNI_data6/</a:t>
            </a:r>
            <a:r>
              <a:rPr lang="en-US" sz="2800" b="1" dirty="0" err="1">
                <a:latin typeface="Courier" charset="0"/>
                <a:ea typeface="Courier" charset="0"/>
                <a:cs typeface="Courier" charset="0"/>
              </a:rPr>
              <a:t>FT_analysis</a:t>
            </a:r>
            <a:endParaRPr lang="en-US" sz="28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Also see </a:t>
            </a:r>
            <a:r>
              <a:rPr lang="mr-IN" sz="2600" b="1" dirty="0" err="1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https</a:t>
            </a:r>
            <a:r>
              <a:rPr lang="mr-IN" sz="2600" b="1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://</a:t>
            </a:r>
            <a:r>
              <a:rPr lang="mr-IN" sz="2600" b="1" dirty="0" err="1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arxiv.org</a:t>
            </a:r>
            <a:r>
              <a:rPr lang="mr-IN" sz="2600" b="1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/</a:t>
            </a:r>
            <a:r>
              <a:rPr lang="mr-IN" sz="2600" b="1" dirty="0" err="1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abs</a:t>
            </a:r>
            <a:r>
              <a:rPr lang="mr-IN" sz="2600" b="1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/1709.07471</a:t>
            </a:r>
            <a:r>
              <a:rPr lang="en-US" sz="2600" b="1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Appendix has processing scripts</a:t>
            </a:r>
          </a:p>
          <a:p>
            <a:endParaRPr lang="en-US" sz="2800" b="1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42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01185" y="4956345"/>
            <a:ext cx="147348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s01.ap.simple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781912" y="4104640"/>
            <a:ext cx="5817768" cy="11582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Starting Simple - 7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FT_epi_r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?+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orig.HEAD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2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FT/AV*.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txt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'BLOCK(20,1)'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-regress_opts_3dD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'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1 V-A</a:t>
            </a:r>
            <a:endParaRPr lang="en-US" sz="26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6167" y="3677920"/>
            <a:ext cx="1292213" cy="1938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Set up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G</a:t>
            </a:r>
            <a:r>
              <a:rPr lang="en-US" sz="2000" dirty="0">
                <a:solidFill>
                  <a:srgbClr val="002060"/>
                </a:solidFill>
              </a:rPr>
              <a:t>eneral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L</a:t>
            </a:r>
            <a:r>
              <a:rPr lang="en-US" sz="2000" dirty="0">
                <a:solidFill>
                  <a:srgbClr val="002060"/>
                </a:solidFill>
              </a:rPr>
              <a:t>inear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T</a:t>
            </a:r>
            <a:r>
              <a:rPr lang="en-US" sz="2000" dirty="0">
                <a:solidFill>
                  <a:srgbClr val="002060"/>
                </a:solidFill>
              </a:rPr>
              <a:t>est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between 2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conditions</a:t>
            </a:r>
          </a:p>
        </p:txBody>
      </p:sp>
    </p:spTree>
    <p:extLst>
      <p:ext uri="{BB962C8B-B14F-4D97-AF65-F5344CB8AC3E}">
        <p14:creationId xmlns:p14="http://schemas.microsoft.com/office/powerpoint/2010/main" val="1920074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93038" y="2407920"/>
            <a:ext cx="7081521" cy="2103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ourier" charset="0"/>
                <a:ea typeface="Courier" charset="0"/>
                <a:cs typeface="Courier" charset="0"/>
              </a:rPr>
              <a:t>#!/</a:t>
            </a:r>
            <a:r>
              <a:rPr lang="en-US" sz="2600" b="1" dirty="0" err="1">
                <a:latin typeface="Courier" charset="0"/>
                <a:ea typeface="Courier" charset="0"/>
                <a:cs typeface="Courier" charset="0"/>
              </a:rPr>
              <a:t>usr</a:t>
            </a:r>
            <a:r>
              <a:rPr lang="en-US" sz="2600" b="1" dirty="0">
                <a:latin typeface="Courier" charset="0"/>
                <a:ea typeface="Courier" charset="0"/>
                <a:cs typeface="Courier" charset="0"/>
              </a:rPr>
              <a:t>/bin/</a:t>
            </a:r>
            <a:r>
              <a:rPr lang="en-US" sz="2600" b="1" dirty="0" err="1">
                <a:latin typeface="Courier" charset="0"/>
                <a:ea typeface="Courier" charset="0"/>
                <a:cs typeface="Courier" charset="0"/>
              </a:rPr>
              <a:t>env</a:t>
            </a:r>
            <a:r>
              <a:rPr lang="en-US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600" b="1" dirty="0" err="1">
                <a:latin typeface="Courier" charset="0"/>
                <a:ea typeface="Courier" charset="0"/>
                <a:cs typeface="Courier" charset="0"/>
              </a:rPr>
              <a:t>tcsh</a:t>
            </a:r>
            <a:endParaRPr lang="en-US" sz="26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26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ourier" charset="0"/>
                <a:ea typeface="Courier" charset="0"/>
                <a:cs typeface="Courier" charset="0"/>
              </a:rPr>
              <a:t># creation date: Thu Sep 10 14:27:59 2015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26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ourier" charset="0"/>
                <a:ea typeface="Courier" charset="0"/>
                <a:cs typeface="Courier" charset="0"/>
              </a:rPr>
              <a:t># set data directories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ourier" charset="0"/>
                <a:ea typeface="Courier" charset="0"/>
                <a:cs typeface="Courier" charset="0"/>
              </a:rPr>
              <a:t>set </a:t>
            </a:r>
            <a:r>
              <a:rPr lang="en-US" sz="26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en-US" sz="2600" b="1" dirty="0">
                <a:latin typeface="Courier" charset="0"/>
                <a:ea typeface="Courier" charset="0"/>
                <a:cs typeface="Courier" charset="0"/>
              </a:rPr>
              <a:t>   = FT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ourier" charset="0"/>
                <a:ea typeface="Courier" charset="0"/>
                <a:cs typeface="Courier" charset="0"/>
              </a:rPr>
              <a:t># set subject and group identifiers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ourier" charset="0"/>
                <a:ea typeface="Courier" charset="0"/>
                <a:cs typeface="Courier" charset="0"/>
              </a:rPr>
              <a:t>set subj      = FT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ourier" charset="0"/>
                <a:ea typeface="Courier" charset="0"/>
                <a:cs typeface="Courier" charset="0"/>
              </a:rPr>
              <a:t>set </a:t>
            </a:r>
            <a:r>
              <a:rPr lang="en-US" sz="2600" b="1" dirty="0" err="1">
                <a:latin typeface="Courier" charset="0"/>
                <a:ea typeface="Courier" charset="0"/>
                <a:cs typeface="Courier" charset="0"/>
              </a:rPr>
              <a:t>group_id</a:t>
            </a:r>
            <a:r>
              <a:rPr lang="en-US" sz="2600" b="1" dirty="0">
                <a:latin typeface="Courier" charset="0"/>
                <a:ea typeface="Courier" charset="0"/>
                <a:cs typeface="Courier" charset="0"/>
              </a:rPr>
              <a:t>  = horses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8440" y="4587013"/>
            <a:ext cx="5647828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Code subject level information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into shell variables: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Makes it easier to re-use this </a:t>
            </a:r>
            <a:r>
              <a:rPr lang="en-US" sz="2000" dirty="0" err="1">
                <a:solidFill>
                  <a:srgbClr val="002060"/>
                </a:solidFill>
              </a:rPr>
              <a:t>afni_proc.py</a:t>
            </a:r>
            <a:r>
              <a:rPr lang="en-US" sz="2000" dirty="0">
                <a:solidFill>
                  <a:srgbClr val="002060"/>
                </a:solidFill>
              </a:rPr>
              <a:t> command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24968" y="3986537"/>
            <a:ext cx="1066318" cy="52450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Not actually</a:t>
            </a:r>
          </a:p>
          <a:p>
            <a:pPr algn="ctr"/>
            <a:r>
              <a:rPr lang="en-US" dirty="0"/>
              <a:t>used here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734560" y="4257040"/>
            <a:ext cx="2672080" cy="0"/>
          </a:xfrm>
          <a:prstGeom prst="straightConnector1">
            <a:avLst/>
          </a:prstGeom>
          <a:ln w="381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30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script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proc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.$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scr_overwrite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-blocks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tshift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align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tlrc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volreg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blur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mask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scale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regress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/FT_epi_r1+orig.HEAD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/FT_epi_r2+orig.HEAD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/FT_epi_r3+orig.HEAD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volreg_align_to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MIN_OUTLIER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-volreg_align_e2a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volreg_tlrc_warp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blur_size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4.0                                           \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2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/AV1_vis.txt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/AV2_aud.txt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'BLOCK(20,1)'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regress_censor_motion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0.3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-regress_opts_3dD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-jobs 2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1 V-A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'SYM: 0.5*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+0.5*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2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mean.VA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regress_compute_fitts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regress_make_ideal_sum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sum_ideal.1D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regress_est_blur_epits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regress_run_clustsim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yes</a:t>
            </a: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05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050" b="1" dirty="0" err="1">
                <a:latin typeface="Courier" charset="0"/>
                <a:ea typeface="Courier" charset="0"/>
                <a:cs typeface="Courier" charset="0"/>
              </a:rPr>
              <a:t>execute</a:t>
            </a:r>
            <a:endParaRPr lang="en-US" sz="105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15612" y="1907249"/>
            <a:ext cx="2609176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entire </a:t>
            </a:r>
            <a:r>
              <a:rPr lang="en-US" sz="2000" dirty="0" err="1">
                <a:solidFill>
                  <a:srgbClr val="002060"/>
                </a:solidFill>
              </a:rPr>
              <a:t>afni_proc.py</a:t>
            </a:r>
            <a:endParaRPr lang="en-US" sz="2000" dirty="0">
              <a:solidFill>
                <a:srgbClr val="002060"/>
              </a:solidFill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command: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Font size will be bigger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on following slides!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</p:spTree>
    <p:extLst>
      <p:ext uri="{BB962C8B-B14F-4D97-AF65-F5344CB8AC3E}">
        <p14:creationId xmlns:p14="http://schemas.microsoft.com/office/powerpoint/2010/main" val="1636563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93038" y="1178560"/>
            <a:ext cx="8422642" cy="56896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– 3a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script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proc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.$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scr_overwrite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-blocks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tshift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align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tlrc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blur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mask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scale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regress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/FT_epi_r1+orig.HEAD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/FT_epi_r2+orig.HEAD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/FT_epi_r3+orig.HEAD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volreg_align_to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MIN_OUTLIER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-volreg_align_e2a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volreg_tlrc_warp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blur_size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4.0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9249" y="1907249"/>
            <a:ext cx="1521891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Set up which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processing 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”blocks”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will be run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</p:spTree>
    <p:extLst>
      <p:ext uri="{BB962C8B-B14F-4D97-AF65-F5344CB8AC3E}">
        <p14:creationId xmlns:p14="http://schemas.microsoft.com/office/powerpoint/2010/main" val="438563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93038" y="1757680"/>
            <a:ext cx="5212082" cy="14528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– 3b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script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proc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.$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scr_overwrite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-blocks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tshift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align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tlrc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blur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mask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scale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regress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/FT_epi_r1+orig.HEAD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/FT_epi_r2+orig.HEAD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/FT_epi_r3+orig.HEAD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volreg_align_to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MIN_OUTLIER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-volreg_align_e2a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volreg_tlrc_warp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blur_size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4.0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0294" y="1976288"/>
            <a:ext cx="1637884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Select input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datasets 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(</a:t>
            </a:r>
            <a:r>
              <a:rPr lang="en-US" sz="2000" dirty="0" err="1">
                <a:solidFill>
                  <a:srgbClr val="002060"/>
                </a:solidFill>
              </a:rPr>
              <a:t>anat</a:t>
            </a:r>
            <a:r>
              <a:rPr lang="en-US" sz="2000" dirty="0">
                <a:solidFill>
                  <a:srgbClr val="002060"/>
                </a:solidFill>
              </a:rPr>
              <a:t> and EPI)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</p:spTree>
    <p:extLst>
      <p:ext uri="{BB962C8B-B14F-4D97-AF65-F5344CB8AC3E}">
        <p14:creationId xmlns:p14="http://schemas.microsoft.com/office/powerpoint/2010/main" val="1366182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93038" y="3230880"/>
            <a:ext cx="4450082" cy="87376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– 3c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script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proc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.$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scr_overwrite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-blocks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tshift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align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tlrc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blur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mask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scale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regress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/FT_epi_r1+orig.HEAD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/FT_epi_r2+orig.HEAD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/FT_epi_r3+orig.HEAD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volreg_align_to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MIN_OUTLIER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-volreg_align_e2a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volreg_tlrc_warp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blur_size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4.0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2648" y="3159928"/>
            <a:ext cx="1554465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Specify how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“</a:t>
            </a:r>
            <a:r>
              <a:rPr lang="en-US" sz="2000" dirty="0" err="1">
                <a:solidFill>
                  <a:srgbClr val="002060"/>
                </a:solidFill>
              </a:rPr>
              <a:t>volreg</a:t>
            </a:r>
            <a:r>
              <a:rPr lang="en-US" sz="2000" dirty="0">
                <a:solidFill>
                  <a:srgbClr val="002060"/>
                </a:solidFill>
              </a:rPr>
              <a:t>” step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will operate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</p:spTree>
    <p:extLst>
      <p:ext uri="{BB962C8B-B14F-4D97-AF65-F5344CB8AC3E}">
        <p14:creationId xmlns:p14="http://schemas.microsoft.com/office/powerpoint/2010/main" val="706533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93038" y="4064000"/>
            <a:ext cx="2468882" cy="325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– 3d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script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proc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.$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scr_overwrite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-blocks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tshift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align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tlrc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blur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mask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scale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regress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/FT_epi_r1+orig.HEAD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/FT_epi_r2+orig.HEAD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/FT_epi_r3+orig.HEAD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volreg_align_to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MIN_OUTLIER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-volreg_align_e2a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volreg_tlrc_warp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900" b="1" dirty="0" err="1">
                <a:latin typeface="Courier" charset="0"/>
                <a:ea typeface="Courier" charset="0"/>
                <a:cs typeface="Courier" charset="0"/>
              </a:rPr>
              <a:t>blur_size</a:t>
            </a:r>
            <a:r>
              <a:rPr lang="de-DE" sz="1900" b="1" dirty="0">
                <a:latin typeface="Courier" charset="0"/>
                <a:ea typeface="Courier" charset="0"/>
                <a:cs typeface="Courier" charset="0"/>
              </a:rPr>
              <a:t> 4.0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31882" y="3383448"/>
            <a:ext cx="1535998" cy="16312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Specify how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much spatial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blurring will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be used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(FWHM mm)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</p:spTree>
    <p:extLst>
      <p:ext uri="{BB962C8B-B14F-4D97-AF65-F5344CB8AC3E}">
        <p14:creationId xmlns:p14="http://schemas.microsoft.com/office/powerpoint/2010/main" val="48448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– 4a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03199" y="681848"/>
            <a:ext cx="4084321" cy="20207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68184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/AV1_vis.txt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/AV2_aud.txt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'BLOCK(20,1)'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regress_censor_motion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0.3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-regress_opts_3dD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-jobs 2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1 V-A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+0.5*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mean.VA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regress_compute_fitts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regress_make_ideal_sum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sum_ideal.1D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regress_est_blur_epits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regress_run_clustsim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yes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execute</a:t>
            </a:r>
            <a:endParaRPr lang="en-US" sz="18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6003" y="843448"/>
            <a:ext cx="2455288" cy="1938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Specify task timing,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labels, and response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model;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Note</a:t>
            </a:r>
            <a:r>
              <a:rPr lang="en-US" sz="2000" dirty="0">
                <a:solidFill>
                  <a:srgbClr val="002060"/>
                </a:solidFill>
              </a:rPr>
              <a:t>: task timing files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contain </a:t>
            </a:r>
            <a:r>
              <a:rPr lang="en-US" sz="2000" b="1" i="1" dirty="0">
                <a:solidFill>
                  <a:srgbClr val="002060"/>
                </a:solidFill>
              </a:rPr>
              <a:t>start</a:t>
            </a:r>
            <a:r>
              <a:rPr lang="en-US" sz="2000" dirty="0">
                <a:solidFill>
                  <a:srgbClr val="002060"/>
                </a:solidFill>
              </a:rPr>
              <a:t> times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for each task iteration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</p:spTree>
    <p:extLst>
      <p:ext uri="{BB962C8B-B14F-4D97-AF65-F5344CB8AC3E}">
        <p14:creationId xmlns:p14="http://schemas.microsoft.com/office/powerpoint/2010/main" val="1032275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– 4b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03199" y="2673208"/>
            <a:ext cx="4084321" cy="2833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68184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/AV1_vis.txt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/AV2_aud.txt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'BLOCK(20,1)'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regress_censor_motion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0.3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-regress_opts_3dD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-jobs 2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1 V-A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+0.5*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mean.VA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regress_compute_fitts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regress_make_ideal_sum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sum_ideal.1D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regress_est_blur_epits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regress_run_clustsim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yes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execute</a:t>
            </a:r>
            <a:endParaRPr lang="en-US" sz="18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77120" y="1950888"/>
            <a:ext cx="2053063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Maximum motion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(in mm) to accept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between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successive TRs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</p:spTree>
    <p:extLst>
      <p:ext uri="{BB962C8B-B14F-4D97-AF65-F5344CB8AC3E}">
        <p14:creationId xmlns:p14="http://schemas.microsoft.com/office/powerpoint/2010/main" val="741330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– 4c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03199" y="2947528"/>
            <a:ext cx="7924801" cy="108599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68184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/AV1_vis.txt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/AV2_aud.txt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'BLOCK(20,1)'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regress_censor_motion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0.3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-regress_opts_3dD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-jobs 2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1 V-A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+0.5*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mean.VA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regress_compute_fitts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regress_make_ideal_sum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sum_ideal.1D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regress_est_blur_epits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regress_run_clustsim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yes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execute</a:t>
            </a:r>
            <a:endParaRPr lang="en-US" sz="18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72111" y="1482040"/>
            <a:ext cx="2842766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Other regression options: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Use 2 CPUs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Set up GLTs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</p:spTree>
    <p:extLst>
      <p:ext uri="{BB962C8B-B14F-4D97-AF65-F5344CB8AC3E}">
        <p14:creationId xmlns:p14="http://schemas.microsoft.com/office/powerpoint/2010/main" val="202494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9058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the h--l is </a:t>
            </a:r>
            <a:r>
              <a:rPr lang="en-US" sz="4400" b="1" dirty="0" err="1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afni_proc.py</a:t>
            </a:r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944880"/>
            <a:ext cx="8771467" cy="4363156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It is a Python program that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Takes as input a series of “options” describing processing steps to use to analyze datasets </a:t>
            </a:r>
            <a:r>
              <a:rPr lang="en-US" sz="2400" i="1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from one subject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Produces as output a Unix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tcsh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script file that runs all the </a:t>
            </a:r>
            <a:r>
              <a:rPr lang="en-US" sz="2400" dirty="0">
                <a:latin typeface="Arial Rounded MT Bold" charset="0"/>
                <a:ea typeface="Arial Rounded MT Bold" charset="0"/>
                <a:cs typeface="Arial Rounded MT Bold" charset="0"/>
              </a:rPr>
              <a:t>AFNI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programs to do the processing</a:t>
            </a:r>
          </a:p>
          <a:p>
            <a:pPr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Reasons to use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afni_proc.py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It is flexible and compact, to produce a long script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The output script not only does the data analysis, but also saves various diagnostic tools and files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All intermediate output datasets are saved to help diagnose things when results are confusing or just plain wrong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You can get help from us on the</a:t>
            </a:r>
            <a:r>
              <a:rPr lang="en-US" sz="2400" dirty="0">
                <a:latin typeface="Arial Rounded MT Bold" charset="0"/>
                <a:ea typeface="Arial Rounded MT Bold" charset="0"/>
                <a:cs typeface="Arial Rounded MT Bold" charset="0"/>
              </a:rPr>
              <a:t> AFNI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message board</a:t>
            </a:r>
          </a:p>
          <a:p>
            <a:pPr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097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– 4d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03199" y="4034648"/>
            <a:ext cx="5232401" cy="57799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68184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/AV1_vis.txt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/AV2_aud.txt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'BLOCK(20,1)'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regress_censor_motion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0.3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-regress_opts_3dD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-jobs 2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1 V-A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+0.5*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mean.VA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regress_compute_fitts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regress_make_ideal_sum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sum_ideal.1D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regress_est_blur_epits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regress_run_clustsim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yes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execute</a:t>
            </a:r>
            <a:endParaRPr lang="en-US" sz="18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72111" y="1482040"/>
            <a:ext cx="2842766" cy="1938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Other regression options: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Compute fitted model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(best fit to data);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Create sum of task ideal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response time series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(for display purposes)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</p:spTree>
    <p:extLst>
      <p:ext uri="{BB962C8B-B14F-4D97-AF65-F5344CB8AC3E}">
        <p14:creationId xmlns:p14="http://schemas.microsoft.com/office/powerpoint/2010/main" val="715769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– 4e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03199" y="4602480"/>
            <a:ext cx="3779521" cy="83763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68184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/AV1_vis.txt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/AV2_aud.txt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'BLOCK(20,1)'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regress_censor_motion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0.3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-regress_opts_3dD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-jobs 2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1 V-A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+0.5*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mean.VA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regress_compute_fitts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regress_make_ideal_sum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sum_ideal.1D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regress_est_blur_epits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regress_run_clustsim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yes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execute</a:t>
            </a:r>
            <a:endParaRPr lang="en-US" sz="18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8494" y="1725880"/>
            <a:ext cx="2590003" cy="16312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Estimate smoothness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of </a:t>
            </a:r>
            <a:r>
              <a:rPr lang="en-US" sz="2000" b="1" i="1" dirty="0">
                <a:solidFill>
                  <a:srgbClr val="002060"/>
                </a:solidFill>
              </a:rPr>
              <a:t>noise</a:t>
            </a:r>
            <a:r>
              <a:rPr lang="en-US" sz="2000" dirty="0">
                <a:solidFill>
                  <a:srgbClr val="002060"/>
                </a:solidFill>
              </a:rPr>
              <a:t> in the data: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From the dataset itself,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From the </a:t>
            </a:r>
            <a:r>
              <a:rPr lang="en-US" sz="2000" i="1" dirty="0">
                <a:solidFill>
                  <a:srgbClr val="002060"/>
                </a:solidFill>
              </a:rPr>
              <a:t>residuals</a:t>
            </a:r>
            <a:endParaRPr lang="en-US" sz="2000" dirty="0">
              <a:solidFill>
                <a:srgbClr val="002060"/>
              </a:solidFill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(=data-model fit).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8494" y="4690122"/>
            <a:ext cx="2590003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And estimate cluster-size thresholds from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smoothness estimates </a:t>
            </a:r>
          </a:p>
        </p:txBody>
      </p:sp>
    </p:spTree>
    <p:extLst>
      <p:ext uri="{BB962C8B-B14F-4D97-AF65-F5344CB8AC3E}">
        <p14:creationId xmlns:p14="http://schemas.microsoft.com/office/powerpoint/2010/main" val="975514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312419" y="5442656"/>
            <a:ext cx="1371601" cy="213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Real Case – 4f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68184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/AV1_vis.txt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top_dir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/AV2_aud.txt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'BLOCK(20,1)'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regress_censor_motion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0.3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-regress_opts_3dD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-jobs 2        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1 V-A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'SYM: 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vis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+0.5*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aud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'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2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mean.VA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regress_compute_fitts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regress_make_ideal_sum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sum_ideal.1D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regress_est_blur_epits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regress_run_clustsim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yes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execute</a:t>
            </a:r>
            <a:endParaRPr lang="en-US" sz="18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07530" y="35517"/>
            <a:ext cx="12955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s05.ap.uber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8494" y="4948130"/>
            <a:ext cx="2590003" cy="707886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Run script after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it is created</a:t>
            </a:r>
          </a:p>
        </p:txBody>
      </p:sp>
    </p:spTree>
    <p:extLst>
      <p:ext uri="{BB962C8B-B14F-4D97-AF65-F5344CB8AC3E}">
        <p14:creationId xmlns:p14="http://schemas.microsoft.com/office/powerpoint/2010/main" val="1207236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ea typeface="Arial Rounded MT Bold" charset="0"/>
                <a:cs typeface="Arial Rounded MT Bold" charset="0"/>
              </a:rPr>
              <a:t>Summarizing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755418"/>
            <a:ext cx="8771467" cy="4707468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800" dirty="0">
                <a:ea typeface="Arial" charset="0"/>
                <a:cs typeface="Arial" charset="0"/>
              </a:rPr>
              <a:t> Each </a:t>
            </a:r>
            <a:r>
              <a:rPr lang="en-US" sz="2800" dirty="0" err="1">
                <a:ea typeface="Arial" charset="0"/>
                <a:cs typeface="Arial" charset="0"/>
              </a:rPr>
              <a:t>afni_proc.py</a:t>
            </a:r>
            <a:r>
              <a:rPr lang="en-US" sz="2800" dirty="0">
                <a:ea typeface="Arial" charset="0"/>
                <a:cs typeface="Arial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results</a:t>
            </a:r>
            <a:r>
              <a:rPr lang="en-US" sz="2800" dirty="0">
                <a:ea typeface="Arial" charset="0"/>
                <a:cs typeface="Arial" charset="0"/>
              </a:rPr>
              <a:t> directory has a file with a name like </a:t>
            </a:r>
            <a:r>
              <a:rPr lang="en-US" sz="28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out.ss_review.SUBJECT-ID.txt</a:t>
            </a:r>
            <a:endParaRPr lang="en-US" sz="2800" b="1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500" dirty="0">
                <a:ea typeface="Arial" charset="0"/>
                <a:cs typeface="Arial" charset="0"/>
              </a:rPr>
              <a:t>Each line give some information about the data and the processing results, such as number of time points censored 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800" dirty="0">
                <a:ea typeface="Arial" charset="0"/>
                <a:cs typeface="Arial" charset="0"/>
              </a:rPr>
              <a:t>A command like this will generate a table with all these summary results from all subjects:</a:t>
            </a:r>
            <a:endParaRPr lang="en-US" sz="2500" dirty="0">
              <a:ea typeface="Arial" charset="0"/>
              <a:cs typeface="Arial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gen_ss_review_table.py</a:t>
            </a:r>
            <a:endParaRPr lang="en-US" sz="2000" b="1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en-US" sz="20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infiles</a:t>
            </a:r>
            <a:r>
              <a:rPr lang="en-US" sz="20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data_orig</a:t>
            </a:r>
            <a:r>
              <a:rPr lang="en-US" sz="20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/sub*/*.results/</a:t>
            </a:r>
            <a:r>
              <a:rPr lang="en-US" sz="20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out.ss_review</a:t>
            </a:r>
            <a:r>
              <a:rPr lang="en-US" sz="20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.*.txt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en-US" sz="20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tablefile</a:t>
            </a:r>
            <a:r>
              <a:rPr lang="en-US" sz="20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UCLA.xls</a:t>
            </a:r>
            <a:endParaRPr lang="en-US" sz="2000" b="1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500" dirty="0">
                <a:ea typeface="Arial" charset="0"/>
                <a:cs typeface="Arial" charset="0"/>
              </a:rPr>
              <a:t> Next slide: what part of this output looks like in Excel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200" dirty="0">
                <a:ea typeface="Arial" charset="0"/>
                <a:cs typeface="Arial" charset="0"/>
              </a:rPr>
              <a:t>On Linux, you can use LibreOffice </a:t>
            </a:r>
            <a:r>
              <a:rPr lang="en-US" sz="2200" b="1" dirty="0">
                <a:solidFill>
                  <a:srgbClr val="7030A0"/>
                </a:solidFill>
                <a:ea typeface="Arial" charset="0"/>
                <a:cs typeface="Arial" charset="0"/>
              </a:rPr>
              <a:t>http://</a:t>
            </a:r>
            <a:r>
              <a:rPr lang="en-US" sz="2200" b="1" dirty="0" err="1">
                <a:solidFill>
                  <a:srgbClr val="7030A0"/>
                </a:solidFill>
                <a:ea typeface="Arial" charset="0"/>
                <a:cs typeface="Arial" charset="0"/>
              </a:rPr>
              <a:t>www.libreoffice.org</a:t>
            </a:r>
            <a:r>
              <a:rPr lang="en-US" sz="2200" b="1" dirty="0">
                <a:solidFill>
                  <a:srgbClr val="7030A0"/>
                </a:solidFill>
                <a:ea typeface="Arial" charset="0"/>
                <a:cs typeface="Arial" charset="0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212382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ea typeface="Arial Rounded MT Bold" charset="0"/>
                <a:cs typeface="Arial Rounded MT Bold" charset="0"/>
              </a:rPr>
              <a:t>Excel Snapshot Image of </a:t>
            </a:r>
            <a:r>
              <a:rPr lang="en-US" sz="4400" b="1" dirty="0" err="1">
                <a:solidFill>
                  <a:srgbClr val="002060"/>
                </a:solidFill>
                <a:ea typeface="Arial Rounded MT Bold" charset="0"/>
                <a:cs typeface="Arial Rounded MT Bold" charset="0"/>
              </a:rPr>
              <a:t>UCLA.xls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6258"/>
            <a:ext cx="9144000" cy="2635008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966841" y="1355834"/>
            <a:ext cx="1177159" cy="2005432"/>
          </a:xfrm>
          <a:prstGeom prst="roundRect">
            <a:avLst/>
          </a:prstGeom>
          <a:solidFill>
            <a:srgbClr val="FFFF00">
              <a:alpha val="16863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52352" y="4085842"/>
            <a:ext cx="1682064" cy="923330"/>
          </a:xfrm>
          <a:prstGeom prst="rect">
            <a:avLst/>
          </a:prstGeom>
          <a:solidFill>
            <a:srgbClr val="FFFF00">
              <a:alpha val="41176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/>
              <a:t>Number of TRs</a:t>
            </a:r>
          </a:p>
          <a:p>
            <a:pPr algn="ctr"/>
            <a:r>
              <a:rPr lang="en-US" sz="1800" dirty="0"/>
              <a:t>censored </a:t>
            </a:r>
          </a:p>
          <a:p>
            <a:pPr algn="ctr"/>
            <a:r>
              <a:rPr lang="en-US" sz="1800" dirty="0"/>
              <a:t>for each subject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8697191" y="3362353"/>
            <a:ext cx="10391" cy="711615"/>
          </a:xfrm>
          <a:prstGeom prst="straightConnector1">
            <a:avLst/>
          </a:prstGeom>
          <a:ln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394841" y="1355834"/>
            <a:ext cx="1177159" cy="2005432"/>
          </a:xfrm>
          <a:prstGeom prst="roundRect">
            <a:avLst/>
          </a:prstGeom>
          <a:solidFill>
            <a:srgbClr val="FFFF00">
              <a:alpha val="16863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66662" y="4085842"/>
            <a:ext cx="1682064" cy="1200329"/>
          </a:xfrm>
          <a:prstGeom prst="rect">
            <a:avLst/>
          </a:prstGeom>
          <a:solidFill>
            <a:srgbClr val="FFFF00">
              <a:alpha val="41176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/>
              <a:t>Number of TRs</a:t>
            </a:r>
          </a:p>
          <a:p>
            <a:pPr algn="ctr"/>
            <a:r>
              <a:rPr lang="en-US" sz="1800" dirty="0"/>
              <a:t>with too many</a:t>
            </a:r>
          </a:p>
          <a:p>
            <a:pPr algn="ctr"/>
            <a:r>
              <a:rPr lang="en-US" sz="1800" dirty="0"/>
              <a:t>outlier values</a:t>
            </a:r>
          </a:p>
          <a:p>
            <a:pPr algn="ctr"/>
            <a:r>
              <a:rPr lang="en-US" sz="1800" dirty="0"/>
              <a:t>for each subject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111500" y="3361266"/>
            <a:ext cx="10391" cy="711615"/>
          </a:xfrm>
          <a:prstGeom prst="straightConnector1">
            <a:avLst/>
          </a:prstGeom>
          <a:ln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5669204" y="1355834"/>
            <a:ext cx="1177159" cy="2005432"/>
          </a:xfrm>
          <a:prstGeom prst="roundRect">
            <a:avLst/>
          </a:prstGeom>
          <a:solidFill>
            <a:srgbClr val="FFFF00">
              <a:alpha val="16863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54716" y="4085842"/>
            <a:ext cx="1682064" cy="923330"/>
          </a:xfrm>
          <a:prstGeom prst="rect">
            <a:avLst/>
          </a:prstGeom>
          <a:solidFill>
            <a:srgbClr val="FFFF00">
              <a:alpha val="41176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/>
              <a:t>Number of TRs</a:t>
            </a:r>
          </a:p>
          <a:p>
            <a:pPr algn="ctr"/>
            <a:r>
              <a:rPr lang="en-US" sz="1800" dirty="0"/>
              <a:t>found </a:t>
            </a:r>
          </a:p>
          <a:p>
            <a:pPr algn="ctr"/>
            <a:r>
              <a:rPr lang="en-US" sz="1800" dirty="0"/>
              <a:t>for each subject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399554" y="3362353"/>
            <a:ext cx="10391" cy="711615"/>
          </a:xfrm>
          <a:prstGeom prst="straightConnector1">
            <a:avLst/>
          </a:prstGeom>
          <a:ln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42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152" y="209268"/>
            <a:ext cx="7886700" cy="491379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Another Valuable Summary: TSNR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18939"/>
              </p:ext>
            </p:extLst>
          </p:nvPr>
        </p:nvGraphicFramePr>
        <p:xfrm>
          <a:off x="3611541" y="676897"/>
          <a:ext cx="2015919" cy="2604770"/>
        </p:xfrm>
        <a:graphic>
          <a:graphicData uri="http://schemas.openxmlformats.org/drawingml/2006/table">
            <a:tbl>
              <a:tblPr/>
              <a:tblGrid>
                <a:gridCol w="201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217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TSNR average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value_1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183.74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218.72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nb-NO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190.983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223.144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194.404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3341042"/>
            <a:ext cx="9013371" cy="2308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/>
              <a:t>Measures magnitude of EPI signal strength divided by standard deviation of noise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For 3 Tesla data, TSNR values near 180-200 are usual </a:t>
            </a:r>
            <a:r>
              <a:rPr lang="mr-IN" sz="2400" dirty="0"/>
              <a:t>–</a:t>
            </a:r>
            <a:r>
              <a:rPr lang="en-US" sz="2400" dirty="0"/>
              <a:t> with ”standard” scanning parameters (TR 2-3s, voxel size 2-3mm)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If some subject’s TSNR is much lower than others, examine the data to find the problem!</a:t>
            </a:r>
          </a:p>
        </p:txBody>
      </p:sp>
    </p:spTree>
    <p:extLst>
      <p:ext uri="{BB962C8B-B14F-4D97-AF65-F5344CB8AC3E}">
        <p14:creationId xmlns:p14="http://schemas.microsoft.com/office/powerpoint/2010/main" val="1934027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152" y="209268"/>
            <a:ext cx="7886700" cy="491379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Masking for Group Analysis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826442"/>
            <a:ext cx="9144000" cy="47312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800" dirty="0"/>
              <a:t>In each </a:t>
            </a:r>
            <a:r>
              <a:rPr lang="en-US" sz="28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results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/>
              <a:t>directory, the output dataset </a:t>
            </a:r>
            <a:r>
              <a:rPr lang="en-US" sz="24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mask_epi_anat.SUBJECT-ID+tlrc.HEAD</a:t>
            </a:r>
            <a:r>
              <a:rPr lang="en-US" sz="2400" dirty="0"/>
              <a:t> </a:t>
            </a:r>
            <a:r>
              <a:rPr lang="en-US" sz="2800" dirty="0"/>
              <a:t>is the 0-1 brain mask of the EPI dataset in the template space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800" dirty="0"/>
              <a:t>Combine all these masks into one mask dataset:</a:t>
            </a:r>
          </a:p>
          <a:p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 3dmask_tool –input</a:t>
            </a:r>
          </a:p>
          <a:p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1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data_orig</a:t>
            </a:r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/sub-*/*.results/</a:t>
            </a:r>
            <a:r>
              <a:rPr lang="en-US" sz="21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mask_epi_anat</a:t>
            </a:r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.*.HEAD</a:t>
            </a:r>
          </a:p>
          <a:p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  -prefix </a:t>
            </a:r>
            <a:r>
              <a:rPr lang="en-US" sz="21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mask_all.nii</a:t>
            </a:r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-</a:t>
            </a:r>
            <a:r>
              <a:rPr lang="en-US" sz="21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frac</a:t>
            </a:r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0.8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Another way: use a gray matter plus CSF mask from MNI template (</a:t>
            </a:r>
            <a:r>
              <a:rPr lang="en-US" sz="2400" b="1" i="1" dirty="0">
                <a:solidFill>
                  <a:srgbClr val="C00000"/>
                </a:solidFill>
              </a:rPr>
              <a:t>if</a:t>
            </a:r>
            <a:r>
              <a:rPr lang="en-US" sz="2400" dirty="0"/>
              <a:t> you have used nonlinear alignment to that template):</a:t>
            </a:r>
          </a:p>
          <a:p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 3dresample -master </a:t>
            </a:r>
            <a:r>
              <a:rPr lang="en-US" sz="21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mask_all.nii</a:t>
            </a:r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-prefix </a:t>
            </a:r>
            <a:r>
              <a:rPr lang="en-US" sz="21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mask_GC.nii</a:t>
            </a:r>
            <a:endParaRPr lang="en-US" sz="2100" b="1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en-US" sz="21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rmode</a:t>
            </a:r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NN</a:t>
            </a:r>
          </a:p>
          <a:p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  -input ~/</a:t>
            </a:r>
            <a:r>
              <a:rPr lang="en-US" sz="21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abin</a:t>
            </a:r>
            <a:r>
              <a:rPr lang="en-US" sz="21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/MNI152_2009_template.nii.gz'[4]'</a:t>
            </a:r>
          </a:p>
        </p:txBody>
      </p:sp>
    </p:spTree>
    <p:extLst>
      <p:ext uri="{BB962C8B-B14F-4D97-AF65-F5344CB8AC3E}">
        <p14:creationId xmlns:p14="http://schemas.microsoft.com/office/powerpoint/2010/main" val="1209613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152" y="209268"/>
            <a:ext cx="7886700" cy="491379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Whole Brain and GM+CSF Masks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04" y="848554"/>
            <a:ext cx="3286332" cy="389932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520" y="850734"/>
            <a:ext cx="3286332" cy="38993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33318" y="4895788"/>
            <a:ext cx="1793504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73517 voxels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22934" y="4895787"/>
            <a:ext cx="1793504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/>
              <a:t>53104 </a:t>
            </a:r>
            <a:r>
              <a:rPr lang="en-US" sz="2400" dirty="0"/>
              <a:t>voxels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12550" y="4895786"/>
            <a:ext cx="1793504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/>
              <a:t>53104 </a:t>
            </a:r>
            <a:r>
              <a:rPr lang="en-US" sz="2400" dirty="0"/>
              <a:t>voxels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38390" y="4895786"/>
            <a:ext cx="1562223" cy="40011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3 mm</a:t>
            </a:r>
            <a:r>
              <a:rPr lang="en-US" sz="2000" baseline="30000" dirty="0"/>
              <a:t>3</a:t>
            </a:r>
            <a:r>
              <a:rPr lang="en-US" sz="2000" dirty="0"/>
              <a:t> voxels</a:t>
            </a:r>
          </a:p>
        </p:txBody>
      </p:sp>
    </p:spTree>
    <p:extLst>
      <p:ext uri="{BB962C8B-B14F-4D97-AF65-F5344CB8AC3E}">
        <p14:creationId xmlns:p14="http://schemas.microsoft.com/office/powerpoint/2010/main" val="2045957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792479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/>
              <a:t>Nonlinear Warping to MNI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680720"/>
            <a:ext cx="7904480" cy="48976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dirty="0" err="1"/>
              <a:t>afni_proc.py</a:t>
            </a:r>
            <a:r>
              <a:rPr lang="en-US" sz="2800" dirty="0"/>
              <a:t> </a:t>
            </a:r>
            <a:r>
              <a:rPr lang="en-US" sz="2800" i="1" dirty="0">
                <a:solidFill>
                  <a:srgbClr val="7030A0"/>
                </a:solidFill>
              </a:rPr>
              <a:t>can</a:t>
            </a:r>
            <a:r>
              <a:rPr lang="en-US" sz="2800" dirty="0"/>
              <a:t> do the nonlinear warping for you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But, nonlinear warping is slow (in fact, slowly slow)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If you need to re-rerun subject analysis, nonlinear warping will slow the re-run script down </a:t>
            </a:r>
            <a:r>
              <a:rPr lang="en-US" sz="2400" i="1" dirty="0">
                <a:solidFill>
                  <a:srgbClr val="7030A0"/>
                </a:solidFill>
              </a:rPr>
              <a:t>a lot</a:t>
            </a:r>
            <a:endParaRPr lang="en-US" sz="2400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800" dirty="0"/>
              <a:t>Solution: do the nonlinear warping </a:t>
            </a:r>
            <a:r>
              <a:rPr lang="en-US" sz="2800" i="1" dirty="0">
                <a:solidFill>
                  <a:srgbClr val="7030A0"/>
                </a:solidFill>
              </a:rPr>
              <a:t>before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/>
              <a:t>using </a:t>
            </a:r>
            <a:r>
              <a:rPr lang="en-US" sz="2800" dirty="0" err="1"/>
              <a:t>afni_proc.py</a:t>
            </a:r>
            <a:r>
              <a:rPr lang="en-US" sz="2800" dirty="0"/>
              <a:t>, then supply the warping results so that </a:t>
            </a:r>
            <a:r>
              <a:rPr lang="en-US" sz="2800" dirty="0" err="1"/>
              <a:t>afni_proc.py</a:t>
            </a:r>
            <a:r>
              <a:rPr lang="en-US" sz="2800" dirty="0"/>
              <a:t> will skip doing the warping itself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Mechanism: the </a:t>
            </a:r>
            <a:r>
              <a:rPr lang="en-US" sz="2800" b="1" dirty="0"/>
              <a:t>@</a:t>
            </a:r>
            <a:r>
              <a:rPr lang="en-US" sz="2800" b="1" dirty="0" err="1"/>
              <a:t>SSwarper</a:t>
            </a:r>
            <a:r>
              <a:rPr lang="en-US" sz="2800" b="1" dirty="0"/>
              <a:t> </a:t>
            </a:r>
            <a:r>
              <a:rPr lang="en-US" sz="2800" dirty="0"/>
              <a:t>script (</a:t>
            </a:r>
            <a:r>
              <a:rPr lang="en-US" sz="2800" dirty="0" err="1"/>
              <a:t>tcsh</a:t>
            </a:r>
            <a:r>
              <a:rPr lang="en-US" sz="2800" dirty="0"/>
              <a:t>)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Does Skull Stripping (”SS”) and nonlinear warping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Base dataset is </a:t>
            </a:r>
            <a:r>
              <a:rPr lang="en-US" sz="2400" b="1" dirty="0">
                <a:solidFill>
                  <a:srgbClr val="7030A0"/>
                </a:solidFill>
              </a:rPr>
              <a:t>MNI152_2009_template_SSW.nii.gz</a:t>
            </a:r>
          </a:p>
          <a:p>
            <a:pPr lvl="2">
              <a:lnSpc>
                <a:spcPct val="100000"/>
              </a:lnSpc>
            </a:pPr>
            <a:r>
              <a:rPr lang="en-US" sz="2400" dirty="0"/>
              <a:t>Nonlinearly warped, not too blurry</a:t>
            </a:r>
          </a:p>
        </p:txBody>
      </p:sp>
    </p:spTree>
    <p:extLst>
      <p:ext uri="{BB962C8B-B14F-4D97-AF65-F5344CB8AC3E}">
        <p14:creationId xmlns:p14="http://schemas.microsoft.com/office/powerpoint/2010/main" val="20317364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2191"/>
            <a:ext cx="7886700" cy="484271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Two MNI Templates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1" t="10301" r="10419" b="10431"/>
          <a:stretch/>
        </p:blipFill>
        <p:spPr>
          <a:xfrm>
            <a:off x="791813" y="811051"/>
            <a:ext cx="2887610" cy="353584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412" y="788542"/>
            <a:ext cx="3007927" cy="35808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2668" y="4585178"/>
            <a:ext cx="3065904" cy="810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33" b="1" dirty="0">
                <a:solidFill>
                  <a:srgbClr val="7030A0"/>
                </a:solidFill>
              </a:rPr>
              <a:t>MNI152_1mm_uni+tlrc</a:t>
            </a:r>
          </a:p>
          <a:p>
            <a:pPr algn="ctr"/>
            <a:r>
              <a:rPr lang="en-US" sz="2333" dirty="0"/>
              <a:t>Affine alignments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50410" y="4585178"/>
            <a:ext cx="4617931" cy="810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33" b="1" dirty="0">
                <a:solidFill>
                  <a:srgbClr val="7030A0"/>
                </a:solidFill>
              </a:rPr>
              <a:t>MNI152_2009_template_SSW.nii.gz</a:t>
            </a:r>
          </a:p>
          <a:p>
            <a:pPr algn="ctr"/>
            <a:r>
              <a:rPr lang="en-US" sz="2333" dirty="0"/>
              <a:t>Nonlinear alignments</a:t>
            </a:r>
          </a:p>
        </p:txBody>
      </p:sp>
    </p:spTree>
    <p:extLst>
      <p:ext uri="{BB962C8B-B14F-4D97-AF65-F5344CB8AC3E}">
        <p14:creationId xmlns:p14="http://schemas.microsoft.com/office/powerpoint/2010/main" val="25642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079" y="191381"/>
            <a:ext cx="8312151" cy="9058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Where do </a:t>
            </a:r>
            <a:r>
              <a:rPr lang="en-US" sz="4400" b="1" dirty="0" err="1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afni_proc.py</a:t>
            </a:r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command lines/scripts come from?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3199" y="1239520"/>
                <a:ext cx="8771467" cy="4363156"/>
              </a:xfrm>
            </p:spPr>
            <p:txBody>
              <a:bodyPr>
                <a:noAutofit/>
              </a:bodyPr>
              <a:lstStyle/>
              <a:p>
                <a:pPr lvl="0" defTabSz="914400">
                  <a:lnSpc>
                    <a:spcPct val="108000"/>
                  </a:lnSpc>
                  <a:spcBef>
                    <a:spcPts val="0"/>
                  </a:spcBef>
                  <a:buFont typeface="Arial" charset="0"/>
                  <a:buChar char="•"/>
                </a:pP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r>
                  <a:rPr lang="en-US" sz="2500" b="1" dirty="0">
                    <a:latin typeface="Arial" charset="0"/>
                    <a:ea typeface="Arial" charset="0"/>
                    <a:cs typeface="Arial" charset="0"/>
                  </a:rPr>
                  <a:t>Method #1</a:t>
                </a: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:</a:t>
                </a:r>
              </a:p>
              <a:p>
                <a:pPr lvl="1" defTabSz="914400">
                  <a:lnSpc>
                    <a:spcPct val="108000"/>
                  </a:lnSpc>
                  <a:spcBef>
                    <a:spcPts val="0"/>
                  </a:spcBef>
                  <a:buFont typeface="Arial" charset="0"/>
                  <a:buChar char="•"/>
                </a:pP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 take an existing script (from yourself or a friend), and modify it to meet your needs</a:t>
                </a:r>
              </a:p>
              <a:p>
                <a:pPr lvl="0" defTabSz="914400">
                  <a:lnSpc>
                    <a:spcPct val="108000"/>
                  </a:lnSpc>
                  <a:spcBef>
                    <a:spcPts val="0"/>
                  </a:spcBef>
                  <a:buFont typeface="Arial" charset="0"/>
                  <a:buChar char="•"/>
                </a:pP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r>
                  <a:rPr lang="en-US" sz="2500" b="1" dirty="0">
                    <a:latin typeface="Arial" charset="0"/>
                    <a:ea typeface="Arial" charset="0"/>
                    <a:cs typeface="Arial" charset="0"/>
                  </a:rPr>
                  <a:t>Method #2</a:t>
                </a: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:</a:t>
                </a:r>
              </a:p>
              <a:p>
                <a:pPr lvl="1" defTabSz="914400">
                  <a:lnSpc>
                    <a:spcPct val="108000"/>
                  </a:lnSpc>
                  <a:spcBef>
                    <a:spcPts val="0"/>
                  </a:spcBef>
                  <a:buFont typeface="Arial" charset="0"/>
                  <a:buChar char="•"/>
                </a:pP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 find an approximate fit to what you want in examples, or from </a:t>
                </a:r>
                <a:r>
                  <a:rPr lang="en-US" sz="2500" dirty="0" err="1">
                    <a:latin typeface="Arial" charset="0"/>
                    <a:ea typeface="Arial" charset="0"/>
                    <a:cs typeface="Arial" charset="0"/>
                  </a:rPr>
                  <a:t>afni_proc.py’s</a:t>
                </a: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 help, and modify to meet your needs</a:t>
                </a:r>
              </a:p>
              <a:p>
                <a:pPr defTabSz="914400">
                  <a:lnSpc>
                    <a:spcPct val="108000"/>
                  </a:lnSpc>
                  <a:spcBef>
                    <a:spcPts val="0"/>
                  </a:spcBef>
                  <a:buFont typeface="Arial" charset="0"/>
                  <a:buChar char="•"/>
                </a:pP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r>
                  <a:rPr lang="en-US" sz="2500" b="1" dirty="0">
                    <a:solidFill>
                      <a:srgbClr val="7030A0"/>
                    </a:solidFill>
                    <a:latin typeface="Arial" charset="0"/>
                    <a:ea typeface="Arial" charset="0"/>
                    <a:cs typeface="Arial" charset="0"/>
                  </a:rPr>
                  <a:t>Method #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5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radPr>
                      <m:deg/>
                      <m:e>
                        <m:r>
                          <a:rPr lang="en-US" sz="2500" b="1" i="1" smtClean="0">
                            <a:solidFill>
                              <a:srgbClr val="7030A0"/>
                            </a:solidFill>
                            <a:latin typeface="Cambria Math" charset="0"/>
                            <a:ea typeface="Arial" charset="0"/>
                            <a:cs typeface="Arial" charset="0"/>
                          </a:rPr>
                          <m:t>−</m:t>
                        </m:r>
                        <m:r>
                          <a:rPr lang="en-US" sz="2500" b="1" i="1" smtClean="0">
                            <a:solidFill>
                              <a:srgbClr val="7030A0"/>
                            </a:solidFill>
                            <a:latin typeface="Cambria Math" charset="0"/>
                            <a:ea typeface="Arial" charset="0"/>
                            <a:cs typeface="Arial" charset="0"/>
                          </a:rPr>
                          <m:t>𝟏</m:t>
                        </m:r>
                      </m:e>
                    </m:rad>
                  </m:oMath>
                </a14:m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:</a:t>
                </a:r>
              </a:p>
              <a:p>
                <a:pPr lvl="1" defTabSz="914400">
                  <a:lnSpc>
                    <a:spcPct val="108000"/>
                  </a:lnSpc>
                  <a:spcBef>
                    <a:spcPts val="0"/>
                  </a:spcBef>
                  <a:buFont typeface="Arial" charset="0"/>
                  <a:buChar char="•"/>
                </a:pP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 use GUI </a:t>
                </a:r>
                <a:r>
                  <a:rPr lang="en-US" sz="2500" dirty="0" err="1">
                    <a:latin typeface="Arial" charset="0"/>
                    <a:ea typeface="Arial" charset="0"/>
                    <a:cs typeface="Arial" charset="0"/>
                  </a:rPr>
                  <a:t>uber_subject.py</a:t>
                </a:r>
                <a:endParaRPr lang="en-US" sz="2500" dirty="0">
                  <a:latin typeface="Arial" charset="0"/>
                  <a:ea typeface="Arial" charset="0"/>
                  <a:cs typeface="Arial" charset="0"/>
                </a:endParaRPr>
              </a:p>
              <a:p>
                <a:pPr defTabSz="914400">
                  <a:lnSpc>
                    <a:spcPct val="108000"/>
                  </a:lnSpc>
                  <a:spcBef>
                    <a:spcPts val="0"/>
                  </a:spcBef>
                  <a:buFont typeface="Arial" charset="0"/>
                  <a:buChar char="•"/>
                </a:pP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r>
                  <a:rPr lang="en-US" sz="2500" b="1" dirty="0">
                    <a:solidFill>
                      <a:srgbClr val="7030A0"/>
                    </a:solidFill>
                    <a:latin typeface="Arial" charset="0"/>
                    <a:ea typeface="Arial" charset="0"/>
                    <a:cs typeface="Arial" charset="0"/>
                  </a:rPr>
                  <a:t>Method #666</a:t>
                </a: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:</a:t>
                </a:r>
              </a:p>
              <a:p>
                <a:pPr lvl="1" defTabSz="914400">
                  <a:lnSpc>
                    <a:spcPct val="108000"/>
                  </a:lnSpc>
                  <a:spcBef>
                    <a:spcPts val="0"/>
                  </a:spcBef>
                  <a:buFont typeface="Arial" charset="0"/>
                  <a:buChar char="•"/>
                </a:pP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 beg for help on the </a:t>
                </a:r>
                <a:r>
                  <a:rPr lang="en-US" sz="2500" dirty="0">
                    <a:latin typeface="Arial Rounded MT Bold" charset="0"/>
                    <a:ea typeface="Arial Rounded MT Bold" charset="0"/>
                    <a:cs typeface="Arial Rounded MT Bold" charset="0"/>
                  </a:rPr>
                  <a:t>AFNI</a:t>
                </a: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 message board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3199" y="1239520"/>
                <a:ext cx="8771467" cy="4363156"/>
              </a:xfrm>
              <a:blipFill>
                <a:blip r:embed="rId2"/>
                <a:stretch>
                  <a:fillRect l="-867" t="-1163" r="-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582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530" y="0"/>
            <a:ext cx="7886700" cy="599969"/>
          </a:xfrm>
        </p:spPr>
        <p:txBody>
          <a:bodyPr>
            <a:normAutofit/>
          </a:bodyPr>
          <a:lstStyle/>
          <a:p>
            <a:pPr algn="ctr"/>
            <a:r>
              <a:rPr lang="en-US" u="sng" dirty="0"/>
              <a:t>What @</a:t>
            </a:r>
            <a:r>
              <a:rPr lang="en-US" u="sng" dirty="0" err="1"/>
              <a:t>SSwarper</a:t>
            </a:r>
            <a:r>
              <a:rPr lang="en-US" u="sng" dirty="0"/>
              <a:t> Reads and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316" y="571029"/>
            <a:ext cx="7411453" cy="4973053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</a:pPr>
            <a:r>
              <a:rPr lang="en-US" sz="2333" dirty="0"/>
              <a:t>Inputs:</a:t>
            </a:r>
          </a:p>
          <a:p>
            <a:pPr lvl="1">
              <a:lnSpc>
                <a:spcPct val="95000"/>
              </a:lnSpc>
            </a:pPr>
            <a:r>
              <a:rPr lang="en-US" sz="2000" dirty="0"/>
              <a:t>T1-weighted anatomical image of subject (skull-on)</a:t>
            </a:r>
          </a:p>
          <a:p>
            <a:pPr lvl="1">
              <a:lnSpc>
                <a:spcPct val="95000"/>
              </a:lnSpc>
            </a:pPr>
            <a:r>
              <a:rPr lang="en-US" sz="2000" dirty="0"/>
              <a:t>Subject ID code, for names of output files</a:t>
            </a:r>
          </a:p>
          <a:p>
            <a:pPr>
              <a:lnSpc>
                <a:spcPct val="95000"/>
              </a:lnSpc>
            </a:pPr>
            <a:r>
              <a:rPr lang="en-US" sz="2333" dirty="0"/>
              <a:t>Outputs (subject ID  =  </a:t>
            </a:r>
            <a:r>
              <a:rPr lang="en-US" sz="2333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sub007</a:t>
            </a:r>
            <a:r>
              <a:rPr lang="en-US" sz="2333" dirty="0"/>
              <a:t>):</a:t>
            </a:r>
          </a:p>
          <a:p>
            <a:pPr lvl="1">
              <a:lnSpc>
                <a:spcPct val="95000"/>
              </a:lnSpc>
            </a:pPr>
            <a:r>
              <a:rPr lang="en-US" sz="1833" b="1" dirty="0">
                <a:latin typeface="Courier New" charset="0"/>
                <a:ea typeface="Courier New" charset="0"/>
                <a:cs typeface="Courier New" charset="0"/>
              </a:rPr>
              <a:t>anatSS.</a:t>
            </a:r>
            <a:r>
              <a:rPr lang="en-US" sz="1833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sub007</a:t>
            </a:r>
            <a:r>
              <a:rPr lang="en-US" sz="1833" b="1" dirty="0">
                <a:latin typeface="Courier New" charset="0"/>
                <a:ea typeface="Courier New" charset="0"/>
                <a:cs typeface="Courier New" charset="0"/>
              </a:rPr>
              <a:t>.nii</a:t>
            </a:r>
          </a:p>
          <a:p>
            <a:pPr lvl="2">
              <a:lnSpc>
                <a:spcPct val="95000"/>
              </a:lnSpc>
            </a:pPr>
            <a:r>
              <a:rPr lang="en-US" sz="2000" dirty="0"/>
              <a:t>skull-stripped dataset in original coordinates</a:t>
            </a:r>
          </a:p>
          <a:p>
            <a:pPr lvl="1">
              <a:lnSpc>
                <a:spcPct val="95000"/>
              </a:lnSpc>
              <a:buFont typeface="Arial" charset="0"/>
              <a:buChar char="•"/>
            </a:pPr>
            <a:r>
              <a:rPr lang="en-US" sz="1833" b="1" dirty="0">
                <a:latin typeface="Courier New" charset="0"/>
                <a:ea typeface="Courier New" charset="0"/>
                <a:cs typeface="Courier New" charset="0"/>
              </a:rPr>
              <a:t>anatQQ.</a:t>
            </a:r>
            <a:r>
              <a:rPr lang="en-US" sz="1833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sub007</a:t>
            </a:r>
            <a:r>
              <a:rPr lang="en-US" sz="1833" b="1" dirty="0">
                <a:latin typeface="Courier New" charset="0"/>
                <a:ea typeface="Courier New" charset="0"/>
                <a:cs typeface="Courier New" charset="0"/>
              </a:rPr>
              <a:t>.nii</a:t>
            </a:r>
          </a:p>
          <a:p>
            <a:pPr lvl="2">
              <a:lnSpc>
                <a:spcPct val="95000"/>
              </a:lnSpc>
              <a:buFont typeface="Arial" charset="0"/>
              <a:buChar char="•"/>
            </a:pPr>
            <a:r>
              <a:rPr lang="en-US" sz="2000" dirty="0">
                <a:ea typeface="Courier New" charset="0"/>
                <a:cs typeface="Courier New" charset="0"/>
              </a:rPr>
              <a:t>skull-stripped dataset, nonlinearly warped to MNI template</a:t>
            </a:r>
          </a:p>
          <a:p>
            <a:pPr lvl="1">
              <a:lnSpc>
                <a:spcPct val="95000"/>
              </a:lnSpc>
              <a:buFont typeface="Arial" charset="0"/>
              <a:buChar char="•"/>
            </a:pPr>
            <a:r>
              <a:rPr lang="en-US" sz="1833" b="1" dirty="0">
                <a:latin typeface="Courier New" charset="0"/>
                <a:ea typeface="Courier New" charset="0"/>
                <a:cs typeface="Courier New" charset="0"/>
              </a:rPr>
              <a:t>anatQQ.</a:t>
            </a:r>
            <a:r>
              <a:rPr lang="en-US" sz="1833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sub007</a:t>
            </a:r>
            <a:r>
              <a:rPr lang="en-US" sz="1833" b="1" dirty="0">
                <a:latin typeface="Courier New" charset="0"/>
                <a:ea typeface="Courier New" charset="0"/>
                <a:cs typeface="Courier New" charset="0"/>
              </a:rPr>
              <a:t>.aff12.1D</a:t>
            </a:r>
          </a:p>
          <a:p>
            <a:pPr lvl="2">
              <a:lnSpc>
                <a:spcPct val="95000"/>
              </a:lnSpc>
              <a:buFont typeface="Arial" charset="0"/>
              <a:buChar char="•"/>
            </a:pPr>
            <a:r>
              <a:rPr lang="en-US" sz="2000" dirty="0">
                <a:ea typeface="Courier New" charset="0"/>
                <a:cs typeface="Courier New" charset="0"/>
              </a:rPr>
              <a:t>affine matrix to transform original dataset to MNI template</a:t>
            </a:r>
          </a:p>
          <a:p>
            <a:pPr lvl="1">
              <a:lnSpc>
                <a:spcPct val="95000"/>
              </a:lnSpc>
              <a:buFont typeface="Arial" charset="0"/>
              <a:buChar char="•"/>
            </a:pPr>
            <a:r>
              <a:rPr lang="en-US" sz="1833" b="1" dirty="0">
                <a:latin typeface="Courier New" charset="0"/>
                <a:ea typeface="Courier New" charset="0"/>
                <a:cs typeface="Courier New" charset="0"/>
              </a:rPr>
              <a:t>anatQQ.</a:t>
            </a:r>
            <a:r>
              <a:rPr lang="en-US" sz="1833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sub007</a:t>
            </a:r>
            <a:r>
              <a:rPr lang="en-US" sz="1833" b="1" dirty="0">
                <a:latin typeface="Courier New" charset="0"/>
                <a:ea typeface="Courier New" charset="0"/>
                <a:cs typeface="Courier New" charset="0"/>
              </a:rPr>
              <a:t>_WARP.nii</a:t>
            </a:r>
          </a:p>
          <a:p>
            <a:pPr lvl="2">
              <a:lnSpc>
                <a:spcPct val="95000"/>
              </a:lnSpc>
              <a:buFont typeface="Arial" charset="0"/>
              <a:buChar char="•"/>
            </a:pPr>
            <a:r>
              <a:rPr lang="en-US" sz="2000" dirty="0">
                <a:ea typeface="Courier New" charset="0"/>
                <a:cs typeface="Courier New" charset="0"/>
              </a:rPr>
              <a:t>incremental warp from affine transformation to nonlinearly aligned dataset</a:t>
            </a:r>
          </a:p>
          <a:p>
            <a:pPr>
              <a:lnSpc>
                <a:spcPct val="95000"/>
              </a:lnSpc>
              <a:buFont typeface="Arial" charset="0"/>
              <a:buChar char="•"/>
            </a:pPr>
            <a:r>
              <a:rPr lang="en-US" sz="2333" dirty="0">
                <a:ea typeface="Courier New" charset="0"/>
                <a:cs typeface="Courier New" charset="0"/>
              </a:rPr>
              <a:t>These files are needed for later use in </a:t>
            </a:r>
            <a:r>
              <a:rPr lang="en-US" sz="2333" dirty="0" err="1">
                <a:ea typeface="Courier New" charset="0"/>
                <a:cs typeface="Courier New" charset="0"/>
              </a:rPr>
              <a:t>afni_proc.py</a:t>
            </a:r>
            <a:endParaRPr lang="en-US" sz="2333" dirty="0"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1397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1440"/>
            <a:ext cx="7886700" cy="539229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@</a:t>
            </a:r>
            <a:r>
              <a:rPr lang="en-US" u="sng" dirty="0" err="1"/>
              <a:t>SSwarper</a:t>
            </a:r>
            <a:r>
              <a:rPr lang="en-US" u="sng" dirty="0"/>
              <a:t> Results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91519" y="4508122"/>
            <a:ext cx="3589829" cy="810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33" dirty="0"/>
              <a:t>sub00440 from Beijing-</a:t>
            </a:r>
            <a:r>
              <a:rPr lang="en-US" sz="2333" dirty="0" err="1"/>
              <a:t>Zang</a:t>
            </a:r>
            <a:endParaRPr lang="en-US" sz="2333" dirty="0"/>
          </a:p>
          <a:p>
            <a:r>
              <a:rPr lang="en-US" sz="2333" dirty="0"/>
              <a:t>in the FCON-1000 collection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212" y="630669"/>
            <a:ext cx="3036878" cy="3603343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602" y="630669"/>
            <a:ext cx="3603342" cy="360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112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420" y="632460"/>
            <a:ext cx="3604260" cy="36042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960" y="632460"/>
            <a:ext cx="3040380" cy="36074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180" y="172850"/>
            <a:ext cx="7886700" cy="328189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MNI Template Slices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9766" y="4499561"/>
            <a:ext cx="2071529" cy="4513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33" dirty="0"/>
              <a:t>For comparison</a:t>
            </a:r>
          </a:p>
        </p:txBody>
      </p:sp>
    </p:spTree>
    <p:extLst>
      <p:ext uri="{BB962C8B-B14F-4D97-AF65-F5344CB8AC3E}">
        <p14:creationId xmlns:p14="http://schemas.microsoft.com/office/powerpoint/2010/main" val="1838515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u="sng" dirty="0"/>
              <a:t>Nonlinear Registration 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What follows is a script for doing nonlinear warping (registration) of </a:t>
            </a:r>
            <a:r>
              <a:rPr lang="en-US" sz="3200" i="1" dirty="0">
                <a:solidFill>
                  <a:srgbClr val="7030A0"/>
                </a:solidFill>
              </a:rPr>
              <a:t>one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/>
              <a:t>anatomical dataset to an MNI template</a:t>
            </a:r>
          </a:p>
          <a:p>
            <a:r>
              <a:rPr lang="en-US" sz="3200" dirty="0"/>
              <a:t> In a real study, this script is run once for each subject</a:t>
            </a:r>
          </a:p>
          <a:p>
            <a:r>
              <a:rPr lang="en-US" sz="3200" dirty="0"/>
              <a:t> Takes a long time, so the script should be submitted to a multi-node cluster</a:t>
            </a:r>
          </a:p>
        </p:txBody>
      </p:sp>
    </p:spTree>
    <p:extLst>
      <p:ext uri="{BB962C8B-B14F-4D97-AF65-F5344CB8AC3E}">
        <p14:creationId xmlns:p14="http://schemas.microsoft.com/office/powerpoint/2010/main" val="2367819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Nonlinear Registration - 1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02259" y="2806700"/>
            <a:ext cx="2720341" cy="22888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68184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#!/bin/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tcsh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### This script nonlinear warps one anatomical dataset,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### taken from the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anat_orig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directory, to the MNI 2009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### nonlinear template (supplied with AFNI binaries), and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### puts the resulting files into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anat_warped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directory.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### The only command line argument is the subject ID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set subj = $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argv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[1]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set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tempdir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= .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 don't log AFNI programs in ~/.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afni.log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 don't try any version checks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 don't auto-compress output files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setenv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AFNI_DONT_LOGFILE  YES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setenv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AFNI_VERSION_CHECK NO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setenv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AFNI_COMPRESSOR    NONE</a:t>
            </a:r>
          </a:p>
        </p:txBody>
      </p:sp>
    </p:spTree>
    <p:extLst>
      <p:ext uri="{BB962C8B-B14F-4D97-AF65-F5344CB8AC3E}">
        <p14:creationId xmlns:p14="http://schemas.microsoft.com/office/powerpoint/2010/main" val="21374103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03199" y="3627120"/>
            <a:ext cx="4632961" cy="8839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60350" y="1648460"/>
            <a:ext cx="2978150" cy="22888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Nonlinear Registration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68184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### go to data directory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topdir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= directory above this Scripts directory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set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topdir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= `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dirname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cwd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`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cd $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topdir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anat_orig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### create final output directories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mkdir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-p $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topdir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anat_warped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mkdir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-p $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topdir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anat_warped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/snapshots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### create temp directory to hold work, and copy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there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mkdir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-p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temp_$subj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cp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_$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subj.nii.gz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temp_$subj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cd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temp_$subj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3022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0349" y="1314555"/>
            <a:ext cx="7159953" cy="58781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Nonlinear Registration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68184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### process the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dataset, using the AFNI script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### that does the warping and skull-stripping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@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SSwarper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–input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_$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subj.nii.gz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–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subid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$subj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      –base MNI152_2009_template_SSW.nii.gz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 compress the output datasets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gzip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-1v *.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nii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### move the results to where they belong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 skull-stripped original, Q-warped dataset, and the warps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\mv -f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anatSS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.${subj}.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nii.gz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anatQQ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.${subj}.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nii.gz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  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anatQQ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.${subj}.aff12.1D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anatQQ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.${subj}_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WARP.nii.gz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   $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topdir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anat_warped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 snapshots for visual inspection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\mv -f *.jpg $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topdir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anat_warped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/snapshots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# delete the temporary directory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cd ..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\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rm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rf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temp_$subj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exit 0</a:t>
            </a:r>
          </a:p>
        </p:txBody>
      </p:sp>
    </p:spTree>
    <p:extLst>
      <p:ext uri="{BB962C8B-B14F-4D97-AF65-F5344CB8AC3E}">
        <p14:creationId xmlns:p14="http://schemas.microsoft.com/office/powerpoint/2010/main" val="3971343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03198" y="3211688"/>
            <a:ext cx="5730241" cy="37479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03199" y="3221848"/>
            <a:ext cx="5730241" cy="37479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03199" y="681848"/>
            <a:ext cx="5730241" cy="37479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5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Nonlinear Registration - 4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68184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i="1" dirty="0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Add </a:t>
            </a:r>
            <a:r>
              <a:rPr lang="de-DE" sz="1900" i="1" dirty="0" err="1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these</a:t>
            </a:r>
            <a:r>
              <a:rPr lang="de-DE" sz="1900" i="1" dirty="0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900" i="1" dirty="0" err="1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lines</a:t>
            </a:r>
            <a:r>
              <a:rPr lang="de-DE" sz="1900" i="1" dirty="0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900" i="1" dirty="0" err="1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above</a:t>
            </a:r>
            <a:r>
              <a:rPr lang="de-DE" sz="1900" i="1" dirty="0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900" b="1" i="1" dirty="0" err="1">
                <a:solidFill>
                  <a:srgbClr val="612022"/>
                </a:solidFill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1900" b="1" i="1" dirty="0">
                <a:solidFill>
                  <a:srgbClr val="61202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i="1" dirty="0" err="1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command</a:t>
            </a:r>
            <a:r>
              <a:rPr lang="de-DE" sz="1900" i="1" dirty="0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:</a:t>
            </a:r>
            <a:endParaRPr lang="de-DE" sz="900" i="1" dirty="0">
              <a:solidFill>
                <a:srgbClr val="612022"/>
              </a:solidFill>
              <a:latin typeface="Arial" charset="0"/>
              <a:ea typeface="Arial" charset="0"/>
              <a:cs typeface="Arial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de-DE" sz="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set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basedset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= MNI152_2009_template_SSW.nii.gz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set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tpath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= `@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FindAfniDsetPath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basedset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`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( "$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tpath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" == '' )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then</a:t>
            </a:r>
            <a:endParaRPr lang="de-DE" sz="18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echo "***** @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SSwarper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--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Failed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to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find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basedset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:(“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exit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1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endif</a:t>
            </a:r>
            <a:endParaRPr lang="de-DE" sz="18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set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basedset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=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tpath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basedset</a:t>
            </a:r>
            <a:endParaRPr lang="de-DE" sz="18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de-DE" sz="11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900" i="1" dirty="0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Add </a:t>
            </a:r>
            <a:r>
              <a:rPr lang="de-DE" sz="1900" i="1" dirty="0" err="1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these</a:t>
            </a:r>
            <a:r>
              <a:rPr lang="de-DE" sz="1900" i="1" dirty="0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900" i="1" dirty="0" err="1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options</a:t>
            </a:r>
            <a:r>
              <a:rPr lang="de-DE" sz="1900" i="1" dirty="0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900" i="1" dirty="0" err="1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to</a:t>
            </a:r>
            <a:r>
              <a:rPr lang="de-DE" sz="1900" i="1" dirty="0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900" b="1" i="1" dirty="0" err="1">
                <a:solidFill>
                  <a:srgbClr val="612022"/>
                </a:solidFill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1900" b="1" i="1" dirty="0">
                <a:solidFill>
                  <a:srgbClr val="61202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900" i="1" dirty="0" err="1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command</a:t>
            </a:r>
            <a:r>
              <a:rPr lang="de-DE" sz="1900" i="1" dirty="0">
                <a:solidFill>
                  <a:srgbClr val="612022"/>
                </a:solidFill>
                <a:latin typeface="Arial" charset="0"/>
                <a:ea typeface="Arial" charset="0"/>
                <a:cs typeface="Arial" charset="0"/>
              </a:rPr>
              <a:t>:</a:t>
            </a:r>
            <a:endParaRPr lang="de-DE" sz="900" i="1" dirty="0">
              <a:solidFill>
                <a:srgbClr val="612022"/>
              </a:solidFill>
              <a:latin typeface="Arial" charset="0"/>
              <a:ea typeface="Arial" charset="0"/>
              <a:cs typeface="Arial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de-DE" sz="900" b="1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mr-IN" sz="18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anat_warped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anatSS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.${subj}.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nii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tlrc_base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basedset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tlrc_NL_warp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tlrc_NL_warped_dsets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         \                     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warpdir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anatQQ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.${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}.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nii.gz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     \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warpdir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anatQQ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.${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}.aff12.1D                   \               $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warpdir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anatQQ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.${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subj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}_</a:t>
            </a:r>
            <a:r>
              <a:rPr lang="de-DE" sz="1800" b="1" dirty="0" err="1">
                <a:latin typeface="Courier" charset="0"/>
                <a:ea typeface="Courier" charset="0"/>
                <a:cs typeface="Courier" charset="0"/>
              </a:rPr>
              <a:t>WARP.nii.gz</a:t>
            </a:r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                \</a:t>
            </a:r>
            <a:endParaRPr lang="en-US" sz="1800" b="1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35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Starting Simple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FT_epi_r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?+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orig.HEAD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2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FT/AV*.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txt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'BLOCK(20,1)'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-regress_opts_3dD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'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1 V-A</a:t>
            </a:r>
            <a:endParaRPr lang="en-US" sz="26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01185" y="4956345"/>
            <a:ext cx="147348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s01.ap.simple</a:t>
            </a:r>
          </a:p>
        </p:txBody>
      </p:sp>
    </p:spTree>
    <p:extLst>
      <p:ext uri="{BB962C8B-B14F-4D97-AF65-F5344CB8AC3E}">
        <p14:creationId xmlns:p14="http://schemas.microsoft.com/office/powerpoint/2010/main" val="162670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814320" y="904240"/>
            <a:ext cx="2458720" cy="3860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Starting Simple - 2 </a:t>
            </a:r>
            <a:endParaRPr lang="en-US" sz="3100" dirty="0">
              <a:solidFill>
                <a:srgbClr val="00206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FT_epi_r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?+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orig.HEAD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2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FT/AV*.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txt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'BLOCK(20,1)'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-regress_opts_3dD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'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1 V-A</a:t>
            </a:r>
            <a:endParaRPr lang="en-US" sz="26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3199" y="1456795"/>
            <a:ext cx="1386918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ID will label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output files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01185" y="4956345"/>
            <a:ext cx="147348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s01.ap.simple</a:t>
            </a:r>
          </a:p>
        </p:txBody>
      </p:sp>
    </p:spTree>
    <p:extLst>
      <p:ext uri="{BB962C8B-B14F-4D97-AF65-F5344CB8AC3E}">
        <p14:creationId xmlns:p14="http://schemas.microsoft.com/office/powerpoint/2010/main" val="639208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822552" y="1294235"/>
            <a:ext cx="5878727" cy="3860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Starting Simple - 3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FT_epi_r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?+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orig.HEAD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2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FT/AV*.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txt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'BLOCK(20,1)'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-regress_opts_3dD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'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1 V-A</a:t>
            </a:r>
            <a:endParaRPr lang="en-US" sz="26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664" y="1487275"/>
            <a:ext cx="1239057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EPI time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series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datasets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to analyze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01185" y="4956345"/>
            <a:ext cx="147348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s01.ap.simple</a:t>
            </a:r>
          </a:p>
        </p:txBody>
      </p:sp>
    </p:spTree>
    <p:extLst>
      <p:ext uri="{BB962C8B-B14F-4D97-AF65-F5344CB8AC3E}">
        <p14:creationId xmlns:p14="http://schemas.microsoft.com/office/powerpoint/2010/main" val="14210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822553" y="1710795"/>
            <a:ext cx="5350408" cy="3860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Starting Simple - 4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FT_epi_r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?+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orig.HEAD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2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FT/AV*.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txt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'BLOCK(20,1)'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-regress_opts_3dD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'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1 V-A</a:t>
            </a:r>
            <a:endParaRPr lang="en-US" sz="26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22" y="1700635"/>
            <a:ext cx="1510542" cy="16312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T1-weighted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anatomical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dataset for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alignment to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EPI datasets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01185" y="4956345"/>
            <a:ext cx="147348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s01.ap.simple</a:t>
            </a:r>
          </a:p>
        </p:txBody>
      </p:sp>
    </p:spTree>
    <p:extLst>
      <p:ext uri="{BB962C8B-B14F-4D97-AF65-F5344CB8AC3E}">
        <p14:creationId xmlns:p14="http://schemas.microsoft.com/office/powerpoint/2010/main" val="95346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822552" y="2086714"/>
            <a:ext cx="6112407" cy="159120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Starting Simple - 5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FT_epi_r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?+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orig.HEAD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2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FT/AV*.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txt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'BLOCK(20,1)'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-regress_opts_3dD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'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1 V-A</a:t>
            </a:r>
            <a:endParaRPr lang="en-US" sz="26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2376" y="2086714"/>
            <a:ext cx="1559786" cy="28623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Stimulus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timing files,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labels, and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HRF model;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Note</a:t>
            </a:r>
            <a:r>
              <a:rPr lang="en-US" sz="2000" dirty="0">
                <a:solidFill>
                  <a:srgbClr val="002060"/>
                </a:solidFill>
              </a:rPr>
              <a:t>: timing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files have</a:t>
            </a:r>
          </a:p>
          <a:p>
            <a:pPr algn="ctr"/>
            <a:r>
              <a:rPr lang="en-US" sz="2000" b="1" i="1" dirty="0">
                <a:solidFill>
                  <a:srgbClr val="002060"/>
                </a:solidFill>
              </a:rPr>
              <a:t>start</a:t>
            </a:r>
            <a:r>
              <a:rPr lang="en-US" sz="2000" dirty="0">
                <a:solidFill>
                  <a:srgbClr val="002060"/>
                </a:solidFill>
              </a:rPr>
              <a:t> times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for each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task iteration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01185" y="4956345"/>
            <a:ext cx="147348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s01.ap.simple</a:t>
            </a:r>
          </a:p>
        </p:txBody>
      </p:sp>
    </p:spTree>
    <p:extLst>
      <p:ext uri="{BB962C8B-B14F-4D97-AF65-F5344CB8AC3E}">
        <p14:creationId xmlns:p14="http://schemas.microsoft.com/office/powerpoint/2010/main" val="1346334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802233" y="3698240"/>
            <a:ext cx="4740808" cy="3454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81"/>
            <a:ext cx="7886700" cy="63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Starting Simple - 6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824088"/>
            <a:ext cx="8771467" cy="4707468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afni_proc.py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subj_id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 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dsets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FT_epi_r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?+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orig.HEAD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copy_anat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FT_anat+orig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tcat_remove_first_trs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2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regress_stim_times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FT/AV*.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txt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regress_stim_labels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regress_basis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'BLOCK(20,1)'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regress_est_blur_errts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-regress_opts_3dD            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gltsym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'SYM: 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Vrel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Arel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'   \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           -</a:t>
            </a:r>
            <a:r>
              <a:rPr lang="de-DE" sz="2600" b="1" dirty="0" err="1">
                <a:latin typeface="Courier" charset="0"/>
                <a:ea typeface="Courier" charset="0"/>
                <a:cs typeface="Courier" charset="0"/>
              </a:rPr>
              <a:t>glt_label</a:t>
            </a:r>
            <a:r>
              <a:rPr lang="de-DE" sz="2600" b="1" dirty="0">
                <a:latin typeface="Courier" charset="0"/>
                <a:ea typeface="Courier" charset="0"/>
                <a:cs typeface="Courier" charset="0"/>
              </a:rPr>
              <a:t> 1 V-A</a:t>
            </a:r>
            <a:endParaRPr lang="en-US" sz="26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156" y="3677920"/>
            <a:ext cx="1446230" cy="16312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Estimate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smoothness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of EPI noise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for group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</a:rPr>
              <a:t>analysis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01185" y="4956345"/>
            <a:ext cx="147348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2060"/>
                </a:solidFill>
              </a:rPr>
              <a:t>Script file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</a:rPr>
              <a:t>s01.ap.simple</a:t>
            </a:r>
          </a:p>
        </p:txBody>
      </p:sp>
    </p:spTree>
    <p:extLst>
      <p:ext uri="{BB962C8B-B14F-4D97-AF65-F5344CB8AC3E}">
        <p14:creationId xmlns:p14="http://schemas.microsoft.com/office/powerpoint/2010/main" val="219448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4718</Words>
  <Application>Microsoft Macintosh PowerPoint</Application>
  <PresentationFormat>On-screen Show (16:10)</PresentationFormat>
  <Paragraphs>585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Arial Rounded MT Bold</vt:lpstr>
      <vt:lpstr>Calibri</vt:lpstr>
      <vt:lpstr>Calibri Light</vt:lpstr>
      <vt:lpstr>Cambria Math</vt:lpstr>
      <vt:lpstr>Comic Sans MS</vt:lpstr>
      <vt:lpstr>Courier</vt:lpstr>
      <vt:lpstr>Courier New</vt:lpstr>
      <vt:lpstr>Mangal</vt:lpstr>
      <vt:lpstr>Office Theme</vt:lpstr>
      <vt:lpstr>afni_proc.py is your friend</vt:lpstr>
      <vt:lpstr>What the h--l is afni_proc.py?</vt:lpstr>
      <vt:lpstr>Where do afni_proc.py command lines/scripts come from?</vt:lpstr>
      <vt:lpstr>Starting Simple - 1</vt:lpstr>
      <vt:lpstr>Starting Simple - 2 </vt:lpstr>
      <vt:lpstr>Starting Simple - 3</vt:lpstr>
      <vt:lpstr>Starting Simple - 4</vt:lpstr>
      <vt:lpstr>Starting Simple - 5</vt:lpstr>
      <vt:lpstr>Starting Simple - 6</vt:lpstr>
      <vt:lpstr>Starting Simple - 7</vt:lpstr>
      <vt:lpstr>A Real Case - 1</vt:lpstr>
      <vt:lpstr>A Real Case - 2</vt:lpstr>
      <vt:lpstr>A Real Case – 3a</vt:lpstr>
      <vt:lpstr>A Real Case – 3b</vt:lpstr>
      <vt:lpstr>A Real Case – 3c</vt:lpstr>
      <vt:lpstr>A Real Case – 3d</vt:lpstr>
      <vt:lpstr>A Real Case – 4a</vt:lpstr>
      <vt:lpstr>A Real Case – 4b</vt:lpstr>
      <vt:lpstr>A Real Case – 4c</vt:lpstr>
      <vt:lpstr>A Real Case – 4d</vt:lpstr>
      <vt:lpstr>A Real Case – 4e</vt:lpstr>
      <vt:lpstr>A Real Case – 4f</vt:lpstr>
      <vt:lpstr>Summarizing Results</vt:lpstr>
      <vt:lpstr>Excel Snapshot Image of UCLA.xls</vt:lpstr>
      <vt:lpstr>Another Valuable Summary: TSNR</vt:lpstr>
      <vt:lpstr>Masking for Group Analysis</vt:lpstr>
      <vt:lpstr>Whole Brain and GM+CSF Masks</vt:lpstr>
      <vt:lpstr>Nonlinear Warping to MNI Template</vt:lpstr>
      <vt:lpstr>Two MNI Templates</vt:lpstr>
      <vt:lpstr>What @SSwarper Reads and Writes</vt:lpstr>
      <vt:lpstr>@SSwarper Results</vt:lpstr>
      <vt:lpstr>MNI Template Slices</vt:lpstr>
      <vt:lpstr>Nonlinear Registration Script</vt:lpstr>
      <vt:lpstr>Nonlinear Registration - 1</vt:lpstr>
      <vt:lpstr>Nonlinear Registration - 2</vt:lpstr>
      <vt:lpstr>Nonlinear Registration - 3</vt:lpstr>
      <vt:lpstr>Nonlinear Registration - 4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afni_proc.py is your friend</dc:title>
  <dc:creator>Cox, Robert W. (NIH/NIMH) [E]</dc:creator>
  <cp:lastModifiedBy>Microsoft Office User</cp:lastModifiedBy>
  <cp:revision>95</cp:revision>
  <cp:lastPrinted>2017-12-11T10:52:44Z</cp:lastPrinted>
  <dcterms:created xsi:type="dcterms:W3CDTF">2017-09-04T13:18:47Z</dcterms:created>
  <dcterms:modified xsi:type="dcterms:W3CDTF">2018-11-14T19:36:45Z</dcterms:modified>
</cp:coreProperties>
</file>