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8" r:id="rId2"/>
  </p:sldMasterIdLst>
  <p:notesMasterIdLst>
    <p:notesMasterId r:id="rId41"/>
  </p:notesMasterIdLst>
  <p:sldIdLst>
    <p:sldId id="257" r:id="rId3"/>
    <p:sldId id="285" r:id="rId4"/>
    <p:sldId id="686" r:id="rId5"/>
    <p:sldId id="713" r:id="rId6"/>
    <p:sldId id="697" r:id="rId7"/>
    <p:sldId id="698" r:id="rId8"/>
    <p:sldId id="699" r:id="rId9"/>
    <p:sldId id="690" r:id="rId10"/>
    <p:sldId id="701" r:id="rId11"/>
    <p:sldId id="702" r:id="rId12"/>
    <p:sldId id="704" r:id="rId13"/>
    <p:sldId id="703" r:id="rId14"/>
    <p:sldId id="716" r:id="rId15"/>
    <p:sldId id="705" r:id="rId16"/>
    <p:sldId id="706" r:id="rId17"/>
    <p:sldId id="700" r:id="rId18"/>
    <p:sldId id="695" r:id="rId19"/>
    <p:sldId id="670" r:id="rId20"/>
    <p:sldId id="682" r:id="rId21"/>
    <p:sldId id="671" r:id="rId22"/>
    <p:sldId id="709" r:id="rId23"/>
    <p:sldId id="714" r:id="rId24"/>
    <p:sldId id="293" r:id="rId25"/>
    <p:sldId id="294" r:id="rId26"/>
    <p:sldId id="296" r:id="rId27"/>
    <p:sldId id="673" r:id="rId28"/>
    <p:sldId id="696" r:id="rId29"/>
    <p:sldId id="674" r:id="rId30"/>
    <p:sldId id="675" r:id="rId31"/>
    <p:sldId id="710" r:id="rId32"/>
    <p:sldId id="715" r:id="rId33"/>
    <p:sldId id="677" r:id="rId34"/>
    <p:sldId id="685" r:id="rId35"/>
    <p:sldId id="679" r:id="rId36"/>
    <p:sldId id="680" r:id="rId37"/>
    <p:sldId id="707" r:id="rId38"/>
    <p:sldId id="711" r:id="rId39"/>
    <p:sldId id="66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FF"/>
    <a:srgbClr val="FF1F69"/>
    <a:srgbClr val="0147C0"/>
    <a:srgbClr val="060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5"/>
    <p:restoredTop sz="93464"/>
  </p:normalViewPr>
  <p:slideViewPr>
    <p:cSldViewPr snapToGrid="0" snapToObjects="1">
      <p:cViewPr varScale="1">
        <p:scale>
          <a:sx n="98" d="100"/>
          <a:sy n="98" d="100"/>
        </p:scale>
        <p:origin x="8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20D55-BB38-254D-895C-F5BE0E7F6388}" type="datetimeFigureOut">
              <a:rPr lang="en-US" smtClean="0"/>
              <a:t>4/13/19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E17DC-BD72-4E4B-B294-5CED5B7A2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15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Isolated and unrelated: I don’t mean the spatial relatedness! Instead I refer to the same measurement, e.g., BOLD response.</a:t>
            </a:r>
            <a:endParaRPr lang="hr-HR" b="1" kern="0" dirty="0">
              <a:solidFill>
                <a:schemeClr val="accent6"/>
              </a:solidFill>
              <a:latin typeface="Garamond Regular"/>
              <a:ea typeface="ＭＳ Ｐゴシック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597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6"/>
                </a:solidFill>
                <a:latin typeface="Arial" charset="0"/>
                <a:ea typeface="ＭＳ Ｐゴシック" charset="0"/>
                <a:cs typeface="Palatino Linotype" charset="0"/>
              </a:rPr>
              <a:t>Miss a step when walking downstairs. Monty Hall problem: TV show “let’s make a deal!”</a:t>
            </a:r>
            <a:endParaRPr lang="hr-HR" b="1" kern="0" dirty="0">
              <a:solidFill>
                <a:schemeClr val="accent6"/>
              </a:solidFill>
              <a:latin typeface="Garamond Regular"/>
              <a:ea typeface="ＭＳ Ｐゴシック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631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Don’t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mention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rare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rate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until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last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minute. 1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out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of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100,000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people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.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Similar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situation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with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monthly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suicidal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/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divorce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data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in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the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military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07744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Don’t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mention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rare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rate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until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last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minute. 1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out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of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100,000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people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.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Similar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situation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with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monthly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suicidal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/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divorce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data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in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the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military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80992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Conventional statistics focuses on asymptotic properties such as unbiasedness, which requires large sample size. Can we simply get </a:t>
            </a:r>
            <a:r>
              <a:rPr lang="hr-HR" b="1" i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P 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(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effect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&gt; 0 | data)</a:t>
            </a:r>
            <a:r>
              <a:rPr lang="en-US" b="1" kern="0" dirty="0">
                <a:solidFill>
                  <a:schemeClr val="accent6"/>
                </a:solidFill>
                <a:latin typeface="Arial" charset="0"/>
                <a:ea typeface="ＭＳ Ｐゴシック" charset="0"/>
                <a:cs typeface="Palatino Linotype" charset="0"/>
              </a:rPr>
              <a:t>?</a:t>
            </a:r>
            <a:endParaRPr lang="hr-HR" b="1" kern="0" dirty="0">
              <a:solidFill>
                <a:schemeClr val="accent6"/>
              </a:solidFill>
              <a:latin typeface="Garamond Regular"/>
              <a:ea typeface="ＭＳ Ｐゴシック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25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We already saw the consequence of full ignorance and full trust on data</a:t>
            </a:r>
            <a:endParaRPr lang="hr-HR" b="1" kern="0" dirty="0">
              <a:solidFill>
                <a:schemeClr val="accent6"/>
              </a:solidFill>
              <a:latin typeface="Garamond Regular"/>
              <a:ea typeface="ＭＳ Ｐゴシック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111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Three goals! Can we simply get </a:t>
            </a:r>
            <a:r>
              <a:rPr lang="hr-HR" b="1" i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P 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(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effect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&gt; 0 | data)</a:t>
            </a:r>
            <a:r>
              <a:rPr lang="en-US" b="1" kern="0" dirty="0">
                <a:solidFill>
                  <a:schemeClr val="accent6"/>
                </a:solidFill>
                <a:latin typeface="Arial" charset="0"/>
                <a:ea typeface="ＭＳ Ｐゴシック" charset="0"/>
                <a:cs typeface="Palatino Linotype" charset="0"/>
              </a:rPr>
              <a:t>? Care more about model performance for future (out-of-sample) data instead of unbiasedness.</a:t>
            </a:r>
            <a:endParaRPr lang="hr-HR" b="1" kern="0" dirty="0">
              <a:solidFill>
                <a:schemeClr val="accent6"/>
              </a:solidFill>
              <a:latin typeface="Garamond Regular"/>
              <a:ea typeface="ＭＳ Ｐゴシック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28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Data kindly provided by Dr. Elizabeth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Redcay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90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If you’re always happy with GLM and never wished that the threshold (p or cluster size) could be a little demanding, I can stop here and you can leave the room. Depending reviewers’ leniency, currently reviewers may force you to stick with correction through voxel-wise p-value of 0.001!</a:t>
            </a:r>
          </a:p>
        </p:txBody>
      </p:sp>
    </p:spTree>
    <p:extLst>
      <p:ext uri="{BB962C8B-B14F-4D97-AF65-F5344CB8AC3E}">
        <p14:creationId xmlns:p14="http://schemas.microsoft.com/office/powerpoint/2010/main" val="273612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This does not seem to be a viable solution: we rarely see many ROI-based analysis unless there are only a few ROIs.</a:t>
            </a:r>
          </a:p>
        </p:txBody>
      </p:sp>
    </p:spTree>
    <p:extLst>
      <p:ext uri="{BB962C8B-B14F-4D97-AF65-F5344CB8AC3E}">
        <p14:creationId xmlns:p14="http://schemas.microsoft.com/office/powerpoint/2010/main" val="849684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845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Two indices,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for subject, and j for regions. Intermediate and transition step!</a:t>
            </a:r>
          </a:p>
        </p:txBody>
      </p:sp>
    </p:spTree>
    <p:extLst>
      <p:ext uri="{BB962C8B-B14F-4D97-AF65-F5344CB8AC3E}">
        <p14:creationId xmlns:p14="http://schemas.microsoft.com/office/powerpoint/2010/main" val="1294938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Same model as LME except subtle differences</a:t>
            </a:r>
          </a:p>
        </p:txBody>
      </p:sp>
    </p:spTree>
    <p:extLst>
      <p:ext uri="{BB962C8B-B14F-4D97-AF65-F5344CB8AC3E}">
        <p14:creationId xmlns:p14="http://schemas.microsoft.com/office/powerpoint/2010/main" val="1280856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Same model as LME except subtle differences</a:t>
            </a:r>
          </a:p>
        </p:txBody>
      </p:sp>
    </p:spTree>
    <p:extLst>
      <p:ext uri="{BB962C8B-B14F-4D97-AF65-F5344CB8AC3E}">
        <p14:creationId xmlns:p14="http://schemas.microsoft.com/office/powerpoint/2010/main" val="4486271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This is why few people adopt ROI-based analysis because of heavy penalty through Bonferroni correction</a:t>
            </a:r>
          </a:p>
        </p:txBody>
      </p:sp>
    </p:spTree>
    <p:extLst>
      <p:ext uri="{BB962C8B-B14F-4D97-AF65-F5344CB8AC3E}">
        <p14:creationId xmlns:p14="http://schemas.microsoft.com/office/powerpoint/2010/main" val="6047502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Any reason we can’t discuss the evidence for the effect at Left Superior Gyrus?</a:t>
            </a:r>
          </a:p>
        </p:txBody>
      </p:sp>
    </p:spTree>
    <p:extLst>
      <p:ext uri="{BB962C8B-B14F-4D97-AF65-F5344CB8AC3E}">
        <p14:creationId xmlns:p14="http://schemas.microsoft.com/office/powerpoint/2010/main" val="18440753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Let’s start with a</a:t>
            </a:r>
            <a:r>
              <a:rPr lang="en-US" baseline="0" dirty="0">
                <a:latin typeface="Garamond" charset="0"/>
                <a:ea typeface="ＭＳ Ｐゴシック" charset="0"/>
                <a:cs typeface="ＭＳ Ｐゴシック" charset="0"/>
              </a:rPr>
              <a:t> simple example of 2 x 3 ANCOVA</a:t>
            </a:r>
          </a:p>
          <a:p>
            <a:pPr marL="342900" indent="-342900" eaLnBrk="1" hangingPunct="1">
              <a:buFont typeface="Courier New"/>
              <a:buChar char="o"/>
            </a:pPr>
            <a:r>
              <a:rPr lang="en-US" baseline="0" dirty="0">
                <a:latin typeface="Garamond" charset="0"/>
                <a:ea typeface="ＭＳ Ｐゴシック" charset="0"/>
                <a:cs typeface="ＭＳ Ｐゴシック" charset="0"/>
              </a:rPr>
              <a:t>Two groups with 17 subjects in each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1317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292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Data were kindly provided by Luiz Pessoa</a:t>
            </a:r>
          </a:p>
        </p:txBody>
      </p:sp>
    </p:spTree>
    <p:extLst>
      <p:ext uri="{BB962C8B-B14F-4D97-AF65-F5344CB8AC3E}">
        <p14:creationId xmlns:p14="http://schemas.microsoft.com/office/powerpoint/2010/main" val="1097315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816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54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ANOVA is a mature technique available for over 50 years, and it’s been implemented in generic packages such as R, SAS, SPSS, etc. However, I have to say that repeated-measures is not always conducted properly. The water is further muddied by esoteric terms such full or flexible factorial design.</a:t>
            </a:r>
          </a:p>
        </p:txBody>
      </p:sp>
    </p:spTree>
    <p:extLst>
      <p:ext uri="{BB962C8B-B14F-4D97-AF65-F5344CB8AC3E}">
        <p14:creationId xmlns:p14="http://schemas.microsoft.com/office/powerpoint/2010/main" val="4468715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If you’re always happy with GLM and never wished that the threshold (p or cluster size) could be a little demanding, I can stop here and you can leave the room. </a:t>
            </a:r>
          </a:p>
        </p:txBody>
      </p:sp>
    </p:spTree>
    <p:extLst>
      <p:ext uri="{BB962C8B-B14F-4D97-AF65-F5344CB8AC3E}">
        <p14:creationId xmlns:p14="http://schemas.microsoft.com/office/powerpoint/2010/main" val="3407328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Same model as LME except subtle differences</a:t>
            </a:r>
          </a:p>
        </p:txBody>
      </p:sp>
    </p:spTree>
    <p:extLst>
      <p:ext uri="{BB962C8B-B14F-4D97-AF65-F5344CB8AC3E}">
        <p14:creationId xmlns:p14="http://schemas.microsoft.com/office/powerpoint/2010/main" val="20349096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605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472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Poor club, big world</a:t>
            </a:r>
          </a:p>
        </p:txBody>
      </p:sp>
    </p:spTree>
    <p:extLst>
      <p:ext uri="{BB962C8B-B14F-4D97-AF65-F5344CB8AC3E}">
        <p14:creationId xmlns:p14="http://schemas.microsoft.com/office/powerpoint/2010/main" val="27545305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Let’s start with a</a:t>
            </a:r>
            <a:r>
              <a:rPr lang="en-US" baseline="0" dirty="0">
                <a:latin typeface="Garamond" charset="0"/>
                <a:ea typeface="ＭＳ Ｐゴシック" charset="0"/>
                <a:cs typeface="ＭＳ Ｐゴシック" charset="0"/>
              </a:rPr>
              <a:t> simple example of 2 x 3 ANCOVA</a:t>
            </a:r>
          </a:p>
          <a:p>
            <a:pPr marL="342900" indent="-342900" eaLnBrk="1" hangingPunct="1">
              <a:buFont typeface="Courier New"/>
              <a:buChar char="o"/>
            </a:pPr>
            <a:r>
              <a:rPr lang="en-US" baseline="0" dirty="0">
                <a:latin typeface="Garamond" charset="0"/>
                <a:ea typeface="ＭＳ Ｐゴシック" charset="0"/>
                <a:cs typeface="ＭＳ Ｐゴシック" charset="0"/>
              </a:rPr>
              <a:t>Two groups with 17 subjects in each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253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1964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Don’t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mention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rare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rate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until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last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minute. 1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out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of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100,000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people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.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Similar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situation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with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monthly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suicidal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/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divorce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data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in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the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military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86768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82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051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Some correction methods for between-subjects factors, but no simple solutions for within-subject factors. We only focus on the first two multiplicity problems here</a:t>
            </a:r>
          </a:p>
        </p:txBody>
      </p:sp>
    </p:spTree>
    <p:extLst>
      <p:ext uri="{BB962C8B-B14F-4D97-AF65-F5344CB8AC3E}">
        <p14:creationId xmlns:p14="http://schemas.microsoft.com/office/powerpoint/2010/main" val="1004067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p-value is not the same as probability of, for example, having snowstorm tomorrow. 2 x 2 factorial structure</a:t>
            </a:r>
          </a:p>
        </p:txBody>
      </p:sp>
    </p:spTree>
    <p:extLst>
      <p:ext uri="{BB962C8B-B14F-4D97-AF65-F5344CB8AC3E}">
        <p14:creationId xmlns:p14="http://schemas.microsoft.com/office/powerpoint/2010/main" val="2632517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Can we simply get </a:t>
            </a:r>
            <a:r>
              <a:rPr lang="hr-HR" b="1" i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P 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(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effect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&gt; 0 | data)</a:t>
            </a:r>
            <a:r>
              <a:rPr lang="en-US" b="1" kern="0" dirty="0">
                <a:solidFill>
                  <a:schemeClr val="accent6"/>
                </a:solidFill>
                <a:latin typeface="Arial" charset="0"/>
                <a:ea typeface="ＭＳ Ｐゴシック" charset="0"/>
                <a:cs typeface="Palatino Linotype" charset="0"/>
              </a:rPr>
              <a:t>? Most software packages do not even allow you see those islands underneath the sea level! Like emission test: with or without pollution for gas engines? Ritualized step</a:t>
            </a:r>
            <a:endParaRPr lang="hr-HR" b="1" kern="0" dirty="0">
              <a:solidFill>
                <a:schemeClr val="accent6"/>
              </a:solidFill>
              <a:latin typeface="Garamond Regular"/>
              <a:ea typeface="ＭＳ Ｐゴシック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979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Why do we have to worship one particular threshold?</a:t>
            </a:r>
          </a:p>
        </p:txBody>
      </p:sp>
    </p:spTree>
    <p:extLst>
      <p:ext uri="{BB962C8B-B14F-4D97-AF65-F5344CB8AC3E}">
        <p14:creationId xmlns:p14="http://schemas.microsoft.com/office/powerpoint/2010/main" val="210424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Can we simply get </a:t>
            </a:r>
            <a:r>
              <a:rPr lang="hr-HR" b="1" i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P 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(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effect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&gt; 0 | data)</a:t>
            </a:r>
            <a:r>
              <a:rPr lang="en-US" b="1" kern="0" dirty="0">
                <a:solidFill>
                  <a:schemeClr val="accent6"/>
                </a:solidFill>
                <a:latin typeface="Arial" charset="0"/>
                <a:ea typeface="ＭＳ Ｐゴシック" charset="0"/>
                <a:cs typeface="Palatino Linotype" charset="0"/>
              </a:rPr>
              <a:t>?</a:t>
            </a:r>
            <a:endParaRPr lang="hr-HR" b="1" kern="0" dirty="0">
              <a:solidFill>
                <a:schemeClr val="accent6"/>
              </a:solidFill>
              <a:latin typeface="Garamond Regular"/>
              <a:ea typeface="ＭＳ Ｐゴシック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75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A2EB-F4EE-F545-B630-A4D2C24E86F0}" type="datetime1">
              <a:rPr lang="en-US" smtClean="0"/>
              <a:t>4/13/19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6403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D4F7-F2B5-4443-8C02-D6E52B29496B}" type="datetime1">
              <a:rPr lang="en-US" smtClean="0"/>
              <a:t>4/13/19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7785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0436-CFA6-6540-B42F-D61F7DA540EA}" type="datetime1">
              <a:rPr lang="en-US" smtClean="0"/>
              <a:t>4/13/19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4114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C9F3D-B50B-AF4D-8E63-B47F2BE41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05FF1C-1139-B841-B5A2-4E0FF6FAA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6BF9E-4D1F-FC45-86AA-28EC14BD3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9FD2-F86F-9842-B5DE-0CEF48978C51}" type="datetimeFigureOut">
              <a:rPr lang="en-US" smtClean="0"/>
              <a:t>4/13/19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106C0-A95E-B84F-8110-86BD7EBF3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E6E4A-E551-754F-8839-5C540F2C5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F2D9-8034-7F4E-A4CA-F6E1921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69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4402A-4859-8543-9106-0A0C6AD3B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EE518-0832-3846-91CF-50F3DD01C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E3CFF-1924-704B-B3E3-5DE8DD008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9FD2-F86F-9842-B5DE-0CEF48978C51}" type="datetimeFigureOut">
              <a:rPr lang="en-US" smtClean="0"/>
              <a:t>4/13/19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73C9E-2B59-0E40-8CF9-D57248ACB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40D9C-E39B-8148-9A1F-E4C61713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F2D9-8034-7F4E-A4CA-F6E1921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88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C1A11-607B-D14D-90AC-2CD318E58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C5114-9C47-1148-8365-11EC319D1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0C285-3758-574A-94BC-ECF672F0A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9FD2-F86F-9842-B5DE-0CEF48978C51}" type="datetimeFigureOut">
              <a:rPr lang="en-US" smtClean="0"/>
              <a:t>4/13/19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61DAD-C2CC-A443-94DA-6C8681F4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7E090-D210-2B40-8EFF-0CC507082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F2D9-8034-7F4E-A4CA-F6E1921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99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ED0C2-7031-F540-9010-A23CBD54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5CFCD-20D2-FE4B-8C18-36A785C64D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110957-57F1-F342-9428-2B371897E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EF4F3-2C7C-D24F-934E-CF2D93A82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9FD2-F86F-9842-B5DE-0CEF48978C51}" type="datetimeFigureOut">
              <a:rPr lang="en-US" smtClean="0"/>
              <a:t>4/13/19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72C35-47FD-C34F-B15E-0E7682DE8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B7C1F-3C18-6E4D-8D71-B5AF6764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F2D9-8034-7F4E-A4CA-F6E1921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07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C50CB-9A9F-024D-8347-352D75C60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27419-25CD-9745-8076-6613B627C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FC6A8-3194-E643-8CC4-A0A784C14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2CDE08-D64D-C44E-ABE5-0CACB90A8B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7C0ED9-BE8A-8449-8E2E-09F1BC644B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E2EB2-A761-C64E-B6AB-FBEB6CEEA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9FD2-F86F-9842-B5DE-0CEF48978C51}" type="datetimeFigureOut">
              <a:rPr lang="en-US" smtClean="0"/>
              <a:t>4/13/19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1BF0A0-3CFC-434C-872A-54DD9D7DA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4326B8-C4C3-AB48-9989-C817C9D2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F2D9-8034-7F4E-A4CA-F6E1921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97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C5B07-8B8B-8A4A-9F55-9520E3DA7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F8A18-852F-C84C-B458-DC1DF977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9FD2-F86F-9842-B5DE-0CEF48978C51}" type="datetimeFigureOut">
              <a:rPr lang="en-US" smtClean="0"/>
              <a:t>4/13/19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F2FF5-9312-AF41-80A6-290F3C9B6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BBCC1-0ADE-4D41-8AFD-0356FBDB2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F2D9-8034-7F4E-A4CA-F6E1921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23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66DEE-9435-3E42-AC3E-BC367C86F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9FD2-F86F-9842-B5DE-0CEF48978C51}" type="datetimeFigureOut">
              <a:rPr lang="en-US" smtClean="0"/>
              <a:t>4/13/19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EEA9A0-28DC-BE4E-96B9-4519F90E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6779C-1C57-EE4B-AFF6-E51BA3BE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F2D9-8034-7F4E-A4CA-F6E1921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34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01E61-61AA-DB4B-B16D-8F8C48515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F856A-EE9A-2E4E-90AE-7156F0B5B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58BB4-511C-6742-86AB-3C953CF5C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08453-B440-A544-8085-232D9A6CA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9FD2-F86F-9842-B5DE-0CEF48978C51}" type="datetimeFigureOut">
              <a:rPr lang="en-US" smtClean="0"/>
              <a:t>4/13/19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7F344-CB62-FD4A-96AA-1BEFE28B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F1854-61FC-4549-B131-2FF847BC9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F2D9-8034-7F4E-A4CA-F6E1921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5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68F5-162A-C840-90CD-C4D0D9C4FA52}" type="datetime1">
              <a:rPr lang="en-US" smtClean="0"/>
              <a:t>4/13/19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1362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77BA3-C82A-FA4D-8786-95677DA2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5216D0-115A-0248-92C9-AB99701EC9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E49BF-EB69-2A44-9745-47B813F12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61478-D6FC-5347-B561-AD3A7B457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9FD2-F86F-9842-B5DE-0CEF48978C51}" type="datetimeFigureOut">
              <a:rPr lang="en-US" smtClean="0"/>
              <a:t>4/13/19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DAF03-183F-EC45-B331-726A383C9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A664A-EB2F-2A4E-88C0-58E6BBE9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F2D9-8034-7F4E-A4CA-F6E1921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23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AB3C-F7EF-7747-8E78-8D85EAD1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FD2095-86A0-9148-8E59-BF37BF5D1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C0CFC-D7DE-E044-B180-864F61BC8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9FD2-F86F-9842-B5DE-0CEF48978C51}" type="datetimeFigureOut">
              <a:rPr lang="en-US" smtClean="0"/>
              <a:t>4/13/19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D0C8A-4067-9D48-B192-89B097B5C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F14B9-2327-424C-9050-CE51268D3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F2D9-8034-7F4E-A4CA-F6E1921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8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791144-71FE-3249-B212-8D23E86DC3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B61E05-015E-4547-87CF-88AC6BCFB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3D351-CC2C-BF44-8E18-64A83D798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9FD2-F86F-9842-B5DE-0CEF48978C51}" type="datetimeFigureOut">
              <a:rPr lang="en-US" smtClean="0"/>
              <a:t>4/13/19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27E99-7D27-C047-8163-AEDE57B8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6963D-99C0-654A-BD41-952763A6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F2D9-8034-7F4E-A4CA-F6E1921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7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984C-30D1-A54A-8C9E-1A5D4A615FFB}" type="datetime1">
              <a:rPr lang="en-US" smtClean="0"/>
              <a:t>4/13/19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989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4A64-4EF4-7F44-9958-A84E4C0F8661}" type="datetime1">
              <a:rPr lang="en-US" smtClean="0"/>
              <a:t>4/13/19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806868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47ED-AFF0-8048-8FCB-27BB7E154E62}" type="datetime1">
              <a:rPr lang="en-US" smtClean="0"/>
              <a:t>4/13/19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5203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70F2-4E93-484C-81DD-2E85E761FD54}" type="datetime1">
              <a:rPr lang="en-US" smtClean="0"/>
              <a:t>4/13/19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2389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8F39-F5F1-9543-A2BA-EA3FBF055E74}" type="datetime1">
              <a:rPr lang="en-US" smtClean="0"/>
              <a:t>4/13/19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1152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7684-FE57-AE43-AE89-D9991CBAD3EB}" type="datetime1">
              <a:rPr lang="en-US" smtClean="0"/>
              <a:t>4/13/19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787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ACB5-7FC8-B041-AD28-D0F4A0D2864A}" type="datetime1">
              <a:rPr lang="en-US" smtClean="0"/>
              <a:t>4/13/19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4952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E1838B-F185-184E-9670-C7F12D857623}" type="datetime1">
              <a:rPr lang="en-US" smtClean="0"/>
              <a:t>4/13/19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6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E18DD3-52C5-7B43-B32C-DD3823765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39BFE-7C1D-B04E-AFF8-A602F66EC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B9FB4-6C26-6044-8219-87ADC8414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D9FD2-F86F-9842-B5DE-0CEF48978C51}" type="datetimeFigureOut">
              <a:rPr lang="en-US" smtClean="0"/>
              <a:t>4/13/19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CF799-7E3D-B64B-8D44-AFA85875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76799-BD63-A743-8619-EC6F167FE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8F2D9-8034-7F4E-A4CA-F6E1921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4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3027371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77067" y="2840735"/>
            <a:ext cx="5689447" cy="2749385"/>
          </a:xfrm>
        </p:spPr>
        <p:txBody>
          <a:bodyPr>
            <a:normAutofit/>
          </a:bodyPr>
          <a:lstStyle/>
          <a:p>
            <a:pPr eaLnBrk="1" hangingPunct="1">
              <a:buFont typeface="Wingdings" charset="0"/>
              <a:buNone/>
            </a:pPr>
            <a:r>
              <a:rPr lang="en-US" sz="4000" b="1" dirty="0">
                <a:solidFill>
                  <a:srgbClr val="0000FF"/>
                </a:solidFill>
                <a:latin typeface="Garamond" charset="0"/>
                <a:ea typeface="ＭＳ Ｐゴシック" charset="0"/>
                <a:cs typeface="ＭＳ Ｐゴシック" charset="0"/>
              </a:rPr>
              <a:t>Gang Chen</a:t>
            </a:r>
            <a:endParaRPr lang="en-US" sz="4000" dirty="0">
              <a:latin typeface="Garamond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b="1" dirty="0">
              <a:latin typeface="Garamond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b="1" dirty="0">
                <a:latin typeface="Garamond" charset="0"/>
                <a:ea typeface="ＭＳ Ｐゴシック" charset="0"/>
                <a:cs typeface="ＭＳ Ｐゴシック" charset="0"/>
              </a:rPr>
              <a:t>Scientific and Statistical Computing Core</a:t>
            </a:r>
          </a:p>
          <a:p>
            <a:pPr eaLnBrk="1" hangingPunct="1">
              <a:buFont typeface="Wingdings" charset="0"/>
              <a:buNone/>
            </a:pPr>
            <a:r>
              <a:rPr lang="en-US" b="1" dirty="0">
                <a:latin typeface="Garamond" charset="0"/>
                <a:ea typeface="ＭＳ Ｐゴシック" charset="0"/>
                <a:cs typeface="ＭＳ Ｐゴシック" charset="0"/>
              </a:rPr>
              <a:t>National Institute of Mental Health</a:t>
            </a:r>
          </a:p>
          <a:p>
            <a:pPr eaLnBrk="1" hangingPunct="1">
              <a:buFont typeface="Wingdings" charset="0"/>
              <a:buNone/>
            </a:pPr>
            <a:r>
              <a:rPr lang="en-US" b="1" dirty="0">
                <a:latin typeface="Garamond" charset="0"/>
                <a:ea typeface="ＭＳ Ｐゴシック" charset="0"/>
                <a:cs typeface="ＭＳ Ｐゴシック" charset="0"/>
              </a:rPr>
              <a:t>National Institutes of Health, USA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566" y="5590121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75" y="5590121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25670" y="874302"/>
            <a:ext cx="11673344" cy="15092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ln w="3175">
                  <a:solidFill>
                    <a:srgbClr val="002060"/>
                  </a:solidFill>
                </a:ln>
                <a:solidFill>
                  <a:srgbClr val="00B050"/>
                </a:solidFill>
                <a:latin typeface="Trebuchet MS" panose="020B0603020202020204"/>
              </a:rPr>
              <a:t>Do We Have to Deal with </a:t>
            </a:r>
          </a:p>
          <a:p>
            <a:pPr algn="ctr"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ln w="3175">
                  <a:solidFill>
                    <a:srgbClr val="002060"/>
                  </a:solidFill>
                </a:ln>
                <a:solidFill>
                  <a:srgbClr val="00B050"/>
                </a:solidFill>
                <a:latin typeface="Trebuchet MS" panose="020B0603020202020204"/>
              </a:rPr>
              <a:t>Multiple Comparisons in Neuroimaging?</a:t>
            </a:r>
            <a:endParaRPr lang="en-US" sz="4000" b="1" i="1" dirty="0">
              <a:ln w="3175">
                <a:solidFill>
                  <a:srgbClr val="002060"/>
                </a:solidFill>
              </a:ln>
              <a:solidFill>
                <a:srgbClr val="FF0000"/>
              </a:solidFill>
              <a:latin typeface="Trebuchet MS" panose="020B060302020202020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093984" y="5553483"/>
            <a:ext cx="3005030" cy="1216279"/>
            <a:chOff x="349305" y="4351655"/>
            <a:chExt cx="3596824" cy="1609344"/>
          </a:xfrm>
        </p:grpSpPr>
        <p:pic>
          <p:nvPicPr>
            <p:cNvPr id="10" name="Picture 13" descr="nih_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2129" y="4351655"/>
              <a:ext cx="1524000" cy="160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nih_newlogo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05" y="4572127"/>
              <a:ext cx="1905000" cy="1168400"/>
            </a:xfrm>
            <a:prstGeom prst="rect">
              <a:avLst/>
            </a:prstGeom>
          </p:spPr>
        </p:pic>
      </p:grpSp>
      <p:pic>
        <p:nvPicPr>
          <p:cNvPr id="13" name="Picture 14" descr="dhhs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161" y="469392"/>
            <a:ext cx="1734368" cy="16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dhhs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561" y="621792"/>
            <a:ext cx="1734368" cy="16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dhhs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6961" y="774192"/>
            <a:ext cx="1734368" cy="16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dhhs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361" y="926592"/>
            <a:ext cx="1734368" cy="16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dhhs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1761" y="1078992"/>
            <a:ext cx="1734368" cy="16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dhhs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4161" y="1231392"/>
            <a:ext cx="1734368" cy="16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dhhs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6561" y="1383792"/>
            <a:ext cx="1734368" cy="16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dhhs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8961" y="1536192"/>
            <a:ext cx="1734368" cy="16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dhhs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1361" y="1688592"/>
            <a:ext cx="1734368" cy="16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1F98B0-9672-C549-9323-3493D2A00BE8}"/>
              </a:ext>
            </a:extLst>
          </p:cNvPr>
          <p:cNvSpPr/>
          <p:nvPr/>
        </p:nvSpPr>
        <p:spPr>
          <a:xfrm>
            <a:off x="468083" y="5585654"/>
            <a:ext cx="4358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PT Sans" panose="020B0503020203020204" pitchFamily="34" charset="77"/>
              </a:rPr>
              <a:t>afni26_ROI-based-modeling.pdf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0797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Rectangle 3"/>
              <p:cNvSpPr>
                <a:spLocks noGrp="1" noChangeArrowheads="1"/>
              </p:cNvSpPr>
              <p:nvPr>
                <p:ph type="subTitle" idx="4294967295"/>
              </p:nvPr>
            </p:nvSpPr>
            <p:spPr>
              <a:xfrm>
                <a:off x="-1" y="710650"/>
                <a:ext cx="12192001" cy="6147349"/>
              </a:xfrm>
            </p:spPr>
            <p:txBody>
              <a:bodyPr>
                <a:normAutofit/>
              </a:bodyPr>
              <a:lstStyle/>
              <a:p>
                <a:pPr marL="233363" lvl="0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r>
                  <a:rPr lang="en-US" sz="3200" b="1" kern="0" dirty="0"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First step: apply same model to all elements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kern="0" dirty="0">
                    <a:solidFill>
                      <a:prstClr val="black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Pretend all elements are isolated and unrelated: </a:t>
                </a:r>
                <a:r>
                  <a:rPr lang="en-US" b="1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false assumption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kern="0" dirty="0">
                    <a:solidFill>
                      <a:prstClr val="black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Source of multi-model problem: number of models = number of elements</a:t>
                </a:r>
              </a:p>
              <a:p>
                <a:pPr marL="233363" lvl="0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r>
                  <a:rPr lang="en-US" sz="3200" b="1" kern="0" dirty="0"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Second step: correct for multi-model and false assumption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kern="0" dirty="0">
                    <a:solidFill>
                      <a:prstClr val="black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Use cluster size as leverage in controlling overall false positives</a:t>
                </a:r>
              </a:p>
              <a:p>
                <a:pPr marL="1147763" lvl="2" indent="-34290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prstClr val="black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Monte Carlo simulations, RFT, combination of cluster size and signal strength</a:t>
                </a:r>
              </a:p>
              <a:p>
                <a:pPr marL="233363" lvl="0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r>
                  <a:rPr lang="en-US" sz="3200" b="1" kern="0" dirty="0"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Problems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kern="0" dirty="0">
                    <a:solidFill>
                      <a:prstClr val="black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Loss of efficiency due to split-modeling and false assumption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kern="0" dirty="0">
                    <a:solidFill>
                      <a:prstClr val="black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Over-penalization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kern="0" dirty="0">
                    <a:solidFill>
                      <a:prstClr val="black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Reinforcing arbitrary thresholding and dichotomization</a:t>
                </a:r>
              </a:p>
              <a:p>
                <a:pPr marL="233363" lvl="0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r>
                  <a:rPr lang="en-US" sz="3200" b="1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How can we do better? </a:t>
                </a:r>
                <a:r>
                  <a:rPr lang="en-US" sz="2400" kern="0" dirty="0">
                    <a:solidFill>
                      <a:srgbClr val="0054FF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Prior knowledge: elements are not unrelated</a:t>
                </a:r>
              </a:p>
              <a:p>
                <a:pPr marL="233363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r>
                  <a:rPr lang="en-US" sz="3200" b="1" kern="0" dirty="0"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Conceptually</a:t>
                </a:r>
                <a:r>
                  <a:rPr lang="en-US" sz="3200" b="1" kern="0" dirty="0">
                    <a:solidFill>
                      <a:srgbClr val="9411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</a:t>
                </a:r>
                <a:r>
                  <a:rPr lang="en-US" sz="3200" b="1" i="1" kern="0" dirty="0">
                    <a:solidFill>
                      <a:srgbClr val="9411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P</a:t>
                </a:r>
                <a:r>
                  <a:rPr lang="en-US" sz="3200" b="1" kern="0" dirty="0">
                    <a:solidFill>
                      <a:srgbClr val="9411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(weirdness| </a:t>
                </a:r>
                <a:r>
                  <a:rPr lang="en-US" sz="3200" b="1" i="1" kern="0" dirty="0">
                    <a:solidFill>
                      <a:srgbClr val="941100"/>
                    </a:solidFill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</a:rPr>
                  <a:t>H</a:t>
                </a:r>
                <a:r>
                  <a:rPr lang="en-US" sz="3200" b="1" kern="0" baseline="-25000" dirty="0">
                    <a:solidFill>
                      <a:srgbClr val="941100"/>
                    </a:solidFill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</a:rPr>
                  <a:t>0</a:t>
                </a:r>
                <a:r>
                  <a:rPr lang="en-US" sz="3200" b="1" kern="0" dirty="0">
                    <a:solidFill>
                      <a:srgbClr val="9411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3200" b="1" i="1" kern="0">
                        <a:solidFill>
                          <a:srgbClr val="9411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</m:oMath>
                </a14:m>
                <a:r>
                  <a:rPr lang="hr-HR" sz="3200" b="1" i="1" kern="0" dirty="0">
                    <a:solidFill>
                      <a:schemeClr val="accent6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P</a:t>
                </a:r>
                <a:r>
                  <a:rPr lang="hr-HR" sz="3200" b="1" kern="0" dirty="0">
                    <a:solidFill>
                      <a:schemeClr val="accent6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(</a:t>
                </a:r>
                <a:r>
                  <a:rPr lang="hr-HR" sz="3200" b="1" i="1" kern="0" dirty="0">
                    <a:solidFill>
                      <a:schemeClr val="accent6"/>
                    </a:solidFill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</a:rPr>
                  <a:t>H</a:t>
                </a:r>
                <a:r>
                  <a:rPr lang="hr-HR" sz="3200" b="1" kern="0" baseline="-25000" dirty="0">
                    <a:solidFill>
                      <a:schemeClr val="accent6"/>
                    </a:solidFill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</a:rPr>
                  <a:t>0</a:t>
                </a:r>
                <a:r>
                  <a:rPr lang="hr-HR" sz="3200" b="1" kern="0" dirty="0">
                    <a:solidFill>
                      <a:schemeClr val="accent6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|data), </a:t>
                </a:r>
                <a:r>
                  <a:rPr lang="hr-HR" sz="3200" b="1" kern="0" dirty="0"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but </a:t>
                </a:r>
                <a:r>
                  <a:rPr lang="hr-HR" sz="3200" b="1" kern="0" dirty="0" err="1"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practically</a:t>
                </a:r>
                <a:r>
                  <a:rPr lang="hr-HR" sz="3200" b="1" kern="0" dirty="0"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</a:t>
                </a:r>
                <a:r>
                  <a:rPr lang="en-US" sz="3200" b="1" i="1" kern="0" dirty="0">
                    <a:solidFill>
                      <a:srgbClr val="9411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P</a:t>
                </a:r>
                <a:r>
                  <a:rPr lang="en-US" sz="3200" b="1" kern="0" dirty="0">
                    <a:solidFill>
                      <a:srgbClr val="9411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(weirdness| </a:t>
                </a:r>
                <a:r>
                  <a:rPr lang="en-US" sz="3200" b="1" i="1" kern="0" dirty="0">
                    <a:solidFill>
                      <a:srgbClr val="941100"/>
                    </a:solidFill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</a:rPr>
                  <a:t>H</a:t>
                </a:r>
                <a:r>
                  <a:rPr lang="en-US" sz="3200" b="1" kern="0" baseline="-25000" dirty="0">
                    <a:solidFill>
                      <a:srgbClr val="941100"/>
                    </a:solidFill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</a:rPr>
                  <a:t>0 </a:t>
                </a:r>
                <a:r>
                  <a:rPr lang="en-US" sz="3200" b="1" kern="0" dirty="0">
                    <a:solidFill>
                      <a:srgbClr val="9411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3200" b="1" i="1" kern="0" smtClean="0">
                        <a:solidFill>
                          <a:srgbClr val="9411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alatino Linotype" charset="0"/>
                      </a:rPr>
                      <m:t>≅</m:t>
                    </m:r>
                  </m:oMath>
                </a14:m>
                <a:r>
                  <a:rPr lang="hr-HR" sz="3200" b="1" i="1" kern="0" dirty="0">
                    <a:solidFill>
                      <a:schemeClr val="accent6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P</a:t>
                </a:r>
                <a:r>
                  <a:rPr lang="hr-HR" sz="3200" b="1" kern="0" dirty="0">
                    <a:solidFill>
                      <a:schemeClr val="accent6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(</a:t>
                </a:r>
                <a:r>
                  <a:rPr lang="hr-HR" sz="3200" b="1" i="1" kern="0" dirty="0">
                    <a:solidFill>
                      <a:schemeClr val="accent6"/>
                    </a:solidFill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</a:rPr>
                  <a:t>H</a:t>
                </a:r>
                <a:r>
                  <a:rPr lang="hr-HR" sz="3200" b="1" kern="0" baseline="-25000" dirty="0">
                    <a:solidFill>
                      <a:schemeClr val="accent6"/>
                    </a:solidFill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</a:rPr>
                  <a:t>0</a:t>
                </a:r>
                <a:r>
                  <a:rPr lang="hr-HR" sz="3200" b="1" kern="0" dirty="0">
                    <a:solidFill>
                      <a:schemeClr val="accent6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|data)?</a:t>
                </a:r>
                <a:endParaRPr lang="en-US" sz="3200" kern="0" dirty="0">
                  <a:solidFill>
                    <a:srgbClr val="0054FF"/>
                  </a:solidFill>
                  <a:latin typeface="Garamond Regular"/>
                  <a:ea typeface="ＭＳ Ｐゴシック" charset="0"/>
                  <a:cs typeface="Palatino Linotype" charset="0"/>
                </a:endParaRP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endParaRPr lang="en-US" sz="800" kern="0" dirty="0">
                  <a:solidFill>
                    <a:srgbClr val="0054FF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prstClr val="black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endParaRPr lang="en-US" sz="1200" b="1" kern="0" dirty="0">
                  <a:solidFill>
                    <a:srgbClr val="0608C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endParaRPr lang="en-US" sz="800" kern="0" dirty="0">
                  <a:solidFill>
                    <a:prstClr val="black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endParaRPr lang="en-US" sz="800" kern="0" dirty="0">
                  <a:solidFill>
                    <a:prstClr val="black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</p:txBody>
          </p:sp>
        </mc:Choice>
        <mc:Fallback xmlns="">
          <p:sp>
            <p:nvSpPr>
              <p:cNvPr id="51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-1" y="710650"/>
                <a:ext cx="12192001" cy="6147349"/>
              </a:xfrm>
              <a:blipFill>
                <a:blip r:embed="rId3"/>
                <a:stretch>
                  <a:fillRect l="-938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201003" y="1"/>
            <a:ext cx="9826388" cy="7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40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Problems with element-wise modeling</a:t>
            </a:r>
          </a:p>
        </p:txBody>
      </p:sp>
    </p:spTree>
    <p:extLst>
      <p:ext uri="{BB962C8B-B14F-4D97-AF65-F5344CB8AC3E}">
        <p14:creationId xmlns:p14="http://schemas.microsoft.com/office/powerpoint/2010/main" val="373348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785600"/>
            <a:ext cx="12192001" cy="6005725"/>
          </a:xfrm>
        </p:spPr>
        <p:txBody>
          <a:bodyPr>
            <a:normAutofit/>
          </a:bodyPr>
          <a:lstStyle/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Priors are omnipresent in life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prstClr val="black"/>
                </a:solidFill>
                <a:latin typeface="Constantia" panose="02030602050306030303" pitchFamily="18" charset="0"/>
              </a:rPr>
              <a:t>Walking stairs, prejudices, stereotypes, etc.</a:t>
            </a: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800" b="1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But priors are not always easy to digest!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FF0000"/>
                </a:solidFill>
                <a:latin typeface="Constantia" panose="02030602050306030303" pitchFamily="18" charset="0"/>
              </a:rPr>
              <a:t>Infamy: subjective???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Constantia" panose="02030602050306030303" pitchFamily="18" charset="0"/>
              </a:rPr>
              <a:t>Are we eating acrylamide for breakfast?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69493" y="1"/>
            <a:ext cx="9799092" cy="7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40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How to incorporate prior knowledge?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8D8259-9BD5-7B43-90CE-989FDBCD4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85" y="3245910"/>
            <a:ext cx="8377671" cy="31595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9564A1-707C-6C4B-820C-ED44F993BD2E}"/>
              </a:ext>
            </a:extLst>
          </p:cNvPr>
          <p:cNvSpPr txBox="1"/>
          <p:nvPr/>
        </p:nvSpPr>
        <p:spPr>
          <a:xfrm>
            <a:off x="2253749" y="6416945"/>
            <a:ext cx="21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Both sides good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085B5D-A6D3-3C4E-B4FA-124F4EBBB7ED}"/>
              </a:ext>
            </a:extLst>
          </p:cNvPr>
          <p:cNvSpPr txBox="1"/>
          <p:nvPr/>
        </p:nvSpPr>
        <p:spPr>
          <a:xfrm>
            <a:off x="4656398" y="6409333"/>
            <a:ext cx="2228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One side </a:t>
            </a:r>
            <a:r>
              <a:rPr lang="en-US" sz="2400" dirty="0">
                <a:highlight>
                  <a:srgbClr val="FF0000"/>
                </a:highlight>
              </a:rPr>
              <a:t>BURNT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A4A0FE-0A36-7C48-B1FA-774953E9D463}"/>
              </a:ext>
            </a:extLst>
          </p:cNvPr>
          <p:cNvSpPr txBox="1"/>
          <p:nvPr/>
        </p:nvSpPr>
        <p:spPr>
          <a:xfrm>
            <a:off x="6932862" y="6439724"/>
            <a:ext cx="2422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Both sides </a:t>
            </a:r>
            <a:r>
              <a:rPr lang="en-US" sz="2400" dirty="0">
                <a:highlight>
                  <a:srgbClr val="FF0000"/>
                </a:highlight>
              </a:rPr>
              <a:t>BURNT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0DA06C-CC0F-FD49-9B12-EB6A0C9E0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188" y="2211377"/>
            <a:ext cx="5259888" cy="134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1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785600"/>
            <a:ext cx="12192001" cy="6005725"/>
          </a:xfrm>
        </p:spPr>
        <p:txBody>
          <a:bodyPr>
            <a:normAutofit/>
          </a:bodyPr>
          <a:lstStyle/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Kidney cancer distribution among U. S. counties</a:t>
            </a: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800" b="1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69493" y="1"/>
            <a:ext cx="9799092" cy="7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40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How to incorporate prior knowledge?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2CE42C-4B02-7944-8ACC-0413686DF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8858"/>
            <a:ext cx="6096001" cy="32814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A7EB32-C7D2-B74A-B215-13484B6E7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630" y="2563069"/>
            <a:ext cx="6120397" cy="32672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ECFF7F-20CC-4148-AD5E-F0642515BB27}"/>
              </a:ext>
            </a:extLst>
          </p:cNvPr>
          <p:cNvSpPr txBox="1"/>
          <p:nvPr/>
        </p:nvSpPr>
        <p:spPr>
          <a:xfrm>
            <a:off x="1569493" y="1694393"/>
            <a:ext cx="177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Highest rate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F50259-B6EA-6A47-AA91-67E9F9349B55}"/>
              </a:ext>
            </a:extLst>
          </p:cNvPr>
          <p:cNvSpPr txBox="1"/>
          <p:nvPr/>
        </p:nvSpPr>
        <p:spPr>
          <a:xfrm>
            <a:off x="7961195" y="1694393"/>
            <a:ext cx="177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lowest rate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86F280-5F16-1F4B-BAA5-518139DAA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6055" y="5522287"/>
            <a:ext cx="5259888" cy="13414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411860-AC32-A547-8048-42B0736554C9}"/>
              </a:ext>
            </a:extLst>
          </p:cNvPr>
          <p:cNvSpPr txBox="1"/>
          <p:nvPr/>
        </p:nvSpPr>
        <p:spPr>
          <a:xfrm>
            <a:off x="613954" y="5617029"/>
            <a:ext cx="262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nstantia" panose="02030602050306030303" pitchFamily="18" charset="0"/>
              </a:rPr>
              <a:t>Calibration</a:t>
            </a:r>
            <a:endParaRPr lang="en-US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56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785600"/>
            <a:ext cx="12192001" cy="6005725"/>
          </a:xfrm>
        </p:spPr>
        <p:txBody>
          <a:bodyPr>
            <a:normAutofit/>
          </a:bodyPr>
          <a:lstStyle/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More examples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LeBron James field goals percentage: 50.4%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Monthly divorce rate, suicide rate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…</a:t>
            </a: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800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KISS principle</a:t>
            </a:r>
          </a:p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800" b="1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Stein’s paradox </a:t>
            </a:r>
            <a:r>
              <a:rPr lang="en-US" sz="3200" b="1" kern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(1956)</a:t>
            </a:r>
            <a:endParaRPr lang="en-US" sz="3200" b="1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200" b="1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200" b="1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200" b="1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200" b="1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Free market vs regulations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69493" y="1"/>
            <a:ext cx="9799092" cy="7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40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How to incorporate prior knowledge?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86F280-5F16-1F4B-BAA5-518139DAA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621" y="3907914"/>
            <a:ext cx="5259888" cy="13414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411860-AC32-A547-8048-42B0736554C9}"/>
              </a:ext>
            </a:extLst>
          </p:cNvPr>
          <p:cNvSpPr txBox="1"/>
          <p:nvPr/>
        </p:nvSpPr>
        <p:spPr>
          <a:xfrm>
            <a:off x="479537" y="4347805"/>
            <a:ext cx="262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nstantia" panose="02030602050306030303" pitchFamily="18" charset="0"/>
              </a:rPr>
              <a:t>Calibration</a:t>
            </a:r>
            <a:endParaRPr lang="en-US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9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785600"/>
            <a:ext cx="12192001" cy="6005725"/>
          </a:xfrm>
        </p:spPr>
        <p:txBody>
          <a:bodyPr>
            <a:normAutofit/>
          </a:bodyPr>
          <a:lstStyle/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Multiplicity problem: &gt; 3000 counties!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Divide </a:t>
            </a:r>
            <a:r>
              <a:rPr lang="en-US" i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</a:t>
            </a:r>
            <a:r>
              <a:rPr lang="en-US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-value by number of counties?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Borrow idea from neuroimaging: leverage geographical relatedness?</a:t>
            </a:r>
          </a:p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What can we learn from the example? </a:t>
            </a:r>
            <a:r>
              <a:rPr lang="en-US" sz="32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Food for thought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Care about the strawman </a:t>
            </a:r>
            <a:r>
              <a:rPr lang="en-US" b="1" i="1" kern="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H</a:t>
            </a:r>
            <a:r>
              <a:rPr lang="en-US" kern="0" baseline="-250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0</a:t>
            </a: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(zero kidney rate), false positives, </a:t>
            </a:r>
            <a:r>
              <a:rPr lang="en-US" i="1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</a:t>
            </a: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-value? 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Trust individual county-wise estimates? </a:t>
            </a:r>
            <a:r>
              <a:rPr lang="en-US" kern="0" dirty="0">
                <a:solidFill>
                  <a:prstClr val="black"/>
                </a:solidFill>
                <a:highlight>
                  <a:srgbClr val="FF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Unbiased!</a:t>
            </a: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</a:t>
            </a:r>
            <a:r>
              <a:rPr lang="en-US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BLUE</a:t>
            </a:r>
          </a:p>
          <a:p>
            <a:pPr marL="1147763" lvl="2" indent="-3429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b="1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Incorrect sign errors </a:t>
            </a: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(type S): some counties really have higher kidney cancer rate than others?</a:t>
            </a:r>
          </a:p>
          <a:p>
            <a:pPr marL="1147763" lvl="2" indent="-3429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b="1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Incorrect magnitude</a:t>
            </a: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(type M): some counties really have higher/lower cancer rate?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Would correction for multiplicity help at all? </a:t>
            </a:r>
          </a:p>
          <a:p>
            <a:pPr marL="1147763" lvl="2" indent="-3429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Useless in controlling for type S and M errors</a:t>
            </a:r>
          </a:p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How can we do better?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Information across spatial elements can be shared and regularized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How???</a:t>
            </a:r>
          </a:p>
          <a:p>
            <a:pPr marL="969963" lvl="2" indent="-285750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kern="0" dirty="0">
              <a:solidFill>
                <a:srgbClr val="002060"/>
              </a:solidFill>
              <a:latin typeface="Garamond Regular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1200" b="1" kern="0" dirty="0">
              <a:solidFill>
                <a:srgbClr val="0608C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845580" y="0"/>
            <a:ext cx="7853056" cy="7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40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Morals from kidney cancer data</a:t>
            </a:r>
          </a:p>
        </p:txBody>
      </p:sp>
    </p:spTree>
    <p:extLst>
      <p:ext uri="{BB962C8B-B14F-4D97-AF65-F5344CB8AC3E}">
        <p14:creationId xmlns:p14="http://schemas.microsoft.com/office/powerpoint/2010/main" val="313402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Rectangle 3"/>
              <p:cNvSpPr>
                <a:spLocks noGrp="1" noChangeArrowheads="1"/>
              </p:cNvSpPr>
              <p:nvPr>
                <p:ph type="subTitle" idx="4294967295"/>
              </p:nvPr>
            </p:nvSpPr>
            <p:spPr>
              <a:xfrm>
                <a:off x="-1" y="785600"/>
                <a:ext cx="12192001" cy="6005725"/>
              </a:xfrm>
            </p:spPr>
            <p:txBody>
              <a:bodyPr>
                <a:normAutofit/>
              </a:bodyPr>
              <a:lstStyle/>
              <a:p>
                <a:pPr marL="233363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r>
                  <a:rPr lang="en-US" sz="3200" b="1" kern="0" dirty="0">
                    <a:solidFill>
                      <a:srgbClr val="0054FF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Element-wise modeling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nstantia" panose="02030602050306030303" pitchFamily="18" charset="0"/>
                  </a:rPr>
                  <a:t>Pretend full ignorance: fully trust the data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nstantia" panose="02030602050306030303" pitchFamily="18" charset="0"/>
                  </a:rPr>
                  <a:t>Uniform distribution: each element equally likely to have any value in (-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onstantia" panose="02030602050306030303" pitchFamily="18" charset="0"/>
                  </a:rPr>
                  <a:t>, +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onstantia" panose="02030602050306030303" pitchFamily="18" charset="0"/>
                  </a:rPr>
                  <a:t>)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nstantia" panose="02030602050306030303" pitchFamily="18" charset="0"/>
                  </a:rPr>
                  <a:t>Similar for variances: variances can be negative in ANOVA</a:t>
                </a:r>
              </a:p>
              <a:p>
                <a:pPr marL="233363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endParaRPr lang="en-US" sz="800" b="1" kern="0" dirty="0">
                  <a:solidFill>
                    <a:srgbClr val="0054FF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233363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r>
                  <a:rPr lang="en-US" sz="3200" b="1" kern="0" dirty="0">
                    <a:solidFill>
                      <a:srgbClr val="0054FF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One crucial prior for spatial elements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dirty="0">
                    <a:latin typeface="Constantia" panose="02030602050306030303" pitchFamily="18" charset="0"/>
                  </a:rPr>
                  <a:t>Reasonable to assume Gaussian distribution?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dirty="0">
                    <a:latin typeface="Constantia" panose="02030602050306030303" pitchFamily="18" charset="0"/>
                  </a:rPr>
                  <a:t>Gaussian assumption adopted everywhere!</a:t>
                </a:r>
              </a:p>
              <a:p>
                <a:pPr marL="1147763" lvl="2" indent="-34290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prstClr val="black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Subjects, residuals across TRs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dirty="0">
                    <a:latin typeface="Constantia" panose="02030602050306030303" pitchFamily="18" charset="0"/>
                  </a:rPr>
                  <a:t>How can Gaussian assumption help?</a:t>
                </a:r>
              </a:p>
              <a:p>
                <a:pPr marL="1147763" lvl="2" indent="-34290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prstClr val="black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Loosely constraining elements</a:t>
                </a:r>
              </a:p>
              <a:p>
                <a:pPr marL="1147763" lvl="2" indent="-34290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prstClr val="black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No full trust for individual estimates</a:t>
                </a:r>
              </a:p>
              <a:p>
                <a:pPr marL="1147763" lvl="2" indent="-34290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prstClr val="black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Information sharing: shrinkage or partial pooling</a:t>
                </a:r>
              </a:p>
              <a:p>
                <a:pPr marL="1147763" lvl="2" indent="-34290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prstClr val="black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Controlling type S and M errors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endParaRPr lang="en-US" dirty="0">
                  <a:latin typeface="Constantia" panose="02030602050306030303" pitchFamily="18" charset="0"/>
                </a:endParaRP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endParaRPr lang="en-US" sz="800" kern="0" dirty="0">
                  <a:solidFill>
                    <a:prstClr val="black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</p:txBody>
          </p:sp>
        </mc:Choice>
        <mc:Fallback xmlns="">
          <p:sp>
            <p:nvSpPr>
              <p:cNvPr id="51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-1" y="785600"/>
                <a:ext cx="12192001" cy="6005725"/>
              </a:xfrm>
              <a:blipFill>
                <a:blip r:embed="rId3"/>
                <a:stretch>
                  <a:fillRect l="-938" t="-2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74816" y="81665"/>
            <a:ext cx="10467609" cy="7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40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What do we know about spatial elements?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D53939-2AEF-164A-8973-202DC2B86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058" y="3428999"/>
            <a:ext cx="5517362" cy="334167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63EC94-A795-7949-834E-0B6C846AE333}"/>
              </a:ext>
            </a:extLst>
          </p:cNvPr>
          <p:cNvCxnSpPr>
            <a:cxnSpLocks/>
          </p:cNvCxnSpPr>
          <p:nvPr/>
        </p:nvCxnSpPr>
        <p:spPr>
          <a:xfrm flipH="1">
            <a:off x="7689954" y="2098623"/>
            <a:ext cx="2458387" cy="3732551"/>
          </a:xfrm>
          <a:prstGeom prst="straightConnector1">
            <a:avLst/>
          </a:prstGeom>
          <a:ln w="381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A76E84-B3DD-5144-8EB0-54BC4990D8EC}"/>
              </a:ext>
            </a:extLst>
          </p:cNvPr>
          <p:cNvCxnSpPr>
            <a:cxnSpLocks/>
          </p:cNvCxnSpPr>
          <p:nvPr/>
        </p:nvCxnSpPr>
        <p:spPr>
          <a:xfrm>
            <a:off x="4606978" y="3510663"/>
            <a:ext cx="4372130" cy="1589171"/>
          </a:xfrm>
          <a:prstGeom prst="straightConnector1">
            <a:avLst/>
          </a:prstGeom>
          <a:ln w="381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61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785600"/>
            <a:ext cx="12192001" cy="6005725"/>
          </a:xfrm>
        </p:spPr>
        <p:txBody>
          <a:bodyPr>
            <a:normAutofit lnSpcReduction="10000"/>
          </a:bodyPr>
          <a:lstStyle/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Abandon strawman and </a:t>
            </a:r>
            <a:r>
              <a:rPr lang="en-US" sz="3200" b="1" i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</a:t>
            </a:r>
            <a:r>
              <a:rPr lang="en-US" sz="3200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-value</a:t>
            </a:r>
            <a:endParaRPr lang="en-US" sz="3200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Directly focus on research interest: </a:t>
            </a:r>
            <a:r>
              <a:rPr lang="hr-HR" b="1" i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P 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(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effect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&gt; 0 | data)</a:t>
            </a:r>
            <a:endParaRPr lang="en-US" b="1" kern="0" dirty="0">
              <a:solidFill>
                <a:srgbClr val="FF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347663" lvl="1" indent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Pct val="70000"/>
              <a:buNone/>
              <a:defRPr/>
            </a:pPr>
            <a:endParaRPr lang="en-US" sz="1200" b="1" kern="0" dirty="0">
              <a:solidFill>
                <a:srgbClr val="0608C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Build one model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Constantia" panose="02030602050306030303" pitchFamily="18" charset="0"/>
              </a:rPr>
              <a:t>Incorporate all elements into a multilevel or hierarchical structure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Constantia" panose="02030602050306030303" pitchFamily="18" charset="0"/>
              </a:rPr>
              <a:t>Loosely constrain elements: leverage </a:t>
            </a:r>
            <a:r>
              <a:rPr lang="en-US" b="1" dirty="0">
                <a:solidFill>
                  <a:srgbClr val="FF0000"/>
                </a:solidFill>
                <a:latin typeface="Constantia" panose="02030602050306030303" pitchFamily="18" charset="0"/>
              </a:rPr>
              <a:t>prior knowledge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Constantia" panose="02030602050306030303" pitchFamily="18" charset="0"/>
              </a:rPr>
              <a:t>Achieve higher modeling efficiency: </a:t>
            </a:r>
            <a:r>
              <a:rPr lang="en-US" b="1" dirty="0">
                <a:solidFill>
                  <a:srgbClr val="FF0000"/>
                </a:solidFill>
                <a:latin typeface="Constantia" panose="02030602050306030303" pitchFamily="18" charset="0"/>
              </a:rPr>
              <a:t>no more multiplicity</a:t>
            </a:r>
            <a:r>
              <a:rPr lang="en-US" dirty="0">
                <a:latin typeface="Constantia" panose="02030602050306030303" pitchFamily="18" charset="0"/>
              </a:rPr>
              <a:t>!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Constantia" panose="02030602050306030303" pitchFamily="18" charset="0"/>
              </a:rPr>
              <a:t>Validate the model by comparing with potential competitors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Constantia" panose="02030602050306030303" pitchFamily="18" charset="0"/>
              </a:rPr>
              <a:t>Be conservative on effect estimates by controlling type S and M errors: </a:t>
            </a:r>
            <a:r>
              <a:rPr lang="en-US" b="1" dirty="0">
                <a:solidFill>
                  <a:srgbClr val="0054FF"/>
                </a:solidFill>
                <a:latin typeface="Constantia" panose="02030602050306030303" pitchFamily="18" charset="0"/>
              </a:rPr>
              <a:t>biased?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Constantia" panose="02030602050306030303" pitchFamily="18" charset="0"/>
              </a:rPr>
              <a:t>Always be mindful of uncertainties: strength of evidence (no proof)</a:t>
            </a:r>
          </a:p>
          <a:p>
            <a:pPr marL="347663" lvl="1" indent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Pct val="70000"/>
              <a:buNone/>
              <a:defRPr/>
            </a:pPr>
            <a:endParaRPr lang="en-US" sz="1200" b="1" kern="0" dirty="0">
              <a:solidFill>
                <a:srgbClr val="0608C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Avoid dichotomous decisions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Constantia" panose="02030602050306030303" pitchFamily="18" charset="0"/>
              </a:rPr>
              <a:t>Report full results if possible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Constantia" panose="02030602050306030303" pitchFamily="18" charset="0"/>
              </a:rPr>
              <a:t>Highlight instead of hide based on gradient of evidence</a:t>
            </a:r>
            <a:endParaRPr lang="en-US" sz="1200" b="1" kern="0" dirty="0">
              <a:solidFill>
                <a:srgbClr val="0608C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139252" y="-118364"/>
            <a:ext cx="10568066" cy="7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40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Short summary: </a:t>
            </a:r>
            <a:r>
              <a:rPr lang="en-US" sz="4000" b="1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what we intend to achieve</a:t>
            </a:r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id="{23734E11-8E32-D745-BBC5-6E2EF3E58207}"/>
              </a:ext>
            </a:extLst>
          </p:cNvPr>
          <p:cNvSpPr/>
          <p:nvPr/>
        </p:nvSpPr>
        <p:spPr>
          <a:xfrm>
            <a:off x="5262995" y="1031854"/>
            <a:ext cx="2757056" cy="917265"/>
          </a:xfrm>
          <a:prstGeom prst="donut">
            <a:avLst>
              <a:gd name="adj" fmla="val 7163"/>
            </a:avLst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5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Rectangle 3"/>
              <p:cNvSpPr>
                <a:spLocks noGrp="1" noChangeArrowheads="1"/>
              </p:cNvSpPr>
              <p:nvPr>
                <p:ph type="subTitle" idx="4294967295"/>
              </p:nvPr>
            </p:nvSpPr>
            <p:spPr>
              <a:xfrm>
                <a:off x="0" y="939800"/>
                <a:ext cx="12192000" cy="5852160"/>
              </a:xfr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>
                <a:normAutofit/>
              </a:bodyPr>
              <a:lstStyle/>
              <a:p>
                <a:pPr marL="233363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r>
                  <a:rPr lang="en-US" sz="3200" b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Dataset</a:t>
                </a:r>
              </a:p>
              <a:p>
                <a:pPr marL="633413" lvl="1" indent="-285750" algn="l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Subjects: </a:t>
                </a:r>
                <a:r>
                  <a:rPr lang="en-US" i="1" kern="0" dirty="0">
                    <a:solidFill>
                      <a:srgbClr val="002060"/>
                    </a:solidFill>
                    <a:effectLst>
                      <a:glow rad="88900">
                        <a:srgbClr val="FFFF00">
                          <a:alpha val="40000"/>
                        </a:srgbClr>
                      </a:glow>
                    </a:effectLst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n</a:t>
                </a:r>
                <a:r>
                  <a:rPr lang="en-US" kern="0" dirty="0">
                    <a:solidFill>
                      <a:srgbClr val="002060"/>
                    </a:solidFill>
                    <a:effectLst>
                      <a:glow rad="88900">
                        <a:srgbClr val="FFFF00">
                          <a:alpha val="40000"/>
                        </a:srgbClr>
                      </a:glow>
                    </a:effectLst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= 124 children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; resting-state data (</a:t>
                </a:r>
                <a:r>
                  <a:rPr lang="en-US" kern="0" dirty="0">
                    <a:solidFill>
                      <a:srgbClr val="0054FF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Xiao et al., 2019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)</a:t>
                </a:r>
              </a:p>
              <a:p>
                <a:pPr marL="633413" lvl="1" indent="-285750" algn="l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Individual subjects: seed-based correlation for each subject</a:t>
                </a:r>
              </a:p>
              <a:p>
                <a:pPr marL="1147763" lvl="2" indent="-342900" algn="l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3D correlation between seed and whole brain (“functional connectivity”)</a:t>
                </a:r>
              </a:p>
              <a:p>
                <a:pPr marL="633413" lvl="1" indent="-285750" algn="l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Explanatory variable (behavior data): Theory of Mind Index </a:t>
                </a:r>
                <a14:m>
                  <m:oMath xmlns:m="http://schemas.openxmlformats.org/officeDocument/2006/math">
                    <m:r>
                      <a:rPr lang="en-US" b="0" i="1" kern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Palatino Linotype" charset="0"/>
                      </a:rPr>
                      <m:t>𝑥</m:t>
                    </m:r>
                    <m:r>
                      <a:rPr lang="en-US" b="0" i="1" kern="0" baseline="-2500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Palatino Linotype" charset="0"/>
                      </a:rPr>
                      <m:t>𝑖</m:t>
                    </m:r>
                  </m:oMath>
                </a14:m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</a:t>
                </a:r>
              </a:p>
              <a:p>
                <a:pPr marL="633413" lvl="1" indent="-285750" algn="l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endParaRPr lang="en-US" b="1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233363" lvl="0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r>
                  <a:rPr lang="en-US" sz="3200" b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Voxel-wise group analysis: </a:t>
                </a:r>
                <a:r>
                  <a:rPr lang="en-US" sz="3200" b="1" kern="0" dirty="0">
                    <a:solidFill>
                      <a:srgbClr val="00B05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GLMs</a:t>
                </a: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Focus: association between </a:t>
                </a:r>
                <a14:m>
                  <m:oMath xmlns:m="http://schemas.openxmlformats.org/officeDocument/2006/math">
                    <m:r>
                      <a:rPr lang="en-US" i="1" kern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Palatino Linotype" charset="0"/>
                      </a:rPr>
                      <m:t>𝑥</m:t>
                    </m:r>
                  </m:oMath>
                </a14:m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and seed-based correlation (</a:t>
                </a:r>
                <a:r>
                  <a:rPr lang="en-US" i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z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-score)</a:t>
                </a:r>
              </a:p>
              <a:p>
                <a:pPr marL="633413" lvl="1" indent="-285750" algn="l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Pretense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: voxels </a:t>
                </a:r>
                <a:r>
                  <a:rPr lang="en-US" kern="0" dirty="0">
                    <a:highlight>
                      <a:srgbClr val="FFFF00"/>
                    </a:highlight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unrelated -</a:t>
                </a:r>
                <a:r>
                  <a:rPr lang="en-US" kern="0" dirty="0"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equal likelihood within </a:t>
                </a:r>
                <a:r>
                  <a:rPr lang="en-US" b="1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(-</a:t>
                </a:r>
                <a14:m>
                  <m:oMath xmlns:m="http://schemas.openxmlformats.org/officeDocument/2006/math">
                    <m:r>
                      <a:rPr lang="en-US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alatino Linotype" charset="0"/>
                      </a:rPr>
                      <m:t>∞, ∞)</m:t>
                    </m:r>
                  </m:oMath>
                </a14:m>
                <a:endParaRPr lang="en-US" b="1" kern="0" dirty="0">
                  <a:solidFill>
                    <a:srgbClr val="FF000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633413" lvl="1" indent="-285750" algn="l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Information waste!</a:t>
                </a:r>
              </a:p>
              <a:p>
                <a:pPr marL="633413" lvl="1" indent="-285750" algn="l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GLMs: mass univariate - </a:t>
                </a:r>
                <a:r>
                  <a:rPr lang="en-US" kern="0" dirty="0">
                    <a:solidFill>
                      <a:srgbClr val="002060"/>
                    </a:solidFill>
                    <a:highlight>
                      <a:srgbClr val="FFFF00"/>
                    </a:highlight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multiplicity</a:t>
                </a:r>
              </a:p>
              <a:p>
                <a:pPr marL="119063" lvl="1" indent="0" algn="l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None/>
                  <a:defRPr/>
                </a:pP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   </a:t>
                </a:r>
                <a:r>
                  <a:rPr lang="en-US" sz="2800" i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m</a:t>
                </a: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= 100,000 voxels → </a:t>
                </a:r>
              </a:p>
              <a:p>
                <a:pPr marL="119063" lvl="1" indent="0" algn="l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None/>
                  <a:defRPr/>
                </a:pP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   </a:t>
                </a:r>
                <a:r>
                  <a:rPr lang="en-US" sz="2800" i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      </a:t>
                </a: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100,000 models</a:t>
                </a:r>
              </a:p>
              <a:p>
                <a:pPr marL="119063" lvl="1" indent="0" algn="l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None/>
                  <a:defRPr/>
                </a:pPr>
                <a:endParaRPr lang="en-US" sz="2800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119063" lvl="1" indent="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None/>
                  <a:defRPr/>
                </a:pPr>
                <a:r>
                  <a:rPr lang="en-US" sz="2800" kern="0" dirty="0">
                    <a:solidFill>
                      <a:srgbClr val="00B05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Xiao et al., 2019. </a:t>
                </a:r>
                <a:r>
                  <a:rPr lang="en-US" u="sng" dirty="0">
                    <a:solidFill>
                      <a:srgbClr val="00B050"/>
                    </a:solidFill>
                    <a:latin typeface="Constantia" panose="02030602050306030303" pitchFamily="18" charset="0"/>
                    <a:hlinkClick r:id="rId3" tooltip="NeuroImage.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Neuroimage</a:t>
                </a:r>
                <a:r>
                  <a:rPr lang="en-US" dirty="0">
                    <a:solidFill>
                      <a:srgbClr val="00B050"/>
                    </a:solidFill>
                    <a:latin typeface="Constantia" panose="02030602050306030303" pitchFamily="18" charset="0"/>
                  </a:rPr>
                  <a:t> 184:707-716</a:t>
                </a:r>
                <a:r>
                  <a:rPr lang="en-US" dirty="0"/>
                  <a:t> </a:t>
                </a:r>
                <a:endParaRPr lang="en-US" sz="2800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</p:txBody>
          </p:sp>
        </mc:Choice>
        <mc:Fallback xmlns="">
          <p:sp>
            <p:nvSpPr>
              <p:cNvPr id="51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0" y="939800"/>
                <a:ext cx="12192000" cy="5852160"/>
              </a:xfrm>
              <a:blipFill>
                <a:blip r:embed="rId4"/>
                <a:stretch>
                  <a:fillRect l="-937" t="-2160"/>
                </a:stretch>
              </a:blip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24000" y="154083"/>
            <a:ext cx="9144000" cy="640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rgbClr val="212745"/>
                </a:solidFill>
                <a:latin typeface="Constantia" panose="02030602050306030303" pitchFamily="18" charset="0"/>
                <a:cs typeface="Sana" pitchFamily="2" charset="-78"/>
              </a:rPr>
              <a:t>Application #1: </a:t>
            </a:r>
            <a:r>
              <a:rPr lang="en-US" sz="4000" b="1" dirty="0">
                <a:solidFill>
                  <a:srgbClr val="00B050"/>
                </a:solidFill>
                <a:latin typeface="Constantia" panose="02030602050306030303" pitchFamily="18" charset="0"/>
                <a:cs typeface="Sana" pitchFamily="2" charset="-78"/>
              </a:rPr>
              <a:t>region-based analysis</a:t>
            </a:r>
            <a:endParaRPr lang="en-US" sz="4000" b="1" dirty="0">
              <a:solidFill>
                <a:srgbClr val="00B050"/>
              </a:solidFill>
              <a:latin typeface="Constantia" panose="02030602050306030303" pitchFamily="18" charset="0"/>
              <a:ea typeface="ＭＳ Ｐゴシック" charset="0"/>
              <a:cs typeface="Sana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24FBD2-5BD0-D346-9720-B0D2041203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512940"/>
            <a:ext cx="5976730" cy="2212540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9F7F246B-31ED-FD44-8AB0-D79139F59918}"/>
              </a:ext>
            </a:extLst>
          </p:cNvPr>
          <p:cNvSpPr/>
          <p:nvPr/>
        </p:nvSpPr>
        <p:spPr>
          <a:xfrm>
            <a:off x="9173981" y="4512940"/>
            <a:ext cx="640080" cy="2212540"/>
          </a:xfrm>
          <a:prstGeom prst="frame">
            <a:avLst>
              <a:gd name="adj1" fmla="val 0"/>
            </a:avLst>
          </a:prstGeom>
          <a:solidFill>
            <a:srgbClr val="FF0000"/>
          </a:solidFill>
          <a:ln w="6350">
            <a:solidFill>
              <a:srgbClr val="FF0000">
                <a:alpha val="7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2749CD8-5F61-BA46-B983-993E404C93BA}"/>
              </a:ext>
            </a:extLst>
          </p:cNvPr>
          <p:cNvSpPr/>
          <p:nvPr/>
        </p:nvSpPr>
        <p:spPr>
          <a:xfrm>
            <a:off x="10073390" y="4377128"/>
            <a:ext cx="809469" cy="2383437"/>
          </a:xfrm>
          <a:custGeom>
            <a:avLst/>
            <a:gdLst>
              <a:gd name="connsiteX0" fmla="*/ 0 w 809469"/>
              <a:gd name="connsiteY0" fmla="*/ 0 h 2323475"/>
              <a:gd name="connsiteX1" fmla="*/ 29980 w 809469"/>
              <a:gd name="connsiteY1" fmla="*/ 1693888 h 2323475"/>
              <a:gd name="connsiteX2" fmla="*/ 329784 w 809469"/>
              <a:gd name="connsiteY2" fmla="*/ 2323475 h 2323475"/>
              <a:gd name="connsiteX3" fmla="*/ 809469 w 809469"/>
              <a:gd name="connsiteY3" fmla="*/ 2323475 h 2323475"/>
              <a:gd name="connsiteX4" fmla="*/ 419725 w 809469"/>
              <a:gd name="connsiteY4" fmla="*/ 1633927 h 2323475"/>
              <a:gd name="connsiteX5" fmla="*/ 389744 w 809469"/>
              <a:gd name="connsiteY5" fmla="*/ 59960 h 2323475"/>
              <a:gd name="connsiteX6" fmla="*/ 14990 w 809469"/>
              <a:gd name="connsiteY6" fmla="*/ 59960 h 232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9469" h="2323475">
                <a:moveTo>
                  <a:pt x="0" y="0"/>
                </a:moveTo>
                <a:lnTo>
                  <a:pt x="29980" y="1693888"/>
                </a:lnTo>
                <a:lnTo>
                  <a:pt x="329784" y="2323475"/>
                </a:lnTo>
                <a:lnTo>
                  <a:pt x="809469" y="2323475"/>
                </a:lnTo>
                <a:lnTo>
                  <a:pt x="419725" y="1633927"/>
                </a:lnTo>
                <a:lnTo>
                  <a:pt x="389744" y="59960"/>
                </a:lnTo>
                <a:lnTo>
                  <a:pt x="14990" y="5996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420739A-2C73-A74E-808B-5E7BF76319D8}"/>
              </a:ext>
            </a:extLst>
          </p:cNvPr>
          <p:cNvSpPr/>
          <p:nvPr/>
        </p:nvSpPr>
        <p:spPr>
          <a:xfrm>
            <a:off x="11152682" y="4437089"/>
            <a:ext cx="989351" cy="2308485"/>
          </a:xfrm>
          <a:custGeom>
            <a:avLst/>
            <a:gdLst>
              <a:gd name="connsiteX0" fmla="*/ 0 w 989351"/>
              <a:gd name="connsiteY0" fmla="*/ 0 h 2308485"/>
              <a:gd name="connsiteX1" fmla="*/ 0 w 989351"/>
              <a:gd name="connsiteY1" fmla="*/ 0 h 2308485"/>
              <a:gd name="connsiteX2" fmla="*/ 29980 w 989351"/>
              <a:gd name="connsiteY2" fmla="*/ 1603947 h 2308485"/>
              <a:gd name="connsiteX3" fmla="*/ 509666 w 989351"/>
              <a:gd name="connsiteY3" fmla="*/ 2308485 h 2308485"/>
              <a:gd name="connsiteX4" fmla="*/ 989351 w 989351"/>
              <a:gd name="connsiteY4" fmla="*/ 2308485 h 2308485"/>
              <a:gd name="connsiteX5" fmla="*/ 569626 w 989351"/>
              <a:gd name="connsiteY5" fmla="*/ 1573967 h 2308485"/>
              <a:gd name="connsiteX6" fmla="*/ 554636 w 989351"/>
              <a:gd name="connsiteY6" fmla="*/ 44970 h 2308485"/>
              <a:gd name="connsiteX7" fmla="*/ 0 w 989351"/>
              <a:gd name="connsiteY7" fmla="*/ 0 h 230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9351" h="2308485">
                <a:moveTo>
                  <a:pt x="0" y="0"/>
                </a:moveTo>
                <a:lnTo>
                  <a:pt x="0" y="0"/>
                </a:lnTo>
                <a:lnTo>
                  <a:pt x="29980" y="1603947"/>
                </a:lnTo>
                <a:lnTo>
                  <a:pt x="509666" y="2308485"/>
                </a:lnTo>
                <a:lnTo>
                  <a:pt x="989351" y="2308485"/>
                </a:lnTo>
                <a:lnTo>
                  <a:pt x="569626" y="1573967"/>
                </a:lnTo>
                <a:lnTo>
                  <a:pt x="554636" y="4497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908CBE-0D00-3448-84CD-581C7E795BD6}"/>
              </a:ext>
            </a:extLst>
          </p:cNvPr>
          <p:cNvSpPr txBox="1"/>
          <p:nvPr/>
        </p:nvSpPr>
        <p:spPr>
          <a:xfrm>
            <a:off x="9173981" y="2428407"/>
            <a:ext cx="2503357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Uniform distribution</a:t>
            </a:r>
            <a:r>
              <a:rPr lang="en-US" b="1" dirty="0">
                <a:solidFill>
                  <a:srgbClr val="0054FF"/>
                </a:solidFill>
              </a:rPr>
              <a:t>: total freedom - each parameter on its own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E7DCBD-42F7-384C-8597-A48BC480A4EC}"/>
              </a:ext>
            </a:extLst>
          </p:cNvPr>
          <p:cNvCxnSpPr>
            <a:cxnSpLocks/>
            <a:endCxn id="2" idx="0"/>
          </p:cNvCxnSpPr>
          <p:nvPr/>
        </p:nvCxnSpPr>
        <p:spPr>
          <a:xfrm flipH="1">
            <a:off x="9494021" y="3349452"/>
            <a:ext cx="579370" cy="1163488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280EFA-C43D-7040-A8BD-C9658E5146B1}"/>
              </a:ext>
            </a:extLst>
          </p:cNvPr>
          <p:cNvCxnSpPr>
            <a:cxnSpLocks/>
          </p:cNvCxnSpPr>
          <p:nvPr/>
        </p:nvCxnSpPr>
        <p:spPr>
          <a:xfrm>
            <a:off x="10278319" y="3383419"/>
            <a:ext cx="1" cy="1091596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45BCBF6-2811-EE4F-9D20-A489704B636A}"/>
              </a:ext>
            </a:extLst>
          </p:cNvPr>
          <p:cNvCxnSpPr>
            <a:cxnSpLocks/>
          </p:cNvCxnSpPr>
          <p:nvPr/>
        </p:nvCxnSpPr>
        <p:spPr>
          <a:xfrm>
            <a:off x="10548144" y="3348615"/>
            <a:ext cx="628304" cy="1144231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21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939800"/>
            <a:ext cx="11899900" cy="5854700"/>
          </a:xfrm>
        </p:spPr>
        <p:txBody>
          <a:bodyPr>
            <a:normAutofit/>
          </a:bodyPr>
          <a:lstStyle/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Voxel-based analysis: GLMs</a:t>
            </a:r>
          </a:p>
          <a:p>
            <a:pPr marL="633413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Penalty time </a:t>
            </a:r>
            <a:r>
              <a:rPr lang="en-US" sz="28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for pretense: multiple testing (</a:t>
            </a:r>
            <a:r>
              <a:rPr lang="en-US" sz="2800" i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m</a:t>
            </a:r>
            <a:r>
              <a:rPr lang="en-US" sz="28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= 100,000), magic </a:t>
            </a:r>
            <a:r>
              <a:rPr lang="en-US" sz="2800" kern="0" dirty="0">
                <a:solidFill>
                  <a:schemeClr val="accent6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0.05</a:t>
            </a:r>
          </a:p>
          <a:p>
            <a:pPr marL="633413" lvl="1" indent="-28575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Show time </a:t>
            </a:r>
            <a:r>
              <a:rPr lang="en-US" sz="28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for various correction methods</a:t>
            </a:r>
            <a:endParaRPr lang="en-US" sz="2800" kern="0" dirty="0">
              <a:solidFill>
                <a:schemeClr val="accent6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1262063" lvl="2" indent="-45720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Voxel-wise </a:t>
            </a:r>
            <a:r>
              <a:rPr lang="en-US" sz="2400" i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</a:t>
            </a:r>
            <a:r>
              <a:rPr lang="en-US" sz="24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, FWE, FDR, spatial smoothness, clusters, …</a:t>
            </a:r>
          </a:p>
          <a:p>
            <a:pPr marL="1262063" lvl="2" indent="-45720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Simulations, random field theory, permutations, … </a:t>
            </a:r>
          </a:p>
          <a:p>
            <a:pPr marL="1262063" lvl="2" indent="-45720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How would dataset turn out under GLM? </a:t>
            </a:r>
            <a:r>
              <a:rPr lang="en-US" sz="2400" kern="0" dirty="0">
                <a:highlight>
                  <a:srgbClr val="00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4 lucky clusters</a:t>
            </a:r>
            <a:r>
              <a:rPr lang="en-US" sz="2400" kern="0" dirty="0">
                <a:solidFill>
                  <a:srgbClr val="00B05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manage to survive</a:t>
            </a:r>
          </a:p>
          <a:p>
            <a:pPr marL="1262063" lvl="2" indent="-45720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000" b="1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1262063" lvl="2" indent="-45720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600" b="1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24000" y="154083"/>
            <a:ext cx="9144000" cy="640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chemeClr val="tx1"/>
                </a:solidFill>
                <a:latin typeface="Constantia" panose="02030602050306030303" pitchFamily="18" charset="0"/>
                <a:cs typeface="Sana" pitchFamily="2" charset="-78"/>
              </a:rPr>
              <a:t>GLMs</a:t>
            </a:r>
            <a:r>
              <a:rPr lang="en-US" sz="4000" b="1" dirty="0">
                <a:solidFill>
                  <a:srgbClr val="00B050"/>
                </a:solidFill>
                <a:latin typeface="Constantia" panose="02030602050306030303" pitchFamily="18" charset="0"/>
                <a:cs typeface="Sana" pitchFamily="2" charset="-78"/>
              </a:rPr>
              <a:t>: dealing with multiplicity!</a:t>
            </a:r>
            <a:endParaRPr lang="en-US" sz="4000" b="1" dirty="0">
              <a:solidFill>
                <a:srgbClr val="00B050"/>
              </a:solidFill>
              <a:latin typeface="Constantia" panose="02030602050306030303" pitchFamily="18" charset="0"/>
              <a:ea typeface="ＭＳ Ｐゴシック" charset="0"/>
              <a:cs typeface="Sana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DACED3-A5E1-F34A-A63A-A4525352C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 r="1048" b="-1924"/>
          <a:stretch/>
        </p:blipFill>
        <p:spPr>
          <a:xfrm>
            <a:off x="444902" y="3867150"/>
            <a:ext cx="11010095" cy="223163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570102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F15044A-4364-A443-8476-C725B5BA3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140" y="4467284"/>
            <a:ext cx="5645490" cy="2258196"/>
          </a:xfrm>
          <a:prstGeom prst="rect">
            <a:avLst/>
          </a:prstGeom>
        </p:spPr>
      </p:pic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939800"/>
            <a:ext cx="11899900" cy="5854700"/>
          </a:xfrm>
        </p:spPr>
        <p:txBody>
          <a:bodyPr>
            <a:normAutofit/>
          </a:bodyPr>
          <a:lstStyle/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Region-wise analysis : GLMs</a:t>
            </a:r>
          </a:p>
          <a:p>
            <a:pPr marL="633413" lvl="1" indent="-28575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Focus: association between and seed-based correlation (</a:t>
            </a:r>
            <a:r>
              <a:rPr lang="en-US" sz="2800" i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z</a:t>
            </a:r>
            <a:r>
              <a:rPr lang="en-US" sz="28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-score)</a:t>
            </a:r>
          </a:p>
          <a:p>
            <a:pPr marL="633413" lvl="1" indent="-28575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Pretense</a:t>
            </a:r>
            <a:r>
              <a:rPr lang="en-US" sz="28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: ROIs </a:t>
            </a:r>
            <a:r>
              <a:rPr lang="en-US" sz="2800" kern="0" dirty="0">
                <a:solidFill>
                  <a:srgbClr val="002060"/>
                </a:solidFill>
                <a:highlight>
                  <a:srgbClr val="FF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unrelated</a:t>
            </a:r>
          </a:p>
          <a:p>
            <a:pPr marL="633413" lvl="1" indent="-28575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GLMs: mass univariate</a:t>
            </a:r>
          </a:p>
          <a:p>
            <a:pPr marL="119063" lvl="1" indent="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sz="28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   </a:t>
            </a:r>
            <a:r>
              <a:rPr lang="en-US" sz="2800" i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m</a:t>
            </a:r>
            <a:r>
              <a:rPr lang="en-US" sz="28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= 21 ROIs → </a:t>
            </a:r>
          </a:p>
          <a:p>
            <a:pPr marL="119063" lvl="1" indent="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sz="28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   </a:t>
            </a:r>
            <a:r>
              <a:rPr lang="en-US" sz="2800" i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       </a:t>
            </a:r>
            <a:r>
              <a:rPr lang="en-US" sz="28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21 models</a:t>
            </a:r>
          </a:p>
          <a:p>
            <a:pPr marL="633413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Penalty time </a:t>
            </a:r>
            <a:r>
              <a:rPr lang="en-US" sz="28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for pretense:</a:t>
            </a:r>
          </a:p>
          <a:p>
            <a:pPr marL="119063" lvl="1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sz="28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   multiple testing – what to do?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Bonferroni</a:t>
            </a:r>
            <a:r>
              <a:rPr lang="en-US" sz="24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? Unbearable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What else?</a:t>
            </a:r>
          </a:p>
          <a:p>
            <a:pPr marL="576263" lvl="2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2400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569913" lvl="1" indent="-22225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sz="1650" kern="0" dirty="0">
              <a:solidFill>
                <a:srgbClr val="002060"/>
              </a:solidFill>
              <a:highlight>
                <a:srgbClr val="FFFF00"/>
              </a:highlight>
              <a:latin typeface="Garamond Regular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23999" y="101075"/>
            <a:ext cx="10270435" cy="640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chemeClr val="tx1"/>
                </a:solidFill>
                <a:latin typeface="Constantia" panose="02030602050306030303" pitchFamily="18" charset="0"/>
                <a:cs typeface="Sana" pitchFamily="2" charset="-78"/>
              </a:rPr>
              <a:t>Switching from voxels to ROIs: </a:t>
            </a:r>
            <a:r>
              <a:rPr lang="en-US" sz="4000" b="1" dirty="0">
                <a:solidFill>
                  <a:srgbClr val="00B050"/>
                </a:solidFill>
                <a:latin typeface="Constantia" panose="02030602050306030303" pitchFamily="18" charset="0"/>
                <a:cs typeface="Sana" pitchFamily="2" charset="-78"/>
              </a:rPr>
              <a:t>still GLMs</a:t>
            </a:r>
            <a:endParaRPr lang="en-US" sz="4000" b="1" dirty="0">
              <a:solidFill>
                <a:srgbClr val="00B050"/>
              </a:solidFill>
              <a:latin typeface="Constantia" panose="02030602050306030303" pitchFamily="18" charset="0"/>
              <a:ea typeface="ＭＳ Ｐゴシック" charset="0"/>
              <a:cs typeface="Sana" pitchFamily="2" charset="-78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131F4289-7B89-954F-89F6-218D422A424D}"/>
              </a:ext>
            </a:extLst>
          </p:cNvPr>
          <p:cNvSpPr/>
          <p:nvPr/>
        </p:nvSpPr>
        <p:spPr>
          <a:xfrm>
            <a:off x="9173981" y="4512940"/>
            <a:ext cx="640080" cy="2212540"/>
          </a:xfrm>
          <a:prstGeom prst="frame">
            <a:avLst>
              <a:gd name="adj1" fmla="val 0"/>
            </a:avLst>
          </a:prstGeom>
          <a:solidFill>
            <a:srgbClr val="FF0000"/>
          </a:solidFill>
          <a:ln w="6350">
            <a:solidFill>
              <a:srgbClr val="FF0000">
                <a:alpha val="7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B26BBB2-FD07-104B-B253-E711ADD1D00E}"/>
              </a:ext>
            </a:extLst>
          </p:cNvPr>
          <p:cNvSpPr/>
          <p:nvPr/>
        </p:nvSpPr>
        <p:spPr>
          <a:xfrm>
            <a:off x="10073390" y="4377128"/>
            <a:ext cx="809469" cy="2383437"/>
          </a:xfrm>
          <a:custGeom>
            <a:avLst/>
            <a:gdLst>
              <a:gd name="connsiteX0" fmla="*/ 0 w 809469"/>
              <a:gd name="connsiteY0" fmla="*/ 0 h 2323475"/>
              <a:gd name="connsiteX1" fmla="*/ 29980 w 809469"/>
              <a:gd name="connsiteY1" fmla="*/ 1693888 h 2323475"/>
              <a:gd name="connsiteX2" fmla="*/ 329784 w 809469"/>
              <a:gd name="connsiteY2" fmla="*/ 2323475 h 2323475"/>
              <a:gd name="connsiteX3" fmla="*/ 809469 w 809469"/>
              <a:gd name="connsiteY3" fmla="*/ 2323475 h 2323475"/>
              <a:gd name="connsiteX4" fmla="*/ 419725 w 809469"/>
              <a:gd name="connsiteY4" fmla="*/ 1633927 h 2323475"/>
              <a:gd name="connsiteX5" fmla="*/ 389744 w 809469"/>
              <a:gd name="connsiteY5" fmla="*/ 59960 h 2323475"/>
              <a:gd name="connsiteX6" fmla="*/ 14990 w 809469"/>
              <a:gd name="connsiteY6" fmla="*/ 59960 h 232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9469" h="2323475">
                <a:moveTo>
                  <a:pt x="0" y="0"/>
                </a:moveTo>
                <a:lnTo>
                  <a:pt x="29980" y="1693888"/>
                </a:lnTo>
                <a:lnTo>
                  <a:pt x="329784" y="2323475"/>
                </a:lnTo>
                <a:lnTo>
                  <a:pt x="809469" y="2323475"/>
                </a:lnTo>
                <a:lnTo>
                  <a:pt x="419725" y="1633927"/>
                </a:lnTo>
                <a:lnTo>
                  <a:pt x="389744" y="59960"/>
                </a:lnTo>
                <a:lnTo>
                  <a:pt x="14990" y="5996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97BE402-0DE6-054D-8260-05A0E9B82DCC}"/>
              </a:ext>
            </a:extLst>
          </p:cNvPr>
          <p:cNvSpPr/>
          <p:nvPr/>
        </p:nvSpPr>
        <p:spPr>
          <a:xfrm>
            <a:off x="11152682" y="4437089"/>
            <a:ext cx="989351" cy="2308485"/>
          </a:xfrm>
          <a:custGeom>
            <a:avLst/>
            <a:gdLst>
              <a:gd name="connsiteX0" fmla="*/ 0 w 989351"/>
              <a:gd name="connsiteY0" fmla="*/ 0 h 2308485"/>
              <a:gd name="connsiteX1" fmla="*/ 0 w 989351"/>
              <a:gd name="connsiteY1" fmla="*/ 0 h 2308485"/>
              <a:gd name="connsiteX2" fmla="*/ 29980 w 989351"/>
              <a:gd name="connsiteY2" fmla="*/ 1603947 h 2308485"/>
              <a:gd name="connsiteX3" fmla="*/ 509666 w 989351"/>
              <a:gd name="connsiteY3" fmla="*/ 2308485 h 2308485"/>
              <a:gd name="connsiteX4" fmla="*/ 989351 w 989351"/>
              <a:gd name="connsiteY4" fmla="*/ 2308485 h 2308485"/>
              <a:gd name="connsiteX5" fmla="*/ 569626 w 989351"/>
              <a:gd name="connsiteY5" fmla="*/ 1573967 h 2308485"/>
              <a:gd name="connsiteX6" fmla="*/ 554636 w 989351"/>
              <a:gd name="connsiteY6" fmla="*/ 44970 h 2308485"/>
              <a:gd name="connsiteX7" fmla="*/ 0 w 989351"/>
              <a:gd name="connsiteY7" fmla="*/ 0 h 230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9351" h="2308485">
                <a:moveTo>
                  <a:pt x="0" y="0"/>
                </a:moveTo>
                <a:lnTo>
                  <a:pt x="0" y="0"/>
                </a:lnTo>
                <a:lnTo>
                  <a:pt x="29980" y="1603947"/>
                </a:lnTo>
                <a:lnTo>
                  <a:pt x="509666" y="2308485"/>
                </a:lnTo>
                <a:lnTo>
                  <a:pt x="989351" y="2308485"/>
                </a:lnTo>
                <a:lnTo>
                  <a:pt x="569626" y="1573967"/>
                </a:lnTo>
                <a:lnTo>
                  <a:pt x="554636" y="4497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ABA803-9674-3247-AC71-B2098ADD0B39}"/>
              </a:ext>
            </a:extLst>
          </p:cNvPr>
          <p:cNvSpPr txBox="1"/>
          <p:nvPr/>
        </p:nvSpPr>
        <p:spPr>
          <a:xfrm>
            <a:off x="9173981" y="2428407"/>
            <a:ext cx="2503357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Uniform distribution</a:t>
            </a:r>
            <a:r>
              <a:rPr lang="en-US" b="1" dirty="0">
                <a:solidFill>
                  <a:srgbClr val="0054FF"/>
                </a:solidFill>
              </a:rPr>
              <a:t>: total freedom - each parameter on its own.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95A5C8E-7E90-1B42-A811-003FFE3FA190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9494021" y="3349452"/>
            <a:ext cx="579370" cy="1163488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A822A0E-122C-4148-814B-7730F073ACF2}"/>
              </a:ext>
            </a:extLst>
          </p:cNvPr>
          <p:cNvCxnSpPr>
            <a:cxnSpLocks/>
          </p:cNvCxnSpPr>
          <p:nvPr/>
        </p:nvCxnSpPr>
        <p:spPr>
          <a:xfrm>
            <a:off x="10278319" y="3383419"/>
            <a:ext cx="1" cy="1091596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8BB4A17-7CE9-B94E-97CA-64C19544BAE2}"/>
              </a:ext>
            </a:extLst>
          </p:cNvPr>
          <p:cNvCxnSpPr>
            <a:cxnSpLocks/>
          </p:cNvCxnSpPr>
          <p:nvPr/>
        </p:nvCxnSpPr>
        <p:spPr>
          <a:xfrm>
            <a:off x="10548144" y="3348615"/>
            <a:ext cx="628304" cy="1144231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52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785600"/>
            <a:ext cx="11710219" cy="6005725"/>
          </a:xfrm>
        </p:spPr>
        <p:txBody>
          <a:bodyPr>
            <a:normAutofit fontScale="92500" lnSpcReduction="20000"/>
          </a:bodyPr>
          <a:lstStyle/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5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Multiplicity problems in neuroimaging</a:t>
            </a: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500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5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Improving modeling from two perspectives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Weirdness of </a:t>
            </a:r>
            <a:r>
              <a:rPr lang="en-US" sz="2600" i="1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</a:t>
            </a:r>
            <a:r>
              <a:rPr lang="en-US" sz="2600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-value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Information waste and inefficient modeling</a:t>
            </a:r>
          </a:p>
          <a:p>
            <a:pPr marL="457200" lvl="1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endParaRPr lang="en-US" sz="2800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1300" b="1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5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Application #1: region-based analysis (RBA)</a:t>
            </a:r>
          </a:p>
          <a:p>
            <a:pPr marL="633413" lvl="1" indent="-285750" algn="l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Whole-brain voxel-wise group analysis</a:t>
            </a:r>
            <a:endParaRPr lang="en-US" sz="26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347663" lvl="1" indent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Pct val="70000"/>
              <a:buNone/>
              <a:defRPr/>
            </a:pPr>
            <a:r>
              <a:rPr lang="en-US" sz="26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Program available in </a:t>
            </a:r>
            <a:r>
              <a:rPr lang="en-US" sz="2600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AFNI</a:t>
            </a:r>
            <a:r>
              <a:rPr lang="en-US" sz="26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: </a:t>
            </a:r>
            <a:r>
              <a:rPr lang="en-US" sz="2600" b="1" i="1" dirty="0" err="1">
                <a:solidFill>
                  <a:srgbClr val="0054FF"/>
                </a:solidFill>
                <a:latin typeface="Trebuchet MS" panose="020B0603020202020204"/>
                <a:ea typeface="ＭＳ Ｐゴシック" charset="0"/>
              </a:rPr>
              <a:t>BayesianGroupAna.py</a:t>
            </a:r>
            <a:r>
              <a:rPr lang="en-US" sz="2600" b="1" dirty="0">
                <a:solidFill>
                  <a:srgbClr val="0054FF"/>
                </a:solidFill>
                <a:latin typeface="Trebuchet MS" panose="020B0603020202020204"/>
                <a:ea typeface="ＭＳ Ｐゴシック" charset="0"/>
              </a:rPr>
              <a:t> </a:t>
            </a:r>
            <a:endParaRPr lang="en-US" sz="2600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347663" lvl="1" indent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Pct val="70000"/>
              <a:buNone/>
              <a:defRPr/>
            </a:pPr>
            <a:endParaRPr lang="en-US" sz="1300" kern="0" dirty="0">
              <a:solidFill>
                <a:srgbClr val="FF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1200" b="1" kern="0" dirty="0">
              <a:solidFill>
                <a:srgbClr val="0608C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5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Application #2: matrix-based analysis (MBA)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FMRI: inter-region correlation (IRC)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kern="0" dirty="0">
                <a:solidFill>
                  <a:srgbClr val="00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DTI: white-matter properties (FA, MD, RD, AD, etc.) 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kern="0" dirty="0">
                <a:solidFill>
                  <a:srgbClr val="00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Naturalistic scanning: Inter-subject correlation (ISC)</a:t>
            </a:r>
          </a:p>
          <a:p>
            <a:pPr marL="347663" lvl="1" indent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sz="26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Program available in </a:t>
            </a:r>
            <a:r>
              <a:rPr lang="en-US" sz="2600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AFNI</a:t>
            </a:r>
            <a:r>
              <a:rPr lang="en-US" sz="26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: </a:t>
            </a:r>
            <a:r>
              <a:rPr lang="en-US" sz="2600" b="1" i="1" dirty="0">
                <a:solidFill>
                  <a:srgbClr val="0054FF"/>
                </a:solidFill>
                <a:latin typeface="Trebuchet MS" panose="020B0603020202020204"/>
                <a:ea typeface="ＭＳ Ｐゴシック" charset="0"/>
              </a:rPr>
              <a:t>MBA</a:t>
            </a:r>
            <a:r>
              <a:rPr lang="en-US" sz="2600" b="1" dirty="0">
                <a:solidFill>
                  <a:srgbClr val="008040"/>
                </a:solidFill>
                <a:latin typeface="Trebuchet MS" panose="020B0603020202020204"/>
                <a:ea typeface="ＭＳ Ｐゴシック" charset="0"/>
              </a:rPr>
              <a:t> </a:t>
            </a:r>
            <a:endParaRPr lang="en-US" sz="2600" kern="0" dirty="0">
              <a:solidFill>
                <a:srgbClr val="FF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088412" y="66675"/>
            <a:ext cx="2658752" cy="78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rgbClr val="212745"/>
                </a:solidFill>
                <a:latin typeface="Constantia" panose="02030602050306030303" pitchFamily="18" charset="0"/>
              </a:rPr>
              <a:t>Preview</a:t>
            </a:r>
            <a:endParaRPr lang="en-US" sz="4000" b="1" dirty="0">
              <a:solidFill>
                <a:srgbClr val="0000FF"/>
              </a:solidFill>
              <a:latin typeface="Constantia" panose="02030602050306030303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6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939800"/>
            <a:ext cx="12192000" cy="5854700"/>
          </a:xfrm>
        </p:spPr>
        <p:txBody>
          <a:bodyPr>
            <a:normAutofit/>
          </a:bodyPr>
          <a:lstStyle/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Region-wise analysis : Linear Mixed-Effects (LME) model</a:t>
            </a:r>
          </a:p>
          <a:p>
            <a:pPr marL="633413" lvl="1" indent="-28575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highlight>
                  <a:srgbClr val="00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One</a:t>
            </a: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model integrates all regions</a:t>
            </a:r>
          </a:p>
          <a:p>
            <a:pPr marL="633413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ROIs loosely </a:t>
            </a:r>
            <a:r>
              <a:rPr lang="en-US" kern="0" dirty="0">
                <a:solidFill>
                  <a:srgbClr val="002060"/>
                </a:solidFill>
                <a:highlight>
                  <a:srgbClr val="FF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constrained</a:t>
            </a: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instead of being </a:t>
            </a:r>
            <a:r>
              <a:rPr lang="en-US" kern="0" dirty="0">
                <a:solidFill>
                  <a:srgbClr val="002060"/>
                </a:solidFill>
                <a:highlight>
                  <a:srgbClr val="FF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unrelated</a:t>
            </a:r>
          </a:p>
          <a:p>
            <a:pPr marL="1147763" lvl="2" indent="-34290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Gaussian distribution: Is it far-fetched or subjective?</a:t>
            </a:r>
          </a:p>
          <a:p>
            <a:pPr marL="1147763" lvl="2" indent="-34290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Similar to cross-subject variability</a:t>
            </a:r>
          </a:p>
          <a:p>
            <a:pPr marL="1147763" lvl="2" indent="-34290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1200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Goal: effect of interest </a:t>
            </a:r>
            <a:r>
              <a:rPr lang="en-US" i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b</a:t>
            </a:r>
            <a:r>
              <a:rPr lang="en-US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+ </a:t>
            </a:r>
            <a:r>
              <a:rPr lang="en-US" i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β</a:t>
            </a:r>
            <a:r>
              <a:rPr lang="en-US" i="1" kern="0" baseline="-2500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j</a:t>
            </a:r>
            <a:endParaRPr lang="en-US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Differentiation: fixed vs. random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Fixed: </a:t>
            </a:r>
            <a:r>
              <a:rPr lang="en-US" b="1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epistemic</a:t>
            </a: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uncertainty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Random: </a:t>
            </a:r>
            <a:r>
              <a:rPr lang="en-US" b="1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aleatoric</a:t>
            </a: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uncertainty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800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What can we get out of LME?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Conventional framework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Estimates for fixed effects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Variances for random effects</a:t>
            </a:r>
            <a:endParaRPr lang="en-US" kern="0" dirty="0">
              <a:solidFill>
                <a:srgbClr val="FF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1200" b="1" i="1" kern="0" dirty="0">
              <a:solidFill>
                <a:srgbClr val="FF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b="1" i="1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Dead end</a:t>
            </a:r>
            <a:r>
              <a:rPr lang="en-US" sz="2800" b="1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!</a:t>
            </a:r>
          </a:p>
          <a:p>
            <a:pPr marL="569913" lvl="1" indent="-22225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sz="1650" kern="0" dirty="0">
              <a:solidFill>
                <a:srgbClr val="002060"/>
              </a:solidFill>
              <a:highlight>
                <a:srgbClr val="FFFF00"/>
              </a:highlight>
              <a:latin typeface="Garamond Regular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23999" y="101075"/>
            <a:ext cx="9342783" cy="640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chemeClr val="tx1"/>
                </a:solidFill>
                <a:latin typeface="Constantia" panose="02030602050306030303" pitchFamily="18" charset="0"/>
                <a:cs typeface="Sana" pitchFamily="2" charset="-78"/>
              </a:rPr>
              <a:t>Switching from GLMs to </a:t>
            </a:r>
            <a:r>
              <a:rPr lang="en-US" sz="4000" b="1" dirty="0">
                <a:solidFill>
                  <a:srgbClr val="00B050"/>
                </a:solidFill>
                <a:latin typeface="Constantia" panose="02030602050306030303" pitchFamily="18" charset="0"/>
                <a:cs typeface="Sana" pitchFamily="2" charset="-78"/>
              </a:rPr>
              <a:t>LME</a:t>
            </a:r>
            <a:endParaRPr lang="en-US" sz="4000" b="1" dirty="0">
              <a:solidFill>
                <a:srgbClr val="00B050"/>
              </a:solidFill>
              <a:latin typeface="Constantia" panose="02030602050306030303" pitchFamily="18" charset="0"/>
              <a:ea typeface="ＭＳ Ｐゴシック" charset="0"/>
              <a:cs typeface="Sana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373AB9-957B-8F4E-9736-235B2BF8E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598" y="4965297"/>
            <a:ext cx="7148747" cy="176228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9F9889E7-7824-C544-85D2-B76756E979B6}"/>
              </a:ext>
            </a:extLst>
          </p:cNvPr>
          <p:cNvGrpSpPr/>
          <p:nvPr/>
        </p:nvGrpSpPr>
        <p:grpSpPr>
          <a:xfrm>
            <a:off x="5218459" y="3421096"/>
            <a:ext cx="2294106" cy="1941662"/>
            <a:chOff x="5113529" y="3421096"/>
            <a:chExt cx="2294106" cy="19416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6C8D553-E4D6-6C4B-BEF2-FF3143B53DB9}"/>
                </a:ext>
              </a:extLst>
            </p:cNvPr>
            <p:cNvSpPr txBox="1"/>
            <p:nvPr/>
          </p:nvSpPr>
          <p:spPr>
            <a:xfrm>
              <a:off x="5113529" y="3421096"/>
              <a:ext cx="229410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0000FF"/>
                  </a:solidFill>
                  <a:latin typeface="Trebuchet MS"/>
                  <a:ea typeface="+mn-ea"/>
                  <a:cs typeface="+mn-cs"/>
                </a:rPr>
                <a:t>Overall effect: shared by all ROIs and subjects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77DD814-BE40-C540-8CE5-DF8DFDB00A2C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>
              <a:off x="6260582" y="4436759"/>
              <a:ext cx="235313" cy="521496"/>
            </a:xfrm>
            <a:prstGeom prst="straightConnector1">
              <a:avLst/>
            </a:prstGeom>
            <a:ln w="76200" cmpd="sng">
              <a:solidFill>
                <a:srgbClr val="66006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4225940F-73BC-4D4A-B6CD-8943F66CC6A1}"/>
                </a:ext>
              </a:extLst>
            </p:cNvPr>
            <p:cNvSpPr/>
            <p:nvPr/>
          </p:nvSpPr>
          <p:spPr>
            <a:xfrm>
              <a:off x="5804431" y="4973637"/>
              <a:ext cx="1325033" cy="389121"/>
            </a:xfrm>
            <a:prstGeom prst="frame">
              <a:avLst>
                <a:gd name="adj1" fmla="val 1748"/>
              </a:avLst>
            </a:prstGeom>
            <a:solidFill>
              <a:srgbClr val="FF0000"/>
            </a:solidFill>
            <a:ln w="635">
              <a:solidFill>
                <a:srgbClr val="0000FF">
                  <a:alpha val="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3175" cmpd="sng">
                  <a:solidFill>
                    <a:prstClr val="black"/>
                  </a:solidFill>
                  <a:prstDash val="dot"/>
                </a:ln>
                <a:solidFill>
                  <a:srgbClr val="FF0000"/>
                </a:solidFill>
                <a:latin typeface="Trebuchet M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2326334-6F66-064F-BF5B-F5DB4F4F0E63}"/>
              </a:ext>
            </a:extLst>
          </p:cNvPr>
          <p:cNvGrpSpPr/>
          <p:nvPr/>
        </p:nvGrpSpPr>
        <p:grpSpPr>
          <a:xfrm>
            <a:off x="7525624" y="3006410"/>
            <a:ext cx="1885349" cy="2356349"/>
            <a:chOff x="7525624" y="3006410"/>
            <a:chExt cx="1885349" cy="235634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5B2299-E44E-184F-ABF9-F95BE9604962}"/>
                </a:ext>
              </a:extLst>
            </p:cNvPr>
            <p:cNvSpPr txBox="1"/>
            <p:nvPr/>
          </p:nvSpPr>
          <p:spPr>
            <a:xfrm>
              <a:off x="7525624" y="3006410"/>
              <a:ext cx="18853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FF0000"/>
                  </a:solidFill>
                  <a:latin typeface="Trebuchet MS"/>
                </a:rPr>
                <a:t>idiosyncratic e</a:t>
              </a:r>
              <a:r>
                <a:rPr lang="en-US" sz="2000" b="1" dirty="0">
                  <a:solidFill>
                    <a:srgbClr val="FF0000"/>
                  </a:solidFill>
                  <a:latin typeface="Trebuchet MS"/>
                  <a:ea typeface="+mn-ea"/>
                  <a:cs typeface="+mn-cs"/>
                </a:rPr>
                <a:t>ffect of </a:t>
              </a:r>
              <a:r>
                <a:rPr lang="en-US" sz="2000" b="1" i="1" dirty="0" err="1">
                  <a:solidFill>
                    <a:srgbClr val="FF0000"/>
                  </a:solidFill>
                  <a:latin typeface="Trebuchet MS"/>
                </a:rPr>
                <a:t>i</a:t>
              </a:r>
              <a:r>
                <a:rPr lang="en-US" sz="2000" b="1" dirty="0" err="1">
                  <a:solidFill>
                    <a:srgbClr val="FF0000"/>
                  </a:solidFill>
                  <a:latin typeface="Trebuchet MS"/>
                  <a:ea typeface="+mn-ea"/>
                  <a:cs typeface="+mn-cs"/>
                </a:rPr>
                <a:t>th</a:t>
              </a:r>
              <a:r>
                <a:rPr lang="en-US" sz="2000" b="1" dirty="0">
                  <a:solidFill>
                    <a:srgbClr val="FF0000"/>
                  </a:solidFill>
                  <a:latin typeface="Trebuchet MS"/>
                  <a:ea typeface="+mn-ea"/>
                  <a:cs typeface="+mn-cs"/>
                </a:rPr>
                <a:t> subject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3CBFF4C-0FB5-4C43-BAB7-57B6796571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3826" y="3955532"/>
              <a:ext cx="262677" cy="1002723"/>
            </a:xfrm>
            <a:prstGeom prst="straightConnector1">
              <a:avLst/>
            </a:prstGeom>
            <a:ln w="76200" cmpd="sng">
              <a:solidFill>
                <a:srgbClr val="66006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9F2CFDDD-5FAF-1F48-BA95-2D01722AF4B3}"/>
                </a:ext>
              </a:extLst>
            </p:cNvPr>
            <p:cNvSpPr/>
            <p:nvPr/>
          </p:nvSpPr>
          <p:spPr>
            <a:xfrm>
              <a:off x="7569379" y="4958255"/>
              <a:ext cx="409226" cy="404504"/>
            </a:xfrm>
            <a:prstGeom prst="frame">
              <a:avLst>
                <a:gd name="adj1" fmla="val 1748"/>
              </a:avLst>
            </a:prstGeom>
            <a:solidFill>
              <a:srgbClr val="FF0000"/>
            </a:solidFill>
            <a:ln w="635">
              <a:solidFill>
                <a:srgbClr val="0000FF">
                  <a:alpha val="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3175" cmpd="sng">
                  <a:solidFill>
                    <a:prstClr val="black"/>
                  </a:solidFill>
                  <a:prstDash val="dot"/>
                </a:ln>
                <a:solidFill>
                  <a:srgbClr val="FF0000"/>
                </a:solidFill>
                <a:latin typeface="Trebuchet M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74F5841-7F29-384E-AC53-2C34F5ADAB2D}"/>
              </a:ext>
            </a:extLst>
          </p:cNvPr>
          <p:cNvGrpSpPr/>
          <p:nvPr/>
        </p:nvGrpSpPr>
        <p:grpSpPr>
          <a:xfrm>
            <a:off x="8340798" y="3901600"/>
            <a:ext cx="1858979" cy="1461159"/>
            <a:chOff x="8265848" y="3901600"/>
            <a:chExt cx="1858979" cy="146115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110A7F-CC12-2A48-AF80-A8DF4E369036}"/>
                </a:ext>
              </a:extLst>
            </p:cNvPr>
            <p:cNvSpPr txBox="1"/>
            <p:nvPr/>
          </p:nvSpPr>
          <p:spPr>
            <a:xfrm>
              <a:off x="8296446" y="3901600"/>
              <a:ext cx="18283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00B050"/>
                  </a:solidFill>
                  <a:latin typeface="Trebuchet MS"/>
                  <a:ea typeface="+mn-ea"/>
                  <a:cs typeface="+mn-cs"/>
                </a:rPr>
                <a:t>Unique effect </a:t>
              </a:r>
              <a:r>
                <a:rPr lang="en-US" sz="2000" b="1" dirty="0">
                  <a:solidFill>
                    <a:srgbClr val="00B050"/>
                  </a:solidFill>
                  <a:latin typeface="Trebuchet MS"/>
                </a:rPr>
                <a:t>of</a:t>
              </a:r>
              <a:r>
                <a:rPr lang="en-US" sz="2000" b="1" dirty="0">
                  <a:solidFill>
                    <a:srgbClr val="00B050"/>
                  </a:solidFill>
                  <a:latin typeface="Trebuchet MS"/>
                  <a:ea typeface="+mn-ea"/>
                  <a:cs typeface="+mn-cs"/>
                </a:rPr>
                <a:t> </a:t>
              </a:r>
              <a:r>
                <a:rPr lang="en-US" sz="2000" b="1" i="1" dirty="0" err="1">
                  <a:solidFill>
                    <a:srgbClr val="00B050"/>
                  </a:solidFill>
                  <a:latin typeface="Trebuchet MS"/>
                </a:rPr>
                <a:t>j</a:t>
              </a:r>
              <a:r>
                <a:rPr lang="en-US" sz="2000" b="1" dirty="0" err="1">
                  <a:solidFill>
                    <a:srgbClr val="00B050"/>
                  </a:solidFill>
                  <a:latin typeface="Trebuchet MS"/>
                  <a:ea typeface="+mn-ea"/>
                  <a:cs typeface="+mn-cs"/>
                </a:rPr>
                <a:t>th</a:t>
              </a:r>
              <a:r>
                <a:rPr lang="en-US" sz="2000" b="1" dirty="0">
                  <a:solidFill>
                    <a:srgbClr val="00B050"/>
                  </a:solidFill>
                  <a:latin typeface="Trebuchet MS"/>
                  <a:ea typeface="+mn-ea"/>
                  <a:cs typeface="+mn-cs"/>
                </a:rPr>
                <a:t> ROI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01D416F-59FF-FB43-A7B9-E0DBD1910330}"/>
                </a:ext>
              </a:extLst>
            </p:cNvPr>
            <p:cNvCxnSpPr>
              <a:cxnSpLocks/>
            </p:cNvCxnSpPr>
            <p:nvPr/>
          </p:nvCxnSpPr>
          <p:spPr>
            <a:xfrm>
              <a:off x="9210636" y="4510751"/>
              <a:ext cx="125387" cy="447504"/>
            </a:xfrm>
            <a:prstGeom prst="straightConnector1">
              <a:avLst/>
            </a:prstGeom>
            <a:ln w="76200" cmpd="sng">
              <a:solidFill>
                <a:srgbClr val="66006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A6A28A3B-0178-B04A-A3C1-85C149C23750}"/>
                </a:ext>
              </a:extLst>
            </p:cNvPr>
            <p:cNvSpPr/>
            <p:nvPr/>
          </p:nvSpPr>
          <p:spPr>
            <a:xfrm>
              <a:off x="8265848" y="4978363"/>
              <a:ext cx="1678170" cy="384396"/>
            </a:xfrm>
            <a:prstGeom prst="frame">
              <a:avLst>
                <a:gd name="adj1" fmla="val 1748"/>
              </a:avLst>
            </a:prstGeom>
            <a:solidFill>
              <a:srgbClr val="FF0000"/>
            </a:solidFill>
            <a:ln w="635">
              <a:solidFill>
                <a:srgbClr val="0000FF">
                  <a:alpha val="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3175" cmpd="sng">
                  <a:solidFill>
                    <a:prstClr val="black"/>
                  </a:solidFill>
                  <a:prstDash val="dot"/>
                </a:ln>
                <a:solidFill>
                  <a:srgbClr val="FF0000"/>
                </a:solidFill>
                <a:latin typeface="Trebuchet M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87DD86A-0F88-474A-82CC-6E9DE1F94B75}"/>
              </a:ext>
            </a:extLst>
          </p:cNvPr>
          <p:cNvGrpSpPr/>
          <p:nvPr/>
        </p:nvGrpSpPr>
        <p:grpSpPr>
          <a:xfrm>
            <a:off x="7480651" y="2228782"/>
            <a:ext cx="2719121" cy="3300481"/>
            <a:chOff x="7375721" y="2228782"/>
            <a:chExt cx="2719121" cy="3300481"/>
          </a:xfrm>
        </p:grpSpPr>
        <p:sp>
          <p:nvSpPr>
            <p:cNvPr id="29" name="Frame 28">
              <a:extLst>
                <a:ext uri="{FF2B5EF4-FFF2-40B4-BE49-F238E27FC236}">
                  <a16:creationId xmlns:a16="http://schemas.microsoft.com/office/drawing/2014/main" id="{093F9000-4D01-FC46-A642-E148912374A1}"/>
                </a:ext>
              </a:extLst>
            </p:cNvPr>
            <p:cNvSpPr/>
            <p:nvPr/>
          </p:nvSpPr>
          <p:spPr>
            <a:xfrm>
              <a:off x="7375721" y="3020006"/>
              <a:ext cx="2719121" cy="2509257"/>
            </a:xfrm>
            <a:prstGeom prst="frame">
              <a:avLst>
                <a:gd name="adj1" fmla="val 2405"/>
              </a:avLst>
            </a:prstGeom>
            <a:solidFill>
              <a:srgbClr val="FF0000"/>
            </a:solidFill>
            <a:ln w="635">
              <a:solidFill>
                <a:srgbClr val="0000FF">
                  <a:alpha val="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3175" cmpd="sng">
                  <a:solidFill>
                    <a:prstClr val="black"/>
                  </a:solidFill>
                  <a:prstDash val="dot"/>
                </a:ln>
                <a:solidFill>
                  <a:srgbClr val="FF0000"/>
                </a:solidFill>
                <a:latin typeface="Trebuchet M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2924357-C337-1B47-AC11-B87512AE2296}"/>
                </a:ext>
              </a:extLst>
            </p:cNvPr>
            <p:cNvSpPr txBox="1"/>
            <p:nvPr/>
          </p:nvSpPr>
          <p:spPr>
            <a:xfrm>
              <a:off x="7464449" y="2228782"/>
              <a:ext cx="22211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7030A0"/>
                  </a:solidFill>
                  <a:latin typeface="Trebuchet MS"/>
                </a:rPr>
                <a:t>New components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A09DBFC-B43F-0941-97D9-7D73700FDB51}"/>
                </a:ext>
              </a:extLst>
            </p:cNvPr>
            <p:cNvCxnSpPr>
              <a:cxnSpLocks/>
            </p:cNvCxnSpPr>
            <p:nvPr/>
          </p:nvCxnSpPr>
          <p:spPr>
            <a:xfrm>
              <a:off x="8717638" y="2595133"/>
              <a:ext cx="0" cy="471659"/>
            </a:xfrm>
            <a:prstGeom prst="straightConnector1">
              <a:avLst/>
            </a:prstGeom>
            <a:ln w="76200" cmpd="sng">
              <a:solidFill>
                <a:srgbClr val="66006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0E864F73-D524-AA4A-8EFC-F3CBBA7CE663}"/>
              </a:ext>
            </a:extLst>
          </p:cNvPr>
          <p:cNvCxnSpPr>
            <a:cxnSpLocks/>
          </p:cNvCxnSpPr>
          <p:nvPr/>
        </p:nvCxnSpPr>
        <p:spPr>
          <a:xfrm>
            <a:off x="4524593" y="3928927"/>
            <a:ext cx="1799550" cy="1029328"/>
          </a:xfrm>
          <a:prstGeom prst="curvedConnector3">
            <a:avLst>
              <a:gd name="adj1" fmla="val 50000"/>
            </a:avLst>
          </a:prstGeom>
          <a:ln w="57150">
            <a:solidFill>
              <a:srgbClr val="0054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D5C2608E-C093-7E41-ADAF-6228323CFF1C}"/>
              </a:ext>
            </a:extLst>
          </p:cNvPr>
          <p:cNvCxnSpPr>
            <a:cxnSpLocks/>
          </p:cNvCxnSpPr>
          <p:nvPr/>
        </p:nvCxnSpPr>
        <p:spPr>
          <a:xfrm>
            <a:off x="4448175" y="4316714"/>
            <a:ext cx="3032476" cy="292772"/>
          </a:xfrm>
          <a:prstGeom prst="curvedConnector3">
            <a:avLst>
              <a:gd name="adj1" fmla="val 50000"/>
            </a:avLst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DCBA673A-69D9-C848-815E-096001E0DFF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536665" y="3332374"/>
            <a:ext cx="2826430" cy="2201701"/>
          </a:xfrm>
          <a:prstGeom prst="curvedConnector3">
            <a:avLst>
              <a:gd name="adj1" fmla="val 50000"/>
            </a:avLst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C0A56417-7B69-E84F-9641-38A635875FE8}"/>
              </a:ext>
            </a:extLst>
          </p:cNvPr>
          <p:cNvCxnSpPr>
            <a:cxnSpLocks/>
          </p:cNvCxnSpPr>
          <p:nvPr/>
        </p:nvCxnSpPr>
        <p:spPr>
          <a:xfrm>
            <a:off x="3529304" y="2030141"/>
            <a:ext cx="4653722" cy="3715647"/>
          </a:xfrm>
          <a:prstGeom prst="curvedConnector3">
            <a:avLst>
              <a:gd name="adj1" fmla="val 50000"/>
            </a:avLst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42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939800"/>
            <a:ext cx="12192000" cy="5854700"/>
          </a:xfrm>
        </p:spPr>
        <p:txBody>
          <a:bodyPr>
            <a:normAutofit/>
          </a:bodyPr>
          <a:lstStyle/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Region-wise analysis : Bayesian multilevel (BML) model</a:t>
            </a:r>
          </a:p>
          <a:p>
            <a:pPr marL="633413" lvl="1" indent="-28575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highlight>
                  <a:srgbClr val="00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One</a:t>
            </a: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model integrates all regions: basically same as LME</a:t>
            </a:r>
          </a:p>
          <a:p>
            <a:pPr marL="633413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ROIs loosely </a:t>
            </a:r>
            <a:r>
              <a:rPr lang="en-US" kern="0" dirty="0">
                <a:solidFill>
                  <a:srgbClr val="002060"/>
                </a:solidFill>
                <a:highlight>
                  <a:srgbClr val="FF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constrained</a:t>
            </a: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instead of being </a:t>
            </a:r>
            <a:r>
              <a:rPr lang="en-US" kern="0" dirty="0">
                <a:solidFill>
                  <a:srgbClr val="002060"/>
                </a:solidFill>
                <a:highlight>
                  <a:srgbClr val="FF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unrelated</a:t>
            </a:r>
          </a:p>
          <a:p>
            <a:pPr marL="1147763" lvl="2" indent="-34290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Gaussian distribution: Is it far-fetched or subjective?</a:t>
            </a:r>
          </a:p>
          <a:p>
            <a:pPr marL="1147763" lvl="2" indent="-34290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Similar to cross-subject variability</a:t>
            </a:r>
          </a:p>
          <a:p>
            <a:pPr marL="1147763" lvl="2" indent="-34290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1200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Goal: effect of interest </a:t>
            </a:r>
            <a:r>
              <a:rPr lang="en-US" i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b</a:t>
            </a:r>
            <a:r>
              <a:rPr lang="en-US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+ </a:t>
            </a:r>
            <a:r>
              <a:rPr lang="en-US" i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β</a:t>
            </a:r>
            <a:r>
              <a:rPr lang="en-US" i="1" kern="0" baseline="-2500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j</a:t>
            </a: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</a:t>
            </a:r>
          </a:p>
          <a:p>
            <a:pPr marL="633413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No more differentiation: fixed vs. random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All parameters: </a:t>
            </a:r>
            <a:r>
              <a:rPr lang="en-US" b="1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aleatoric</a:t>
            </a:r>
            <a:endParaRPr lang="en-US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800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Same model as LME plus </a:t>
            </a:r>
            <a:r>
              <a:rPr lang="en-US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priors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highlight>
                  <a:srgbClr val="00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Markov chain Monte Carlo (MCMC)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Inferences via posterior distribution</a:t>
            </a:r>
          </a:p>
          <a:p>
            <a:pPr marL="633413" lvl="1" indent="-28575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b="1" i="1" kern="0" dirty="0">
              <a:solidFill>
                <a:srgbClr val="FF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b="1" i="1" kern="0" dirty="0">
                <a:solidFill>
                  <a:srgbClr val="00B05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Ka-</a:t>
            </a:r>
            <a:r>
              <a:rPr lang="en-US" sz="2800" b="1" i="1" kern="0" dirty="0" err="1">
                <a:solidFill>
                  <a:srgbClr val="00B05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ching</a:t>
            </a:r>
            <a:r>
              <a:rPr lang="en-US" sz="2800" b="1" i="1" kern="0" dirty="0">
                <a:solidFill>
                  <a:srgbClr val="00B05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!</a:t>
            </a:r>
          </a:p>
          <a:p>
            <a:pPr marL="633413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800" b="1" i="1" kern="0" dirty="0">
              <a:solidFill>
                <a:srgbClr val="00B05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800" b="1" i="1" kern="0" dirty="0">
              <a:solidFill>
                <a:srgbClr val="00B05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800" b="1" i="1" kern="0" dirty="0">
              <a:solidFill>
                <a:srgbClr val="00B05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sz="1400" dirty="0">
                <a:highlight>
                  <a:srgbClr val="FFFF00"/>
                </a:highlight>
              </a:rPr>
              <a:t>Chen, et al, 2019. Handling Multiplicity in Neuroimaging through </a:t>
            </a: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sz="1400" dirty="0">
                <a:highlight>
                  <a:srgbClr val="FFFF00"/>
                </a:highlight>
              </a:rPr>
              <a:t>Bayesian Lenses with Multilevel Modeling. </a:t>
            </a:r>
            <a:r>
              <a:rPr lang="en-US" sz="1400" dirty="0" err="1">
                <a:highlight>
                  <a:srgbClr val="FFFF00"/>
                </a:highlight>
              </a:rPr>
              <a:t>Neuroinformatics</a:t>
            </a:r>
            <a:r>
              <a:rPr lang="en-US" sz="1400" dirty="0">
                <a:highlight>
                  <a:srgbClr val="FFFF00"/>
                </a:highlight>
              </a:rPr>
              <a:t>.</a:t>
            </a:r>
          </a:p>
          <a:p>
            <a:pPr marL="176213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1200" b="1" kern="0" dirty="0">
              <a:solidFill>
                <a:srgbClr val="00B05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569913" lvl="1" indent="-22225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sz="1650" kern="0" dirty="0">
              <a:solidFill>
                <a:srgbClr val="002060"/>
              </a:solidFill>
              <a:highlight>
                <a:srgbClr val="FFFF00"/>
              </a:highlight>
              <a:latin typeface="Garamond Regular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23999" y="101075"/>
            <a:ext cx="9342783" cy="640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chemeClr val="tx1"/>
                </a:solidFill>
                <a:latin typeface="Constantia" panose="02030602050306030303" pitchFamily="18" charset="0"/>
                <a:cs typeface="Sana" pitchFamily="2" charset="-78"/>
              </a:rPr>
              <a:t>Switching from GLMs to </a:t>
            </a:r>
            <a:r>
              <a:rPr lang="en-US" sz="4000" b="1" dirty="0">
                <a:solidFill>
                  <a:srgbClr val="00B050"/>
                </a:solidFill>
                <a:latin typeface="Constantia" panose="02030602050306030303" pitchFamily="18" charset="0"/>
                <a:cs typeface="Sana" pitchFamily="2" charset="-78"/>
              </a:rPr>
              <a:t>BML</a:t>
            </a:r>
            <a:endParaRPr lang="en-US" sz="4000" b="1" dirty="0">
              <a:solidFill>
                <a:srgbClr val="00B050"/>
              </a:solidFill>
              <a:latin typeface="Constantia" panose="02030602050306030303" pitchFamily="18" charset="0"/>
              <a:ea typeface="ＭＳ Ｐゴシック" charset="0"/>
              <a:cs typeface="Sana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373AB9-957B-8F4E-9736-235B2BF8E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598" y="4965297"/>
            <a:ext cx="7148747" cy="176228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9F9889E7-7824-C544-85D2-B76756E979B6}"/>
              </a:ext>
            </a:extLst>
          </p:cNvPr>
          <p:cNvGrpSpPr/>
          <p:nvPr/>
        </p:nvGrpSpPr>
        <p:grpSpPr>
          <a:xfrm>
            <a:off x="5218459" y="3421096"/>
            <a:ext cx="2294106" cy="1941662"/>
            <a:chOff x="5113529" y="3421096"/>
            <a:chExt cx="2294106" cy="19416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6C8D553-E4D6-6C4B-BEF2-FF3143B53DB9}"/>
                </a:ext>
              </a:extLst>
            </p:cNvPr>
            <p:cNvSpPr txBox="1"/>
            <p:nvPr/>
          </p:nvSpPr>
          <p:spPr>
            <a:xfrm>
              <a:off x="5113529" y="3421096"/>
              <a:ext cx="229410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0000FF"/>
                  </a:solidFill>
                  <a:latin typeface="Trebuchet MS"/>
                  <a:ea typeface="+mn-ea"/>
                  <a:cs typeface="+mn-cs"/>
                </a:rPr>
                <a:t>Overall effect: shared by all ROIs and subjects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77DD814-BE40-C540-8CE5-DF8DFDB00A2C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>
              <a:off x="6260582" y="4436759"/>
              <a:ext cx="235313" cy="521496"/>
            </a:xfrm>
            <a:prstGeom prst="straightConnector1">
              <a:avLst/>
            </a:prstGeom>
            <a:ln w="76200" cmpd="sng">
              <a:solidFill>
                <a:srgbClr val="66006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4225940F-73BC-4D4A-B6CD-8943F66CC6A1}"/>
                </a:ext>
              </a:extLst>
            </p:cNvPr>
            <p:cNvSpPr/>
            <p:nvPr/>
          </p:nvSpPr>
          <p:spPr>
            <a:xfrm>
              <a:off x="5804431" y="4973637"/>
              <a:ext cx="1325033" cy="389121"/>
            </a:xfrm>
            <a:prstGeom prst="frame">
              <a:avLst>
                <a:gd name="adj1" fmla="val 1748"/>
              </a:avLst>
            </a:prstGeom>
            <a:solidFill>
              <a:srgbClr val="FF0000"/>
            </a:solidFill>
            <a:ln w="635">
              <a:solidFill>
                <a:srgbClr val="0000FF">
                  <a:alpha val="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3175" cmpd="sng">
                  <a:solidFill>
                    <a:prstClr val="black"/>
                  </a:solidFill>
                  <a:prstDash val="dot"/>
                </a:ln>
                <a:solidFill>
                  <a:srgbClr val="FF0000"/>
                </a:solidFill>
                <a:latin typeface="Trebuchet M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2326334-6F66-064F-BF5B-F5DB4F4F0E63}"/>
              </a:ext>
            </a:extLst>
          </p:cNvPr>
          <p:cNvGrpSpPr/>
          <p:nvPr/>
        </p:nvGrpSpPr>
        <p:grpSpPr>
          <a:xfrm>
            <a:off x="7525621" y="3082756"/>
            <a:ext cx="1828380" cy="2280003"/>
            <a:chOff x="7525621" y="3082756"/>
            <a:chExt cx="1828380" cy="228000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5B2299-E44E-184F-ABF9-F95BE9604962}"/>
                </a:ext>
              </a:extLst>
            </p:cNvPr>
            <p:cNvSpPr txBox="1"/>
            <p:nvPr/>
          </p:nvSpPr>
          <p:spPr>
            <a:xfrm>
              <a:off x="7525621" y="3082756"/>
              <a:ext cx="18283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FF0000"/>
                  </a:solidFill>
                  <a:latin typeface="Trebuchet MS"/>
                </a:rPr>
                <a:t>Idiosyncratic e</a:t>
              </a:r>
              <a:r>
                <a:rPr lang="en-US" sz="2000" b="1" dirty="0">
                  <a:solidFill>
                    <a:srgbClr val="FF0000"/>
                  </a:solidFill>
                  <a:latin typeface="Trebuchet MS"/>
                  <a:ea typeface="+mn-ea"/>
                  <a:cs typeface="+mn-cs"/>
                </a:rPr>
                <a:t>ffect by </a:t>
              </a:r>
              <a:r>
                <a:rPr lang="en-US" sz="2000" b="1" i="1" dirty="0" err="1">
                  <a:solidFill>
                    <a:srgbClr val="FF0000"/>
                  </a:solidFill>
                  <a:latin typeface="Trebuchet MS"/>
                </a:rPr>
                <a:t>i</a:t>
              </a:r>
              <a:r>
                <a:rPr lang="en-US" sz="2000" b="1" dirty="0" err="1">
                  <a:solidFill>
                    <a:srgbClr val="FF0000"/>
                  </a:solidFill>
                  <a:latin typeface="Trebuchet MS"/>
                  <a:ea typeface="+mn-ea"/>
                  <a:cs typeface="+mn-cs"/>
                </a:rPr>
                <a:t>th</a:t>
              </a:r>
              <a:r>
                <a:rPr lang="en-US" sz="2000" b="1" dirty="0">
                  <a:solidFill>
                    <a:srgbClr val="FF0000"/>
                  </a:solidFill>
                  <a:latin typeface="Trebuchet MS"/>
                  <a:ea typeface="+mn-ea"/>
                  <a:cs typeface="+mn-cs"/>
                </a:rPr>
                <a:t> subject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3CBFF4C-0FB5-4C43-BAB7-57B6796571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3826" y="3955532"/>
              <a:ext cx="262677" cy="1002723"/>
            </a:xfrm>
            <a:prstGeom prst="straightConnector1">
              <a:avLst/>
            </a:prstGeom>
            <a:ln w="76200" cmpd="sng">
              <a:solidFill>
                <a:srgbClr val="66006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9F2CFDDD-5FAF-1F48-BA95-2D01722AF4B3}"/>
                </a:ext>
              </a:extLst>
            </p:cNvPr>
            <p:cNvSpPr/>
            <p:nvPr/>
          </p:nvSpPr>
          <p:spPr>
            <a:xfrm>
              <a:off x="7569379" y="4958255"/>
              <a:ext cx="409226" cy="404504"/>
            </a:xfrm>
            <a:prstGeom prst="frame">
              <a:avLst>
                <a:gd name="adj1" fmla="val 1748"/>
              </a:avLst>
            </a:prstGeom>
            <a:solidFill>
              <a:srgbClr val="FF0000"/>
            </a:solidFill>
            <a:ln w="635">
              <a:solidFill>
                <a:srgbClr val="0000FF">
                  <a:alpha val="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3175" cmpd="sng">
                  <a:solidFill>
                    <a:prstClr val="black"/>
                  </a:solidFill>
                  <a:prstDash val="dot"/>
                </a:ln>
                <a:solidFill>
                  <a:srgbClr val="FF0000"/>
                </a:solidFill>
                <a:latin typeface="Trebuchet M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74F5841-7F29-384E-AC53-2C34F5ADAB2D}"/>
              </a:ext>
            </a:extLst>
          </p:cNvPr>
          <p:cNvGrpSpPr/>
          <p:nvPr/>
        </p:nvGrpSpPr>
        <p:grpSpPr>
          <a:xfrm>
            <a:off x="8340798" y="3901600"/>
            <a:ext cx="1858979" cy="1461159"/>
            <a:chOff x="8265848" y="3901600"/>
            <a:chExt cx="1858979" cy="146115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110A7F-CC12-2A48-AF80-A8DF4E369036}"/>
                </a:ext>
              </a:extLst>
            </p:cNvPr>
            <p:cNvSpPr txBox="1"/>
            <p:nvPr/>
          </p:nvSpPr>
          <p:spPr>
            <a:xfrm>
              <a:off x="8296446" y="3901600"/>
              <a:ext cx="18283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00B050"/>
                  </a:solidFill>
                  <a:latin typeface="Trebuchet MS"/>
                  <a:ea typeface="+mn-ea"/>
                  <a:cs typeface="+mn-cs"/>
                </a:rPr>
                <a:t>Unique effect by </a:t>
              </a:r>
              <a:r>
                <a:rPr lang="en-US" sz="2000" b="1" i="1" dirty="0" err="1">
                  <a:solidFill>
                    <a:srgbClr val="00B050"/>
                  </a:solidFill>
                  <a:latin typeface="Trebuchet MS"/>
                </a:rPr>
                <a:t>j</a:t>
              </a:r>
              <a:r>
                <a:rPr lang="en-US" sz="2000" b="1" dirty="0" err="1">
                  <a:solidFill>
                    <a:srgbClr val="00B050"/>
                  </a:solidFill>
                  <a:latin typeface="Trebuchet MS"/>
                  <a:ea typeface="+mn-ea"/>
                  <a:cs typeface="+mn-cs"/>
                </a:rPr>
                <a:t>th</a:t>
              </a:r>
              <a:r>
                <a:rPr lang="en-US" sz="2000" b="1" dirty="0">
                  <a:solidFill>
                    <a:srgbClr val="00B050"/>
                  </a:solidFill>
                  <a:latin typeface="Trebuchet MS"/>
                  <a:ea typeface="+mn-ea"/>
                  <a:cs typeface="+mn-cs"/>
                </a:rPr>
                <a:t> ROI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01D416F-59FF-FB43-A7B9-E0DBD1910330}"/>
                </a:ext>
              </a:extLst>
            </p:cNvPr>
            <p:cNvCxnSpPr>
              <a:cxnSpLocks/>
            </p:cNvCxnSpPr>
            <p:nvPr/>
          </p:nvCxnSpPr>
          <p:spPr>
            <a:xfrm>
              <a:off x="9253500" y="4616528"/>
              <a:ext cx="82523" cy="341727"/>
            </a:xfrm>
            <a:prstGeom prst="straightConnector1">
              <a:avLst/>
            </a:prstGeom>
            <a:ln w="76200" cmpd="sng">
              <a:solidFill>
                <a:srgbClr val="66006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A6A28A3B-0178-B04A-A3C1-85C149C23750}"/>
                </a:ext>
              </a:extLst>
            </p:cNvPr>
            <p:cNvSpPr/>
            <p:nvPr/>
          </p:nvSpPr>
          <p:spPr>
            <a:xfrm>
              <a:off x="8265848" y="4978363"/>
              <a:ext cx="1678170" cy="384396"/>
            </a:xfrm>
            <a:prstGeom prst="frame">
              <a:avLst>
                <a:gd name="adj1" fmla="val 1748"/>
              </a:avLst>
            </a:prstGeom>
            <a:solidFill>
              <a:srgbClr val="FF0000"/>
            </a:solidFill>
            <a:ln w="635">
              <a:solidFill>
                <a:srgbClr val="0000FF">
                  <a:alpha val="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3175" cmpd="sng">
                  <a:solidFill>
                    <a:prstClr val="black"/>
                  </a:solidFill>
                  <a:prstDash val="dot"/>
                </a:ln>
                <a:solidFill>
                  <a:srgbClr val="FF0000"/>
                </a:solidFill>
                <a:latin typeface="Trebuchet M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87DD86A-0F88-474A-82CC-6E9DE1F94B75}"/>
              </a:ext>
            </a:extLst>
          </p:cNvPr>
          <p:cNvGrpSpPr/>
          <p:nvPr/>
        </p:nvGrpSpPr>
        <p:grpSpPr>
          <a:xfrm>
            <a:off x="7474563" y="2513652"/>
            <a:ext cx="2725208" cy="3180504"/>
            <a:chOff x="7375721" y="2348760"/>
            <a:chExt cx="2725208" cy="3180504"/>
          </a:xfrm>
        </p:grpSpPr>
        <p:sp>
          <p:nvSpPr>
            <p:cNvPr id="29" name="Frame 28">
              <a:extLst>
                <a:ext uri="{FF2B5EF4-FFF2-40B4-BE49-F238E27FC236}">
                  <a16:creationId xmlns:a16="http://schemas.microsoft.com/office/drawing/2014/main" id="{093F9000-4D01-FC46-A642-E148912374A1}"/>
                </a:ext>
              </a:extLst>
            </p:cNvPr>
            <p:cNvSpPr/>
            <p:nvPr/>
          </p:nvSpPr>
          <p:spPr>
            <a:xfrm>
              <a:off x="7375721" y="2947514"/>
              <a:ext cx="2725208" cy="2581750"/>
            </a:xfrm>
            <a:prstGeom prst="frame">
              <a:avLst>
                <a:gd name="adj1" fmla="val 1748"/>
              </a:avLst>
            </a:prstGeom>
            <a:solidFill>
              <a:srgbClr val="FF0000"/>
            </a:solidFill>
            <a:ln w="635">
              <a:solidFill>
                <a:srgbClr val="0000FF">
                  <a:alpha val="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3175" cmpd="sng">
                  <a:solidFill>
                    <a:prstClr val="black"/>
                  </a:solidFill>
                  <a:prstDash val="dot"/>
                </a:ln>
                <a:solidFill>
                  <a:srgbClr val="FF0000"/>
                </a:solidFill>
                <a:latin typeface="Trebuchet M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2924357-C337-1B47-AC11-B87512AE2296}"/>
                </a:ext>
              </a:extLst>
            </p:cNvPr>
            <p:cNvSpPr txBox="1"/>
            <p:nvPr/>
          </p:nvSpPr>
          <p:spPr>
            <a:xfrm>
              <a:off x="7512565" y="2348760"/>
              <a:ext cx="22211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7030A0"/>
                  </a:solidFill>
                  <a:latin typeface="Trebuchet MS"/>
                </a:rPr>
                <a:t>New components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A09DBFC-B43F-0941-97D9-7D73700FDB51}"/>
                </a:ext>
              </a:extLst>
            </p:cNvPr>
            <p:cNvCxnSpPr>
              <a:cxnSpLocks/>
            </p:cNvCxnSpPr>
            <p:nvPr/>
          </p:nvCxnSpPr>
          <p:spPr>
            <a:xfrm>
              <a:off x="8709012" y="2754195"/>
              <a:ext cx="0" cy="471659"/>
            </a:xfrm>
            <a:prstGeom prst="straightConnector1">
              <a:avLst/>
            </a:prstGeom>
            <a:ln w="76200" cmpd="sng">
              <a:solidFill>
                <a:srgbClr val="66006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DCBA673A-69D9-C848-815E-096001E0DFF9}"/>
              </a:ext>
            </a:extLst>
          </p:cNvPr>
          <p:cNvCxnSpPr>
            <a:cxnSpLocks/>
          </p:cNvCxnSpPr>
          <p:nvPr/>
        </p:nvCxnSpPr>
        <p:spPr>
          <a:xfrm flipV="1">
            <a:off x="1992223" y="3087974"/>
            <a:ext cx="2085102" cy="1753849"/>
          </a:xfrm>
          <a:prstGeom prst="curvedConnector3">
            <a:avLst>
              <a:gd name="adj1" fmla="val 50000"/>
            </a:avLst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83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825501"/>
            <a:ext cx="12192000" cy="6028248"/>
          </a:xfrm>
        </p:spPr>
        <p:txBody>
          <a:bodyPr>
            <a:normAutofit/>
          </a:bodyPr>
          <a:lstStyle/>
          <a:p>
            <a:pPr marL="633413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800" b="1" i="1" kern="0" dirty="0">
              <a:solidFill>
                <a:srgbClr val="00B05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800" b="1" i="1" kern="0" dirty="0">
              <a:solidFill>
                <a:srgbClr val="00B05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/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sz="1400" dirty="0"/>
              <a:t>                      </a:t>
            </a:r>
            <a:r>
              <a:rPr lang="en-US" sz="1400" dirty="0">
                <a:highlight>
                  <a:srgbClr val="FFFF00"/>
                </a:highlight>
              </a:rPr>
              <a:t>Chen, et al, 2019. Handling Multiplicity in Neuroimaging through Bayesian Lenses with Multilevel Modeling. </a:t>
            </a:r>
            <a:r>
              <a:rPr lang="en-US" sz="1400" dirty="0" err="1">
                <a:highlight>
                  <a:srgbClr val="FFFF00"/>
                </a:highlight>
              </a:rPr>
              <a:t>Neuroinformatics</a:t>
            </a:r>
            <a:r>
              <a:rPr lang="en-US" sz="1400" dirty="0">
                <a:highlight>
                  <a:srgbClr val="FFFF00"/>
                </a:highlight>
              </a:rPr>
              <a:t>.</a:t>
            </a:r>
          </a:p>
          <a:p>
            <a:pPr marL="347663" lvl="1" indent="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650" kern="0" dirty="0">
              <a:solidFill>
                <a:srgbClr val="002060"/>
              </a:solidFill>
              <a:highlight>
                <a:srgbClr val="FFFF00"/>
              </a:highlight>
              <a:latin typeface="Garamond Regular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23999" y="101075"/>
            <a:ext cx="9342783" cy="640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chemeClr val="tx1"/>
                </a:solidFill>
                <a:latin typeface="Constantia" panose="02030602050306030303" pitchFamily="18" charset="0"/>
                <a:cs typeface="Sana" pitchFamily="2" charset="-78"/>
              </a:rPr>
              <a:t>From GLMs to LME to </a:t>
            </a:r>
            <a:r>
              <a:rPr lang="en-US" sz="4000" b="1" dirty="0">
                <a:solidFill>
                  <a:srgbClr val="00B050"/>
                </a:solidFill>
                <a:latin typeface="Constantia" panose="02030602050306030303" pitchFamily="18" charset="0"/>
                <a:cs typeface="Sana" pitchFamily="2" charset="-78"/>
              </a:rPr>
              <a:t>BML</a:t>
            </a:r>
            <a:endParaRPr lang="en-US" sz="4000" b="1" dirty="0">
              <a:solidFill>
                <a:srgbClr val="00B050"/>
              </a:solidFill>
              <a:latin typeface="Constantia" panose="02030602050306030303" pitchFamily="18" charset="0"/>
              <a:ea typeface="ＭＳ Ｐゴシック" charset="0"/>
              <a:cs typeface="Sana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27FFF7-876B-8849-8800-96CA868F2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64" y="800100"/>
            <a:ext cx="9930998" cy="561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67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4692" y="702132"/>
            <a:ext cx="6881239" cy="6155868"/>
          </a:xfrm>
        </p:spPr>
        <p:txBody>
          <a:bodyPr>
            <a:normAutofit/>
          </a:bodyPr>
          <a:lstStyle/>
          <a:p>
            <a:pPr marL="233363" indent="-233363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28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Region-based BML: </a:t>
            </a:r>
            <a:r>
              <a:rPr lang="en-US" sz="2800" b="1" kern="0" dirty="0">
                <a:solidFill>
                  <a:srgbClr val="00B05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21 ROIs</a:t>
            </a:r>
          </a:p>
          <a:p>
            <a:pPr marL="233363" indent="-233363" eaLnBrk="0" fontAlgn="base" hangingPunct="0">
              <a:lnSpc>
                <a:spcPct val="10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2800" b="1" kern="0" dirty="0">
                <a:solidFill>
                  <a:srgbClr val="00B05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Full report </a:t>
            </a:r>
            <a:r>
              <a:rPr lang="en-US" sz="28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with richer information: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   </a:t>
            </a:r>
            <a:r>
              <a:rPr lang="en-US" sz="28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posterior distributions for each ROI</a:t>
            </a:r>
            <a:r>
              <a:rPr lang="en-US" sz="24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  <a:p>
            <a:pPr marL="690563" lvl="1" indent="-34290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0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No dichotomization</a:t>
            </a:r>
          </a:p>
          <a:p>
            <a:pPr marL="690563" lvl="1" indent="-34290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0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No results hiding</a:t>
            </a:r>
          </a:p>
          <a:p>
            <a:pPr marL="690563" lvl="1" indent="-34290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0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No </a:t>
            </a:r>
            <a:r>
              <a:rPr lang="en-US" sz="2000" kern="0" dirty="0">
                <a:latin typeface="Constantia" panose="02030602050306030303" pitchFamily="18" charset="0"/>
                <a:ea typeface="ＭＳ Ｐゴシック" charset="0"/>
                <a:cs typeface="Arial" panose="020B0604020202020204" pitchFamily="34" charset="0"/>
              </a:rPr>
              <a:t>discrimination against small regions</a:t>
            </a:r>
          </a:p>
          <a:p>
            <a:pPr marL="690563" lvl="1" indent="-34290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000" kern="0" dirty="0">
                <a:latin typeface="Constantia" panose="02030602050306030303" pitchFamily="18" charset="0"/>
                <a:ea typeface="ＭＳ Ｐゴシック" charset="0"/>
                <a:cs typeface="Arial" panose="020B0604020202020204" pitchFamily="34" charset="0"/>
              </a:rPr>
              <a:t>No ambiguities about spatial specificity</a:t>
            </a:r>
          </a:p>
          <a:p>
            <a:pPr marL="690563" lvl="1" indent="-34290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000" kern="0" dirty="0">
                <a:latin typeface="Constantia" panose="02030602050306030303" pitchFamily="18" charset="0"/>
                <a:ea typeface="ＭＳ Ｐゴシック" charset="0"/>
                <a:cs typeface="Arial" panose="020B0604020202020204" pitchFamily="34" charset="0"/>
              </a:rPr>
              <a:t>No inconvenient interpretation of confidence interval</a:t>
            </a:r>
          </a:p>
          <a:p>
            <a:pPr marL="690563" lvl="1" indent="-34290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Arial" panose="020B0604020202020204" pitchFamily="34" charset="0"/>
              </a:rPr>
              <a:t>Evidence for each ROI</a:t>
            </a:r>
            <a:r>
              <a:rPr lang="en-US" sz="2000" kern="0" dirty="0">
                <a:latin typeface="Constantia" panose="02030602050306030303" pitchFamily="18" charset="0"/>
                <a:ea typeface="ＭＳ Ｐゴシック" charset="0"/>
                <a:cs typeface="Arial" panose="020B0604020202020204" pitchFamily="34" charset="0"/>
              </a:rPr>
              <a:t>: </a:t>
            </a:r>
            <a:r>
              <a:rPr lang="hr-HR" sz="2000" b="1" i="1" kern="0" dirty="0">
                <a:highlight>
                  <a:srgbClr val="FFFF00"/>
                </a:highlight>
                <a:latin typeface="Garamond Regular"/>
                <a:ea typeface="ＭＳ Ｐゴシック" charset="0"/>
                <a:cs typeface="Palatino Linotype" charset="0"/>
              </a:rPr>
              <a:t>P </a:t>
            </a:r>
            <a:r>
              <a:rPr lang="hr-HR" sz="2000" b="1" kern="0" dirty="0">
                <a:highlight>
                  <a:srgbClr val="FFFF00"/>
                </a:highlight>
                <a:latin typeface="Garamond Regular"/>
                <a:ea typeface="ＭＳ Ｐゴシック" charset="0"/>
                <a:cs typeface="Palatino Linotype" charset="0"/>
              </a:rPr>
              <a:t>(</a:t>
            </a:r>
            <a:r>
              <a:rPr lang="hr-HR" sz="2000" b="1" kern="0" dirty="0" err="1">
                <a:highlight>
                  <a:srgbClr val="FFFF00"/>
                </a:highlight>
                <a:latin typeface="Garamond Regular"/>
                <a:ea typeface="ＭＳ Ｐゴシック" charset="0"/>
                <a:cs typeface="Palatino Linotype" charset="0"/>
              </a:rPr>
              <a:t>effect</a:t>
            </a:r>
            <a:r>
              <a:rPr lang="hr-HR" sz="2000" b="1" kern="0" dirty="0">
                <a:highlight>
                  <a:srgbClr val="FFFF00"/>
                </a:highlight>
                <a:latin typeface="Garamond Regular"/>
                <a:ea typeface="ＭＳ Ｐゴシック" charset="0"/>
                <a:cs typeface="Palatino Linotype" charset="0"/>
              </a:rPr>
              <a:t> &gt; 0 | data)</a:t>
            </a:r>
          </a:p>
          <a:p>
            <a:pPr marL="690563" lvl="1" indent="-34290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000" kern="0" dirty="0">
              <a:highlight>
                <a:srgbClr val="FFFF00"/>
              </a:highlight>
              <a:latin typeface="Constantia" panose="02030602050306030303" pitchFamily="18" charset="0"/>
              <a:ea typeface="ＭＳ Ｐゴシック" charset="0"/>
              <a:cs typeface="Arial" panose="020B0604020202020204" pitchFamily="34" charset="0"/>
            </a:endParaRPr>
          </a:p>
          <a:p>
            <a:pPr marL="233363" indent="-233363" eaLnBrk="0" fontAlgn="base" hangingPunct="0">
              <a:lnSpc>
                <a:spcPct val="10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2800" b="1" kern="0" dirty="0">
                <a:solidFill>
                  <a:srgbClr val="002060"/>
                </a:solidFill>
                <a:highlight>
                  <a:srgbClr val="00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8 ROIs </a:t>
            </a:r>
            <a:r>
              <a:rPr lang="en-US" sz="28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with strong evidence of effect compared to  </a:t>
            </a:r>
          </a:p>
          <a:p>
            <a:pPr lvl="1" eaLnBrk="0" fontAlgn="base" hangingPunct="0">
              <a:lnSpc>
                <a:spcPct val="10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Region-wise GLM with </a:t>
            </a:r>
            <a:r>
              <a:rPr lang="en-US" sz="2000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Bonferroni correction</a:t>
            </a:r>
          </a:p>
          <a:p>
            <a:pPr lvl="1" eaLnBrk="0" fontAlgn="base" hangingPunct="0">
              <a:lnSpc>
                <a:spcPct val="10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Voxel-wise GLM at cluster level: </a:t>
            </a:r>
            <a:r>
              <a:rPr lang="en-US" sz="2000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4 clusters</a:t>
            </a:r>
          </a:p>
          <a:p>
            <a:pPr marL="233363" indent="-233363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2800" b="1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569913" lvl="1" indent="-222250" algn="l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2060"/>
              </a:solidFill>
              <a:latin typeface="Garamond Regular"/>
              <a:ea typeface="ＭＳ Ｐゴシック" charset="0"/>
              <a:cs typeface="Palatino Linotype" charset="0"/>
            </a:endParaRPr>
          </a:p>
          <a:p>
            <a:pPr marL="569913" lvl="1" indent="-222250" algn="l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charset="0"/>
              <a:buChar char="H"/>
              <a:defRPr/>
            </a:pPr>
            <a:endParaRPr lang="en-US" sz="2400" kern="0" dirty="0">
              <a:solidFill>
                <a:srgbClr val="000000"/>
              </a:solidFill>
              <a:latin typeface="Trebuchet MS"/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24000" y="1"/>
            <a:ext cx="9144000" cy="78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rgbClr val="212745"/>
                </a:solidFill>
                <a:latin typeface="Sana" pitchFamily="2" charset="-78"/>
                <a:cs typeface="Sana" pitchFamily="2" charset="-78"/>
              </a:rPr>
              <a:t>Inferences from BML: </a:t>
            </a:r>
            <a:r>
              <a:rPr lang="en-US" sz="4000" b="1" dirty="0">
                <a:solidFill>
                  <a:srgbClr val="00B050"/>
                </a:solidFill>
                <a:latin typeface="Sana" pitchFamily="2" charset="-78"/>
                <a:cs typeface="Sana" pitchFamily="2" charset="-78"/>
              </a:rPr>
              <a:t>full distributions</a:t>
            </a:r>
            <a:endParaRPr lang="en-US" sz="4000" b="1" dirty="0">
              <a:solidFill>
                <a:srgbClr val="00B050"/>
              </a:solidFill>
              <a:latin typeface="Sana" pitchFamily="2" charset="-78"/>
              <a:ea typeface="ＭＳ Ｐゴシック" charset="0"/>
              <a:cs typeface="Sana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6DC72-D099-464C-8104-F46093025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58" y="550090"/>
            <a:ext cx="4395008" cy="6303196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42D1BA-1C5E-BD4F-BD0B-7CCC6FDB050D}"/>
              </a:ext>
            </a:extLst>
          </p:cNvPr>
          <p:cNvSpPr/>
          <p:nvPr/>
        </p:nvSpPr>
        <p:spPr>
          <a:xfrm>
            <a:off x="7892715" y="550090"/>
            <a:ext cx="1315453" cy="906021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660672-CBA0-2F4E-B01F-AC93A542707A}"/>
              </a:ext>
            </a:extLst>
          </p:cNvPr>
          <p:cNvSpPr/>
          <p:nvPr/>
        </p:nvSpPr>
        <p:spPr>
          <a:xfrm>
            <a:off x="9296402" y="542070"/>
            <a:ext cx="1315453" cy="906021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73BDFA-1EA7-9447-8B59-1F010516ABC1}"/>
              </a:ext>
            </a:extLst>
          </p:cNvPr>
          <p:cNvSpPr/>
          <p:nvPr/>
        </p:nvSpPr>
        <p:spPr>
          <a:xfrm>
            <a:off x="7884695" y="1408342"/>
            <a:ext cx="1315453" cy="906021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FC7CA8-4543-1745-8991-601EB965F348}"/>
              </a:ext>
            </a:extLst>
          </p:cNvPr>
          <p:cNvSpPr/>
          <p:nvPr/>
        </p:nvSpPr>
        <p:spPr>
          <a:xfrm>
            <a:off x="7812507" y="4031226"/>
            <a:ext cx="1315453" cy="906021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EE71DA-F06C-3C4E-B8F3-237081E84B91}"/>
              </a:ext>
            </a:extLst>
          </p:cNvPr>
          <p:cNvSpPr/>
          <p:nvPr/>
        </p:nvSpPr>
        <p:spPr>
          <a:xfrm>
            <a:off x="10659981" y="4023206"/>
            <a:ext cx="1315453" cy="906021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1659C4-8EC6-5645-8694-839368B49CD2}"/>
              </a:ext>
            </a:extLst>
          </p:cNvPr>
          <p:cNvSpPr/>
          <p:nvPr/>
        </p:nvSpPr>
        <p:spPr>
          <a:xfrm>
            <a:off x="10659980" y="4921561"/>
            <a:ext cx="1315453" cy="906021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9EBC91-994C-EE4F-9A6B-E3A5E007EB21}"/>
              </a:ext>
            </a:extLst>
          </p:cNvPr>
          <p:cNvSpPr/>
          <p:nvPr/>
        </p:nvSpPr>
        <p:spPr>
          <a:xfrm>
            <a:off x="9240253" y="4031225"/>
            <a:ext cx="1315453" cy="906021"/>
          </a:xfrm>
          <a:prstGeom prst="rect">
            <a:avLst/>
          </a:prstGeom>
          <a:noFill/>
          <a:ln w="254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127640-23C3-5C4E-98E2-8A386186A6B8}"/>
              </a:ext>
            </a:extLst>
          </p:cNvPr>
          <p:cNvSpPr/>
          <p:nvPr/>
        </p:nvSpPr>
        <p:spPr>
          <a:xfrm>
            <a:off x="10676021" y="5803879"/>
            <a:ext cx="1315453" cy="906021"/>
          </a:xfrm>
          <a:prstGeom prst="rect">
            <a:avLst/>
          </a:prstGeom>
          <a:noFill/>
          <a:ln w="254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735782-35B5-954D-B4E6-CAE6C6C17993}"/>
              </a:ext>
            </a:extLst>
          </p:cNvPr>
          <p:cNvSpPr txBox="1"/>
          <p:nvPr/>
        </p:nvSpPr>
        <p:spPr>
          <a:xfrm>
            <a:off x="3990814" y="2461344"/>
            <a:ext cx="3425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rebuchet MS"/>
              </a:rPr>
              <a:t>Highlight, not hide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B0C7632-F1AD-D44E-885A-9980F616A901}"/>
              </a:ext>
            </a:extLst>
          </p:cNvPr>
          <p:cNvCxnSpPr>
            <a:cxnSpLocks/>
          </p:cNvCxnSpPr>
          <p:nvPr/>
        </p:nvCxnSpPr>
        <p:spPr>
          <a:xfrm flipV="1">
            <a:off x="7325510" y="2314365"/>
            <a:ext cx="486997" cy="401177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32D0307-684C-D941-80AF-9676ADDFBADA}"/>
              </a:ext>
            </a:extLst>
          </p:cNvPr>
          <p:cNvCxnSpPr>
            <a:cxnSpLocks/>
          </p:cNvCxnSpPr>
          <p:nvPr/>
        </p:nvCxnSpPr>
        <p:spPr>
          <a:xfrm>
            <a:off x="7311549" y="2993148"/>
            <a:ext cx="351609" cy="424525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42768C3D-1DD7-AA46-B1E6-818CEF40B58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286163" y="2778568"/>
            <a:ext cx="4058214" cy="2854712"/>
          </a:xfrm>
          <a:prstGeom prst="curvedConnector3">
            <a:avLst>
              <a:gd name="adj1" fmla="val 50000"/>
            </a:avLst>
          </a:prstGeom>
          <a:ln w="57150">
            <a:solidFill>
              <a:srgbClr val="0054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AAD59A1-89F0-8941-8BA0-8AB1B41AF939}"/>
              </a:ext>
            </a:extLst>
          </p:cNvPr>
          <p:cNvSpPr txBox="1"/>
          <p:nvPr/>
        </p:nvSpPr>
        <p:spPr>
          <a:xfrm>
            <a:off x="4867273" y="6199248"/>
            <a:ext cx="2945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about Left SFG?</a:t>
            </a:r>
          </a:p>
        </p:txBody>
      </p:sp>
    </p:spTree>
    <p:extLst>
      <p:ext uri="{BB962C8B-B14F-4D97-AF65-F5344CB8AC3E}">
        <p14:creationId xmlns:p14="http://schemas.microsoft.com/office/powerpoint/2010/main" val="250030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615950"/>
            <a:ext cx="11981793" cy="5861050"/>
          </a:xfrm>
        </p:spPr>
        <p:txBody>
          <a:bodyPr>
            <a:normAutofit/>
          </a:bodyPr>
          <a:lstStyle/>
          <a:p>
            <a:pPr marL="233363" lvl="0" indent="-233363" eaLnBrk="0" fontAlgn="base" hangingPunct="0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ROI-based BML: 21 ROIs</a:t>
            </a:r>
          </a:p>
          <a:p>
            <a:pPr marL="233363" lvl="0" indent="-233363" eaLnBrk="0" fontAlgn="base" hangingPunct="0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Full report with </a:t>
            </a:r>
            <a:r>
              <a:rPr lang="en-US" b="1" kern="0" dirty="0">
                <a:solidFill>
                  <a:schemeClr val="accent2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bar </a:t>
            </a:r>
            <a:r>
              <a:rPr lang="en-US" b="1" kern="0">
                <a:solidFill>
                  <a:schemeClr val="accent2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graph </a:t>
            </a:r>
            <a:r>
              <a:rPr lang="en-US" b="1" kern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uncertainty </a:t>
            </a:r>
            <a:r>
              <a:rPr lang="en-US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intervals</a:t>
            </a:r>
          </a:p>
          <a:p>
            <a:pPr lvl="1" eaLnBrk="0" fontAlgn="base" hangingPunct="0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Courier New" panose="02070309020205020404" pitchFamily="49" charset="0"/>
              <a:buChar char="o"/>
              <a:defRPr/>
            </a:pPr>
            <a:r>
              <a:rPr lang="en-US" b="1" kern="0" dirty="0">
                <a:solidFill>
                  <a:srgbClr val="002060"/>
                </a:solidFill>
                <a:highlight>
                  <a:srgbClr val="00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Nothing hidden under sea level</a:t>
            </a:r>
          </a:p>
          <a:p>
            <a:pPr marL="233363" lvl="0" indent="-233363" eaLnBrk="0" fontAlgn="base" hangingPunct="0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8 ROIs with strong evidence for effect of interest</a:t>
            </a:r>
          </a:p>
          <a:p>
            <a:pPr marL="569913" lvl="1" indent="-222250" algn="l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2060"/>
              </a:solidFill>
              <a:latin typeface="Garamond Regular"/>
              <a:ea typeface="ＭＳ Ｐゴシック" charset="0"/>
              <a:cs typeface="Palatino Linotype" charset="0"/>
            </a:endParaRPr>
          </a:p>
          <a:p>
            <a:pPr marL="569913" lvl="1" indent="-222250" algn="l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charset="0"/>
              <a:buChar char="H"/>
              <a:defRPr/>
            </a:pPr>
            <a:endParaRPr lang="en-US" sz="2400" kern="0" dirty="0">
              <a:solidFill>
                <a:srgbClr val="000000"/>
              </a:solidFill>
              <a:latin typeface="Trebuchet MS"/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24000" y="1"/>
            <a:ext cx="9144000" cy="78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Tx/>
              <a:defRPr/>
            </a:pPr>
            <a:r>
              <a:rPr lang="en-US" sz="4000" b="1" dirty="0">
                <a:solidFill>
                  <a:srgbClr val="212745"/>
                </a:solidFill>
                <a:latin typeface="Sana" pitchFamily="2" charset="-78"/>
                <a:cs typeface="Sana" pitchFamily="2" charset="-78"/>
              </a:rPr>
              <a:t>Inferences from BML: </a:t>
            </a:r>
            <a:r>
              <a:rPr lang="en-US" sz="4000" b="1" dirty="0">
                <a:solidFill>
                  <a:srgbClr val="00B050"/>
                </a:solidFill>
                <a:latin typeface="Sana" pitchFamily="2" charset="-78"/>
                <a:cs typeface="Sana" pitchFamily="2" charset="-78"/>
              </a:rPr>
              <a:t>uncertainty</a:t>
            </a:r>
            <a:endParaRPr lang="en-US" sz="4000" dirty="0">
              <a:solidFill>
                <a:srgbClr val="00B050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C03525-040D-E242-9E52-AF2FC891F2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1" t="7230" r="1600" b="1934"/>
          <a:stretch/>
        </p:blipFill>
        <p:spPr>
          <a:xfrm>
            <a:off x="1524000" y="2379718"/>
            <a:ext cx="9185245" cy="4478283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BF965F-F4BF-7145-8491-8A2B2206C0FA}"/>
              </a:ext>
            </a:extLst>
          </p:cNvPr>
          <p:cNvSpPr txBox="1"/>
          <p:nvPr/>
        </p:nvSpPr>
        <p:spPr>
          <a:xfrm>
            <a:off x="-1" y="2863157"/>
            <a:ext cx="1821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rebuchet MS"/>
              </a:rPr>
              <a:t>Highlight, not hide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770486-8AF6-4242-8827-C3E7404B590A}"/>
              </a:ext>
            </a:extLst>
          </p:cNvPr>
          <p:cNvSpPr txBox="1"/>
          <p:nvPr/>
        </p:nvSpPr>
        <p:spPr>
          <a:xfrm>
            <a:off x="-30196" y="4433213"/>
            <a:ext cx="18216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54FF"/>
                </a:solidFill>
                <a:latin typeface="Trebuchet MS"/>
              </a:rPr>
              <a:t>Shrinkage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54FF"/>
                </a:solidFill>
                <a:latin typeface="Trebuchet MS"/>
              </a:rPr>
              <a:t>/ partial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54FF"/>
                </a:solidFill>
                <a:latin typeface="Trebuchet MS"/>
              </a:rPr>
              <a:t>pooling</a:t>
            </a: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34A4730F-9823-3A4D-8A04-A07085BDB7B1}"/>
              </a:ext>
            </a:extLst>
          </p:cNvPr>
          <p:cNvCxnSpPr>
            <a:cxnSpLocks/>
          </p:cNvCxnSpPr>
          <p:nvPr/>
        </p:nvCxnSpPr>
        <p:spPr>
          <a:xfrm rot="10800000" flipV="1">
            <a:off x="4223658" y="1651788"/>
            <a:ext cx="4992915" cy="2281586"/>
          </a:xfrm>
          <a:prstGeom prst="curvedConnector3">
            <a:avLst>
              <a:gd name="adj1" fmla="val 50000"/>
            </a:avLst>
          </a:prstGeom>
          <a:ln w="57150">
            <a:solidFill>
              <a:srgbClr val="0054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35C992D-05B8-B14C-84AE-93B980CA53C7}"/>
              </a:ext>
            </a:extLst>
          </p:cNvPr>
          <p:cNvSpPr txBox="1"/>
          <p:nvPr/>
        </p:nvSpPr>
        <p:spPr>
          <a:xfrm>
            <a:off x="9246766" y="1366916"/>
            <a:ext cx="2945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about Left SFG?</a:t>
            </a:r>
          </a:p>
        </p:txBody>
      </p:sp>
    </p:spTree>
    <p:extLst>
      <p:ext uri="{BB962C8B-B14F-4D97-AF65-F5344CB8AC3E}">
        <p14:creationId xmlns:p14="http://schemas.microsoft.com/office/powerpoint/2010/main" val="246158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55638"/>
            <a:ext cx="5234411" cy="6202362"/>
          </a:xfrm>
        </p:spPr>
        <p:txBody>
          <a:bodyPr>
            <a:normAutofit/>
          </a:bodyPr>
          <a:lstStyle/>
          <a:p>
            <a:pPr marL="233363" indent="-233363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25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ROI-based BML with 21 ROIs: cross-validation</a:t>
            </a:r>
          </a:p>
          <a:p>
            <a:pPr marL="633413" lvl="1" indent="-285750" algn="l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Leave-one-out information criterion (LOOIC</a:t>
            </a:r>
            <a:r>
              <a:rPr lang="en-US" sz="24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)</a:t>
            </a:r>
          </a:p>
          <a:p>
            <a:pPr marL="633413" lvl="1" indent="-285750" algn="l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algn="l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400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algn="l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algn="l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Posterior predictive checking</a:t>
            </a:r>
          </a:p>
          <a:p>
            <a:pPr>
              <a:defRPr/>
            </a:pPr>
            <a:r>
              <a:rPr lang="en-US" sz="2300" b="1" dirty="0">
                <a:latin typeface="Constantia" panose="02030602050306030303" pitchFamily="18" charset="0"/>
                <a:ea typeface="ＭＳ Ｐゴシック" charset="0"/>
              </a:rPr>
              <a:t>Effects of BML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Constantia" panose="02030602050306030303" pitchFamily="18" charset="0"/>
                <a:ea typeface="ＭＳ Ｐゴシック" charset="0"/>
              </a:rPr>
              <a:t>Regularizing ROIs: don’t fully trust individual ROI data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Constantia" panose="02030602050306030303" pitchFamily="18" charset="0"/>
                <a:ea typeface="ＭＳ Ｐゴシック" charset="0"/>
              </a:rPr>
              <a:t>Sacrificing fit at each ROI; achieving better overall fit</a:t>
            </a:r>
          </a:p>
          <a:p>
            <a:pPr marL="569913" lvl="1" indent="-222250" algn="l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charset="0"/>
              <a:buChar char="H"/>
              <a:defRPr/>
            </a:pPr>
            <a:endParaRPr lang="en-US" sz="2400" kern="0" dirty="0">
              <a:solidFill>
                <a:srgbClr val="000000"/>
              </a:solidFill>
              <a:latin typeface="Constantia" panose="02030602050306030303" pitchFamily="18" charset="0"/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24000" y="67896"/>
            <a:ext cx="9144000" cy="532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Tx/>
              <a:defRPr/>
            </a:pPr>
            <a:r>
              <a:rPr lang="en-US" sz="4000" b="1" dirty="0">
                <a:solidFill>
                  <a:srgbClr val="212745"/>
                </a:solidFill>
                <a:latin typeface="Sana" pitchFamily="2" charset="-78"/>
                <a:cs typeface="Sana" pitchFamily="2" charset="-78"/>
              </a:rPr>
              <a:t>BML: </a:t>
            </a:r>
            <a:r>
              <a:rPr lang="en-US" sz="4000" b="1" dirty="0">
                <a:solidFill>
                  <a:srgbClr val="00B050"/>
                </a:solidFill>
                <a:latin typeface="Sana" pitchFamily="2" charset="-78"/>
                <a:cs typeface="Sana" pitchFamily="2" charset="-78"/>
              </a:rPr>
              <a:t>model validations</a:t>
            </a:r>
            <a:endParaRPr lang="en-US" sz="4000" dirty="0">
              <a:solidFill>
                <a:srgbClr val="00B050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048072-8B6E-0C41-A921-E6A0D64C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395" y="635375"/>
            <a:ext cx="6733341" cy="6240609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A3F1AC-1E98-2E48-A8AB-20E3DF90AC08}"/>
              </a:ext>
            </a:extLst>
          </p:cNvPr>
          <p:cNvSpPr txBox="1"/>
          <p:nvPr/>
        </p:nvSpPr>
        <p:spPr>
          <a:xfrm>
            <a:off x="1647906" y="2442846"/>
            <a:ext cx="22476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941100"/>
                </a:solidFill>
                <a:latin typeface="Garamond" panose="02020404030301010803" pitchFamily="18" charset="0"/>
                <a:ea typeface="ＭＳ Ｐゴシック" charset="0"/>
              </a:rPr>
              <a:t>Cross-validation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1EBE37-8F62-CC41-BDDF-84DEDD7DE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122" y="2854625"/>
            <a:ext cx="3798551" cy="1321896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DF44AD-6729-9148-A988-B06827D0A347}"/>
              </a:ext>
            </a:extLst>
          </p:cNvPr>
          <p:cNvSpPr txBox="1"/>
          <p:nvPr/>
        </p:nvSpPr>
        <p:spPr>
          <a:xfrm>
            <a:off x="7059034" y="1204832"/>
            <a:ext cx="425694" cy="25237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lIns="27432" tIns="18288" rIns="27432" bIns="18288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Trebuchet MS" panose="020B0603020202020204"/>
                <a:ea typeface="ＭＳ Ｐゴシック" charset="0"/>
              </a:rPr>
              <a:t>Data</a:t>
            </a:r>
            <a:endParaRPr lang="en-US" sz="1600" dirty="0">
              <a:solidFill>
                <a:prstClr val="black"/>
              </a:solidFill>
              <a:latin typeface="Trebuchet MS" panose="020B0603020202020204"/>
              <a:ea typeface="ＭＳ Ｐゴシック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BE4E7A-008E-B04C-8ABE-0EFB6E9F1E6E}"/>
              </a:ext>
            </a:extLst>
          </p:cNvPr>
          <p:cNvSpPr txBox="1"/>
          <p:nvPr/>
        </p:nvSpPr>
        <p:spPr>
          <a:xfrm>
            <a:off x="7471736" y="741118"/>
            <a:ext cx="620683" cy="369332"/>
          </a:xfrm>
          <a:prstGeom prst="rect">
            <a:avLst/>
          </a:prstGeom>
          <a:noFill/>
          <a:ln w="25400" cmpd="dbl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Trebuchet MS" panose="020B0603020202020204"/>
                <a:ea typeface="ＭＳ Ｐゴシック" charset="0"/>
              </a:rPr>
              <a:t>GLM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8E01B1-6000-8347-8E74-69C5DA9C86C0}"/>
              </a:ext>
            </a:extLst>
          </p:cNvPr>
          <p:cNvSpPr txBox="1"/>
          <p:nvPr/>
        </p:nvSpPr>
        <p:spPr>
          <a:xfrm>
            <a:off x="11127261" y="763747"/>
            <a:ext cx="595035" cy="369332"/>
          </a:xfrm>
          <a:prstGeom prst="rect">
            <a:avLst/>
          </a:prstGeom>
          <a:noFill/>
          <a:ln w="25400" cmpd="dbl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Trebuchet MS" panose="020B0603020202020204"/>
                <a:ea typeface="ＭＳ Ｐゴシック" charset="0"/>
              </a:rPr>
              <a:t>BML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9C7521-94B2-C745-9127-DE1E0AE99C15}"/>
              </a:ext>
            </a:extLst>
          </p:cNvPr>
          <p:cNvCxnSpPr>
            <a:cxnSpLocks/>
          </p:cNvCxnSpPr>
          <p:nvPr/>
        </p:nvCxnSpPr>
        <p:spPr>
          <a:xfrm flipH="1">
            <a:off x="6486698" y="1271368"/>
            <a:ext cx="572337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81D015F-1FE5-3546-B0A0-1B7D90CF7BCC}"/>
              </a:ext>
            </a:extLst>
          </p:cNvPr>
          <p:cNvSpPr txBox="1"/>
          <p:nvPr/>
        </p:nvSpPr>
        <p:spPr>
          <a:xfrm>
            <a:off x="7273895" y="2029466"/>
            <a:ext cx="1016367" cy="68326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lIns="27432" tIns="18288" rIns="27432" bIns="18288" rtlCol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Trebuchet MS" panose="020B0603020202020204"/>
                <a:ea typeface="ＭＳ Ｐゴシック" charset="0"/>
              </a:rPr>
              <a:t>Realizations</a:t>
            </a:r>
          </a:p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Trebuchet MS" panose="020B0603020202020204"/>
                <a:ea typeface="ＭＳ Ｐゴシック" charset="0"/>
              </a:rPr>
              <a:t>from fitted</a:t>
            </a:r>
          </a:p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Trebuchet MS" panose="020B0603020202020204"/>
                <a:ea typeface="ＭＳ Ｐゴシック" charset="0"/>
              </a:rPr>
              <a:t>model</a:t>
            </a:r>
            <a:endParaRPr lang="en-US" sz="1600" dirty="0">
              <a:solidFill>
                <a:prstClr val="black"/>
              </a:solidFill>
              <a:latin typeface="Trebuchet MS" panose="020B0603020202020204"/>
              <a:ea typeface="ＭＳ Ｐゴシック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C84BA5-E9E0-394F-A944-F3A3A3048428}"/>
              </a:ext>
            </a:extLst>
          </p:cNvPr>
          <p:cNvCxnSpPr>
            <a:cxnSpLocks/>
          </p:cNvCxnSpPr>
          <p:nvPr/>
        </p:nvCxnSpPr>
        <p:spPr>
          <a:xfrm flipH="1">
            <a:off x="6713914" y="2096003"/>
            <a:ext cx="572337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009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939800"/>
            <a:ext cx="11899900" cy="5854700"/>
          </a:xfrm>
        </p:spPr>
        <p:txBody>
          <a:bodyPr>
            <a:normAutofit lnSpcReduction="10000"/>
          </a:bodyPr>
          <a:lstStyle/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Region-based analysis</a:t>
            </a:r>
          </a:p>
          <a:p>
            <a:pPr marL="347663" lvl="1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+ high region specificity: region definitions considered as priors</a:t>
            </a:r>
          </a:p>
          <a:p>
            <a:pPr marL="347663" lvl="1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+ low computational cost</a:t>
            </a:r>
          </a:p>
          <a:p>
            <a:pPr marL="347663" lvl="1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+ avoiding potential alignment issues by defining regions in native space</a:t>
            </a:r>
          </a:p>
          <a:p>
            <a:pPr marL="347663" lvl="1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- not all regions have been defined</a:t>
            </a:r>
          </a:p>
          <a:p>
            <a:pPr marL="347663" lvl="1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- </a:t>
            </a:r>
            <a:r>
              <a:rPr lang="en-US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information loss</a:t>
            </a: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due to averaging within each region</a:t>
            </a:r>
          </a:p>
          <a:p>
            <a:pPr marL="347663" lvl="1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- region definitions can be tricky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relying on results accuracy in literature (e.g., publication bias)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different atlases/parcellations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b="1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Whole-brain analysis</a:t>
            </a:r>
            <a:endParaRPr lang="en-US" sz="3200" b="1" kern="0" dirty="0">
              <a:solidFill>
                <a:srgbClr val="FF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347663" lvl="1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+ independent of region definitions</a:t>
            </a:r>
          </a:p>
          <a:p>
            <a:pPr marL="347663" lvl="1" indent="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+ less likely to miss small regions that are not in available atlases/parcellations</a:t>
            </a:r>
          </a:p>
          <a:p>
            <a:pPr marL="347663" lvl="1" indent="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- vulnerable to poor alignment across subjects</a:t>
            </a:r>
          </a:p>
          <a:p>
            <a:pPr marL="347663" lvl="1" indent="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- region specificity problem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Voxel-wise results do not respect region definitions</a:t>
            </a:r>
          </a:p>
          <a:p>
            <a:pPr marL="347663" lvl="1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sz="28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- </a:t>
            </a: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Computationally challenging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hopeful: within-chain parallelization and GPU usage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400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234190" y="63500"/>
            <a:ext cx="9723620" cy="640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3600" b="1" dirty="0">
                <a:solidFill>
                  <a:srgbClr val="212745"/>
                </a:solidFill>
                <a:latin typeface="Constantia" panose="02030602050306030303" pitchFamily="18" charset="0"/>
                <a:cs typeface="Sana" pitchFamily="2" charset="-78"/>
              </a:rPr>
              <a:t>BML: Whole-brain vs. region-base analysis</a:t>
            </a:r>
            <a:endParaRPr lang="en-US" sz="3600" b="1" dirty="0">
              <a:solidFill>
                <a:srgbClr val="00B050"/>
              </a:solidFill>
              <a:latin typeface="Constantia" panose="02030602050306030303" pitchFamily="18" charset="0"/>
              <a:ea typeface="ＭＳ Ｐゴシック" charset="0"/>
              <a:cs typeface="San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866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Rectangle 3"/>
              <p:cNvSpPr>
                <a:spLocks noGrp="1" noChangeArrowheads="1"/>
              </p:cNvSpPr>
              <p:nvPr>
                <p:ph type="subTitle" idx="4294967295"/>
              </p:nvPr>
            </p:nvSpPr>
            <p:spPr>
              <a:xfrm>
                <a:off x="0" y="939800"/>
                <a:ext cx="11899900" cy="5854700"/>
              </a:xfrm>
            </p:spPr>
            <p:txBody>
              <a:bodyPr>
                <a:normAutofit fontScale="92500" lnSpcReduction="10000"/>
              </a:bodyPr>
              <a:lstStyle/>
              <a:p>
                <a:pPr marL="233363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r>
                  <a:rPr lang="en-US" sz="3200" b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Dataset: </a:t>
                </a:r>
                <a:r>
                  <a:rPr lang="en-US" sz="3200" b="1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correlation matrix</a:t>
                </a: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Subjects: </a:t>
                </a:r>
                <a:r>
                  <a:rPr lang="en-US" sz="2800" i="1" kern="0" dirty="0">
                    <a:solidFill>
                      <a:srgbClr val="002060"/>
                    </a:solidFill>
                    <a:effectLst>
                      <a:glow rad="88900">
                        <a:srgbClr val="FFFF00">
                          <a:alpha val="40000"/>
                        </a:srgbClr>
                      </a:glow>
                    </a:effectLst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n</a:t>
                </a:r>
                <a:r>
                  <a:rPr lang="en-US" sz="2800" kern="0" dirty="0">
                    <a:solidFill>
                      <a:srgbClr val="002060"/>
                    </a:solidFill>
                    <a:effectLst>
                      <a:glow rad="88900">
                        <a:srgbClr val="FFFF00">
                          <a:alpha val="40000"/>
                        </a:srgbClr>
                      </a:glow>
                    </a:effectLst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= </a:t>
                </a:r>
                <a:r>
                  <a:rPr lang="en-US" sz="2800" kern="0">
                    <a:solidFill>
                      <a:srgbClr val="002060"/>
                    </a:solidFill>
                    <a:effectLst>
                      <a:glow rad="88900">
                        <a:srgbClr val="FFFF00">
                          <a:alpha val="40000"/>
                        </a:srgbClr>
                      </a:glow>
                    </a:effectLst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41 subjects</a:t>
                </a:r>
                <a:r>
                  <a:rPr lang="en-US" sz="2800" kern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; </a:t>
                </a: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response-conflict task (</a:t>
                </a:r>
                <a:r>
                  <a:rPr lang="en-US" sz="2800" kern="0" dirty="0">
                    <a:solidFill>
                      <a:srgbClr val="0054FF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Choi et al., 2012</a:t>
                </a: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)</a:t>
                </a:r>
              </a:p>
              <a:p>
                <a:pPr marL="633413" lvl="1" indent="-285750" algn="l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Individual subjects: </a:t>
                </a:r>
                <a:r>
                  <a:rPr lang="en-US" sz="2800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correlation matrix</a:t>
                </a: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among </a:t>
                </a:r>
                <a:r>
                  <a:rPr lang="en-US" sz="2800" i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m</a:t>
                </a: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= </a:t>
                </a:r>
                <a:r>
                  <a:rPr lang="en-US" sz="2800" kern="0" dirty="0">
                    <a:solidFill>
                      <a:srgbClr val="002060"/>
                    </a:solidFill>
                    <a:highlight>
                      <a:srgbClr val="00FF00"/>
                    </a:highlight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16 ROIs</a:t>
                </a:r>
              </a:p>
              <a:p>
                <a:pPr marL="633413" lvl="1" indent="-285750" algn="l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How to go about group analysis?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sz="2400" b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GLM for each element in correlation matrix: NBS, CONN, </a:t>
                </a:r>
                <a:r>
                  <a:rPr lang="en-US" sz="2400" b="1" kern="0" dirty="0" err="1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FSLNets</a:t>
                </a:r>
                <a:r>
                  <a:rPr lang="en-US" sz="2400" b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in FSL, GIFT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sz="2400" b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Binarization approach: graph theory</a:t>
                </a: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More broadly: matrix-based analysis (MBA) (“network modeling”)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sz="2400" b="1" kern="0" dirty="0">
                    <a:solidFill>
                      <a:srgbClr val="002060"/>
                    </a:solidFill>
                    <a:highlight>
                      <a:srgbClr val="FFFF00"/>
                    </a:highlight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Inter-region correlation</a:t>
                </a:r>
                <a:r>
                  <a:rPr lang="en-US" sz="2400" b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(IRC): FMRI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sz="2400" b="1" kern="0" dirty="0">
                    <a:solidFill>
                      <a:srgbClr val="002060"/>
                    </a:solidFill>
                    <a:highlight>
                      <a:srgbClr val="00FF00"/>
                    </a:highlight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White matter properties</a:t>
                </a:r>
                <a:r>
                  <a:rPr lang="en-US" sz="2400" b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(FA, MD, …): DTI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sz="2400" b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Other matrices (e.g., coherence, entropy, mutual information)</a:t>
                </a:r>
              </a:p>
              <a:p>
                <a:pPr marL="633413" lvl="1" indent="-285750" algn="l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endParaRPr lang="en-US" sz="900" b="1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233363" lvl="0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r>
                  <a:rPr lang="en-US" sz="3200" b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Focus on GLM</a:t>
                </a: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Student </a:t>
                </a:r>
                <a:r>
                  <a:rPr lang="en-US" sz="2800" i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t</a:t>
                </a: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-test or GLM on each element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sz="2400" i="1" kern="0" dirty="0">
                    <a:solidFill>
                      <a:srgbClr val="00B05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M</a:t>
                </a:r>
                <a:r>
                  <a:rPr lang="en-US" sz="2400" kern="0" dirty="0">
                    <a:solidFill>
                      <a:srgbClr val="00B05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= 120 </a:t>
                </a:r>
                <a:r>
                  <a:rPr lang="en-US" sz="24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massively univariate models</a:t>
                </a: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Pretense</a:t>
                </a: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again: all elements are </a:t>
                </a:r>
                <a:r>
                  <a:rPr lang="en-US" sz="2800" kern="0" dirty="0">
                    <a:solidFill>
                      <a:srgbClr val="00B05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unrelated</a:t>
                </a: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Equal likelihood within </a:t>
                </a:r>
                <a:r>
                  <a:rPr lang="en-US" sz="2800" b="1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(-</a:t>
                </a:r>
                <a14:m>
                  <m:oMath xmlns:m="http://schemas.openxmlformats.org/officeDocument/2006/math">
                    <m:r>
                      <a:rPr lang="en-US" sz="28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alatino Linotype" charset="0"/>
                      </a:rPr>
                      <m:t>∞, ∞)</m:t>
                    </m:r>
                  </m:oMath>
                </a14:m>
                <a:endParaRPr lang="en-US" sz="2800" b="1" kern="0" dirty="0">
                  <a:solidFill>
                    <a:srgbClr val="FF000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Information waste</a:t>
                </a: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Penalty time</a:t>
                </a: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again: permutations? FDR?</a:t>
                </a: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endParaRPr lang="en-US" sz="900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0" indent="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None/>
                  <a:defRPr/>
                </a:pPr>
                <a:r>
                  <a:rPr lang="en-US" sz="2200" b="1" kern="0" dirty="0">
                    <a:solidFill>
                      <a:srgbClr val="0054FF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Choi et al., 2012. Neuroimage 59(2):1912-1923 </a:t>
                </a:r>
              </a:p>
            </p:txBody>
          </p:sp>
        </mc:Choice>
        <mc:Fallback xmlns="">
          <p:sp>
            <p:nvSpPr>
              <p:cNvPr id="51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0" y="939800"/>
                <a:ext cx="11899900" cy="5854700"/>
              </a:xfrm>
              <a:blipFill>
                <a:blip r:embed="rId3"/>
                <a:stretch>
                  <a:fillRect l="-854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24000" y="154083"/>
            <a:ext cx="9144000" cy="640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rgbClr val="212745"/>
                </a:solidFill>
                <a:latin typeface="Sana" pitchFamily="2" charset="-78"/>
                <a:cs typeface="Sana" pitchFamily="2" charset="-78"/>
              </a:rPr>
              <a:t>Application #2: </a:t>
            </a:r>
            <a:r>
              <a:rPr lang="en-US" sz="4000" b="1" dirty="0">
                <a:solidFill>
                  <a:srgbClr val="00B050"/>
                </a:solidFill>
                <a:latin typeface="Sana" pitchFamily="2" charset="-78"/>
                <a:cs typeface="Sana" pitchFamily="2" charset="-78"/>
              </a:rPr>
              <a:t>matrix-based analysis</a:t>
            </a:r>
            <a:endParaRPr lang="en-US" sz="4000" b="1" dirty="0">
              <a:solidFill>
                <a:srgbClr val="00B050"/>
              </a:solidFill>
              <a:latin typeface="Sana" pitchFamily="2" charset="-78"/>
              <a:ea typeface="ＭＳ Ｐゴシック" charset="0"/>
              <a:cs typeface="Sana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9911C-7485-EB46-AFE2-2F38DA8E7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513" y="4660232"/>
            <a:ext cx="4983299" cy="185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231BD1-CE95-A241-8F46-796337EBE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49" y="3208428"/>
            <a:ext cx="11560688" cy="36053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Rectangle 3"/>
              <p:cNvSpPr>
                <a:spLocks noGrp="1" noChangeArrowheads="1"/>
              </p:cNvSpPr>
              <p:nvPr>
                <p:ph type="subTitle" idx="4294967295"/>
              </p:nvPr>
            </p:nvSpPr>
            <p:spPr>
              <a:xfrm>
                <a:off x="0" y="939800"/>
                <a:ext cx="11899900" cy="5854700"/>
              </a:xfrm>
            </p:spPr>
            <p:txBody>
              <a:bodyPr>
                <a:normAutofit/>
              </a:bodyPr>
              <a:lstStyle/>
              <a:p>
                <a:pPr marL="233363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r>
                  <a:rPr lang="en-US" sz="3200" b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Complexities of IRCs</a:t>
                </a: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Some region pairs are unrelated, but others are correlated</a:t>
                </a:r>
              </a:p>
              <a:p>
                <a:pPr marL="633413" lvl="1" indent="-285750" algn="l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Correlation structure is intricate</a:t>
                </a: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14:m>
                  <m:oMath xmlns:m="http://schemas.openxmlformats.org/officeDocument/2006/math">
                    <m:r>
                      <a:rPr lang="en-US" sz="28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alatino Linotype" charset="0"/>
                      </a:rPr>
                      <m:t>0</m:t>
                    </m:r>
                    <m:r>
                      <a:rPr lang="en-US" sz="2800" i="1" kern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alatino Linotype" charset="0"/>
                      </a:rPr>
                      <m:t>≤</m:t>
                    </m:r>
                    <m:r>
                      <a:rPr lang="en-US" sz="2800" b="0" i="1" kern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alatino Linotype" charset="0"/>
                      </a:rPr>
                      <m:t> </m:t>
                    </m:r>
                    <m:r>
                      <a:rPr lang="en-US" sz="2800" b="0" i="1" kern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alatino Linotype" charset="0"/>
                      </a:rPr>
                      <m:t>𝜌</m:t>
                    </m:r>
                    <m:r>
                      <a:rPr lang="en-US" sz="2800" b="0" i="1" kern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alatino Linotype" charset="0"/>
                      </a:rPr>
                      <m:t> ≤0.5</m:t>
                    </m:r>
                  </m:oMath>
                </a14:m>
                <a:endParaRPr lang="en-US" sz="2800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Can we do a better job than GLMs or dichotomization?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sz="2400" b="1" kern="0" dirty="0"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Challenge:</a:t>
                </a:r>
                <a:r>
                  <a:rPr lang="en-US" sz="2400" b="1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How to characterize the complex structure?</a:t>
                </a:r>
              </a:p>
              <a:p>
                <a:pPr marL="233363" lvl="0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endParaRPr lang="en-US" sz="2800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</p:txBody>
          </p:sp>
        </mc:Choice>
        <mc:Fallback xmlns="">
          <p:sp>
            <p:nvSpPr>
              <p:cNvPr id="51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0" y="939800"/>
                <a:ext cx="11899900" cy="5854700"/>
              </a:xfrm>
              <a:blipFill>
                <a:blip r:embed="rId4"/>
                <a:stretch>
                  <a:fillRect l="-961" t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10653" y="154083"/>
            <a:ext cx="10459451" cy="640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rgbClr val="212745"/>
                </a:solidFill>
                <a:latin typeface="Sana" pitchFamily="2" charset="-78"/>
                <a:cs typeface="Sana" pitchFamily="2" charset="-78"/>
              </a:rPr>
              <a:t>Dealing with inter-region correlations (IRCs)</a:t>
            </a:r>
            <a:endParaRPr lang="en-US" sz="4000" b="1" dirty="0">
              <a:solidFill>
                <a:srgbClr val="00B050"/>
              </a:solidFill>
              <a:latin typeface="Sana" pitchFamily="2" charset="-78"/>
              <a:ea typeface="ＭＳ Ｐゴシック" charset="0"/>
              <a:cs typeface="Sana" pitchFamily="2" charset="-78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06A7379-EEA1-0D43-8F68-924DB0D5B1E8}"/>
              </a:ext>
            </a:extLst>
          </p:cNvPr>
          <p:cNvCxnSpPr>
            <a:cxnSpLocks/>
          </p:cNvCxnSpPr>
          <p:nvPr/>
        </p:nvCxnSpPr>
        <p:spPr>
          <a:xfrm flipH="1">
            <a:off x="1716506" y="6180083"/>
            <a:ext cx="6891466" cy="306109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59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Rectangle 3"/>
              <p:cNvSpPr>
                <a:spLocks noGrp="1" noChangeArrowheads="1"/>
              </p:cNvSpPr>
              <p:nvPr>
                <p:ph type="subTitle" idx="4294967295"/>
              </p:nvPr>
            </p:nvSpPr>
            <p:spPr>
              <a:xfrm>
                <a:off x="0" y="939800"/>
                <a:ext cx="11899900" cy="5854700"/>
              </a:xfrm>
            </p:spPr>
            <p:txBody>
              <a:bodyPr>
                <a:normAutofit/>
              </a:bodyPr>
              <a:lstStyle/>
              <a:p>
                <a:pPr marL="233363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r>
                  <a:rPr lang="en-US" sz="3200" b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IRC analysis through linear mixed-effects (LME) modeling</a:t>
                </a: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00B05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One</a:t>
                </a: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model integrates all ROIs: LME</a:t>
                </a: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ROIs loosely constrained instead of being unrelated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Gaussian distribution: Is it far-fetched?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Similar to cross-subject variability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 sz="800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Differentiation: fixed vs. random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Fixed: </a:t>
                </a:r>
                <a:r>
                  <a:rPr lang="en-US" b="1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epistemic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uncertainty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Random: </a:t>
                </a:r>
                <a:r>
                  <a:rPr lang="en-US" b="1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aleatoric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uncertainty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 sz="800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Effects of interest 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srgbClr val="00B05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region pair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: </a:t>
                </a:r>
                <a:r>
                  <a:rPr lang="en-US" i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b</a:t>
                </a:r>
                <a:r>
                  <a:rPr lang="en-US" kern="0" baseline="-2500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0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alatino Linotype" charset="0"/>
                      </a:rPr>
                      <m:t>𝜉</m:t>
                    </m:r>
                  </m:oMath>
                </a14:m>
                <a:r>
                  <a:rPr lang="en-US" i="1" kern="0" baseline="-2500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i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alatino Linotype" charset="0"/>
                      </a:rPr>
                      <m:t>𝜉</m:t>
                    </m:r>
                  </m:oMath>
                </a14:m>
                <a:r>
                  <a:rPr lang="en-US" i="1" kern="0" baseline="-2500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j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alatino Linotype" charset="0"/>
                      </a:rPr>
                      <m:t>𝜂</m:t>
                    </m:r>
                  </m:oMath>
                </a14:m>
                <a:r>
                  <a:rPr lang="en-US" i="1" kern="0" baseline="-2500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jj</a:t>
                </a:r>
                <a:endParaRPr lang="en-US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srgbClr val="00B05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region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: 0.5*</a:t>
                </a:r>
                <a:r>
                  <a:rPr lang="en-US" i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b</a:t>
                </a:r>
                <a:r>
                  <a:rPr lang="en-US" kern="0" baseline="-2500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0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alatino Linotype" charset="0"/>
                      </a:rPr>
                      <m:t>𝜉</m:t>
                    </m:r>
                  </m:oMath>
                </a14:m>
                <a:r>
                  <a:rPr lang="en-US" i="1" kern="0" baseline="-2500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i</a:t>
                </a:r>
                <a:endParaRPr lang="en-US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 sz="800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b="1" kern="0" dirty="0"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LME wouldn’t work!</a:t>
                </a:r>
              </a:p>
              <a:p>
                <a:pPr marL="347663" lvl="1" indent="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None/>
                  <a:defRPr/>
                </a:pPr>
                <a:r>
                  <a:rPr lang="en-US" sz="2800" b="1" i="1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  Dead end</a:t>
                </a:r>
                <a:r>
                  <a:rPr lang="en-US" sz="2800" b="1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!</a:t>
                </a:r>
              </a:p>
              <a:p>
                <a:pPr marL="233363" lvl="0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endParaRPr lang="en-US" sz="2800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</p:txBody>
          </p:sp>
        </mc:Choice>
        <mc:Fallback xmlns="">
          <p:sp>
            <p:nvSpPr>
              <p:cNvPr id="51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0" y="939800"/>
                <a:ext cx="11899900" cy="5854700"/>
              </a:xfrm>
              <a:blipFill>
                <a:blip r:embed="rId3"/>
                <a:stretch>
                  <a:fillRect l="-961" t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24000" y="154083"/>
            <a:ext cx="9144000" cy="640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rgbClr val="212745"/>
                </a:solidFill>
                <a:latin typeface="Constantia" panose="02030602050306030303" pitchFamily="18" charset="0"/>
                <a:cs typeface="Sana" pitchFamily="2" charset="-78"/>
              </a:rPr>
              <a:t>IRC: switching from GLM to </a:t>
            </a:r>
            <a:r>
              <a:rPr lang="en-US" sz="4000" b="1" dirty="0">
                <a:solidFill>
                  <a:srgbClr val="00B050"/>
                </a:solidFill>
                <a:latin typeface="Constantia" panose="02030602050306030303" pitchFamily="18" charset="0"/>
                <a:cs typeface="Sana" pitchFamily="2" charset="-78"/>
              </a:rPr>
              <a:t>LME</a:t>
            </a:r>
            <a:endParaRPr lang="en-US" sz="4000" b="1" dirty="0">
              <a:solidFill>
                <a:srgbClr val="00B050"/>
              </a:solidFill>
              <a:latin typeface="Constantia" panose="02030602050306030303" pitchFamily="18" charset="0"/>
              <a:ea typeface="ＭＳ Ｐゴシック" charset="0"/>
              <a:cs typeface="Sana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EC5A6D-9218-C045-8ECE-844FD734BB5F}"/>
              </a:ext>
            </a:extLst>
          </p:cNvPr>
          <p:cNvSpPr txBox="1"/>
          <p:nvPr/>
        </p:nvSpPr>
        <p:spPr>
          <a:xfrm>
            <a:off x="4096810" y="3741689"/>
            <a:ext cx="2317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FF"/>
                </a:solidFill>
                <a:latin typeface="Trebuchet MS"/>
              </a:rPr>
              <a:t>o</a:t>
            </a:r>
            <a:r>
              <a:rPr lang="en-US" sz="2000" b="1" dirty="0">
                <a:solidFill>
                  <a:srgbClr val="0000FF"/>
                </a:solidFill>
                <a:latin typeface="Trebuchet MS"/>
                <a:ea typeface="+mn-ea"/>
                <a:cs typeface="+mn-cs"/>
              </a:rPr>
              <a:t>verall effect: shared by all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FF"/>
                </a:solidFill>
                <a:latin typeface="Trebuchet MS"/>
                <a:ea typeface="+mn-ea"/>
                <a:cs typeface="+mn-cs"/>
              </a:rPr>
              <a:t>ROIs and subjects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002893-DCB8-894A-9730-6F3F8EB9066B}"/>
              </a:ext>
            </a:extLst>
          </p:cNvPr>
          <p:cNvCxnSpPr>
            <a:cxnSpLocks/>
          </p:cNvCxnSpPr>
          <p:nvPr/>
        </p:nvCxnSpPr>
        <p:spPr>
          <a:xfrm>
            <a:off x="5266756" y="4697549"/>
            <a:ext cx="58829" cy="503287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9A5DB9A-B63A-7C47-B30E-7E187FC23C54}"/>
              </a:ext>
            </a:extLst>
          </p:cNvPr>
          <p:cNvSpPr txBox="1"/>
          <p:nvPr/>
        </p:nvSpPr>
        <p:spPr>
          <a:xfrm>
            <a:off x="10184611" y="3843787"/>
            <a:ext cx="1633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B050"/>
                </a:solidFill>
                <a:latin typeface="Trebuchet MS"/>
              </a:rPr>
              <a:t>unique effect by </a:t>
            </a:r>
            <a:r>
              <a:rPr lang="en-US" sz="1600" b="1" i="1" dirty="0">
                <a:solidFill>
                  <a:srgbClr val="00B050"/>
                </a:solidFill>
                <a:latin typeface="Trebuchet MS"/>
              </a:rPr>
              <a:t>k</a:t>
            </a:r>
            <a:r>
              <a:rPr lang="en-US" sz="1600" b="1" dirty="0">
                <a:solidFill>
                  <a:srgbClr val="00B050"/>
                </a:solidFill>
                <a:latin typeface="Trebuchet MS"/>
              </a:rPr>
              <a:t>th subject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17A7BC-787E-9241-A85F-8FF0216F67ED}"/>
              </a:ext>
            </a:extLst>
          </p:cNvPr>
          <p:cNvCxnSpPr>
            <a:cxnSpLocks/>
          </p:cNvCxnSpPr>
          <p:nvPr/>
        </p:nvCxnSpPr>
        <p:spPr>
          <a:xfrm flipH="1">
            <a:off x="10364651" y="4488581"/>
            <a:ext cx="492608" cy="712255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43A719B-C6FD-424E-A119-A36E55F33C49}"/>
              </a:ext>
            </a:extLst>
          </p:cNvPr>
          <p:cNvSpPr txBox="1"/>
          <p:nvPr/>
        </p:nvSpPr>
        <p:spPr>
          <a:xfrm>
            <a:off x="8833668" y="3265728"/>
            <a:ext cx="1633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rebuchet MS"/>
              </a:rPr>
              <a:t>Unique effect at </a:t>
            </a:r>
            <a:r>
              <a:rPr lang="en-US" sz="1600" b="1" i="1" dirty="0" err="1">
                <a:latin typeface="Trebuchet MS"/>
              </a:rPr>
              <a:t>i</a:t>
            </a:r>
            <a:r>
              <a:rPr lang="en-US" sz="1600" b="1" dirty="0" err="1">
                <a:latin typeface="Trebuchet MS"/>
              </a:rPr>
              <a:t>th</a:t>
            </a:r>
            <a:r>
              <a:rPr lang="en-US" sz="1600" b="1" dirty="0">
                <a:latin typeface="Trebuchet MS"/>
              </a:rPr>
              <a:t> &amp; </a:t>
            </a:r>
            <a:r>
              <a:rPr lang="en-US" sz="1600" b="1" i="1" dirty="0" err="1">
                <a:latin typeface="Trebuchet MS"/>
              </a:rPr>
              <a:t>j</a:t>
            </a:r>
            <a:r>
              <a:rPr lang="en-US" sz="1600" b="1" dirty="0" err="1">
                <a:latin typeface="Trebuchet MS"/>
              </a:rPr>
              <a:t>th</a:t>
            </a:r>
            <a:r>
              <a:rPr lang="en-US" sz="1600" b="1" dirty="0">
                <a:latin typeface="Trebuchet MS"/>
              </a:rPr>
              <a:t> ROI for </a:t>
            </a:r>
            <a:r>
              <a:rPr lang="en-US" sz="1600" b="1" i="1" dirty="0">
                <a:latin typeface="Trebuchet MS"/>
              </a:rPr>
              <a:t>k</a:t>
            </a:r>
            <a:r>
              <a:rPr lang="en-US" sz="1600" b="1" dirty="0">
                <a:latin typeface="Trebuchet MS"/>
              </a:rPr>
              <a:t>th subject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2EE3E8F-FFC6-BB47-8002-71B28777F8BB}"/>
              </a:ext>
            </a:extLst>
          </p:cNvPr>
          <p:cNvCxnSpPr>
            <a:cxnSpLocks/>
          </p:cNvCxnSpPr>
          <p:nvPr/>
        </p:nvCxnSpPr>
        <p:spPr>
          <a:xfrm flipH="1">
            <a:off x="8426706" y="4339091"/>
            <a:ext cx="813924" cy="895147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CF4FF1A-91B3-2549-9D0A-57090FAE6E73}"/>
              </a:ext>
            </a:extLst>
          </p:cNvPr>
          <p:cNvSpPr txBox="1"/>
          <p:nvPr/>
        </p:nvSpPr>
        <p:spPr>
          <a:xfrm>
            <a:off x="5746083" y="2687767"/>
            <a:ext cx="1633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 effect at </a:t>
            </a:r>
            <a:r>
              <a:rPr lang="en-US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ROI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6D2475-85C6-DE48-B761-28088595905F}"/>
              </a:ext>
            </a:extLst>
          </p:cNvPr>
          <p:cNvCxnSpPr>
            <a:cxnSpLocks/>
          </p:cNvCxnSpPr>
          <p:nvPr/>
        </p:nvCxnSpPr>
        <p:spPr>
          <a:xfrm flipH="1">
            <a:off x="6145503" y="3450524"/>
            <a:ext cx="598168" cy="1677322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75F84D6-E516-3944-A6BF-E1950175B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582" y="5179019"/>
            <a:ext cx="7470098" cy="43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5432D7-34EC-F445-AA2C-2B6777ADD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8517" y="5692106"/>
            <a:ext cx="8040999" cy="3753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9B4802-B42A-D94D-A926-0ACC838BFB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8677" y="6063004"/>
            <a:ext cx="4265677" cy="32742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6617840-D0A3-634F-B4E3-F9928F70BB6D}"/>
              </a:ext>
            </a:extLst>
          </p:cNvPr>
          <p:cNvSpPr txBox="1"/>
          <p:nvPr/>
        </p:nvSpPr>
        <p:spPr>
          <a:xfrm>
            <a:off x="7271772" y="2904208"/>
            <a:ext cx="1633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7030A0"/>
                </a:solidFill>
                <a:latin typeface="Trebuchet MS"/>
              </a:rPr>
              <a:t>Unique e</a:t>
            </a:r>
            <a:r>
              <a:rPr lang="en-US" sz="2000" b="1" dirty="0">
                <a:solidFill>
                  <a:srgbClr val="7030A0"/>
                </a:solidFill>
                <a:latin typeface="Trebuchet MS"/>
                <a:ea typeface="+mn-ea"/>
                <a:cs typeface="+mn-cs"/>
              </a:rPr>
              <a:t>ffect of RP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F6FD5FA-8AF3-6A4D-B386-3BFD1C93BAD3}"/>
              </a:ext>
            </a:extLst>
          </p:cNvPr>
          <p:cNvCxnSpPr>
            <a:cxnSpLocks/>
          </p:cNvCxnSpPr>
          <p:nvPr/>
        </p:nvCxnSpPr>
        <p:spPr>
          <a:xfrm flipH="1">
            <a:off x="7635412" y="3612094"/>
            <a:ext cx="231895" cy="1675945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A7D0C76-62F9-4144-8A02-F0659689899B}"/>
              </a:ext>
            </a:extLst>
          </p:cNvPr>
          <p:cNvCxnSpPr>
            <a:cxnSpLocks/>
          </p:cNvCxnSpPr>
          <p:nvPr/>
        </p:nvCxnSpPr>
        <p:spPr>
          <a:xfrm>
            <a:off x="6743671" y="3450524"/>
            <a:ext cx="46006" cy="1731166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3D620CE-A472-5A46-A32C-265ADEE4F4FF}"/>
              </a:ext>
            </a:extLst>
          </p:cNvPr>
          <p:cNvCxnSpPr>
            <a:cxnSpLocks/>
          </p:cNvCxnSpPr>
          <p:nvPr/>
        </p:nvCxnSpPr>
        <p:spPr>
          <a:xfrm>
            <a:off x="9345848" y="4311482"/>
            <a:ext cx="146841" cy="922756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rame 39">
            <a:extLst>
              <a:ext uri="{FF2B5EF4-FFF2-40B4-BE49-F238E27FC236}">
                <a16:creationId xmlns:a16="http://schemas.microsoft.com/office/drawing/2014/main" id="{3321B4BD-B5E7-EE44-96E6-CAEBD68B7B57}"/>
              </a:ext>
            </a:extLst>
          </p:cNvPr>
          <p:cNvSpPr/>
          <p:nvPr/>
        </p:nvSpPr>
        <p:spPr>
          <a:xfrm>
            <a:off x="4137311" y="3741690"/>
            <a:ext cx="2147158" cy="978485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3175" cmpd="sng">
                <a:solidFill>
                  <a:prstClr val="black"/>
                </a:solidFill>
                <a:prstDash val="dot"/>
              </a:ln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41" name="Frame 40">
            <a:extLst>
              <a:ext uri="{FF2B5EF4-FFF2-40B4-BE49-F238E27FC236}">
                <a16:creationId xmlns:a16="http://schemas.microsoft.com/office/drawing/2014/main" id="{2C6AB90C-22E9-A248-8503-BA62CC940442}"/>
              </a:ext>
            </a:extLst>
          </p:cNvPr>
          <p:cNvSpPr/>
          <p:nvPr/>
        </p:nvSpPr>
        <p:spPr>
          <a:xfrm>
            <a:off x="8811672" y="3261873"/>
            <a:ext cx="1432148" cy="1077218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3175" cmpd="sng">
                <a:solidFill>
                  <a:prstClr val="black"/>
                </a:solidFill>
                <a:prstDash val="dot"/>
              </a:ln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45" name="Frame 44">
            <a:extLst>
              <a:ext uri="{FF2B5EF4-FFF2-40B4-BE49-F238E27FC236}">
                <a16:creationId xmlns:a16="http://schemas.microsoft.com/office/drawing/2014/main" id="{9E32CBB1-36FB-AD4E-9703-1CCFDF5F0B73}"/>
              </a:ext>
            </a:extLst>
          </p:cNvPr>
          <p:cNvSpPr/>
          <p:nvPr/>
        </p:nvSpPr>
        <p:spPr>
          <a:xfrm>
            <a:off x="10102610" y="3741689"/>
            <a:ext cx="1607824" cy="764530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3175" cmpd="sng">
                <a:solidFill>
                  <a:prstClr val="black"/>
                </a:solidFill>
                <a:prstDash val="dot"/>
              </a:ln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48" name="Frame 47">
            <a:extLst>
              <a:ext uri="{FF2B5EF4-FFF2-40B4-BE49-F238E27FC236}">
                <a16:creationId xmlns:a16="http://schemas.microsoft.com/office/drawing/2014/main" id="{EECBC776-B23D-2E41-93ED-3B44B2A98B29}"/>
              </a:ext>
            </a:extLst>
          </p:cNvPr>
          <p:cNvSpPr/>
          <p:nvPr/>
        </p:nvSpPr>
        <p:spPr>
          <a:xfrm>
            <a:off x="5804452" y="2597464"/>
            <a:ext cx="1467320" cy="830997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3175" cmpd="sng">
                <a:solidFill>
                  <a:prstClr val="black"/>
                </a:solidFill>
                <a:prstDash val="dot"/>
              </a:ln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49" name="Frame 48">
            <a:extLst>
              <a:ext uri="{FF2B5EF4-FFF2-40B4-BE49-F238E27FC236}">
                <a16:creationId xmlns:a16="http://schemas.microsoft.com/office/drawing/2014/main" id="{F7B68D60-AFD8-6243-B166-AE10E5A53BC3}"/>
              </a:ext>
            </a:extLst>
          </p:cNvPr>
          <p:cNvSpPr/>
          <p:nvPr/>
        </p:nvSpPr>
        <p:spPr>
          <a:xfrm>
            <a:off x="7307827" y="2936883"/>
            <a:ext cx="1467320" cy="657690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3175" cmpd="sng">
                <a:solidFill>
                  <a:prstClr val="black"/>
                </a:solidFill>
                <a:prstDash val="dot"/>
              </a:ln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51" name="Frame 50">
            <a:extLst>
              <a:ext uri="{FF2B5EF4-FFF2-40B4-BE49-F238E27FC236}">
                <a16:creationId xmlns:a16="http://schemas.microsoft.com/office/drawing/2014/main" id="{9129F42F-7A4C-1A4D-B644-D50AC2421025}"/>
              </a:ext>
            </a:extLst>
          </p:cNvPr>
          <p:cNvSpPr/>
          <p:nvPr/>
        </p:nvSpPr>
        <p:spPr>
          <a:xfrm>
            <a:off x="5844977" y="5127846"/>
            <a:ext cx="4748073" cy="564260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1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C4D1AB73-634A-9845-9231-76FFD3FB8A5E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61641" y="3237301"/>
            <a:ext cx="3671667" cy="1445508"/>
          </a:xfrm>
          <a:prstGeom prst="curvedConnector3">
            <a:avLst>
              <a:gd name="adj1" fmla="val 50000"/>
            </a:avLst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38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9" grpId="0"/>
      <p:bldP spid="23" grpId="0"/>
      <p:bldP spid="26" grpId="1"/>
      <p:bldP spid="40" grpId="0" animBg="1"/>
      <p:bldP spid="41" grpId="0" animBg="1"/>
      <p:bldP spid="45" grpId="0" animBg="1"/>
      <p:bldP spid="48" grpId="0" animBg="1"/>
      <p:bldP spid="49" grpId="1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2" y="785600"/>
            <a:ext cx="12192001" cy="6005725"/>
          </a:xfrm>
        </p:spPr>
        <p:txBody>
          <a:bodyPr>
            <a:normAutofit/>
          </a:bodyPr>
          <a:lstStyle/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Simple situations</a:t>
            </a:r>
          </a:p>
          <a:p>
            <a:pPr marL="633413" lvl="1" indent="-285750" algn="l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Student’s </a:t>
            </a:r>
            <a:r>
              <a:rPr lang="en-US" i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t</a:t>
            </a: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-test: one-, two-sample, paired </a:t>
            </a:r>
            <a:r>
              <a:rPr lang="en-US" i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t</a:t>
            </a: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-test</a:t>
            </a: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General linear model (GLM) with between-subjects variables (sex, age, …)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008040"/>
                </a:solidFill>
                <a:latin typeface="Trebuchet MS" panose="020B0603020202020204"/>
                <a:ea typeface="ＭＳ Ｐゴシック" charset="0"/>
              </a:rPr>
              <a:t> </a:t>
            </a:r>
            <a:r>
              <a:rPr lang="en-US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3dttest++</a:t>
            </a:r>
            <a:r>
              <a:rPr lang="en-US" kern="0" dirty="0">
                <a:solidFill>
                  <a:srgbClr val="00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and </a:t>
            </a:r>
            <a:r>
              <a:rPr lang="en-US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3dMVM</a:t>
            </a:r>
            <a:r>
              <a:rPr lang="en-US" kern="0" dirty="0">
                <a:solidFill>
                  <a:srgbClr val="00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in AFNI</a:t>
            </a:r>
            <a:endParaRPr lang="en-US" kern="0" dirty="0">
              <a:solidFill>
                <a:srgbClr val="FF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1200" b="1" kern="0" dirty="0">
              <a:solidFill>
                <a:srgbClr val="0608C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Situations with </a:t>
            </a:r>
            <a:r>
              <a:rPr lang="en-US" sz="3200" b="1" kern="0" dirty="0">
                <a:solidFill>
                  <a:srgbClr val="002060"/>
                </a:solidFill>
                <a:highlight>
                  <a:srgbClr val="FF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within-subject</a:t>
            </a:r>
            <a:r>
              <a:rPr lang="en-US" sz="32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factors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Univariate GLM for AN(C)OVA: </a:t>
            </a:r>
            <a:r>
              <a:rPr lang="en-US" b="1" kern="0" dirty="0">
                <a:solidFill>
                  <a:schemeClr val="accent2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not always performed correctly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Multivariate GLM: </a:t>
            </a:r>
            <a:r>
              <a:rPr lang="en-US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3dMVM</a:t>
            </a:r>
            <a:r>
              <a:rPr lang="en-US" kern="0" dirty="0">
                <a:solidFill>
                  <a:srgbClr val="00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in AFNI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1200" kern="0" dirty="0">
              <a:solidFill>
                <a:srgbClr val="00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Other complicated situations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Missing data, within-subject quantitative covariates (reaction time, …)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Linear mixed-effects modeling: </a:t>
            </a:r>
            <a:r>
              <a:rPr lang="en-US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3dLME</a:t>
            </a:r>
            <a:r>
              <a:rPr lang="en-US" kern="0" dirty="0">
                <a:solidFill>
                  <a:srgbClr val="00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in AFNI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1200" kern="0" dirty="0">
              <a:solidFill>
                <a:srgbClr val="00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Headache: </a:t>
            </a:r>
            <a:r>
              <a:rPr lang="en-US" sz="3200" b="1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multiplicity!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800" kern="0" dirty="0">
              <a:solidFill>
                <a:srgbClr val="00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991892" y="1"/>
            <a:ext cx="10600840" cy="78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rgbClr val="212745"/>
                </a:solidFill>
                <a:latin typeface="Constantia" panose="02030602050306030303" pitchFamily="18" charset="0"/>
              </a:rPr>
              <a:t>Conventional group analysis: </a:t>
            </a:r>
            <a:r>
              <a:rPr lang="en-US" sz="4000" b="1" dirty="0">
                <a:solidFill>
                  <a:srgbClr val="FF0000"/>
                </a:solidFill>
                <a:latin typeface="Constantia" panose="02030602050306030303" pitchFamily="18" charset="0"/>
              </a:rPr>
              <a:t>voxel-wise</a:t>
            </a:r>
            <a:endParaRPr lang="en-US" sz="4000" b="1" dirty="0">
              <a:solidFill>
                <a:srgbClr val="FF0000"/>
              </a:solidFill>
              <a:latin typeface="Constantia" panose="02030602050306030303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8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Rectangle 3"/>
              <p:cNvSpPr>
                <a:spLocks noGrp="1" noChangeArrowheads="1"/>
              </p:cNvSpPr>
              <p:nvPr>
                <p:ph type="subTitle" idx="4294967295"/>
              </p:nvPr>
            </p:nvSpPr>
            <p:spPr>
              <a:xfrm>
                <a:off x="0" y="939800"/>
                <a:ext cx="11899900" cy="5854700"/>
              </a:xfrm>
            </p:spPr>
            <p:txBody>
              <a:bodyPr>
                <a:normAutofit/>
              </a:bodyPr>
              <a:lstStyle/>
              <a:p>
                <a:pPr marL="233363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r>
                  <a:rPr lang="en-US" sz="3200" b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IRC analysis through Bayesian multilevel (BML) modeling</a:t>
                </a: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00B05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One</a:t>
                </a: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model integrates all ROIs: BML (essentially same as LME)</a:t>
                </a: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ROIs loosely constrained instead of being unrelated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Gaussian distribution: Is it far-fetched?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Similar to cross-subject variability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 sz="800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No differentiation: fixed vs. random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All parameters: </a:t>
                </a:r>
                <a:r>
                  <a:rPr lang="en-US" b="1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aleatoric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uncertainty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 sz="800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Effects of interest 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srgbClr val="00B05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region pair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: </a:t>
                </a:r>
                <a:r>
                  <a:rPr lang="en-US" i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b</a:t>
                </a:r>
                <a:r>
                  <a:rPr lang="en-US" kern="0" baseline="-2500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0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alatino Linotype" charset="0"/>
                      </a:rPr>
                      <m:t>𝜉</m:t>
                    </m:r>
                  </m:oMath>
                </a14:m>
                <a:r>
                  <a:rPr lang="en-US" i="1" kern="0" baseline="-2500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i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alatino Linotype" charset="0"/>
                      </a:rPr>
                      <m:t>𝜉</m:t>
                    </m:r>
                  </m:oMath>
                </a14:m>
                <a:r>
                  <a:rPr lang="en-US" i="1" kern="0" baseline="-2500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j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alatino Linotype" charset="0"/>
                      </a:rPr>
                      <m:t>𝜂</m:t>
                    </m:r>
                  </m:oMath>
                </a14:m>
                <a:r>
                  <a:rPr lang="en-US" i="1" kern="0" baseline="-2500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jj</a:t>
                </a:r>
                <a:endParaRPr lang="en-US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srgbClr val="00B05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region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: 0.5*</a:t>
                </a:r>
                <a:r>
                  <a:rPr lang="en-US" i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b</a:t>
                </a:r>
                <a:r>
                  <a:rPr lang="en-US" kern="0" baseline="-2500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0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alatino Linotype" charset="0"/>
                      </a:rPr>
                      <m:t>𝜉</m:t>
                    </m:r>
                  </m:oMath>
                </a14:m>
                <a:r>
                  <a:rPr lang="en-US" i="1" kern="0" baseline="-2500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i</a:t>
                </a:r>
                <a:endParaRPr lang="en-US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 sz="800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LME plus </a:t>
                </a:r>
                <a:r>
                  <a:rPr lang="en-US" sz="2800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priors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sz="2400" kern="0" dirty="0">
                    <a:solidFill>
                      <a:srgbClr val="002060"/>
                    </a:solidFill>
                    <a:highlight>
                      <a:srgbClr val="00FF00"/>
                    </a:highlight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MCMC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sz="24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Posterior distribution</a:t>
                </a:r>
                <a:endParaRPr lang="en-US" sz="2800" b="1" i="1" kern="0" dirty="0">
                  <a:solidFill>
                    <a:srgbClr val="00B05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b="1" i="1" kern="0" dirty="0">
                    <a:solidFill>
                      <a:srgbClr val="00B05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Ka-</a:t>
                </a:r>
                <a:r>
                  <a:rPr lang="en-US" sz="2800" b="1" i="1" kern="0" dirty="0" err="1">
                    <a:solidFill>
                      <a:srgbClr val="00B05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ching</a:t>
                </a:r>
                <a:r>
                  <a:rPr lang="en-US" sz="2800" b="1" kern="0" dirty="0">
                    <a:solidFill>
                      <a:srgbClr val="00B05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!</a:t>
                </a:r>
              </a:p>
              <a:p>
                <a:pPr marL="233363" lvl="0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endParaRPr lang="en-US" sz="2800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</p:txBody>
          </p:sp>
        </mc:Choice>
        <mc:Fallback xmlns="">
          <p:sp>
            <p:nvSpPr>
              <p:cNvPr id="51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0" y="939800"/>
                <a:ext cx="11899900" cy="5854700"/>
              </a:xfrm>
              <a:blipFill>
                <a:blip r:embed="rId3"/>
                <a:stretch>
                  <a:fillRect l="-961" t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944380" y="154083"/>
            <a:ext cx="9753600" cy="640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rgbClr val="212745"/>
                </a:solidFill>
                <a:latin typeface="Constantia" panose="02030602050306030303" pitchFamily="18" charset="0"/>
                <a:cs typeface="Sana" pitchFamily="2" charset="-78"/>
              </a:rPr>
              <a:t>IRC: one more jump from LME to </a:t>
            </a:r>
            <a:r>
              <a:rPr lang="en-US" sz="4000" b="1" dirty="0">
                <a:solidFill>
                  <a:srgbClr val="00B050"/>
                </a:solidFill>
                <a:latin typeface="Constantia" panose="02030602050306030303" pitchFamily="18" charset="0"/>
                <a:cs typeface="Sana" pitchFamily="2" charset="-78"/>
              </a:rPr>
              <a:t>BML</a:t>
            </a:r>
            <a:endParaRPr lang="en-US" sz="4000" b="1" dirty="0">
              <a:solidFill>
                <a:srgbClr val="00B050"/>
              </a:solidFill>
              <a:latin typeface="Constantia" panose="02030602050306030303" pitchFamily="18" charset="0"/>
              <a:ea typeface="ＭＳ Ｐゴシック" charset="0"/>
              <a:cs typeface="Sana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EC5A6D-9218-C045-8ECE-844FD734BB5F}"/>
              </a:ext>
            </a:extLst>
          </p:cNvPr>
          <p:cNvSpPr txBox="1"/>
          <p:nvPr/>
        </p:nvSpPr>
        <p:spPr>
          <a:xfrm>
            <a:off x="4096810" y="3741689"/>
            <a:ext cx="2317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FF"/>
                </a:solidFill>
                <a:latin typeface="Trebuchet MS"/>
              </a:rPr>
              <a:t>o</a:t>
            </a:r>
            <a:r>
              <a:rPr lang="en-US" sz="2000" b="1" dirty="0">
                <a:solidFill>
                  <a:srgbClr val="0000FF"/>
                </a:solidFill>
                <a:latin typeface="Trebuchet MS"/>
                <a:ea typeface="+mn-ea"/>
                <a:cs typeface="+mn-cs"/>
              </a:rPr>
              <a:t>verall effect: shared by all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FF"/>
                </a:solidFill>
                <a:latin typeface="Trebuchet MS"/>
                <a:ea typeface="+mn-ea"/>
                <a:cs typeface="+mn-cs"/>
              </a:rPr>
              <a:t>ROIs and subjects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002893-DCB8-894A-9730-6F3F8EB9066B}"/>
              </a:ext>
            </a:extLst>
          </p:cNvPr>
          <p:cNvCxnSpPr>
            <a:cxnSpLocks/>
          </p:cNvCxnSpPr>
          <p:nvPr/>
        </p:nvCxnSpPr>
        <p:spPr>
          <a:xfrm>
            <a:off x="5266756" y="4697549"/>
            <a:ext cx="58829" cy="503287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9A5DB9A-B63A-7C47-B30E-7E187FC23C54}"/>
              </a:ext>
            </a:extLst>
          </p:cNvPr>
          <p:cNvSpPr txBox="1"/>
          <p:nvPr/>
        </p:nvSpPr>
        <p:spPr>
          <a:xfrm>
            <a:off x="10184611" y="3843787"/>
            <a:ext cx="1633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B050"/>
                </a:solidFill>
                <a:latin typeface="Trebuchet MS"/>
              </a:rPr>
              <a:t>unique effect by </a:t>
            </a:r>
            <a:r>
              <a:rPr lang="en-US" sz="1600" b="1" i="1" dirty="0">
                <a:solidFill>
                  <a:srgbClr val="00B050"/>
                </a:solidFill>
                <a:latin typeface="Trebuchet MS"/>
              </a:rPr>
              <a:t>k</a:t>
            </a:r>
            <a:r>
              <a:rPr lang="en-US" sz="1600" b="1" dirty="0">
                <a:solidFill>
                  <a:srgbClr val="00B050"/>
                </a:solidFill>
                <a:latin typeface="Trebuchet MS"/>
              </a:rPr>
              <a:t>th subject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17A7BC-787E-9241-A85F-8FF0216F67ED}"/>
              </a:ext>
            </a:extLst>
          </p:cNvPr>
          <p:cNvCxnSpPr>
            <a:cxnSpLocks/>
          </p:cNvCxnSpPr>
          <p:nvPr/>
        </p:nvCxnSpPr>
        <p:spPr>
          <a:xfrm flipH="1">
            <a:off x="10364651" y="4488581"/>
            <a:ext cx="492608" cy="712255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43A719B-C6FD-424E-A119-A36E55F33C49}"/>
              </a:ext>
            </a:extLst>
          </p:cNvPr>
          <p:cNvSpPr txBox="1"/>
          <p:nvPr/>
        </p:nvSpPr>
        <p:spPr>
          <a:xfrm>
            <a:off x="8833668" y="3265728"/>
            <a:ext cx="1633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rebuchet MS"/>
              </a:rPr>
              <a:t>Unique effect at </a:t>
            </a:r>
            <a:r>
              <a:rPr lang="en-US" sz="1600" b="1" i="1" dirty="0" err="1">
                <a:latin typeface="Trebuchet MS"/>
              </a:rPr>
              <a:t>i</a:t>
            </a:r>
            <a:r>
              <a:rPr lang="en-US" sz="1600" b="1" dirty="0" err="1">
                <a:latin typeface="Trebuchet MS"/>
              </a:rPr>
              <a:t>th</a:t>
            </a:r>
            <a:r>
              <a:rPr lang="en-US" sz="1600" b="1" dirty="0">
                <a:latin typeface="Trebuchet MS"/>
              </a:rPr>
              <a:t> &amp; </a:t>
            </a:r>
            <a:r>
              <a:rPr lang="en-US" sz="1600" b="1" i="1" dirty="0" err="1">
                <a:latin typeface="Trebuchet MS"/>
              </a:rPr>
              <a:t>j</a:t>
            </a:r>
            <a:r>
              <a:rPr lang="en-US" sz="1600" b="1" dirty="0" err="1">
                <a:latin typeface="Trebuchet MS"/>
              </a:rPr>
              <a:t>th</a:t>
            </a:r>
            <a:r>
              <a:rPr lang="en-US" sz="1600" b="1" dirty="0">
                <a:latin typeface="Trebuchet MS"/>
              </a:rPr>
              <a:t> ROI for </a:t>
            </a:r>
            <a:r>
              <a:rPr lang="en-US" sz="1600" b="1" i="1" dirty="0">
                <a:latin typeface="Trebuchet MS"/>
              </a:rPr>
              <a:t>k</a:t>
            </a:r>
            <a:r>
              <a:rPr lang="en-US" sz="1600" b="1" dirty="0">
                <a:latin typeface="Trebuchet MS"/>
              </a:rPr>
              <a:t>th subject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2EE3E8F-FFC6-BB47-8002-71B28777F8BB}"/>
              </a:ext>
            </a:extLst>
          </p:cNvPr>
          <p:cNvCxnSpPr>
            <a:cxnSpLocks/>
          </p:cNvCxnSpPr>
          <p:nvPr/>
        </p:nvCxnSpPr>
        <p:spPr>
          <a:xfrm flipH="1">
            <a:off x="8426706" y="4339091"/>
            <a:ext cx="813924" cy="895147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CF4FF1A-91B3-2549-9D0A-57090FAE6E73}"/>
              </a:ext>
            </a:extLst>
          </p:cNvPr>
          <p:cNvSpPr txBox="1"/>
          <p:nvPr/>
        </p:nvSpPr>
        <p:spPr>
          <a:xfrm>
            <a:off x="5745931" y="2701415"/>
            <a:ext cx="160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 effect at </a:t>
            </a:r>
            <a:r>
              <a:rPr lang="en-US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ROI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6D2475-85C6-DE48-B761-28088595905F}"/>
              </a:ext>
            </a:extLst>
          </p:cNvPr>
          <p:cNvCxnSpPr>
            <a:cxnSpLocks/>
          </p:cNvCxnSpPr>
          <p:nvPr/>
        </p:nvCxnSpPr>
        <p:spPr>
          <a:xfrm flipH="1">
            <a:off x="6145503" y="3450524"/>
            <a:ext cx="598168" cy="1677322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75F84D6-E516-3944-A6BF-E1950175B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582" y="5179019"/>
            <a:ext cx="7470098" cy="43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5432D7-34EC-F445-AA2C-2B6777ADD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8517" y="5692106"/>
            <a:ext cx="8040999" cy="3753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9B4802-B42A-D94D-A926-0ACC838BFB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8677" y="6063004"/>
            <a:ext cx="4265677" cy="32742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6617840-D0A3-634F-B4E3-F9928F70BB6D}"/>
              </a:ext>
            </a:extLst>
          </p:cNvPr>
          <p:cNvSpPr txBox="1"/>
          <p:nvPr/>
        </p:nvSpPr>
        <p:spPr>
          <a:xfrm>
            <a:off x="7271772" y="2904208"/>
            <a:ext cx="1633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7030A0"/>
                </a:solidFill>
                <a:latin typeface="Trebuchet MS"/>
              </a:rPr>
              <a:t>unique e</a:t>
            </a:r>
            <a:r>
              <a:rPr lang="en-US" sz="2000" b="1" dirty="0">
                <a:solidFill>
                  <a:srgbClr val="7030A0"/>
                </a:solidFill>
                <a:latin typeface="Trebuchet MS"/>
                <a:ea typeface="+mn-ea"/>
                <a:cs typeface="+mn-cs"/>
              </a:rPr>
              <a:t>ffect of RP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F6FD5FA-8AF3-6A4D-B386-3BFD1C93BAD3}"/>
              </a:ext>
            </a:extLst>
          </p:cNvPr>
          <p:cNvCxnSpPr>
            <a:cxnSpLocks/>
          </p:cNvCxnSpPr>
          <p:nvPr/>
        </p:nvCxnSpPr>
        <p:spPr>
          <a:xfrm flipH="1">
            <a:off x="7635412" y="3612094"/>
            <a:ext cx="231895" cy="1675945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A7D0C76-62F9-4144-8A02-F0659689899B}"/>
              </a:ext>
            </a:extLst>
          </p:cNvPr>
          <p:cNvCxnSpPr>
            <a:cxnSpLocks/>
          </p:cNvCxnSpPr>
          <p:nvPr/>
        </p:nvCxnSpPr>
        <p:spPr>
          <a:xfrm>
            <a:off x="6743671" y="3450524"/>
            <a:ext cx="46006" cy="1731166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3D620CE-A472-5A46-A32C-265ADEE4F4FF}"/>
              </a:ext>
            </a:extLst>
          </p:cNvPr>
          <p:cNvCxnSpPr>
            <a:cxnSpLocks/>
          </p:cNvCxnSpPr>
          <p:nvPr/>
        </p:nvCxnSpPr>
        <p:spPr>
          <a:xfrm>
            <a:off x="9345848" y="4311482"/>
            <a:ext cx="146841" cy="922756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rame 39">
            <a:extLst>
              <a:ext uri="{FF2B5EF4-FFF2-40B4-BE49-F238E27FC236}">
                <a16:creationId xmlns:a16="http://schemas.microsoft.com/office/drawing/2014/main" id="{3321B4BD-B5E7-EE44-96E6-CAEBD68B7B57}"/>
              </a:ext>
            </a:extLst>
          </p:cNvPr>
          <p:cNvSpPr/>
          <p:nvPr/>
        </p:nvSpPr>
        <p:spPr>
          <a:xfrm>
            <a:off x="4137311" y="3741690"/>
            <a:ext cx="2147158" cy="978485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3175" cmpd="sng">
                <a:solidFill>
                  <a:prstClr val="black"/>
                </a:solidFill>
                <a:prstDash val="dot"/>
              </a:ln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41" name="Frame 40">
            <a:extLst>
              <a:ext uri="{FF2B5EF4-FFF2-40B4-BE49-F238E27FC236}">
                <a16:creationId xmlns:a16="http://schemas.microsoft.com/office/drawing/2014/main" id="{2C6AB90C-22E9-A248-8503-BA62CC940442}"/>
              </a:ext>
            </a:extLst>
          </p:cNvPr>
          <p:cNvSpPr/>
          <p:nvPr/>
        </p:nvSpPr>
        <p:spPr>
          <a:xfrm>
            <a:off x="8811672" y="3261873"/>
            <a:ext cx="1432148" cy="1077218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3175" cmpd="sng">
                <a:solidFill>
                  <a:prstClr val="black"/>
                </a:solidFill>
                <a:prstDash val="dot"/>
              </a:ln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45" name="Frame 44">
            <a:extLst>
              <a:ext uri="{FF2B5EF4-FFF2-40B4-BE49-F238E27FC236}">
                <a16:creationId xmlns:a16="http://schemas.microsoft.com/office/drawing/2014/main" id="{9E32CBB1-36FB-AD4E-9703-1CCFDF5F0B73}"/>
              </a:ext>
            </a:extLst>
          </p:cNvPr>
          <p:cNvSpPr/>
          <p:nvPr/>
        </p:nvSpPr>
        <p:spPr>
          <a:xfrm>
            <a:off x="10102610" y="3741689"/>
            <a:ext cx="1607824" cy="764530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3175" cmpd="sng">
                <a:solidFill>
                  <a:prstClr val="black"/>
                </a:solidFill>
                <a:prstDash val="dot"/>
              </a:ln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48" name="Frame 47">
            <a:extLst>
              <a:ext uri="{FF2B5EF4-FFF2-40B4-BE49-F238E27FC236}">
                <a16:creationId xmlns:a16="http://schemas.microsoft.com/office/drawing/2014/main" id="{EECBC776-B23D-2E41-93ED-3B44B2A98B29}"/>
              </a:ext>
            </a:extLst>
          </p:cNvPr>
          <p:cNvSpPr/>
          <p:nvPr/>
        </p:nvSpPr>
        <p:spPr>
          <a:xfrm>
            <a:off x="5804452" y="2720575"/>
            <a:ext cx="1467320" cy="707886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3175" cmpd="sng">
                <a:solidFill>
                  <a:prstClr val="black"/>
                </a:solidFill>
                <a:prstDash val="dot"/>
              </a:ln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49" name="Frame 48">
            <a:extLst>
              <a:ext uri="{FF2B5EF4-FFF2-40B4-BE49-F238E27FC236}">
                <a16:creationId xmlns:a16="http://schemas.microsoft.com/office/drawing/2014/main" id="{F7B68D60-AFD8-6243-B166-AE10E5A53BC3}"/>
              </a:ext>
            </a:extLst>
          </p:cNvPr>
          <p:cNvSpPr/>
          <p:nvPr/>
        </p:nvSpPr>
        <p:spPr>
          <a:xfrm>
            <a:off x="7307827" y="2936883"/>
            <a:ext cx="1467320" cy="657690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3175" cmpd="sng">
                <a:solidFill>
                  <a:prstClr val="black"/>
                </a:solidFill>
                <a:prstDash val="dot"/>
              </a:ln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51" name="Frame 50">
            <a:extLst>
              <a:ext uri="{FF2B5EF4-FFF2-40B4-BE49-F238E27FC236}">
                <a16:creationId xmlns:a16="http://schemas.microsoft.com/office/drawing/2014/main" id="{9129F42F-7A4C-1A4D-B644-D50AC2421025}"/>
              </a:ext>
            </a:extLst>
          </p:cNvPr>
          <p:cNvSpPr/>
          <p:nvPr/>
        </p:nvSpPr>
        <p:spPr>
          <a:xfrm>
            <a:off x="5844977" y="5127846"/>
            <a:ext cx="4748073" cy="564260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1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2AE279-C3A9-5F4E-BAED-5516919A75B7}"/>
              </a:ext>
            </a:extLst>
          </p:cNvPr>
          <p:cNvSpPr/>
          <p:nvPr/>
        </p:nvSpPr>
        <p:spPr>
          <a:xfrm>
            <a:off x="741462" y="6382933"/>
            <a:ext cx="9613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  <a:buClr>
                <a:srgbClr val="000000"/>
              </a:buClr>
              <a:buSzPct val="70000"/>
              <a:defRPr/>
            </a:pPr>
            <a:r>
              <a:rPr lang="en-US" dirty="0">
                <a:highlight>
                  <a:srgbClr val="FFFF00"/>
                </a:highlight>
              </a:rPr>
              <a:t>Chen, et al, 2019. An integrative Bayesian approach to </a:t>
            </a:r>
            <a:r>
              <a:rPr lang="en-US" dirty="0" err="1">
                <a:highlight>
                  <a:srgbClr val="FFFF00"/>
                </a:highlight>
              </a:rPr>
              <a:t>matix</a:t>
            </a:r>
            <a:r>
              <a:rPr lang="en-US" dirty="0">
                <a:highlight>
                  <a:srgbClr val="FFFF00"/>
                </a:highlight>
              </a:rPr>
              <a:t>-based analysis in neuroimaging. </a:t>
            </a:r>
            <a:r>
              <a:rPr lang="en-US" dirty="0" err="1">
                <a:highlight>
                  <a:srgbClr val="FFFF00"/>
                </a:highlight>
              </a:rPr>
              <a:t>bioRxiv</a:t>
            </a:r>
            <a:r>
              <a:rPr lang="en-US" dirty="0">
                <a:highlight>
                  <a:srgbClr val="FFFF00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854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825501"/>
            <a:ext cx="12192000" cy="6028248"/>
          </a:xfrm>
        </p:spPr>
        <p:txBody>
          <a:bodyPr>
            <a:normAutofit/>
          </a:bodyPr>
          <a:lstStyle/>
          <a:p>
            <a:pPr marL="633413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800" b="1" i="1" kern="0" dirty="0">
              <a:solidFill>
                <a:srgbClr val="00B05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800" b="1" i="1" kern="0" dirty="0">
              <a:solidFill>
                <a:srgbClr val="00B05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400" dirty="0"/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sz="1400" dirty="0"/>
              <a:t>                      </a:t>
            </a:r>
            <a:r>
              <a:rPr lang="en-US" sz="1800" dirty="0">
                <a:highlight>
                  <a:srgbClr val="FFFF00"/>
                </a:highlight>
              </a:rPr>
              <a:t>Chen, et al, 2019. An integrative Bayesian approach to </a:t>
            </a:r>
            <a:r>
              <a:rPr lang="en-US" sz="1800" dirty="0" err="1">
                <a:highlight>
                  <a:srgbClr val="FFFF00"/>
                </a:highlight>
              </a:rPr>
              <a:t>matix</a:t>
            </a:r>
            <a:r>
              <a:rPr lang="en-US" sz="1800" dirty="0">
                <a:highlight>
                  <a:srgbClr val="FFFF00"/>
                </a:highlight>
              </a:rPr>
              <a:t>-based analysis in neuroimaging. </a:t>
            </a:r>
            <a:r>
              <a:rPr lang="en-US" sz="1800" dirty="0" err="1">
                <a:highlight>
                  <a:srgbClr val="FFFF00"/>
                </a:highlight>
              </a:rPr>
              <a:t>bioRxiv</a:t>
            </a:r>
            <a:r>
              <a:rPr lang="en-US" sz="1800" dirty="0">
                <a:highlight>
                  <a:srgbClr val="FFFF00"/>
                </a:highlight>
              </a:rPr>
              <a:t>.</a:t>
            </a:r>
          </a:p>
          <a:p>
            <a:pPr marL="347663" lvl="1" indent="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1650" kern="0" dirty="0">
              <a:solidFill>
                <a:srgbClr val="002060"/>
              </a:solidFill>
              <a:highlight>
                <a:srgbClr val="FFFF00"/>
              </a:highlight>
              <a:latin typeface="Garamond Regular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23999" y="101075"/>
            <a:ext cx="9342783" cy="640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chemeClr val="tx1"/>
                </a:solidFill>
                <a:latin typeface="Constantia" panose="02030602050306030303" pitchFamily="18" charset="0"/>
                <a:cs typeface="Sana" pitchFamily="2" charset="-78"/>
              </a:rPr>
              <a:t>From GLMs to LME to </a:t>
            </a:r>
            <a:r>
              <a:rPr lang="en-US" sz="4000" b="1" dirty="0">
                <a:solidFill>
                  <a:srgbClr val="00B050"/>
                </a:solidFill>
                <a:latin typeface="Constantia" panose="02030602050306030303" pitchFamily="18" charset="0"/>
                <a:cs typeface="Sana" pitchFamily="2" charset="-78"/>
              </a:rPr>
              <a:t>BML</a:t>
            </a:r>
            <a:endParaRPr lang="en-US" sz="4000" b="1" dirty="0">
              <a:solidFill>
                <a:srgbClr val="00B050"/>
              </a:solidFill>
              <a:latin typeface="Constantia" panose="02030602050306030303" pitchFamily="18" charset="0"/>
              <a:ea typeface="ＭＳ Ｐゴシック" charset="0"/>
              <a:cs typeface="Sana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337FC-A66D-1740-B179-82801DFF1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84" y="741157"/>
            <a:ext cx="10233194" cy="551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52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0211" y="817684"/>
            <a:ext cx="7748336" cy="5952084"/>
          </a:xfrm>
        </p:spPr>
        <p:txBody>
          <a:bodyPr>
            <a:normAutofit/>
          </a:bodyPr>
          <a:lstStyle/>
          <a:p>
            <a:pPr marL="233363" indent="-233363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28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ROI-based BML: </a:t>
            </a:r>
            <a:r>
              <a:rPr lang="en-US" b="1" kern="0" dirty="0">
                <a:solidFill>
                  <a:srgbClr val="00B05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16</a:t>
            </a:r>
            <a:r>
              <a:rPr lang="en-US" sz="2800" b="1" kern="0" dirty="0">
                <a:solidFill>
                  <a:srgbClr val="00B05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ROIs</a:t>
            </a:r>
          </a:p>
          <a:p>
            <a:pPr marL="233363" indent="-233363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2800" b="1" kern="0" dirty="0">
                <a:solidFill>
                  <a:srgbClr val="00B05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Full report </a:t>
            </a:r>
            <a:r>
              <a:rPr lang="en-US" sz="28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with richer information: posterior distributions for each ROI</a:t>
            </a:r>
            <a:r>
              <a:rPr lang="en-US" sz="24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  <a:p>
            <a:pPr lvl="1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Arial" panose="020B0604020202020204" pitchFamily="34" charset="0"/>
              </a:rPr>
              <a:t>No dichotomization</a:t>
            </a:r>
          </a:p>
          <a:p>
            <a:pPr lvl="1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Nothing hidden under sea level</a:t>
            </a:r>
            <a:endParaRPr lang="en-US" kern="0" dirty="0">
              <a:solidFill>
                <a:srgbClr val="FF0000"/>
              </a:solidFill>
              <a:latin typeface="Constantia" panose="02030602050306030303" pitchFamily="18" charset="0"/>
              <a:ea typeface="ＭＳ Ｐゴシック" charset="0"/>
              <a:cs typeface="Arial" panose="020B0604020202020204" pitchFamily="34" charset="0"/>
            </a:endParaRPr>
          </a:p>
          <a:p>
            <a:pPr marL="233363" indent="-233363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b="1" kern="0" dirty="0">
                <a:solidFill>
                  <a:srgbClr val="002060"/>
                </a:solidFill>
                <a:highlight>
                  <a:srgbClr val="00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4</a:t>
            </a:r>
            <a:r>
              <a:rPr lang="en-US" sz="2800" b="1" kern="0" dirty="0">
                <a:solidFill>
                  <a:srgbClr val="002060"/>
                </a:solidFill>
                <a:highlight>
                  <a:srgbClr val="00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ROIs </a:t>
            </a:r>
            <a:r>
              <a:rPr lang="en-US" sz="28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with strong evidence of effect compared to  </a:t>
            </a:r>
          </a:p>
          <a:p>
            <a:pPr lvl="1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Region effect inferences: unavailable from GLM and graph theory</a:t>
            </a:r>
          </a:p>
          <a:p>
            <a:pPr lvl="1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Arial" panose="020B0604020202020204" pitchFamily="34" charset="0"/>
              </a:rPr>
              <a:t>Hubness?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874295" y="1"/>
            <a:ext cx="10523621" cy="7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rgbClr val="212745"/>
                </a:solidFill>
                <a:latin typeface="Sana" pitchFamily="2" charset="-78"/>
                <a:cs typeface="Sana" pitchFamily="2" charset="-78"/>
              </a:rPr>
              <a:t>IRC – ROI effect from BML: </a:t>
            </a:r>
            <a:r>
              <a:rPr lang="en-US" sz="4000" b="1" dirty="0">
                <a:solidFill>
                  <a:srgbClr val="00B050"/>
                </a:solidFill>
                <a:latin typeface="Sana" pitchFamily="2" charset="-78"/>
                <a:cs typeface="Sana" pitchFamily="2" charset="-78"/>
              </a:rPr>
              <a:t>full distributions</a:t>
            </a:r>
            <a:endParaRPr lang="en-US" sz="4000" b="1" dirty="0">
              <a:solidFill>
                <a:srgbClr val="00B050"/>
              </a:solidFill>
              <a:latin typeface="Sana" pitchFamily="2" charset="-78"/>
              <a:ea typeface="ＭＳ Ｐゴシック" charset="0"/>
              <a:cs typeface="Sana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EDE98D-61D7-4049-97DC-0139FAD4A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334" y="742549"/>
            <a:ext cx="5695666" cy="37482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93F346-6ED8-B648-9633-4DBF0D9EA017}"/>
              </a:ext>
            </a:extLst>
          </p:cNvPr>
          <p:cNvSpPr txBox="1"/>
          <p:nvPr/>
        </p:nvSpPr>
        <p:spPr>
          <a:xfrm>
            <a:off x="8846310" y="5233299"/>
            <a:ext cx="1821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rebuchet MS"/>
              </a:rPr>
              <a:t>Highlight, not hide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4144C4-1D30-E942-8237-E37DA864C94C}"/>
              </a:ext>
            </a:extLst>
          </p:cNvPr>
          <p:cNvCxnSpPr>
            <a:cxnSpLocks/>
          </p:cNvCxnSpPr>
          <p:nvPr/>
        </p:nvCxnSpPr>
        <p:spPr>
          <a:xfrm flipV="1">
            <a:off x="9705475" y="4490751"/>
            <a:ext cx="0" cy="742548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8F797CE-53FD-7E43-9FD4-DB1A09F6FDB0}"/>
              </a:ext>
            </a:extLst>
          </p:cNvPr>
          <p:cNvSpPr txBox="1"/>
          <p:nvPr/>
        </p:nvSpPr>
        <p:spPr>
          <a:xfrm>
            <a:off x="4394579" y="5567587"/>
            <a:ext cx="3029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about Left &amp; Right Anterior Insula?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8EE172B-8DF3-8A49-B5A0-C4921FACD3B6}"/>
              </a:ext>
            </a:extLst>
          </p:cNvPr>
          <p:cNvCxnSpPr>
            <a:cxnSpLocks/>
          </p:cNvCxnSpPr>
          <p:nvPr/>
        </p:nvCxnSpPr>
        <p:spPr>
          <a:xfrm flipV="1">
            <a:off x="7151427" y="2261006"/>
            <a:ext cx="4421874" cy="3621180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8A2CA96-A92C-1D4F-9A49-1E086F5EB9A4}"/>
              </a:ext>
            </a:extLst>
          </p:cNvPr>
          <p:cNvCxnSpPr>
            <a:cxnSpLocks/>
          </p:cNvCxnSpPr>
          <p:nvPr/>
        </p:nvCxnSpPr>
        <p:spPr>
          <a:xfrm flipV="1">
            <a:off x="7151427" y="2261006"/>
            <a:ext cx="3029803" cy="3621180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9C3FDD-34D7-3A49-9CEA-F22D1F206F5A}"/>
              </a:ext>
            </a:extLst>
          </p:cNvPr>
          <p:cNvCxnSpPr>
            <a:cxnSpLocks/>
          </p:cNvCxnSpPr>
          <p:nvPr/>
        </p:nvCxnSpPr>
        <p:spPr>
          <a:xfrm flipV="1">
            <a:off x="7151427" y="1528148"/>
            <a:ext cx="122830" cy="435403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32F6A48-1396-0347-A859-566D2319B1EE}"/>
              </a:ext>
            </a:extLst>
          </p:cNvPr>
          <p:cNvCxnSpPr>
            <a:cxnSpLocks/>
          </p:cNvCxnSpPr>
          <p:nvPr/>
        </p:nvCxnSpPr>
        <p:spPr>
          <a:xfrm flipV="1">
            <a:off x="7151427" y="1496123"/>
            <a:ext cx="1597628" cy="4386063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55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0211" y="817684"/>
            <a:ext cx="7748336" cy="5952084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Arial" panose="020B0604020202020204" pitchFamily="34" charset="0"/>
              </a:rPr>
              <a:t>120 RPs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874295" y="1"/>
            <a:ext cx="10523621" cy="7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rgbClr val="212745"/>
                </a:solidFill>
                <a:latin typeface="Sana" pitchFamily="2" charset="-78"/>
                <a:cs typeface="Sana" pitchFamily="2" charset="-78"/>
              </a:rPr>
              <a:t>IRC – RP effect from BML: </a:t>
            </a:r>
            <a:r>
              <a:rPr lang="en-US" sz="4000" b="1" dirty="0">
                <a:solidFill>
                  <a:srgbClr val="00B050"/>
                </a:solidFill>
                <a:latin typeface="Sana" pitchFamily="2" charset="-78"/>
                <a:cs typeface="Sana" pitchFamily="2" charset="-78"/>
              </a:rPr>
              <a:t>full distributions</a:t>
            </a:r>
            <a:endParaRPr lang="en-US" sz="4000" b="1" dirty="0">
              <a:solidFill>
                <a:srgbClr val="00B050"/>
              </a:solidFill>
              <a:latin typeface="Sana" pitchFamily="2" charset="-78"/>
              <a:ea typeface="ＭＳ Ｐゴシック" charset="0"/>
              <a:cs typeface="Sana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267C39-C81B-8840-B5AF-10BBB9212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940" y="738691"/>
            <a:ext cx="9758062" cy="61193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B7C01A-17D7-7C48-93F3-BCC18F347849}"/>
              </a:ext>
            </a:extLst>
          </p:cNvPr>
          <p:cNvSpPr txBox="1"/>
          <p:nvPr/>
        </p:nvSpPr>
        <p:spPr>
          <a:xfrm>
            <a:off x="80211" y="3344746"/>
            <a:ext cx="1821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rebuchet MS"/>
              </a:rPr>
              <a:t>Highlight, not hide</a:t>
            </a:r>
          </a:p>
        </p:txBody>
      </p:sp>
    </p:spTree>
    <p:extLst>
      <p:ext uri="{BB962C8B-B14F-4D97-AF65-F5344CB8AC3E}">
        <p14:creationId xmlns:p14="http://schemas.microsoft.com/office/powerpoint/2010/main" val="41797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546100"/>
            <a:ext cx="12111789" cy="6311900"/>
          </a:xfrm>
          <a:ln>
            <a:noFill/>
          </a:ln>
        </p:spPr>
        <p:txBody>
          <a:bodyPr>
            <a:normAutofit/>
          </a:bodyPr>
          <a:lstStyle/>
          <a:p>
            <a:pPr marL="233363" indent="-233363" eaLnBrk="0" fontAlgn="base" hangingPunct="0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ROI-based BML: 16 ROIs</a:t>
            </a:r>
          </a:p>
          <a:p>
            <a:pPr marL="233363" indent="-233363" eaLnBrk="0" fontAlgn="base" hangingPunct="0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Full report for all region pairs (RPs)</a:t>
            </a:r>
          </a:p>
          <a:p>
            <a:pPr marL="233363" indent="-233363" eaLnBrk="0" fontAlgn="base" hangingPunct="0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Comparisons with GLMs: </a:t>
            </a:r>
            <a:r>
              <a:rPr lang="en-US" b="1" kern="0" dirty="0">
                <a:solidFill>
                  <a:srgbClr val="002060"/>
                </a:solidFill>
                <a:highlight>
                  <a:srgbClr val="00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nothing hidden under sea level</a:t>
            </a:r>
            <a:endParaRPr lang="en-US" b="1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90563" lvl="1" indent="-233363" eaLnBrk="0" fontAlgn="base" hangingPunct="0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20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63 RPs identified by GLMs with </a:t>
            </a:r>
            <a:r>
              <a:rPr lang="en-US" sz="2000" i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</a:t>
            </a:r>
            <a:r>
              <a:rPr lang="en-US" sz="20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of 0.05: </a:t>
            </a:r>
            <a:r>
              <a:rPr lang="en-US" sz="2000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none survived </a:t>
            </a:r>
            <a:r>
              <a:rPr lang="en-US" sz="20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after correction with NBS via permutations</a:t>
            </a:r>
          </a:p>
          <a:p>
            <a:pPr marL="690563" lvl="1" indent="-233363" eaLnBrk="0" fontAlgn="base" hangingPunct="0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2000" kern="0" dirty="0">
                <a:solidFill>
                  <a:srgbClr val="002060"/>
                </a:solidFill>
                <a:highlight>
                  <a:srgbClr val="00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33 RPs </a:t>
            </a:r>
            <a:r>
              <a:rPr lang="en-US" sz="20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with strong evidence under BML</a:t>
            </a:r>
          </a:p>
          <a:p>
            <a:pPr marL="569913" lvl="1" indent="-222250" algn="l" eaLnBrk="0" fontAlgn="base" hangingPunct="0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sz="2600" kern="0" dirty="0">
              <a:solidFill>
                <a:srgbClr val="002060"/>
              </a:solidFill>
              <a:latin typeface="Garamond Regular"/>
              <a:ea typeface="ＭＳ Ｐゴシック" charset="0"/>
              <a:cs typeface="Palatino Linotype" charset="0"/>
            </a:endParaRPr>
          </a:p>
          <a:p>
            <a:pPr marL="569913" lvl="1" indent="-222250" algn="l" eaLnBrk="0" fontAlgn="base" hangingPunct="0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charset="0"/>
              <a:buChar char="H"/>
              <a:defRPr/>
            </a:pPr>
            <a:endParaRPr lang="en-US" sz="2400" kern="0" dirty="0">
              <a:solidFill>
                <a:srgbClr val="000000"/>
              </a:solidFill>
              <a:latin typeface="Trebuchet MS"/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09074" y="1"/>
            <a:ext cx="10258926" cy="78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rgbClr val="212745"/>
                </a:solidFill>
                <a:latin typeface="Sana" pitchFamily="2" charset="-78"/>
                <a:cs typeface="Sana" pitchFamily="2" charset="-78"/>
              </a:rPr>
              <a:t>IRC- RP effect from BML</a:t>
            </a:r>
            <a:endParaRPr lang="en-US" sz="4000" dirty="0">
              <a:solidFill>
                <a:srgbClr val="00B050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B6B0B9-DF63-6041-8EC6-4C0491A0C8EA}"/>
              </a:ext>
            </a:extLst>
          </p:cNvPr>
          <p:cNvSpPr txBox="1"/>
          <p:nvPr/>
        </p:nvSpPr>
        <p:spPr>
          <a:xfrm>
            <a:off x="5058854" y="2413687"/>
            <a:ext cx="810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FF"/>
                </a:solidFill>
                <a:latin typeface="Trebuchet MS"/>
                <a:ea typeface="+mn-ea"/>
                <a:cs typeface="+mn-cs"/>
              </a:rPr>
              <a:t>GLM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1239CA-084E-9947-A2E7-46116BDB9BBE}"/>
              </a:ext>
            </a:extLst>
          </p:cNvPr>
          <p:cNvSpPr txBox="1"/>
          <p:nvPr/>
        </p:nvSpPr>
        <p:spPr>
          <a:xfrm>
            <a:off x="9581147" y="2363642"/>
            <a:ext cx="810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FF"/>
                </a:solidFill>
                <a:latin typeface="Trebuchet MS"/>
                <a:ea typeface="+mn-ea"/>
                <a:cs typeface="+mn-cs"/>
              </a:rPr>
              <a:t>BML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EDC19D-25AD-294B-A4A8-FC32C77A9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053" y="2763752"/>
            <a:ext cx="8743247" cy="41331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87C6F6-F1CB-8C43-A0C5-B426AA4D1044}"/>
              </a:ext>
            </a:extLst>
          </p:cNvPr>
          <p:cNvSpPr txBox="1"/>
          <p:nvPr/>
        </p:nvSpPr>
        <p:spPr>
          <a:xfrm>
            <a:off x="408162" y="3937976"/>
            <a:ext cx="1821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rebuchet MS"/>
              </a:rPr>
              <a:t>Highlight, not hide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1B19B3-80E9-BB47-A1D0-42A59B23ED12}"/>
              </a:ext>
            </a:extLst>
          </p:cNvPr>
          <p:cNvCxnSpPr>
            <a:cxnSpLocks/>
          </p:cNvCxnSpPr>
          <p:nvPr/>
        </p:nvCxnSpPr>
        <p:spPr>
          <a:xfrm>
            <a:off x="2245895" y="4379492"/>
            <a:ext cx="1084158" cy="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91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55638"/>
            <a:ext cx="5234411" cy="6202362"/>
          </a:xfrm>
        </p:spPr>
        <p:txBody>
          <a:bodyPr>
            <a:normAutofit/>
          </a:bodyPr>
          <a:lstStyle/>
          <a:p>
            <a:pPr marL="233363" indent="-233363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25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ROI-based BML with IRD of 16 ROIs: cross-validation</a:t>
            </a:r>
          </a:p>
          <a:p>
            <a:pPr marL="633413" lvl="1" indent="-285750" algn="l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2060"/>
                </a:solidFill>
                <a:highlight>
                  <a:srgbClr val="00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Leave-one-out information criterion</a:t>
            </a: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(LOOIC</a:t>
            </a:r>
            <a:r>
              <a:rPr lang="en-US" sz="24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)</a:t>
            </a:r>
          </a:p>
          <a:p>
            <a:pPr marL="633413" lvl="1" indent="-285750" algn="l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algn="l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400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algn="l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algn="l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Posterior predictive checking</a:t>
            </a:r>
          </a:p>
          <a:p>
            <a:pPr>
              <a:defRPr/>
            </a:pPr>
            <a:r>
              <a:rPr lang="en-US" sz="2300" b="1" dirty="0">
                <a:latin typeface="Constantia" panose="02030602050306030303" pitchFamily="18" charset="0"/>
                <a:ea typeface="ＭＳ Ｐゴシック" charset="0"/>
              </a:rPr>
              <a:t>Effects of BML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900" dirty="0">
                <a:latin typeface="Constantia" panose="02030602050306030303" pitchFamily="18" charset="0"/>
                <a:ea typeface="ＭＳ Ｐゴシック" charset="0"/>
              </a:rPr>
              <a:t>Regularizing ROIs: don’t fully trust individual ROI data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900" dirty="0">
                <a:latin typeface="Constantia" panose="02030602050306030303" pitchFamily="18" charset="0"/>
                <a:ea typeface="ＭＳ Ｐゴシック" charset="0"/>
              </a:rPr>
              <a:t>Sacrificing fit at each ROI; achieving better overall fit</a:t>
            </a:r>
          </a:p>
          <a:p>
            <a:pPr marL="569913" lvl="1" indent="-222250" algn="l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charset="0"/>
              <a:buChar char="H"/>
              <a:defRPr/>
            </a:pPr>
            <a:endParaRPr lang="en-US" sz="2400" kern="0" dirty="0">
              <a:solidFill>
                <a:srgbClr val="000000"/>
              </a:solidFill>
              <a:latin typeface="Constantia" panose="02030602050306030303" pitchFamily="18" charset="0"/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24000" y="67896"/>
            <a:ext cx="9144000" cy="532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Tx/>
              <a:defRPr/>
            </a:pPr>
            <a:r>
              <a:rPr lang="en-US" sz="4000" b="1" dirty="0">
                <a:solidFill>
                  <a:srgbClr val="212745"/>
                </a:solidFill>
                <a:latin typeface="Sana" pitchFamily="2" charset="-78"/>
                <a:cs typeface="Sana" pitchFamily="2" charset="-78"/>
              </a:rPr>
              <a:t>BML: </a:t>
            </a:r>
            <a:r>
              <a:rPr lang="en-US" sz="4000" b="1" dirty="0">
                <a:solidFill>
                  <a:srgbClr val="00B050"/>
                </a:solidFill>
                <a:latin typeface="Sana" pitchFamily="2" charset="-78"/>
                <a:cs typeface="Sana" pitchFamily="2" charset="-78"/>
              </a:rPr>
              <a:t>model validations</a:t>
            </a:r>
            <a:endParaRPr lang="en-US" sz="4000" dirty="0">
              <a:solidFill>
                <a:srgbClr val="00B050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A3F1AC-1E98-2E48-A8AB-20E3DF90AC08}"/>
              </a:ext>
            </a:extLst>
          </p:cNvPr>
          <p:cNvSpPr txBox="1"/>
          <p:nvPr/>
        </p:nvSpPr>
        <p:spPr>
          <a:xfrm>
            <a:off x="1647906" y="2625229"/>
            <a:ext cx="20365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941100"/>
                </a:solidFill>
                <a:latin typeface="Garamond" panose="02020404030301010803" pitchFamily="18" charset="0"/>
                <a:ea typeface="ＭＳ Ｐゴシック" charset="0"/>
              </a:rPr>
              <a:t>Cross-validation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BE4E7A-008E-B04C-8ABE-0EFB6E9F1E6E}"/>
              </a:ext>
            </a:extLst>
          </p:cNvPr>
          <p:cNvSpPr txBox="1"/>
          <p:nvPr/>
        </p:nvSpPr>
        <p:spPr>
          <a:xfrm>
            <a:off x="6799233" y="3007649"/>
            <a:ext cx="620683" cy="369332"/>
          </a:xfrm>
          <a:prstGeom prst="rect">
            <a:avLst/>
          </a:prstGeom>
          <a:noFill/>
          <a:ln w="25400"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Trebuchet MS" panose="020B0603020202020204"/>
                <a:ea typeface="ＭＳ Ｐゴシック" charset="0"/>
              </a:rPr>
              <a:t>GLM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8E01B1-6000-8347-8E74-69C5DA9C86C0}"/>
              </a:ext>
            </a:extLst>
          </p:cNvPr>
          <p:cNvSpPr txBox="1"/>
          <p:nvPr/>
        </p:nvSpPr>
        <p:spPr>
          <a:xfrm>
            <a:off x="10306314" y="3032131"/>
            <a:ext cx="595035" cy="369332"/>
          </a:xfrm>
          <a:prstGeom prst="rect">
            <a:avLst/>
          </a:prstGeom>
          <a:noFill/>
          <a:ln w="25400" cmpd="dbl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Trebuchet MS" panose="020B0603020202020204"/>
                <a:ea typeface="ＭＳ Ｐゴシック" charset="0"/>
              </a:rPr>
              <a:t>BML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75258B-2F8F-1E45-A789-B453C190B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838" y="3445518"/>
            <a:ext cx="6837162" cy="33791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3078EE-A2F9-7D40-80F4-81C780B36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37" y="3092178"/>
            <a:ext cx="3852120" cy="891236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0BBDEB-6ECF-F442-BD28-94C21CE6019B}"/>
              </a:ext>
            </a:extLst>
          </p:cNvPr>
          <p:cNvCxnSpPr>
            <a:cxnSpLocks/>
          </p:cNvCxnSpPr>
          <p:nvPr/>
        </p:nvCxnSpPr>
        <p:spPr>
          <a:xfrm>
            <a:off x="4592257" y="4395537"/>
            <a:ext cx="886122" cy="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3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785600"/>
            <a:ext cx="11710219" cy="6005725"/>
          </a:xfrm>
        </p:spPr>
        <p:txBody>
          <a:bodyPr>
            <a:normAutofit fontScale="92500" lnSpcReduction="20000"/>
          </a:bodyPr>
          <a:lstStyle/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5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Multiplicity problems in neuroimaging</a:t>
            </a: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500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5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Improved modeling from two perspectives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Weirdness of </a:t>
            </a:r>
            <a:r>
              <a:rPr lang="en-US" sz="2600" i="1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</a:t>
            </a:r>
            <a:r>
              <a:rPr lang="en-US" sz="2600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-value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Information waste and inefficient modeling</a:t>
            </a:r>
          </a:p>
          <a:p>
            <a:pPr marL="457200" lvl="1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endParaRPr lang="en-US" sz="2800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1300" b="1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5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Application #1: region-based analysis (RBA)</a:t>
            </a:r>
          </a:p>
          <a:p>
            <a:pPr marL="633413" lvl="1" indent="-285750" algn="l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Task-related experiment or resting state (</a:t>
            </a:r>
            <a:r>
              <a:rPr lang="en-US" sz="2600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seed-based correlation analysis)</a:t>
            </a:r>
          </a:p>
          <a:p>
            <a:pPr marL="347663" lvl="1" indent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Pct val="70000"/>
              <a:buNone/>
              <a:defRPr/>
            </a:pPr>
            <a:r>
              <a:rPr lang="en-US" sz="26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Program available in </a:t>
            </a:r>
            <a:r>
              <a:rPr lang="en-US" sz="2600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AFNI</a:t>
            </a:r>
            <a:r>
              <a:rPr lang="en-US" sz="26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: </a:t>
            </a:r>
            <a:r>
              <a:rPr lang="en-US" sz="2600" b="1" i="1" dirty="0" err="1">
                <a:solidFill>
                  <a:srgbClr val="0054FF"/>
                </a:solidFill>
                <a:latin typeface="Trebuchet MS" panose="020B0603020202020204"/>
                <a:ea typeface="ＭＳ Ｐゴシック" charset="0"/>
              </a:rPr>
              <a:t>BayesianGroupAna.py</a:t>
            </a:r>
            <a:r>
              <a:rPr lang="en-US" sz="2600" b="1" dirty="0">
                <a:solidFill>
                  <a:srgbClr val="0054FF"/>
                </a:solidFill>
                <a:latin typeface="Trebuchet MS" panose="020B0603020202020204"/>
                <a:ea typeface="ＭＳ Ｐゴシック" charset="0"/>
              </a:rPr>
              <a:t> </a:t>
            </a:r>
            <a:endParaRPr lang="en-US" sz="2600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347663" lvl="1" indent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Pct val="70000"/>
              <a:buNone/>
              <a:defRPr/>
            </a:pPr>
            <a:endParaRPr lang="en-US" sz="1300" kern="0" dirty="0">
              <a:solidFill>
                <a:srgbClr val="FF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1200" b="1" kern="0" dirty="0">
              <a:solidFill>
                <a:srgbClr val="0608C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5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Application #2: matrix-based analysis (MBA)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FMRI: inter-region correlation (IRC)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kern="0" dirty="0">
                <a:solidFill>
                  <a:srgbClr val="00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DTI: white matter properties (FA, MD, etc.) 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kern="0" dirty="0">
                <a:solidFill>
                  <a:srgbClr val="00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Naturalistic scanning: Inter-subject correlation (ISC)</a:t>
            </a:r>
          </a:p>
          <a:p>
            <a:pPr marL="347663" lvl="1" indent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sz="26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Program available in </a:t>
            </a:r>
            <a:r>
              <a:rPr lang="en-US" sz="2600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AFNI</a:t>
            </a:r>
            <a:r>
              <a:rPr lang="en-US" sz="26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: </a:t>
            </a:r>
            <a:r>
              <a:rPr lang="en-US" sz="2600" b="1" i="1" dirty="0">
                <a:solidFill>
                  <a:srgbClr val="0054FF"/>
                </a:solidFill>
                <a:latin typeface="Trebuchet MS" panose="020B0603020202020204"/>
                <a:ea typeface="ＭＳ Ｐゴシック" charset="0"/>
              </a:rPr>
              <a:t>MBA</a:t>
            </a:r>
            <a:r>
              <a:rPr lang="en-US" sz="2600" b="1" dirty="0">
                <a:solidFill>
                  <a:srgbClr val="008040"/>
                </a:solidFill>
                <a:latin typeface="Trebuchet MS" panose="020B0603020202020204"/>
                <a:ea typeface="ＭＳ Ｐゴシック" charset="0"/>
              </a:rPr>
              <a:t> </a:t>
            </a:r>
            <a:endParaRPr lang="en-US" sz="2600" kern="0" dirty="0">
              <a:solidFill>
                <a:srgbClr val="FF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088412" y="66675"/>
            <a:ext cx="2658752" cy="78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rgbClr val="212745"/>
                </a:solidFill>
                <a:latin typeface="Constantia" panose="02030602050306030303" pitchFamily="18" charset="0"/>
              </a:rPr>
              <a:t>Summary</a:t>
            </a:r>
            <a:endParaRPr lang="en-US" sz="4000" b="1" dirty="0">
              <a:solidFill>
                <a:srgbClr val="0000FF"/>
              </a:solidFill>
              <a:latin typeface="Constantia" panose="02030602050306030303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4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785600"/>
            <a:ext cx="12192001" cy="6005725"/>
          </a:xfrm>
        </p:spPr>
        <p:txBody>
          <a:bodyPr>
            <a:normAutofit/>
          </a:bodyPr>
          <a:lstStyle/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Kidney cancer distribution among counties</a:t>
            </a: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800" b="1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002611" y="1"/>
            <a:ext cx="7732793" cy="7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Keep Kidney Cancer in Mind!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2CE42C-4B02-7944-8ACC-0413686DF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8858"/>
            <a:ext cx="6096001" cy="32814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A7EB32-C7D2-B74A-B215-13484B6E7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630" y="2563069"/>
            <a:ext cx="6120397" cy="32672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ECFF7F-20CC-4148-AD5E-F0642515BB27}"/>
              </a:ext>
            </a:extLst>
          </p:cNvPr>
          <p:cNvSpPr txBox="1"/>
          <p:nvPr/>
        </p:nvSpPr>
        <p:spPr>
          <a:xfrm>
            <a:off x="1569493" y="1694393"/>
            <a:ext cx="177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Highest rate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F50259-B6EA-6A47-AA91-67E9F9349B55}"/>
              </a:ext>
            </a:extLst>
          </p:cNvPr>
          <p:cNvSpPr txBox="1"/>
          <p:nvPr/>
        </p:nvSpPr>
        <p:spPr>
          <a:xfrm>
            <a:off x="7961195" y="1694393"/>
            <a:ext cx="177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lowest rate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86F280-5F16-1F4B-BAA5-518139DAA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6055" y="5522287"/>
            <a:ext cx="5259888" cy="13414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411860-AC32-A547-8048-42B0736554C9}"/>
              </a:ext>
            </a:extLst>
          </p:cNvPr>
          <p:cNvSpPr txBox="1"/>
          <p:nvPr/>
        </p:nvSpPr>
        <p:spPr>
          <a:xfrm>
            <a:off x="952185" y="5931401"/>
            <a:ext cx="2286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tantia" panose="02030602050306030303" pitchFamily="18" charset="0"/>
              </a:rPr>
              <a:t>Calibration</a:t>
            </a:r>
          </a:p>
        </p:txBody>
      </p:sp>
    </p:spTree>
    <p:extLst>
      <p:ext uri="{BB962C8B-B14F-4D97-AF65-F5344CB8AC3E}">
        <p14:creationId xmlns:p14="http://schemas.microsoft.com/office/powerpoint/2010/main" val="410957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6147" y="704174"/>
            <a:ext cx="12079705" cy="5917030"/>
          </a:xfrm>
        </p:spPr>
        <p:txBody>
          <a:bodyPr>
            <a:noAutofit/>
          </a:bodyPr>
          <a:lstStyle/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b="1" dirty="0">
                <a:solidFill>
                  <a:srgbClr val="00B050"/>
                </a:solidFill>
                <a:latin typeface="Constantia" panose="02030602050306030303" pitchFamily="18" charset="0"/>
              </a:rPr>
              <a:t>Paul-Christian </a:t>
            </a:r>
            <a:r>
              <a:rPr lang="en-US" b="1" dirty="0" err="1">
                <a:solidFill>
                  <a:srgbClr val="00B050"/>
                </a:solidFill>
                <a:latin typeface="Constantia" panose="02030602050306030303" pitchFamily="18" charset="0"/>
              </a:rPr>
              <a:t>Bürkner</a:t>
            </a:r>
            <a:r>
              <a:rPr lang="en-US" sz="3200" dirty="0">
                <a:latin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</a:rPr>
              <a:t>(Department of Psychology, University of </a:t>
            </a:r>
            <a:r>
              <a:rPr lang="en-US" sz="2400" dirty="0" err="1">
                <a:latin typeface="Constantia" panose="02030602050306030303" pitchFamily="18" charset="0"/>
              </a:rPr>
              <a:t>Münster</a:t>
            </a:r>
            <a:r>
              <a:rPr lang="en-US" sz="2400" dirty="0">
                <a:latin typeface="Constantia" panose="02030602050306030303" pitchFamily="18" charset="0"/>
              </a:rPr>
              <a:t>)</a:t>
            </a: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b="1" dirty="0">
                <a:solidFill>
                  <a:srgbClr val="00B050"/>
                </a:solidFill>
                <a:latin typeface="Constantia" panose="02030602050306030303" pitchFamily="18" charset="0"/>
              </a:rPr>
              <a:t>Andrew Gelman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</a:rPr>
              <a:t>(Columbia University), </a:t>
            </a:r>
            <a:r>
              <a:rPr lang="en-US" sz="2400" b="1" dirty="0">
                <a:solidFill>
                  <a:srgbClr val="00B050"/>
                </a:solidFill>
                <a:latin typeface="Constantia" panose="02030602050306030303" pitchFamily="18" charset="0"/>
              </a:rPr>
              <a:t>Stan Development Team, R Foundation</a:t>
            </a:r>
            <a:endParaRPr lang="en-US" sz="2400" dirty="0">
              <a:latin typeface="Constantia" panose="02030602050306030303" pitchFamily="18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200" dirty="0">
              <a:latin typeface="Constantia" panose="02030602050306030303" pitchFamily="18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b="1" dirty="0" err="1">
                <a:solidFill>
                  <a:srgbClr val="00B050"/>
                </a:solidFill>
                <a:latin typeface="Constantia" panose="02030602050306030303" pitchFamily="18" charset="0"/>
              </a:rPr>
              <a:t>Yaqiong</a:t>
            </a:r>
            <a:r>
              <a:rPr lang="en-US" b="1" dirty="0">
                <a:solidFill>
                  <a:srgbClr val="00B050"/>
                </a:solidFill>
                <a:latin typeface="Constantia" panose="02030602050306030303" pitchFamily="18" charset="0"/>
              </a:rPr>
              <a:t> Xiao,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nstantia" panose="02030602050306030303" pitchFamily="18" charset="0"/>
              </a:rPr>
              <a:t>Elizabeth </a:t>
            </a:r>
            <a:r>
              <a:rPr lang="en-US" b="1" dirty="0" err="1">
                <a:solidFill>
                  <a:srgbClr val="00B050"/>
                </a:solidFill>
                <a:latin typeface="Constantia" panose="02030602050306030303" pitchFamily="18" charset="0"/>
              </a:rPr>
              <a:t>Redcay</a:t>
            </a:r>
            <a:r>
              <a:rPr lang="en-US" b="1" dirty="0">
                <a:solidFill>
                  <a:srgbClr val="00B050"/>
                </a:solidFill>
                <a:latin typeface="Constantia" panose="02030602050306030303" pitchFamily="18" charset="0"/>
              </a:rPr>
              <a:t>,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nstantia" panose="02030602050306030303" pitchFamily="18" charset="0"/>
              </a:rPr>
              <a:t>Tracy Riggins, </a:t>
            </a:r>
            <a:r>
              <a:rPr lang="en-US" b="1" dirty="0" err="1">
                <a:solidFill>
                  <a:srgbClr val="00B050"/>
                </a:solidFill>
                <a:latin typeface="Constantia" panose="02030602050306030303" pitchFamily="18" charset="0"/>
              </a:rPr>
              <a:t>Fengji</a:t>
            </a:r>
            <a:r>
              <a:rPr lang="en-US" b="1" dirty="0">
                <a:solidFill>
                  <a:srgbClr val="00B050"/>
                </a:solidFill>
                <a:latin typeface="Constantia" panose="02030602050306030303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onstantia" panose="02030602050306030303" pitchFamily="18" charset="0"/>
              </a:rPr>
              <a:t>Geng</a:t>
            </a:r>
            <a:endParaRPr lang="en-US" b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b="1" dirty="0">
                <a:solidFill>
                  <a:srgbClr val="00B050"/>
                </a:solidFill>
                <a:latin typeface="Constantia" panose="02030602050306030303" pitchFamily="18" charset="0"/>
              </a:rPr>
              <a:t>Luiz Pessoa,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nstantia" panose="02030602050306030303" pitchFamily="18" charset="0"/>
              </a:rPr>
              <a:t>Joshua </a:t>
            </a:r>
            <a:r>
              <a:rPr lang="en-US" b="1" dirty="0" err="1">
                <a:solidFill>
                  <a:srgbClr val="00B050"/>
                </a:solidFill>
                <a:latin typeface="Constantia" panose="02030602050306030303" pitchFamily="18" charset="0"/>
              </a:rPr>
              <a:t>Kinnison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</a:rPr>
              <a:t>(Depart of Psychology, University of Maryland)</a:t>
            </a: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200" dirty="0">
              <a:latin typeface="Constantia" panose="02030602050306030303" pitchFamily="18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b="1" dirty="0" err="1">
                <a:solidFill>
                  <a:srgbClr val="00B050"/>
                </a:solidFill>
                <a:latin typeface="Constantia" panose="02030602050306030303" pitchFamily="18" charset="0"/>
              </a:rPr>
              <a:t>Zhihao</a:t>
            </a:r>
            <a:r>
              <a:rPr lang="en-US" b="1" dirty="0">
                <a:solidFill>
                  <a:srgbClr val="00B050"/>
                </a:solidFill>
                <a:latin typeface="Constantia" panose="02030602050306030303" pitchFamily="18" charset="0"/>
              </a:rPr>
              <a:t> Li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</a:rPr>
              <a:t>(School of Psychology and Sociology, Shenzhen University, China)</a:t>
            </a: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sz="3200" b="1" dirty="0">
                <a:solidFill>
                  <a:srgbClr val="00B050"/>
                </a:solidFill>
                <a:latin typeface="Constantia" panose="02030602050306030303" pitchFamily="18" charset="0"/>
              </a:rPr>
              <a:t>  </a:t>
            </a:r>
            <a:r>
              <a:rPr lang="en-US" b="1" dirty="0" err="1">
                <a:solidFill>
                  <a:srgbClr val="00B050"/>
                </a:solidFill>
                <a:latin typeface="Constantia" panose="02030602050306030303" pitchFamily="18" charset="0"/>
              </a:rPr>
              <a:t>Lijun</a:t>
            </a:r>
            <a:r>
              <a:rPr lang="en-US" b="1" dirty="0">
                <a:solidFill>
                  <a:srgbClr val="00B050"/>
                </a:solidFill>
                <a:latin typeface="Constantia" panose="02030602050306030303" pitchFamily="18" charset="0"/>
              </a:rPr>
              <a:t> Yin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</a:rPr>
              <a:t>(Department of Psychology, Sun </a:t>
            </a:r>
            <a:r>
              <a:rPr lang="en-US" sz="2400" dirty="0" err="1">
                <a:latin typeface="Constantia" panose="02030602050306030303" pitchFamily="18" charset="0"/>
              </a:rPr>
              <a:t>Yat-sen</a:t>
            </a:r>
            <a:r>
              <a:rPr lang="en-US" sz="2400" dirty="0">
                <a:latin typeface="Constantia" panose="02030602050306030303" pitchFamily="18" charset="0"/>
              </a:rPr>
              <a:t> University, China)</a:t>
            </a: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200" dirty="0">
              <a:latin typeface="Constantia" panose="02030602050306030303" pitchFamily="18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b="1" dirty="0">
                <a:solidFill>
                  <a:srgbClr val="00B050"/>
                </a:solidFill>
                <a:latin typeface="Constantia" panose="02030602050306030303" pitchFamily="18" charset="0"/>
              </a:rPr>
              <a:t>Emily Finn, Daniel </a:t>
            </a:r>
            <a:r>
              <a:rPr lang="en-US" b="1" dirty="0" err="1">
                <a:solidFill>
                  <a:srgbClr val="00B050"/>
                </a:solidFill>
                <a:latin typeface="Constantia" panose="02030602050306030303" pitchFamily="18" charset="0"/>
              </a:rPr>
              <a:t>Handwerker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</a:rPr>
              <a:t>(SFIM/NIMH, National Institutes of Health)</a:t>
            </a:r>
            <a:endParaRPr lang="en-US" sz="2400" b="1" kern="0" dirty="0">
              <a:solidFill>
                <a:srgbClr val="00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200" dirty="0">
              <a:latin typeface="Constantia" panose="02030602050306030303" pitchFamily="18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b="1" dirty="0">
                <a:solidFill>
                  <a:srgbClr val="00B050"/>
                </a:solidFill>
                <a:latin typeface="Constantia" panose="02030602050306030303" pitchFamily="18" charset="0"/>
              </a:rPr>
              <a:t>Paul A. Taylor, Daniel R. Glen, Justin K. Rajendra, Richard C. Reynolds, Robert W. Cox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</a:rPr>
              <a:t>(SSCC/NIMH, National Institutes of Health)</a:t>
            </a:r>
            <a:endParaRPr lang="en-US" sz="2400" b="1" kern="0" dirty="0">
              <a:solidFill>
                <a:srgbClr val="00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24000" y="1"/>
            <a:ext cx="9144000" cy="78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rgbClr val="212745"/>
                </a:solidFill>
                <a:latin typeface="Sana" pitchFamily="2" charset="-78"/>
                <a:cs typeface="Sana" pitchFamily="2" charset="-78"/>
              </a:rPr>
              <a:t>Acknowledgements</a:t>
            </a:r>
            <a:endParaRPr lang="en-US" sz="4000" b="1" dirty="0">
              <a:solidFill>
                <a:srgbClr val="0000FF"/>
              </a:solidFill>
              <a:latin typeface="Sana" pitchFamily="2" charset="-78"/>
              <a:ea typeface="ＭＳ Ｐゴシック" charset="0"/>
              <a:cs typeface="San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869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2" y="785600"/>
            <a:ext cx="12192001" cy="6005725"/>
          </a:xfrm>
        </p:spPr>
        <p:txBody>
          <a:bodyPr>
            <a:normAutofit lnSpcReduction="10000"/>
          </a:bodyPr>
          <a:lstStyle/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Matrices from individual subjects</a:t>
            </a:r>
          </a:p>
          <a:p>
            <a:pPr marL="633413" lvl="1" indent="-285750" algn="l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Inter-region correlations (IRCs), inter-subject correction (ISC)</a:t>
            </a:r>
            <a:endParaRPr lang="en-US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White-matter properties: missing data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0000"/>
                </a:solidFill>
                <a:latin typeface="Constantia" panose="02030602050306030303" pitchFamily="18" charset="0"/>
                <a:ea typeface="ＭＳ Ｐゴシック" charset="0"/>
              </a:rPr>
              <a:t>Others: coherence, mutual information, entropy, …</a:t>
            </a:r>
            <a:endParaRPr lang="en-US" kern="0" dirty="0">
              <a:solidFill>
                <a:srgbClr val="FF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1200" b="1" kern="0" dirty="0">
              <a:solidFill>
                <a:srgbClr val="0608C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Group analysis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Mirroring adoption of whole-brain analysis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Univariate GLM: </a:t>
            </a:r>
            <a:r>
              <a:rPr lang="en-US" b="1" kern="0" dirty="0">
                <a:solidFill>
                  <a:schemeClr val="accent2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treating matrix elements as isolated entities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NBS, CONN, </a:t>
            </a:r>
            <a:r>
              <a:rPr lang="en-US" kern="0" dirty="0" err="1">
                <a:solidFill>
                  <a:srgbClr val="00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FSLNets</a:t>
            </a:r>
            <a:r>
              <a:rPr lang="en-US" kern="0" dirty="0">
                <a:solidFill>
                  <a:srgbClr val="00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in FSL, GIFT, Brain Connectivity Toolbox, …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1200" kern="0" dirty="0">
              <a:solidFill>
                <a:srgbClr val="00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Graph theory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Arbitrary thresholding, artificial dichotomization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Garden of forking paths: scores of metrics (hub, community, clique, small-world, …)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1200" kern="0" dirty="0">
              <a:solidFill>
                <a:srgbClr val="00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Headache: </a:t>
            </a:r>
            <a:r>
              <a:rPr lang="en-US" sz="3200" b="1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multiplicity!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800" kern="0" dirty="0">
              <a:solidFill>
                <a:srgbClr val="00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24000" y="1"/>
            <a:ext cx="9144000" cy="78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rgbClr val="212745"/>
                </a:solidFill>
                <a:latin typeface="Constantia" panose="02030602050306030303" pitchFamily="18" charset="0"/>
              </a:rPr>
              <a:t>Conventional matrix-based analysis</a:t>
            </a:r>
            <a:endParaRPr lang="en-US" sz="4000" b="1" dirty="0">
              <a:solidFill>
                <a:srgbClr val="FF0000"/>
              </a:solidFill>
              <a:latin typeface="Constantia" panose="02030602050306030303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4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785600"/>
            <a:ext cx="12192001" cy="6072400"/>
          </a:xfrm>
        </p:spPr>
        <p:txBody>
          <a:bodyPr>
            <a:normAutofit fontScale="92500" lnSpcReduction="10000"/>
          </a:bodyPr>
          <a:lstStyle/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Element-wise modeling</a:t>
            </a:r>
            <a:r>
              <a:rPr lang="en-US" sz="32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(multi-model problem)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aka massively univariate modeling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Perform whole-brain voxel-wise or element-wise in matrix analysis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Pretend all spatial elements are isolated and unrelated to each other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Recoup the false assumption through correction: </a:t>
            </a:r>
            <a:r>
              <a:rPr lang="en-US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heavy penalty</a:t>
            </a: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and </a:t>
            </a:r>
            <a:r>
              <a:rPr lang="en-US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inefficient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1300" b="1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Sidedness testing</a:t>
            </a:r>
          </a:p>
          <a:p>
            <a:pPr marL="633413" lvl="1" indent="-285750" algn="l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Simultaneously infer both positive and negative effects: </a:t>
            </a:r>
            <a:r>
              <a:rPr lang="en-US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dominantly adopted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1200" b="1" kern="0" dirty="0">
              <a:solidFill>
                <a:srgbClr val="0608C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Multiple comparisons </a:t>
            </a:r>
            <a:r>
              <a:rPr lang="en-US" sz="24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(conventional concept)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Simultaneously compare groups, conditions, and interactions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Not much attention paid so far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Multiverse problem: </a:t>
            </a:r>
            <a:r>
              <a:rPr lang="en-US" sz="30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researcher degrees of freedom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Thousands of options coexist: different preprocessing pipelines, modeling strategies, software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Garden of forking paths: only reporting “significant discoveries”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No easy solutions exist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830286" y="1"/>
            <a:ext cx="8650514" cy="7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40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4 multiplicity problems</a:t>
            </a:r>
          </a:p>
        </p:txBody>
      </p:sp>
    </p:spTree>
    <p:extLst>
      <p:ext uri="{BB962C8B-B14F-4D97-AF65-F5344CB8AC3E}">
        <p14:creationId xmlns:p14="http://schemas.microsoft.com/office/powerpoint/2010/main" val="89748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785600"/>
            <a:ext cx="12192000" cy="6072399"/>
          </a:xfrm>
        </p:spPr>
        <p:txBody>
          <a:bodyPr>
            <a:normAutofit/>
          </a:bodyPr>
          <a:lstStyle/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54FF"/>
                </a:solidFill>
                <a:highlight>
                  <a:srgbClr val="FF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Null hypothesis significance testing</a:t>
            </a:r>
            <a:r>
              <a:rPr lang="en-US" sz="3200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(NHST)</a:t>
            </a:r>
            <a:endParaRPr lang="en-US" sz="3200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We are all indoctrinated under the paradigm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Build a strawman </a:t>
            </a:r>
            <a:r>
              <a:rPr lang="en-US" b="1" i="1" kern="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H</a:t>
            </a:r>
            <a:r>
              <a:rPr lang="en-US" b="1" kern="0" baseline="-250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0</a:t>
            </a: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: nothing happens in brain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Attack strawman </a:t>
            </a:r>
            <a:r>
              <a:rPr lang="en-US" b="1" i="1" kern="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H</a:t>
            </a:r>
            <a:r>
              <a:rPr lang="en-US" b="1" kern="0" baseline="-250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0 </a:t>
            </a: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with weirdness of data under </a:t>
            </a:r>
            <a:r>
              <a:rPr lang="en-US" b="1" i="1" kern="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H</a:t>
            </a:r>
            <a:r>
              <a:rPr lang="en-US" b="1" kern="0" baseline="-250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0 </a:t>
            </a:r>
            <a:r>
              <a:rPr lang="en-US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: </a:t>
            </a:r>
            <a:r>
              <a:rPr lang="en-US" b="1" i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</a:t>
            </a:r>
            <a:r>
              <a:rPr lang="en-US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-value</a:t>
            </a:r>
          </a:p>
          <a:p>
            <a:pPr marL="1147763" lvl="2" indent="-3429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altLang="en-US" b="1" u="sng" dirty="0">
                <a:solidFill>
                  <a:srgbClr val="FF0000"/>
                </a:solidFill>
              </a:rPr>
              <a:t>Type I  error</a:t>
            </a:r>
            <a:r>
              <a:rPr lang="en-US" altLang="en-US" dirty="0"/>
              <a:t>  = P(reject </a:t>
            </a:r>
            <a:r>
              <a:rPr lang="en-US" altLang="en-US" i="1" dirty="0"/>
              <a:t>H</a:t>
            </a:r>
            <a:r>
              <a:rPr lang="en-US" altLang="en-US" baseline="-25000" dirty="0"/>
              <a:t>0</a:t>
            </a:r>
            <a:r>
              <a:rPr lang="en-US" altLang="en-US" dirty="0"/>
              <a:t> | </a:t>
            </a:r>
            <a:r>
              <a:rPr lang="en-US" altLang="en-US" i="1" dirty="0"/>
              <a:t>H</a:t>
            </a:r>
            <a:r>
              <a:rPr lang="en-US" altLang="en-US" baseline="-25000" dirty="0"/>
              <a:t>0</a:t>
            </a:r>
            <a:r>
              <a:rPr lang="en-US" altLang="en-US" dirty="0"/>
              <a:t>)   = false positive = </a:t>
            </a:r>
            <a:r>
              <a:rPr lang="en-US" altLang="en-US" i="1" dirty="0">
                <a:solidFill>
                  <a:srgbClr val="FF0000"/>
                </a:solidFill>
              </a:rPr>
              <a:t>p</a:t>
            </a:r>
            <a:r>
              <a:rPr lang="en-US" altLang="en-US" dirty="0">
                <a:solidFill>
                  <a:srgbClr val="FF0000"/>
                </a:solidFill>
              </a:rPr>
              <a:t>-value</a:t>
            </a:r>
          </a:p>
          <a:p>
            <a:pPr marL="1147763" lvl="2" indent="-3429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altLang="en-US" b="1" u="sng" dirty="0">
                <a:solidFill>
                  <a:srgbClr val="7030A0"/>
                </a:solidFill>
              </a:rPr>
              <a:t>Type II error</a:t>
            </a:r>
            <a:r>
              <a:rPr lang="en-US" altLang="en-US" dirty="0"/>
              <a:t>  = P(accept </a:t>
            </a:r>
            <a:r>
              <a:rPr lang="en-US" altLang="en-US" i="1" dirty="0"/>
              <a:t>H</a:t>
            </a:r>
            <a:r>
              <a:rPr lang="en-US" altLang="en-US" baseline="-25000" dirty="0"/>
              <a:t>0</a:t>
            </a:r>
            <a:r>
              <a:rPr lang="en-US" altLang="en-US" dirty="0"/>
              <a:t> | </a:t>
            </a:r>
            <a:r>
              <a:rPr lang="en-US" altLang="en-US" i="1" dirty="0"/>
              <a:t>H</a:t>
            </a:r>
            <a:r>
              <a:rPr lang="en-US" altLang="en-US" baseline="-25000" dirty="0"/>
              <a:t>1</a:t>
            </a:r>
            <a:r>
              <a:rPr lang="en-US" altLang="en-US" dirty="0"/>
              <a:t>) = false negative</a:t>
            </a:r>
            <a:endParaRPr lang="en-US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Dichotomize data based on magic number </a:t>
            </a:r>
            <a:r>
              <a:rPr lang="en-US" b="1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0.05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Nice properties of NHST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latin typeface="Constantia" panose="02030602050306030303" pitchFamily="18" charset="0"/>
              </a:rPr>
              <a:t>Consistent with Karl Popper’s philosophy</a:t>
            </a:r>
          </a:p>
          <a:p>
            <a:pPr marL="1147763" lvl="2" indent="-3429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accent6"/>
                </a:solidFill>
                <a:latin typeface="Constantia" panose="02030602050306030303" pitchFamily="18" charset="0"/>
              </a:rPr>
              <a:t>Falsification or refutation</a:t>
            </a:r>
          </a:p>
          <a:p>
            <a:pPr marL="1147763" lvl="2" indent="-3429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accent6"/>
                </a:solidFill>
                <a:latin typeface="Constantia" panose="02030602050306030303" pitchFamily="18" charset="0"/>
              </a:rPr>
              <a:t>Inductive: all swans are white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Intuitive: </a:t>
            </a:r>
            <a:r>
              <a:rPr lang="en-US" b="1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innocent until proven guilty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Economical/utility: categorization</a:t>
            </a:r>
          </a:p>
          <a:p>
            <a:pPr marL="1147763" lvl="2" indent="-3429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b="1" dirty="0">
                <a:latin typeface="Constantia" panose="02030602050306030303" pitchFamily="18" charset="0"/>
              </a:rPr>
              <a:t>ADHD, autism, emission test (pass vs fail), …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1200" b="1" kern="0" dirty="0">
              <a:solidFill>
                <a:srgbClr val="0608C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66801" y="1"/>
            <a:ext cx="10307782" cy="7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40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Conventional statistical testing strategy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4C15A-FA1D-E946-8F25-301DF8C0A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915" y="917699"/>
            <a:ext cx="2976524" cy="2234933"/>
          </a:xfrm>
          <a:prstGeom prst="rect">
            <a:avLst/>
          </a:prstGeom>
        </p:spPr>
      </p:pic>
      <p:graphicFrame>
        <p:nvGraphicFramePr>
          <p:cNvPr id="7" name="Group 3">
            <a:extLst>
              <a:ext uri="{FF2B5EF4-FFF2-40B4-BE49-F238E27FC236}">
                <a16:creationId xmlns:a16="http://schemas.microsoft.com/office/drawing/2014/main" id="{863B572D-E8AE-C241-B278-244BABFCC9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509271"/>
              </p:ext>
            </p:extLst>
          </p:nvPr>
        </p:nvGraphicFramePr>
        <p:xfrm>
          <a:off x="7490993" y="3416550"/>
          <a:ext cx="4192720" cy="3581360"/>
        </p:xfrm>
        <a:graphic>
          <a:graphicData uri="http://schemas.openxmlformats.org/drawingml/2006/table">
            <a:tbl>
              <a:tblPr/>
              <a:tblGrid>
                <a:gridCol w="1390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3129"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13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7000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Courtroom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              </a:t>
                      </a:r>
                      <a:r>
                        <a:rPr kumimoji="0" lang="en-US" alt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</a:rPr>
                        <a:t>Hidden Truth</a:t>
                      </a:r>
                    </a:p>
                  </a:txBody>
                  <a:tcPr marL="68580" marR="68580" marT="34298" marB="3429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07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13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7000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 typeface="Times" charset="0"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L="68580" marR="68580" marT="34298" marB="3429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13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7000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Innocent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L="68580" marR="68580" marT="34298" marB="3429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13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7000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Guilty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L="68580" marR="68580" marT="34298" marB="3429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96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13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7000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Reject </a:t>
                      </a: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</a:t>
                      </a:r>
                      <a:r>
                        <a:rPr kumimoji="0" lang="en-US" alt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(guilty)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L="68580" marR="68580" marT="34298" marB="3429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13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7000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Type I Error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(defendant very unhappy)</a:t>
                      </a: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L="68580" marR="68580" marT="34298" marB="3429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13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7000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Correct</a:t>
                      </a: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L="68580" marR="68580" marT="34298" marB="3429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C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028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13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7000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Fail to Reject </a:t>
                      </a: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</a:t>
                      </a:r>
                      <a:r>
                        <a:rPr kumimoji="0" lang="en-US" alt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(not guilty)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L="68580" marR="68580" marT="34298" marB="3429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13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7000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Correct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L="68580" marR="68580" marT="34298" marB="3429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C9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13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7000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Type II Error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(defendant very happy)</a:t>
                      </a: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L="68580" marR="68580" marT="34298" marB="3429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FEC256-878C-6149-91FD-344422307AF3}"/>
              </a:ext>
            </a:extLst>
          </p:cNvPr>
          <p:cNvCxnSpPr>
            <a:cxnSpLocks/>
          </p:cNvCxnSpPr>
          <p:nvPr/>
        </p:nvCxnSpPr>
        <p:spPr>
          <a:xfrm>
            <a:off x="8427493" y="2756849"/>
            <a:ext cx="488258" cy="2019867"/>
          </a:xfrm>
          <a:prstGeom prst="straightConnector1">
            <a:avLst/>
          </a:prstGeom>
          <a:ln w="5715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onut 8">
            <a:extLst>
              <a:ext uri="{FF2B5EF4-FFF2-40B4-BE49-F238E27FC236}">
                <a16:creationId xmlns:a16="http://schemas.microsoft.com/office/drawing/2014/main" id="{93F81053-5D14-7444-82F1-58F69E959978}"/>
              </a:ext>
            </a:extLst>
          </p:cNvPr>
          <p:cNvSpPr/>
          <p:nvPr/>
        </p:nvSpPr>
        <p:spPr>
          <a:xfrm>
            <a:off x="7820168" y="2074461"/>
            <a:ext cx="1214650" cy="682388"/>
          </a:xfrm>
          <a:prstGeom prst="donut">
            <a:avLst>
              <a:gd name="adj" fmla="val 71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6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Rectangle 3"/>
              <p:cNvSpPr>
                <a:spLocks noGrp="1" noChangeArrowheads="1"/>
              </p:cNvSpPr>
              <p:nvPr>
                <p:ph type="subTitle" idx="4294967295"/>
              </p:nvPr>
            </p:nvSpPr>
            <p:spPr>
              <a:xfrm>
                <a:off x="-1" y="785600"/>
                <a:ext cx="12192001" cy="6176903"/>
              </a:xfrm>
            </p:spPr>
            <p:txBody>
              <a:bodyPr>
                <a:normAutofit fontScale="77500" lnSpcReduction="20000"/>
              </a:bodyPr>
              <a:lstStyle/>
              <a:p>
                <a:pPr marL="233363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r>
                  <a:rPr lang="en-US" sz="3800" b="1" kern="0" dirty="0">
                    <a:solidFill>
                      <a:srgbClr val="0054FF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Strawman </a:t>
                </a:r>
                <a:r>
                  <a:rPr lang="en-US" sz="3800" b="1" i="1" kern="0" dirty="0">
                    <a:solidFill>
                      <a:srgbClr val="FF0000"/>
                    </a:solidFill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</a:rPr>
                  <a:t>H</a:t>
                </a:r>
                <a:r>
                  <a:rPr lang="en-US" sz="3800" b="1" kern="0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</a:rPr>
                  <a:t>0</a:t>
                </a:r>
                <a:r>
                  <a:rPr lang="en-US" sz="3800" b="1" kern="0" dirty="0">
                    <a:solidFill>
                      <a:srgbClr val="0054FF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: artificial construct</a:t>
                </a:r>
                <a:endParaRPr lang="en-US" sz="3800" b="1" kern="0" dirty="0"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prstClr val="black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Witch hunt: usually of no interest</a:t>
                </a:r>
              </a:p>
              <a:p>
                <a:pPr marL="1147763" lvl="2" indent="-34290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sz="2400" kern="0" dirty="0">
                    <a:solidFill>
                      <a:prstClr val="black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Effect of absolute zeros? Who believes no effect everywhere in brain?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latin typeface="Garamond" charset="0"/>
                    <a:ea typeface="Garamond" charset="0"/>
                    <a:cs typeface="Garamond" charset="0"/>
                  </a:rPr>
                  <a:t>Artificially binarize continuous world: innocent vs guilty</a:t>
                </a:r>
              </a:p>
              <a:p>
                <a:pPr marL="1147763" lvl="2" indent="-342900" eaLnBrk="0" fontAlgn="base" hangingPunct="0">
                  <a:lnSpc>
                    <a:spcPct val="98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sz="2400" kern="0" dirty="0">
                    <a:solidFill>
                      <a:srgbClr val="00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“activated” vs “not activated”? Or strength of evidence for activation?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b="1" i="1" kern="0" dirty="0">
                    <a:solidFill>
                      <a:srgbClr val="FF0000"/>
                    </a:solidFill>
                    <a:latin typeface="Garamond" charset="0"/>
                    <a:ea typeface="Garamond" charset="0"/>
                    <a:cs typeface="Garamond" charset="0"/>
                  </a:rPr>
                  <a:t>P</a:t>
                </a:r>
                <a:r>
                  <a:rPr lang="en-US" sz="2800" b="1" kern="0" dirty="0">
                    <a:solidFill>
                      <a:srgbClr val="FF0000"/>
                    </a:solidFill>
                    <a:latin typeface="Garamond" charset="0"/>
                    <a:ea typeface="Garamond" charset="0"/>
                    <a:cs typeface="Garamond" charset="0"/>
                  </a:rPr>
                  <a:t>-value flows in our blood: unaware of weirdness and troubles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prstClr val="black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Disconnection/misinterpretation: </a:t>
                </a:r>
                <a:r>
                  <a:rPr lang="en-US" sz="2800" b="1" i="1" kern="0" dirty="0">
                    <a:solidFill>
                      <a:srgbClr val="9411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P </a:t>
                </a:r>
                <a:r>
                  <a:rPr lang="en-US" sz="2800" b="1" kern="0" dirty="0">
                    <a:solidFill>
                      <a:srgbClr val="9411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(weirdness| </a:t>
                </a:r>
                <a:r>
                  <a:rPr lang="en-US" sz="2800" b="1" i="1" kern="0" dirty="0">
                    <a:solidFill>
                      <a:srgbClr val="941100"/>
                    </a:solidFill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</a:rPr>
                  <a:t>H</a:t>
                </a:r>
                <a:r>
                  <a:rPr lang="en-US" sz="2800" b="1" kern="0" baseline="-25000" dirty="0">
                    <a:solidFill>
                      <a:srgbClr val="941100"/>
                    </a:solidFill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</a:rPr>
                  <a:t>0</a:t>
                </a:r>
                <a:r>
                  <a:rPr lang="en-US" sz="2800" b="1" kern="0" dirty="0">
                    <a:solidFill>
                      <a:srgbClr val="9411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1" i="1" kern="0">
                        <a:solidFill>
                          <a:srgbClr val="9411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</m:oMath>
                </a14:m>
                <a:r>
                  <a:rPr lang="hr-HR" sz="2800" b="1" i="1" kern="0" dirty="0">
                    <a:solidFill>
                      <a:schemeClr val="accent6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P </a:t>
                </a:r>
                <a:r>
                  <a:rPr lang="hr-HR" sz="2800" b="1" kern="0" dirty="0">
                    <a:solidFill>
                      <a:schemeClr val="accent6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(</a:t>
                </a:r>
                <a:r>
                  <a:rPr lang="hr-HR" sz="2800" b="1" i="1" kern="0" dirty="0">
                    <a:solidFill>
                      <a:schemeClr val="accent6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H</a:t>
                </a:r>
                <a:r>
                  <a:rPr lang="en-US" sz="2800" b="1" kern="0" baseline="-25000" dirty="0">
                    <a:solidFill>
                      <a:srgbClr val="941100"/>
                    </a:solidFill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</a:rPr>
                  <a:t>0</a:t>
                </a:r>
                <a:r>
                  <a:rPr lang="hr-HR" sz="2800" b="1" kern="0" dirty="0">
                    <a:solidFill>
                      <a:schemeClr val="accent6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| data)</a:t>
                </a:r>
              </a:p>
              <a:p>
                <a:pPr marL="1147763" lvl="2" indent="-34290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sz="2400" b="1" i="1" kern="0" dirty="0"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P</a:t>
                </a:r>
                <a:r>
                  <a:rPr lang="en-US" sz="2400" b="1" kern="0" dirty="0"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-value:</a:t>
                </a:r>
                <a:r>
                  <a:rPr lang="en-US" sz="2400" b="1" i="1" kern="0" dirty="0">
                    <a:solidFill>
                      <a:srgbClr val="9411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P </a:t>
                </a:r>
                <a:r>
                  <a:rPr lang="en-US" sz="2400" b="1" kern="0" dirty="0">
                    <a:solidFill>
                      <a:srgbClr val="9411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(weirdness | </a:t>
                </a:r>
                <a:r>
                  <a:rPr lang="en-US" sz="2400" b="1" i="1" kern="0" dirty="0">
                    <a:solidFill>
                      <a:srgbClr val="941100"/>
                    </a:solidFill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</a:rPr>
                  <a:t>H</a:t>
                </a:r>
                <a:r>
                  <a:rPr lang="en-US" sz="2400" b="1" kern="0" baseline="-25000" dirty="0">
                    <a:solidFill>
                      <a:srgbClr val="941100"/>
                    </a:solidFill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</a:rPr>
                  <a:t>0</a:t>
                </a:r>
                <a:r>
                  <a:rPr lang="en-US" sz="2400" b="1" kern="0" dirty="0">
                    <a:solidFill>
                      <a:srgbClr val="9411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)</a:t>
                </a:r>
              </a:p>
              <a:p>
                <a:pPr marL="1147763" lvl="2" indent="-34290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sz="2400" kern="0" dirty="0">
                    <a:solidFill>
                      <a:prstClr val="black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Research interest: </a:t>
                </a:r>
                <a:r>
                  <a:rPr lang="hr-HR" sz="2400" b="1" i="1" kern="0" dirty="0">
                    <a:solidFill>
                      <a:schemeClr val="accent6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P </a:t>
                </a:r>
                <a:r>
                  <a:rPr lang="hr-HR" sz="2400" b="1" kern="0" dirty="0">
                    <a:solidFill>
                      <a:schemeClr val="accent6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(</a:t>
                </a:r>
                <a:r>
                  <a:rPr lang="hr-HR" sz="2400" b="1" kern="0" dirty="0" err="1">
                    <a:solidFill>
                      <a:schemeClr val="accent6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effect</a:t>
                </a:r>
                <a:r>
                  <a:rPr lang="hr-HR" sz="2400" b="1" kern="0" dirty="0">
                    <a:solidFill>
                      <a:schemeClr val="accent6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&gt; </a:t>
                </a:r>
                <a:r>
                  <a:rPr lang="hr-HR" sz="2400" b="1" kern="0" dirty="0">
                    <a:solidFill>
                      <a:schemeClr val="accent6"/>
                    </a:solidFill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</a:rPr>
                  <a:t>0</a:t>
                </a:r>
                <a:r>
                  <a:rPr lang="hr-HR" sz="2400" b="1" kern="0" dirty="0">
                    <a:solidFill>
                      <a:schemeClr val="accent6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</a:t>
                </a:r>
                <a:r>
                  <a:rPr lang="hr-HR" sz="2400" b="1" kern="0" dirty="0" err="1">
                    <a:solidFill>
                      <a:schemeClr val="accent6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or</a:t>
                </a:r>
                <a:r>
                  <a:rPr lang="hr-HR" sz="2400" b="1" kern="0" dirty="0">
                    <a:solidFill>
                      <a:schemeClr val="accent6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&lt; </a:t>
                </a:r>
                <a:r>
                  <a:rPr lang="hr-HR" sz="2400" b="1" kern="0" dirty="0">
                    <a:solidFill>
                      <a:schemeClr val="accent6"/>
                    </a:solidFill>
                    <a:latin typeface="Calibri" panose="020F0502020204030204" pitchFamily="34" charset="0"/>
                    <a:ea typeface="ＭＳ Ｐゴシック" charset="0"/>
                    <a:cs typeface="Calibri" panose="020F0502020204030204" pitchFamily="34" charset="0"/>
                  </a:rPr>
                  <a:t>0</a:t>
                </a:r>
                <a:r>
                  <a:rPr lang="hr-HR" sz="2400" b="1" kern="0" dirty="0">
                    <a:solidFill>
                      <a:schemeClr val="accent6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| data)</a:t>
                </a:r>
              </a:p>
              <a:p>
                <a:pPr marL="1147763" lvl="2" indent="-34290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 sz="900" b="1" kern="0" dirty="0">
                  <a:solidFill>
                    <a:srgbClr val="FF000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endParaRPr lang="en-US" sz="800" kern="0" dirty="0">
                  <a:solidFill>
                    <a:srgbClr val="0054FF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233363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r>
                  <a:rPr lang="en-US" sz="3800" b="1" kern="0" dirty="0">
                    <a:solidFill>
                      <a:srgbClr val="0054FF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Problems with dichotomous decision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i="1" dirty="0">
                    <a:latin typeface="Constantia" panose="02030602050306030303" pitchFamily="18" charset="0"/>
                  </a:rPr>
                  <a:t>P</a:t>
                </a:r>
                <a:r>
                  <a:rPr lang="en-US" sz="2800" dirty="0">
                    <a:latin typeface="Constantia" panose="02030602050306030303" pitchFamily="18" charset="0"/>
                  </a:rPr>
                  <a:t>-value of </a:t>
                </a:r>
                <a:r>
                  <a:rPr lang="en-US" sz="2800" dirty="0">
                    <a:highlight>
                      <a:srgbClr val="FFFF00"/>
                    </a:highlight>
                    <a:latin typeface="Constantia" panose="02030602050306030303" pitchFamily="18" charset="0"/>
                  </a:rPr>
                  <a:t>0.05 vs 0.055</a:t>
                </a:r>
                <a:r>
                  <a:rPr lang="en-US" sz="2800" dirty="0">
                    <a:latin typeface="Constantia" panose="02030602050306030303" pitchFamily="18" charset="0"/>
                  </a:rPr>
                  <a:t> or cluster of </a:t>
                </a:r>
                <a:r>
                  <a:rPr lang="en-US" sz="2800" dirty="0">
                    <a:highlight>
                      <a:srgbClr val="FFFF00"/>
                    </a:highlight>
                    <a:latin typeface="Constantia" panose="02030602050306030303" pitchFamily="18" charset="0"/>
                  </a:rPr>
                  <a:t>54 vs 53</a:t>
                </a:r>
                <a:r>
                  <a:rPr lang="en-US" sz="2800" dirty="0">
                    <a:latin typeface="Constantia" panose="02030602050306030303" pitchFamily="18" charset="0"/>
                  </a:rPr>
                  <a:t> voxels?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dirty="0">
                    <a:latin typeface="Constantia" panose="02030602050306030303" pitchFamily="18" charset="0"/>
                  </a:rPr>
                  <a:t>Statistically insignificant = non-existing effect? Absence of evidence = evidence of absence?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dirty="0">
                    <a:latin typeface="Constantia" panose="02030602050306030303" pitchFamily="18" charset="0"/>
                  </a:rPr>
                  <a:t>Difference between “significant” &amp; “insignificant” results: not necessarily significant</a:t>
                </a:r>
              </a:p>
              <a:p>
                <a:pPr marL="633413" lvl="1" indent="-285750" eaLnBrk="0" fontAlgn="base" hangingPunct="0">
                  <a:lnSpc>
                    <a:spcPct val="98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00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Selection bias about effect estimates in results reporting</a:t>
                </a:r>
                <a:endParaRPr lang="en-US" sz="2200" kern="0" dirty="0">
                  <a:solidFill>
                    <a:srgbClr val="00000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1147763" lvl="2" indent="-342900" eaLnBrk="0" fontAlgn="base" hangingPunct="0">
                  <a:lnSpc>
                    <a:spcPct val="98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sz="2400" kern="0" dirty="0">
                    <a:solidFill>
                      <a:srgbClr val="00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Power analysis based on literature: not very useful other than pleasing grant reviewers</a:t>
                </a:r>
              </a:p>
              <a:p>
                <a:pPr marL="1147763" lvl="2" indent="-342900" eaLnBrk="0" fontAlgn="base" hangingPunct="0">
                  <a:lnSpc>
                    <a:spcPct val="98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sz="2400" kern="0" dirty="0">
                    <a:solidFill>
                      <a:srgbClr val="00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One source of reproducibility problems: big/tall parents (violent men, engineers) have more sons;</a:t>
                </a:r>
              </a:p>
              <a:p>
                <a:pPr marL="804863" lvl="2" indent="0" eaLnBrk="0" fontAlgn="base" hangingPunct="0">
                  <a:lnSpc>
                    <a:spcPct val="98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None/>
                  <a:defRPr/>
                </a:pPr>
                <a:r>
                  <a:rPr lang="en-US" sz="2400" kern="0" dirty="0">
                    <a:solidFill>
                      <a:srgbClr val="00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     beautiful parents (nurses) have more daughters; power posing</a:t>
                </a:r>
              </a:p>
              <a:p>
                <a:pPr marL="1147763" lvl="2" indent="-342900" eaLnBrk="0" fontAlgn="base" hangingPunct="0">
                  <a:lnSpc>
                    <a:spcPct val="98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sz="2400" kern="0" dirty="0">
                    <a:solidFill>
                      <a:srgbClr val="00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Unreliable meta analyses: many potential effects unreported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prstClr val="black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endParaRPr lang="en-US" sz="1200" b="1" kern="0" dirty="0">
                  <a:solidFill>
                    <a:srgbClr val="0608C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endParaRPr lang="en-US" sz="800" kern="0" dirty="0">
                  <a:solidFill>
                    <a:prstClr val="black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endParaRPr lang="en-US" sz="800" kern="0" dirty="0">
                  <a:solidFill>
                    <a:prstClr val="black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</p:txBody>
          </p:sp>
        </mc:Choice>
        <mc:Fallback xmlns="">
          <p:sp>
            <p:nvSpPr>
              <p:cNvPr id="51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-1" y="785600"/>
                <a:ext cx="12192001" cy="6176903"/>
              </a:xfrm>
              <a:blipFill>
                <a:blip r:embed="rId3"/>
                <a:stretch>
                  <a:fillRect l="-729" t="-2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937164" y="1"/>
            <a:ext cx="5306291" cy="7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40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Weirdness of </a:t>
            </a:r>
            <a:r>
              <a:rPr lang="en-US" sz="4000" b="1" i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</a:t>
            </a:r>
            <a:r>
              <a:rPr lang="en-US" sz="40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-value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4C15A-FA1D-E946-8F25-301DF8C0A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146" y="917700"/>
            <a:ext cx="3189872" cy="2395126"/>
          </a:xfrm>
          <a:prstGeom prst="rect">
            <a:avLst/>
          </a:prstGeom>
        </p:spPr>
      </p:pic>
      <p:sp>
        <p:nvSpPr>
          <p:cNvPr id="5" name="Donut 4">
            <a:extLst>
              <a:ext uri="{FF2B5EF4-FFF2-40B4-BE49-F238E27FC236}">
                <a16:creationId xmlns:a16="http://schemas.microsoft.com/office/drawing/2014/main" id="{23734E11-8E32-D745-BBC5-6E2EF3E58207}"/>
              </a:ext>
            </a:extLst>
          </p:cNvPr>
          <p:cNvSpPr/>
          <p:nvPr/>
        </p:nvSpPr>
        <p:spPr>
          <a:xfrm>
            <a:off x="3012304" y="3235895"/>
            <a:ext cx="3079340" cy="438462"/>
          </a:xfrm>
          <a:prstGeom prst="donut">
            <a:avLst>
              <a:gd name="adj" fmla="val 6100"/>
            </a:avLst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6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534" y="887104"/>
            <a:ext cx="11850660" cy="5883566"/>
          </a:xfrm>
        </p:spPr>
        <p:txBody>
          <a:bodyPr>
            <a:noAutofit/>
          </a:bodyPr>
          <a:lstStyle/>
          <a:p>
            <a:pPr algn="l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defRPr/>
            </a:pPr>
            <a:r>
              <a:rPr lang="en-US" sz="2600" b="1" kern="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Palatino Linotype" charset="0"/>
              </a:rPr>
              <a:t>             </a:t>
            </a:r>
            <a:r>
              <a:rPr lang="en-US" sz="2600" b="1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Palatino Linotype" charset="0"/>
              </a:rPr>
              <a:t>                                     </a:t>
            </a:r>
          </a:p>
          <a:p>
            <a:pPr marL="1147763" lvl="2" indent="-342900" algn="l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600" b="1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Palatino Linotype" charset="0"/>
            </a:endParaRPr>
          </a:p>
          <a:p>
            <a:pPr marL="1147763" lvl="2" indent="-342900" algn="l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600" b="1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Palatino Linotype" charset="0"/>
            </a:endParaRPr>
          </a:p>
          <a:p>
            <a:pPr marL="1147763" lvl="2" indent="-342900" algn="l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600" b="1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Palatino Linotype" charset="0"/>
            </a:endParaRPr>
          </a:p>
          <a:p>
            <a:pPr marL="1147763" lvl="2" indent="-342900" algn="l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600" b="1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Palatino Linotype" charset="0"/>
            </a:endParaRPr>
          </a:p>
          <a:p>
            <a:pPr marL="1147763" lvl="2" indent="-342900" algn="l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600" b="1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Palatino Linotype" charset="0"/>
            </a:endParaRPr>
          </a:p>
          <a:p>
            <a:pPr marL="1147763" lvl="2" indent="-342900" algn="l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600" b="1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Palatino Linotype" charset="0"/>
            </a:endParaRPr>
          </a:p>
          <a:p>
            <a:pPr marL="1147763" lvl="2" indent="-342900" algn="l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600" b="1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Palatino Linotype" charset="0"/>
            </a:endParaRPr>
          </a:p>
          <a:p>
            <a:pPr marL="1147763" lvl="2" indent="-342900" algn="l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600" b="1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Palatino Linotype" charset="0"/>
            </a:endParaRPr>
          </a:p>
          <a:p>
            <a:pPr marL="1147763" lvl="2" indent="-342900" algn="l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600" b="1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Palatino Linotype" charset="0"/>
            </a:endParaRPr>
          </a:p>
          <a:p>
            <a:pPr marL="1147763" lvl="2" indent="-342900" algn="l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600" b="1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Palatino Linotype" charset="0"/>
            </a:endParaRPr>
          </a:p>
          <a:p>
            <a:pPr marL="1147763" lvl="2" indent="-342900" algn="l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600" b="1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Palatino Linotype" charset="0"/>
            </a:endParaRPr>
          </a:p>
          <a:p>
            <a:pPr marL="1147763" lvl="2" indent="-342900" algn="l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600" b="1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Palatino Linotype" charset="0"/>
            </a:endParaRPr>
          </a:p>
          <a:p>
            <a:pPr marL="1147763" lvl="2" indent="-342900" algn="l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600" b="1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Palatino Linotype" charset="0"/>
            </a:endParaRPr>
          </a:p>
          <a:p>
            <a:pPr marL="1147763" lvl="2" indent="-342900" algn="l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600" b="1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Palatino Linotype" charset="0"/>
            </a:endParaRPr>
          </a:p>
          <a:p>
            <a:pPr marL="1147763" lvl="2" indent="-342900" algn="l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600" b="1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Palatino Linotype" charset="0"/>
            </a:endParaRPr>
          </a:p>
          <a:p>
            <a:pPr marL="1147763" lvl="2" indent="-342900" algn="l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600" b="1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606722" y="53364"/>
            <a:ext cx="7465325" cy="78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3200" b="1" dirty="0">
                <a:solidFill>
                  <a:srgbClr val="212745"/>
                </a:solidFill>
                <a:latin typeface="Trebuchet MS" panose="020B0603020202020204"/>
                <a:ea typeface="ＭＳ Ｐゴシック" charset="0"/>
                <a:cs typeface="ＭＳ Ｐゴシック" charset="0"/>
              </a:rPr>
              <a:t>Clusters vs islands: </a:t>
            </a:r>
            <a:r>
              <a:rPr lang="en-US" sz="3200" b="1" dirty="0">
                <a:solidFill>
                  <a:srgbClr val="FF1F69"/>
                </a:solidFill>
                <a:latin typeface="Trebuchet MS" panose="020B0603020202020204"/>
                <a:ea typeface="ＭＳ Ｐゴシック" charset="0"/>
                <a:cs typeface="ＭＳ Ｐゴシック" charset="0"/>
              </a:rPr>
              <a:t>arbitrariness</a:t>
            </a:r>
            <a:endParaRPr lang="en-US" sz="3200" b="1" dirty="0">
              <a:solidFill>
                <a:srgbClr val="FF1F69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2932C4-DDAB-A343-AEAD-F6091B293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38" y="1461786"/>
            <a:ext cx="5891529" cy="5367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82B887-6ADC-C54E-BE8D-79F8B96F8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474" y="1461785"/>
            <a:ext cx="5607137" cy="53676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32BB7A-FC96-3F4E-A648-7D4DB6A6A07A}"/>
              </a:ext>
            </a:extLst>
          </p:cNvPr>
          <p:cNvSpPr txBox="1"/>
          <p:nvPr/>
        </p:nvSpPr>
        <p:spPr>
          <a:xfrm>
            <a:off x="1665027" y="838963"/>
            <a:ext cx="3152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Threshold (sea level)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25D038-C868-9647-93BE-8464599F78FC}"/>
              </a:ext>
            </a:extLst>
          </p:cNvPr>
          <p:cNvSpPr txBox="1"/>
          <p:nvPr/>
        </p:nvSpPr>
        <p:spPr>
          <a:xfrm>
            <a:off x="7478974" y="828302"/>
            <a:ext cx="3152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54FF"/>
                </a:solidFill>
              </a:rPr>
              <a:t>Threshold (sea level) 2</a:t>
            </a:r>
          </a:p>
        </p:txBody>
      </p:sp>
    </p:spTree>
    <p:extLst>
      <p:ext uri="{BB962C8B-B14F-4D97-AF65-F5344CB8AC3E}">
        <p14:creationId xmlns:p14="http://schemas.microsoft.com/office/powerpoint/2010/main" val="155411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785600"/>
            <a:ext cx="12192001" cy="6005725"/>
          </a:xfrm>
        </p:spPr>
        <p:txBody>
          <a:bodyPr>
            <a:normAutofit/>
          </a:bodyPr>
          <a:lstStyle/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Cluster thresholding: “islands above sea level” approach</a:t>
            </a:r>
            <a:endParaRPr lang="en-US" sz="3200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Use cluster size as leverage in controlling overall false positives (FWE)</a:t>
            </a:r>
          </a:p>
          <a:p>
            <a:pPr marL="1147763" lvl="2" indent="-3429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Monte Carlo simulations, RFT, combination of cluster size and signal strength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Hide everything below threshold</a:t>
            </a:r>
          </a:p>
          <a:p>
            <a:pPr marL="1147763" lvl="2" indent="-3429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Arbitrary: regardless of rigor in FWE controllability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Penalize and discriminate small regions</a:t>
            </a:r>
          </a:p>
          <a:p>
            <a:pPr marL="969963" lvl="2" indent="-285750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941100"/>
                </a:solidFill>
                <a:latin typeface="Garamond Regular"/>
                <a:ea typeface="ＭＳ Ｐゴシック" charset="0"/>
                <a:cs typeface="Palatino Linotype" charset="0"/>
              </a:rPr>
              <a:t>Unfair</a:t>
            </a:r>
            <a:r>
              <a:rPr lang="en-US" kern="0" dirty="0">
                <a:solidFill>
                  <a:srgbClr val="002060"/>
                </a:solidFill>
                <a:latin typeface="Garamond Regular"/>
                <a:ea typeface="ＭＳ Ｐゴシック" charset="0"/>
                <a:cs typeface="Palatino Linotype" charset="0"/>
              </a:rPr>
              <a:t>: 2 regions with same signal strength: one large and one small</a:t>
            </a:r>
          </a:p>
          <a:p>
            <a:pPr marL="969963" lvl="2" indent="-285750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Garamond Regular"/>
                <a:ea typeface="ＭＳ Ｐゴシック" charset="0"/>
                <a:cs typeface="Palatino Linotype" charset="0"/>
              </a:rPr>
              <a:t>2 regions with same signal strength: one distant and one contiguous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Clusters are statistically defined</a:t>
            </a:r>
          </a:p>
          <a:p>
            <a:pPr marL="1147763" lvl="2" indent="-3429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Do not respect anatomical structures</a:t>
            </a:r>
          </a:p>
          <a:p>
            <a:pPr marL="1147763" lvl="2" indent="-3429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Lack spatial specificity: bleeding effect or forming huge clusters</a:t>
            </a:r>
          </a:p>
          <a:p>
            <a:pPr marL="1147763" lvl="2" indent="-3429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Focus on statistically defined “peak” voxels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Sidedness for whole brain: one- or two-sided?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1200" b="1" kern="0" dirty="0">
              <a:solidFill>
                <a:srgbClr val="0608C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937164" y="1"/>
            <a:ext cx="5801887" cy="7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40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Problems with clusters</a:t>
            </a:r>
          </a:p>
        </p:txBody>
      </p:sp>
    </p:spTree>
    <p:extLst>
      <p:ext uri="{BB962C8B-B14F-4D97-AF65-F5344CB8AC3E}">
        <p14:creationId xmlns:p14="http://schemas.microsoft.com/office/powerpoint/2010/main" val="364408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66019</TotalTime>
  <Words>3842</Words>
  <Application>Microsoft Macintosh PowerPoint</Application>
  <PresentationFormat>Widescreen</PresentationFormat>
  <Paragraphs>677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6" baseType="lpstr">
      <vt:lpstr>Garamond Regular</vt:lpstr>
      <vt:lpstr>Arial</vt:lpstr>
      <vt:lpstr>Calibri</vt:lpstr>
      <vt:lpstr>Calibri Light</vt:lpstr>
      <vt:lpstr>Cambria Math</vt:lpstr>
      <vt:lpstr>Constantia</vt:lpstr>
      <vt:lpstr>Courier New</vt:lpstr>
      <vt:lpstr>Garamond</vt:lpstr>
      <vt:lpstr>Georgia</vt:lpstr>
      <vt:lpstr>Helvetica</vt:lpstr>
      <vt:lpstr>Palatino</vt:lpstr>
      <vt:lpstr>PT Sans</vt:lpstr>
      <vt:lpstr>Sana</vt:lpstr>
      <vt:lpstr>Times</vt:lpstr>
      <vt:lpstr>Trebuchet MS</vt:lpstr>
      <vt:lpstr>Wingdings</vt:lpstr>
      <vt:lpstr>Slipstream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Chen, Gang (NIH/NIMH) [C]</dc:creator>
  <cp:lastModifiedBy>Chen, Gang (NIH/NIMH) [C]</cp:lastModifiedBy>
  <cp:revision>922</cp:revision>
  <cp:lastPrinted>2019-03-27T15:13:53Z</cp:lastPrinted>
  <dcterms:created xsi:type="dcterms:W3CDTF">2018-08-09T17:35:24Z</dcterms:created>
  <dcterms:modified xsi:type="dcterms:W3CDTF">2019-04-19T20:24:32Z</dcterms:modified>
</cp:coreProperties>
</file>