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12/02/2013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12/02/2013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12/02/2013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12/02/2013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12/02/2013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12/02/2013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12/02/2013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12/02/2013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12/02/2013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12/02/2013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12/02/2013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5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753"/>
            <a:ext cx="8229600" cy="715337"/>
          </a:xfrm>
        </p:spPr>
        <p:txBody>
          <a:bodyPr/>
          <a:lstStyle/>
          <a:p>
            <a:r>
              <a:rPr lang="en-US" b="1" dirty="0" smtClean="0"/>
              <a:t>More Complex Mapping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85" y="908238"/>
            <a:ext cx="8632595" cy="565840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Coming soon to an </a:t>
            </a:r>
            <a:r>
              <a:rPr lang="en-US" b="1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AFNI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program near you: </a:t>
            </a:r>
            <a:r>
              <a:rPr lang="en-US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Nonlinear Warping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</a:t>
            </a:r>
            <a:r>
              <a:rPr lang="en-US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new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) = </a:t>
            </a:r>
            <a:r>
              <a:rPr lang="en-US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old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(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W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) 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where 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) depends on a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lot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of parameters (1000-50000+)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Method: Incremental transformation with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Hermite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cubic polynomials over finer and finer 3D patches</a:t>
            </a:r>
          </a:p>
          <a:p>
            <a:pPr>
              <a:buFont typeface="Wingdings" charset="2"/>
              <a:buChar char=""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Better alignment of anatomical volumes to template space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Then carry the functional results to template space for better group analyses</a:t>
            </a:r>
            <a:r>
              <a:rPr lang="en-US" sz="24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As an aid to brain segmentation and atlas-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ing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accuracy</a:t>
            </a:r>
            <a:r>
              <a:rPr lang="en-US" sz="24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?</a:t>
            </a:r>
          </a:p>
          <a:p>
            <a:pPr>
              <a:buFont typeface="Wingdings" charset="2"/>
              <a:buChar char=""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Pre- and post-surgical alignment</a:t>
            </a:r>
            <a:r>
              <a:rPr lang="en-US" sz="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?</a:t>
            </a:r>
            <a:endParaRPr lang="en-US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Status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of software:</a:t>
            </a:r>
          </a:p>
          <a:p>
            <a:pPr lvl="1"/>
            <a:r>
              <a:rPr lang="en-US" sz="2400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Done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3dQwarp</a:t>
            </a:r>
            <a:r>
              <a:rPr lang="en-US" sz="24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program brings 2 volumes into alignment</a:t>
            </a:r>
          </a:p>
          <a:p>
            <a:pPr lvl="1"/>
            <a:r>
              <a:rPr lang="en-US" sz="2400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TBD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Integrate it into scripts to make it actually useful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462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753"/>
            <a:ext cx="8229600" cy="715337"/>
          </a:xfrm>
        </p:spPr>
        <p:txBody>
          <a:bodyPr/>
          <a:lstStyle/>
          <a:p>
            <a:r>
              <a:rPr lang="en-US" b="1" dirty="0" smtClean="0"/>
              <a:t>Example: Brain Averages</a:t>
            </a:r>
            <a:endParaRPr lang="en-US" b="1" dirty="0"/>
          </a:p>
        </p:txBody>
      </p:sp>
      <p:pic>
        <p:nvPicPr>
          <p:cNvPr id="11" name="Picture 10" descr="Q_M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72" y="1293037"/>
            <a:ext cx="2286000" cy="2286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2" name="Picture 11" descr="Q_Affi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719" y="1293037"/>
            <a:ext cx="2286000" cy="2286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3" name="Picture 12" descr="Q_B1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72" y="4123494"/>
            <a:ext cx="2286000" cy="2286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4" name="Picture 13" descr="Q_C4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719" y="4123494"/>
            <a:ext cx="2286000" cy="2286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Picture 14" descr="Q_D23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273" y="4123494"/>
            <a:ext cx="2286000" cy="2286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5712904" y="1310113"/>
            <a:ext cx="3344617" cy="22006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Averages of 21</a:t>
            </a:r>
          </a:p>
          <a:p>
            <a:pPr algn="ctr"/>
            <a:r>
              <a:rPr lang="en-US" sz="2400" dirty="0" smtClean="0"/>
              <a:t>3 Tesla brain volumes</a:t>
            </a:r>
          </a:p>
          <a:p>
            <a:pPr algn="ctr"/>
            <a:r>
              <a:rPr lang="en-US" sz="2400" dirty="0" smtClean="0"/>
              <a:t>with varied</a:t>
            </a:r>
          </a:p>
          <a:p>
            <a:pPr algn="ctr"/>
            <a:r>
              <a:rPr lang="en-US" sz="2400" dirty="0" smtClean="0"/>
              <a:t>levels of refinement in</a:t>
            </a:r>
          </a:p>
          <a:p>
            <a:pPr algn="ctr"/>
            <a:r>
              <a:rPr lang="en-US" sz="2400" dirty="0" smtClean="0"/>
              <a:t>the nonlinear warping</a:t>
            </a:r>
          </a:p>
          <a:p>
            <a:pPr algn="ctr"/>
            <a:r>
              <a:rPr lang="en-US" sz="1700" dirty="0" smtClean="0"/>
              <a:t>(smaller patch=more refinement)</a:t>
            </a:r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819722" y="939387"/>
            <a:ext cx="20311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MNI 152 template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60882" y="939387"/>
            <a:ext cx="170367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Linear = Affine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5559" y="3762194"/>
            <a:ext cx="235942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Nonlinear: Patch=101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90714" y="3762194"/>
            <a:ext cx="22440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Nonlinear: Patch=49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21268" y="3762194"/>
            <a:ext cx="22440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Nonlinear: Patch=23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60233" y="3356826"/>
            <a:ext cx="1303524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parameters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352803" y="6209804"/>
            <a:ext cx="633507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sz="1400" dirty="0" smtClean="0"/>
              <a:t>+1002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30250" y="6209804"/>
            <a:ext cx="633507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sz="1400" dirty="0" smtClean="0"/>
              <a:t>+9048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64348" y="6208315"/>
            <a:ext cx="723275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sz="1400" dirty="0" smtClean="0"/>
              <a:t>+70008</a:t>
            </a:r>
          </a:p>
        </p:txBody>
      </p:sp>
    </p:spTree>
    <p:extLst>
      <p:ext uri="{BB962C8B-B14F-4D97-AF65-F5344CB8AC3E}">
        <p14:creationId xmlns:p14="http://schemas.microsoft.com/office/powerpoint/2010/main" val="73650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753"/>
            <a:ext cx="8229600" cy="715337"/>
          </a:xfrm>
        </p:spPr>
        <p:txBody>
          <a:bodyPr/>
          <a:lstStyle/>
          <a:p>
            <a:r>
              <a:rPr lang="en-US" b="1" dirty="0" smtClean="0"/>
              <a:t>Example: </a:t>
            </a:r>
            <a:r>
              <a:rPr lang="en-US" b="1" dirty="0" smtClean="0"/>
              <a:t>Neurosurgery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07822" y="5883543"/>
            <a:ext cx="292835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Pre-surgical volume</a:t>
            </a:r>
            <a:endParaRPr lang="en-US" sz="1700" dirty="0"/>
          </a:p>
        </p:txBody>
      </p:sp>
      <p:pic>
        <p:nvPicPr>
          <p:cNvPr id="4" name="Picture 3" descr="presur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455" y="940523"/>
            <a:ext cx="5011091" cy="472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5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753"/>
            <a:ext cx="8229600" cy="715337"/>
          </a:xfrm>
        </p:spPr>
        <p:txBody>
          <a:bodyPr/>
          <a:lstStyle/>
          <a:p>
            <a:r>
              <a:rPr lang="en-US" b="1" dirty="0" smtClean="0"/>
              <a:t>Example: </a:t>
            </a:r>
            <a:r>
              <a:rPr lang="en-US" b="1" dirty="0" smtClean="0"/>
              <a:t>Neurosurgery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47785" y="5883543"/>
            <a:ext cx="304843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Post-surgical volume</a:t>
            </a:r>
            <a:endParaRPr lang="en-US" sz="1700" dirty="0"/>
          </a:p>
        </p:txBody>
      </p:sp>
      <p:pic>
        <p:nvPicPr>
          <p:cNvPr id="5" name="Picture 4" descr="postsur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44" y="941832"/>
            <a:ext cx="5011091" cy="472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3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753"/>
            <a:ext cx="8229600" cy="715337"/>
          </a:xfrm>
        </p:spPr>
        <p:txBody>
          <a:bodyPr/>
          <a:lstStyle/>
          <a:p>
            <a:r>
              <a:rPr lang="en-US" b="1" dirty="0" smtClean="0"/>
              <a:t>Example: </a:t>
            </a:r>
            <a:r>
              <a:rPr lang="en-US" b="1" dirty="0" smtClean="0"/>
              <a:t>Neurosurgery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29657" y="5883543"/>
            <a:ext cx="588469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Pre-surgical volume</a:t>
            </a:r>
          </a:p>
          <a:p>
            <a:pPr algn="ctr"/>
            <a:r>
              <a:rPr lang="en-US" sz="2400" b="1" i="1" dirty="0" smtClean="0"/>
              <a:t>3dQwarp</a:t>
            </a:r>
            <a:r>
              <a:rPr lang="en-US" sz="2400" dirty="0" smtClean="0"/>
              <a:t>-aligned to Post-surgical volume</a:t>
            </a:r>
            <a:endParaRPr lang="en-US" sz="1700" dirty="0"/>
          </a:p>
        </p:txBody>
      </p:sp>
      <p:pic>
        <p:nvPicPr>
          <p:cNvPr id="5" name="Picture 4" descr="presurgQ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44" y="941832"/>
            <a:ext cx="5011091" cy="472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0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753"/>
            <a:ext cx="8229600" cy="715337"/>
          </a:xfrm>
        </p:spPr>
        <p:txBody>
          <a:bodyPr/>
          <a:lstStyle/>
          <a:p>
            <a:r>
              <a:rPr lang="en-US" b="1" dirty="0" smtClean="0"/>
              <a:t>Example: </a:t>
            </a:r>
            <a:r>
              <a:rPr lang="en-US" b="1" dirty="0" smtClean="0"/>
              <a:t>Atlas Creation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8797"/>
            <a:ext cx="9144000" cy="52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39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106</TotalTime>
  <Words>212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More Complex Mapping</vt:lpstr>
      <vt:lpstr>Example: Brain Averages</vt:lpstr>
      <vt:lpstr>Example: Neurosurgery</vt:lpstr>
      <vt:lpstr>Example: Neurosurgery</vt:lpstr>
      <vt:lpstr>Example: Neurosurgery</vt:lpstr>
      <vt:lpstr>Example: Atlas Creation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Nonlinear Warping</dc:title>
  <dc:creator>Robert Cox</dc:creator>
  <cp:lastModifiedBy>Robert Cox</cp:lastModifiedBy>
  <cp:revision>16</cp:revision>
  <dcterms:created xsi:type="dcterms:W3CDTF">2013-02-19T19:25:53Z</dcterms:created>
  <dcterms:modified xsi:type="dcterms:W3CDTF">2013-12-02T21:21:34Z</dcterms:modified>
</cp:coreProperties>
</file>