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7.png" ContentType="image/png"/>
  <Override PartName="/ppt/media/image22.jpeg" ContentType="image/jpeg"/>
  <Override PartName="/ppt/media/image21.jpeg" ContentType="image/jpeg"/>
  <Override PartName="/ppt/media/image18.jpeg" ContentType="image/jpeg"/>
  <Override PartName="/ppt/media/image15.jpeg" ContentType="image/jpeg"/>
  <Override PartName="/ppt/media/image31.png" ContentType="image/png"/>
  <Override PartName="/ppt/media/image14.jpeg" ContentType="image/jpeg"/>
  <Override PartName="/ppt/media/image13.jpeg" ContentType="image/jpeg"/>
  <Override PartName="/ppt/media/image12.jpeg" ContentType="image/jpeg"/>
  <Override PartName="/ppt/media/image48.png" ContentType="image/png"/>
  <Override PartName="/ppt/media/image37.jpeg" ContentType="image/jpeg"/>
  <Override PartName="/ppt/media/image42.jpeg" ContentType="image/jpeg"/>
  <Override PartName="/ppt/media/image11.jpeg" ContentType="image/jpeg"/>
  <Override PartName="/ppt/media/image36.jpeg" ContentType="image/jpeg"/>
  <Override PartName="/ppt/media/image39.jpeg" ContentType="image/jpeg"/>
  <Override PartName="/ppt/media/image20.jpeg" ContentType="image/jpeg"/>
  <Override PartName="/ppt/media/image19.jpeg" ContentType="image/jpeg"/>
  <Override PartName="/ppt/media/image1.png" ContentType="image/png"/>
  <Override PartName="/ppt/media/image5.png" ContentType="image/png"/>
  <Override PartName="/ppt/media/image9.jpeg" ContentType="image/jpeg"/>
  <Override PartName="/ppt/media/image25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30.jpeg" ContentType="image/jpeg"/>
  <Override PartName="/ppt/media/image7.jpeg" ContentType="image/jpeg"/>
  <Override PartName="/ppt/media/image23.jpeg" ContentType="image/jpeg"/>
  <Override PartName="/ppt/media/image6.jpeg" ContentType="image/jpeg"/>
  <Override PartName="/ppt/media/image8.png" ContentType="image/png"/>
  <Override PartName="/ppt/media/image10.jpeg" ContentType="image/jpeg"/>
  <Override PartName="/ppt/media/image35.jpeg" ContentType="image/jpeg"/>
  <Override PartName="/ppt/media/image24.jpeg" ContentType="image/jpeg"/>
  <Override PartName="/ppt/media/image26.jpeg" ContentType="image/jpeg"/>
  <Override PartName="/ppt/media/image45.png" ContentType="image/png"/>
  <Override PartName="/ppt/media/image40.jpeg" ContentType="image/jpeg"/>
  <Override PartName="/ppt/media/image44.png" ContentType="image/png"/>
  <Override PartName="/ppt/media/image27.jpeg" ContentType="image/jpeg"/>
  <Override PartName="/ppt/media/image41.jpeg" ContentType="image/jpeg"/>
  <Override PartName="/ppt/media/image4.png" ContentType="image/png"/>
  <Override PartName="/ppt/media/image28.jpeg" ContentType="image/jpeg"/>
  <Override PartName="/ppt/media/image29.jpeg" ContentType="image/jpeg"/>
  <Override PartName="/ppt/media/image32.png" ContentType="image/png"/>
  <Override PartName="/ppt/media/image33.jpeg" ContentType="image/jpeg"/>
  <Override PartName="/ppt/media/image34.jpeg" ContentType="image/jpeg"/>
  <Override PartName="/ppt/media/image38.jpeg" ContentType="image/jpeg"/>
  <Override PartName="/ppt/media/image16.jpeg" ContentType="image/jpeg"/>
  <Override PartName="/ppt/media/image43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85800" y="397836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848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8480" y="397836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85800" y="397836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992240" y="1828800"/>
            <a:ext cx="5159520" cy="411480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992240" y="1828800"/>
            <a:ext cx="5159520" cy="411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8480" y="182880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837720"/>
            <a:ext cx="7772400" cy="31802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85800" y="397836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8480" y="182880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848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8480" y="397836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8480" y="182880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85800" y="397836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837720"/>
            <a:ext cx="7772400" cy="685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425240" indent="-171360"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1425240" indent="-171360"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76320" y="76320"/>
            <a:ext cx="838080" cy="76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b07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</a:t>
            </a:r>
            <a:fld id="{1E9B9B10-27B0-4DA1-8831-6941F60EFDD7}" type="slidenum">
              <a:rPr b="1" lang="en-US" sz="1400" spc="-1" strike="noStrike">
                <a:solidFill>
                  <a:srgbClr val="0b07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&lt;number&gt;</a:t>
            </a:fld>
            <a:r>
              <a:rPr b="1" lang="en-US" sz="1400" spc="-1" strike="noStrike">
                <a:solidFill>
                  <a:srgbClr val="0b07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787320" y="0"/>
            <a:ext cx="7569360" cy="2840040"/>
          </a:xfrm>
          <a:custGeom>
            <a:avLst/>
            <a:gdLst/>
            <a:ahLst/>
            <a:rect l="l" t="t" r="r" b="b"/>
            <a:pathLst>
              <a:path w="6940861" h="2205700">
                <a:moveTo>
                  <a:pt x="1548603" y="367616"/>
                </a:moveTo>
                <a:lnTo>
                  <a:pt x="0" y="1448187"/>
                </a:lnTo>
                <a:lnTo>
                  <a:pt x="601615" y="2183420"/>
                </a:lnTo>
                <a:lnTo>
                  <a:pt x="3219757" y="1938342"/>
                </a:lnTo>
                <a:cubicBezTo>
                  <a:pt x="3235010" y="1937002"/>
                  <a:pt x="3264321" y="1949482"/>
                  <a:pt x="3264321" y="1949482"/>
                </a:cubicBezTo>
                <a:lnTo>
                  <a:pt x="3754527" y="2183420"/>
                </a:lnTo>
                <a:lnTo>
                  <a:pt x="6305823" y="2205700"/>
                </a:lnTo>
                <a:lnTo>
                  <a:pt x="6940861" y="1347928"/>
                </a:lnTo>
                <a:lnTo>
                  <a:pt x="4924335" y="0"/>
                </a:lnTo>
                <a:lnTo>
                  <a:pt x="3331168" y="679534"/>
                </a:lnTo>
                <a:lnTo>
                  <a:pt x="2194783" y="167098"/>
                </a:lnTo>
                <a:lnTo>
                  <a:pt x="1548603" y="367616"/>
                </a:lnTo>
                <a:close/>
              </a:path>
            </a:pathLst>
          </a:custGeom>
          <a:solidFill>
            <a:srgbClr val="fff05c"/>
          </a:solidFill>
          <a:ln w="9360">
            <a:solidFill>
              <a:srgbClr val="b6dcdf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8" name="TextShape 2"/>
          <p:cNvSpPr txBox="1"/>
          <p:nvPr/>
        </p:nvSpPr>
        <p:spPr>
          <a:xfrm>
            <a:off x="685800" y="76176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Regions of Interest (ROIs)</a:t>
            </a:r>
            <a:b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 those interested in regions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1600200" y="3200400"/>
            <a:ext cx="5410080" cy="1828800"/>
          </a:xfrm>
          <a:prstGeom prst="cloudCallout">
            <a:avLst>
              <a:gd name="adj1" fmla="val 6300"/>
              <a:gd name="adj2" fmla="val 24300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"/>
          <p:cNvSpPr/>
          <p:nvPr/>
        </p:nvSpPr>
        <p:spPr>
          <a:xfrm>
            <a:off x="2438280" y="3657600"/>
            <a:ext cx="350532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Daddy, where do little ROIs come from?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1" name="Picture 5" descr=""/>
          <p:cNvPicPr/>
          <p:nvPr/>
        </p:nvPicPr>
        <p:blipFill>
          <a:blip r:embed="rId1"/>
          <a:stretch/>
        </p:blipFill>
        <p:spPr>
          <a:xfrm>
            <a:off x="2057400" y="5048280"/>
            <a:ext cx="1506600" cy="1809720"/>
          </a:xfrm>
          <a:prstGeom prst="rect">
            <a:avLst/>
          </a:prstGeom>
          <a:ln>
            <a:noFill/>
          </a:ln>
        </p:spPr>
      </p:pic>
      <p:sp>
        <p:nvSpPr>
          <p:cNvPr id="42" name="CustomShape 5"/>
          <p:cNvSpPr/>
          <p:nvPr/>
        </p:nvSpPr>
        <p:spPr>
          <a:xfrm>
            <a:off x="3733920" y="2743200"/>
            <a:ext cx="13716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85800" y="380880"/>
            <a:ext cx="8001000" cy="60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2" marL="855360" indent="-17136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[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Flood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Value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]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Flood fills space outward from the drawing point, stopping when the flood hits the current drawing value (used to fill a closed curve)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[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Flood Nonzero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]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Drawing action produces a continuous closed-ended curve (filled inside)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[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Zero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Value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]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Floods voxels with zero until the flood hits nonzero voxels (you can also do this more easily with Filled Curve, value=0)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[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Flood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Nonzero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]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Flood fills outwards from drawn point, stopping when the flood hits any nonzero voxel (used to fill between regions):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Important Note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An ROI is defined by the values stored in voxels of the ‘mask’ dataset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ROIs do not need to have contiguous voxels – they can be scattered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Two voxels are in the same ROI if they have the same value in the mask dataset (i.e., it doesn’t matter where they are located in the volume)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440" y="685800"/>
            <a:ext cx="8077320" cy="586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i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Actually draw something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is done with mouse Button 2 (“middle” button) in 2D slice image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Hold the button down in the image window during a single drawing action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 the drawing action is happening, the chosen drawing color will trace the screen pixels you draw over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you release the button, these pixels are converted to voxels, and the dataset is actually changed, using the drawing value and drawing mode you selected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this point, the color of the drawn region will change to reflect the drawing value and the setup of the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Define OverLay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control panel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Undo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button will let you take back the last drawing action (you can go “undo” many levels back, i.e., multiple undo function)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draw on one 2D slice image at a time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draw on a montage display, only screen pixels overlaying the first image you Button 2 click in will count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 drawing, if you cross over between sub-images in the montage, unexpected effects will result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there is always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Undo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the rescue!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685800"/>
            <a:ext cx="8153280" cy="586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Step 3: Save your results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write the current dataset values to disk (overwriting any existing .BRIK file, i.e., if you had edited this ROI earlier, the new changes would overwrite the old file)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could also then choose another dataset to edit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 As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let you write the current dataset to disk under a new name, creating a new dataset, then continue editing the new dataset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Quit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exits editing and closes the plugin window, without saving to disk any changes since the last [Save]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Exiting AFNI has the same effect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Done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equivalent to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[Save]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then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[Quit]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Optional Drawing Steps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Linear Fillin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lets you draw a 3D ROI not in every slice, but in every third slice (say), and then go back and fill in the gaps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example, if you draw in coronal slices, then you want to fill in the   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A-P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direction (the default)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draw every nth slice, then you want to set the Gap to n-1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 segments of voxels in the fillin direction that have a current drawing value at each end, and have no more than [Gap] zero voxels in between, will get their gap voxels filled with the drawing value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you try this, you will probably have to touch up the dataset manually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5800" y="685440"/>
            <a:ext cx="8153280" cy="579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operation can also be done with program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3dRowFillin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which creates a new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TT Atlas Region to Load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lets you load regions from the Talairach Daemon database into the dataset voxels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Requires that you be drawing in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coordinates, or at least have a transformation from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+orig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computed in the current directory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a region to draw into the dataset (e.g., Hippocampus)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Load: Overwrite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fill all voxels in the region with the drawing value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Load: Infill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fill only voxels in the region that are currently zero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probably want to edit the results manually to fit the specific subject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and Volume Rendering at the Same Time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(totally fun, and maybe useful)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cannot draw into the rendering plugin, but you can use it to see in 3D what you are drawing in 2D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you meet the criteria for rendering (usually in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coordinates)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set up the renderer: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underlay to be the current anatomical dataset (or a “scalped” version, from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3dSkullStrip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3dIntracranial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overlay dataset to be the dataset you are editing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Turn on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See Overlay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Color Opacity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ShowThru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(or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ST+Dcue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85440" y="685440"/>
            <a:ext cx="8001000" cy="52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2" marL="855360" indent="-171360"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Turn on 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8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DynaDraw</a:t>
            </a:r>
            <a:r>
              <a:rPr b="1" lang="en-US" sz="18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in a 2D image window immediately triggers a redraw in the rendering window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48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(if the 2D and 3D overlay datasets are the same)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48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only useful if your computer is fast enough to render quickly (&lt;1 sec per frame)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4" descr="cox_rendered.jpg                                               000271B3Macintosh HD                   B74677AA:"/>
          <p:cNvPicPr/>
          <p:nvPr/>
        </p:nvPicPr>
        <p:blipFill>
          <a:blip r:embed="rId1"/>
          <a:stretch/>
        </p:blipFill>
        <p:spPr>
          <a:xfrm>
            <a:off x="2895480" y="2743200"/>
            <a:ext cx="3505320" cy="3505320"/>
          </a:xfrm>
          <a:prstGeom prst="rect">
            <a:avLst/>
          </a:prstGeom>
          <a:ln w="22320">
            <a:solidFill>
              <a:srgbClr val="ff00ff"/>
            </a:solidFill>
            <a:miter/>
          </a:ln>
        </p:spPr>
      </p:pic>
      <p:sp>
        <p:nvSpPr>
          <p:cNvPr id="127" name="CustomShape 2"/>
          <p:cNvSpPr/>
          <p:nvPr/>
        </p:nvSpPr>
        <p:spPr>
          <a:xfrm>
            <a:off x="214200" y="232560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334120" y="3581280"/>
            <a:ext cx="1523880" cy="152424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TextShape 2"/>
          <p:cNvSpPr txBox="1"/>
          <p:nvPr/>
        </p:nvSpPr>
        <p:spPr>
          <a:xfrm>
            <a:off x="1828440" y="380520"/>
            <a:ext cx="5257800" cy="762120"/>
          </a:xfrm>
          <a:prstGeom prst="rect">
            <a:avLst/>
          </a:prstGeom>
          <a:noFill/>
          <a:ln w="50760">
            <a:solidFill>
              <a:srgbClr val="ff00ff"/>
            </a:solidFill>
            <a:miter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Things to Do with ROI Datasets </a:t>
            </a:r>
            <a:br/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(no matter how you create them)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533520" y="129492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ROIs are used on a voxel-by-voxel basis to select parts of datasets (usually functional datasets)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draw at the anatomical resolution and want to use the ROI dataset at the functional resolution, you probably want to convert the high-resolution ROI dataset to a low-resolution dataset (unless you’re working in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+tlrc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coordinates)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E.g., hi-res anatomical ROI resampled to low-res functional dataset: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voxel inside the ROI is given a nonzero value (e.g., 4; values outside the ROI are zeros.  When the resolution is changed, what do you do with a voxel that’s only partially filled by the ROI?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828800" y="3581280"/>
            <a:ext cx="1523880" cy="152424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5"/>
          <p:cNvSpPr/>
          <p:nvPr/>
        </p:nvSpPr>
        <p:spPr>
          <a:xfrm>
            <a:off x="2209680" y="3581280"/>
            <a:ext cx="0" cy="1524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6"/>
          <p:cNvSpPr/>
          <p:nvPr/>
        </p:nvSpPr>
        <p:spPr>
          <a:xfrm>
            <a:off x="2209680" y="3581280"/>
            <a:ext cx="38124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7"/>
          <p:cNvSpPr/>
          <p:nvPr/>
        </p:nvSpPr>
        <p:spPr>
          <a:xfrm>
            <a:off x="1828800" y="3962520"/>
            <a:ext cx="38088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8"/>
          <p:cNvSpPr/>
          <p:nvPr/>
        </p:nvSpPr>
        <p:spPr>
          <a:xfrm>
            <a:off x="2209680" y="3962520"/>
            <a:ext cx="38124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9"/>
          <p:cNvSpPr/>
          <p:nvPr/>
        </p:nvSpPr>
        <p:spPr>
          <a:xfrm>
            <a:off x="2590920" y="4343400"/>
            <a:ext cx="38088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0"/>
          <p:cNvSpPr/>
          <p:nvPr/>
        </p:nvSpPr>
        <p:spPr>
          <a:xfrm>
            <a:off x="1828800" y="3581280"/>
            <a:ext cx="38088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1"/>
          <p:cNvSpPr/>
          <p:nvPr/>
        </p:nvSpPr>
        <p:spPr>
          <a:xfrm>
            <a:off x="2209680" y="4343400"/>
            <a:ext cx="38124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2"/>
          <p:cNvSpPr/>
          <p:nvPr/>
        </p:nvSpPr>
        <p:spPr>
          <a:xfrm>
            <a:off x="2209680" y="4724280"/>
            <a:ext cx="38124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3"/>
          <p:cNvSpPr/>
          <p:nvPr/>
        </p:nvSpPr>
        <p:spPr>
          <a:xfrm>
            <a:off x="1447920" y="3200400"/>
            <a:ext cx="2286000" cy="35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Hi-res voxel matrix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CustomShape 14"/>
          <p:cNvSpPr/>
          <p:nvPr/>
        </p:nvSpPr>
        <p:spPr>
          <a:xfrm>
            <a:off x="4952880" y="3200400"/>
            <a:ext cx="2286000" cy="35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Low-res voxel matrix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CustomShape 15"/>
          <p:cNvSpPr/>
          <p:nvPr/>
        </p:nvSpPr>
        <p:spPr>
          <a:xfrm>
            <a:off x="3886200" y="4191120"/>
            <a:ext cx="914400" cy="228600"/>
          </a:xfrm>
          <a:custGeom>
            <a:avLst/>
            <a:gdLst/>
            <a:ahLst/>
            <a:rect l="0" t="0" r="r" b="b"/>
            <a:pathLst>
              <a:path w="2542" h="637">
                <a:moveTo>
                  <a:pt x="0" y="159"/>
                </a:moveTo>
                <a:lnTo>
                  <a:pt x="1905" y="159"/>
                </a:lnTo>
                <a:lnTo>
                  <a:pt x="1905" y="0"/>
                </a:lnTo>
                <a:lnTo>
                  <a:pt x="2541" y="318"/>
                </a:lnTo>
                <a:lnTo>
                  <a:pt x="1905" y="636"/>
                </a:lnTo>
                <a:lnTo>
                  <a:pt x="1905" y="477"/>
                </a:lnTo>
                <a:lnTo>
                  <a:pt x="0" y="477"/>
                </a:lnTo>
                <a:lnTo>
                  <a:pt x="0" y="159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6"/>
          <p:cNvSpPr/>
          <p:nvPr/>
        </p:nvSpPr>
        <p:spPr>
          <a:xfrm>
            <a:off x="2590920" y="4724280"/>
            <a:ext cx="38088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Line 17"/>
          <p:cNvSpPr/>
          <p:nvPr/>
        </p:nvSpPr>
        <p:spPr>
          <a:xfrm>
            <a:off x="2209680" y="3581280"/>
            <a:ext cx="0" cy="152424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Line 18"/>
          <p:cNvSpPr/>
          <p:nvPr/>
        </p:nvSpPr>
        <p:spPr>
          <a:xfrm>
            <a:off x="2590920" y="3581280"/>
            <a:ext cx="0" cy="152424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19"/>
          <p:cNvSpPr/>
          <p:nvPr/>
        </p:nvSpPr>
        <p:spPr>
          <a:xfrm>
            <a:off x="2971800" y="3581280"/>
            <a:ext cx="0" cy="152424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Line 20"/>
          <p:cNvSpPr/>
          <p:nvPr/>
        </p:nvSpPr>
        <p:spPr>
          <a:xfrm>
            <a:off x="1828800" y="4343400"/>
            <a:ext cx="1523880" cy="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21"/>
          <p:cNvSpPr/>
          <p:nvPr/>
        </p:nvSpPr>
        <p:spPr>
          <a:xfrm>
            <a:off x="1828800" y="4724280"/>
            <a:ext cx="1523880" cy="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22"/>
          <p:cNvSpPr/>
          <p:nvPr/>
        </p:nvSpPr>
        <p:spPr>
          <a:xfrm>
            <a:off x="1828800" y="3962520"/>
            <a:ext cx="1523880" cy="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3"/>
          <p:cNvSpPr/>
          <p:nvPr/>
        </p:nvSpPr>
        <p:spPr>
          <a:xfrm>
            <a:off x="5334120" y="3581280"/>
            <a:ext cx="38088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4"/>
          <p:cNvSpPr/>
          <p:nvPr/>
        </p:nvSpPr>
        <p:spPr>
          <a:xfrm>
            <a:off x="5715000" y="3581280"/>
            <a:ext cx="38088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5"/>
          <p:cNvSpPr/>
          <p:nvPr/>
        </p:nvSpPr>
        <p:spPr>
          <a:xfrm>
            <a:off x="5334120" y="3962520"/>
            <a:ext cx="38088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6"/>
          <p:cNvSpPr/>
          <p:nvPr/>
        </p:nvSpPr>
        <p:spPr>
          <a:xfrm>
            <a:off x="5715000" y="3962520"/>
            <a:ext cx="38088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7"/>
          <p:cNvSpPr/>
          <p:nvPr/>
        </p:nvSpPr>
        <p:spPr>
          <a:xfrm>
            <a:off x="5715000" y="4343400"/>
            <a:ext cx="38088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8"/>
          <p:cNvSpPr/>
          <p:nvPr/>
        </p:nvSpPr>
        <p:spPr>
          <a:xfrm>
            <a:off x="5715000" y="4724280"/>
            <a:ext cx="38088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9"/>
          <p:cNvSpPr/>
          <p:nvPr/>
        </p:nvSpPr>
        <p:spPr>
          <a:xfrm>
            <a:off x="6095880" y="4724280"/>
            <a:ext cx="381240" cy="381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0"/>
          <p:cNvSpPr/>
          <p:nvPr/>
        </p:nvSpPr>
        <p:spPr>
          <a:xfrm>
            <a:off x="6095880" y="4343400"/>
            <a:ext cx="381240" cy="3808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31"/>
          <p:cNvSpPr/>
          <p:nvPr/>
        </p:nvSpPr>
        <p:spPr>
          <a:xfrm>
            <a:off x="6095880" y="3581280"/>
            <a:ext cx="0" cy="152424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32"/>
          <p:cNvSpPr/>
          <p:nvPr/>
        </p:nvSpPr>
        <p:spPr>
          <a:xfrm>
            <a:off x="5334120" y="4343400"/>
            <a:ext cx="1523880" cy="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85800" y="685440"/>
            <a:ext cx="8153280" cy="579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3dfractionize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does this resolution conversion: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55000"/>
              </a:lnSpc>
              <a:spcBef>
                <a:spcPts val="99"/>
              </a:spcBef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3dfractionize  -template low_res_dset+orig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\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00000"/>
              </a:lnSpc>
              <a:spcBef>
                <a:spcPts val="422"/>
              </a:spcBef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-input ROI_high_res+orig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\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00000"/>
              </a:lnSpc>
              <a:spcBef>
                <a:spcPts val="422"/>
              </a:spcBef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-clip 0.5 -preserve -prefix ROI_low_res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602ff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-template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destination grid you want your ROI grid to be resampled to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(we’re going from high to low resolution here).  Our output dataset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ROI_low_res+orig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be written at the resolution of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func+orig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(Also useful for transforming std space back to orig space with the -warp dataset)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602ff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-input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Defines the input high-resolution dataset (that needs to be converted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high resolution to low resolution)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602ff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-clip 0.5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Output voxels will only get a nonzero value if they are at least 50%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filled by nonzero input voxels (you decide the percentage here). E.g., when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going from high to low res, keep a label a voxel as part of the ROI if it is filled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at least 50% (or more) of the voxel value.  For 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286000" y="5791320"/>
            <a:ext cx="457200" cy="4572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2286000" y="4952880"/>
            <a:ext cx="457200" cy="4572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4"/>
          <p:cNvSpPr/>
          <p:nvPr/>
        </p:nvSpPr>
        <p:spPr>
          <a:xfrm>
            <a:off x="2286000" y="4952880"/>
            <a:ext cx="380880" cy="457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5"/>
          <p:cNvSpPr/>
          <p:nvPr/>
        </p:nvSpPr>
        <p:spPr>
          <a:xfrm>
            <a:off x="2743200" y="5003640"/>
            <a:ext cx="3962520" cy="53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This voxel is 80% filled with the ROI value -- keep it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2286000" y="5791320"/>
            <a:ext cx="152280" cy="457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7"/>
          <p:cNvSpPr/>
          <p:nvPr/>
        </p:nvSpPr>
        <p:spPr>
          <a:xfrm>
            <a:off x="2743200" y="5842080"/>
            <a:ext cx="3962520" cy="53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This voxel is 30% filled with the ROI value -- lose it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80880" y="456840"/>
            <a:ext cx="8382240" cy="624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602ff"/>
              </a:buClr>
              <a:buSzPct val="70000"/>
              <a:buFont typeface="Zapf Dingbats" charset="2"/>
              <a:buChar char=""/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preserve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once it has been determined that the output voxel will be part of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ROI, preserve the original ROI value of that voxel (and not some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fraction of that value).  This option also allows for "voting" – determine the ROI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would most fill that voxel. For example, if our ROI mask has values of “4”: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3dresample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does conversion too but you have less controls for handling partial overlaps: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3dresample -master low_res_dset+orig      \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-prefix ROI_low_res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\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-inset ROI_high_res+orig               \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-rmode NN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-master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the destination grid we want our ROI mask resampled to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-prefix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The output from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3dresample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-- in this example, a low resolution ROI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mask that corresponds with the voxel resolution of our master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-inset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The ROI mask dataset that is being resampled from high to low resolution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-rmode NN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If a voxel’s “neighbor” is included in the ROI mask, include the voxel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in question as well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057400" y="1600200"/>
            <a:ext cx="457200" cy="4572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2057400" y="1600200"/>
            <a:ext cx="380880" cy="457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2666880" y="1371600"/>
            <a:ext cx="5257800" cy="117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This voxel is 80% filled with the ROI value -- keep it. 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Without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-preserve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option, this voxel would be given a value of “3.2” (i.e., 80% of “4”).  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With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-preserve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it is labeled as “4”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9" descr="lores_anat_roi.jpg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4724280" y="3886200"/>
            <a:ext cx="3505320" cy="15717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pic>
        <p:nvPicPr>
          <p:cNvPr id="172" name="Picture 18" descr="hires_anat_roi.jpg                                             005B80A9Macintosh HD                   BE74DD3D:"/>
          <p:cNvPicPr/>
          <p:nvPr/>
        </p:nvPicPr>
        <p:blipFill>
          <a:blip r:embed="rId2"/>
          <a:stretch/>
        </p:blipFill>
        <p:spPr>
          <a:xfrm>
            <a:off x="1828800" y="3524400"/>
            <a:ext cx="2362320" cy="234288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sp>
        <p:nvSpPr>
          <p:cNvPr id="173" name="TextShape 1"/>
          <p:cNvSpPr txBox="1"/>
          <p:nvPr/>
        </p:nvSpPr>
        <p:spPr>
          <a:xfrm>
            <a:off x="380880" y="380520"/>
            <a:ext cx="8382240" cy="312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do a class example of </a:t>
            </a: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3dresample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cd AFNI_data6/roi_demo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3dresample -master rall_vr+orig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-prefix anat_roi_resam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-inset anat_roi+orig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-rmode NN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this class example, we want to take our ROI mask, which has a high voxel resolution of 0.9 x 0.9 x 1.2 mm, and resample to it the lower resolution of the time-series dataset,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rall_vr+orig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(2.75 x 2.75 x 3.0mm).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752480" y="5867280"/>
            <a:ext cx="259092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Before, overlay ROI is: </a:t>
            </a: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anat_roi+orig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0.9x0.9x1.2 mm voxel grid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5181480" y="5867280"/>
            <a:ext cx="228600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After, overlay ROI is: </a:t>
            </a: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anat_roi_resam+orig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2.75x2.75x3.0 voxel grid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3429000" y="4343400"/>
            <a:ext cx="304920" cy="380880"/>
          </a:xfrm>
          <a:prstGeom prst="ellipse">
            <a:avLst/>
          </a:prstGeom>
          <a:noFill/>
          <a:ln w="1908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5"/>
          <p:cNvSpPr/>
          <p:nvPr/>
        </p:nvSpPr>
        <p:spPr>
          <a:xfrm>
            <a:off x="7086600" y="4724280"/>
            <a:ext cx="380880" cy="381240"/>
          </a:xfrm>
          <a:prstGeom prst="ellipse">
            <a:avLst/>
          </a:prstGeom>
          <a:noFill/>
          <a:ln w="1908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33160" y="533160"/>
            <a:ext cx="830556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ROI program computes the average of voxels (usually from a functional or time-series dataset), that are selected from an ROI mask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(interactive version: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ROI Average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plugin)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 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8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-mask anat_roi_resam+orig  -q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rall_vr+orig &gt; epi_avg.1D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22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419720" y="3048120"/>
            <a:ext cx="4572000" cy="36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above command takes the voxels that fall within the ROI mask, and computes a mean for every time point/volume.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this example, there are 450 time-points in this dataset, so the output will be a column of 450 means.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-q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Suppresses the voxel-count output (e.g.,   “[9 voxels] make up the ROI mask”) from appearing next to each mean.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Alternatively, instead of having the results of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spewed into the shell, you can redirect (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&gt;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) the results into a text file (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epi_avg.1D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and save them for later use.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0" name="Picture 15" descr="lores_anat_roi.jpg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457200" y="3657600"/>
            <a:ext cx="3886200" cy="174312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sp>
        <p:nvSpPr>
          <p:cNvPr id="181" name="CustomShape 3"/>
          <p:cNvSpPr/>
          <p:nvPr/>
        </p:nvSpPr>
        <p:spPr>
          <a:xfrm>
            <a:off x="3048120" y="4572000"/>
            <a:ext cx="457200" cy="457200"/>
          </a:xfrm>
          <a:prstGeom prst="ellipse">
            <a:avLst/>
          </a:prstGeom>
          <a:noFill/>
          <a:ln w="1908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4"/>
          <p:cNvSpPr/>
          <p:nvPr/>
        </p:nvSpPr>
        <p:spPr>
          <a:xfrm flipH="1">
            <a:off x="3504960" y="3581280"/>
            <a:ext cx="990360" cy="990720"/>
          </a:xfrm>
          <a:prstGeom prst="line">
            <a:avLst/>
          </a:prstGeom>
          <a:ln w="19080">
            <a:solidFill>
              <a:srgbClr val="ff99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505320" y="2971800"/>
            <a:ext cx="2057400" cy="20574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TextShape 2"/>
          <p:cNvSpPr txBox="1"/>
          <p:nvPr/>
        </p:nvSpPr>
        <p:spPr>
          <a:xfrm>
            <a:off x="685800" y="45684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What is an ROI?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762120" y="1447560"/>
            <a:ext cx="7772400" cy="4647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ROI is  a "region of interest" usually used as a mask of voxels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AFNI, ROIs are stored as any other dataset (.HEAD/.BRIK, .nii, ...) , typically with positive integer values for voxels to consider.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Zero values are outside the mask.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 values are inside the mask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Arial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any dataset can be considered as an ROI if it is non-zero in areas in which you are interested.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Usually stored as byte integers to save disk space and memory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4" descr=""/>
          <p:cNvPicPr/>
          <p:nvPr/>
        </p:nvPicPr>
        <p:blipFill>
          <a:blip r:embed="rId1"/>
          <a:stretch/>
        </p:blipFill>
        <p:spPr>
          <a:xfrm>
            <a:off x="3784680" y="3200400"/>
            <a:ext cx="1574640" cy="1574640"/>
          </a:xfrm>
          <a:prstGeom prst="rect">
            <a:avLst/>
          </a:prstGeom>
          <a:ln>
            <a:noFill/>
          </a:ln>
        </p:spPr>
      </p:pic>
      <p:sp>
        <p:nvSpPr>
          <p:cNvPr id="47" name="CustomShape 4"/>
          <p:cNvSpPr/>
          <p:nvPr/>
        </p:nvSpPr>
        <p:spPr>
          <a:xfrm>
            <a:off x="6172200" y="3276720"/>
            <a:ext cx="380880" cy="38088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5"/>
          <p:cNvSpPr/>
          <p:nvPr/>
        </p:nvSpPr>
        <p:spPr>
          <a:xfrm>
            <a:off x="6172200" y="4267080"/>
            <a:ext cx="380880" cy="3812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6"/>
          <p:cNvSpPr/>
          <p:nvPr/>
        </p:nvSpPr>
        <p:spPr>
          <a:xfrm>
            <a:off x="6781680" y="3048120"/>
            <a:ext cx="144792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Voxel with value of 0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6781680" y="4013280"/>
            <a:ext cx="144792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Voxel with value of 1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572000" y="3222720"/>
            <a:ext cx="38088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9"/>
          <p:cNvSpPr/>
          <p:nvPr/>
        </p:nvSpPr>
        <p:spPr>
          <a:xfrm>
            <a:off x="4952880" y="3222720"/>
            <a:ext cx="38124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0"/>
          <p:cNvSpPr/>
          <p:nvPr/>
        </p:nvSpPr>
        <p:spPr>
          <a:xfrm>
            <a:off x="4560840" y="3603600"/>
            <a:ext cx="38088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11"/>
          <p:cNvSpPr/>
          <p:nvPr/>
        </p:nvSpPr>
        <p:spPr>
          <a:xfrm>
            <a:off x="4952880" y="3603600"/>
            <a:ext cx="38124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12"/>
          <p:cNvSpPr/>
          <p:nvPr/>
        </p:nvSpPr>
        <p:spPr>
          <a:xfrm>
            <a:off x="4952880" y="3984480"/>
            <a:ext cx="381240" cy="3812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3"/>
          <p:cNvSpPr/>
          <p:nvPr/>
        </p:nvSpPr>
        <p:spPr>
          <a:xfrm>
            <a:off x="4952880" y="4365720"/>
            <a:ext cx="38124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4"/>
          <p:cNvSpPr/>
          <p:nvPr/>
        </p:nvSpPr>
        <p:spPr>
          <a:xfrm>
            <a:off x="3809880" y="3984480"/>
            <a:ext cx="381240" cy="3812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5"/>
          <p:cNvSpPr/>
          <p:nvPr/>
        </p:nvSpPr>
        <p:spPr>
          <a:xfrm>
            <a:off x="3809880" y="4365720"/>
            <a:ext cx="381240" cy="38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85440" y="609480"/>
            <a:ext cx="8077320" cy="3733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7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 will look like this (450 means in the column):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7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more epi_avg.1D </a:t>
            </a:r>
            <a:r>
              <a:rPr b="0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1076.11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1086.11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1092.33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1097.33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...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1084.76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7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can also be plotted out using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1dplot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1dplot epi_avg.1D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or…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7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1dplot -yaxis 1000:1200:2:1 epi_avg.1D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095880" y="914400"/>
            <a:ext cx="1371600" cy="1600200"/>
          </a:xfrm>
          <a:prstGeom prst="rect">
            <a:avLst/>
          </a:prstGeom>
          <a:noFill/>
          <a:ln w="15840">
            <a:solidFill>
              <a:srgbClr val="0807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"/>
          <p:cNvSpPr/>
          <p:nvPr/>
        </p:nvSpPr>
        <p:spPr>
          <a:xfrm>
            <a:off x="3200400" y="6340320"/>
            <a:ext cx="403848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concatenated EPI runs, Timepoints (0-449)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6" name="Picture 24" descr="3dmaskave_1dplot.jpg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1295280" y="3502080"/>
            <a:ext cx="7391520" cy="2822400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380880" y="4038480"/>
            <a:ext cx="1143000" cy="179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 voxel intensity for voxels falling within the ROI mask (at each timepoint).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6" descr="Vrel-tstats.jpg   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5562720" y="3894120"/>
            <a:ext cx="2438280" cy="2430360"/>
          </a:xfrm>
          <a:prstGeom prst="rect">
            <a:avLst/>
          </a:prstGeom>
          <a:ln>
            <a:noFill/>
          </a:ln>
        </p:spPr>
      </p:pic>
      <p:pic>
        <p:nvPicPr>
          <p:cNvPr id="189" name="Picture 25" descr="hires_anat_roi.jpg                                             005B80A9Macintosh HD                   BE74DD3D:"/>
          <p:cNvPicPr/>
          <p:nvPr/>
        </p:nvPicPr>
        <p:blipFill>
          <a:blip r:embed="rId2"/>
          <a:stretch/>
        </p:blipFill>
        <p:spPr>
          <a:xfrm>
            <a:off x="1143000" y="3886200"/>
            <a:ext cx="2438280" cy="2417760"/>
          </a:xfrm>
          <a:prstGeom prst="rect">
            <a:avLst/>
          </a:prstGeom>
          <a:ln>
            <a:noFill/>
          </a:ln>
        </p:spPr>
      </p:pic>
      <p:sp>
        <p:nvSpPr>
          <p:cNvPr id="190" name="TextShape 1"/>
          <p:cNvSpPr txBox="1"/>
          <p:nvPr/>
        </p:nvSpPr>
        <p:spPr>
          <a:xfrm>
            <a:off x="533160" y="685440"/>
            <a:ext cx="8381880" cy="579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3dmaskdump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that dumps out all voxel values in a dataset that fall within the ROI of a given mask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 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7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3dmaskdump -noijk -mask anat_roi_resam+orig 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'func_slim+orig[2]' &gt; Vrel-tstats.txt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output appears in the shell (unless you redirect it (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&gt;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into a text file).  This example shows one column of numbers, representing the voxel values for functional sub-brick #2 (‘Visual-reliable’ t-values) that fall within the ROI mask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809880" y="4038480"/>
            <a:ext cx="1600200" cy="222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Dump out the voxel values from the functional dataset, sub-brick #2, but only for those voxels that fall  within the ROI mask.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7086600" y="4495680"/>
            <a:ext cx="457200" cy="609840"/>
          </a:xfrm>
          <a:prstGeom prst="ellipse">
            <a:avLst/>
          </a:prstGeom>
          <a:noFill/>
          <a:ln w="1908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4"/>
          <p:cNvSpPr/>
          <p:nvPr/>
        </p:nvSpPr>
        <p:spPr>
          <a:xfrm flipV="1">
            <a:off x="5105520" y="4952880"/>
            <a:ext cx="1981080" cy="76320"/>
          </a:xfrm>
          <a:prstGeom prst="line">
            <a:avLst/>
          </a:prstGeom>
          <a:ln w="19080">
            <a:solidFill>
              <a:srgbClr val="ff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5"/>
          <p:cNvSpPr/>
          <p:nvPr/>
        </p:nvSpPr>
        <p:spPr>
          <a:xfrm>
            <a:off x="2819520" y="4648320"/>
            <a:ext cx="304560" cy="457200"/>
          </a:xfrm>
          <a:prstGeom prst="ellipse">
            <a:avLst/>
          </a:prstGeom>
          <a:noFill/>
          <a:ln w="1908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Line 6"/>
          <p:cNvSpPr/>
          <p:nvPr/>
        </p:nvSpPr>
        <p:spPr>
          <a:xfrm flipH="1">
            <a:off x="3123720" y="4343400"/>
            <a:ext cx="838440" cy="380880"/>
          </a:xfrm>
          <a:prstGeom prst="line">
            <a:avLst/>
          </a:prstGeom>
          <a:ln w="19080">
            <a:solidFill>
              <a:srgbClr val="ff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6840" y="457200"/>
            <a:ext cx="8077320" cy="594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one sub-brick can be chosen at a time (e.g., func_slim+orig’[2,4-6'])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 application of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3dmaskdump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to dump out the data or functional values that match an ROI so they can be processed in some other program (e.g., Microsoft Excel)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-noijk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option is omitted, each output line starts with ijk-indexes (i.e., location) of the voxel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3dUndump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be used to create a dataset from a text file with ijk-indexes and dataset values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3dROIstats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to compute separate statistics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each ROI in a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 Mean can be computed for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several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ROIs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separately and simultaneously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differs from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because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ROIs within a single mask are not collapsed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then averaged.  Here the averages are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done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separately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each ROI within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mask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Averaging is done over each region defined by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a distinct numerical value in the ROI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562720" y="5715000"/>
            <a:ext cx="3200400" cy="110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70000"/>
              </a:lnSpc>
              <a:spcBef>
                <a:spcPts val="748"/>
              </a:spcBef>
            </a:pPr>
            <a:r>
              <a:rPr b="1" lang="en-US" sz="12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HellasTimes2"/>
              </a:rPr>
              <a:t>ROI 1: Left Superior Occip. Gyrus (blue)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748"/>
              </a:spcBef>
            </a:pPr>
            <a:r>
              <a:rPr b="1" lang="en-US" sz="12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HellasTimes2"/>
              </a:rPr>
              <a:t>ROI 2: Left Middle Occip. Gyrus (red)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748"/>
              </a:spcBef>
            </a:pPr>
            <a:r>
              <a:rPr b="1" lang="en-US" sz="12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HellasTimes2"/>
              </a:rPr>
              <a:t>ROI 3: Left Inferior Occip. Gyrus (yellow)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251760" y="2590920"/>
            <a:ext cx="140004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3rois+orig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9" name="Picture 13" descr=" 3rois.jpg         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5732640" y="2895480"/>
            <a:ext cx="2725560" cy="271944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6840" y="609480"/>
            <a:ext cx="8381880" cy="594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3dROIstats -mask 3rois+orig func_slim+orig'[0]'</a:t>
            </a:r>
            <a:br/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 shown in the shell (use 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command to save into to a text file):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File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Sub-brick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Mean_-1    Mean_1      Mean_2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func_slim+orig[0]   0[Full_Fsta]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10.805717  69.336539   71.333655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22"/>
              </a:spcBef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Mean_1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column is the average over the ROI whose mask value is “1”.  The average is calculated for voxels from our functional dataset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func_slim+orig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that fall within the ROI.  Averages are computed at sub-brick #0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Means have also been computed for ROIs whose mask value is “2” (Mean_2) and “3” (Mean_3)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Very useful if you create ROI masks for a number of subjects, using the same number codes for the same anatomical regions (e.g., 1=hippocampus, 2=amygdala, 3=superior temporal gyrus, etc.)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load the output of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3dROIstats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into a spreadsheet for further analysis (e.g., statistics with other subjects’ data)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85200" y="1924920"/>
            <a:ext cx="8320320" cy="855720"/>
          </a:xfrm>
          <a:prstGeom prst="rect">
            <a:avLst/>
          </a:prstGeom>
          <a:noFill/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143000" y="228600"/>
            <a:ext cx="7238880" cy="533520"/>
          </a:xfrm>
          <a:prstGeom prst="rect">
            <a:avLst/>
          </a:prstGeom>
          <a:noFill/>
          <a:ln w="38160">
            <a:solidFill>
              <a:srgbClr val="ff00ff"/>
            </a:solidFill>
            <a:miter/>
          </a:ln>
        </p:spPr>
        <p:txBody>
          <a:bodyPr anchor="ctr"/>
          <a:p>
            <a:pPr algn="ctr"/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Method 2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Creating ROI datasets from Activation Maps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838080"/>
            <a:ext cx="8229600" cy="5639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ROI masks derived from functional data can be made by finding contiguous supra (above) threshold voxel clusters in an activation (functional) map and then converting each cluster into a ROI with a separate data value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ROIs can then be used as starting points for some analysis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0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cd AFNI_data6/roi_demo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launch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afni &amp;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602ff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pick select some criteria that will determine how big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our voxel clusters will be.  Any voxels that survive these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criteria will be part of our ROI mask(s)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5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Select UnderLay: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Select OverLay: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func_slim+orig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--&gt; Define OLay &amp; Threshold: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Sub-brick 0 (Full-F)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--&gt; Set Threshold to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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99.0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--&gt; To be part of a cluster, voxels must be right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next to each other,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rmm = 2.75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--&gt; Clusters must be 200+ voxels in size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2.75 x 2.75 x 3.0 = 22.69 x 200  =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vmul = 4538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10" descr="DefOLay_GUI.jpg   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6019920" y="2971800"/>
            <a:ext cx="2948040" cy="304812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04920" y="6858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100000"/>
              </a:lnSpc>
              <a:spcBef>
                <a:spcPts val="422"/>
              </a:spcBef>
            </a:pP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program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looks for clusters of activity that fit the criteria set on the command line, and prints out a </a:t>
            </a:r>
            <a:r>
              <a:rPr b="0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about the active voxels that make up the ROI cluster(s) -- similar to 3dmerge (coming up a little later), but creates a report instead of a new dataset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  -1clip 99.0 2.75 4538 func_slim+orig.’[0]’</a:t>
            </a: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or…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1" lang="en-US" sz="17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  -dxyz=1 -1clip 99.0 1 200 func_slim+orig.’[0]’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above command tells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find potential cluster volumes for dataset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func_slim+orig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sub-brick #0, where the threshold has been set to 99.0 (i.e., ignore voxels with an activation threshold &lt;99.0).  Voxels must be no more than 2.75mm apart, and cluster volume must be at least 4538 micro-liters in size (if using the -dxyz=1 option, voxels will be no more than 1mm apart and vmul will be 200).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Once these ROI clusters have been identified, a report will be printed out: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6" descr="3dclust_output.jpg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533520" y="5411880"/>
            <a:ext cx="8210520" cy="912600"/>
          </a:xfrm>
          <a:prstGeom prst="rect">
            <a:avLst/>
          </a:prstGeom>
          <a:ln w="12600">
            <a:solidFill>
              <a:srgbClr val="080799"/>
            </a:solidFill>
            <a:miter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04920" y="685800"/>
            <a:ext cx="8534160" cy="1752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22"/>
              </a:spcBef>
            </a:pP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Clusterize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Clusterize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button on the main AFNI graphical interface gives users a quick and easy way to locate clusters of activity in a functional dataset.  Once the user sets the clusterize parameters, a complete cluster “report” is given, which details the number of clusters found, based on these parameters.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5" descr="Clusterize.jpg    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4495680" y="2057400"/>
            <a:ext cx="3048120" cy="27687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pic>
        <p:nvPicPr>
          <p:cNvPr id="209" name="Picture 6" descr="DefOLay_GUI2.jpg                                               005B80A9Macintosh HD                   BE74DD3D:"/>
          <p:cNvPicPr/>
          <p:nvPr/>
        </p:nvPicPr>
        <p:blipFill>
          <a:blip r:embed="rId2"/>
          <a:stretch/>
        </p:blipFill>
        <p:spPr>
          <a:xfrm>
            <a:off x="457200" y="2438280"/>
            <a:ext cx="3581280" cy="32511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pic>
        <p:nvPicPr>
          <p:cNvPr id="210" name="Picture 7" descr="Clusterize_report.jpg                                          005B80A9Macintosh HD                   BE74DD3D:"/>
          <p:cNvPicPr/>
          <p:nvPr/>
        </p:nvPicPr>
        <p:blipFill>
          <a:blip r:embed="rId3"/>
          <a:stretch/>
        </p:blipFill>
        <p:spPr>
          <a:xfrm>
            <a:off x="4419720" y="4952880"/>
            <a:ext cx="3760560" cy="174960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sp>
        <p:nvSpPr>
          <p:cNvPr id="211" name="Line 2"/>
          <p:cNvSpPr/>
          <p:nvPr/>
        </p:nvSpPr>
        <p:spPr>
          <a:xfrm>
            <a:off x="3581280" y="2819520"/>
            <a:ext cx="838440" cy="0"/>
          </a:xfrm>
          <a:prstGeom prst="line">
            <a:avLst/>
          </a:prstGeom>
          <a:ln w="19080">
            <a:solidFill>
              <a:srgbClr val="ff99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3"/>
          <p:cNvSpPr/>
          <p:nvPr/>
        </p:nvSpPr>
        <p:spPr>
          <a:xfrm>
            <a:off x="3505320" y="2971800"/>
            <a:ext cx="914400" cy="1905120"/>
          </a:xfrm>
          <a:prstGeom prst="line">
            <a:avLst/>
          </a:prstGeom>
          <a:ln w="19080">
            <a:solidFill>
              <a:srgbClr val="ff99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"/>
          <p:cNvSpPr/>
          <p:nvPr/>
        </p:nvSpPr>
        <p:spPr>
          <a:xfrm>
            <a:off x="7620120" y="3505320"/>
            <a:ext cx="1295280" cy="115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rmm=0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similar to using the dxyz=1 option in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5" descr="Clusterize_report.jpg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457200" y="870120"/>
            <a:ext cx="4876920" cy="22683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pic>
        <p:nvPicPr>
          <p:cNvPr id="215" name="Picture 10" descr="clust1_roi.jpg                                                 005B80A9Macintosh HD                   BE74DD3D:"/>
          <p:cNvPicPr/>
          <p:nvPr/>
        </p:nvPicPr>
        <p:blipFill>
          <a:blip r:embed="rId2"/>
          <a:stretch/>
        </p:blipFill>
        <p:spPr>
          <a:xfrm>
            <a:off x="380880" y="3581280"/>
            <a:ext cx="1724040" cy="2362320"/>
          </a:xfrm>
          <a:prstGeom prst="rect">
            <a:avLst/>
          </a:prstGeom>
          <a:ln>
            <a:noFill/>
          </a:ln>
        </p:spPr>
      </p:pic>
      <p:pic>
        <p:nvPicPr>
          <p:cNvPr id="216" name="Picture 11" descr="clust2_roi.jpg                                                 005B80A9Macintosh HD                   BE74DD3D:"/>
          <p:cNvPicPr/>
          <p:nvPr/>
        </p:nvPicPr>
        <p:blipFill>
          <a:blip r:embed="rId3"/>
          <a:stretch/>
        </p:blipFill>
        <p:spPr>
          <a:xfrm>
            <a:off x="2286000" y="3581280"/>
            <a:ext cx="1733400" cy="236232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5410080" y="793800"/>
            <a:ext cx="335304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Jump: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sets the crosshairs to the designated xyz coordinates (default is the </a:t>
            </a: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peak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ROI cluster)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5410080" y="1494000"/>
            <a:ext cx="335304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Flash: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flashes the cluster voxels in the image viewer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19" name="Picture 14" descr="clust_mask.jpg                                                 005B80A9Macintosh HD                   BE74DD3D:"/>
          <p:cNvPicPr/>
          <p:nvPr/>
        </p:nvPicPr>
        <p:blipFill>
          <a:blip r:embed="rId4"/>
          <a:stretch/>
        </p:blipFill>
        <p:spPr>
          <a:xfrm>
            <a:off x="4522680" y="3962520"/>
            <a:ext cx="1725840" cy="23619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sp>
        <p:nvSpPr>
          <p:cNvPr id="220" name="CustomShape 3"/>
          <p:cNvSpPr/>
          <p:nvPr/>
        </p:nvSpPr>
        <p:spPr>
          <a:xfrm>
            <a:off x="5410080" y="1981080"/>
            <a:ext cx="3276720" cy="70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748"/>
              </a:spcBef>
            </a:pP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SaveMask: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Click on this button to write clusters to a mask dataset called 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Clust_mask+orig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4605480" y="3687840"/>
            <a:ext cx="15523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Clust_mask+orig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744120" y="3276720"/>
            <a:ext cx="9900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 #1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2777760" y="3276720"/>
            <a:ext cx="9900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 #2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Line 7"/>
          <p:cNvSpPr/>
          <p:nvPr/>
        </p:nvSpPr>
        <p:spPr>
          <a:xfrm flipH="1">
            <a:off x="2666880" y="3505320"/>
            <a:ext cx="565200" cy="1218960"/>
          </a:xfrm>
          <a:prstGeom prst="line">
            <a:avLst/>
          </a:prstGeom>
          <a:ln w="19080">
            <a:solidFill>
              <a:srgbClr val="ff99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8"/>
          <p:cNvSpPr/>
          <p:nvPr/>
        </p:nvSpPr>
        <p:spPr>
          <a:xfrm flipH="1">
            <a:off x="1066680" y="3505320"/>
            <a:ext cx="152640" cy="1752480"/>
          </a:xfrm>
          <a:prstGeom prst="line">
            <a:avLst/>
          </a:prstGeom>
          <a:ln w="19080">
            <a:solidFill>
              <a:srgbClr val="ff99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9"/>
          <p:cNvSpPr/>
          <p:nvPr/>
        </p:nvSpPr>
        <p:spPr>
          <a:xfrm>
            <a:off x="538560" y="468360"/>
            <a:ext cx="2977200" cy="35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Cool 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Clusterize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Features</a:t>
            </a:r>
            <a:endParaRPr b="0" lang="en-US" sz="17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7" name="Picture 25" descr="Plot_clusterize.jpg                                            005B80A9Macintosh HD                   BE74DD3D:"/>
          <p:cNvPicPr/>
          <p:nvPr/>
        </p:nvPicPr>
        <p:blipFill>
          <a:blip r:embed="rId5"/>
          <a:stretch/>
        </p:blipFill>
        <p:spPr>
          <a:xfrm>
            <a:off x="6324480" y="4527720"/>
            <a:ext cx="2438640" cy="1873080"/>
          </a:xfrm>
          <a:prstGeom prst="rect">
            <a:avLst/>
          </a:prstGeom>
          <a:ln>
            <a:noFill/>
          </a:ln>
        </p:spPr>
      </p:pic>
      <p:sp>
        <p:nvSpPr>
          <p:cNvPr id="228" name="CustomShape 10"/>
          <p:cNvSpPr/>
          <p:nvPr/>
        </p:nvSpPr>
        <p:spPr>
          <a:xfrm>
            <a:off x="5410080" y="2666880"/>
            <a:ext cx="3581640" cy="94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Plot/Save: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Allows user to load a 3D+time dataset (Aux Dset button) and plot the avg time series over a cluster. Plot  can be saved in .jpg or .png format.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CustomShape 11"/>
          <p:cNvSpPr/>
          <p:nvPr/>
        </p:nvSpPr>
        <p:spPr>
          <a:xfrm>
            <a:off x="6629400" y="3749760"/>
            <a:ext cx="2286000" cy="8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E.g., 3D+time dataset 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rall_vr+orig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loaded and avg time series plotted for voxels within Cluster #1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1" descr="func_roi+orig.jpg 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3809880" y="4419720"/>
            <a:ext cx="1649520" cy="2260440"/>
          </a:xfrm>
          <a:prstGeom prst="rect">
            <a:avLst/>
          </a:prstGeom>
          <a:ln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685440" y="457200"/>
            <a:ext cx="8001000" cy="541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569880" indent="-222480">
              <a:lnSpc>
                <a:spcPct val="8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422"/>
              </a:spcBef>
            </a:pP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3dmerge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program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3dmerge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find contiguous supra (above) threshold voxel clusters in an activation (functional) map and then convert each cluster into a ROI with a separate data value.  These clusters are then saved as a mask dataset.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Similar to the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Clusterize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button on the AFNI interface, but done on the command line instead.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2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3dmerge -prefix func_roi -dxyz=1 -1clip 99.0  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-1clust_order 1 200 func_slim+orig.’[0]’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result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2 clusters survived our criteria: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362320" y="6019920"/>
            <a:ext cx="7617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ROI 1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2362320" y="5181480"/>
            <a:ext cx="7617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ROI 2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304920" y="5257800"/>
            <a:ext cx="2514600" cy="65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ULay: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anat+orig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OLay: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func_roi+orig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Line 5"/>
          <p:cNvSpPr/>
          <p:nvPr/>
        </p:nvSpPr>
        <p:spPr>
          <a:xfrm>
            <a:off x="2971800" y="5334120"/>
            <a:ext cx="990720" cy="304560"/>
          </a:xfrm>
          <a:prstGeom prst="line">
            <a:avLst/>
          </a:prstGeom>
          <a:ln w="19080">
            <a:solidFill>
              <a:srgbClr val="ff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Line 6"/>
          <p:cNvSpPr/>
          <p:nvPr/>
        </p:nvSpPr>
        <p:spPr>
          <a:xfrm flipV="1">
            <a:off x="2971800" y="6019560"/>
            <a:ext cx="1143000" cy="152280"/>
          </a:xfrm>
          <a:prstGeom prst="line">
            <a:avLst/>
          </a:prstGeom>
          <a:ln w="19080">
            <a:solidFill>
              <a:srgbClr val="ff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22" descr="func_roi_sag.jpg                                               005B80A9Macintosh HD                   BE74DD3D:"/>
          <p:cNvPicPr/>
          <p:nvPr/>
        </p:nvPicPr>
        <p:blipFill>
          <a:blip r:embed="rId2"/>
          <a:stretch/>
        </p:blipFill>
        <p:spPr>
          <a:xfrm>
            <a:off x="5638680" y="4495680"/>
            <a:ext cx="1887480" cy="189864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33160" y="685800"/>
            <a:ext cx="8381880" cy="586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this example, 4 ROI clusters were found that fit the criteria designated by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command.  Below is an explanation of the output: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Volume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Size of each cluster volume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 RL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Center of mass (CM) for each cluster in the Right-Left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 AP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Center of mass for each cluster in the Anterior-Posterior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 IS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Center of mass for each cluster in the Inferior-Superior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minRL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maxRL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Bounding box for cluster, min &amp; max coordinates in R-L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minAP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maxAP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Bounding box for cluster, min &amp; max coordinates in A-P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maxIS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  Bounding box for cluster, min &amp; max coordinates in I-S direction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Mean value for each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Standard error of the mean for the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 Int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Maximum Intensity (peak) value for each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RL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Peak value coordinate, R-L direction of each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AP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Peak value coordinate, A-P direction of each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IS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Peak value coordinate, I-S direction of each volume cluster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1092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100008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152532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199044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252396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298116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CustomShape 8"/>
          <p:cNvSpPr/>
          <p:nvPr/>
        </p:nvSpPr>
        <p:spPr>
          <a:xfrm>
            <a:off x="351468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CustomShape 9"/>
          <p:cNvSpPr/>
          <p:nvPr/>
        </p:nvSpPr>
        <p:spPr>
          <a:xfrm>
            <a:off x="403992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7" name="CustomShape 10"/>
          <p:cNvSpPr/>
          <p:nvPr/>
        </p:nvSpPr>
        <p:spPr>
          <a:xfrm>
            <a:off x="450504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8" name="CustomShape 11"/>
          <p:cNvSpPr/>
          <p:nvPr/>
        </p:nvSpPr>
        <p:spPr>
          <a:xfrm>
            <a:off x="5030640" y="1212840"/>
            <a:ext cx="279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CustomShape 12"/>
          <p:cNvSpPr/>
          <p:nvPr/>
        </p:nvSpPr>
        <p:spPr>
          <a:xfrm>
            <a:off x="556380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CustomShape 13"/>
          <p:cNvSpPr/>
          <p:nvPr/>
        </p:nvSpPr>
        <p:spPr>
          <a:xfrm>
            <a:off x="617328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678276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CustomShape 15"/>
          <p:cNvSpPr/>
          <p:nvPr/>
        </p:nvSpPr>
        <p:spPr>
          <a:xfrm>
            <a:off x="739260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CustomShape 16"/>
          <p:cNvSpPr/>
          <p:nvPr/>
        </p:nvSpPr>
        <p:spPr>
          <a:xfrm>
            <a:off x="784980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CustomShape 17"/>
          <p:cNvSpPr/>
          <p:nvPr/>
        </p:nvSpPr>
        <p:spPr>
          <a:xfrm>
            <a:off x="8354520" y="1212840"/>
            <a:ext cx="3787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5" name="Picture 23" descr="3dclust_output.jpg 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380880" y="1523880"/>
            <a:ext cx="8610840" cy="912960"/>
          </a:xfrm>
          <a:prstGeom prst="rect">
            <a:avLst/>
          </a:prstGeom>
          <a:ln w="12600">
            <a:solidFill>
              <a:srgbClr val="080799"/>
            </a:solidFill>
            <a:miter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685800" y="151920"/>
            <a:ext cx="7772400" cy="685800"/>
          </a:xfrm>
          <a:prstGeom prst="rect">
            <a:avLst/>
          </a:prstGeom>
          <a:noFill/>
          <a:ln w="50760">
            <a:solidFill>
              <a:srgbClr val="ff00ff"/>
            </a:solidFill>
            <a:miter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Region of Interest Drawing and Usage in AFNI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609120" y="914400"/>
            <a:ext cx="8077320" cy="5486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 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Draw it.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Manually select Regions of Interest (ROIs) based on anatomical structures, then analyze functional datasets within these regions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E.g., Someone doing a study on emotion may want to draw an ROI mask that includes the amygdala only, in order to analyze the voxels that fall within that brain region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method relies on ‘a priori’ assumptions about localization of brain function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 2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 it.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Analyze functional dataset for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entire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brain first, then focus on geometrically connected clusters of ‘activity’ (supra-threshold voxels in some functional statistical map)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i.e., analyze the entire brain first and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pinpoint interesting areas of activity and do further analyses on those areas (programs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3dmerge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or the AFNI graphical interface button </a:t>
            </a:r>
            <a:r>
              <a:rPr b="1" lang="en-US" sz="1600" spc="-1" strike="noStrike">
                <a:solidFill>
                  <a:srgbClr val="ff120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Clusterize</a:t>
            </a:r>
            <a:r>
              <a:rPr b="1" lang="en-US" sz="1600" spc="-1" strike="noStrike">
                <a:solidFill>
                  <a:srgbClr val="ff120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can assist you in finding those larger “blobs” or clusters of activity)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 with this method, you might want to manually adjust the ROIs (i.e., add or delete some voxels in the ROI mask)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 3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Atlas it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Use atlases to select your ROIs regions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using the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 or symbolic notation to create masks on the command line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37720" y="380520"/>
            <a:ext cx="7543800" cy="762120"/>
          </a:xfrm>
          <a:prstGeom prst="rect">
            <a:avLst/>
          </a:prstGeom>
          <a:solidFill>
            <a:srgbClr val="abc0ff"/>
          </a:solidFill>
          <a:ln w="9360">
            <a:solidFill>
              <a:srgbClr val="000000"/>
            </a:solidFill>
            <a:miter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Getting around with spheres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495360" y="1219320"/>
            <a:ext cx="81532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Another way to use cluster results – 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make spheres from the cluster peaks or centers of mass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8" name="Picture 4" descr=""/>
          <p:cNvPicPr/>
          <p:nvPr/>
        </p:nvPicPr>
        <p:blipFill>
          <a:blip r:embed="rId1"/>
          <a:srcRect l="46297" t="0" r="0" b="0"/>
          <a:stretch/>
        </p:blipFill>
        <p:spPr>
          <a:xfrm>
            <a:off x="6858000" y="2138400"/>
            <a:ext cx="2209680" cy="1824120"/>
          </a:xfrm>
          <a:prstGeom prst="rect">
            <a:avLst/>
          </a:prstGeom>
          <a:ln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304920" y="2398680"/>
            <a:ext cx="6362640" cy="344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2000"/>
            </a:srgbClr>
          </a:solidFill>
          <a:ln w="9360">
            <a:solidFill>
              <a:srgbClr val="abc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Try this: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adwarp -apar anat+tlrc -dpar func_slim+orig –dxyz 3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 afni GUI, select Underlay: anat, Overlay: func_slim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Switch view to Talairach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Overlay to vrel_coef, Threshold to vrel_tstat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Clusterize, and Save Tabl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1dcat Clust_table.1D'[4..6]' &gt; Clust_PeakXYZ.1D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3dUndump -srad 7.5 -master func_slim+tlrc -orient RAI 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-prefix clust_spheres -xyz Clust_PeakXYZ.1D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0" name="Picture 5" descr=""/>
          <p:cNvPicPr/>
          <p:nvPr/>
        </p:nvPicPr>
        <p:blipFill>
          <a:blip r:embed="rId2"/>
          <a:srcRect l="1853" t="0" r="57409" b="0"/>
          <a:stretch/>
        </p:blipFill>
        <p:spPr>
          <a:xfrm>
            <a:off x="7086600" y="4114800"/>
            <a:ext cx="1890720" cy="20574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85440" y="990720"/>
            <a:ext cx="8001000" cy="5486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spcBef>
                <a:spcPts val="59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AFNI comes with a collection of atlas datasets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5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Stored in same directory with binaries, user face files, and so 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 you tried example #2 from </a:t>
            </a:r>
            <a:r>
              <a:rPr b="1" lang="en-US" sz="1600" spc="-1" strike="noStrike">
                <a:solidFill>
                  <a:srgbClr val="080799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imcat -help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?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5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 dataset names are of the form </a:t>
            </a:r>
            <a:r>
              <a:rPr b="1" lang="en-US" sz="16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TT_something+tlrc.HEAD / .BRIK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59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command line program can create a mask dataset using an atlas dataset and a name of a region stored inside the atlas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59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 -mask_atlas_region TT_Daemon:left:hippocampus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598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-prefix Lhip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9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Produces a mask dataset named </a:t>
            </a:r>
            <a:r>
              <a:rPr b="1" lang="en-US" sz="16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Lhip+tlrc.HEAD / 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containing the voxels defined in the Talairach Daemon as being in the left hippocampus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5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see ALL the regions available in all the atlases, type the command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100000"/>
              </a:lnSpc>
              <a:spcBef>
                <a:spcPts val="998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 -show_atlas_code | less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9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could create multiple masks this way and then combine them into a multi-region ROI mask using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3dcalc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998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may want to use such automatic atlas-generated masks as a starting point for custom editing of the mask for each subject (using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Draw Dataset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plugin)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spcBef>
                <a:spcPts val="598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990720" y="152280"/>
            <a:ext cx="7238880" cy="762120"/>
          </a:xfrm>
          <a:prstGeom prst="rect">
            <a:avLst/>
          </a:prstGeom>
          <a:noFill/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Method 3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Creating ROI datasets from Atlases:        AFNI program </a:t>
            </a:r>
            <a:r>
              <a:rPr b="1" lang="en-US" sz="20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228600"/>
            <a:ext cx="838188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provide the user with more detailed information regarding the output of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3dclust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For instance, say you want more information regarding the center of mass voxels from each cluster (from the 3dclust output).  I.e., where do they fall approximately within the atlases?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3dclust -dxyz=1 -1clip 99.0  1 200 func_FullF+tlrc &gt; clusts.1D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whereami -coord_file clusts.1D'[1,2,3]' -tab | less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838080" y="6400800"/>
            <a:ext cx="7621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etc…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5" name="Line 3"/>
          <p:cNvSpPr/>
          <p:nvPr/>
        </p:nvSpPr>
        <p:spPr>
          <a:xfrm flipH="1" flipV="1">
            <a:off x="5486040" y="2133720"/>
            <a:ext cx="1066680" cy="304560"/>
          </a:xfrm>
          <a:prstGeom prst="line">
            <a:avLst/>
          </a:prstGeom>
          <a:ln w="12600">
            <a:solidFill>
              <a:srgbClr val="940a3c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4"/>
          <p:cNvSpPr/>
          <p:nvPr/>
        </p:nvSpPr>
        <p:spPr>
          <a:xfrm>
            <a:off x="7162920" y="3276720"/>
            <a:ext cx="1600200" cy="265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0" lang="en-US" sz="1400" spc="-1" strike="noStrike" u="sng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Shown</a:t>
            </a:r>
            <a:r>
              <a:rPr b="0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Cluster #1’s coordinates according to various atlases (TT, MNI, etc), as well as the name of the anatomical structure that is located at or near these coordinates (which may vary by atlas)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7010280" y="3429000"/>
            <a:ext cx="228600" cy="2590920"/>
          </a:xfrm>
          <a:custGeom>
            <a:avLst/>
            <a:gdLst/>
            <a:ahLst/>
            <a:rect l="0" t="0" r="r" b="b"/>
            <a:pathLst>
              <a:path w="637" h="7199">
                <a:moveTo>
                  <a:pt x="636" y="0"/>
                </a:moveTo>
                <a:cubicBezTo>
                  <a:pt x="477" y="0"/>
                  <a:pt x="318" y="299"/>
                  <a:pt x="318" y="599"/>
                </a:cubicBezTo>
                <a:lnTo>
                  <a:pt x="318" y="2999"/>
                </a:lnTo>
                <a:cubicBezTo>
                  <a:pt x="318" y="3299"/>
                  <a:pt x="159" y="3599"/>
                  <a:pt x="0" y="3599"/>
                </a:cubicBezTo>
                <a:cubicBezTo>
                  <a:pt x="159" y="3599"/>
                  <a:pt x="318" y="3898"/>
                  <a:pt x="318" y="4198"/>
                </a:cubicBezTo>
                <a:lnTo>
                  <a:pt x="318" y="6598"/>
                </a:lnTo>
                <a:cubicBezTo>
                  <a:pt x="318" y="6898"/>
                  <a:pt x="477" y="7198"/>
                  <a:pt x="636" y="7198"/>
                </a:cubicBezTo>
              </a:path>
            </a:pathLst>
          </a:custGeom>
          <a:noFill/>
          <a:ln w="12600">
            <a:solidFill>
              <a:srgbClr val="940a3c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Picture 15" descr="whereami_output.jpg                                            005B80A9Macintosh HD                   BE74DD3D:"/>
          <p:cNvPicPr/>
          <p:nvPr/>
        </p:nvPicPr>
        <p:blipFill>
          <a:blip r:embed="rId1"/>
          <a:stretch/>
        </p:blipFill>
        <p:spPr>
          <a:xfrm>
            <a:off x="747720" y="2527200"/>
            <a:ext cx="5958000" cy="3949920"/>
          </a:xfrm>
          <a:prstGeom prst="rect">
            <a:avLst/>
          </a:prstGeom>
          <a:ln>
            <a:noFill/>
          </a:ln>
        </p:spPr>
      </p:pic>
      <p:sp>
        <p:nvSpPr>
          <p:cNvPr id="269" name="CustomShape 6"/>
          <p:cNvSpPr/>
          <p:nvPr/>
        </p:nvSpPr>
        <p:spPr>
          <a:xfrm>
            <a:off x="6477120" y="2133720"/>
            <a:ext cx="251460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0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Center of mass output, columns 1,2,3, from 3dclust output (see pg. 25).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609480" y="533520"/>
            <a:ext cx="8305920" cy="16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1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extract ROIs for various atlas regions using symbolic notation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33280">
              <a:lnSpc>
                <a:spcPct val="11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whereami -mask_atlas_region TT_Daemon:left:amy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 above command will use the Talairach-Tourneaux atlas (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TT_Daemon: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)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to create an ROI of the left amygdala (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left:amy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).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332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See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whereami -help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for more details regarding available atlases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Result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An ROI dataset called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16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TT_Daemon.amy.l+tlrc.HEAD/BRIK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1" name="Picture 6" descr="whereami_roi_ax.jpg                                            003C876BMacintosh HD                   BE74DD3D:"/>
          <p:cNvPicPr/>
          <p:nvPr/>
        </p:nvPicPr>
        <p:blipFill>
          <a:blip r:embed="rId1"/>
          <a:stretch/>
        </p:blipFill>
        <p:spPr>
          <a:xfrm>
            <a:off x="838080" y="3254400"/>
            <a:ext cx="2052720" cy="2635200"/>
          </a:xfrm>
          <a:prstGeom prst="rect">
            <a:avLst/>
          </a:prstGeom>
          <a:ln w="19080">
            <a:solidFill>
              <a:srgbClr val="ffcc00"/>
            </a:solidFill>
            <a:miter/>
          </a:ln>
        </p:spPr>
      </p:pic>
      <p:pic>
        <p:nvPicPr>
          <p:cNvPr id="272" name="Picture 7" descr="whereami_roi_cor.jpg                                           003C876BMacintosh HD                   BE74DD3D:"/>
          <p:cNvPicPr/>
          <p:nvPr/>
        </p:nvPicPr>
        <p:blipFill>
          <a:blip r:embed="rId2"/>
          <a:stretch/>
        </p:blipFill>
        <p:spPr>
          <a:xfrm>
            <a:off x="3200400" y="3483000"/>
            <a:ext cx="2313000" cy="2367000"/>
          </a:xfrm>
          <a:prstGeom prst="rect">
            <a:avLst/>
          </a:prstGeom>
          <a:ln w="19080">
            <a:solidFill>
              <a:srgbClr val="ffcc00"/>
            </a:solidFill>
            <a:miter/>
          </a:ln>
        </p:spPr>
      </p:pic>
      <p:pic>
        <p:nvPicPr>
          <p:cNvPr id="273" name="Picture 8" descr="whereami_roi_sag.jpg                                           003C876BMacintosh HD                   BE74DD3D:"/>
          <p:cNvPicPr/>
          <p:nvPr/>
        </p:nvPicPr>
        <p:blipFill>
          <a:blip r:embed="rId3"/>
          <a:stretch/>
        </p:blipFill>
        <p:spPr>
          <a:xfrm>
            <a:off x="5715000" y="3406680"/>
            <a:ext cx="2959200" cy="2536920"/>
          </a:xfrm>
          <a:prstGeom prst="rect">
            <a:avLst/>
          </a:prstGeom>
          <a:ln w="19080">
            <a:solidFill>
              <a:srgbClr val="ffcc00"/>
            </a:solidFill>
            <a:miter/>
          </a:ln>
        </p:spPr>
      </p:pic>
      <p:sp>
        <p:nvSpPr>
          <p:cNvPr id="274" name="CustomShape 2"/>
          <p:cNvSpPr/>
          <p:nvPr/>
        </p:nvSpPr>
        <p:spPr>
          <a:xfrm>
            <a:off x="914400" y="2619360"/>
            <a:ext cx="327672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ULay: </a:t>
            </a:r>
            <a:r>
              <a:rPr b="1" lang="en-US" sz="16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OLay: </a:t>
            </a:r>
            <a:r>
              <a:rPr b="1" lang="en-US" sz="16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TT_Daemon.amy.l.tlrc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85800" y="457200"/>
            <a:ext cx="822960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report on the overlap of ROIs with atlas-defined regions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33280"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33280">
              <a:lnSpc>
                <a:spcPct val="10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ＭＳ Ｐゴシック"/>
              </a:rPr>
              <a:t>whereami -omask anat_roi+tlrc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33280">
              <a:lnSpc>
                <a:spcPct val="100000"/>
              </a:lnSpc>
              <a:spcBef>
                <a:spcPts val="400"/>
              </a:spcBef>
            </a:pP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6" name="Picture 5" descr="whereami_omask.jpg                                             003C876BMacintosh HD                   BE74DD3D:"/>
          <p:cNvPicPr/>
          <p:nvPr/>
        </p:nvPicPr>
        <p:blipFill>
          <a:blip r:embed="rId1"/>
          <a:stretch/>
        </p:blipFill>
        <p:spPr>
          <a:xfrm>
            <a:off x="1295280" y="1523880"/>
            <a:ext cx="5257800" cy="50292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85800" y="457200"/>
            <a:ext cx="7848720" cy="594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66400" indent="-26640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also specify atlas-based ROI masks directly like this: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6400" indent="-266400">
              <a:lnSpc>
                <a:spcPct val="80000"/>
              </a:lnSpc>
              <a:spcBef>
                <a:spcPts val="11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 -mask TT_Daemon:left:hippocampus func_FullF+tlrc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above single command, 2 things will occur: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50760" indent="-2667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Talairach-Tourneaux atlas will be used to create an ROI mask of the left hippocampus, which will be applied to the dataset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func_FullF+tlrc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(note: this dataset has one sub-brick in it - small and simple, for demo purposes).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50760" indent="-2667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mean will be calculated for the voxels in dataset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func_FullF+tlrc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that fall within the ROI mask.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 from above command shows up on the terminal like this: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6400" indent="-266400">
              <a:lnSpc>
                <a:spcPct val="90000"/>
              </a:lnSpc>
              <a:spcBef>
                <a:spcPts val="1100"/>
              </a:spcBef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Or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3dcalc  -prefix nice_roi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-a 'CA_N27_ML::hippo' -b 'func_FullF+tlrc'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-expr '(step(a)*b)'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Result: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14160" indent="-266760">
              <a:lnSpc>
                <a:spcPct val="9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Picture 5" descr="func_FullF.jpg                                                 003C876BMacintosh HD                   BE74DD3D:"/>
          <p:cNvPicPr/>
          <p:nvPr/>
        </p:nvPicPr>
        <p:blipFill>
          <a:blip r:embed="rId1"/>
          <a:stretch/>
        </p:blipFill>
        <p:spPr>
          <a:xfrm>
            <a:off x="1371600" y="2895480"/>
            <a:ext cx="6324480" cy="609840"/>
          </a:xfrm>
          <a:prstGeom prst="rect">
            <a:avLst/>
          </a:prstGeom>
          <a:ln w="9360">
            <a:solidFill>
              <a:srgbClr val="0000ff"/>
            </a:solidFill>
            <a:miter/>
          </a:ln>
        </p:spPr>
      </p:pic>
      <p:pic>
        <p:nvPicPr>
          <p:cNvPr id="279" name="Picture 6" descr="niceroi_ax.jpg                                                 003C876BMacintosh HD                   BE74DD3D:"/>
          <p:cNvPicPr/>
          <p:nvPr/>
        </p:nvPicPr>
        <p:blipFill>
          <a:blip r:embed="rId2"/>
          <a:stretch/>
        </p:blipFill>
        <p:spPr>
          <a:xfrm>
            <a:off x="4800600" y="4562640"/>
            <a:ext cx="1639800" cy="1990440"/>
          </a:xfrm>
          <a:prstGeom prst="rect">
            <a:avLst/>
          </a:prstGeom>
          <a:ln w="19080">
            <a:solidFill>
              <a:srgbClr val="ff00ff"/>
            </a:solidFill>
            <a:miter/>
          </a:ln>
        </p:spPr>
      </p:pic>
      <p:pic>
        <p:nvPicPr>
          <p:cNvPr id="280" name="Picture 7" descr="niceroi_cor.jpg                                                003C876BMacintosh HD                   BE74DD3D:"/>
          <p:cNvPicPr/>
          <p:nvPr/>
        </p:nvPicPr>
        <p:blipFill>
          <a:blip r:embed="rId3"/>
          <a:stretch/>
        </p:blipFill>
        <p:spPr>
          <a:xfrm>
            <a:off x="2971800" y="4952880"/>
            <a:ext cx="1676520" cy="1587600"/>
          </a:xfrm>
          <a:prstGeom prst="rect">
            <a:avLst/>
          </a:prstGeom>
          <a:ln w="19080">
            <a:solidFill>
              <a:srgbClr val="ff00ff"/>
            </a:solidFill>
            <a:miter/>
          </a:ln>
        </p:spPr>
      </p:pic>
      <p:pic>
        <p:nvPicPr>
          <p:cNvPr id="281" name="Picture 8" descr="niceroi_sag.jpg                                                003C876BMacintosh HD                   BE74DD3D:"/>
          <p:cNvPicPr/>
          <p:nvPr/>
        </p:nvPicPr>
        <p:blipFill>
          <a:blip r:embed="rId4"/>
          <a:stretch/>
        </p:blipFill>
        <p:spPr>
          <a:xfrm>
            <a:off x="6553080" y="4700520"/>
            <a:ext cx="2210040" cy="1838520"/>
          </a:xfrm>
          <a:prstGeom prst="rect">
            <a:avLst/>
          </a:prstGeom>
          <a:ln w="19080">
            <a:solidFill>
              <a:srgbClr val="ff00ff"/>
            </a:solidFill>
            <a:miter/>
          </a:ln>
        </p:spPr>
      </p:pic>
      <p:sp>
        <p:nvSpPr>
          <p:cNvPr id="282" name="CustomShape 2"/>
          <p:cNvSpPr/>
          <p:nvPr/>
        </p:nvSpPr>
        <p:spPr>
          <a:xfrm>
            <a:off x="533520" y="5257800"/>
            <a:ext cx="2209680" cy="127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ULay: </a:t>
            </a: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anat+tlrc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OLay: </a:t>
            </a: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nice_roi+tlrc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3"/>
              </a:spcBef>
            </a:pPr>
            <a:r>
              <a:rPr b="0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F-stat voxels in func dataset that fall within the TT left hippocampus ROI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3" name="Line 3"/>
          <p:cNvSpPr/>
          <p:nvPr/>
        </p:nvSpPr>
        <p:spPr>
          <a:xfrm flipV="1">
            <a:off x="2286000" y="5867280"/>
            <a:ext cx="1066680" cy="152640"/>
          </a:xfrm>
          <a:prstGeom prst="line">
            <a:avLst/>
          </a:prstGeom>
          <a:ln w="15840">
            <a:solidFill>
              <a:srgbClr val="940a3c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85800" y="456840"/>
            <a:ext cx="7772400" cy="609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Above examples use a feature of the AFNI software package to create datasets from atlas regions on the fly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Creation of a 0-or-1 mask dataset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directly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 the command line using a dataset name of the form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Atlas_name:Hemisphere:Region_name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this feature, you don’t have to create the mask using the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whereami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 and then use it later— you can create it and use it at the same time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 9 from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3dcalc -help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Compare the left and right amygdala between the Talairach atlas, and the CA_N27_ML atlas.  The result will be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if a voxel is marked as amygdala in the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TT_Daemon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only,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if it is marked as amygdala in the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CA_N27_ML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only, and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where they overlap.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1100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3dcalc  -a 'TT_Daemon::amygdala'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11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-b 'CA_N27_ML::amygdala'   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-expr 'step(a)+2*step(b)'      \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400"/>
              </a:spcBef>
            </a:pP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-prefix compare.maps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10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information about </a:t>
            </a:r>
            <a:r>
              <a:rPr b="1" lang="en-US" sz="1600" spc="-1" strike="noStrike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3dcalc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, see the AFNI Utilities presentation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3" descr="overlap_rois.jpg                                               003C876BMacintosh HD                   BE74DD3D:"/>
          <p:cNvPicPr/>
          <p:nvPr/>
        </p:nvPicPr>
        <p:blipFill>
          <a:blip r:embed="rId1"/>
          <a:stretch/>
        </p:blipFill>
        <p:spPr>
          <a:xfrm>
            <a:off x="5334120" y="3322800"/>
            <a:ext cx="3200400" cy="2719080"/>
          </a:xfrm>
          <a:prstGeom prst="rect">
            <a:avLst/>
          </a:prstGeom>
          <a:ln w="19080">
            <a:solidFill>
              <a:srgbClr val="ffcc00"/>
            </a:solidFill>
            <a:miter/>
          </a:ln>
        </p:spPr>
      </p:pic>
      <p:sp>
        <p:nvSpPr>
          <p:cNvPr id="286" name="CustomShape 2"/>
          <p:cNvSpPr/>
          <p:nvPr/>
        </p:nvSpPr>
        <p:spPr>
          <a:xfrm>
            <a:off x="2743200" y="4800600"/>
            <a:ext cx="2666880" cy="12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73"/>
              </a:spcBef>
            </a:pPr>
            <a:r>
              <a:rPr b="0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 </a:t>
            </a:r>
            <a:r>
              <a:rPr b="1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compare.maps+tlrc</a:t>
            </a:r>
            <a:r>
              <a:rPr b="0" lang="en-US" sz="1400" spc="-1" strike="noStrike">
                <a:solidFill>
                  <a:srgbClr val="940a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displays the TT amygdala (value=1) in green, the N27 amygdala (value=2) in orange, and the overlap between the two atlases (value=3) in red.</a:t>
            </a:r>
            <a:endParaRPr b="0" lang="en-US" sz="1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7720" y="380520"/>
            <a:ext cx="7543800" cy="762120"/>
          </a:xfrm>
          <a:prstGeom prst="rect">
            <a:avLst/>
          </a:prstGeom>
          <a:solidFill>
            <a:srgbClr val="abc0ff"/>
          </a:solidFill>
          <a:ln w="9360">
            <a:solidFill>
              <a:srgbClr val="000000"/>
            </a:solidFill>
            <a:miter/>
          </a:ln>
        </p:spPr>
        <p:txBody>
          <a:bodyPr anchor="ctr"/>
          <a:p>
            <a:pPr algn="ctr"/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Back to the "Original"</a:t>
            </a:r>
            <a:b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Standard Space to Native Subject Space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609480" y="1225440"/>
            <a:ext cx="8153640" cy="61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Useful for putting atlas regions into the native space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Affine transformations only (@auto_tlrc)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3 ways to "inverse talairach":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3dAllineate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cat_matvec -ONELINE anat+tlrc::WARP_DATA &gt; tlrc.aff12.1D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3dAllineate -1Dmatrix_apply tlrc.aff12.1D -prefix invtlrc3dAl+orig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-source anat+tlrc -master anat+orig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3dWarp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cat_matvec anat+tlrc::WARP_DATA &gt; tlrc.1D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3dWarp -matvec_out2in tlrc.1D -prefix invtlrc_3dWarp+orig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-gridset anat+orig anat+tlrc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3drefit -view orig invtlrc_3dWarp+tlrc.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3dfractionize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slow but useful voting option for multiple ROIs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 and manual Talairach transformations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3dfractionize -input anat+tlrc -warp anat+tlrc –preserve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-prefix invtlrc_3dfrac -template anat+orig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837720" y="380520"/>
            <a:ext cx="7543800" cy="762120"/>
          </a:xfrm>
          <a:prstGeom prst="rect">
            <a:avLst/>
          </a:prstGeom>
          <a:solidFill>
            <a:srgbClr val="abc0ff"/>
          </a:solidFill>
          <a:ln w="9360">
            <a:solidFill>
              <a:srgbClr val="000000"/>
            </a:solidFill>
            <a:miter/>
          </a:ln>
        </p:spPr>
        <p:txBody>
          <a:bodyPr anchor="ctr"/>
          <a:p>
            <a:pPr algn="ctr"/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Back to the "Original" 2</a:t>
            </a:r>
            <a:b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Standard Space to Native Subject Space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609480" y="1225440"/>
            <a:ext cx="8153640" cy="49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Nonlinear and Affine transformation combinations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3 ways to "inverse talairach":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getting data to a standard space with @auto_tlrc and auto_warp.py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affinely align to template  with @auto_tlrc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@auto_tlrc -base TT_N27+tlrc -input strip_shift+orig. -no_ss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-init_xform AUTO_CENTER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nonlinearly align to template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auto_warp.py -skip_affine -base TT_N27+tlrc -input strip_shift+tlrc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3dNwarpApply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cat_matvec -ONELINE "strip_shift+tlrc::WARP_DATA" &gt; at_shift.1D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one step concatenate and apply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3dNwarpApply -prefix tw3  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-nwarp 'at_shift.1D INV(awpy/anat.un.aff.qw_WARP.nii)' 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-source awpy/strip_shift.aw.nii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-master strip_shift+orig.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837720" y="380520"/>
            <a:ext cx="7543800" cy="762120"/>
          </a:xfrm>
          <a:prstGeom prst="rect">
            <a:avLst/>
          </a:prstGeom>
          <a:solidFill>
            <a:srgbClr val="abc0ff"/>
          </a:solidFill>
          <a:ln w="9360">
            <a:solidFill>
              <a:srgbClr val="000000"/>
            </a:solidFill>
            <a:miter/>
          </a:ln>
        </p:spPr>
        <p:txBody>
          <a:bodyPr anchor="ctr"/>
          <a:p>
            <a:pPr algn="ctr"/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Back to the "Original" 2b</a:t>
            </a:r>
            <a:b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Standard Space to Native Subject Space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609480" y="1225440"/>
            <a:ext cx="8153640" cy="43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Nonlinear and Affine transformation combinations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3dNwarpCat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3dNwarpCat -prefix anat_total_WARPINV2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-warp2 'INV(anat_qw9_WARP+tlrc)' -warp1 'at.1D'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3dNwarpApply -prefix anat_backtoorig2  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-nwarp anat_total_WARPINV2+tlrc.     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-source anat_qw9+tlrc -master anat+orig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#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3dNwarpCalc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3dNwarpCalc "&amp;readwarp(anat_qw9_WARP+tlrc.)" "&amp;invert"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"&amp;read4x4(at_matrix.1D)" "&amp;compose" "&amp;write(combo_warp3)"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3dNwarpApply -prefix anat_backtoorig5 -nwarp combo_warp3+tlrc. \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-source anat_qw9+tlrc -master anat+orig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85440" y="1142640"/>
            <a:ext cx="8077320" cy="52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04560" indent="-3045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Quick outline of procedure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main AFNI control panel, set the anatomical underlay dataset (with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UnderLay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to be what you want to draw on -- usually a SPGR or MP-RAGE type of dataset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i.e., the anatomical underlay will serve as our guide or template for drawing the ROI mask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Draw Dataset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plugin (this is our ROI-creating plugin):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Define Datamode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Plugins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Draw Dataset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spcBef>
                <a:spcPts val="400"/>
              </a:spcBef>
              <a:buClr>
                <a:srgbClr val="000000"/>
              </a:buClr>
              <a:buSzPct val="85000"/>
              <a:buFont typeface="Times"/>
              <a:buChar char="H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 an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zero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anatomical overlay dataset with the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Draw Dataset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plugin.  This is the beginning of our ROI mask.  At this point, the anatomical overlay is empty - i.e., all the voxel values are zero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00"/>
              </a:spcBef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anatomical overlay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have the same geometry as the anatomical underlay, i.e., it has the same voxel size as the underlay, the same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xyz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-grid spacing, etc…, since drawing/editing is done on a voxel-by-voxel basis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74760" indent="-304920">
              <a:spcBef>
                <a:spcPts val="400"/>
              </a:spcBef>
              <a:buClr>
                <a:srgbClr val="000000"/>
              </a:buClr>
              <a:buSzPct val="80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 of the anat overlay as a blank piece of tracing paper that is the same size as the template underneath. The blank overlay will be used to trace portions of the underlay.  Voxels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inside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traced portion will make up the ROI mask.  Values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outside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traced region are irrelevant (zeros)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00"/>
              </a:spcBef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 You could also edit an already-existing ROI mask (that you created earlier) at this step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914400" y="304920"/>
            <a:ext cx="7467480" cy="608040"/>
          </a:xfrm>
          <a:prstGeom prst="rect">
            <a:avLst/>
          </a:prstGeom>
          <a:noFill/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Method 1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Handmade ROI’s from Anatomical Volumes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33520" y="152280"/>
            <a:ext cx="777240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Atlases Distributed With AFNI</a:t>
            </a:r>
            <a:br/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TT_Daemon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4" name="Line 2"/>
          <p:cNvSpPr/>
          <p:nvPr/>
        </p:nvSpPr>
        <p:spPr>
          <a:xfrm>
            <a:off x="1066680" y="838080"/>
            <a:ext cx="6629400" cy="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3"/>
          <p:cNvSpPr/>
          <p:nvPr/>
        </p:nvSpPr>
        <p:spPr>
          <a:xfrm>
            <a:off x="304920" y="914400"/>
            <a:ext cx="8229600" cy="83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TT_Daemon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: Created by tracing Talairach and Tournoux brain illustrations.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Generously contributed by Jack Lancaster and Peter Fox of RIC UTHSCSA)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6" name="Picture 5" descr=""/>
          <p:cNvPicPr/>
          <p:nvPr/>
        </p:nvPicPr>
        <p:blipFill>
          <a:blip r:embed="rId1"/>
          <a:stretch/>
        </p:blipFill>
        <p:spPr>
          <a:xfrm>
            <a:off x="457200" y="1523880"/>
            <a:ext cx="4118040" cy="5061240"/>
          </a:xfrm>
          <a:prstGeom prst="rect">
            <a:avLst/>
          </a:prstGeom>
          <a:ln>
            <a:noFill/>
          </a:ln>
        </p:spPr>
      </p:pic>
      <p:pic>
        <p:nvPicPr>
          <p:cNvPr id="297" name="Picture 6" descr=""/>
          <p:cNvPicPr/>
          <p:nvPr/>
        </p:nvPicPr>
        <p:blipFill>
          <a:blip r:embed="rId2"/>
          <a:stretch/>
        </p:blipFill>
        <p:spPr>
          <a:xfrm>
            <a:off x="4738680" y="1523880"/>
            <a:ext cx="4118040" cy="506124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33520" y="152280"/>
            <a:ext cx="777240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Atlases Distributed With AFNI</a:t>
            </a:r>
            <a:br/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Anatomy Toolbox: Prob. Maps, Max. Prob. Maps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Line 2"/>
          <p:cNvSpPr/>
          <p:nvPr/>
        </p:nvSpPr>
        <p:spPr>
          <a:xfrm>
            <a:off x="1066680" y="838080"/>
            <a:ext cx="6629400" cy="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3"/>
          <p:cNvSpPr/>
          <p:nvPr/>
        </p:nvSpPr>
        <p:spPr>
          <a:xfrm>
            <a:off x="304920" y="914400"/>
            <a:ext cx="8229600" cy="12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CA_N27_MPM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CA_N27_ML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CA_N27_PM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Anatomy Toolbox's atlases with some created from cytoarchitectonic studies of 10 human post-mortem brains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Generously contributed by Simon Eickhoff, Katrin Amunts and Karl Zilles of IME, Julich, Germany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1" name="Picture 5" descr=""/>
          <p:cNvPicPr/>
          <p:nvPr/>
        </p:nvPicPr>
        <p:blipFill>
          <a:blip r:embed="rId1"/>
          <a:stretch/>
        </p:blipFill>
        <p:spPr>
          <a:xfrm>
            <a:off x="660240" y="2101680"/>
            <a:ext cx="3683160" cy="4527720"/>
          </a:xfrm>
          <a:prstGeom prst="rect">
            <a:avLst/>
          </a:prstGeom>
          <a:ln>
            <a:noFill/>
          </a:ln>
        </p:spPr>
      </p:pic>
      <p:pic>
        <p:nvPicPr>
          <p:cNvPr id="302" name="Picture 6" descr=""/>
          <p:cNvPicPr/>
          <p:nvPr/>
        </p:nvPicPr>
        <p:blipFill>
          <a:blip r:embed="rId2"/>
          <a:stretch/>
        </p:blipFill>
        <p:spPr>
          <a:xfrm>
            <a:off x="4952880" y="2133720"/>
            <a:ext cx="3621240" cy="4451400"/>
          </a:xfrm>
          <a:prstGeom prst="rect">
            <a:avLst/>
          </a:prstGeom>
          <a:ln>
            <a:noFill/>
          </a:ln>
        </p:spPr>
      </p:pic>
      <p:sp>
        <p:nvSpPr>
          <p:cNvPr id="303" name="CustomShape 4"/>
          <p:cNvSpPr/>
          <p:nvPr/>
        </p:nvSpPr>
        <p:spPr>
          <a:xfrm>
            <a:off x="8121600" y="65232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533520" y="152280"/>
            <a:ext cx="777240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Atlases Distributed With AFNI:</a:t>
            </a:r>
            <a:br/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Anatomy Toolbox: MacroLabels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5" name="Line 2"/>
          <p:cNvSpPr/>
          <p:nvPr/>
        </p:nvSpPr>
        <p:spPr>
          <a:xfrm>
            <a:off x="1066680" y="838080"/>
            <a:ext cx="6629400" cy="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304920" y="914400"/>
            <a:ext cx="8229600" cy="12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CA_N27_MPM, CA_N27_ML, CA_N27_PM: Anatomy Toolbox's atlases with some created from cytoarchitectonic studies of 10 human post-mortem brains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9880" indent="-222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Generously contributed by Simon Eickhoff, Katrin Amunts and Karl Zilles of IME, Julich, Germany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7" name="Picture 5" descr="TT_N27_ML_Ax_Mont.tiff                                         001E5572Macintosh HD                   BC87893D:"/>
          <p:cNvPicPr/>
          <p:nvPr/>
        </p:nvPicPr>
        <p:blipFill>
          <a:blip r:embed="rId1"/>
          <a:stretch/>
        </p:blipFill>
        <p:spPr>
          <a:xfrm>
            <a:off x="762120" y="2057400"/>
            <a:ext cx="3719520" cy="4572000"/>
          </a:xfrm>
          <a:prstGeom prst="rect">
            <a:avLst/>
          </a:prstGeom>
          <a:ln>
            <a:noFill/>
          </a:ln>
        </p:spPr>
      </p:pic>
      <p:pic>
        <p:nvPicPr>
          <p:cNvPr id="308" name="Picture 6" descr="TT_images_whereami.tiff                                        001E5572Macintosh HD                   BC87893D:"/>
          <p:cNvPicPr/>
          <p:nvPr/>
        </p:nvPicPr>
        <p:blipFill>
          <a:blip r:embed="rId2"/>
          <a:stretch/>
        </p:blipFill>
        <p:spPr>
          <a:xfrm>
            <a:off x="4659480" y="2044800"/>
            <a:ext cx="4255920" cy="458460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837720" y="380520"/>
            <a:ext cx="7543800" cy="762120"/>
          </a:xfrm>
          <a:prstGeom prst="rect">
            <a:avLst/>
          </a:prstGeom>
          <a:solidFill>
            <a:srgbClr val="abc0ff"/>
          </a:solidFill>
          <a:ln w="9360">
            <a:solidFill>
              <a:srgbClr val="000000"/>
            </a:solidFill>
            <a:miter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Circularity – "double dipping"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609480" y="1225440"/>
            <a:ext cx="8153640" cy="558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Using results from one set of data to limit the data in that same set.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FMRI example: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Find largest differences with some threshold between groups A and B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Create ROIs from those differences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Show differences between ROIs for the same two groups showing that indeed A is very different from B with a p-value of 0.05. They're different because they're different.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Solution : Use ROIs from independent data: Atlas regions, locator tasks, other subjects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6320" y="630360"/>
            <a:ext cx="4275000" cy="2898720"/>
          </a:xfrm>
          <a:prstGeom prst="rect">
            <a:avLst/>
          </a:prstGeom>
          <a:solidFill>
            <a:srgbClr val="7cb9e9"/>
          </a:solidFill>
          <a:ln w="9360">
            <a:solidFill>
              <a:srgbClr val="2f2f98"/>
            </a:solidFill>
            <a:miter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2" name="CustomShape 2"/>
          <p:cNvSpPr/>
          <p:nvPr/>
        </p:nvSpPr>
        <p:spPr>
          <a:xfrm>
            <a:off x="374760" y="2055960"/>
            <a:ext cx="3537000" cy="7380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3" name="CustomShape 3"/>
          <p:cNvSpPr/>
          <p:nvPr/>
        </p:nvSpPr>
        <p:spPr>
          <a:xfrm>
            <a:off x="380880" y="1173240"/>
            <a:ext cx="1209960" cy="703080"/>
          </a:xfrm>
          <a:prstGeom prst="ellipse">
            <a:avLst/>
          </a:prstGeom>
          <a:solidFill>
            <a:srgbClr val="d9d9d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4"/>
          <p:cNvSpPr/>
          <p:nvPr/>
        </p:nvSpPr>
        <p:spPr>
          <a:xfrm>
            <a:off x="279360" y="147600"/>
            <a:ext cx="83059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60000"/>
              </a:lnSpc>
              <a:spcBef>
                <a:spcPts val="1500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ROIs from Locator session day 1 applied to session day 2 EPI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222120" y="655560"/>
            <a:ext cx="29988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Session 1 – Locator Task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515880" y="1368360"/>
            <a:ext cx="88272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Anat1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468360" y="2128680"/>
            <a:ext cx="87768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8"/>
          <p:cNvSpPr/>
          <p:nvPr/>
        </p:nvSpPr>
        <p:spPr>
          <a:xfrm>
            <a:off x="468360" y="2170080"/>
            <a:ext cx="8809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Locator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TR=0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1519200" y="2130480"/>
            <a:ext cx="87804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10"/>
          <p:cNvSpPr/>
          <p:nvPr/>
        </p:nvSpPr>
        <p:spPr>
          <a:xfrm>
            <a:off x="1517760" y="217188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Locator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2714760" y="2130480"/>
            <a:ext cx="87768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12"/>
          <p:cNvSpPr/>
          <p:nvPr/>
        </p:nvSpPr>
        <p:spPr>
          <a:xfrm>
            <a:off x="2714760" y="2171880"/>
            <a:ext cx="882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Locator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TR=n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488880" y="2836800"/>
            <a:ext cx="87624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14"/>
          <p:cNvSpPr/>
          <p:nvPr/>
        </p:nvSpPr>
        <p:spPr>
          <a:xfrm>
            <a:off x="1538280" y="2840040"/>
            <a:ext cx="87804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5"/>
          <p:cNvSpPr/>
          <p:nvPr/>
        </p:nvSpPr>
        <p:spPr>
          <a:xfrm>
            <a:off x="2735280" y="2840040"/>
            <a:ext cx="87804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6"/>
          <p:cNvSpPr/>
          <p:nvPr/>
        </p:nvSpPr>
        <p:spPr>
          <a:xfrm>
            <a:off x="2278080" y="2246400"/>
            <a:ext cx="544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...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CustomShape 17"/>
          <p:cNvSpPr/>
          <p:nvPr/>
        </p:nvSpPr>
        <p:spPr>
          <a:xfrm>
            <a:off x="2276640" y="2822400"/>
            <a:ext cx="5457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...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328" name="Line 18"/>
          <p:cNvCxnSpPr>
            <a:endCxn id="319" idx="0"/>
          </p:cNvCxnSpPr>
          <p:nvPr/>
        </p:nvCxnSpPr>
        <p:spPr>
          <a:xfrm>
            <a:off x="1300320" y="1828800"/>
            <a:ext cx="658440" cy="302040"/>
          </a:xfrm>
          <a:prstGeom prst="curvedConnector3">
            <a:avLst/>
          </a:prstGeom>
          <a:ln w="25560">
            <a:solidFill>
              <a:srgbClr val="bbe0e3"/>
            </a:solidFill>
            <a:miter/>
            <a:headEnd len="lg" type="triangle" w="med"/>
          </a:ln>
        </p:spPr>
      </p:cxnSp>
      <p:sp>
        <p:nvSpPr>
          <p:cNvPr id="329" name="CustomShape 19"/>
          <p:cNvSpPr/>
          <p:nvPr/>
        </p:nvSpPr>
        <p:spPr>
          <a:xfrm>
            <a:off x="1136520" y="2093760"/>
            <a:ext cx="517680" cy="88920"/>
          </a:xfrm>
          <a:custGeom>
            <a:avLst/>
            <a:gdLst/>
            <a:ahLst/>
            <a:rect l="l" t="t" r="r" b="b"/>
            <a:pathLst>
              <a:path w="517102" h="89170">
                <a:moveTo>
                  <a:pt x="39481" y="78315"/>
                </a:moveTo>
                <a:cubicBezTo>
                  <a:pt x="39217" y="77798"/>
                  <a:pt x="0" y="87879"/>
                  <a:pt x="37898" y="75214"/>
                </a:cubicBezTo>
                <a:cubicBezTo>
                  <a:pt x="75796" y="62549"/>
                  <a:pt x="187004" y="0"/>
                  <a:pt x="266871" y="2326"/>
                </a:cubicBezTo>
                <a:cubicBezTo>
                  <a:pt x="346738" y="4652"/>
                  <a:pt x="464636" y="76505"/>
                  <a:pt x="517102" y="8917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0" name="CustomShape 20"/>
          <p:cNvSpPr/>
          <p:nvPr/>
        </p:nvSpPr>
        <p:spPr>
          <a:xfrm>
            <a:off x="2276640" y="2138400"/>
            <a:ext cx="517320" cy="88920"/>
          </a:xfrm>
          <a:custGeom>
            <a:avLst/>
            <a:gdLst/>
            <a:ahLst/>
            <a:rect l="l" t="t" r="r" b="b"/>
            <a:pathLst>
              <a:path w="517102" h="89170">
                <a:moveTo>
                  <a:pt x="39481" y="78315"/>
                </a:moveTo>
                <a:cubicBezTo>
                  <a:pt x="39217" y="77798"/>
                  <a:pt x="0" y="87879"/>
                  <a:pt x="37898" y="75214"/>
                </a:cubicBezTo>
                <a:cubicBezTo>
                  <a:pt x="75796" y="62549"/>
                  <a:pt x="187004" y="0"/>
                  <a:pt x="266871" y="2326"/>
                </a:cubicBezTo>
                <a:cubicBezTo>
                  <a:pt x="346738" y="4652"/>
                  <a:pt x="464636" y="76505"/>
                  <a:pt x="517102" y="8917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1" name="CustomShape 21"/>
          <p:cNvSpPr/>
          <p:nvPr/>
        </p:nvSpPr>
        <p:spPr>
          <a:xfrm>
            <a:off x="1892160" y="2563920"/>
            <a:ext cx="258768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motion correction xforms from 3dvolreg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2" name="CustomShape 22"/>
          <p:cNvSpPr/>
          <p:nvPr/>
        </p:nvSpPr>
        <p:spPr>
          <a:xfrm>
            <a:off x="1695600" y="1127160"/>
            <a:ext cx="1631880" cy="76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structural-functional alignment from align_epi_anat.py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(affine)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CustomShape 23"/>
          <p:cNvSpPr/>
          <p:nvPr/>
        </p:nvSpPr>
        <p:spPr>
          <a:xfrm>
            <a:off x="5997600" y="6021360"/>
            <a:ext cx="387360" cy="271440"/>
          </a:xfrm>
          <a:custGeom>
            <a:avLst/>
            <a:gdLst/>
            <a:ahLst/>
            <a:rect l="l" t="t" r="r" b="b"/>
            <a:pathLst>
              <a:path w="387350" h="271462">
                <a:moveTo>
                  <a:pt x="0" y="271462"/>
                </a:moveTo>
                <a:lnTo>
                  <a:pt x="67866" y="0"/>
                </a:lnTo>
                <a:lnTo>
                  <a:pt x="319485" y="0"/>
                </a:lnTo>
                <a:lnTo>
                  <a:pt x="387350" y="271462"/>
                </a:lnTo>
                <a:close/>
              </a:path>
            </a:pathLst>
          </a:custGeom>
          <a:solidFill>
            <a:srgbClr val="ffd2a9"/>
          </a:solidFill>
          <a:ln w="9360">
            <a:solidFill>
              <a:srgbClr val="808080"/>
            </a:solidFill>
            <a:miter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4" name="CustomShape 24"/>
          <p:cNvSpPr/>
          <p:nvPr/>
        </p:nvSpPr>
        <p:spPr>
          <a:xfrm>
            <a:off x="5950080" y="6375240"/>
            <a:ext cx="511200" cy="2905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5"/>
          <p:cNvSpPr/>
          <p:nvPr/>
        </p:nvSpPr>
        <p:spPr>
          <a:xfrm>
            <a:off x="6400800" y="6039000"/>
            <a:ext cx="83016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Resource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6" name="CustomShape 26"/>
          <p:cNvSpPr/>
          <p:nvPr/>
        </p:nvSpPr>
        <p:spPr>
          <a:xfrm>
            <a:off x="6350040" y="6386400"/>
            <a:ext cx="83016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Dataset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CustomShape 27"/>
          <p:cNvSpPr/>
          <p:nvPr/>
        </p:nvSpPr>
        <p:spPr>
          <a:xfrm>
            <a:off x="4452840" y="630360"/>
            <a:ext cx="4276800" cy="2898720"/>
          </a:xfrm>
          <a:prstGeom prst="rect">
            <a:avLst/>
          </a:prstGeom>
          <a:solidFill>
            <a:srgbClr val="7cb9e9"/>
          </a:solidFill>
          <a:ln w="9360">
            <a:solidFill>
              <a:srgbClr val="2f2f98"/>
            </a:solidFill>
            <a:miter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8" name="CustomShape 28"/>
          <p:cNvSpPr/>
          <p:nvPr/>
        </p:nvSpPr>
        <p:spPr>
          <a:xfrm>
            <a:off x="4751280" y="2055960"/>
            <a:ext cx="3537000" cy="14112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9" name="CustomShape 29"/>
          <p:cNvSpPr/>
          <p:nvPr/>
        </p:nvSpPr>
        <p:spPr>
          <a:xfrm>
            <a:off x="4757760" y="1173240"/>
            <a:ext cx="1211400" cy="703080"/>
          </a:xfrm>
          <a:prstGeom prst="ellipse">
            <a:avLst/>
          </a:prstGeom>
          <a:solidFill>
            <a:srgbClr val="d9d9d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30"/>
          <p:cNvSpPr/>
          <p:nvPr/>
        </p:nvSpPr>
        <p:spPr>
          <a:xfrm>
            <a:off x="4572000" y="655560"/>
            <a:ext cx="24591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Session 2 - Task</a:t>
            </a:r>
            <a:endParaRPr b="0" lang="en-US" sz="2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CustomShape 31"/>
          <p:cNvSpPr/>
          <p:nvPr/>
        </p:nvSpPr>
        <p:spPr>
          <a:xfrm>
            <a:off x="4894200" y="1368360"/>
            <a:ext cx="88128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Anat2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2" name="CustomShape 32"/>
          <p:cNvSpPr/>
          <p:nvPr/>
        </p:nvSpPr>
        <p:spPr>
          <a:xfrm>
            <a:off x="4844880" y="2128680"/>
            <a:ext cx="87804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3"/>
          <p:cNvSpPr/>
          <p:nvPr/>
        </p:nvSpPr>
        <p:spPr>
          <a:xfrm>
            <a:off x="4844880" y="217008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TR=0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4" name="CustomShape 34"/>
          <p:cNvSpPr/>
          <p:nvPr/>
        </p:nvSpPr>
        <p:spPr>
          <a:xfrm>
            <a:off x="5896080" y="2130480"/>
            <a:ext cx="87768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5"/>
          <p:cNvSpPr/>
          <p:nvPr/>
        </p:nvSpPr>
        <p:spPr>
          <a:xfrm>
            <a:off x="5896080" y="217188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CustomShape 36"/>
          <p:cNvSpPr/>
          <p:nvPr/>
        </p:nvSpPr>
        <p:spPr>
          <a:xfrm>
            <a:off x="7093080" y="2130480"/>
            <a:ext cx="877680" cy="43956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7"/>
          <p:cNvSpPr/>
          <p:nvPr/>
        </p:nvSpPr>
        <p:spPr>
          <a:xfrm>
            <a:off x="7091280" y="217188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TR=n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CustomShape 38"/>
          <p:cNvSpPr/>
          <p:nvPr/>
        </p:nvSpPr>
        <p:spPr>
          <a:xfrm>
            <a:off x="4824360" y="2725560"/>
            <a:ext cx="87804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39"/>
          <p:cNvSpPr/>
          <p:nvPr/>
        </p:nvSpPr>
        <p:spPr>
          <a:xfrm>
            <a:off x="4824360" y="2766960"/>
            <a:ext cx="88128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EPI_RUN2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TR=0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CustomShape 40"/>
          <p:cNvSpPr/>
          <p:nvPr/>
        </p:nvSpPr>
        <p:spPr>
          <a:xfrm>
            <a:off x="5875200" y="2728800"/>
            <a:ext cx="87804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41"/>
          <p:cNvSpPr/>
          <p:nvPr/>
        </p:nvSpPr>
        <p:spPr>
          <a:xfrm>
            <a:off x="5873760" y="276876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EPI_RUN2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TR=1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2" name="CustomShape 42"/>
          <p:cNvSpPr/>
          <p:nvPr/>
        </p:nvSpPr>
        <p:spPr>
          <a:xfrm>
            <a:off x="7070760" y="2728800"/>
            <a:ext cx="877680" cy="439920"/>
          </a:xfrm>
          <a:prstGeom prst="ellipse">
            <a:avLst/>
          </a:prstGeom>
          <a:solidFill>
            <a:srgbClr val="a2b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43"/>
          <p:cNvSpPr/>
          <p:nvPr/>
        </p:nvSpPr>
        <p:spPr>
          <a:xfrm>
            <a:off x="7070760" y="2768760"/>
            <a:ext cx="8827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EPI_RUN2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TR=n</a:t>
            </a:r>
            <a:endParaRPr b="0" lang="en-US" sz="10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CustomShape 44"/>
          <p:cNvSpPr/>
          <p:nvPr/>
        </p:nvSpPr>
        <p:spPr>
          <a:xfrm>
            <a:off x="6654960" y="2246400"/>
            <a:ext cx="544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...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CustomShape 45"/>
          <p:cNvSpPr/>
          <p:nvPr/>
        </p:nvSpPr>
        <p:spPr>
          <a:xfrm>
            <a:off x="6654960" y="2822400"/>
            <a:ext cx="544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...</a:t>
            </a:r>
            <a:endParaRPr b="0" lang="en-US" sz="24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6" name="CustomShape 46"/>
          <p:cNvSpPr/>
          <p:nvPr/>
        </p:nvSpPr>
        <p:spPr>
          <a:xfrm>
            <a:off x="5513400" y="2093760"/>
            <a:ext cx="517680" cy="88920"/>
          </a:xfrm>
          <a:custGeom>
            <a:avLst/>
            <a:gdLst/>
            <a:ahLst/>
            <a:rect l="l" t="t" r="r" b="b"/>
            <a:pathLst>
              <a:path w="517102" h="89170">
                <a:moveTo>
                  <a:pt x="39481" y="78315"/>
                </a:moveTo>
                <a:cubicBezTo>
                  <a:pt x="39217" y="77798"/>
                  <a:pt x="0" y="87879"/>
                  <a:pt x="37898" y="75214"/>
                </a:cubicBezTo>
                <a:cubicBezTo>
                  <a:pt x="75796" y="62549"/>
                  <a:pt x="187004" y="0"/>
                  <a:pt x="266871" y="2326"/>
                </a:cubicBezTo>
                <a:cubicBezTo>
                  <a:pt x="346738" y="4652"/>
                  <a:pt x="464636" y="76505"/>
                  <a:pt x="517102" y="8917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7" name="CustomShape 47"/>
          <p:cNvSpPr/>
          <p:nvPr/>
        </p:nvSpPr>
        <p:spPr>
          <a:xfrm>
            <a:off x="6654960" y="2138400"/>
            <a:ext cx="515880" cy="88920"/>
          </a:xfrm>
          <a:custGeom>
            <a:avLst/>
            <a:gdLst/>
            <a:ahLst/>
            <a:rect l="l" t="t" r="r" b="b"/>
            <a:pathLst>
              <a:path w="517102" h="89170">
                <a:moveTo>
                  <a:pt x="39481" y="78315"/>
                </a:moveTo>
                <a:cubicBezTo>
                  <a:pt x="39217" y="77798"/>
                  <a:pt x="0" y="87879"/>
                  <a:pt x="37898" y="75214"/>
                </a:cubicBezTo>
                <a:cubicBezTo>
                  <a:pt x="75796" y="62549"/>
                  <a:pt x="187004" y="0"/>
                  <a:pt x="266871" y="2326"/>
                </a:cubicBezTo>
                <a:cubicBezTo>
                  <a:pt x="346738" y="4652"/>
                  <a:pt x="464636" y="76505"/>
                  <a:pt x="517102" y="8917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8" name="CustomShape 48"/>
          <p:cNvSpPr/>
          <p:nvPr/>
        </p:nvSpPr>
        <p:spPr>
          <a:xfrm>
            <a:off x="5589720" y="2505240"/>
            <a:ext cx="422280" cy="285480"/>
          </a:xfrm>
          <a:custGeom>
            <a:avLst/>
            <a:gdLst/>
            <a:ahLst/>
            <a:rect l="l" t="t" r="r" b="b"/>
            <a:pathLst>
              <a:path w="447675" h="285750">
                <a:moveTo>
                  <a:pt x="0" y="285750"/>
                </a:moveTo>
                <a:cubicBezTo>
                  <a:pt x="23019" y="204787"/>
                  <a:pt x="46038" y="123825"/>
                  <a:pt x="120650" y="76200"/>
                </a:cubicBezTo>
                <a:cubicBezTo>
                  <a:pt x="195262" y="28575"/>
                  <a:pt x="396875" y="7938"/>
                  <a:pt x="447675" y="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9" name="CustomShape 49"/>
          <p:cNvSpPr/>
          <p:nvPr/>
        </p:nvSpPr>
        <p:spPr>
          <a:xfrm>
            <a:off x="6418440" y="2565360"/>
            <a:ext cx="101520" cy="160200"/>
          </a:xfrm>
          <a:custGeom>
            <a:avLst/>
            <a:gdLst/>
            <a:ahLst/>
            <a:rect l="l" t="t" r="r" b="b"/>
            <a:pathLst>
              <a:path w="8467" h="155575">
                <a:moveTo>
                  <a:pt x="0" y="0"/>
                </a:moveTo>
                <a:cubicBezTo>
                  <a:pt x="4233" y="62177"/>
                  <a:pt x="8467" y="124354"/>
                  <a:pt x="0" y="155575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0" name="CustomShape 50"/>
          <p:cNvSpPr/>
          <p:nvPr/>
        </p:nvSpPr>
        <p:spPr>
          <a:xfrm>
            <a:off x="6675480" y="2489040"/>
            <a:ext cx="492120" cy="320760"/>
          </a:xfrm>
          <a:custGeom>
            <a:avLst/>
            <a:gdLst/>
            <a:ahLst/>
            <a:rect l="l" t="t" r="r" b="b"/>
            <a:pathLst>
              <a:path w="492125" h="298450">
                <a:moveTo>
                  <a:pt x="0" y="0"/>
                </a:moveTo>
                <a:cubicBezTo>
                  <a:pt x="109802" y="37041"/>
                  <a:pt x="219604" y="74083"/>
                  <a:pt x="301625" y="123825"/>
                </a:cubicBezTo>
                <a:cubicBezTo>
                  <a:pt x="383646" y="173567"/>
                  <a:pt x="474663" y="279929"/>
                  <a:pt x="492125" y="298450"/>
                </a:cubicBezTo>
              </a:path>
            </a:pathLst>
          </a:custGeom>
          <a:noFill/>
          <a:ln w="25560">
            <a:solidFill>
              <a:srgbClr val="bbe0e3"/>
            </a:solidFill>
            <a:miter/>
            <a:headEnd len="med" type="triangle" w="med"/>
            <a:tailEnd len="med" type="triangle" w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1" name="CustomShape 51"/>
          <p:cNvSpPr/>
          <p:nvPr/>
        </p:nvSpPr>
        <p:spPr>
          <a:xfrm>
            <a:off x="5702400" y="3193920"/>
            <a:ext cx="258588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motion correction xforms from 3dvolreg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2" name="CustomShape 52"/>
          <p:cNvSpPr/>
          <p:nvPr/>
        </p:nvSpPr>
        <p:spPr>
          <a:xfrm>
            <a:off x="5991120" y="1157400"/>
            <a:ext cx="1631880" cy="76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structural-functional alignment from align_epi_anat.py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(affine)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Line 53"/>
          <p:cNvSpPr/>
          <p:nvPr/>
        </p:nvSpPr>
        <p:spPr>
          <a:xfrm flipV="1">
            <a:off x="5951520" y="1531440"/>
            <a:ext cx="1803240" cy="1800"/>
          </a:xfrm>
          <a:prstGeom prst="line">
            <a:avLst/>
          </a:prstGeom>
          <a:ln w="255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4"/>
          <p:cNvSpPr/>
          <p:nvPr/>
        </p:nvSpPr>
        <p:spPr>
          <a:xfrm>
            <a:off x="7658280" y="1185840"/>
            <a:ext cx="900000" cy="703440"/>
          </a:xfrm>
          <a:custGeom>
            <a:avLst/>
            <a:gdLst/>
            <a:ahLst/>
            <a:rect l="l" t="t" r="r" b="b"/>
            <a:pathLst>
              <a:path w="900113" h="703262">
                <a:moveTo>
                  <a:pt x="0" y="703262"/>
                </a:moveTo>
                <a:lnTo>
                  <a:pt x="175816" y="0"/>
                </a:lnTo>
                <a:lnTo>
                  <a:pt x="724298" y="0"/>
                </a:lnTo>
                <a:lnTo>
                  <a:pt x="900113" y="703262"/>
                </a:lnTo>
                <a:close/>
              </a:path>
            </a:pathLst>
          </a:custGeom>
          <a:solidFill>
            <a:srgbClr val="ffd2a9"/>
          </a:solidFill>
          <a:ln w="9360">
            <a:solidFill>
              <a:srgbClr val="808080"/>
            </a:solidFill>
            <a:miter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5" name="CustomShape 55"/>
          <p:cNvSpPr/>
          <p:nvPr/>
        </p:nvSpPr>
        <p:spPr>
          <a:xfrm>
            <a:off x="7659720" y="1309680"/>
            <a:ext cx="9111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Freesurfer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Seg. (Atlas)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6" name="CustomShape 56"/>
          <p:cNvSpPr/>
          <p:nvPr/>
        </p:nvSpPr>
        <p:spPr>
          <a:xfrm>
            <a:off x="7132680" y="5600880"/>
            <a:ext cx="176220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Known or User-defined transformations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CustomShape 57"/>
          <p:cNvSpPr/>
          <p:nvPr/>
        </p:nvSpPr>
        <p:spPr>
          <a:xfrm>
            <a:off x="7613640" y="6124680"/>
            <a:ext cx="387360" cy="126720"/>
          </a:xfrm>
          <a:custGeom>
            <a:avLst/>
            <a:gdLst/>
            <a:ahLst/>
            <a:rect l="0" t="0" r="r" b="b"/>
            <a:pathLst>
              <a:path w="1078" h="354">
                <a:moveTo>
                  <a:pt x="0" y="176"/>
                </a:moveTo>
                <a:lnTo>
                  <a:pt x="176" y="0"/>
                </a:lnTo>
                <a:lnTo>
                  <a:pt x="176" y="88"/>
                </a:lnTo>
                <a:lnTo>
                  <a:pt x="900" y="88"/>
                </a:lnTo>
                <a:lnTo>
                  <a:pt x="900" y="0"/>
                </a:lnTo>
                <a:lnTo>
                  <a:pt x="1077" y="176"/>
                </a:lnTo>
                <a:lnTo>
                  <a:pt x="900" y="353"/>
                </a:lnTo>
                <a:lnTo>
                  <a:pt x="900" y="264"/>
                </a:lnTo>
                <a:lnTo>
                  <a:pt x="176" y="264"/>
                </a:lnTo>
                <a:lnTo>
                  <a:pt x="176" y="353"/>
                </a:lnTo>
                <a:lnTo>
                  <a:pt x="0" y="176"/>
                </a:lnTo>
              </a:path>
            </a:pathLst>
          </a:custGeom>
          <a:gradFill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360">
            <a:solidFill>
              <a:srgbClr val="b6dcdf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8" name="CustomShape 58"/>
          <p:cNvSpPr/>
          <p:nvPr/>
        </p:nvSpPr>
        <p:spPr>
          <a:xfrm>
            <a:off x="7942320" y="6031080"/>
            <a:ext cx="120168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Transformation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9" name="Line 59"/>
          <p:cNvSpPr/>
          <p:nvPr/>
        </p:nvSpPr>
        <p:spPr>
          <a:xfrm>
            <a:off x="7620120" y="6521400"/>
            <a:ext cx="39852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0"/>
          <p:cNvSpPr/>
          <p:nvPr/>
        </p:nvSpPr>
        <p:spPr>
          <a:xfrm>
            <a:off x="7950240" y="6302520"/>
            <a:ext cx="116820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Same space / Identity xform</a:t>
            </a:r>
            <a:endParaRPr b="0" lang="en-US" sz="11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1" name="CustomShape 61"/>
          <p:cNvSpPr/>
          <p:nvPr/>
        </p:nvSpPr>
        <p:spPr>
          <a:xfrm>
            <a:off x="619200" y="2803680"/>
            <a:ext cx="6714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cluster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ROI 1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2" name="CustomShape 62"/>
          <p:cNvSpPr/>
          <p:nvPr/>
        </p:nvSpPr>
        <p:spPr>
          <a:xfrm>
            <a:off x="1676520" y="2824200"/>
            <a:ext cx="6699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cluster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ROI 2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3" name="CustomShape 63"/>
          <p:cNvSpPr/>
          <p:nvPr/>
        </p:nvSpPr>
        <p:spPr>
          <a:xfrm>
            <a:off x="2886120" y="2824200"/>
            <a:ext cx="6699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cluster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ROI m</a:t>
            </a:r>
            <a:endParaRPr b="0" lang="en-US" sz="12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374" name="Line 64"/>
          <p:cNvCxnSpPr>
            <a:stCxn id="313" idx="6"/>
            <a:endCxn id="339" idx="2"/>
          </p:cNvCxnSpPr>
          <p:nvPr/>
        </p:nvCxnSpPr>
        <p:spPr>
          <a:xfrm>
            <a:off x="1590840" y="1524960"/>
            <a:ext cx="3167280" cy="360"/>
          </a:xfrm>
          <a:prstGeom prst="straightConnector1">
            <a:avLst/>
          </a:prstGeom>
          <a:ln w="38160">
            <a:solidFill>
              <a:srgbClr val="006c50"/>
            </a:solidFill>
            <a:miter/>
            <a:tailEnd len="med" type="arrow" w="med"/>
          </a:ln>
        </p:spPr>
      </p:cxnSp>
      <p:cxnSp>
        <p:nvCxnSpPr>
          <p:cNvPr id="375" name="Line 65"/>
          <p:cNvCxnSpPr/>
          <p:nvPr/>
        </p:nvCxnSpPr>
        <p:spPr>
          <a:xfrm>
            <a:off x="5567400" y="1849320"/>
            <a:ext cx="659520" cy="302400"/>
          </a:xfrm>
          <a:prstGeom prst="curvedConnector3">
            <a:avLst/>
          </a:prstGeom>
          <a:ln w="25560">
            <a:solidFill>
              <a:srgbClr val="bbe0e3"/>
            </a:solidFill>
            <a:miter/>
            <a:tailEnd len="lg" type="triangle" w="med"/>
          </a:ln>
        </p:spPr>
      </p:cxnSp>
      <p:sp>
        <p:nvSpPr>
          <p:cNvPr id="376" name="Line 66"/>
          <p:cNvSpPr/>
          <p:nvPr/>
        </p:nvSpPr>
        <p:spPr>
          <a:xfrm flipH="1">
            <a:off x="1951200" y="2571840"/>
            <a:ext cx="7920" cy="252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67"/>
          <p:cNvSpPr/>
          <p:nvPr/>
        </p:nvSpPr>
        <p:spPr>
          <a:xfrm>
            <a:off x="304920" y="3768840"/>
            <a:ext cx="6634080" cy="252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align_epi_anat a2 to e2 =&gt; a2e2.aff12.1D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align_epi_anat a1 to a2 =&gt; a1a2.aff12.1D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align_epi_anat L1 to a1 =&gt; L1a1.aff12.1D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cat_matvec a2e2.aff12.1D  a1a2.aff12.1D  L1a1.aff12.1D  &gt; L1e2.aff12.1D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3dAllineate  -1Dmatrix_apply  L1e2.aff12.1D –final NN –prefix ROI1_e2 \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-base  epi_run1+orig'[1]'  –input ROI1+orig</a:t>
            </a:r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endParaRPr b="0" lang="en-US" sz="16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8" name="CustomShape 68"/>
          <p:cNvSpPr/>
          <p:nvPr/>
        </p:nvSpPr>
        <p:spPr>
          <a:xfrm>
            <a:off x="1380960" y="5049720"/>
            <a:ext cx="10573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e2 -&gt; a2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9" name="CustomShape 69"/>
          <p:cNvSpPr/>
          <p:nvPr/>
        </p:nvSpPr>
        <p:spPr>
          <a:xfrm>
            <a:off x="2641680" y="5049720"/>
            <a:ext cx="10573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a2 -&gt; a1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0" name="CustomShape 70"/>
          <p:cNvSpPr/>
          <p:nvPr/>
        </p:nvSpPr>
        <p:spPr>
          <a:xfrm>
            <a:off x="3921120" y="5049720"/>
            <a:ext cx="10573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a1 -&gt; L1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1" name="CustomShape 71"/>
          <p:cNvSpPr/>
          <p:nvPr/>
        </p:nvSpPr>
        <p:spPr>
          <a:xfrm>
            <a:off x="5405400" y="5049720"/>
            <a:ext cx="1055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e2 -&gt; L1</a:t>
            </a:r>
            <a:endParaRPr b="0" lang="en-US" sz="18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2" name="CustomShape 72"/>
          <p:cNvSpPr/>
          <p:nvPr/>
        </p:nvSpPr>
        <p:spPr>
          <a:xfrm>
            <a:off x="2459160" y="5160960"/>
            <a:ext cx="172800" cy="182520"/>
          </a:xfrm>
          <a:custGeom>
            <a:avLst/>
            <a:gdLst/>
            <a:ahLst/>
            <a:rect l="0" t="0" r="r" b="b"/>
            <a:pathLst>
              <a:path w="482" h="509">
                <a:moveTo>
                  <a:pt x="0" y="127"/>
                </a:moveTo>
                <a:lnTo>
                  <a:pt x="240" y="127"/>
                </a:lnTo>
                <a:lnTo>
                  <a:pt x="240" y="0"/>
                </a:lnTo>
                <a:lnTo>
                  <a:pt x="481" y="254"/>
                </a:lnTo>
                <a:lnTo>
                  <a:pt x="240" y="508"/>
                </a:lnTo>
                <a:lnTo>
                  <a:pt x="240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73"/>
          <p:cNvSpPr/>
          <p:nvPr/>
        </p:nvSpPr>
        <p:spPr>
          <a:xfrm>
            <a:off x="3728880" y="5160960"/>
            <a:ext cx="173160" cy="182520"/>
          </a:xfrm>
          <a:custGeom>
            <a:avLst/>
            <a:gdLst/>
            <a:ahLst/>
            <a:rect l="0" t="0" r="r" b="b"/>
            <a:pathLst>
              <a:path w="483" h="509">
                <a:moveTo>
                  <a:pt x="0" y="127"/>
                </a:moveTo>
                <a:lnTo>
                  <a:pt x="241" y="127"/>
                </a:lnTo>
                <a:lnTo>
                  <a:pt x="241" y="0"/>
                </a:lnTo>
                <a:lnTo>
                  <a:pt x="482" y="254"/>
                </a:lnTo>
                <a:lnTo>
                  <a:pt x="241" y="508"/>
                </a:lnTo>
                <a:lnTo>
                  <a:pt x="241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609120" y="609480"/>
            <a:ext cx="8153640" cy="6019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652320" indent="-304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5000"/>
              <a:buFont typeface="StarSymbol"/>
              <a:buAutoNum type="arabicPeriod" startAt="4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view and begin drawing an ROI mask (or several ROIs) on this blank anatomical overlay dataset, go to the main AFNI interface and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Switch Overlay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be the empty anatomical dataset you will be editing.  Also turn the overlay ON with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See OverLay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5000"/>
              <a:buFont typeface="StarSymbol"/>
              <a:buAutoNum type="arabicPeriod" startAt="5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drawing the ROI mask into this blank anatomical overlay dataset.  Voxels inside the ROI mask will receive a non-zero value (you decide what value to give them).  Values outside the ROI mask will remain zero  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sure to save the results by pressing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SaveAs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DONE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the ROI plugin GUI (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Quit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exit the ROI plugin without saving your work)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5000"/>
              <a:buFont typeface="Times"/>
              <a:buChar char="H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Convert the anatomical-resolution ROI dataset into a dataset at the resolution of the functional (statistical) datasets you want to analyze with the ROI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22"/>
              </a:spcBef>
              <a:buClr>
                <a:srgbClr val="000000"/>
              </a:buClr>
              <a:buSzPct val="70000"/>
              <a:buFont typeface="StarSymbol"/>
              <a:buAutoNum type="arabicPeriod" startAt="4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 The ROI and functional datasets may already be at the same resolution, if you are operating in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+tlrc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coordinates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22"/>
              </a:spcBef>
              <a:buClr>
                <a:srgbClr val="000000"/>
              </a:buClr>
              <a:buSzPct val="70000"/>
              <a:buFont typeface="StarSymbol"/>
              <a:buAutoNum type="arabicPeriod" startAt="4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Resolution conversion of masks is done with program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3dfractionize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52320" indent="-304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5000"/>
              <a:buFont typeface="StarSymbol"/>
              <a:buAutoNum type="arabicPeriod" startAt="4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programs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3dmaskave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3dmaskdump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and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3dROIstats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extract ROI-based information about functional datasets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8920" indent="-304920"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can use the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ROI Average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plugin to extract interactively the average of a dataset over a ROI (does the same thing as 3dmaskave)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7" descr=""/>
          <p:cNvPicPr/>
          <p:nvPr/>
        </p:nvPicPr>
        <p:blipFill>
          <a:blip r:embed="rId1"/>
          <a:stretch/>
        </p:blipFill>
        <p:spPr>
          <a:xfrm>
            <a:off x="2238480" y="1295280"/>
            <a:ext cx="4065480" cy="304812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2057040" y="380880"/>
            <a:ext cx="5257800" cy="533520"/>
          </a:xfrm>
          <a:prstGeom prst="rect">
            <a:avLst/>
          </a:prstGeom>
          <a:noFill/>
          <a:ln w="50760">
            <a:solidFill>
              <a:srgbClr val="ff00ff"/>
            </a:solidFill>
            <a:miter/>
          </a:ln>
        </p:spPr>
        <p:txBody>
          <a:bodyPr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Using the Drawing Plugin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6840" y="48006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Critical things to remember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should have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See OverLay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turned on, and be viewing the same overlay dataset in AFNI as you are editing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Otherwise, you won’t see anything when you edit!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drawing, you are putting numbers into a dataset brick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numbers are written to disk only when you do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SaveAs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Done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before then, you can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Quit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(or exit AFNI) to get the unedited dataset back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Picture 5" descr=""/>
          <p:cNvPicPr/>
          <p:nvPr/>
        </p:nvPicPr>
        <p:blipFill>
          <a:blip r:embed="rId2"/>
          <a:stretch/>
        </p:blipFill>
        <p:spPr>
          <a:xfrm>
            <a:off x="7848720" y="762120"/>
            <a:ext cx="457200" cy="457200"/>
          </a:xfrm>
          <a:prstGeom prst="rect">
            <a:avLst/>
          </a:prstGeom>
          <a:ln>
            <a:noFill/>
          </a:ln>
        </p:spPr>
      </p:pic>
      <p:pic>
        <p:nvPicPr>
          <p:cNvPr id="68" name="Picture 6" descr=""/>
          <p:cNvPicPr/>
          <p:nvPr/>
        </p:nvPicPr>
        <p:blipFill>
          <a:blip r:embed="rId3"/>
          <a:stretch/>
        </p:blipFill>
        <p:spPr>
          <a:xfrm>
            <a:off x="7797960" y="1650960"/>
            <a:ext cx="583920" cy="863640"/>
          </a:xfrm>
          <a:prstGeom prst="rect">
            <a:avLst/>
          </a:prstGeom>
          <a:ln>
            <a:noFill/>
          </a:ln>
        </p:spPr>
      </p:pic>
      <p:sp>
        <p:nvSpPr>
          <p:cNvPr id="69" name="CustomShape 3"/>
          <p:cNvSpPr/>
          <p:nvPr/>
        </p:nvSpPr>
        <p:spPr>
          <a:xfrm>
            <a:off x="6477120" y="1523880"/>
            <a:ext cx="1371600" cy="82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How to copy dataset when “Copy” button is active: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7620120" y="1143000"/>
            <a:ext cx="1371600" cy="47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Copy data, or fill with zero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7543800" y="2486160"/>
            <a:ext cx="1447920" cy="55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Edit in Overlay/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Underlay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Line 6"/>
          <p:cNvSpPr/>
          <p:nvPr/>
        </p:nvSpPr>
        <p:spPr>
          <a:xfrm flipH="1">
            <a:off x="6705360" y="1066680"/>
            <a:ext cx="1066680" cy="381240"/>
          </a:xfrm>
          <a:prstGeom prst="line">
            <a:avLst/>
          </a:prstGeom>
          <a:ln w="158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7"/>
          <p:cNvSpPr/>
          <p:nvPr/>
        </p:nvSpPr>
        <p:spPr>
          <a:xfrm flipH="1">
            <a:off x="3657240" y="1447920"/>
            <a:ext cx="3048120" cy="26028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Line 8"/>
          <p:cNvSpPr/>
          <p:nvPr/>
        </p:nvSpPr>
        <p:spPr>
          <a:xfrm flipH="1" flipV="1">
            <a:off x="4723920" y="1904760"/>
            <a:ext cx="1600200" cy="53316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9"/>
          <p:cNvSpPr/>
          <p:nvPr/>
        </p:nvSpPr>
        <p:spPr>
          <a:xfrm>
            <a:off x="6324480" y="2521080"/>
            <a:ext cx="1524240" cy="47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Color to display </a:t>
            </a:r>
            <a:r>
              <a:rPr b="1" i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while drawing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Line 10"/>
          <p:cNvSpPr/>
          <p:nvPr/>
        </p:nvSpPr>
        <p:spPr>
          <a:xfrm flipH="1" flipV="1">
            <a:off x="3428640" y="2514240"/>
            <a:ext cx="2971800" cy="22860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1"/>
          <p:cNvSpPr/>
          <p:nvPr/>
        </p:nvSpPr>
        <p:spPr>
          <a:xfrm>
            <a:off x="6400800" y="3081240"/>
            <a:ext cx="236232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Fill between drawing planes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Line 12"/>
          <p:cNvSpPr/>
          <p:nvPr/>
        </p:nvSpPr>
        <p:spPr>
          <a:xfrm flipH="1" flipV="1">
            <a:off x="6324120" y="2438280"/>
            <a:ext cx="1295640" cy="152640"/>
          </a:xfrm>
          <a:prstGeom prst="line">
            <a:avLst/>
          </a:prstGeom>
          <a:ln w="158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3"/>
          <p:cNvSpPr/>
          <p:nvPr/>
        </p:nvSpPr>
        <p:spPr>
          <a:xfrm>
            <a:off x="6400800" y="3490920"/>
            <a:ext cx="259092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7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Choose Atlas Region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CustomShape 14"/>
          <p:cNvSpPr/>
          <p:nvPr/>
        </p:nvSpPr>
        <p:spPr>
          <a:xfrm>
            <a:off x="6400800" y="3691080"/>
            <a:ext cx="259092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Actually load TT Atlas Region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CustomShape 15"/>
          <p:cNvSpPr/>
          <p:nvPr/>
        </p:nvSpPr>
        <p:spPr>
          <a:xfrm>
            <a:off x="6400800" y="3919680"/>
            <a:ext cx="251460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Save edits &amp; continue editing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CustomShape 16"/>
          <p:cNvSpPr/>
          <p:nvPr/>
        </p:nvSpPr>
        <p:spPr>
          <a:xfrm>
            <a:off x="6477120" y="4224240"/>
            <a:ext cx="236196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Save edits into new dataset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CustomShape 17"/>
          <p:cNvSpPr/>
          <p:nvPr/>
        </p:nvSpPr>
        <p:spPr>
          <a:xfrm>
            <a:off x="6324480" y="4516560"/>
            <a:ext cx="236232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Done = Save &amp; Quit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Line 18"/>
          <p:cNvSpPr/>
          <p:nvPr/>
        </p:nvSpPr>
        <p:spPr>
          <a:xfrm flipH="1" flipV="1">
            <a:off x="4952880" y="3124080"/>
            <a:ext cx="1371600" cy="7632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19"/>
          <p:cNvSpPr/>
          <p:nvPr/>
        </p:nvSpPr>
        <p:spPr>
          <a:xfrm flipH="1">
            <a:off x="4572000" y="3505320"/>
            <a:ext cx="1752480" cy="7596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20"/>
          <p:cNvSpPr/>
          <p:nvPr/>
        </p:nvSpPr>
        <p:spPr>
          <a:xfrm flipH="1">
            <a:off x="3962160" y="3809880"/>
            <a:ext cx="2361960" cy="1526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21"/>
          <p:cNvSpPr/>
          <p:nvPr/>
        </p:nvSpPr>
        <p:spPr>
          <a:xfrm flipH="1">
            <a:off x="5562720" y="3809880"/>
            <a:ext cx="761760" cy="1526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22"/>
          <p:cNvSpPr/>
          <p:nvPr/>
        </p:nvSpPr>
        <p:spPr>
          <a:xfrm flipH="1">
            <a:off x="4800240" y="4038480"/>
            <a:ext cx="1523880" cy="1526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23"/>
          <p:cNvSpPr/>
          <p:nvPr/>
        </p:nvSpPr>
        <p:spPr>
          <a:xfrm flipH="1" flipV="1">
            <a:off x="6019560" y="4343040"/>
            <a:ext cx="228600" cy="30492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24"/>
          <p:cNvSpPr/>
          <p:nvPr/>
        </p:nvSpPr>
        <p:spPr>
          <a:xfrm flipH="1" flipV="1">
            <a:off x="5867280" y="4114440"/>
            <a:ext cx="609840" cy="152280"/>
          </a:xfrm>
          <a:prstGeom prst="line">
            <a:avLst/>
          </a:prstGeom>
          <a:ln w="158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5"/>
          <p:cNvSpPr/>
          <p:nvPr/>
        </p:nvSpPr>
        <p:spPr>
          <a:xfrm>
            <a:off x="152280" y="2720880"/>
            <a:ext cx="914400" cy="82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How to draw into dataset voxels: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CustomShape 26"/>
          <p:cNvSpPr/>
          <p:nvPr/>
        </p:nvSpPr>
        <p:spPr>
          <a:xfrm>
            <a:off x="304920" y="1371600"/>
            <a:ext cx="198108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 being edited now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CustomShape 27"/>
          <p:cNvSpPr/>
          <p:nvPr/>
        </p:nvSpPr>
        <p:spPr>
          <a:xfrm>
            <a:off x="228600" y="1981080"/>
            <a:ext cx="198108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Edit new dataset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28"/>
          <p:cNvSpPr/>
          <p:nvPr/>
        </p:nvSpPr>
        <p:spPr>
          <a:xfrm>
            <a:off x="304920" y="1676520"/>
            <a:ext cx="198108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Edit copy of dataset?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CustomShape 29"/>
          <p:cNvSpPr/>
          <p:nvPr/>
        </p:nvSpPr>
        <p:spPr>
          <a:xfrm>
            <a:off x="152280" y="2230560"/>
            <a:ext cx="213372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Value given to ROI voxels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CustomShape 30"/>
          <p:cNvSpPr/>
          <p:nvPr/>
        </p:nvSpPr>
        <p:spPr>
          <a:xfrm>
            <a:off x="1447920" y="4572000"/>
            <a:ext cx="198108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Undo or Redo edits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CustomShape 31"/>
          <p:cNvSpPr/>
          <p:nvPr/>
        </p:nvSpPr>
        <p:spPr>
          <a:xfrm>
            <a:off x="3505320" y="4572000"/>
            <a:ext cx="2133360" cy="29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Exit without saving edits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Line 32"/>
          <p:cNvSpPr/>
          <p:nvPr/>
        </p:nvSpPr>
        <p:spPr>
          <a:xfrm>
            <a:off x="1981080" y="1523880"/>
            <a:ext cx="228600" cy="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33"/>
          <p:cNvSpPr/>
          <p:nvPr/>
        </p:nvSpPr>
        <p:spPr>
          <a:xfrm>
            <a:off x="1905120" y="1828800"/>
            <a:ext cx="304560" cy="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34"/>
          <p:cNvSpPr/>
          <p:nvPr/>
        </p:nvSpPr>
        <p:spPr>
          <a:xfrm flipV="1">
            <a:off x="1523880" y="2057400"/>
            <a:ext cx="685800" cy="7632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35"/>
          <p:cNvSpPr/>
          <p:nvPr/>
        </p:nvSpPr>
        <p:spPr>
          <a:xfrm>
            <a:off x="2057400" y="2362320"/>
            <a:ext cx="152280" cy="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36"/>
          <p:cNvSpPr/>
          <p:nvPr/>
        </p:nvSpPr>
        <p:spPr>
          <a:xfrm flipV="1">
            <a:off x="2438280" y="4266720"/>
            <a:ext cx="76320" cy="3812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37"/>
          <p:cNvSpPr/>
          <p:nvPr/>
        </p:nvSpPr>
        <p:spPr>
          <a:xfrm flipV="1">
            <a:off x="2438280" y="4266720"/>
            <a:ext cx="685800" cy="3812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38"/>
          <p:cNvSpPr/>
          <p:nvPr/>
        </p:nvSpPr>
        <p:spPr>
          <a:xfrm flipV="1">
            <a:off x="4191120" y="4266720"/>
            <a:ext cx="0" cy="38124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39"/>
          <p:cNvSpPr/>
          <p:nvPr/>
        </p:nvSpPr>
        <p:spPr>
          <a:xfrm>
            <a:off x="1828800" y="2743200"/>
            <a:ext cx="380880" cy="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40"/>
          <p:cNvSpPr/>
          <p:nvPr/>
        </p:nvSpPr>
        <p:spPr>
          <a:xfrm flipH="1">
            <a:off x="5410080" y="4114800"/>
            <a:ext cx="457200" cy="76320"/>
          </a:xfrm>
          <a:prstGeom prst="line">
            <a:avLst/>
          </a:prstGeom>
          <a:ln w="15840">
            <a:solidFill>
              <a:srgbClr val="0000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1"/>
          <p:cNvSpPr/>
          <p:nvPr/>
        </p:nvSpPr>
        <p:spPr>
          <a:xfrm>
            <a:off x="6477120" y="5410080"/>
            <a:ext cx="2361960" cy="47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811"/>
              </a:spcBef>
            </a:pPr>
            <a:r>
              <a:rPr b="1" lang="en-US" sz="1300" spc="-1" strike="noStrike">
                <a:solidFill>
                  <a:srgbClr val="bd0d4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Keys 'o' and 'u' and scroll wheel come in handy here</a:t>
            </a:r>
            <a:endParaRPr b="0" lang="en-US" sz="13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8" name="Picture 48" descr=""/>
          <p:cNvPicPr/>
          <p:nvPr/>
        </p:nvPicPr>
        <p:blipFill>
          <a:blip r:embed="rId4"/>
          <a:srcRect l="0" t="11115" r="0" b="11115"/>
          <a:stretch/>
        </p:blipFill>
        <p:spPr>
          <a:xfrm>
            <a:off x="1143000" y="2514600"/>
            <a:ext cx="888840" cy="21337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85800" y="609480"/>
            <a:ext cx="8153280" cy="6019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33280" indent="-233280">
              <a:lnSpc>
                <a:spcPct val="110000"/>
              </a:lnSpc>
              <a:spcBef>
                <a:spcPts val="448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Step 1: Load a dataset to be edited (for ROI creation)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Choose Dataset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button gives you a list of datasets that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(a) Actually have brick data with only one sub-brick;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(b) Are at the same voxel dimension, grid size, etc., as current anatomical underlay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you are starting, you probably don’t want to edit an existing dataset --  i.e., you don’t want to write on the underlay itself; you just want to use it as a template and draw on a blank overlay that shares the same geometry as that existing underlay dataset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do this, you must create an all-zero </a:t>
            </a:r>
            <a:r>
              <a:rPr b="0" i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copy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anatomical underlay (by “copy” we mean the all-zero dataset shares the same geometry as the underlay, but not the same voxel data values)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create an all-zero copy, click the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Copy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button on (from the        </a:t>
            </a: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Draw Dataset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plugin GUI) and set the controls to its right to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Zero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 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Show as Olay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As Is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110000"/>
              </a:lnSpc>
              <a:spcBef>
                <a:spcPts val="422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Data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would make a copy of the underlay dataset with the actual voxel data values. 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Zero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copies the geometry of underlay, but gives each voxel a data value of </a:t>
            </a:r>
            <a:r>
              <a:rPr b="0" i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zero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(this latter option is usually what you want when starting out)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85800" y="228240"/>
            <a:ext cx="815328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3" marL="1139760" indent="-169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As Is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keeps the voxel values in the copy as the same type as in the original underlay; you can also change the voxel values to be stored as: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Byte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(integer values: 0..255)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 byte each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Short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(integer values: -32767…32767)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 bytes each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Float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(fractional values)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4 bytes each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25240" indent="-171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Bytes and Shorts make the most sense for ROI masks, where you are essentially attaching labels to voxels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on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Choose Dataset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select the dataset you want a copy of (e.g., the anatomical underlay), and then press 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6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Set</a:t>
            </a:r>
            <a:r>
              <a:rPr b="1" lang="en-US" sz="16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3280" indent="-2332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Step 2: Drawing the ROI (or ROIs)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i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value to draw into the anatomical overlay dataset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(recall that all values in the copied/blank overlay dataset are zero at this point)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drawing only one ROI, then the default value of 1 is good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Erase with value of zero!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are drawing multiple ROIs, then you should choose a different numerical value for each so that they can be distinguished later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39760" indent="-1699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Pencil and paper are our friends -- write down which number corresponds with which ROI for later recall!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could use ROI color maps (this is now the default):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'**' map. Set 'pos' on.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Right click on colormap --&gt; Choose Colorscale --&gt; ROI_i256 (or ROI_innn),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 'autoRange' off. Set range to 256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i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drawing color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the color that is shown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 you are drawing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5800" y="533160"/>
            <a:ext cx="8229600" cy="327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2" marL="855360" indent="-171360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you finish a drawing motion, the voxels you drew will be filled with the drawing value, the image will be redisplayed, and the colors will be determined by the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Define OverLay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control panel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69880" indent="-22248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"/>
            </a:pPr>
            <a:r>
              <a:rPr b="0" i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Choose the drawing mode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Filled Curve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action produces a continuous closed-ended curve (default setting)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Open Curve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action produces a continuous open-ended curve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Closed Curve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 action produces a continuous closed-ended curce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b="1" lang="en-US" sz="1700" spc="-1" strike="noStrike" u="sng">
                <a:solidFill>
                  <a:srgbClr val="0602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Points</a:t>
            </a:r>
            <a:r>
              <a:rPr b="1" lang="en-US" sz="1700" spc="-1" strike="noStrike">
                <a:solidFill>
                  <a:srgbClr val="e9130b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 points actually drawn over are filled (used to “touch up” and ROI)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5360" indent="-171360">
              <a:lnSpc>
                <a:spcPct val="80000"/>
              </a:lnSpc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6" descr=""/>
          <p:cNvPicPr/>
          <p:nvPr/>
        </p:nvPicPr>
        <p:blipFill>
          <a:blip r:embed="rId1"/>
          <a:stretch/>
        </p:blipFill>
        <p:spPr>
          <a:xfrm>
            <a:off x="2666880" y="3657600"/>
            <a:ext cx="3733920" cy="3059280"/>
          </a:xfrm>
          <a:prstGeom prst="rect">
            <a:avLst/>
          </a:prstGeom>
          <a:ln w="22320">
            <a:solidFill>
              <a:srgbClr val="ffcc00"/>
            </a:solidFill>
            <a:miter/>
          </a:ln>
        </p:spPr>
      </p:pic>
      <p:sp>
        <p:nvSpPr>
          <p:cNvPr id="113" name="CustomShape 2"/>
          <p:cNvSpPr/>
          <p:nvPr/>
        </p:nvSpPr>
        <p:spPr>
          <a:xfrm>
            <a:off x="6781680" y="4098960"/>
            <a:ext cx="137160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35"/>
              </a:spcBef>
            </a:pP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[Points]</a:t>
            </a:r>
            <a:endParaRPr b="0" lang="en-US" sz="15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553080" y="5241960"/>
            <a:ext cx="182880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35"/>
              </a:spcBef>
            </a:pP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[Filled Curve]</a:t>
            </a:r>
            <a:endParaRPr b="0" lang="en-US" sz="15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609480" y="4861080"/>
            <a:ext cx="182880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35"/>
              </a:spcBef>
            </a:pP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[Open Curve]</a:t>
            </a:r>
            <a:endParaRPr b="0" lang="en-US" sz="15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609480" y="3962520"/>
            <a:ext cx="182880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35"/>
              </a:spcBef>
            </a:pP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[Closed Curve]</a:t>
            </a:r>
            <a:endParaRPr b="0" lang="en-US" sz="1500" spc="-1" strike="noStrike" u="sng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Line 6"/>
          <p:cNvSpPr/>
          <p:nvPr/>
        </p:nvSpPr>
        <p:spPr>
          <a:xfrm>
            <a:off x="2362320" y="4114800"/>
            <a:ext cx="1447560" cy="152280"/>
          </a:xfrm>
          <a:prstGeom prst="line">
            <a:avLst/>
          </a:prstGeom>
          <a:ln w="22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7"/>
          <p:cNvSpPr/>
          <p:nvPr/>
        </p:nvSpPr>
        <p:spPr>
          <a:xfrm flipV="1">
            <a:off x="2133720" y="4952880"/>
            <a:ext cx="990360" cy="76320"/>
          </a:xfrm>
          <a:prstGeom prst="line">
            <a:avLst/>
          </a:prstGeom>
          <a:ln w="22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8"/>
          <p:cNvSpPr/>
          <p:nvPr/>
        </p:nvSpPr>
        <p:spPr>
          <a:xfrm flipH="1">
            <a:off x="5714640" y="4267080"/>
            <a:ext cx="1143000" cy="0"/>
          </a:xfrm>
          <a:prstGeom prst="line">
            <a:avLst/>
          </a:prstGeom>
          <a:ln w="22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9"/>
          <p:cNvSpPr/>
          <p:nvPr/>
        </p:nvSpPr>
        <p:spPr>
          <a:xfrm flipH="1" flipV="1">
            <a:off x="5562360" y="5333760"/>
            <a:ext cx="1066680" cy="75960"/>
          </a:xfrm>
          <a:prstGeom prst="line">
            <a:avLst/>
          </a:prstGeom>
          <a:ln w="22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29934</TotalTime>
  <Application>LibreOffice/5.2.7.2$Linux_X86_64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2014-10-02T12:00:42Z</dcterms:created>
  <dc:creator>Patricia Christidis</dc:creator>
  <dc:description/>
  <dc:language>en-US</dc:language>
  <cp:lastModifiedBy>Daniel Glen</cp:lastModifiedBy>
  <cp:lastPrinted>2014-09-05T17:46:12Z</cp:lastPrinted>
  <dcterms:modified xsi:type="dcterms:W3CDTF">2017-10-02T22:35:36Z</dcterms:modified>
  <cp:revision>384</cp:revision>
  <dc:subject/>
  <dc:title>PowerPoint Presentation</dc:title>
</cp:coreProperties>
</file>