
<file path=[Content_Types].xml><?xml version="1.0" encoding="utf-8"?>
<Types xmlns="http://schemas.openxmlformats.org/package/2006/content-types"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png" ContentType="image/png"/>
  <Default Extension="tiff" ContentType="image/tif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7432000" cy="4023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93375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78675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180125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5735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1966874" algn="l" defTabSz="393375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360249" algn="l" defTabSz="393375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753624" algn="l" defTabSz="393375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146999" algn="l" defTabSz="393375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D7D"/>
    <a:srgbClr val="FFD0A3"/>
    <a:srgbClr val="A2FE94"/>
    <a:srgbClr val="A6D0FF"/>
    <a:srgbClr val="FFBBB3"/>
    <a:srgbClr val="FF8D8F"/>
    <a:srgbClr val="53B4FF"/>
    <a:srgbClr val="00FF00"/>
    <a:srgbClr val="FFFF66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257" autoAdjust="0"/>
  </p:normalViewPr>
  <p:slideViewPr>
    <p:cSldViewPr snapToGrid="0">
      <p:cViewPr>
        <p:scale>
          <a:sx n="66" d="100"/>
          <a:sy n="66" d="100"/>
        </p:scale>
        <p:origin x="-1408" y="8416"/>
      </p:cViewPr>
      <p:guideLst>
        <p:guide orient="horz" pos="12672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60600" y="685800"/>
            <a:ext cx="23368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017ACE-4589-B641-9F34-EEFEBF8E0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933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7867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1801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5735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966874" algn="l" defTabSz="3933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0249" algn="l" defTabSz="3933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53624" algn="l" defTabSz="3933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46999" algn="l" defTabSz="3933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136" y="12498960"/>
            <a:ext cx="23317729" cy="86236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271" y="22799040"/>
            <a:ext cx="19203458" cy="10281920"/>
          </a:xfrm>
        </p:spPr>
        <p:txBody>
          <a:bodyPr/>
          <a:lstStyle>
            <a:lvl1pPr marL="0" indent="0" algn="ctr">
              <a:buNone/>
              <a:defRPr/>
            </a:lvl1pPr>
            <a:lvl2pPr marL="393375" indent="0" algn="ctr">
              <a:buNone/>
              <a:defRPr/>
            </a:lvl2pPr>
            <a:lvl3pPr marL="786750" indent="0" algn="ctr">
              <a:buNone/>
              <a:defRPr/>
            </a:lvl3pPr>
            <a:lvl4pPr marL="1180125" indent="0" algn="ctr">
              <a:buNone/>
              <a:defRPr/>
            </a:lvl4pPr>
            <a:lvl5pPr marL="1573500" indent="0" algn="ctr">
              <a:buNone/>
              <a:defRPr/>
            </a:lvl5pPr>
            <a:lvl6pPr marL="1966874" indent="0" algn="ctr">
              <a:buNone/>
              <a:defRPr/>
            </a:lvl6pPr>
            <a:lvl7pPr marL="2360249" indent="0" algn="ctr">
              <a:buNone/>
              <a:defRPr/>
            </a:lvl7pPr>
            <a:lvl8pPr marL="2753624" indent="0" algn="ctr">
              <a:buNone/>
              <a:defRPr/>
            </a:lvl8pPr>
            <a:lvl9pPr marL="314699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B6E18-1406-C841-A976-6D090161A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0BB60-CD23-5148-92A2-65FFDC126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2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546095" y="3576320"/>
            <a:ext cx="5828771" cy="32186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136" y="3576320"/>
            <a:ext cx="17361958" cy="32186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08F54-EC52-5843-99CC-E9F9904FE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2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131F-8ADF-A24B-9949-357EEFC81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25854279"/>
            <a:ext cx="23317729" cy="7990840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7053179"/>
            <a:ext cx="23317729" cy="8801100"/>
          </a:xfrm>
        </p:spPr>
        <p:txBody>
          <a:bodyPr anchor="b"/>
          <a:lstStyle>
            <a:lvl1pPr marL="0" indent="0">
              <a:buNone/>
              <a:defRPr sz="1700"/>
            </a:lvl1pPr>
            <a:lvl2pPr marL="393375" indent="0">
              <a:buNone/>
              <a:defRPr sz="1500"/>
            </a:lvl2pPr>
            <a:lvl3pPr marL="786750" indent="0">
              <a:buNone/>
              <a:defRPr sz="1400"/>
            </a:lvl3pPr>
            <a:lvl4pPr marL="1180125" indent="0">
              <a:buNone/>
              <a:defRPr sz="1200"/>
            </a:lvl4pPr>
            <a:lvl5pPr marL="1573500" indent="0">
              <a:buNone/>
              <a:defRPr sz="1200"/>
            </a:lvl5pPr>
            <a:lvl6pPr marL="1966874" indent="0">
              <a:buNone/>
              <a:defRPr sz="1200"/>
            </a:lvl6pPr>
            <a:lvl7pPr marL="2360249" indent="0">
              <a:buNone/>
              <a:defRPr sz="1200"/>
            </a:lvl7pPr>
            <a:lvl8pPr marL="2753624" indent="0">
              <a:buNone/>
              <a:defRPr sz="1200"/>
            </a:lvl8pPr>
            <a:lvl9pPr marL="314699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91F9C-5E73-254B-BA2A-1FDB1DE1B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136" y="11623040"/>
            <a:ext cx="11595364" cy="2414016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79500" y="11623040"/>
            <a:ext cx="11595365" cy="2414016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C4583-76A1-A14E-9C5B-E7AE0EBB5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1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865" y="1610741"/>
            <a:ext cx="24688271" cy="670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865" y="9006460"/>
            <a:ext cx="12120563" cy="375234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3375" indent="0">
              <a:buNone/>
              <a:defRPr sz="1700" b="1"/>
            </a:lvl2pPr>
            <a:lvl3pPr marL="786750" indent="0">
              <a:buNone/>
              <a:defRPr sz="1500" b="1"/>
            </a:lvl3pPr>
            <a:lvl4pPr marL="1180125" indent="0">
              <a:buNone/>
              <a:defRPr sz="1400" b="1"/>
            </a:lvl4pPr>
            <a:lvl5pPr marL="1573500" indent="0">
              <a:buNone/>
              <a:defRPr sz="1400" b="1"/>
            </a:lvl5pPr>
            <a:lvl6pPr marL="1966874" indent="0">
              <a:buNone/>
              <a:defRPr sz="1400" b="1"/>
            </a:lvl6pPr>
            <a:lvl7pPr marL="2360249" indent="0">
              <a:buNone/>
              <a:defRPr sz="1400" b="1"/>
            </a:lvl7pPr>
            <a:lvl8pPr marL="2753624" indent="0">
              <a:buNone/>
              <a:defRPr sz="1400" b="1"/>
            </a:lvl8pPr>
            <a:lvl9pPr marL="314699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865" y="12758802"/>
            <a:ext cx="12120563" cy="23181818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604" y="9006460"/>
            <a:ext cx="12124532" cy="375234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3375" indent="0">
              <a:buNone/>
              <a:defRPr sz="1700" b="1"/>
            </a:lvl2pPr>
            <a:lvl3pPr marL="786750" indent="0">
              <a:buNone/>
              <a:defRPr sz="1500" b="1"/>
            </a:lvl3pPr>
            <a:lvl4pPr marL="1180125" indent="0">
              <a:buNone/>
              <a:defRPr sz="1400" b="1"/>
            </a:lvl4pPr>
            <a:lvl5pPr marL="1573500" indent="0">
              <a:buNone/>
              <a:defRPr sz="1400" b="1"/>
            </a:lvl5pPr>
            <a:lvl6pPr marL="1966874" indent="0">
              <a:buNone/>
              <a:defRPr sz="1400" b="1"/>
            </a:lvl6pPr>
            <a:lvl7pPr marL="2360249" indent="0">
              <a:buNone/>
              <a:defRPr sz="1400" b="1"/>
            </a:lvl7pPr>
            <a:lvl8pPr marL="2753624" indent="0">
              <a:buNone/>
              <a:defRPr sz="1400" b="1"/>
            </a:lvl8pPr>
            <a:lvl9pPr marL="314699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604" y="12758802"/>
            <a:ext cx="12124532" cy="23181818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0E7C3-E663-0347-AA4D-36944936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5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EDCD6-0A82-8241-85BF-3ACA5CD05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E98DC-8713-4C4B-964E-8714A2FB2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2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865" y="1602359"/>
            <a:ext cx="9024938" cy="681736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4886" y="1602359"/>
            <a:ext cx="15335250" cy="34338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865" y="8419719"/>
            <a:ext cx="9024938" cy="27520900"/>
          </a:xfrm>
        </p:spPr>
        <p:txBody>
          <a:bodyPr/>
          <a:lstStyle>
            <a:lvl1pPr marL="0" indent="0">
              <a:buNone/>
              <a:defRPr sz="1200"/>
            </a:lvl1pPr>
            <a:lvl2pPr marL="393375" indent="0">
              <a:buNone/>
              <a:defRPr sz="1000"/>
            </a:lvl2pPr>
            <a:lvl3pPr marL="786750" indent="0">
              <a:buNone/>
              <a:defRPr sz="900"/>
            </a:lvl3pPr>
            <a:lvl4pPr marL="1180125" indent="0">
              <a:buNone/>
              <a:defRPr sz="800"/>
            </a:lvl4pPr>
            <a:lvl5pPr marL="1573500" indent="0">
              <a:buNone/>
              <a:defRPr sz="800"/>
            </a:lvl5pPr>
            <a:lvl6pPr marL="1966874" indent="0">
              <a:buNone/>
              <a:defRPr sz="800"/>
            </a:lvl6pPr>
            <a:lvl7pPr marL="2360249" indent="0">
              <a:buNone/>
              <a:defRPr sz="800"/>
            </a:lvl7pPr>
            <a:lvl8pPr marL="2753624" indent="0">
              <a:buNone/>
              <a:defRPr sz="800"/>
            </a:lvl8pPr>
            <a:lvl9pPr marL="314699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2148C-E592-C641-92F2-40D075A1B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7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334" y="28163520"/>
            <a:ext cx="16459729" cy="332486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334" y="3594481"/>
            <a:ext cx="16459729" cy="24140160"/>
          </a:xfrm>
        </p:spPr>
        <p:txBody>
          <a:bodyPr/>
          <a:lstStyle>
            <a:lvl1pPr marL="0" indent="0">
              <a:buNone/>
              <a:defRPr sz="2800"/>
            </a:lvl1pPr>
            <a:lvl2pPr marL="393375" indent="0">
              <a:buNone/>
              <a:defRPr sz="2400"/>
            </a:lvl2pPr>
            <a:lvl3pPr marL="786750" indent="0">
              <a:buNone/>
              <a:defRPr sz="2100"/>
            </a:lvl3pPr>
            <a:lvl4pPr marL="1180125" indent="0">
              <a:buNone/>
              <a:defRPr sz="1700"/>
            </a:lvl4pPr>
            <a:lvl5pPr marL="1573500" indent="0">
              <a:buNone/>
              <a:defRPr sz="1700"/>
            </a:lvl5pPr>
            <a:lvl6pPr marL="1966874" indent="0">
              <a:buNone/>
              <a:defRPr sz="1700"/>
            </a:lvl6pPr>
            <a:lvl7pPr marL="2360249" indent="0">
              <a:buNone/>
              <a:defRPr sz="1700"/>
            </a:lvl7pPr>
            <a:lvl8pPr marL="2753624" indent="0">
              <a:buNone/>
              <a:defRPr sz="1700"/>
            </a:lvl8pPr>
            <a:lvl9pPr marL="3146999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334" y="31488380"/>
            <a:ext cx="16459729" cy="4721860"/>
          </a:xfrm>
        </p:spPr>
        <p:txBody>
          <a:bodyPr/>
          <a:lstStyle>
            <a:lvl1pPr marL="0" indent="0">
              <a:buNone/>
              <a:defRPr sz="1200"/>
            </a:lvl1pPr>
            <a:lvl2pPr marL="393375" indent="0">
              <a:buNone/>
              <a:defRPr sz="1000"/>
            </a:lvl2pPr>
            <a:lvl3pPr marL="786750" indent="0">
              <a:buNone/>
              <a:defRPr sz="900"/>
            </a:lvl3pPr>
            <a:lvl4pPr marL="1180125" indent="0">
              <a:buNone/>
              <a:defRPr sz="800"/>
            </a:lvl4pPr>
            <a:lvl5pPr marL="1573500" indent="0">
              <a:buNone/>
              <a:defRPr sz="800"/>
            </a:lvl5pPr>
            <a:lvl6pPr marL="1966874" indent="0">
              <a:buNone/>
              <a:defRPr sz="800"/>
            </a:lvl6pPr>
            <a:lvl7pPr marL="2360249" indent="0">
              <a:buNone/>
              <a:defRPr sz="800"/>
            </a:lvl7pPr>
            <a:lvl8pPr marL="2753624" indent="0">
              <a:buNone/>
              <a:defRPr sz="800"/>
            </a:lvl8pPr>
            <a:lvl9pPr marL="314699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A3C13-40A8-3044-9A28-DF993FA0D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2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136" y="3576320"/>
            <a:ext cx="2331772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13602" tIns="206801" rIns="413602" bIns="206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136" y="11623040"/>
            <a:ext cx="23317729" cy="241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13602" tIns="206801" rIns="413602" bIns="206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136" y="36657280"/>
            <a:ext cx="5715000" cy="26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13602" tIns="206801" rIns="413602" bIns="206801" numCol="1" anchor="t" anchorCtr="0" compatLnSpc="1">
            <a:prstTxWarp prst="textNoShape">
              <a:avLst/>
            </a:prstTxWarp>
          </a:bodyPr>
          <a:lstStyle>
            <a:lvl1pPr defTabSz="4135900">
              <a:defRPr sz="6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72865" y="36657280"/>
            <a:ext cx="8686271" cy="26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13602" tIns="206801" rIns="413602" bIns="206801" numCol="1" anchor="t" anchorCtr="0" compatLnSpc="1">
            <a:prstTxWarp prst="textNoShape">
              <a:avLst/>
            </a:prstTxWarp>
          </a:bodyPr>
          <a:lstStyle>
            <a:lvl1pPr algn="ctr" defTabSz="4135900">
              <a:defRPr sz="6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59865" y="36657280"/>
            <a:ext cx="5715000" cy="26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13602" tIns="206801" rIns="413602" bIns="206801" numCol="1" anchor="t" anchorCtr="0" compatLnSpc="1">
            <a:prstTxWarp prst="textNoShape">
              <a:avLst/>
            </a:prstTxWarp>
          </a:bodyPr>
          <a:lstStyle>
            <a:lvl1pPr algn="r" defTabSz="4135900">
              <a:defRPr sz="6400"/>
            </a:lvl1pPr>
          </a:lstStyle>
          <a:p>
            <a:pPr>
              <a:defRPr/>
            </a:pPr>
            <a:fld id="{9ED84EB0-1204-D444-A83C-37E200C0C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35900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35900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135900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135900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135900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93375" algn="ctr" defTabSz="4135900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786750" algn="ctr" defTabSz="4135900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180125" algn="ctr" defTabSz="4135900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573500" algn="ctr" defTabSz="4135900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551645" indent="-1551645" algn="l" defTabSz="4135900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+mn-ea"/>
          <a:cs typeface="+mn-cs"/>
        </a:defRPr>
      </a:lvl1pPr>
      <a:lvl2pPr marL="3360077" indent="-1292127" algn="l" defTabSz="4135900" rtl="0" eaLnBrk="0" fontAlgn="base" hangingPunct="0">
        <a:spcBef>
          <a:spcPct val="20000"/>
        </a:spcBef>
        <a:spcAft>
          <a:spcPct val="0"/>
        </a:spcAft>
        <a:buChar char="–"/>
        <a:defRPr sz="12600">
          <a:solidFill>
            <a:schemeClr val="tx1"/>
          </a:solidFill>
          <a:latin typeface="+mn-lt"/>
          <a:ea typeface="+mn-ea"/>
        </a:defRPr>
      </a:lvl2pPr>
      <a:lvl3pPr marL="5169875" indent="-1033975" algn="l" defTabSz="4135900" rtl="0" eaLnBrk="0" fontAlgn="base" hangingPunct="0">
        <a:spcBef>
          <a:spcPct val="20000"/>
        </a:spcBef>
        <a:spcAft>
          <a:spcPct val="0"/>
        </a:spcAft>
        <a:buChar char="•"/>
        <a:defRPr sz="10800">
          <a:solidFill>
            <a:schemeClr val="tx1"/>
          </a:solidFill>
          <a:latin typeface="+mn-lt"/>
          <a:ea typeface="+mn-ea"/>
        </a:defRPr>
      </a:lvl3pPr>
      <a:lvl4pPr marL="7237825" indent="-1033975" algn="l" defTabSz="4135900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  <a:ea typeface="+mn-ea"/>
        </a:defRPr>
      </a:lvl4pPr>
      <a:lvl5pPr marL="9305775" indent="-1033975" algn="l" defTabSz="4135900" rtl="0" eaLnBrk="0" fontAlgn="base" hangingPunct="0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  <a:ea typeface="+mn-ea"/>
        </a:defRPr>
      </a:lvl5pPr>
      <a:lvl6pPr marL="9699150" indent="-1033975" algn="l" defTabSz="4135900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  <a:ea typeface="+mn-ea"/>
        </a:defRPr>
      </a:lvl6pPr>
      <a:lvl7pPr marL="10092525" indent="-1033975" algn="l" defTabSz="4135900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  <a:ea typeface="+mn-ea"/>
        </a:defRPr>
      </a:lvl7pPr>
      <a:lvl8pPr marL="10485900" indent="-1033975" algn="l" defTabSz="4135900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  <a:ea typeface="+mn-ea"/>
        </a:defRPr>
      </a:lvl8pPr>
      <a:lvl9pPr marL="10879274" indent="-1033975" algn="l" defTabSz="4135900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933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3375" algn="l" defTabSz="3933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6750" algn="l" defTabSz="3933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0125" algn="l" defTabSz="3933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73500" algn="l" defTabSz="3933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66874" algn="l" defTabSz="3933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60249" algn="l" defTabSz="3933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53624" algn="l" defTabSz="3933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46999" algn="l" defTabSz="3933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3.png"/><Relationship Id="rId20" Type="http://schemas.openxmlformats.org/officeDocument/2006/relationships/image" Target="../media/image19.png"/><Relationship Id="rId4" Type="http://schemas.openxmlformats.org/officeDocument/2006/relationships/image" Target="../media/image3.jpeg"/><Relationship Id="rId21" Type="http://schemas.openxmlformats.org/officeDocument/2006/relationships/image" Target="../media/image20.tiff"/><Relationship Id="rId22" Type="http://schemas.openxmlformats.org/officeDocument/2006/relationships/image" Target="../media/image21.png"/><Relationship Id="rId7" Type="http://schemas.openxmlformats.org/officeDocument/2006/relationships/image" Target="../media/image6.jpeg"/><Relationship Id="rId11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6" Type="http://schemas.openxmlformats.org/officeDocument/2006/relationships/image" Target="../media/image15.png"/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0" Type="http://schemas.openxmlformats.org/officeDocument/2006/relationships/image" Target="../media/image9.tiff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2" Type="http://schemas.openxmlformats.org/officeDocument/2006/relationships/image" Target="../media/image11.tiff"/><Relationship Id="rId17" Type="http://schemas.openxmlformats.org/officeDocument/2006/relationships/image" Target="../media/image16.png"/><Relationship Id="rId19" Type="http://schemas.openxmlformats.org/officeDocument/2006/relationships/image" Target="../media/image18.png"/><Relationship Id="rId2" Type="http://schemas.openxmlformats.org/officeDocument/2006/relationships/image" Target="../media/image1.jpeg"/><Relationship Id="rId9" Type="http://schemas.openxmlformats.org/officeDocument/2006/relationships/image" Target="../media/image8.jpg"/><Relationship Id="rId3" Type="http://schemas.openxmlformats.org/officeDocument/2006/relationships/image" Target="../media/image2.jpe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 bwMode="auto">
          <a:xfrm>
            <a:off x="0" y="37176453"/>
            <a:ext cx="27432000" cy="3057147"/>
          </a:xfrm>
          <a:prstGeom prst="rect">
            <a:avLst/>
          </a:prstGeom>
          <a:pattFill prst="shingle">
            <a:fgClr>
              <a:srgbClr val="FFD0A3"/>
            </a:fgClr>
            <a:bgClr>
              <a:prstClr val="white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0" y="21323299"/>
            <a:ext cx="27432000" cy="15718456"/>
          </a:xfrm>
          <a:prstGeom prst="rect">
            <a:avLst/>
          </a:prstGeom>
          <a:pattFill prst="diagBrick">
            <a:fgClr>
              <a:srgbClr val="A2FE94"/>
            </a:fgClr>
            <a:bgClr>
              <a:prstClr val="white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0" y="7556500"/>
            <a:ext cx="27432000" cy="13633450"/>
          </a:xfrm>
          <a:prstGeom prst="rect">
            <a:avLst/>
          </a:prstGeom>
          <a:pattFill prst="horzBrick">
            <a:fgClr>
              <a:srgbClr val="A6D0FF"/>
            </a:fgClr>
            <a:bgClr>
              <a:prstClr val="white"/>
            </a:bgClr>
          </a:pattFill>
          <a:ln w="127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0" y="7564211"/>
            <a:ext cx="11313207" cy="7917090"/>
          </a:xfrm>
          <a:prstGeom prst="rect">
            <a:avLst/>
          </a:prstGeom>
          <a:pattFill prst="weave">
            <a:fgClr>
              <a:srgbClr val="FFBBB3"/>
            </a:fgClr>
            <a:bgClr>
              <a:prstClr val="white"/>
            </a:bgClr>
          </a:pattFill>
          <a:ln w="127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Text Box 10"/>
          <p:cNvSpPr txBox="1">
            <a:spLocks noChangeArrowheads="1"/>
          </p:cNvSpPr>
          <p:nvPr/>
        </p:nvSpPr>
        <p:spPr bwMode="auto">
          <a:xfrm>
            <a:off x="7269501" y="2665720"/>
            <a:ext cx="13354807" cy="281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675" tIns="39337" rIns="78675" bIns="3933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chemeClr val="accent2"/>
                </a:solidFill>
                <a:effectLst>
                  <a:glow rad="114300">
                    <a:srgbClr val="FFFF00">
                      <a:alpha val="75000"/>
                    </a:srgbClr>
                  </a:glow>
                </a:effectLst>
              </a:rPr>
              <a:t>RW Cox </a:t>
            </a:r>
            <a:r>
              <a:rPr lang="en-US" sz="5400" b="1" i="1" dirty="0">
                <a:solidFill>
                  <a:srgbClr val="800000"/>
                </a:solidFill>
              </a:rPr>
              <a:t>&amp;</a:t>
            </a:r>
            <a:r>
              <a:rPr lang="en-US" sz="5400" b="1" dirty="0">
                <a:solidFill>
                  <a:schemeClr val="accent2"/>
                </a:solidFill>
              </a:rPr>
              <a:t> DR Glen</a:t>
            </a:r>
            <a:endParaRPr lang="en-US" sz="5400" dirty="0"/>
          </a:p>
          <a:p>
            <a:pPr algn="ctr">
              <a:defRPr/>
            </a:pPr>
            <a:r>
              <a:rPr lang="en-US" sz="4600" dirty="0"/>
              <a:t>Scientific and Statistical Computing Core</a:t>
            </a:r>
          </a:p>
          <a:p>
            <a:pPr algn="ctr">
              <a:defRPr/>
            </a:pPr>
            <a:r>
              <a:rPr lang="en-US" sz="4600" dirty="0"/>
              <a:t>NIMH </a:t>
            </a:r>
            <a:r>
              <a:rPr lang="en-US" sz="4600" b="1" i="1" dirty="0">
                <a:solidFill>
                  <a:srgbClr val="800000"/>
                </a:solidFill>
              </a:rPr>
              <a:t>&amp;</a:t>
            </a:r>
            <a:r>
              <a:rPr lang="en-US" sz="4600" dirty="0"/>
              <a:t> NINDS </a:t>
            </a:r>
            <a:r>
              <a:rPr lang="en-US" sz="4600" b="1" dirty="0">
                <a:solidFill>
                  <a:srgbClr val="800000"/>
                </a:solidFill>
              </a:rPr>
              <a:t>/</a:t>
            </a:r>
            <a:r>
              <a:rPr lang="en-US" sz="4600" dirty="0"/>
              <a:t> NIH </a:t>
            </a:r>
            <a:r>
              <a:rPr lang="en-US" sz="4600" b="1" dirty="0">
                <a:solidFill>
                  <a:srgbClr val="800000"/>
                </a:solidFill>
              </a:rPr>
              <a:t>/</a:t>
            </a:r>
            <a:r>
              <a:rPr lang="en-US" sz="4600" dirty="0"/>
              <a:t> DHHS </a:t>
            </a:r>
            <a:r>
              <a:rPr lang="en-US" sz="4600" b="1" dirty="0">
                <a:solidFill>
                  <a:srgbClr val="800000"/>
                </a:solidFill>
              </a:rPr>
              <a:t>/</a:t>
            </a:r>
            <a:r>
              <a:rPr lang="en-US" sz="4600" dirty="0"/>
              <a:t> Bethesda MD USA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800" dirty="0"/>
              <a:t>Contact:  </a:t>
            </a:r>
            <a:r>
              <a:rPr lang="en-US" sz="3800" b="1" dirty="0" err="1">
                <a:solidFill>
                  <a:srgbClr val="0000FF"/>
                </a:solidFill>
              </a:rPr>
              <a:t>robertcox@mail.nih.gov</a:t>
            </a:r>
            <a:r>
              <a:rPr lang="en-US" sz="3800" dirty="0"/>
              <a:t>  </a:t>
            </a:r>
            <a:r>
              <a:rPr lang="en-US" sz="3800" b="1" dirty="0">
                <a:solidFill>
                  <a:srgbClr val="800000"/>
                </a:solidFill>
              </a:rPr>
              <a:t>http://</a:t>
            </a:r>
            <a:r>
              <a:rPr lang="en-US" sz="3800" b="1" dirty="0" err="1">
                <a:solidFill>
                  <a:srgbClr val="800000"/>
                </a:solidFill>
              </a:rPr>
              <a:t>afni.nimh.nih.gov</a:t>
            </a:r>
            <a:endParaRPr lang="en-US" sz="4600" b="1" dirty="0">
              <a:solidFill>
                <a:srgbClr val="800000"/>
              </a:solidFill>
            </a:endParaRPr>
          </a:p>
        </p:txBody>
      </p:sp>
      <p:pic>
        <p:nvPicPr>
          <p:cNvPr id="14339" name="Picture 11" descr="nimh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27" y="469392"/>
            <a:ext cx="1968500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2" descr="nind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8" y="2496439"/>
            <a:ext cx="275695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4" descr="dhh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161" y="4693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5" descr="us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525" y="2514600"/>
            <a:ext cx="2300553" cy="157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6" descr="UFP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025" y="4358640"/>
            <a:ext cx="1919553" cy="159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afs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5783"/>
            <a:ext cx="2743200" cy="1255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8" name="TextBox 14357"/>
          <p:cNvSpPr txBox="1"/>
          <p:nvPr/>
        </p:nvSpPr>
        <p:spPr>
          <a:xfrm>
            <a:off x="3451759" y="577716"/>
            <a:ext cx="20990291" cy="2064601"/>
          </a:xfrm>
          <a:prstGeom prst="rect">
            <a:avLst/>
          </a:prstGeom>
          <a:noFill/>
        </p:spPr>
        <p:txBody>
          <a:bodyPr wrap="none" lIns="78675" tIns="39337" rIns="78675" bIns="39337">
            <a:spAutoFit/>
          </a:bodyPr>
          <a:lstStyle/>
          <a:p>
            <a:pPr>
              <a:defRPr/>
            </a:pPr>
            <a:r>
              <a:rPr lang="en-US" sz="12900" b="1" dirty="0">
                <a:solidFill>
                  <a:srgbClr val="800000"/>
                </a:solidFill>
              </a:rPr>
              <a:t>Nonlinear Warping in </a:t>
            </a:r>
            <a:r>
              <a:rPr lang="en-US" sz="12900" b="1" dirty="0">
                <a:solidFill>
                  <a:srgbClr val="800080"/>
                </a:solidFill>
                <a:effectLst>
                  <a:glow rad="114300">
                    <a:srgbClr val="FFFF66">
                      <a:alpha val="75000"/>
                    </a:srgbClr>
                  </a:glow>
                </a:effectLst>
                <a:latin typeface="Arial Rounded MT Bold"/>
                <a:cs typeface="Arial Rounded MT Bold"/>
              </a:rPr>
              <a:t>A</a:t>
            </a:r>
            <a:r>
              <a:rPr lang="en-US" sz="12900" b="1" dirty="0">
                <a:solidFill>
                  <a:srgbClr val="0000FF"/>
                </a:solidFill>
                <a:effectLst>
                  <a:glow rad="114300">
                    <a:srgbClr val="FFFF66">
                      <a:alpha val="75000"/>
                    </a:srgbClr>
                  </a:glow>
                </a:effectLst>
                <a:latin typeface="Arial Rounded MT Bold"/>
                <a:cs typeface="Arial Rounded MT Bold"/>
              </a:rPr>
              <a:t>F</a:t>
            </a:r>
            <a:r>
              <a:rPr lang="en-US" sz="12900" b="1" dirty="0">
                <a:solidFill>
                  <a:srgbClr val="FF0000"/>
                </a:solidFill>
                <a:effectLst>
                  <a:glow rad="114300">
                    <a:srgbClr val="FFFF66">
                      <a:alpha val="75000"/>
                    </a:srgbClr>
                  </a:glow>
                </a:effectLst>
                <a:latin typeface="Arial Rounded MT Bold"/>
                <a:cs typeface="Arial Rounded MT Bold"/>
              </a:rPr>
              <a:t>N</a:t>
            </a:r>
            <a:r>
              <a:rPr lang="en-US" sz="12900" b="1" dirty="0">
                <a:solidFill>
                  <a:srgbClr val="008040"/>
                </a:solidFill>
                <a:effectLst>
                  <a:glow rad="114300">
                    <a:srgbClr val="FFFF66">
                      <a:alpha val="75000"/>
                    </a:srgbClr>
                  </a:glow>
                </a:effectLst>
                <a:latin typeface="Arial Rounded MT Bold"/>
                <a:cs typeface="Arial Rounded MT Bold"/>
              </a:rPr>
              <a:t>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7365" y="4351655"/>
            <a:ext cx="3596824" cy="1609344"/>
            <a:chOff x="349305" y="4351655"/>
            <a:chExt cx="3596824" cy="1609344"/>
          </a:xfrm>
        </p:grpSpPr>
        <p:pic>
          <p:nvPicPr>
            <p:cNvPr id="14341" name="Picture 13" descr="nih_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129" y="4351655"/>
              <a:ext cx="1524000" cy="160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nih_newlogo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05" y="4572127"/>
              <a:ext cx="1905000" cy="1168400"/>
            </a:xfrm>
            <a:prstGeom prst="rect">
              <a:avLst/>
            </a:prstGeom>
          </p:spPr>
        </p:pic>
      </p:grpSp>
      <p:pic>
        <p:nvPicPr>
          <p:cNvPr id="83" name="Picture 8" descr="afs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806" y="6184242"/>
            <a:ext cx="2743200" cy="1255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afs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12" y="6182701"/>
            <a:ext cx="2743200" cy="1255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fs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418" y="6181160"/>
            <a:ext cx="2743200" cy="1255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fs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224" y="6179619"/>
            <a:ext cx="2743200" cy="1255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fs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9030" y="6178078"/>
            <a:ext cx="2743200" cy="1255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" descr="afs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836" y="6176537"/>
            <a:ext cx="2743200" cy="1255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afs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642" y="6174996"/>
            <a:ext cx="2743200" cy="1255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 descr="afs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448" y="6173455"/>
            <a:ext cx="2743200" cy="1255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afs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254" y="6175089"/>
            <a:ext cx="2719746" cy="1255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24676" y="7678914"/>
            <a:ext cx="12482751" cy="707886"/>
          </a:xfrm>
          <a:prstGeom prst="rect">
            <a:avLst/>
          </a:prstGeom>
          <a:solidFill>
            <a:srgbClr val="FFFD7D"/>
          </a:solidFill>
          <a:ln w="381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RS-FMRI: </a:t>
            </a:r>
            <a:r>
              <a:rPr lang="en-US" sz="4000" b="1" dirty="0" err="1" smtClean="0">
                <a:solidFill>
                  <a:srgbClr val="0000FF"/>
                </a:solidFill>
              </a:rPr>
              <a:t>Qwarp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/>
              <a:t>vs</a:t>
            </a:r>
            <a:r>
              <a:rPr lang="en-US" sz="4000" dirty="0" smtClean="0"/>
              <a:t> </a:t>
            </a:r>
            <a:r>
              <a:rPr lang="en-US" sz="4000" b="1" dirty="0" smtClean="0"/>
              <a:t>Affine</a:t>
            </a:r>
            <a:r>
              <a:rPr lang="en-US" sz="4000" dirty="0" smtClean="0"/>
              <a:t> registration (188 datasets)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13084619" y="14522822"/>
            <a:ext cx="13373250" cy="661720"/>
          </a:xfrm>
          <a:prstGeom prst="rect">
            <a:avLst/>
          </a:prstGeom>
          <a:solidFill>
            <a:srgbClr val="FFFD7D"/>
          </a:solidFill>
          <a:ln w="381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700" dirty="0" smtClean="0"/>
              <a:t>RS-FMRI: </a:t>
            </a:r>
            <a:r>
              <a:rPr lang="en-US" sz="3700" b="1" dirty="0" err="1" smtClean="0">
                <a:solidFill>
                  <a:srgbClr val="0000FF"/>
                </a:solidFill>
              </a:rPr>
              <a:t>Qwarp</a:t>
            </a:r>
            <a:r>
              <a:rPr lang="en-US" sz="3700" b="1" dirty="0" smtClean="0"/>
              <a:t>-to</a:t>
            </a:r>
            <a:r>
              <a:rPr lang="en-US" sz="3700" b="1" dirty="0" smtClean="0"/>
              <a:t>-detailed-template</a:t>
            </a:r>
            <a:r>
              <a:rPr lang="en-US" sz="3700" dirty="0" smtClean="0"/>
              <a:t> </a:t>
            </a:r>
            <a:r>
              <a:rPr lang="en-US" sz="3700" dirty="0" err="1" smtClean="0"/>
              <a:t>vs</a:t>
            </a:r>
            <a:r>
              <a:rPr lang="en-US" sz="3700" dirty="0" smtClean="0"/>
              <a:t> </a:t>
            </a:r>
            <a:r>
              <a:rPr lang="en-US" sz="3700" b="1" dirty="0" smtClean="0">
                <a:solidFill>
                  <a:srgbClr val="0000FF"/>
                </a:solidFill>
              </a:rPr>
              <a:t>Qwarp</a:t>
            </a:r>
            <a:r>
              <a:rPr lang="en-US" sz="3700" b="1" dirty="0" smtClean="0"/>
              <a:t>-to-MNI-152</a:t>
            </a:r>
            <a:endParaRPr lang="en-US" sz="37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11532977" y="8483070"/>
            <a:ext cx="15775305" cy="5662930"/>
            <a:chOff x="11494493" y="8808001"/>
            <a:chExt cx="15775305" cy="5662930"/>
          </a:xfrm>
        </p:grpSpPr>
        <p:pic>
          <p:nvPicPr>
            <p:cNvPr id="3" name="Picture 2" descr="QfineVsAffine.tif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4493" y="8808001"/>
              <a:ext cx="15775305" cy="56629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1891609" y="13758366"/>
              <a:ext cx="3847803" cy="523220"/>
            </a:xfrm>
            <a:prstGeom prst="rect">
              <a:avLst/>
            </a:prstGeom>
            <a:solidFill>
              <a:srgbClr val="FFFD7D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Seed = Left </a:t>
              </a:r>
              <a:r>
                <a:rPr lang="en-US" sz="2800" dirty="0" err="1" smtClean="0"/>
                <a:t>Precuneus</a:t>
              </a:r>
              <a:endParaRPr 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524722" y="15390093"/>
            <a:ext cx="15791815" cy="5646420"/>
            <a:chOff x="11486238" y="15831116"/>
            <a:chExt cx="15791815" cy="5646420"/>
          </a:xfrm>
        </p:grpSpPr>
        <p:pic>
          <p:nvPicPr>
            <p:cNvPr id="4" name="Picture 3" descr="QfineVsQcoarse.tif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6238" y="15831116"/>
              <a:ext cx="15791815" cy="564642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11795399" y="20780310"/>
              <a:ext cx="5645972" cy="523220"/>
            </a:xfrm>
            <a:prstGeom prst="rect">
              <a:avLst/>
            </a:prstGeom>
            <a:solidFill>
              <a:srgbClr val="FFFD7D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Better warping </a:t>
              </a:r>
              <a:r>
                <a:rPr lang="en-US" sz="2800" dirty="0" smtClean="0">
                  <a:solidFill>
                    <a:srgbClr val="8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2800" dirty="0" smtClean="0">
                  <a:solidFill>
                    <a:srgbClr val="0000FF"/>
                  </a:solidFill>
                </a:rPr>
                <a:t> </a:t>
              </a:r>
              <a:r>
                <a:rPr lang="en-US" sz="2800" dirty="0" smtClean="0"/>
                <a:t>Stronger results</a:t>
              </a:r>
              <a:endParaRPr lang="en-US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797393" y="20780310"/>
              <a:ext cx="7131354" cy="523220"/>
            </a:xfrm>
            <a:prstGeom prst="rect">
              <a:avLst/>
            </a:prstGeom>
            <a:solidFill>
              <a:srgbClr val="FFFD7D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/>
                <a:t>and</a:t>
              </a:r>
              <a:r>
                <a:rPr lang="en-US" sz="2800" dirty="0" smtClean="0"/>
                <a:t> you should warp to a detailed template!</a:t>
              </a:r>
              <a:endParaRPr lang="en-US" sz="28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1196" y="8455878"/>
            <a:ext cx="11198894" cy="6863417"/>
          </a:xfrm>
          <a:prstGeom prst="rect">
            <a:avLst/>
          </a:prstGeom>
          <a:solidFill>
            <a:srgbClr val="FFFD7D"/>
          </a:solidFill>
          <a:ln w="508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tx1"/>
              </a:buClr>
              <a:buFont typeface="Wingdings" charset="2"/>
              <a:buChar char="u"/>
            </a:pPr>
            <a:r>
              <a:rPr lang="en-US" sz="4000" b="1" i="1" dirty="0" smtClean="0">
                <a:solidFill>
                  <a:srgbClr val="0000FF"/>
                </a:solidFill>
              </a:rPr>
              <a:t>3dQwarp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smtClean="0"/>
              <a:t>= nonlinear alignment of 2</a:t>
            </a:r>
            <a:r>
              <a:rPr lang="en-US" sz="4000" i="1" dirty="0" smtClean="0"/>
              <a:t> </a:t>
            </a:r>
            <a:r>
              <a:rPr lang="en-US" sz="4000" dirty="0" smtClean="0"/>
              <a:t>volumes</a:t>
            </a:r>
          </a:p>
          <a:p>
            <a:pPr marL="964875" lvl="1" indent="-571500">
              <a:buFont typeface="Wingdings" charset="2"/>
              <a:buChar char="v"/>
            </a:pPr>
            <a:r>
              <a:rPr lang="en-US" sz="4000" dirty="0" smtClean="0"/>
              <a:t>C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 polynomial patches </a:t>
            </a:r>
            <a:r>
              <a:rPr lang="en-US" sz="4000" dirty="0" smtClean="0">
                <a:solidFill>
                  <a:srgbClr val="8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4000" dirty="0" smtClean="0">
                <a:solidFill>
                  <a:srgbClr val="800000"/>
                </a:solidFill>
              </a:rPr>
              <a:t> </a:t>
            </a:r>
            <a:r>
              <a:rPr lang="en-US" sz="4000" dirty="0" smtClean="0"/>
              <a:t>incremental </a:t>
            </a:r>
            <a:r>
              <a:rPr lang="en-US" sz="4000" b="1" dirty="0" smtClean="0"/>
              <a:t>W</a:t>
            </a:r>
            <a:r>
              <a:rPr lang="en-US" sz="4000" i="1" baseline="-25000" dirty="0" smtClean="0"/>
              <a:t>i</a:t>
            </a:r>
            <a:r>
              <a:rPr lang="en-US" sz="4000" dirty="0" smtClean="0"/>
              <a:t>(</a:t>
            </a:r>
            <a:r>
              <a:rPr lang="en-US" sz="4000" b="1" dirty="0" smtClean="0"/>
              <a:t>x</a:t>
            </a:r>
            <a:r>
              <a:rPr lang="en-US" sz="4000" dirty="0" smtClean="0"/>
              <a:t>)</a:t>
            </a:r>
          </a:p>
          <a:p>
            <a:pPr marL="964875" lvl="1" indent="-571500">
              <a:buFont typeface="Wingdings" charset="2"/>
              <a:buChar char="v"/>
            </a:pPr>
            <a:r>
              <a:rPr lang="en-US" sz="4000" dirty="0" smtClean="0"/>
              <a:t>Optimize </a:t>
            </a:r>
            <a:r>
              <a:rPr lang="en-US" sz="4000" b="1" dirty="0" smtClean="0"/>
              <a:t>W</a:t>
            </a:r>
            <a:r>
              <a:rPr lang="en-US" sz="4000" baseline="-25000" dirty="0" smtClean="0"/>
              <a:t>1</a:t>
            </a:r>
            <a:r>
              <a:rPr lang="en-US" sz="4000" dirty="0"/>
              <a:t>(</a:t>
            </a:r>
            <a:r>
              <a:rPr lang="en-US" sz="4000" b="1" dirty="0"/>
              <a:t>x</a:t>
            </a:r>
            <a:r>
              <a:rPr lang="en-US" sz="4000" dirty="0" smtClean="0"/>
              <a:t>), then </a:t>
            </a:r>
            <a:r>
              <a:rPr lang="en-US" sz="4000" b="1" dirty="0" smtClean="0"/>
              <a:t>W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(</a:t>
            </a:r>
            <a:r>
              <a:rPr lang="en-US" sz="4000" b="1" dirty="0" smtClean="0"/>
              <a:t>W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(</a:t>
            </a:r>
            <a:r>
              <a:rPr lang="en-US" sz="4000" b="1" dirty="0" smtClean="0"/>
              <a:t>x</a:t>
            </a:r>
            <a:r>
              <a:rPr lang="en-US" sz="4000" dirty="0" smtClean="0"/>
              <a:t>)), then </a:t>
            </a:r>
            <a:r>
              <a:rPr lang="en-US" sz="4000" b="1" dirty="0" smtClean="0"/>
              <a:t>W</a:t>
            </a:r>
            <a:r>
              <a:rPr lang="en-US" sz="4000" baseline="-25000" dirty="0" smtClean="0"/>
              <a:t>3</a:t>
            </a:r>
            <a:r>
              <a:rPr lang="en-US" sz="4000" dirty="0"/>
              <a:t>(</a:t>
            </a:r>
            <a:r>
              <a:rPr lang="en-US" sz="4000" b="1" dirty="0" smtClean="0"/>
              <a:t>W</a:t>
            </a:r>
            <a:r>
              <a:rPr lang="en-US" sz="4000" baseline="-25000" dirty="0" smtClean="0"/>
              <a:t>2</a:t>
            </a:r>
            <a:r>
              <a:rPr lang="en-US" sz="4000" dirty="0"/>
              <a:t>(</a:t>
            </a:r>
            <a:r>
              <a:rPr lang="en-US" sz="4000" b="1" dirty="0"/>
              <a:t>W</a:t>
            </a:r>
            <a:r>
              <a:rPr lang="en-US" sz="4000" baseline="-25000" dirty="0"/>
              <a:t>1</a:t>
            </a:r>
            <a:r>
              <a:rPr lang="en-US" sz="4000" dirty="0"/>
              <a:t>(</a:t>
            </a:r>
            <a:r>
              <a:rPr lang="en-US" sz="4000" b="1" dirty="0"/>
              <a:t>x</a:t>
            </a:r>
            <a:r>
              <a:rPr lang="en-US" sz="4000" dirty="0"/>
              <a:t>)</a:t>
            </a:r>
            <a:r>
              <a:rPr lang="en-US" sz="4000" dirty="0" smtClean="0"/>
              <a:t>)), … , over shrinking patches</a:t>
            </a:r>
            <a:endParaRPr lang="en-US" sz="4000" dirty="0"/>
          </a:p>
          <a:p>
            <a:pPr marL="571500" indent="-571500">
              <a:buFont typeface="Wingdings" charset="2"/>
              <a:buChar char="u"/>
            </a:pPr>
            <a:r>
              <a:rPr lang="en-US" sz="4000" dirty="0" smtClean="0"/>
              <a:t>Script to template-</a:t>
            </a:r>
            <a:r>
              <a:rPr lang="en-US" sz="4000" dirty="0" err="1" smtClean="0"/>
              <a:t>ize</a:t>
            </a:r>
            <a:r>
              <a:rPr lang="en-US" sz="4000" dirty="0" smtClean="0"/>
              <a:t> a collection of datasets</a:t>
            </a:r>
          </a:p>
          <a:p>
            <a:pPr marL="571500" indent="-571500">
              <a:buFont typeface="Wingdings" charset="2"/>
              <a:buChar char="u"/>
            </a:pPr>
            <a:r>
              <a:rPr lang="en-US" sz="4000" dirty="0" smtClean="0"/>
              <a:t>Optional “</a:t>
            </a:r>
            <a:r>
              <a:rPr lang="en-US" sz="4000" i="1" dirty="0" smtClean="0"/>
              <a:t>meet-in-the-middle</a:t>
            </a:r>
            <a:r>
              <a:rPr lang="en-US" sz="4000" dirty="0" smtClean="0"/>
              <a:t>” warp = bring 2 datasets to alignment </a:t>
            </a:r>
            <a:r>
              <a:rPr lang="en-US" sz="4000" dirty="0" smtClean="0"/>
              <a:t>“half</a:t>
            </a:r>
            <a:r>
              <a:rPr lang="en-US" sz="4000" dirty="0" smtClean="0"/>
              <a:t>-</a:t>
            </a:r>
            <a:r>
              <a:rPr lang="en-US" sz="4000" dirty="0" smtClean="0"/>
              <a:t>way” </a:t>
            </a:r>
            <a:r>
              <a:rPr lang="en-US" sz="4000" dirty="0" smtClean="0"/>
              <a:t>in between</a:t>
            </a:r>
          </a:p>
          <a:p>
            <a:pPr marL="964875" lvl="1" indent="-571500">
              <a:buFont typeface="Wingdings" charset="2"/>
              <a:buChar char="v"/>
            </a:pPr>
            <a:r>
              <a:rPr lang="en-US" sz="4000" dirty="0" smtClean="0"/>
              <a:t>Application: unwarping blip-up/blip-down EPI</a:t>
            </a:r>
          </a:p>
          <a:p>
            <a:pPr marL="571500" indent="-571500">
              <a:buClr>
                <a:schemeClr val="tx1"/>
              </a:buClr>
              <a:buFont typeface="Wingdings" charset="2"/>
              <a:buChar char="u"/>
            </a:pPr>
            <a:r>
              <a:rPr lang="en-US" sz="4000" b="1" u="sng" dirty="0" smtClean="0">
                <a:solidFill>
                  <a:srgbClr val="0000FF"/>
                </a:solidFill>
              </a:rPr>
              <a:t>Soon</a:t>
            </a:r>
            <a:r>
              <a:rPr lang="en-US" sz="4000" dirty="0" smtClean="0"/>
              <a:t> to be built into standard </a:t>
            </a:r>
            <a:r>
              <a:rPr lang="en-US" sz="4000" b="1" dirty="0" smtClean="0">
                <a:solidFill>
                  <a:srgbClr val="800080"/>
                </a:solidFill>
                <a:latin typeface="Arial Rounded MT Bold"/>
                <a:cs typeface="Arial Rounded MT Bold"/>
              </a:rPr>
              <a:t>A</a:t>
            </a:r>
            <a:r>
              <a:rPr lang="en-US" sz="4000" b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F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N</a:t>
            </a:r>
            <a:r>
              <a:rPr lang="en-US" sz="4000" b="1" dirty="0" smtClean="0">
                <a:solidFill>
                  <a:srgbClr val="008040"/>
                </a:solidFill>
                <a:latin typeface="Arial Rounded MT Bold"/>
                <a:cs typeface="Arial Rounded MT Bold"/>
              </a:rPr>
              <a:t>I</a:t>
            </a:r>
            <a:r>
              <a:rPr lang="en-US" sz="4000" b="1" dirty="0" smtClean="0">
                <a:solidFill>
                  <a:srgbClr val="008040"/>
                </a:solidFill>
                <a:effectLst>
                  <a:glow rad="127000">
                    <a:srgbClr val="FFFF00">
                      <a:alpha val="75000"/>
                    </a:srgbClr>
                  </a:glow>
                </a:effectLst>
                <a:latin typeface="Arial Rounded MT Bold"/>
                <a:cs typeface="Arial Rounded MT Bold"/>
              </a:rPr>
              <a:t> </a:t>
            </a:r>
            <a:r>
              <a:rPr lang="en-US" sz="4000" dirty="0" smtClean="0"/>
              <a:t>processing stream for FMRI datasets</a:t>
            </a:r>
          </a:p>
          <a:p>
            <a:pPr marL="964875" lvl="1" indent="-571500">
              <a:buFont typeface="Wingdings" charset="2"/>
              <a:buChar char="v"/>
            </a:pPr>
            <a:r>
              <a:rPr lang="en-US" sz="4000" dirty="0"/>
              <a:t>W</a:t>
            </a:r>
            <a:r>
              <a:rPr lang="en-US" sz="4000" dirty="0" smtClean="0"/>
              <a:t>ith </a:t>
            </a:r>
            <a:r>
              <a:rPr lang="en-US" sz="4000" dirty="0" smtClean="0"/>
              <a:t>parallel anatomical atlases &amp; templates</a:t>
            </a:r>
            <a:endParaRPr lang="en-US" sz="4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2870919" y="7640430"/>
            <a:ext cx="5599448" cy="707886"/>
          </a:xfrm>
          <a:prstGeom prst="rect">
            <a:avLst/>
          </a:prstGeom>
          <a:solidFill>
            <a:srgbClr val="FFFD7D"/>
          </a:solidFill>
          <a:ln w="381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Boring Text Introduction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34695" y="15850763"/>
            <a:ext cx="11198894" cy="5016758"/>
          </a:xfrm>
          <a:prstGeom prst="rect">
            <a:avLst/>
          </a:prstGeom>
          <a:solidFill>
            <a:srgbClr val="FFFD7D"/>
          </a:solidFill>
          <a:ln w="508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tx1"/>
              </a:buClr>
              <a:buFont typeface="Wingdings" charset="2"/>
              <a:buChar char="u"/>
            </a:pPr>
            <a:r>
              <a:rPr lang="en-US" sz="4000" b="1" i="1" dirty="0" smtClean="0">
                <a:solidFill>
                  <a:srgbClr val="0000FF"/>
                </a:solidFill>
              </a:rPr>
              <a:t>3dQwarp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rgbClr val="8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4000" dirty="0"/>
              <a:t> align </a:t>
            </a:r>
            <a:r>
              <a:rPr lang="en-US" sz="4000" dirty="0" smtClean="0"/>
              <a:t>188 Cambridge datasets from FCON-1000</a:t>
            </a:r>
          </a:p>
          <a:p>
            <a:pPr marL="571500" indent="-571500">
              <a:buFont typeface="Wingdings" charset="2"/>
              <a:buChar char="u"/>
            </a:pPr>
            <a:r>
              <a:rPr lang="en-US" sz="4000" dirty="0" smtClean="0"/>
              <a:t>Underlay = template-</a:t>
            </a:r>
            <a:r>
              <a:rPr lang="en-US" sz="4000" dirty="0" err="1" smtClean="0"/>
              <a:t>ized</a:t>
            </a:r>
            <a:r>
              <a:rPr lang="en-US" sz="4000" dirty="0" smtClean="0"/>
              <a:t> T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</a:t>
            </a:r>
            <a:r>
              <a:rPr lang="en-US" sz="4000" dirty="0" err="1" smtClean="0"/>
              <a:t>anats</a:t>
            </a:r>
            <a:endParaRPr lang="en-US" sz="4000" dirty="0" smtClean="0"/>
          </a:p>
          <a:p>
            <a:pPr marL="571500" indent="-571500">
              <a:buFont typeface="Wingdings" charset="2"/>
              <a:buChar char="u"/>
            </a:pPr>
            <a:r>
              <a:rPr lang="en-US" sz="4000" dirty="0" smtClean="0"/>
              <a:t>Overlay = difference in mean seed-based correlation maps when using </a:t>
            </a:r>
            <a:r>
              <a:rPr lang="en-US" sz="4000" b="1" i="1" dirty="0" smtClean="0">
                <a:solidFill>
                  <a:srgbClr val="0000FF"/>
                </a:solidFill>
              </a:rPr>
              <a:t>3dQwarp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/>
              <a:t>alignment to detailed template </a:t>
            </a:r>
            <a:r>
              <a:rPr lang="en-US" sz="4000" b="1" i="1" dirty="0" smtClean="0">
                <a:solidFill>
                  <a:srgbClr val="800000"/>
                </a:solidFill>
              </a:rPr>
              <a:t>versus</a:t>
            </a:r>
          </a:p>
          <a:p>
            <a:pPr marL="964875" lvl="1" indent="-571500">
              <a:buClr>
                <a:schemeClr val="tx1"/>
              </a:buClr>
              <a:buFont typeface="Wingdings" charset="2"/>
              <a:buChar char="v"/>
            </a:pPr>
            <a:r>
              <a:rPr lang="en-US" sz="4000" dirty="0" smtClean="0"/>
              <a:t>[</a:t>
            </a:r>
            <a:r>
              <a:rPr lang="en-US" sz="4000" b="1" dirty="0" smtClean="0">
                <a:solidFill>
                  <a:srgbClr val="800000"/>
                </a:solidFill>
              </a:rPr>
              <a:t>upper</a:t>
            </a:r>
            <a:r>
              <a:rPr lang="en-US" sz="4000" dirty="0" smtClean="0"/>
              <a:t>] affine alignment to MNI-152</a:t>
            </a:r>
          </a:p>
          <a:p>
            <a:pPr marL="964875" lvl="1" indent="-571500">
              <a:buClr>
                <a:schemeClr val="tx1"/>
              </a:buClr>
              <a:buFont typeface="Wingdings" charset="2"/>
              <a:buChar char="v"/>
            </a:pPr>
            <a:r>
              <a:rPr lang="en-US" sz="4000" dirty="0" smtClean="0"/>
              <a:t>[</a:t>
            </a:r>
            <a:r>
              <a:rPr lang="en-US" sz="4000" b="1" dirty="0" smtClean="0">
                <a:solidFill>
                  <a:srgbClr val="800000"/>
                </a:solidFill>
              </a:rPr>
              <a:t>lower</a:t>
            </a:r>
            <a:r>
              <a:rPr lang="en-US" sz="4000" dirty="0" smtClean="0"/>
              <a:t>] </a:t>
            </a:r>
            <a:r>
              <a:rPr lang="en-US" sz="4000" b="1" i="1" dirty="0" smtClean="0">
                <a:solidFill>
                  <a:srgbClr val="0000FF"/>
                </a:solidFill>
              </a:rPr>
              <a:t>3dQwarp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/>
              <a:t>alignment to MNI-152</a:t>
            </a:r>
          </a:p>
        </p:txBody>
      </p:sp>
      <p:sp>
        <p:nvSpPr>
          <p:cNvPr id="12" name="Bent Arrow 11"/>
          <p:cNvSpPr/>
          <p:nvPr/>
        </p:nvSpPr>
        <p:spPr bwMode="auto">
          <a:xfrm rot="16200000" flipV="1">
            <a:off x="9757639" y="14006618"/>
            <a:ext cx="3190383" cy="3425092"/>
          </a:xfrm>
          <a:prstGeom prst="bentArrow">
            <a:avLst/>
          </a:prstGeom>
          <a:pattFill prst="wdUpDiag">
            <a:fgClr>
              <a:srgbClr val="800000"/>
            </a:fgClr>
            <a:bgClr>
              <a:srgbClr val="FFFF00"/>
            </a:bgClr>
          </a:pattFill>
          <a:ln w="127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0" y="15489830"/>
            <a:ext cx="1130723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0" y="7461555"/>
            <a:ext cx="27432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0" y="21168535"/>
            <a:ext cx="27432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 descr="QwarpPbar.tif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223" y="13187212"/>
            <a:ext cx="838200" cy="4356100"/>
          </a:xfrm>
          <a:prstGeom prst="rect">
            <a:avLst/>
          </a:prstGeom>
          <a:ln>
            <a:solidFill>
              <a:srgbClr val="800000"/>
            </a:solidFill>
          </a:ln>
        </p:spPr>
      </p:pic>
      <p:cxnSp>
        <p:nvCxnSpPr>
          <p:cNvPr id="44" name="Straight Connector 43"/>
          <p:cNvCxnSpPr/>
          <p:nvPr/>
        </p:nvCxnSpPr>
        <p:spPr bwMode="auto">
          <a:xfrm>
            <a:off x="-1536" y="21294959"/>
            <a:ext cx="27432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7077481" y="21431143"/>
            <a:ext cx="13277039" cy="1323439"/>
          </a:xfrm>
          <a:prstGeom prst="rect">
            <a:avLst/>
          </a:prstGeom>
          <a:solidFill>
            <a:srgbClr val="FFFD7D"/>
          </a:solidFill>
          <a:ln w="38100" cmpd="dbl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Align </a:t>
            </a:r>
            <a:r>
              <a:rPr lang="en-US" sz="4000" dirty="0" err="1" smtClean="0"/>
              <a:t>MindBoggle</a:t>
            </a:r>
            <a:r>
              <a:rPr lang="en-US" sz="4000" dirty="0" smtClean="0"/>
              <a:t> 101 T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Datasets to </a:t>
            </a:r>
            <a:r>
              <a:rPr lang="en-US" sz="4000" dirty="0" smtClean="0"/>
              <a:t>Separate Template:</a:t>
            </a:r>
          </a:p>
          <a:p>
            <a:pPr algn="ctr"/>
            <a:r>
              <a:rPr lang="en-US" sz="4000" dirty="0" smtClean="0"/>
              <a:t>Overlap Probability Maps for 3 of the Labeled Regions</a:t>
            </a:r>
            <a:endParaRPr lang="en-US" sz="4000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9692891" y="16335676"/>
            <a:ext cx="3026128" cy="1177925"/>
          </a:xfrm>
          <a:prstGeom prst="rightArrow">
            <a:avLst/>
          </a:prstGeom>
          <a:pattFill prst="wdDnDiag">
            <a:fgClr>
              <a:schemeClr val="accent2">
                <a:lumMod val="60000"/>
                <a:lumOff val="40000"/>
              </a:schemeClr>
            </a:fgClr>
            <a:bgClr>
              <a:srgbClr val="FFFF00"/>
            </a:bgClr>
          </a:patt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0524" y="37475088"/>
            <a:ext cx="20319643" cy="2308324"/>
          </a:xfrm>
          <a:prstGeom prst="rect">
            <a:avLst/>
          </a:prstGeom>
          <a:solidFill>
            <a:srgbClr val="FFFD7D"/>
          </a:solidFill>
          <a:ln w="50800" cmpd="dbl">
            <a:solidFill>
              <a:srgbClr val="FF0000"/>
            </a:solidFill>
          </a:ln>
          <a:effectLst>
            <a:glow rad="254000">
              <a:srgbClr val="800000">
                <a:alpha val="38000"/>
              </a:srgbClr>
            </a:glow>
            <a:softEdge rad="254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00FF"/>
                </a:solidFill>
              </a:rPr>
              <a:t>Unedited </a:t>
            </a:r>
            <a:r>
              <a:rPr lang="en-US" sz="3600" b="1" u="sng" dirty="0" smtClean="0">
                <a:solidFill>
                  <a:srgbClr val="0000FF"/>
                </a:solidFill>
              </a:rPr>
              <a:t>and unsolicited quote </a:t>
            </a:r>
            <a:r>
              <a:rPr lang="en-US" sz="3600" b="1" u="sng" dirty="0" smtClean="0">
                <a:solidFill>
                  <a:srgbClr val="0000FF"/>
                </a:solidFill>
              </a:rPr>
              <a:t>from a happy early adopter</a:t>
            </a:r>
            <a:r>
              <a:rPr lang="en-US" sz="3600" dirty="0" smtClean="0">
                <a:solidFill>
                  <a:srgbClr val="0000FF"/>
                </a:solidFill>
              </a:rPr>
              <a:t>:</a:t>
            </a:r>
          </a:p>
          <a:p>
            <a:pPr algn="ctr"/>
            <a:r>
              <a:rPr lang="en-US" sz="3600" dirty="0" smtClean="0"/>
              <a:t>“</a:t>
            </a:r>
            <a:r>
              <a:rPr lang="en-US" sz="3600" b="1" i="1" dirty="0" smtClean="0">
                <a:solidFill>
                  <a:srgbClr val="800000"/>
                </a:solidFill>
              </a:rPr>
              <a:t>Just </a:t>
            </a:r>
            <a:r>
              <a:rPr lang="en-US" sz="3600" b="1" i="1" dirty="0">
                <a:solidFill>
                  <a:srgbClr val="800000"/>
                </a:solidFill>
              </a:rPr>
              <a:t>got through testing the new non-linear warping scheme and I love it long time! It's every bit as good as manual warping with sub-cortex and cingulate. And wicked convenient. </a:t>
            </a:r>
            <a:r>
              <a:rPr lang="en-US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8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Let my testimony ring loud and clear throughout this glorious kingdom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0" y="15621065"/>
            <a:ext cx="11408833" cy="1263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 bwMode="auto">
          <a:xfrm>
            <a:off x="0" y="15506700"/>
            <a:ext cx="11417300" cy="1079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1536" y="37061369"/>
            <a:ext cx="27432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0" y="37156043"/>
            <a:ext cx="27432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3" name="Picture 22" descr="101axi_ANTS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6682" r="9806" b="9755"/>
          <a:stretch/>
        </p:blipFill>
        <p:spPr>
          <a:xfrm>
            <a:off x="731519" y="22942295"/>
            <a:ext cx="5778363" cy="7201605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24" name="Picture 23" descr="101axi_DARTEL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6682" r="9839" b="9755"/>
          <a:stretch/>
        </p:blipFill>
        <p:spPr>
          <a:xfrm>
            <a:off x="7477124" y="22942295"/>
            <a:ext cx="5778363" cy="7201605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27" name="Picture 26" descr="101axi_FNIRT.pn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t="6682" r="9827" b="9755"/>
          <a:stretch/>
        </p:blipFill>
        <p:spPr>
          <a:xfrm>
            <a:off x="14222729" y="22942295"/>
            <a:ext cx="5778363" cy="7201605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4336" name="Picture 14335" descr="101axi_QWARP.pn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6682" r="9814" b="9755"/>
          <a:stretch/>
        </p:blipFill>
        <p:spPr>
          <a:xfrm>
            <a:off x="20968333" y="22942295"/>
            <a:ext cx="5778363" cy="7201605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4337" name="Picture 14336" descr="101cor_ANTS.pn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17705" r="9806" b="9898"/>
          <a:stretch/>
        </p:blipFill>
        <p:spPr>
          <a:xfrm>
            <a:off x="731519" y="29988972"/>
            <a:ext cx="5778363" cy="5209066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4345" name="Picture 14344" descr="101cor_DARTEL.png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17713" r="9838" b="9890"/>
          <a:stretch/>
        </p:blipFill>
        <p:spPr>
          <a:xfrm>
            <a:off x="7477124" y="29988972"/>
            <a:ext cx="5778363" cy="5209066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4346" name="Picture 14345" descr="101cor_FNIRT.pn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t="17805" r="9828" b="9799"/>
          <a:stretch/>
        </p:blipFill>
        <p:spPr>
          <a:xfrm>
            <a:off x="14222729" y="29988972"/>
            <a:ext cx="5778363" cy="5209066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4347" name="Picture 14346" descr="101cor_QWARP.pn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17771" r="9814" b="9832"/>
          <a:stretch/>
        </p:blipFill>
        <p:spPr>
          <a:xfrm>
            <a:off x="20968333" y="29988972"/>
            <a:ext cx="5778363" cy="5209066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117735" y="22856966"/>
            <a:ext cx="1537077" cy="646331"/>
          </a:xfrm>
          <a:prstGeom prst="rect">
            <a:avLst/>
          </a:prstGeom>
          <a:solidFill>
            <a:srgbClr val="FFFD7D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ANTS</a:t>
            </a:r>
            <a:endParaRPr lang="en-US" sz="36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600780" y="22856966"/>
            <a:ext cx="3135716" cy="646331"/>
          </a:xfrm>
          <a:prstGeom prst="rect">
            <a:avLst/>
          </a:prstGeom>
          <a:solidFill>
            <a:srgbClr val="FFFD7D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DARTEL/SPM</a:t>
            </a:r>
            <a:endParaRPr lang="en-US" sz="36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3372457" y="22856966"/>
            <a:ext cx="2540749" cy="646331"/>
          </a:xfrm>
          <a:prstGeom prst="rect">
            <a:avLst/>
          </a:prstGeom>
          <a:solidFill>
            <a:srgbClr val="FFFD7D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FNIRT/FSL</a:t>
            </a:r>
            <a:endParaRPr lang="en-US" sz="36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0435097" y="22856966"/>
            <a:ext cx="2155106" cy="646331"/>
          </a:xfrm>
          <a:prstGeom prst="rect">
            <a:avLst/>
          </a:prstGeom>
          <a:solidFill>
            <a:srgbClr val="FFFD7D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00FF"/>
                </a:solidFill>
              </a:rPr>
              <a:t>3dQwarp</a:t>
            </a:r>
            <a:endParaRPr lang="en-US" sz="3600" b="1" i="1" dirty="0">
              <a:solidFill>
                <a:srgbClr val="0000FF"/>
              </a:solidFill>
            </a:endParaRPr>
          </a:p>
        </p:txBody>
      </p:sp>
      <p:pic>
        <p:nvPicPr>
          <p:cNvPr id="14348" name="Picture 14347" descr="101prob_pbar.tiff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11"/>
          <a:stretch/>
        </p:blipFill>
        <p:spPr>
          <a:xfrm>
            <a:off x="122727" y="27440466"/>
            <a:ext cx="832104" cy="4381500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68" name="Picture 67" descr="101prob_pbar.tiff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11"/>
          <a:stretch/>
        </p:blipFill>
        <p:spPr>
          <a:xfrm>
            <a:off x="26463606" y="27440466"/>
            <a:ext cx="832104" cy="438150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69" name="TextBox 68"/>
          <p:cNvSpPr txBox="1"/>
          <p:nvPr/>
        </p:nvSpPr>
        <p:spPr>
          <a:xfrm>
            <a:off x="6963832" y="35440730"/>
            <a:ext cx="13504336" cy="1323439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800000"/>
            </a:solidFill>
          </a:ln>
          <a:effectLst>
            <a:glow rad="254000">
              <a:srgbClr val="8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smtClean="0">
                <a:solidFill>
                  <a:srgbClr val="0000FF"/>
                </a:solidFill>
              </a:rPr>
              <a:t>3dQwarp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/>
              <a:t>distribution of overlap probabilities is 2</a:t>
            </a:r>
            <a:r>
              <a:rPr lang="en-US" sz="4000" baseline="30000" dirty="0" smtClean="0"/>
              <a:t>nd </a:t>
            </a:r>
            <a:r>
              <a:rPr lang="en-US" sz="4000" dirty="0" smtClean="0"/>
              <a:t>order stochastically dominant in a majority of 62 labeled regions</a:t>
            </a:r>
            <a:endParaRPr lang="en-US" sz="4000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21599221" y="21461920"/>
            <a:ext cx="4486580" cy="1292662"/>
          </a:xfrm>
          <a:prstGeom prst="rect">
            <a:avLst/>
          </a:prstGeom>
          <a:solidFill>
            <a:srgbClr val="FFFD7D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LH: lateral orbital frontal</a:t>
            </a:r>
          </a:p>
          <a:p>
            <a:r>
              <a:rPr lang="en-US" sz="2600" dirty="0" smtClean="0"/>
              <a:t>RH: caudal anterior cingulate</a:t>
            </a:r>
          </a:p>
          <a:p>
            <a:r>
              <a:rPr lang="en-US" sz="2600" dirty="0" smtClean="0"/>
              <a:t>RH: insula</a:t>
            </a:r>
            <a:endParaRPr lang="en-US" sz="2600" dirty="0"/>
          </a:p>
        </p:txBody>
      </p:sp>
      <p:sp>
        <p:nvSpPr>
          <p:cNvPr id="71" name="TextBox 70"/>
          <p:cNvSpPr txBox="1"/>
          <p:nvPr/>
        </p:nvSpPr>
        <p:spPr>
          <a:xfrm>
            <a:off x="20877664" y="35563840"/>
            <a:ext cx="6215194" cy="1077218"/>
          </a:xfrm>
          <a:prstGeom prst="rect">
            <a:avLst/>
          </a:prstGeom>
          <a:solidFill>
            <a:srgbClr val="FFFD7D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More </a:t>
            </a:r>
            <a:r>
              <a:rPr lang="en-US" sz="3200" dirty="0" smtClean="0">
                <a:effectLst>
                  <a:glow rad="101600">
                    <a:srgbClr val="FFFF00"/>
                  </a:glow>
                </a:effectLst>
              </a:rPr>
              <a:t>yellow</a:t>
            </a:r>
            <a:r>
              <a:rPr lang="en-US" sz="3200" dirty="0" smtClean="0"/>
              <a:t> in the overlay means more 90+% overlap in labels</a:t>
            </a:r>
            <a:endParaRPr lang="en-US" sz="3200" dirty="0"/>
          </a:p>
        </p:txBody>
      </p:sp>
      <p:sp>
        <p:nvSpPr>
          <p:cNvPr id="72" name="Right Arrow 71"/>
          <p:cNvSpPr/>
          <p:nvPr/>
        </p:nvSpPr>
        <p:spPr bwMode="auto">
          <a:xfrm rot="16200000">
            <a:off x="23147276" y="34473831"/>
            <a:ext cx="1560519" cy="731199"/>
          </a:xfrm>
          <a:prstGeom prst="rightArrow">
            <a:avLst/>
          </a:prstGeom>
          <a:pattFill prst="wdDnDiag">
            <a:fgClr>
              <a:schemeClr val="accent2">
                <a:lumMod val="60000"/>
                <a:lumOff val="40000"/>
              </a:schemeClr>
            </a:fgClr>
            <a:bgClr>
              <a:srgbClr val="FFFF00"/>
            </a:bgClr>
          </a:patt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56" name="Rectangle 14355"/>
          <p:cNvSpPr/>
          <p:nvPr/>
        </p:nvSpPr>
        <p:spPr bwMode="auto">
          <a:xfrm>
            <a:off x="11319933" y="7556500"/>
            <a:ext cx="101599" cy="79798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11322523" y="7556500"/>
            <a:ext cx="0" cy="794385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1433648" y="7556500"/>
            <a:ext cx="0" cy="810683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5" name="TextBox 94"/>
          <p:cNvSpPr txBox="1"/>
          <p:nvPr/>
        </p:nvSpPr>
        <p:spPr>
          <a:xfrm>
            <a:off x="1356566" y="35625396"/>
            <a:ext cx="4541132" cy="954107"/>
          </a:xfrm>
          <a:prstGeom prst="rect">
            <a:avLst/>
          </a:prstGeom>
          <a:solidFill>
            <a:srgbClr val="FFFD7D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ANTS</a:t>
            </a:r>
            <a:r>
              <a:rPr lang="en-US" sz="2800" dirty="0" smtClean="0"/>
              <a:t> &amp; </a:t>
            </a:r>
            <a:r>
              <a:rPr lang="en-US" sz="2800" i="1" dirty="0" smtClean="0"/>
              <a:t>DARTEL</a:t>
            </a:r>
            <a:r>
              <a:rPr lang="en-US" sz="2800" dirty="0" smtClean="0"/>
              <a:t> &amp; </a:t>
            </a:r>
            <a:r>
              <a:rPr lang="en-US" sz="2800" i="1" dirty="0" smtClean="0"/>
              <a:t>FNIRT</a:t>
            </a:r>
          </a:p>
          <a:p>
            <a:pPr algn="ctr"/>
            <a:r>
              <a:rPr lang="en-US" sz="2800" dirty="0" smtClean="0"/>
              <a:t>run with default settings</a:t>
            </a:r>
            <a:endParaRPr lang="en-US" sz="2800" dirty="0"/>
          </a:p>
        </p:txBody>
      </p:sp>
      <p:sp>
        <p:nvSpPr>
          <p:cNvPr id="14361" name="5-Point Star 14360"/>
          <p:cNvSpPr/>
          <p:nvPr/>
        </p:nvSpPr>
        <p:spPr bwMode="auto">
          <a:xfrm>
            <a:off x="6542310" y="34856587"/>
            <a:ext cx="914400" cy="914400"/>
          </a:xfrm>
          <a:prstGeom prst="star5">
            <a:avLst/>
          </a:prstGeom>
          <a:pattFill prst="solidDmnd">
            <a:fgClr>
              <a:srgbClr val="FF0000"/>
            </a:fgClr>
            <a:bgClr>
              <a:srgbClr val="FFFF00"/>
            </a:bgClr>
          </a:pattFill>
          <a:ln w="38100" cap="flat" cmpd="dbl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62" name="Picture 14361" descr="QRc_AFNI_HBM2013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8" y="37391187"/>
            <a:ext cx="2476127" cy="2476127"/>
          </a:xfrm>
          <a:prstGeom prst="rect">
            <a:avLst/>
          </a:prstGeom>
        </p:spPr>
      </p:pic>
      <p:sp>
        <p:nvSpPr>
          <p:cNvPr id="100" name="5-Point Star 99"/>
          <p:cNvSpPr/>
          <p:nvPr/>
        </p:nvSpPr>
        <p:spPr bwMode="auto">
          <a:xfrm>
            <a:off x="20029476" y="34856587"/>
            <a:ext cx="914400" cy="914400"/>
          </a:xfrm>
          <a:prstGeom prst="star5">
            <a:avLst/>
          </a:prstGeom>
          <a:pattFill prst="solidDmnd">
            <a:fgClr>
              <a:srgbClr val="FF0000"/>
            </a:fgClr>
            <a:bgClr>
              <a:srgbClr val="FFFF00"/>
            </a:bgClr>
          </a:pattFill>
          <a:ln w="38100" cap="flat" cmpd="dbl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4475933" y="37659754"/>
            <a:ext cx="2551983" cy="1938992"/>
          </a:xfrm>
          <a:prstGeom prst="rect">
            <a:avLst/>
          </a:prstGeom>
          <a:solidFill>
            <a:srgbClr val="FFFD7D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Kudos to Shane </a:t>
            </a:r>
            <a:r>
              <a:rPr lang="en-US" sz="2400" dirty="0" err="1" smtClean="0"/>
              <a:t>Kippenham</a:t>
            </a:r>
            <a:r>
              <a:rPr lang="en-US" sz="2400" dirty="0" smtClean="0"/>
              <a:t> (NIMH IRP) for running DARTEL for us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413</Words>
  <Application>Microsoft Macintosh PowerPoint</Application>
  <PresentationFormat>Custom</PresentationFormat>
  <Paragraphs>40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>Robert Cox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Cox</dc:creator>
  <cp:lastModifiedBy>Robert Cox</cp:lastModifiedBy>
  <cp:revision>215</cp:revision>
  <cp:lastPrinted>2013-06-11T17:06:09Z</cp:lastPrinted>
  <dcterms:created xsi:type="dcterms:W3CDTF">2010-05-21T14:28:01Z</dcterms:created>
  <dcterms:modified xsi:type="dcterms:W3CDTF">2013-06-11T18:24:48Z</dcterms:modified>
</cp:coreProperties>
</file>