
<file path=[Content_Types].xml><?xml version="1.0" encoding="utf-8"?>
<Types xmlns="http://schemas.openxmlformats.org/package/2006/content-types">
  <Override PartName="/_rels/.rels" ContentType="application/vnd.openxmlformats-package.relationships+xml"/>
  <Override PartName="/docProps/app.xml" ContentType="application/vnd.openxmlformats-officedocument.extended-properties+xml"/>
  <Override PartName="/docProps/core.xml" ContentType="application/vnd.openxmlformats-package.core-properties+xml"/>
  <Override PartName="/ppt/_rels/presentation.xml.rels" ContentType="application/vnd.openxmlformats-package.relationships+xml"/>
  <Override PartName="/ppt/notesSlides/_rels/notesSlide70.xml.rels" ContentType="application/vnd.openxmlformats-package.relationships+xml"/>
  <Override PartName="/ppt/notesSlides/_rels/notesSlide69.xml.rels" ContentType="application/vnd.openxmlformats-package.relationships+xml"/>
  <Override PartName="/ppt/notesSlides/_rels/notesSlide68.xml.rels" ContentType="application/vnd.openxmlformats-package.relationships+xml"/>
  <Override PartName="/ppt/notesSlides/_rels/notesSlide60.xml.rels" ContentType="application/vnd.openxmlformats-package.relationships+xml"/>
  <Override PartName="/ppt/notesSlides/_rels/notesSlide57.xml.rels" ContentType="application/vnd.openxmlformats-package.relationships+xml"/>
  <Override PartName="/ppt/notesSlides/_rels/notesSlide56.xml.rels" ContentType="application/vnd.openxmlformats-package.relationships+xml"/>
  <Override PartName="/ppt/notesSlides/_rels/notesSlide55.xml.rels" ContentType="application/vnd.openxmlformats-package.relationships+xml"/>
  <Override PartName="/ppt/notesSlides/_rels/notesSlide48.xml.rels" ContentType="application/vnd.openxmlformats-package.relationships+xml"/>
  <Override PartName="/ppt/notesSlides/_rels/notesSlide47.xml.rels" ContentType="application/vnd.openxmlformats-package.relationships+xml"/>
  <Override PartName="/ppt/notesSlides/_rels/notesSlide46.xml.rels" ContentType="application/vnd.openxmlformats-package.relationships+xml"/>
  <Override PartName="/ppt/notesSlides/_rels/notesSlide45.xml.rels" ContentType="application/vnd.openxmlformats-package.relationships+xml"/>
  <Override PartName="/ppt/notesSlides/_rels/notesSlide44.xml.rels" ContentType="application/vnd.openxmlformats-package.relationships+xml"/>
  <Override PartName="/ppt/notesSlides/_rels/notesSlide43.xml.rels" ContentType="application/vnd.openxmlformats-package.relationships+xml"/>
  <Override PartName="/ppt/notesSlides/_rels/notesSlide66.xml.rels" ContentType="application/vnd.openxmlformats-package.relationships+xml"/>
  <Override PartName="/ppt/notesSlides/_rels/notesSlide38.xml.rels" ContentType="application/vnd.openxmlformats-package.relationships+xml"/>
  <Override PartName="/ppt/notesSlides/_rels/notesSlide41.xml.rels" ContentType="application/vnd.openxmlformats-package.relationships+xml"/>
  <Override PartName="/ppt/notesSlides/_rels/notesSlide13.xml.rels" ContentType="application/vnd.openxmlformats-package.relationships+xml"/>
  <Override PartName="/ppt/notesSlides/_rels/notesSlide59.xml.rels" ContentType="application/vnd.openxmlformats-package.relationships+xml"/>
  <Override PartName="/ppt/notesSlides/_rels/notesSlide40.xml.rels" ContentType="application/vnd.openxmlformats-package.relationships+xml"/>
  <Override PartName="/ppt/notesSlides/_rels/notesSlide12.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36.xml.rels" ContentType="application/vnd.openxmlformats-package.relationships+xml"/>
  <Override PartName="/ppt/notesSlides/_rels/notesSlide73.xml.rels" ContentType="application/vnd.openxmlformats-package.relationships+xml"/>
  <Override PartName="/ppt/notesSlides/_rels/notesSlide7.xml.rels" ContentType="application/vnd.openxmlformats-package.relationships+xml"/>
  <Override PartName="/ppt/notesSlides/_rels/notesSlide64.xml.rels" ContentType="application/vnd.openxmlformats-package.relationships+xml"/>
  <Override PartName="/ppt/notesSlides/_rels/notesSlide29.xml.rels" ContentType="application/vnd.openxmlformats-package.relationships+xml"/>
  <Override PartName="/ppt/notesSlides/_rels/notesSlide35.xml.rels" ContentType="application/vnd.openxmlformats-package.relationships+xml"/>
  <Override PartName="/ppt/notesSlides/_rels/notesSlide50.xml.rels" ContentType="application/vnd.openxmlformats-package.relationships+xml"/>
  <Override PartName="/ppt/notesSlides/_rels/notesSlide15.xml.rels" ContentType="application/vnd.openxmlformats-package.relationships+xml"/>
  <Override PartName="/ppt/notesSlides/_rels/notesSlide67.xml.rels" ContentType="application/vnd.openxmlformats-package.relationships+xml"/>
  <Override PartName="/ppt/notesSlides/_rels/notesSlide3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18.xml.rels" ContentType="application/vnd.openxmlformats-package.relationships+xml"/>
  <Override PartName="/ppt/notesSlides/_rels/notesSlide52.xml.rels" ContentType="application/vnd.openxmlformats-package.relationships+xml"/>
  <Override PartName="/ppt/notesSlides/_rels/notesSlide24.xml.rels" ContentType="application/vnd.openxmlformats-package.relationships+xml"/>
  <Override PartName="/ppt/notesSlides/_rels/notesSlide51.xml.rels" ContentType="application/vnd.openxmlformats-package.relationships+xml"/>
  <Override PartName="/ppt/notesSlides/_rels/notesSlide16.xml.rels" ContentType="application/vnd.openxmlformats-package.relationships+xml"/>
  <Override PartName="/ppt/notesSlides/_rels/notesSlide22.xml.rels" ContentType="application/vnd.openxmlformats-package.relationships+xml"/>
  <Override PartName="/ppt/notesSlides/_rels/notesSlide3.xml.rels" ContentType="application/vnd.openxmlformats-package.relationships+xml"/>
  <Override PartName="/ppt/notesSlides/_rels/notesSlide30.xml.rels" ContentType="application/vnd.openxmlformats-package.relationships+xml"/>
  <Override PartName="/ppt/notesSlides/_rels/notesSlide42.xml.rels" ContentType="application/vnd.openxmlformats-package.relationships+xml"/>
  <Override PartName="/ppt/notesSlides/_rels/notesSlide14.xml.rels" ContentType="application/vnd.openxmlformats-package.relationships+xml"/>
  <Override PartName="/ppt/notesSlides/_rels/notesSlide1.xml.rels" ContentType="application/vnd.openxmlformats-package.relationships+xml"/>
  <Override PartName="/ppt/notesSlides/_rels/notesSlide17.xml.rels" ContentType="application/vnd.openxmlformats-package.relationships+xml"/>
  <Override PartName="/ppt/notesSlides/_rels/notesSlide4.xml.rels" ContentType="application/vnd.openxmlformats-package.relationships+xml"/>
  <Override PartName="/ppt/notesSlides/_rels/notesSlide31.xml.rels" ContentType="application/vnd.openxmlformats-package.relationships+xml"/>
  <Override PartName="/ppt/notesSlides/_rels/notesSlide71.xml.rels" ContentType="application/vnd.openxmlformats-package.relationships+xml"/>
  <Override PartName="/ppt/notesSlides/_rels/notesSlide5.xml.rels" ContentType="application/vnd.openxmlformats-package.relationships+xml"/>
  <Override PartName="/ppt/notesSlides/_rels/notesSlide27.xml.rels" ContentType="application/vnd.openxmlformats-package.relationships+xml"/>
  <Override PartName="/ppt/notesSlides/_rels/notesSlide32.xml.rels" ContentType="application/vnd.openxmlformats-package.relationships+xml"/>
  <Override PartName="/ppt/notesSlides/_rels/notesSlide2.xml.rels" ContentType="application/vnd.openxmlformats-package.relationships+xml"/>
  <Override PartName="/ppt/notesSlides/_rels/notesSlide33.xml.rels" ContentType="application/vnd.openxmlformats-package.relationships+xml"/>
  <Override PartName="/ppt/notesSlides/_rels/notesSlide72.xml.rels" ContentType="application/vnd.openxmlformats-package.relationships+xml"/>
  <Override PartName="/ppt/notesSlides/_rels/notesSlide6.xml.rels" ContentType="application/vnd.openxmlformats-package.relationships+xml"/>
  <Override PartName="/ppt/notesSlides/_rels/notesSlide63.xml.rels" ContentType="application/vnd.openxmlformats-package.relationships+xml"/>
  <Override PartName="/ppt/notesSlides/_rels/notesSlide28.xml.rels" ContentType="application/vnd.openxmlformats-package.relationships+xml"/>
  <Override PartName="/ppt/notesSlides/_rels/notesSlide34.xml.rels" ContentType="application/vnd.openxmlformats-package.relationships+xml"/>
  <Override PartName="/ppt/notesSlides/_rels/notesSlide19.xml.rels" ContentType="application/vnd.openxmlformats-package.relationships+xml"/>
  <Override PartName="/ppt/notesSlides/_rels/notesSlide53.xml.rels" ContentType="application/vnd.openxmlformats-package.relationships+xml"/>
  <Override PartName="/ppt/notesSlides/_rels/notesSlide25.xml.rels" ContentType="application/vnd.openxmlformats-package.relationships+xml"/>
  <Override PartName="/ppt/notesSlides/_rels/notesSlide54.xml.rels" ContentType="application/vnd.openxmlformats-package.relationships+xml"/>
  <Override PartName="/ppt/notesSlides/_rels/notesSlide26.xml.rels" ContentType="application/vnd.openxmlformats-package.relationships+xml"/>
  <Override PartName="/ppt/notesSlides/_rels/notesSlide37.xml.rels" ContentType="application/vnd.openxmlformats-package.relationships+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14.xml" ContentType="application/vnd.openxmlformats-officedocument.presentationml.notesSlide+xml"/>
  <Override PartName="/ppt/notesSlides/notesSlide73.xml" ContentType="application/vnd.openxmlformats-officedocument.presentationml.notesSlide+xml"/>
  <Override PartName="/ppt/notesSlides/notesSlide38.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64.xml" ContentType="application/vnd.openxmlformats-officedocument.presentationml.notesSlide+xml"/>
  <Override PartName="/ppt/notesSlides/notesSlide29.xml" ContentType="application/vnd.openxmlformats-officedocument.presentationml.notesSlide+xml"/>
  <Override PartName="/ppt/notesSlides/notesSlide55.xml" ContentType="application/vnd.openxmlformats-officedocument.presentationml.notesSlide+xml"/>
  <Override PartName="/ppt/notesSlides/notesSlide30.xml" ContentType="application/vnd.openxmlformats-officedocument.presentationml.notesSlide+xml"/>
  <Override PartName="/ppt/notesSlides/notesSlide56.xml" ContentType="application/vnd.openxmlformats-officedocument.presentationml.notesSlide+xml"/>
  <Override PartName="/ppt/notesSlides/notesSlide31.xml" ContentType="application/vnd.openxmlformats-officedocument.presentationml.notesSlide+xml"/>
  <Override PartName="/ppt/notesSlides/notesSlide57.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59.xml" ContentType="application/vnd.openxmlformats-officedocument.presentationml.notesSlide+xml"/>
  <Override PartName="/ppt/notesSlides/notesSlide34.xml" ContentType="application/vnd.openxmlformats-officedocument.presentationml.notesSlide+xml"/>
  <Override PartName="/ppt/notesSlides/notesSlide70.xml" ContentType="application/vnd.openxmlformats-officedocument.presentationml.notesSlide+xml"/>
  <Override PartName="/ppt/notesSlides/notesSlide10.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11.xml" ContentType="application/vnd.openxmlformats-officedocument.presentationml.notesSlide+xml"/>
  <Override PartName="/ppt/notesSlides/notesSlide36.xml" ContentType="application/vnd.openxmlformats-officedocument.presentationml.notesSlide+xml"/>
  <Override PartName="/ppt/notesSlides/notesSlide72.xml" ContentType="application/vnd.openxmlformats-officedocument.presentationml.notes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63.xml" ContentType="application/vnd.openxmlformats-officedocument.presentationml.notesSlide+xml"/>
  <Override PartName="/ppt/notesSlides/notesSlide28.xml" ContentType="application/vnd.openxmlformats-officedocument.presentationml.notesSlide+xml"/>
  <Override PartName="/ppt/notesSlides/notesSlide9.xml" ContentType="application/vnd.openxmlformats-officedocument.presentationml.notesSlide+xml"/>
  <Override PartName="/ppt/notesSlides/notesSlide27.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46.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45.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47.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8.xml" ContentType="application/vnd.openxmlformats-officedocument.presentationml.notesSlide+xml"/>
  <Override PartName="/ppt/notesSlides/notesSlide4.xml" ContentType="application/vnd.openxmlformats-officedocument.presentationml.notesSlide+xml"/>
  <Override PartName="/ppt/notesSlides/notesSlide24.xml" ContentType="application/vnd.openxmlformats-officedocument.presentationml.notesSlide+xml"/>
  <Override PartName="/ppt/notesSlides/notesSlide5.xml" ContentType="application/vnd.openxmlformats-officedocument.presentationml.notesSlide+xml"/>
  <Override PartName="/ppt/notesSlides/notesSlide60.xml" ContentType="application/vnd.openxmlformats-officedocument.presentationml.notes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media/image117.png" ContentType="image/png"/>
  <Override PartName="/ppt/media/image118.jpeg" ContentType="image/jpeg"/>
  <Override PartName="/ppt/media/image104.jpeg" ContentType="image/jpeg"/>
  <Override PartName="/ppt/media/image102.jpeg" ContentType="image/jpeg"/>
  <Override PartName="/ppt/media/image116.png" ContentType="image/png"/>
  <Override PartName="/ppt/media/image98.png" ContentType="image/png"/>
  <Override PartName="/ppt/media/image97.png" ContentType="image/png"/>
  <Override PartName="/ppt/media/image96.png" ContentType="image/png"/>
  <Override PartName="/ppt/media/image112.jpeg" ContentType="image/jpeg"/>
  <Override PartName="/ppt/media/image95.png" ContentType="image/png"/>
  <Override PartName="/ppt/media/image94.png" ContentType="image/png"/>
  <Override PartName="/ppt/media/image111.png" ContentType="image/png"/>
  <Override PartName="/ppt/media/image93.png" ContentType="image/png"/>
  <Override PartName="/ppt/media/image110.png" ContentType="image/png"/>
  <Override PartName="/ppt/media/image92.png" ContentType="image/png"/>
  <Override PartName="/ppt/media/image90.png" ContentType="image/png"/>
  <Override PartName="/ppt/media/image79.png" ContentType="image/png"/>
  <Override PartName="/ppt/media/image105.png" ContentType="image/png"/>
  <Override PartName="/ppt/media/image6.png" ContentType="image/png"/>
  <Override PartName="/ppt/media/image86.png" ContentType="image/png"/>
  <Override PartName="/ppt/media/image5.png" ContentType="image/png"/>
  <Override PartName="/ppt/media/image42.jpeg" ContentType="image/jpeg"/>
  <Override PartName="/ppt/media/image85.png" ContentType="image/png"/>
  <Override PartName="/ppt/media/image4.png" ContentType="image/png"/>
  <Override PartName="/ppt/media/image84.png" ContentType="image/png"/>
  <Override PartName="/ppt/media/image3.png" ContentType="image/png"/>
  <Override PartName="/ppt/media/image82.png" ContentType="image/png"/>
  <Override PartName="/ppt/media/image1.png" ContentType="image/png"/>
  <Override PartName="/ppt/media/image73.jpeg" ContentType="image/jpeg"/>
  <Override PartName="/ppt/media/image101.png" ContentType="image/png"/>
  <Override PartName="/ppt/media/image83.png" ContentType="image/png"/>
  <Override PartName="/ppt/media/image2.png" ContentType="image/png"/>
  <Override PartName="/ppt/media/image106.png" ContentType="image/png"/>
  <Override PartName="/ppt/media/image7.png" ContentType="image/png"/>
  <Override PartName="/ppt/media/image99.jpeg" ContentType="image/jpeg"/>
  <Override PartName="/ppt/media/image62.png" ContentType="image/png"/>
  <Override PartName="/ppt/media/image107.png" ContentType="image/png"/>
  <Override PartName="/ppt/media/image89.png" ContentType="image/png"/>
  <Override PartName="/ppt/media/image8.png" ContentType="image/png"/>
  <Override PartName="/ppt/media/image63.png" ContentType="image/png"/>
  <Override PartName="/ppt/media/image108.png" ContentType="image/png"/>
  <Override PartName="/ppt/media/image9.png" ContentType="image/png"/>
  <Override PartName="/ppt/media/image36.png" ContentType="image/png"/>
  <Override PartName="/ppt/media/image11.png" ContentType="image/png"/>
  <Override PartName="/ppt/media/image35.png" ContentType="image/png"/>
  <Override PartName="/ppt/media/image115.jpeg" ContentType="image/jpeg"/>
  <Override PartName="/ppt/media/image34.png" ContentType="image/png"/>
  <Override PartName="/ppt/media/image21.jpeg" ContentType="image/jpeg"/>
  <Override PartName="/ppt/media/image59.png" ContentType="image/png"/>
  <Override PartName="/ppt/media/image33.png" ContentType="image/png"/>
  <Override PartName="/ppt/media/image32.png" ContentType="image/png"/>
  <Override PartName="/ppt/media/image57.png" ContentType="image/png"/>
  <Override PartName="/ppt/media/image31.png" ContentType="image/png"/>
  <Override PartName="/ppt/media/image56.png" ContentType="image/png"/>
  <Override PartName="/ppt/media/image55.png" ContentType="image/png"/>
  <Override PartName="/ppt/media/image29.png" ContentType="image/png"/>
  <Override PartName="/ppt/media/image80.png" ContentType="image/png"/>
  <Override PartName="/ppt/media/image69.jpeg" ContentType="image/jpeg"/>
  <Override PartName="/ppt/media/image28.png" ContentType="image/png"/>
  <Override PartName="/ppt/media/image27.png" ContentType="image/png"/>
  <Override PartName="/ppt/media/image26.png" ContentType="image/png"/>
  <Override PartName="/ppt/media/image25.png" ContentType="image/png"/>
  <Override PartName="/ppt/media/image114.jpeg" ContentType="image/jpeg"/>
  <Override PartName="/ppt/media/image100.jpeg" ContentType="image/jpeg"/>
  <Override PartName="/ppt/media/image24.png" ContentType="image/png"/>
  <Override PartName="/ppt/media/image49.png" ContentType="image/png"/>
  <Override PartName="/ppt/media/image109.jpeg" ContentType="image/jpeg"/>
  <Override PartName="/ppt/media/image23.png" ContentType="image/png"/>
  <Override PartName="/ppt/media/image88.jpeg" ContentType="image/jpeg"/>
  <Override PartName="/ppt/media/image48.png" ContentType="image/png"/>
  <Override PartName="/ppt/media/image22.png" ContentType="image/png"/>
  <Override PartName="/ppt/media/image47.png" ContentType="image/png"/>
  <Override PartName="/ppt/media/image20.png" ContentType="image/png"/>
  <Override PartName="/ppt/media/image19.png" ContentType="image/png"/>
  <Override PartName="/ppt/media/image68.jpeg" ContentType="image/jpeg"/>
  <Override PartName="/ppt/media/image18.png" ContentType="image/png"/>
  <Override PartName="/ppt/media/image17.png" ContentType="image/png"/>
  <Override PartName="/ppt/media/image15.png" ContentType="image/png"/>
  <Override PartName="/ppt/media/image12.png" ContentType="image/png"/>
  <Override PartName="/ppt/media/image37.png" ContentType="image/png"/>
  <Override PartName="/ppt/media/image13.png" ContentType="image/png"/>
  <Override PartName="/ppt/media/image87.jpeg" ContentType="image/jpeg"/>
  <Override PartName="/ppt/media/image38.png" ContentType="image/png"/>
  <Override PartName="/ppt/media/image113.jpeg" ContentType="image/jpeg"/>
  <Override PartName="/ppt/media/image14.png" ContentType="image/png"/>
  <Override PartName="/ppt/media/image39.png" ContentType="image/png"/>
  <Override PartName="/ppt/media/image58.png" ContentType="image/png"/>
  <Override PartName="/ppt/media/image16.jpeg" ContentType="image/jpeg"/>
  <Override PartName="/ppt/media/image40.png" ContentType="image/png"/>
  <Override PartName="/ppt/media/image65.png" ContentType="image/png"/>
  <Override PartName="/ppt/media/image66.png" ContentType="image/png"/>
  <Override PartName="/ppt/media/image43.jpeg" ContentType="image/jpeg"/>
  <Override PartName="/ppt/media/image44.jpeg" ContentType="image/jpeg"/>
  <Override PartName="/ppt/media/image45.jpeg" ContentType="image/jpeg"/>
  <Override PartName="/ppt/media/image46.jpeg" ContentType="image/jpeg"/>
  <Override PartName="/ppt/media/image50.png" ContentType="image/png"/>
  <Override PartName="/ppt/media/image71.jpeg" ContentType="image/jpeg"/>
  <Override PartName="/ppt/media/image51.png" ContentType="image/png"/>
  <Override PartName="/ppt/media/image41.png" ContentType="image/png"/>
  <Override PartName="/ppt/media/image70.jpeg" ContentType="image/jpeg"/>
  <Override PartName="/ppt/media/image52.png" ContentType="image/png"/>
  <Override PartName="/ppt/media/image77.png" ContentType="image/png"/>
  <Override PartName="/ppt/media/image53.png" ContentType="image/png"/>
  <Override PartName="/ppt/media/image78.png" ContentType="image/png"/>
  <Override PartName="/ppt/media/image103.jpeg" ContentType="image/jpeg"/>
  <Override PartName="/ppt/media/image54.png" ContentType="image/png"/>
  <Override PartName="/ppt/media/image30.png" ContentType="image/png"/>
  <Override PartName="/ppt/media/image64.jpeg" ContentType="image/jpeg"/>
  <Override PartName="/ppt/media/image60.png" ContentType="image/png"/>
  <Override PartName="/ppt/media/image67.jpeg" ContentType="image/jpeg"/>
  <Override PartName="/ppt/media/image61.png" ContentType="image/png"/>
  <Override PartName="/ppt/media/image72.jpeg" ContentType="image/jpeg"/>
  <Override PartName="/ppt/media/image81.png" ContentType="image/png"/>
  <Override PartName="/ppt/media/image74.jpeg" ContentType="image/jpeg"/>
  <Override PartName="/ppt/media/image91.png" ContentType="image/png"/>
  <Override PartName="/ppt/media/image75.jpeg" ContentType="image/jpeg"/>
  <Override PartName="/ppt/media/image10.png" ContentType="image/png"/>
  <Override PartName="/ppt/media/image76.jpeg" ContentType="image/jpeg"/>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Layouts/slideLayout15.xml" ContentType="application/vnd.openxmlformats-officedocument.presentationml.slideLayout+xml"/>
  <Override PartName="/ppt/slideLayouts/slideLayout39.xml" ContentType="application/vnd.openxmlformats-officedocument.presentationml.slideLayout+xml"/>
  <Override PartName="/ppt/slideLayouts/slideLayout14.xml" ContentType="application/vnd.openxmlformats-officedocument.presentationml.slideLayout+xml"/>
  <Override PartName="/ppt/slideLayouts/slideLayout38.xml" ContentType="application/vnd.openxmlformats-officedocument.presentationml.slideLayout+xml"/>
  <Override PartName="/ppt/slideLayouts/slideLayout13.xml" ContentType="application/vnd.openxmlformats-officedocument.presentationml.slideLayout+xml"/>
  <Override PartName="/ppt/slideLayouts/slideLayout37.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45.xml.rels" ContentType="application/vnd.openxmlformats-package.relationships+xml"/>
  <Override PartName="/ppt/slideLayouts/_rels/slideLayout44.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48.xml.rels" ContentType="application/vnd.openxmlformats-package.relationships+xml"/>
  <Override PartName="/ppt/slideLayouts/_rels/slideLayout4.xml.rels" ContentType="application/vnd.openxmlformats-package.relationships+xml"/>
  <Override PartName="/ppt/slideLayouts/_rels/slideLayout46.xml.rels" ContentType="application/vnd.openxmlformats-package.relationships+xml"/>
  <Override PartName="/ppt/slideLayouts/_rels/slideLayout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7.xml.rels" ContentType="application/vnd.openxmlformats-package.relationships+xml"/>
  <Override PartName="/ppt/slideLayouts/_rels/slideLayout3.xml.rels" ContentType="application/vnd.openxmlformats-package.relationships+xml"/>
  <Override PartName="/ppt/slideLayouts/_rels/slideLayout19.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30.xml.rels" ContentType="application/vnd.openxmlformats-package.relationships+xml"/>
  <Override PartName="/ppt/slideLayouts/_rels/slideLayout25.xml.rels" ContentType="application/vnd.openxmlformats-package.relationships+xml"/>
  <Override PartName="/ppt/slideLayouts/_rels/slideLayout31.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32.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6.xml" ContentType="application/vnd.openxmlformats-officedocument.presentationml.slideLayout+xml"/>
  <Override PartName="/ppt/slideLayouts/slideLayout21.xml" ContentType="application/vnd.openxmlformats-officedocument.presentationml.slideLayout+xml"/>
  <Override PartName="/ppt/slideLayouts/slideLayout47.xml" ContentType="application/vnd.openxmlformats-officedocument.presentationml.slideLayout+xml"/>
  <Override PartName="/ppt/slideLayouts/slideLayout22.xml" ContentType="application/vnd.openxmlformats-officedocument.presentationml.slideLayout+xml"/>
  <Override PartName="/ppt/slideLayouts/slideLayout48.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4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69.xml" ContentType="application/vnd.openxmlformats-officedocument.presentationml.slide+xml"/>
  <Override PartName="/ppt/slides/slide44.xml" ContentType="application/vnd.openxmlformats-officedocument.presentationml.slide+xml"/>
  <Override PartName="/ppt/slides/slide68.xml" ContentType="application/vnd.openxmlformats-officedocument.presentationml.slide+xml"/>
  <Override PartName="/ppt/slides/slide43.xml" ContentType="application/vnd.openxmlformats-officedocument.presentationml.slide+xml"/>
  <Override PartName="/ppt/slides/slide67.xml" ContentType="application/vnd.openxmlformats-officedocument.presentationml.slide+xml"/>
  <Override PartName="/ppt/slides/slide42.xml" ContentType="application/vnd.openxmlformats-officedocument.presentationml.slide+xml"/>
  <Override PartName="/ppt/slides/slide66.xml" ContentType="application/vnd.openxmlformats-officedocument.presentationml.slide+xml"/>
  <Override PartName="/ppt/slides/slide41.xml" ContentType="application/vnd.openxmlformats-officedocument.presentationml.slide+xml"/>
  <Override PartName="/ppt/slides/slide65.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45.xml" ContentType="application/vnd.openxmlformats-officedocument.presentationml.slide+xml"/>
  <Override PartName="/ppt/slides/slide20.xml" ContentType="application/vnd.openxmlformats-officedocument.presentationml.slide+xml"/>
  <Override PartName="/ppt/slides/slide46.xml" ContentType="application/vnd.openxmlformats-officedocument.presentationml.slide+xml"/>
  <Override PartName="/ppt/slides/slide21.xml" ContentType="application/vnd.openxmlformats-officedocument.presentationml.slide+xml"/>
  <Override PartName="/ppt/slides/slide47.xml" ContentType="application/vnd.openxmlformats-officedocument.presentationml.slide+xml"/>
  <Override PartName="/ppt/slides/slide22.xml" ContentType="application/vnd.openxmlformats-officedocument.presentationml.slide+xml"/>
  <Override PartName="/ppt/slides/slide48.xml" ContentType="application/vnd.openxmlformats-officedocument.presentationml.slide+xml"/>
  <Override PartName="/ppt/slides/slide23.xml" ContentType="application/vnd.openxmlformats-officedocument.presentationml.slide+xml"/>
  <Override PartName="/ppt/slides/slide49.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slides/slide30.xml" ContentType="application/vnd.openxmlformats-officedocument.presentationml.slide+xml"/>
  <Override PartName="/ppt/slides/slide56.xml" ContentType="application/vnd.openxmlformats-officedocument.presentationml.slide+xml"/>
  <Override PartName="/ppt/slides/slide31.xml" ContentType="application/vnd.openxmlformats-officedocument.presentationml.slide+xml"/>
  <Override PartName="/ppt/slides/slide57.xml" ContentType="application/vnd.openxmlformats-officedocument.presentationml.slide+xml"/>
  <Override PartName="/ppt/slides/slide32.xml" ContentType="application/vnd.openxmlformats-officedocument.presentationml.slide+xml"/>
  <Override PartName="/ppt/slides/slide58.xml" ContentType="application/vnd.openxmlformats-officedocument.presentationml.slide+xml"/>
  <Override PartName="/ppt/slides/slide33.xml" ContentType="application/vnd.openxmlformats-officedocument.presentationml.slide+xml"/>
  <Override PartName="/ppt/slides/slide59.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68.xml.rels" ContentType="application/vnd.openxmlformats-package.relationships+xml"/>
  <Override PartName="/ppt/slides/_rels/slide67.xml.rels" ContentType="application/vnd.openxmlformats-package.relationships+xml"/>
  <Override PartName="/ppt/slides/_rels/slide66.xml.rels" ContentType="application/vnd.openxmlformats-package.relationships+xml"/>
  <Override PartName="/ppt/slides/_rels/slide65.xml.rels" ContentType="application/vnd.openxmlformats-package.relationships+xml"/>
  <Override PartName="/ppt/slides/_rels/slide64.xml.rels" ContentType="application/vnd.openxmlformats-package.relationships+xml"/>
  <Override PartName="/ppt/slides/_rels/slide63.xml.rels" ContentType="application/vnd.openxmlformats-package.relationships+xml"/>
  <Override PartName="/ppt/slides/_rels/slide62.xml.rels" ContentType="application/vnd.openxmlformats-package.relationships+xml"/>
  <Override PartName="/ppt/slides/_rels/slide61.xml.rels" ContentType="application/vnd.openxmlformats-package.relationships+xml"/>
  <Override PartName="/ppt/slides/_rels/slide57.xml.rels" ContentType="application/vnd.openxmlformats-package.relationships+xml"/>
  <Override PartName="/ppt/slides/_rels/slide56.xml.rels" ContentType="application/vnd.openxmlformats-package.relationships+xml"/>
  <Override PartName="/ppt/slides/_rels/slide55.xml.rels" ContentType="application/vnd.openxmlformats-package.relationships+xml"/>
  <Override PartName="/ppt/slides/_rels/slide54.xml.rels" ContentType="application/vnd.openxmlformats-package.relationships+xml"/>
  <Override PartName="/ppt/slides/_rels/slide53.xml.rels" ContentType="application/vnd.openxmlformats-package.relationships+xml"/>
  <Override PartName="/ppt/slides/_rels/slide52.xml.rels" ContentType="application/vnd.openxmlformats-package.relationships+xml"/>
  <Override PartName="/ppt/slides/_rels/slide51.xml.rels" ContentType="application/vnd.openxmlformats-package.relationships+xml"/>
  <Override PartName="/ppt/slides/_rels/slide69.xml.rels" ContentType="application/vnd.openxmlformats-package.relationships+xml"/>
  <Override PartName="/ppt/slides/_rels/slide50.xml.rels" ContentType="application/vnd.openxmlformats-package.relationships+xml"/>
  <Override PartName="/ppt/slides/_rels/slide49.xml.rels" ContentType="application/vnd.openxmlformats-package.relationships+xml"/>
  <Override PartName="/ppt/slides/_rels/slide48.xml.rels" ContentType="application/vnd.openxmlformats-package.relationships+xml"/>
  <Override PartName="/ppt/slides/_rels/slide72.xml.rels" ContentType="application/vnd.openxmlformats-package.relationships+xml"/>
  <Override PartName="/ppt/slides/_rels/slide44.xml.rels" ContentType="application/vnd.openxmlformats-package.relationships+xml"/>
  <Override PartName="/ppt/slides/_rels/slide71.xml.rels" ContentType="application/vnd.openxmlformats-package.relationships+xml"/>
  <Override PartName="/ppt/slides/_rels/slide43.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59.xml.rels" ContentType="application/vnd.openxmlformats-package.relationships+xml"/>
  <Override PartName="/ppt/slides/_rels/slide12.xml.rels" ContentType="application/vnd.openxmlformats-package.relationships+xml"/>
  <Override PartName="/ppt/slides/_rels/slide58.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73.xml.rels" ContentType="application/vnd.openxmlformats-package.relationships+xml"/>
  <Override PartName="/ppt/slides/_rels/slide45.xml.rels" ContentType="application/vnd.openxmlformats-package.relationships+xml"/>
  <Override PartName="/ppt/slides/_rels/slide4.xml.rels" ContentType="application/vnd.openxmlformats-package.relationships+xml"/>
  <Override PartName="/ppt/slides/_rels/slide70.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46.xml.rels" ContentType="application/vnd.openxmlformats-package.relationships+xml"/>
  <Override PartName="/ppt/slides/_rels/slide18.xml.rels" ContentType="application/vnd.openxmlformats-package.relationships+xml"/>
  <Override PartName="/ppt/slides/_rels/slide47.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60.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Rectangle 1"/>
          <p:cNvSpPr/>
          <p:nvPr/>
        </p:nvSpPr>
        <p:spPr>
          <a:xfrm>
            <a:off x="0" y="0"/>
            <a:ext cx="6858000" cy="9144000"/>
          </a:xfrm>
          <a:prstGeom prst="rect">
            <a:avLst/>
          </a:prstGeom>
          <a:solidFill>
            <a:srgbClr val="ffffff"/>
          </a:solidFill>
          <a:ln w="9360">
            <a:noFill/>
          </a:ln>
        </p:spPr>
      </p:sp>
      <p:sp>
        <p:nvSpPr>
          <p:cNvPr id="161" name="CustomShape 2"/>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fillRef idx="0"/>
          <a:effectRef idx="0"/>
          <a:fontRef idx="minor"/>
        </p:style>
      </p:sp>
      <p:sp>
        <p:nvSpPr>
          <p:cNvPr id="162" name="CustomShape 3"/>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fillRef idx="0"/>
          <a:effectRef idx="0"/>
          <a:fontRef idx="minor"/>
        </p:style>
      </p:sp>
      <p:sp>
        <p:nvSpPr>
          <p:cNvPr id="163" name="CustomShape 4"/>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fillRef idx="0"/>
          <a:effectRef idx="0"/>
          <a:fontRef idx="minor"/>
        </p:style>
      </p:sp>
      <p:sp>
        <p:nvSpPr>
          <p:cNvPr id="164" name="CustomShape 5"/>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fillRef idx="0"/>
          <a:effectRef idx="0"/>
          <a:fontRef idx="minor"/>
        </p:style>
      </p:sp>
      <p:sp>
        <p:nvSpPr>
          <p:cNvPr id="165" name="CustomShape 6"/>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fillRef idx="0"/>
          <a:effectRef idx="0"/>
          <a:fontRef idx="minor"/>
        </p:style>
      </p:sp>
      <p:sp>
        <p:nvSpPr>
          <p:cNvPr id="166" name="PlaceHolder 7"/>
          <p:cNvSpPr>
            <a:spLocks noGrp="1"/>
          </p:cNvSpPr>
          <p:nvPr>
            <p:ph type="sldImg"/>
          </p:nvPr>
        </p:nvSpPr>
        <p:spPr>
          <a:xfrm>
            <a:off x="-360" y="302760"/>
            <a:ext cx="360" cy="360"/>
          </a:xfrm>
          <a:prstGeom prst="rect">
            <a:avLst/>
          </a:prstGeom>
        </p:spPr>
        <p:txBody>
          <a:bodyPr lIns="90000" rIns="90000" tIns="46800" bIns="46800" anchor="ctr"/>
          <a:p>
            <a:pPr algn="ctr"/>
            <a:r>
              <a:rPr b="0" lang="en-US" sz="2400" spc="-1" strike="noStrike">
                <a:solidFill>
                  <a:srgbClr val="000000"/>
                </a:solidFill>
                <a:latin typeface="Times New Roman"/>
              </a:rPr>
              <a:t>Click to move the slide</a:t>
            </a:r>
            <a:endParaRPr b="0" lang="en-US" sz="2400" spc="-1" strike="noStrike">
              <a:solidFill>
                <a:srgbClr val="000000"/>
              </a:solidFill>
              <a:latin typeface="Times New Roman"/>
            </a:endParaRPr>
          </a:p>
        </p:txBody>
      </p:sp>
      <p:sp>
        <p:nvSpPr>
          <p:cNvPr id="167" name="PlaceHolder 8"/>
          <p:cNvSpPr>
            <a:spLocks noGrp="1"/>
          </p:cNvSpPr>
          <p:nvPr>
            <p:ph type="body"/>
          </p:nvPr>
        </p:nvSpPr>
        <p:spPr>
          <a:xfrm>
            <a:off x="502920" y="4316400"/>
            <a:ext cx="5848200" cy="4051440"/>
          </a:xfrm>
          <a:prstGeom prst="rect">
            <a:avLst/>
          </a:prstGeom>
        </p:spPr>
        <p:txBody>
          <a:bodyPr lIns="0" rIns="0" tIns="0" bIns="0"/>
          <a:p>
            <a:r>
              <a:rPr b="0" lang="en-US" sz="1200" spc="-1" strike="noStrike">
                <a:solidFill>
                  <a:srgbClr val="000000"/>
                </a:solidFill>
                <a:latin typeface="Times New Roman"/>
              </a:rPr>
              <a:t>Click to edit the notes format</a:t>
            </a:r>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4" name="PlaceHolder 1"/>
          <p:cNvSpPr>
            <a:spLocks noGrp="1"/>
          </p:cNvSpPr>
          <p:nvPr>
            <p:ph type="sldImg"/>
          </p:nvPr>
        </p:nvSpPr>
        <p:spPr>
          <a:xfrm>
            <a:off x="0" y="303120"/>
            <a:ext cx="1440" cy="1800"/>
          </a:xfrm>
          <a:prstGeom prst="rect">
            <a:avLst/>
          </a:prstGeom>
        </p:spPr>
      </p:sp>
      <p:sp>
        <p:nvSpPr>
          <p:cNvPr id="635"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2" name="PlaceHolder 1"/>
          <p:cNvSpPr>
            <a:spLocks noGrp="1"/>
          </p:cNvSpPr>
          <p:nvPr>
            <p:ph type="sldImg"/>
          </p:nvPr>
        </p:nvSpPr>
        <p:spPr>
          <a:xfrm>
            <a:off x="0" y="303120"/>
            <a:ext cx="1440" cy="1800"/>
          </a:xfrm>
          <a:prstGeom prst="rect">
            <a:avLst/>
          </a:prstGeom>
        </p:spPr>
      </p:sp>
      <p:sp>
        <p:nvSpPr>
          <p:cNvPr id="653"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4" name="PlaceHolder 1"/>
          <p:cNvSpPr>
            <a:spLocks noGrp="1"/>
          </p:cNvSpPr>
          <p:nvPr>
            <p:ph type="sldImg"/>
          </p:nvPr>
        </p:nvSpPr>
        <p:spPr>
          <a:xfrm>
            <a:off x="0" y="303120"/>
            <a:ext cx="1440" cy="1800"/>
          </a:xfrm>
          <a:prstGeom prst="rect">
            <a:avLst/>
          </a:prstGeom>
        </p:spPr>
      </p:sp>
      <p:sp>
        <p:nvSpPr>
          <p:cNvPr id="655"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6" name="PlaceHolder 1"/>
          <p:cNvSpPr>
            <a:spLocks noGrp="1"/>
          </p:cNvSpPr>
          <p:nvPr>
            <p:ph type="sldImg"/>
          </p:nvPr>
        </p:nvSpPr>
        <p:spPr>
          <a:xfrm>
            <a:off x="0" y="303120"/>
            <a:ext cx="1440" cy="1800"/>
          </a:xfrm>
          <a:prstGeom prst="rect">
            <a:avLst/>
          </a:prstGeom>
        </p:spPr>
      </p:sp>
      <p:sp>
        <p:nvSpPr>
          <p:cNvPr id="657"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8" name="PlaceHolder 1"/>
          <p:cNvSpPr>
            <a:spLocks noGrp="1"/>
          </p:cNvSpPr>
          <p:nvPr>
            <p:ph type="sldImg"/>
          </p:nvPr>
        </p:nvSpPr>
        <p:spPr>
          <a:xfrm>
            <a:off x="0" y="303120"/>
            <a:ext cx="1440" cy="1800"/>
          </a:xfrm>
          <a:prstGeom prst="rect">
            <a:avLst/>
          </a:prstGeom>
        </p:spPr>
      </p:sp>
      <p:sp>
        <p:nvSpPr>
          <p:cNvPr id="659"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0" name="PlaceHolder 1"/>
          <p:cNvSpPr>
            <a:spLocks noGrp="1"/>
          </p:cNvSpPr>
          <p:nvPr>
            <p:ph type="sldImg"/>
          </p:nvPr>
        </p:nvSpPr>
        <p:spPr>
          <a:xfrm>
            <a:off x="0" y="303120"/>
            <a:ext cx="1440" cy="1800"/>
          </a:xfrm>
          <a:prstGeom prst="rect">
            <a:avLst/>
          </a:prstGeom>
        </p:spPr>
      </p:sp>
      <p:sp>
        <p:nvSpPr>
          <p:cNvPr id="661"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2" name="PlaceHolder 1"/>
          <p:cNvSpPr>
            <a:spLocks noGrp="1"/>
          </p:cNvSpPr>
          <p:nvPr>
            <p:ph type="sldImg"/>
          </p:nvPr>
        </p:nvSpPr>
        <p:spPr>
          <a:xfrm>
            <a:off x="0" y="303120"/>
            <a:ext cx="1440" cy="1800"/>
          </a:xfrm>
          <a:prstGeom prst="rect">
            <a:avLst/>
          </a:prstGeom>
        </p:spPr>
      </p:sp>
      <p:sp>
        <p:nvSpPr>
          <p:cNvPr id="663"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PlaceHolder 1"/>
          <p:cNvSpPr>
            <a:spLocks noGrp="1"/>
          </p:cNvSpPr>
          <p:nvPr>
            <p:ph type="sldImg"/>
          </p:nvPr>
        </p:nvSpPr>
        <p:spPr>
          <a:xfrm>
            <a:off x="0" y="303120"/>
            <a:ext cx="1440" cy="1800"/>
          </a:xfrm>
          <a:prstGeom prst="rect">
            <a:avLst/>
          </a:prstGeom>
        </p:spPr>
      </p:sp>
      <p:sp>
        <p:nvSpPr>
          <p:cNvPr id="665"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6" name="PlaceHolder 1"/>
          <p:cNvSpPr>
            <a:spLocks noGrp="1"/>
          </p:cNvSpPr>
          <p:nvPr>
            <p:ph type="sldImg"/>
          </p:nvPr>
        </p:nvSpPr>
        <p:spPr>
          <a:xfrm>
            <a:off x="0" y="303120"/>
            <a:ext cx="1440" cy="1800"/>
          </a:xfrm>
          <a:prstGeom prst="rect">
            <a:avLst/>
          </a:prstGeom>
        </p:spPr>
      </p:sp>
      <p:sp>
        <p:nvSpPr>
          <p:cNvPr id="667"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8" name="PlaceHolder 1"/>
          <p:cNvSpPr>
            <a:spLocks noGrp="1"/>
          </p:cNvSpPr>
          <p:nvPr>
            <p:ph type="sldImg"/>
          </p:nvPr>
        </p:nvSpPr>
        <p:spPr>
          <a:xfrm>
            <a:off x="0" y="303120"/>
            <a:ext cx="1440" cy="1800"/>
          </a:xfrm>
          <a:prstGeom prst="rect">
            <a:avLst/>
          </a:prstGeom>
        </p:spPr>
      </p:sp>
      <p:sp>
        <p:nvSpPr>
          <p:cNvPr id="669"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0" name="PlaceHolder 1"/>
          <p:cNvSpPr>
            <a:spLocks noGrp="1"/>
          </p:cNvSpPr>
          <p:nvPr>
            <p:ph type="sldImg"/>
          </p:nvPr>
        </p:nvSpPr>
        <p:spPr>
          <a:xfrm>
            <a:off x="0" y="303120"/>
            <a:ext cx="1440" cy="1800"/>
          </a:xfrm>
          <a:prstGeom prst="rect">
            <a:avLst/>
          </a:prstGeom>
        </p:spPr>
      </p:sp>
      <p:sp>
        <p:nvSpPr>
          <p:cNvPr id="671"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PlaceHolder 1"/>
          <p:cNvSpPr>
            <a:spLocks noGrp="1"/>
          </p:cNvSpPr>
          <p:nvPr>
            <p:ph type="sldImg"/>
          </p:nvPr>
        </p:nvSpPr>
        <p:spPr>
          <a:xfrm>
            <a:off x="0" y="303120"/>
            <a:ext cx="1440" cy="1800"/>
          </a:xfrm>
          <a:prstGeom prst="rect">
            <a:avLst/>
          </a:prstGeom>
        </p:spPr>
      </p:sp>
      <p:sp>
        <p:nvSpPr>
          <p:cNvPr id="637"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2" name="PlaceHolder 1"/>
          <p:cNvSpPr>
            <a:spLocks noGrp="1"/>
          </p:cNvSpPr>
          <p:nvPr>
            <p:ph type="sldImg"/>
          </p:nvPr>
        </p:nvSpPr>
        <p:spPr>
          <a:xfrm>
            <a:off x="0" y="303120"/>
            <a:ext cx="1440" cy="1800"/>
          </a:xfrm>
          <a:prstGeom prst="rect">
            <a:avLst/>
          </a:prstGeom>
        </p:spPr>
      </p:sp>
      <p:sp>
        <p:nvSpPr>
          <p:cNvPr id="673"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4" name="PlaceHolder 1"/>
          <p:cNvSpPr>
            <a:spLocks noGrp="1"/>
          </p:cNvSpPr>
          <p:nvPr>
            <p:ph type="sldImg"/>
          </p:nvPr>
        </p:nvSpPr>
        <p:spPr>
          <a:xfrm>
            <a:off x="0" y="303120"/>
            <a:ext cx="1440" cy="1800"/>
          </a:xfrm>
          <a:prstGeom prst="rect">
            <a:avLst/>
          </a:prstGeom>
        </p:spPr>
      </p:sp>
      <p:sp>
        <p:nvSpPr>
          <p:cNvPr id="675"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6" name="PlaceHolder 1"/>
          <p:cNvSpPr>
            <a:spLocks noGrp="1"/>
          </p:cNvSpPr>
          <p:nvPr>
            <p:ph type="sldImg"/>
          </p:nvPr>
        </p:nvSpPr>
        <p:spPr>
          <a:xfrm>
            <a:off x="0" y="303120"/>
            <a:ext cx="1440" cy="1800"/>
          </a:xfrm>
          <a:prstGeom prst="rect">
            <a:avLst/>
          </a:prstGeom>
        </p:spPr>
      </p:sp>
      <p:sp>
        <p:nvSpPr>
          <p:cNvPr id="677"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PlaceHolder 1"/>
          <p:cNvSpPr>
            <a:spLocks noGrp="1"/>
          </p:cNvSpPr>
          <p:nvPr>
            <p:ph type="sldImg"/>
          </p:nvPr>
        </p:nvSpPr>
        <p:spPr>
          <a:xfrm>
            <a:off x="0" y="303120"/>
            <a:ext cx="1440" cy="1800"/>
          </a:xfrm>
          <a:prstGeom prst="rect">
            <a:avLst/>
          </a:prstGeom>
        </p:spPr>
      </p:sp>
      <p:sp>
        <p:nvSpPr>
          <p:cNvPr id="679"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0" name="PlaceHolder 1"/>
          <p:cNvSpPr>
            <a:spLocks noGrp="1"/>
          </p:cNvSpPr>
          <p:nvPr>
            <p:ph type="sldImg"/>
          </p:nvPr>
        </p:nvSpPr>
        <p:spPr>
          <a:xfrm>
            <a:off x="0" y="303120"/>
            <a:ext cx="1440" cy="1800"/>
          </a:xfrm>
          <a:prstGeom prst="rect">
            <a:avLst/>
          </a:prstGeom>
        </p:spPr>
      </p:sp>
      <p:sp>
        <p:nvSpPr>
          <p:cNvPr id="681"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2" name="PlaceHolder 1"/>
          <p:cNvSpPr>
            <a:spLocks noGrp="1"/>
          </p:cNvSpPr>
          <p:nvPr>
            <p:ph type="sldImg"/>
          </p:nvPr>
        </p:nvSpPr>
        <p:spPr>
          <a:xfrm>
            <a:off x="0" y="303120"/>
            <a:ext cx="1440" cy="1800"/>
          </a:xfrm>
          <a:prstGeom prst="rect">
            <a:avLst/>
          </a:prstGeom>
        </p:spPr>
      </p:sp>
      <p:sp>
        <p:nvSpPr>
          <p:cNvPr id="683"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PlaceHolder 1"/>
          <p:cNvSpPr>
            <a:spLocks noGrp="1"/>
          </p:cNvSpPr>
          <p:nvPr>
            <p:ph type="sldImg"/>
          </p:nvPr>
        </p:nvSpPr>
        <p:spPr>
          <a:xfrm>
            <a:off x="0" y="303120"/>
            <a:ext cx="1440" cy="1800"/>
          </a:xfrm>
          <a:prstGeom prst="rect">
            <a:avLst/>
          </a:prstGeom>
        </p:spPr>
      </p:sp>
      <p:sp>
        <p:nvSpPr>
          <p:cNvPr id="685"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6" name="PlaceHolder 1"/>
          <p:cNvSpPr>
            <a:spLocks noGrp="1"/>
          </p:cNvSpPr>
          <p:nvPr>
            <p:ph type="sldImg"/>
          </p:nvPr>
        </p:nvSpPr>
        <p:spPr>
          <a:xfrm>
            <a:off x="0" y="303120"/>
            <a:ext cx="1440" cy="1800"/>
          </a:xfrm>
          <a:prstGeom prst="rect">
            <a:avLst/>
          </a:prstGeom>
        </p:spPr>
      </p:sp>
      <p:sp>
        <p:nvSpPr>
          <p:cNvPr id="687"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8" name="PlaceHolder 1"/>
          <p:cNvSpPr>
            <a:spLocks noGrp="1"/>
          </p:cNvSpPr>
          <p:nvPr>
            <p:ph type="sldImg"/>
          </p:nvPr>
        </p:nvSpPr>
        <p:spPr>
          <a:xfrm>
            <a:off x="0" y="303120"/>
            <a:ext cx="1440" cy="1800"/>
          </a:xfrm>
          <a:prstGeom prst="rect">
            <a:avLst/>
          </a:prstGeom>
        </p:spPr>
      </p:sp>
      <p:sp>
        <p:nvSpPr>
          <p:cNvPr id="689"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PlaceHolder 1"/>
          <p:cNvSpPr>
            <a:spLocks noGrp="1"/>
          </p:cNvSpPr>
          <p:nvPr>
            <p:ph type="sldImg"/>
          </p:nvPr>
        </p:nvSpPr>
        <p:spPr>
          <a:xfrm>
            <a:off x="0" y="303120"/>
            <a:ext cx="1440" cy="1800"/>
          </a:xfrm>
          <a:prstGeom prst="rect">
            <a:avLst/>
          </a:prstGeom>
        </p:spPr>
      </p:sp>
      <p:sp>
        <p:nvSpPr>
          <p:cNvPr id="639"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PlaceHolder 1"/>
          <p:cNvSpPr>
            <a:spLocks noGrp="1"/>
          </p:cNvSpPr>
          <p:nvPr>
            <p:ph type="sldImg"/>
          </p:nvPr>
        </p:nvSpPr>
        <p:spPr>
          <a:xfrm>
            <a:off x="0" y="303120"/>
            <a:ext cx="1440" cy="1800"/>
          </a:xfrm>
          <a:prstGeom prst="rect">
            <a:avLst/>
          </a:prstGeom>
        </p:spPr>
      </p:sp>
      <p:sp>
        <p:nvSpPr>
          <p:cNvPr id="691"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PlaceHolder 1"/>
          <p:cNvSpPr>
            <a:spLocks noGrp="1"/>
          </p:cNvSpPr>
          <p:nvPr>
            <p:ph type="sldImg"/>
          </p:nvPr>
        </p:nvSpPr>
        <p:spPr>
          <a:xfrm>
            <a:off x="0" y="303120"/>
            <a:ext cx="1440" cy="1800"/>
          </a:xfrm>
          <a:prstGeom prst="rect">
            <a:avLst/>
          </a:prstGeom>
        </p:spPr>
      </p:sp>
      <p:sp>
        <p:nvSpPr>
          <p:cNvPr id="693"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PlaceHolder 1"/>
          <p:cNvSpPr>
            <a:spLocks noGrp="1"/>
          </p:cNvSpPr>
          <p:nvPr>
            <p:ph type="sldImg"/>
          </p:nvPr>
        </p:nvSpPr>
        <p:spPr>
          <a:xfrm>
            <a:off x="0" y="303120"/>
            <a:ext cx="1440" cy="1800"/>
          </a:xfrm>
          <a:prstGeom prst="rect">
            <a:avLst/>
          </a:prstGeom>
        </p:spPr>
      </p:sp>
      <p:sp>
        <p:nvSpPr>
          <p:cNvPr id="695"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6" name="PlaceHolder 1"/>
          <p:cNvSpPr>
            <a:spLocks noGrp="1"/>
          </p:cNvSpPr>
          <p:nvPr>
            <p:ph type="sldImg"/>
          </p:nvPr>
        </p:nvSpPr>
        <p:spPr>
          <a:xfrm>
            <a:off x="0" y="303120"/>
            <a:ext cx="1440" cy="1800"/>
          </a:xfrm>
          <a:prstGeom prst="rect">
            <a:avLst/>
          </a:prstGeom>
        </p:spPr>
      </p:sp>
      <p:sp>
        <p:nvSpPr>
          <p:cNvPr id="697" name="TextShape 2"/>
          <p:cNvSpPr txBox="1"/>
          <p:nvPr/>
        </p:nvSpPr>
        <p:spPr>
          <a:xfrm>
            <a:off x="503280" y="4316400"/>
            <a:ext cx="5850000" cy="4052880"/>
          </a:xfrm>
          <a:prstGeom prst="rect">
            <a:avLst/>
          </a:prstGeom>
          <a:noFill/>
          <a:ln>
            <a:noFill/>
          </a:ln>
        </p:spPr>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8" name="PlaceHolder 1"/>
          <p:cNvSpPr>
            <a:spLocks noGrp="1"/>
          </p:cNvSpPr>
          <p:nvPr>
            <p:ph type="sldImg"/>
          </p:nvPr>
        </p:nvSpPr>
        <p:spPr>
          <a:xfrm>
            <a:off x="0" y="303120"/>
            <a:ext cx="1440" cy="1800"/>
          </a:xfrm>
          <a:prstGeom prst="rect">
            <a:avLst/>
          </a:prstGeom>
        </p:spPr>
      </p:sp>
      <p:sp>
        <p:nvSpPr>
          <p:cNvPr id="699"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PlaceHolder 1"/>
          <p:cNvSpPr>
            <a:spLocks noGrp="1"/>
          </p:cNvSpPr>
          <p:nvPr>
            <p:ph type="sldImg"/>
          </p:nvPr>
        </p:nvSpPr>
        <p:spPr>
          <a:xfrm>
            <a:off x="0" y="303120"/>
            <a:ext cx="1440" cy="1800"/>
          </a:xfrm>
          <a:prstGeom prst="rect">
            <a:avLst/>
          </a:prstGeom>
        </p:spPr>
      </p:sp>
      <p:sp>
        <p:nvSpPr>
          <p:cNvPr id="701"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PlaceHolder 1"/>
          <p:cNvSpPr>
            <a:spLocks noGrp="1"/>
          </p:cNvSpPr>
          <p:nvPr>
            <p:ph type="sldImg"/>
          </p:nvPr>
        </p:nvSpPr>
        <p:spPr>
          <a:xfrm>
            <a:off x="0" y="303120"/>
            <a:ext cx="1440" cy="1800"/>
          </a:xfrm>
          <a:prstGeom prst="rect">
            <a:avLst/>
          </a:prstGeom>
        </p:spPr>
      </p:sp>
      <p:sp>
        <p:nvSpPr>
          <p:cNvPr id="703"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4" name="PlaceHolder 1"/>
          <p:cNvSpPr>
            <a:spLocks noGrp="1"/>
          </p:cNvSpPr>
          <p:nvPr>
            <p:ph type="sldImg"/>
          </p:nvPr>
        </p:nvSpPr>
        <p:spPr>
          <a:xfrm>
            <a:off x="0" y="303120"/>
            <a:ext cx="1440" cy="1800"/>
          </a:xfrm>
          <a:prstGeom prst="rect">
            <a:avLst/>
          </a:prstGeom>
        </p:spPr>
      </p:sp>
      <p:sp>
        <p:nvSpPr>
          <p:cNvPr id="705"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PlaceHolder 1"/>
          <p:cNvSpPr>
            <a:spLocks noGrp="1"/>
          </p:cNvSpPr>
          <p:nvPr>
            <p:ph type="sldImg"/>
          </p:nvPr>
        </p:nvSpPr>
        <p:spPr>
          <a:xfrm>
            <a:off x="0" y="303120"/>
            <a:ext cx="1440" cy="1800"/>
          </a:xfrm>
          <a:prstGeom prst="rect">
            <a:avLst/>
          </a:prstGeom>
        </p:spPr>
      </p:sp>
      <p:sp>
        <p:nvSpPr>
          <p:cNvPr id="707"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PlaceHolder 1"/>
          <p:cNvSpPr>
            <a:spLocks noGrp="1"/>
          </p:cNvSpPr>
          <p:nvPr>
            <p:ph type="sldImg"/>
          </p:nvPr>
        </p:nvSpPr>
        <p:spPr>
          <a:xfrm>
            <a:off x="0" y="303120"/>
            <a:ext cx="1440" cy="1800"/>
          </a:xfrm>
          <a:prstGeom prst="rect">
            <a:avLst/>
          </a:prstGeom>
        </p:spPr>
      </p:sp>
      <p:sp>
        <p:nvSpPr>
          <p:cNvPr id="709"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0" name="PlaceHolder 1"/>
          <p:cNvSpPr>
            <a:spLocks noGrp="1"/>
          </p:cNvSpPr>
          <p:nvPr>
            <p:ph type="sldImg"/>
          </p:nvPr>
        </p:nvSpPr>
        <p:spPr>
          <a:xfrm>
            <a:off x="0" y="303120"/>
            <a:ext cx="1440" cy="1800"/>
          </a:xfrm>
          <a:prstGeom prst="rect">
            <a:avLst/>
          </a:prstGeom>
        </p:spPr>
      </p:sp>
      <p:sp>
        <p:nvSpPr>
          <p:cNvPr id="641"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PlaceHolder 1"/>
          <p:cNvSpPr>
            <a:spLocks noGrp="1"/>
          </p:cNvSpPr>
          <p:nvPr>
            <p:ph type="sldImg"/>
          </p:nvPr>
        </p:nvSpPr>
        <p:spPr>
          <a:xfrm>
            <a:off x="0" y="303120"/>
            <a:ext cx="1440" cy="1800"/>
          </a:xfrm>
          <a:prstGeom prst="rect">
            <a:avLst/>
          </a:prstGeom>
        </p:spPr>
      </p:sp>
      <p:sp>
        <p:nvSpPr>
          <p:cNvPr id="711"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2" name="PlaceHolder 1"/>
          <p:cNvSpPr>
            <a:spLocks noGrp="1"/>
          </p:cNvSpPr>
          <p:nvPr>
            <p:ph type="sldImg"/>
          </p:nvPr>
        </p:nvSpPr>
        <p:spPr>
          <a:xfrm>
            <a:off x="0" y="303120"/>
            <a:ext cx="1440" cy="1800"/>
          </a:xfrm>
          <a:prstGeom prst="rect">
            <a:avLst/>
          </a:prstGeom>
        </p:spPr>
      </p:sp>
      <p:sp>
        <p:nvSpPr>
          <p:cNvPr id="713"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PlaceHolder 1"/>
          <p:cNvSpPr>
            <a:spLocks noGrp="1"/>
          </p:cNvSpPr>
          <p:nvPr>
            <p:ph type="sldImg"/>
          </p:nvPr>
        </p:nvSpPr>
        <p:spPr>
          <a:xfrm>
            <a:off x="0" y="303120"/>
            <a:ext cx="1440" cy="1800"/>
          </a:xfrm>
          <a:prstGeom prst="rect">
            <a:avLst/>
          </a:prstGeom>
        </p:spPr>
      </p:sp>
      <p:sp>
        <p:nvSpPr>
          <p:cNvPr id="715"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CustomShape 1"/>
          <p:cNvSpPr/>
          <p:nvPr/>
        </p:nvSpPr>
        <p:spPr>
          <a:xfrm>
            <a:off x="503280" y="4316400"/>
            <a:ext cx="5855760" cy="4059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7" name="PlaceHolder 1"/>
          <p:cNvSpPr>
            <a:spLocks noGrp="1"/>
          </p:cNvSpPr>
          <p:nvPr>
            <p:ph type="sldImg"/>
          </p:nvPr>
        </p:nvSpPr>
        <p:spPr>
          <a:xfrm>
            <a:off x="0" y="303120"/>
            <a:ext cx="1440" cy="1800"/>
          </a:xfrm>
          <a:prstGeom prst="rect">
            <a:avLst/>
          </a:prstGeom>
        </p:spPr>
      </p:sp>
      <p:sp>
        <p:nvSpPr>
          <p:cNvPr id="718"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9" name="PlaceHolder 1"/>
          <p:cNvSpPr>
            <a:spLocks noGrp="1"/>
          </p:cNvSpPr>
          <p:nvPr>
            <p:ph type="sldImg"/>
          </p:nvPr>
        </p:nvSpPr>
        <p:spPr>
          <a:xfrm>
            <a:off x="0" y="303120"/>
            <a:ext cx="1440" cy="1800"/>
          </a:xfrm>
          <a:prstGeom prst="rect">
            <a:avLst/>
          </a:prstGeom>
        </p:spPr>
      </p:sp>
      <p:sp>
        <p:nvSpPr>
          <p:cNvPr id="720"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PlaceHolder 1"/>
          <p:cNvSpPr>
            <a:spLocks noGrp="1"/>
          </p:cNvSpPr>
          <p:nvPr>
            <p:ph type="sldImg"/>
          </p:nvPr>
        </p:nvSpPr>
        <p:spPr>
          <a:xfrm>
            <a:off x="0" y="303120"/>
            <a:ext cx="1440" cy="1800"/>
          </a:xfrm>
          <a:prstGeom prst="rect">
            <a:avLst/>
          </a:prstGeom>
        </p:spPr>
      </p:sp>
      <p:sp>
        <p:nvSpPr>
          <p:cNvPr id="722"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PlaceHolder 1"/>
          <p:cNvSpPr>
            <a:spLocks noGrp="1"/>
          </p:cNvSpPr>
          <p:nvPr>
            <p:ph type="sldImg"/>
          </p:nvPr>
        </p:nvSpPr>
        <p:spPr>
          <a:xfrm>
            <a:off x="0" y="303120"/>
            <a:ext cx="1440" cy="1800"/>
          </a:xfrm>
          <a:prstGeom prst="rect">
            <a:avLst/>
          </a:prstGeom>
        </p:spPr>
      </p:sp>
      <p:sp>
        <p:nvSpPr>
          <p:cNvPr id="724"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5" name="PlaceHolder 1"/>
          <p:cNvSpPr>
            <a:spLocks noGrp="1"/>
          </p:cNvSpPr>
          <p:nvPr>
            <p:ph type="sldImg"/>
          </p:nvPr>
        </p:nvSpPr>
        <p:spPr>
          <a:xfrm>
            <a:off x="0" y="303120"/>
            <a:ext cx="1440" cy="1800"/>
          </a:xfrm>
          <a:prstGeom prst="rect">
            <a:avLst/>
          </a:prstGeom>
        </p:spPr>
      </p:sp>
      <p:sp>
        <p:nvSpPr>
          <p:cNvPr id="726"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2" name="PlaceHolder 1"/>
          <p:cNvSpPr>
            <a:spLocks noGrp="1"/>
          </p:cNvSpPr>
          <p:nvPr>
            <p:ph type="sldImg"/>
          </p:nvPr>
        </p:nvSpPr>
        <p:spPr>
          <a:xfrm>
            <a:off x="0" y="303120"/>
            <a:ext cx="1440" cy="1800"/>
          </a:xfrm>
          <a:prstGeom prst="rect">
            <a:avLst/>
          </a:prstGeom>
        </p:spPr>
      </p:sp>
      <p:sp>
        <p:nvSpPr>
          <p:cNvPr id="643"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7" name="PlaceHolder 1"/>
          <p:cNvSpPr>
            <a:spLocks noGrp="1"/>
          </p:cNvSpPr>
          <p:nvPr>
            <p:ph type="sldImg"/>
          </p:nvPr>
        </p:nvSpPr>
        <p:spPr>
          <a:xfrm>
            <a:off x="0" y="303120"/>
            <a:ext cx="1440" cy="1800"/>
          </a:xfrm>
          <a:prstGeom prst="rect">
            <a:avLst/>
          </a:prstGeom>
        </p:spPr>
      </p:sp>
      <p:sp>
        <p:nvSpPr>
          <p:cNvPr id="728"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9" name="PlaceHolder 1"/>
          <p:cNvSpPr>
            <a:spLocks noGrp="1"/>
          </p:cNvSpPr>
          <p:nvPr>
            <p:ph type="sldImg"/>
          </p:nvPr>
        </p:nvSpPr>
        <p:spPr>
          <a:xfrm>
            <a:off x="0" y="303120"/>
            <a:ext cx="1440" cy="1800"/>
          </a:xfrm>
          <a:prstGeom prst="rect">
            <a:avLst/>
          </a:prstGeom>
        </p:spPr>
      </p:sp>
      <p:sp>
        <p:nvSpPr>
          <p:cNvPr id="730"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1" name="PlaceHolder 1"/>
          <p:cNvSpPr>
            <a:spLocks noGrp="1"/>
          </p:cNvSpPr>
          <p:nvPr>
            <p:ph type="sldImg"/>
          </p:nvPr>
        </p:nvSpPr>
        <p:spPr>
          <a:xfrm>
            <a:off x="0" y="303120"/>
            <a:ext cx="1440" cy="1800"/>
          </a:xfrm>
          <a:prstGeom prst="rect">
            <a:avLst/>
          </a:prstGeom>
        </p:spPr>
      </p:sp>
      <p:sp>
        <p:nvSpPr>
          <p:cNvPr id="732"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PlaceHolder 1"/>
          <p:cNvSpPr>
            <a:spLocks noGrp="1"/>
          </p:cNvSpPr>
          <p:nvPr>
            <p:ph type="sldImg"/>
          </p:nvPr>
        </p:nvSpPr>
        <p:spPr>
          <a:xfrm>
            <a:off x="0" y="303120"/>
            <a:ext cx="1440" cy="1800"/>
          </a:xfrm>
          <a:prstGeom prst="rect">
            <a:avLst/>
          </a:prstGeom>
        </p:spPr>
      </p:sp>
      <p:sp>
        <p:nvSpPr>
          <p:cNvPr id="734"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5" name="PlaceHolder 1"/>
          <p:cNvSpPr>
            <a:spLocks noGrp="1"/>
          </p:cNvSpPr>
          <p:nvPr>
            <p:ph type="sldImg"/>
          </p:nvPr>
        </p:nvSpPr>
        <p:spPr>
          <a:xfrm>
            <a:off x="0" y="303120"/>
            <a:ext cx="1440" cy="1800"/>
          </a:xfrm>
          <a:prstGeom prst="rect">
            <a:avLst/>
          </a:prstGeom>
        </p:spPr>
      </p:sp>
      <p:sp>
        <p:nvSpPr>
          <p:cNvPr id="736"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7" name="PlaceHolder 1"/>
          <p:cNvSpPr>
            <a:spLocks noGrp="1"/>
          </p:cNvSpPr>
          <p:nvPr>
            <p:ph type="sldImg"/>
          </p:nvPr>
        </p:nvSpPr>
        <p:spPr>
          <a:xfrm>
            <a:off x="1143000" y="685800"/>
            <a:ext cx="4572000" cy="3429000"/>
          </a:xfrm>
          <a:prstGeom prst="rect">
            <a:avLst/>
          </a:prstGeom>
        </p:spPr>
      </p:sp>
      <p:sp>
        <p:nvSpPr>
          <p:cNvPr id="738" name="CustomShape 2"/>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215640" indent="-210960">
              <a:lnSpc>
                <a:spcPct val="100000"/>
              </a:lnSpc>
            </a:pPr>
            <a:endParaRPr b="0" lang="en-US" sz="2400" spc="-1" strike="noStrike">
              <a:solidFill>
                <a:srgbClr val="000000"/>
              </a:solidFill>
              <a:latin typeface="Times New Roman"/>
            </a:endParaRPr>
          </a:p>
          <a:p>
            <a:pPr marL="215640" indent="-210960">
              <a:lnSpc>
                <a:spcPct val="100000"/>
              </a:lnSpc>
            </a:pPr>
            <a:endParaRPr b="0" lang="en-US" sz="2400" spc="-1" strike="noStrike">
              <a:solidFill>
                <a:srgbClr val="000000"/>
              </a:solidFill>
              <a:latin typeface="Times New Roman"/>
            </a:endParaRPr>
          </a:p>
          <a:p>
            <a:pPr marL="215640" indent="-210960">
              <a:lnSpc>
                <a:spcPct val="100000"/>
              </a:lnSpc>
            </a:pPr>
            <a:r>
              <a:rPr b="1" i="1" lang="en-US" sz="1200" spc="-1" strike="noStrike">
                <a:solidFill>
                  <a:srgbClr val="000000"/>
                </a:solidFill>
                <a:latin typeface="+mn-lt"/>
                <a:ea typeface="+mn-ea"/>
              </a:rPr>
              <a:t>Atlas and template application</a:t>
            </a:r>
            <a:endParaRPr b="0" lang="en-US" sz="1200" spc="-1" strike="noStrike">
              <a:solidFill>
                <a:srgbClr val="000000"/>
              </a:solidFill>
              <a:latin typeface="Times New Roman"/>
            </a:endParaRPr>
          </a:p>
          <a:p>
            <a:pPr marL="215640" indent="-210960">
              <a:lnSpc>
                <a:spcPct val="100000"/>
              </a:lnSpc>
            </a:pPr>
            <a:r>
              <a:rPr b="0" lang="en-US" sz="1200" spc="-1" strike="noStrike">
                <a:solidFill>
                  <a:srgbClr val="000000"/>
                </a:solidFill>
                <a:latin typeface="+mn-lt"/>
                <a:ea typeface="+mn-ea"/>
              </a:rPr>
              <a:t>Using five naive macaques, we aligned each macaque's T1 brain MRI to the template created here with a sequence of affine and nonlinear registration steps. An initial affine step proved and approximate scaling. A small amount of nonlinear warping was then used to warp the general brain shape to the template. A brain-only mask from the template was applied to the individual subject brains and the subject was more finely warped to the template by progressively smaller nonlinear warps. This procedure resulted in subject brain data to be registered to the D99 template space. In order to demonstrate the applicability of the atlas to each macaque, the combination of affine and nonlinear transformations were used to warp the atlas segmentation back to each subject's original native space. The results are shown in in </a:t>
            </a:r>
            <a:r>
              <a:rPr b="1" lang="en-US" sz="1200" spc="-1" strike="noStrike">
                <a:solidFill>
                  <a:srgbClr val="000000"/>
                </a:solidFill>
                <a:latin typeface="+mn-lt"/>
                <a:ea typeface="+mn-ea"/>
              </a:rPr>
              <a:t>figure XXX…</a:t>
            </a:r>
            <a:endParaRPr b="0" lang="en-US" sz="1200" spc="-1" strike="noStrike">
              <a:solidFill>
                <a:srgbClr val="000000"/>
              </a:solidFill>
              <a:latin typeface="Times New Roman"/>
            </a:endParaRPr>
          </a:p>
          <a:p>
            <a:pPr marL="215640" indent="-210960">
              <a:lnSpc>
                <a:spcPct val="100000"/>
              </a:lnSpc>
            </a:pPr>
            <a:endParaRPr b="0" lang="en-US" sz="1200" spc="-1" strike="noStrike">
              <a:solidFill>
                <a:srgbClr val="000000"/>
              </a:solidFill>
              <a:latin typeface="Times New Roman"/>
            </a:endParaRPr>
          </a:p>
        </p:txBody>
      </p:sp>
      <p:sp>
        <p:nvSpPr>
          <p:cNvPr id="739" name="CustomShape 3"/>
          <p:cNvSpPr/>
          <p:nvPr/>
        </p:nvSpPr>
        <p:spPr>
          <a:xfrm>
            <a:off x="3884760" y="868536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r">
              <a:lnSpc>
                <a:spcPct val="100000"/>
              </a:lnSpc>
            </a:pPr>
            <a:fld id="{BBE80A59-CB1E-4A1C-A1BA-8001C6270CA0}" type="slidenum">
              <a:rPr b="0" lang="en-US" sz="1200" spc="-1" strike="noStrike">
                <a:solidFill>
                  <a:srgbClr val="000000"/>
                </a:solidFill>
                <a:latin typeface="+mn-lt"/>
                <a:ea typeface="+mn-ea"/>
              </a:rPr>
              <a:t>&lt;number&gt;</a:t>
            </a:fld>
            <a:endParaRPr b="0" lang="en-US" sz="1200" spc="-1" strike="noStrike">
              <a:solidFill>
                <a:srgbClr val="000000"/>
              </a:solidFill>
              <a:latin typeface="Times New Roman"/>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0" name="PlaceHolder 1"/>
          <p:cNvSpPr>
            <a:spLocks noGrp="1"/>
          </p:cNvSpPr>
          <p:nvPr>
            <p:ph type="sldImg"/>
          </p:nvPr>
        </p:nvSpPr>
        <p:spPr>
          <a:xfrm>
            <a:off x="0" y="303120"/>
            <a:ext cx="1440" cy="1800"/>
          </a:xfrm>
          <a:prstGeom prst="rect">
            <a:avLst/>
          </a:prstGeom>
        </p:spPr>
      </p:sp>
      <p:sp>
        <p:nvSpPr>
          <p:cNvPr id="741"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2" name="PlaceHolder 1"/>
          <p:cNvSpPr>
            <a:spLocks noGrp="1"/>
          </p:cNvSpPr>
          <p:nvPr>
            <p:ph type="sldImg"/>
          </p:nvPr>
        </p:nvSpPr>
        <p:spPr>
          <a:xfrm>
            <a:off x="0" y="303120"/>
            <a:ext cx="1440" cy="1800"/>
          </a:xfrm>
          <a:prstGeom prst="rect">
            <a:avLst/>
          </a:prstGeom>
        </p:spPr>
      </p:sp>
      <p:sp>
        <p:nvSpPr>
          <p:cNvPr id="743"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4" name="PlaceHolder 1"/>
          <p:cNvSpPr>
            <a:spLocks noGrp="1"/>
          </p:cNvSpPr>
          <p:nvPr>
            <p:ph type="sldImg"/>
          </p:nvPr>
        </p:nvSpPr>
        <p:spPr>
          <a:xfrm>
            <a:off x="0" y="303120"/>
            <a:ext cx="1440" cy="1800"/>
          </a:xfrm>
          <a:prstGeom prst="rect">
            <a:avLst/>
          </a:prstGeom>
        </p:spPr>
      </p:sp>
      <p:sp>
        <p:nvSpPr>
          <p:cNvPr id="745"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PlaceHolder 1"/>
          <p:cNvSpPr>
            <a:spLocks noGrp="1"/>
          </p:cNvSpPr>
          <p:nvPr>
            <p:ph type="sldImg"/>
          </p:nvPr>
        </p:nvSpPr>
        <p:spPr>
          <a:xfrm>
            <a:off x="0" y="303120"/>
            <a:ext cx="1440" cy="1800"/>
          </a:xfrm>
          <a:prstGeom prst="rect">
            <a:avLst/>
          </a:prstGeom>
        </p:spPr>
      </p:sp>
      <p:sp>
        <p:nvSpPr>
          <p:cNvPr id="645"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6" name="PlaceHolder 1"/>
          <p:cNvSpPr>
            <a:spLocks noGrp="1"/>
          </p:cNvSpPr>
          <p:nvPr>
            <p:ph type="sldImg"/>
          </p:nvPr>
        </p:nvSpPr>
        <p:spPr>
          <a:xfrm>
            <a:off x="0" y="303120"/>
            <a:ext cx="1440" cy="1800"/>
          </a:xfrm>
          <a:prstGeom prst="rect">
            <a:avLst/>
          </a:prstGeom>
        </p:spPr>
      </p:sp>
      <p:sp>
        <p:nvSpPr>
          <p:cNvPr id="747"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8" name="CustomShape 1"/>
          <p:cNvSpPr/>
          <p:nvPr/>
        </p:nvSpPr>
        <p:spPr>
          <a:xfrm>
            <a:off x="503280" y="4316400"/>
            <a:ext cx="5855760" cy="4059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9" name="CustomShape 1"/>
          <p:cNvSpPr/>
          <p:nvPr/>
        </p:nvSpPr>
        <p:spPr>
          <a:xfrm>
            <a:off x="503280" y="4316400"/>
            <a:ext cx="5855760" cy="4059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0" name="PlaceHolder 1"/>
          <p:cNvSpPr>
            <a:spLocks noGrp="1"/>
          </p:cNvSpPr>
          <p:nvPr>
            <p:ph type="sldImg"/>
          </p:nvPr>
        </p:nvSpPr>
        <p:spPr>
          <a:xfrm>
            <a:off x="0" y="303120"/>
            <a:ext cx="1440" cy="1800"/>
          </a:xfrm>
          <a:prstGeom prst="rect">
            <a:avLst/>
          </a:prstGeom>
        </p:spPr>
      </p:sp>
      <p:sp>
        <p:nvSpPr>
          <p:cNvPr id="751"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p>
            <a:pPr/>
            <a:r>
              <a:rPr b="0" lang="en-US" sz="1200" spc="-1" strike="noStrike">
                <a:solidFill>
                  <a:srgbClr val="000000"/>
                </a:solidFill>
                <a:latin typeface="Times New Roman"/>
                <a:ea typeface="ＭＳ Ｐゴシック"/>
              </a:rPr>
              <a:t>-rat_align sets blur size and neighborhood size for 3dAllineate’s LPC and rat option for 3dSkullStrip though it’s not used here</a:t>
            </a:r>
            <a:endParaRPr b="0" lang="en-US" sz="1200" spc="-1" strike="noStrike">
              <a:solidFill>
                <a:srgbClr val="000000"/>
              </a:solidFill>
              <a:latin typeface="Times New Roman"/>
            </a:endParaRPr>
          </a:p>
        </p:txBody>
      </p:sp>
      <p:sp>
        <p:nvSpPr>
          <p:cNvPr id="752" name="CustomShape 3"/>
          <p:cNvSpPr/>
          <p:nvPr/>
        </p:nvSpPr>
        <p:spPr>
          <a:xfrm>
            <a:off x="3884760" y="868536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fld id="{77E39593-D735-4EFF-924E-77BB8ACF78B3}" type="slidenum">
              <a:rPr b="0" lang="en-US" sz="2400" spc="-1" strike="noStrike">
                <a:solidFill>
                  <a:srgbClr val="000000"/>
                </a:solidFill>
                <a:latin typeface="Times New Roman"/>
              </a:rPr>
              <a:t>&lt;number&gt;</a:t>
            </a:fld>
            <a:endParaRPr b="0" lang="en-US" sz="2400" spc="-1" strike="noStrike">
              <a:solidFill>
                <a:srgbClr val="000000"/>
              </a:solidFill>
              <a:latin typeface="Times New Roman"/>
            </a:endParaRPr>
          </a:p>
        </p:txBody>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3" name="PlaceHolder 1"/>
          <p:cNvSpPr>
            <a:spLocks noGrp="1"/>
          </p:cNvSpPr>
          <p:nvPr>
            <p:ph type="sldImg"/>
          </p:nvPr>
        </p:nvSpPr>
        <p:spPr>
          <a:xfrm>
            <a:off x="0" y="303120"/>
            <a:ext cx="1440" cy="1800"/>
          </a:xfrm>
          <a:prstGeom prst="rect">
            <a:avLst/>
          </a:prstGeom>
        </p:spPr>
      </p:sp>
      <p:sp>
        <p:nvSpPr>
          <p:cNvPr id="754"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5" name="PlaceHolder 1"/>
          <p:cNvSpPr>
            <a:spLocks noGrp="1"/>
          </p:cNvSpPr>
          <p:nvPr>
            <p:ph type="sldImg"/>
          </p:nvPr>
        </p:nvSpPr>
        <p:spPr>
          <a:xfrm>
            <a:off x="0" y="303120"/>
            <a:ext cx="1440" cy="1800"/>
          </a:xfrm>
          <a:prstGeom prst="rect">
            <a:avLst/>
          </a:prstGeom>
        </p:spPr>
      </p:sp>
      <p:sp>
        <p:nvSpPr>
          <p:cNvPr id="756"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PlaceHolder 1"/>
          <p:cNvSpPr>
            <a:spLocks noGrp="1"/>
          </p:cNvSpPr>
          <p:nvPr>
            <p:ph type="sldImg"/>
          </p:nvPr>
        </p:nvSpPr>
        <p:spPr>
          <a:xfrm>
            <a:off x="0" y="303120"/>
            <a:ext cx="1440" cy="1800"/>
          </a:xfrm>
          <a:prstGeom prst="rect">
            <a:avLst/>
          </a:prstGeom>
        </p:spPr>
      </p:sp>
      <p:sp>
        <p:nvSpPr>
          <p:cNvPr id="758"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6" name="PlaceHolder 1"/>
          <p:cNvSpPr>
            <a:spLocks noGrp="1"/>
          </p:cNvSpPr>
          <p:nvPr>
            <p:ph type="sldImg"/>
          </p:nvPr>
        </p:nvSpPr>
        <p:spPr>
          <a:xfrm>
            <a:off x="0" y="303120"/>
            <a:ext cx="1440" cy="1800"/>
          </a:xfrm>
          <a:prstGeom prst="rect">
            <a:avLst/>
          </a:prstGeom>
        </p:spPr>
      </p:sp>
      <p:sp>
        <p:nvSpPr>
          <p:cNvPr id="647"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9" name="PlaceHolder 1"/>
          <p:cNvSpPr>
            <a:spLocks noGrp="1"/>
          </p:cNvSpPr>
          <p:nvPr>
            <p:ph type="sldImg"/>
          </p:nvPr>
        </p:nvSpPr>
        <p:spPr>
          <a:xfrm>
            <a:off x="0" y="303120"/>
            <a:ext cx="1440" cy="1800"/>
          </a:xfrm>
          <a:prstGeom prst="rect">
            <a:avLst/>
          </a:prstGeom>
        </p:spPr>
      </p:sp>
      <p:sp>
        <p:nvSpPr>
          <p:cNvPr id="760"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1" name="PlaceHolder 1"/>
          <p:cNvSpPr>
            <a:spLocks noGrp="1"/>
          </p:cNvSpPr>
          <p:nvPr>
            <p:ph type="sldImg"/>
          </p:nvPr>
        </p:nvSpPr>
        <p:spPr>
          <a:xfrm>
            <a:off x="0" y="303120"/>
            <a:ext cx="1440" cy="1800"/>
          </a:xfrm>
          <a:prstGeom prst="rect">
            <a:avLst/>
          </a:prstGeom>
        </p:spPr>
      </p:sp>
      <p:sp>
        <p:nvSpPr>
          <p:cNvPr id="762"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3" name="PlaceHolder 1"/>
          <p:cNvSpPr>
            <a:spLocks noGrp="1"/>
          </p:cNvSpPr>
          <p:nvPr>
            <p:ph type="sldImg"/>
          </p:nvPr>
        </p:nvSpPr>
        <p:spPr>
          <a:xfrm>
            <a:off x="0" y="303120"/>
            <a:ext cx="1440" cy="1800"/>
          </a:xfrm>
          <a:prstGeom prst="rect">
            <a:avLst/>
          </a:prstGeom>
        </p:spPr>
      </p:sp>
      <p:sp>
        <p:nvSpPr>
          <p:cNvPr id="764"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PlaceHolder 1"/>
          <p:cNvSpPr>
            <a:spLocks noGrp="1"/>
          </p:cNvSpPr>
          <p:nvPr>
            <p:ph type="sldImg"/>
          </p:nvPr>
        </p:nvSpPr>
        <p:spPr>
          <a:xfrm>
            <a:off x="0" y="303120"/>
            <a:ext cx="1440" cy="1800"/>
          </a:xfrm>
          <a:prstGeom prst="rect">
            <a:avLst/>
          </a:prstGeom>
        </p:spPr>
      </p:sp>
      <p:sp>
        <p:nvSpPr>
          <p:cNvPr id="766"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PlaceHolder 1"/>
          <p:cNvSpPr>
            <a:spLocks noGrp="1"/>
          </p:cNvSpPr>
          <p:nvPr>
            <p:ph type="sldImg"/>
          </p:nvPr>
        </p:nvSpPr>
        <p:spPr>
          <a:xfrm>
            <a:off x="0" y="303120"/>
            <a:ext cx="1440" cy="1800"/>
          </a:xfrm>
          <a:prstGeom prst="rect">
            <a:avLst/>
          </a:prstGeom>
        </p:spPr>
      </p:sp>
      <p:sp>
        <p:nvSpPr>
          <p:cNvPr id="649"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PlaceHolder 1"/>
          <p:cNvSpPr>
            <a:spLocks noGrp="1"/>
          </p:cNvSpPr>
          <p:nvPr>
            <p:ph type="sldImg"/>
          </p:nvPr>
        </p:nvSpPr>
        <p:spPr>
          <a:xfrm>
            <a:off x="0" y="303120"/>
            <a:ext cx="1440" cy="1800"/>
          </a:xfrm>
          <a:prstGeom prst="rect">
            <a:avLst/>
          </a:prstGeom>
        </p:spPr>
      </p:sp>
      <p:sp>
        <p:nvSpPr>
          <p:cNvPr id="651" name="CustomShape 2"/>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25" name="PlaceHolder 2"/>
          <p:cNvSpPr>
            <a:spLocks noGrp="1"/>
          </p:cNvSpPr>
          <p:nvPr>
            <p:ph type="body"/>
          </p:nvPr>
        </p:nvSpPr>
        <p:spPr>
          <a:xfrm>
            <a:off x="685800" y="144756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26" name="PlaceHolder 3"/>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28"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29"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30" name="PlaceHolder 4"/>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31" name="PlaceHolder 5"/>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33" name="PlaceHolder 2"/>
          <p:cNvSpPr>
            <a:spLocks noGrp="1"/>
          </p:cNvSpPr>
          <p:nvPr>
            <p:ph type="body"/>
          </p:nvPr>
        </p:nvSpPr>
        <p:spPr>
          <a:xfrm>
            <a:off x="68580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34" name="PlaceHolder 3"/>
          <p:cNvSpPr>
            <a:spLocks noGrp="1"/>
          </p:cNvSpPr>
          <p:nvPr>
            <p:ph type="body"/>
          </p:nvPr>
        </p:nvSpPr>
        <p:spPr>
          <a:xfrm>
            <a:off x="341352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35" name="PlaceHolder 4"/>
          <p:cNvSpPr>
            <a:spLocks noGrp="1"/>
          </p:cNvSpPr>
          <p:nvPr>
            <p:ph type="body"/>
          </p:nvPr>
        </p:nvSpPr>
        <p:spPr>
          <a:xfrm>
            <a:off x="614124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36" name="PlaceHolder 5"/>
          <p:cNvSpPr>
            <a:spLocks noGrp="1"/>
          </p:cNvSpPr>
          <p:nvPr>
            <p:ph type="body"/>
          </p:nvPr>
        </p:nvSpPr>
        <p:spPr>
          <a:xfrm>
            <a:off x="68580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37" name="PlaceHolder 6"/>
          <p:cNvSpPr>
            <a:spLocks noGrp="1"/>
          </p:cNvSpPr>
          <p:nvPr>
            <p:ph type="body"/>
          </p:nvPr>
        </p:nvSpPr>
        <p:spPr>
          <a:xfrm>
            <a:off x="341352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38" name="PlaceHolder 7"/>
          <p:cNvSpPr>
            <a:spLocks noGrp="1"/>
          </p:cNvSpPr>
          <p:nvPr>
            <p:ph type="body"/>
          </p:nvPr>
        </p:nvSpPr>
        <p:spPr>
          <a:xfrm>
            <a:off x="614124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45" name="PlaceHolder 2"/>
          <p:cNvSpPr>
            <a:spLocks noGrp="1"/>
          </p:cNvSpPr>
          <p:nvPr>
            <p:ph type="subTitle"/>
          </p:nvPr>
        </p:nvSpPr>
        <p:spPr>
          <a:xfrm>
            <a:off x="685800" y="1447560"/>
            <a:ext cx="8067600" cy="5095800"/>
          </a:xfrm>
          <a:prstGeom prst="rect">
            <a:avLst/>
          </a:prstGeom>
        </p:spPr>
        <p:txBody>
          <a:bodyPr lIns="0" rIns="0" tIns="0" bIns="0" anchor="ctr"/>
          <a:p>
            <a:pPr marL="342720" indent="-342720" algn="ctr">
              <a:spcBef>
                <a:spcPts val="422"/>
              </a:spcBef>
            </a:pPr>
            <a:endParaRPr b="0" lang="en-US" sz="17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47" name="PlaceHolder 2"/>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49"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50"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85800" y="609120"/>
            <a:ext cx="7763040" cy="2783160"/>
          </a:xfrm>
          <a:prstGeom prst="rect">
            <a:avLst/>
          </a:prstGeom>
        </p:spPr>
        <p:txBody>
          <a:bodyPr lIns="0" rIns="0" tIns="0" bIns="0" anchor="ctr"/>
          <a:p>
            <a:pPr marL="342720" indent="-342720" algn="ctr">
              <a:spcBef>
                <a:spcPts val="422"/>
              </a:spcBef>
            </a:pPr>
            <a:endParaRPr b="0" lang="en-US" sz="17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54"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55"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56" name="PlaceHolder 4"/>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4" name="PlaceHolder 2"/>
          <p:cNvSpPr>
            <a:spLocks noGrp="1"/>
          </p:cNvSpPr>
          <p:nvPr>
            <p:ph type="subTitle"/>
          </p:nvPr>
        </p:nvSpPr>
        <p:spPr>
          <a:xfrm>
            <a:off x="685800" y="1447560"/>
            <a:ext cx="8067600" cy="5095800"/>
          </a:xfrm>
          <a:prstGeom prst="rect">
            <a:avLst/>
          </a:prstGeom>
        </p:spPr>
        <p:txBody>
          <a:bodyPr lIns="0" rIns="0" tIns="0" bIns="0" anchor="ctr"/>
          <a:p>
            <a:pPr marL="342720" indent="-342720" algn="ctr">
              <a:spcBef>
                <a:spcPts val="422"/>
              </a:spcBef>
            </a:pPr>
            <a:endParaRPr b="0" lang="en-US" sz="17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58"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59"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60" name="PlaceHolder 4"/>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62"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63"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64" name="PlaceHolder 4"/>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66" name="PlaceHolder 2"/>
          <p:cNvSpPr>
            <a:spLocks noGrp="1"/>
          </p:cNvSpPr>
          <p:nvPr>
            <p:ph type="body"/>
          </p:nvPr>
        </p:nvSpPr>
        <p:spPr>
          <a:xfrm>
            <a:off x="685800" y="144756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67" name="PlaceHolder 3"/>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69"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70"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71" name="PlaceHolder 4"/>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72" name="PlaceHolder 5"/>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74" name="PlaceHolder 2"/>
          <p:cNvSpPr>
            <a:spLocks noGrp="1"/>
          </p:cNvSpPr>
          <p:nvPr>
            <p:ph type="body"/>
          </p:nvPr>
        </p:nvSpPr>
        <p:spPr>
          <a:xfrm>
            <a:off x="68580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75" name="PlaceHolder 3"/>
          <p:cNvSpPr>
            <a:spLocks noGrp="1"/>
          </p:cNvSpPr>
          <p:nvPr>
            <p:ph type="body"/>
          </p:nvPr>
        </p:nvSpPr>
        <p:spPr>
          <a:xfrm>
            <a:off x="341352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76" name="PlaceHolder 4"/>
          <p:cNvSpPr>
            <a:spLocks noGrp="1"/>
          </p:cNvSpPr>
          <p:nvPr>
            <p:ph type="body"/>
          </p:nvPr>
        </p:nvSpPr>
        <p:spPr>
          <a:xfrm>
            <a:off x="614124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77" name="PlaceHolder 5"/>
          <p:cNvSpPr>
            <a:spLocks noGrp="1"/>
          </p:cNvSpPr>
          <p:nvPr>
            <p:ph type="body"/>
          </p:nvPr>
        </p:nvSpPr>
        <p:spPr>
          <a:xfrm>
            <a:off x="68580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78" name="PlaceHolder 6"/>
          <p:cNvSpPr>
            <a:spLocks noGrp="1"/>
          </p:cNvSpPr>
          <p:nvPr>
            <p:ph type="body"/>
          </p:nvPr>
        </p:nvSpPr>
        <p:spPr>
          <a:xfrm>
            <a:off x="341352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79" name="PlaceHolder 7"/>
          <p:cNvSpPr>
            <a:spLocks noGrp="1"/>
          </p:cNvSpPr>
          <p:nvPr>
            <p:ph type="body"/>
          </p:nvPr>
        </p:nvSpPr>
        <p:spPr>
          <a:xfrm>
            <a:off x="614124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86" name="PlaceHolder 2"/>
          <p:cNvSpPr>
            <a:spLocks noGrp="1"/>
          </p:cNvSpPr>
          <p:nvPr>
            <p:ph type="subTitle"/>
          </p:nvPr>
        </p:nvSpPr>
        <p:spPr>
          <a:xfrm>
            <a:off x="685800" y="1447560"/>
            <a:ext cx="8067600" cy="5095800"/>
          </a:xfrm>
          <a:prstGeom prst="rect">
            <a:avLst/>
          </a:prstGeom>
        </p:spPr>
        <p:txBody>
          <a:bodyPr lIns="0" rIns="0" tIns="0" bIns="0" anchor="ctr"/>
          <a:p>
            <a:pPr marL="342720" indent="-342720" algn="ctr">
              <a:spcBef>
                <a:spcPts val="422"/>
              </a:spcBef>
            </a:pPr>
            <a:endParaRPr b="0" lang="en-US" sz="1700" spc="-1" strike="noStrike">
              <a:solidFill>
                <a:srgbClr val="000000"/>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88" name="PlaceHolder 2"/>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90"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91"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6" name="PlaceHolder 2"/>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685800" y="609120"/>
            <a:ext cx="7763040" cy="2783160"/>
          </a:xfrm>
          <a:prstGeom prst="rect">
            <a:avLst/>
          </a:prstGeom>
        </p:spPr>
        <p:txBody>
          <a:bodyPr lIns="0" rIns="0" tIns="0" bIns="0" anchor="ctr"/>
          <a:p>
            <a:pPr marL="342720" indent="-342720" algn="ctr">
              <a:spcBef>
                <a:spcPts val="422"/>
              </a:spcBef>
            </a:pPr>
            <a:endParaRPr b="0" lang="en-US" sz="17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95"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96"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97" name="PlaceHolder 4"/>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99"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00"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01" name="PlaceHolder 4"/>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03"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04"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05" name="PlaceHolder 4"/>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07" name="PlaceHolder 2"/>
          <p:cNvSpPr>
            <a:spLocks noGrp="1"/>
          </p:cNvSpPr>
          <p:nvPr>
            <p:ph type="body"/>
          </p:nvPr>
        </p:nvSpPr>
        <p:spPr>
          <a:xfrm>
            <a:off x="685800" y="144756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08" name="PlaceHolder 3"/>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10"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11"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12" name="PlaceHolder 4"/>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13" name="PlaceHolder 5"/>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15" name="PlaceHolder 2"/>
          <p:cNvSpPr>
            <a:spLocks noGrp="1"/>
          </p:cNvSpPr>
          <p:nvPr>
            <p:ph type="body"/>
          </p:nvPr>
        </p:nvSpPr>
        <p:spPr>
          <a:xfrm>
            <a:off x="68580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16" name="PlaceHolder 3"/>
          <p:cNvSpPr>
            <a:spLocks noGrp="1"/>
          </p:cNvSpPr>
          <p:nvPr>
            <p:ph type="body"/>
          </p:nvPr>
        </p:nvSpPr>
        <p:spPr>
          <a:xfrm>
            <a:off x="341352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17" name="PlaceHolder 4"/>
          <p:cNvSpPr>
            <a:spLocks noGrp="1"/>
          </p:cNvSpPr>
          <p:nvPr>
            <p:ph type="body"/>
          </p:nvPr>
        </p:nvSpPr>
        <p:spPr>
          <a:xfrm>
            <a:off x="614124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18" name="PlaceHolder 5"/>
          <p:cNvSpPr>
            <a:spLocks noGrp="1"/>
          </p:cNvSpPr>
          <p:nvPr>
            <p:ph type="body"/>
          </p:nvPr>
        </p:nvSpPr>
        <p:spPr>
          <a:xfrm>
            <a:off x="68580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19" name="PlaceHolder 6"/>
          <p:cNvSpPr>
            <a:spLocks noGrp="1"/>
          </p:cNvSpPr>
          <p:nvPr>
            <p:ph type="body"/>
          </p:nvPr>
        </p:nvSpPr>
        <p:spPr>
          <a:xfrm>
            <a:off x="341352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20" name="PlaceHolder 7"/>
          <p:cNvSpPr>
            <a:spLocks noGrp="1"/>
          </p:cNvSpPr>
          <p:nvPr>
            <p:ph type="body"/>
          </p:nvPr>
        </p:nvSpPr>
        <p:spPr>
          <a:xfrm>
            <a:off x="614124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4"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25" name="PlaceHolder 2"/>
          <p:cNvSpPr>
            <a:spLocks noGrp="1"/>
          </p:cNvSpPr>
          <p:nvPr>
            <p:ph type="subTitle"/>
          </p:nvPr>
        </p:nvSpPr>
        <p:spPr>
          <a:xfrm>
            <a:off x="685800" y="1447560"/>
            <a:ext cx="8067600" cy="5095800"/>
          </a:xfrm>
          <a:prstGeom prst="rect">
            <a:avLst/>
          </a:prstGeom>
        </p:spPr>
        <p:txBody>
          <a:bodyPr lIns="0" rIns="0" tIns="0" bIns="0" anchor="ctr"/>
          <a:p>
            <a:pPr marL="342720" indent="-342720" algn="ctr">
              <a:spcBef>
                <a:spcPts val="422"/>
              </a:spcBef>
            </a:pPr>
            <a:endParaRPr b="0" lang="en-US" sz="1700" spc="-1" strike="noStrike">
              <a:solidFill>
                <a:srgbClr val="000000"/>
              </a:solid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27" name="PlaceHolder 2"/>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8"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9"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29"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30"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1"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2" name="PlaceHolder 1"/>
          <p:cNvSpPr>
            <a:spLocks noGrp="1"/>
          </p:cNvSpPr>
          <p:nvPr>
            <p:ph type="subTitle"/>
          </p:nvPr>
        </p:nvSpPr>
        <p:spPr>
          <a:xfrm>
            <a:off x="685800" y="609120"/>
            <a:ext cx="7763040" cy="2783160"/>
          </a:xfrm>
          <a:prstGeom prst="rect">
            <a:avLst/>
          </a:prstGeom>
        </p:spPr>
        <p:txBody>
          <a:bodyPr lIns="0" rIns="0" tIns="0" bIns="0" anchor="ctr"/>
          <a:p>
            <a:pPr marL="342720" indent="-342720" algn="ctr">
              <a:spcBef>
                <a:spcPts val="422"/>
              </a:spcBef>
            </a:pPr>
            <a:endParaRPr b="0" lang="en-US" sz="1700" spc="-1" strike="noStrike">
              <a:solidFill>
                <a:srgbClr val="000000"/>
              </a:solid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34"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35"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36" name="PlaceHolder 4"/>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38"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39"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40" name="PlaceHolder 4"/>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42"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43"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44" name="PlaceHolder 4"/>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46" name="PlaceHolder 2"/>
          <p:cNvSpPr>
            <a:spLocks noGrp="1"/>
          </p:cNvSpPr>
          <p:nvPr>
            <p:ph type="body"/>
          </p:nvPr>
        </p:nvSpPr>
        <p:spPr>
          <a:xfrm>
            <a:off x="685800" y="144756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47" name="PlaceHolder 3"/>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49"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50"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51" name="PlaceHolder 4"/>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52" name="PlaceHolder 5"/>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54" name="PlaceHolder 2"/>
          <p:cNvSpPr>
            <a:spLocks noGrp="1"/>
          </p:cNvSpPr>
          <p:nvPr>
            <p:ph type="body"/>
          </p:nvPr>
        </p:nvSpPr>
        <p:spPr>
          <a:xfrm>
            <a:off x="68580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55" name="PlaceHolder 3"/>
          <p:cNvSpPr>
            <a:spLocks noGrp="1"/>
          </p:cNvSpPr>
          <p:nvPr>
            <p:ph type="body"/>
          </p:nvPr>
        </p:nvSpPr>
        <p:spPr>
          <a:xfrm>
            <a:off x="341352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56" name="PlaceHolder 4"/>
          <p:cNvSpPr>
            <a:spLocks noGrp="1"/>
          </p:cNvSpPr>
          <p:nvPr>
            <p:ph type="body"/>
          </p:nvPr>
        </p:nvSpPr>
        <p:spPr>
          <a:xfrm>
            <a:off x="6141240" y="144756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57" name="PlaceHolder 5"/>
          <p:cNvSpPr>
            <a:spLocks noGrp="1"/>
          </p:cNvSpPr>
          <p:nvPr>
            <p:ph type="body"/>
          </p:nvPr>
        </p:nvSpPr>
        <p:spPr>
          <a:xfrm>
            <a:off x="68580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58" name="PlaceHolder 6"/>
          <p:cNvSpPr>
            <a:spLocks noGrp="1"/>
          </p:cNvSpPr>
          <p:nvPr>
            <p:ph type="body"/>
          </p:nvPr>
        </p:nvSpPr>
        <p:spPr>
          <a:xfrm>
            <a:off x="341352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59" name="PlaceHolder 7"/>
          <p:cNvSpPr>
            <a:spLocks noGrp="1"/>
          </p:cNvSpPr>
          <p:nvPr>
            <p:ph type="body"/>
          </p:nvPr>
        </p:nvSpPr>
        <p:spPr>
          <a:xfrm>
            <a:off x="6141240" y="4109040"/>
            <a:ext cx="25974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85800" y="609120"/>
            <a:ext cx="7763040" cy="2783160"/>
          </a:xfrm>
          <a:prstGeom prst="rect">
            <a:avLst/>
          </a:prstGeom>
        </p:spPr>
        <p:txBody>
          <a:bodyPr lIns="0" rIns="0" tIns="0" bIns="0" anchor="ctr"/>
          <a:p>
            <a:pPr marL="342720" indent="-342720" algn="ctr">
              <a:spcBef>
                <a:spcPts val="422"/>
              </a:spcBef>
            </a:pPr>
            <a:endParaRPr b="0" lang="en-US" sz="17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3"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4"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5" name="PlaceHolder 4"/>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17"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8"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19" name="PlaceHolder 4"/>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latin typeface="Times New Roman"/>
            </a:endParaRPr>
          </a:p>
        </p:txBody>
      </p:sp>
      <p:sp>
        <p:nvSpPr>
          <p:cNvPr id="21"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22"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
        <p:nvSpPr>
          <p:cNvPr id="23" name="PlaceHolder 4"/>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304920" y="228600"/>
            <a:ext cx="761760" cy="613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95000"/>
              </a:lnSpc>
              <a:spcBef>
                <a:spcPts val="748"/>
              </a:spcBef>
            </a:pPr>
            <a:r>
              <a:rPr b="1" lang="en-GB" sz="1200" spc="-1" strike="noStrike">
                <a:solidFill>
                  <a:srgbClr val="0901ff"/>
                </a:solidFill>
                <a:latin typeface="Courier New"/>
              </a:rPr>
              <a:t>-</a:t>
            </a:r>
            <a:fld id="{B38C05C8-C9CC-40EB-A24D-842EEFEC40B4}" type="slidenum">
              <a:rPr b="1" lang="en-GB" sz="1200" spc="-1" strike="noStrike">
                <a:solidFill>
                  <a:srgbClr val="0901ff"/>
                </a:solidFill>
                <a:latin typeface="Courier New"/>
              </a:rPr>
              <a:t>&lt;number&gt;</a:t>
            </a:fld>
            <a:r>
              <a:rPr b="1" lang="en-GB" sz="1200" spc="-1" strike="noStrike">
                <a:solidFill>
                  <a:srgbClr val="0901ff"/>
                </a:solidFill>
                <a:latin typeface="Courier New"/>
              </a:rPr>
              <a:t>-</a:t>
            </a:r>
            <a:endParaRPr b="0" lang="en-US" sz="1200" spc="-1" strike="noStrike">
              <a:solidFill>
                <a:srgbClr val="000000"/>
              </a:solidFill>
              <a:latin typeface="Times New Roman"/>
            </a:endParaRPr>
          </a:p>
        </p:txBody>
      </p:sp>
      <p:sp>
        <p:nvSpPr>
          <p:cNvPr id="1" name="PlaceHolder 2"/>
          <p:cNvSpPr>
            <a:spLocks noGrp="1"/>
          </p:cNvSpPr>
          <p:nvPr>
            <p:ph type="title"/>
          </p:nvPr>
        </p:nvSpPr>
        <p:spPr>
          <a:xfrm>
            <a:off x="685800" y="609120"/>
            <a:ext cx="7763040" cy="600120"/>
          </a:xfrm>
          <a:prstGeom prst="rect">
            <a:avLst/>
          </a:prstGeom>
        </p:spPr>
        <p:txBody>
          <a:bodyPr lIns="90000" rIns="90000" tIns="46800" bIns="46800" anchor="ctr"/>
          <a:p>
            <a:pPr algn="ctr"/>
            <a:r>
              <a:rPr b="0" lang="en-US" sz="2400" spc="-1" strike="noStrike">
                <a:solidFill>
                  <a:srgbClr val="000000"/>
                </a:solidFill>
                <a:latin typeface="Times New Roman"/>
              </a:rPr>
              <a:t>Click to edit the title text format</a:t>
            </a:r>
            <a:endParaRPr b="0" lang="en-US" sz="2400" spc="-1" strike="noStrike">
              <a:solidFill>
                <a:srgbClr val="000000"/>
              </a:solidFill>
              <a:latin typeface="Times New Roman"/>
            </a:endParaRPr>
          </a:p>
        </p:txBody>
      </p:sp>
      <p:sp>
        <p:nvSpPr>
          <p:cNvPr id="2" name="PlaceHolder 3"/>
          <p:cNvSpPr>
            <a:spLocks noGrp="1"/>
          </p:cNvSpPr>
          <p:nvPr>
            <p:ph type="body"/>
          </p:nvPr>
        </p:nvSpPr>
        <p:spPr>
          <a:xfrm>
            <a:off x="685800" y="1447560"/>
            <a:ext cx="8067600" cy="5095800"/>
          </a:xfrm>
          <a:prstGeom prst="rect">
            <a:avLst/>
          </a:prstGeom>
        </p:spPr>
        <p:txBody>
          <a:bodyPr lIns="90000" rIns="90000" tIns="46800" bIns="46800">
            <a:normAutofit/>
          </a:bodyPr>
          <a:p>
            <a:pPr marL="342720" indent="-342720">
              <a:spcBef>
                <a:spcPts val="422"/>
              </a:spcBef>
            </a:pPr>
            <a:r>
              <a:rPr b="0" lang="en-US" sz="1700" spc="-1" strike="noStrike">
                <a:solidFill>
                  <a:srgbClr val="000000"/>
                </a:solidFill>
                <a:latin typeface="Arial"/>
              </a:rPr>
              <a:t>Click to edit the outline text format</a:t>
            </a:r>
            <a:endParaRPr b="0" lang="en-US" sz="1700" spc="-1" strike="noStrike">
              <a:solidFill>
                <a:srgbClr val="000000"/>
              </a:solidFill>
              <a:latin typeface="Arial"/>
            </a:endParaRPr>
          </a:p>
          <a:p>
            <a:pPr lvl="1" marL="742680" indent="-285480">
              <a:spcBef>
                <a:spcPts val="422"/>
              </a:spcBef>
              <a:buClr>
                <a:srgbClr val="000000"/>
              </a:buClr>
              <a:buFont typeface="Times New Roman"/>
              <a:buChar char="–"/>
            </a:pPr>
            <a:r>
              <a:rPr b="0" lang="en-US" sz="1700" spc="-1" strike="noStrike">
                <a:solidFill>
                  <a:srgbClr val="000000"/>
                </a:solidFill>
                <a:latin typeface="Arial"/>
              </a:rPr>
              <a:t>Second Outline Level</a:t>
            </a:r>
            <a:endParaRPr b="0" lang="en-US" sz="1700" spc="-1" strike="noStrike">
              <a:solidFill>
                <a:srgbClr val="000000"/>
              </a:solidFill>
              <a:latin typeface="Arial"/>
            </a:endParaRPr>
          </a:p>
          <a:p>
            <a:pPr lvl="2" marL="1143000" indent="-228600">
              <a:spcBef>
                <a:spcPts val="422"/>
              </a:spcBef>
              <a:buClr>
                <a:srgbClr val="000000"/>
              </a:buClr>
              <a:buFont typeface="Times New Roman"/>
              <a:buChar char="•"/>
            </a:pPr>
            <a:r>
              <a:rPr b="0" lang="en-US" sz="1700" spc="-1" strike="noStrike">
                <a:solidFill>
                  <a:srgbClr val="000000"/>
                </a:solidFill>
                <a:latin typeface="Arial"/>
              </a:rPr>
              <a:t>Third Outline Level</a:t>
            </a:r>
            <a:endParaRPr b="0" lang="en-US" sz="1700" spc="-1" strike="noStrike">
              <a:solidFill>
                <a:srgbClr val="000000"/>
              </a:solidFill>
              <a:latin typeface="Arial"/>
            </a:endParaRPr>
          </a:p>
          <a:p>
            <a:pPr lvl="3" marL="1600200" indent="-228600">
              <a:spcBef>
                <a:spcPts val="422"/>
              </a:spcBef>
              <a:buClr>
                <a:srgbClr val="000000"/>
              </a:buClr>
              <a:buFont typeface="Times New Roman"/>
              <a:buChar char="–"/>
            </a:pPr>
            <a:r>
              <a:rPr b="0" lang="en-US" sz="1700" spc="-1" strike="noStrike">
                <a:solidFill>
                  <a:srgbClr val="000000"/>
                </a:solidFill>
                <a:latin typeface="Arial"/>
              </a:rPr>
              <a:t>Fourth Outline Level</a:t>
            </a:r>
            <a:endParaRPr b="0" lang="en-US" sz="1700" spc="-1" strike="noStrike">
              <a:solidFill>
                <a:srgbClr val="000000"/>
              </a:solidFill>
              <a:latin typeface="Arial"/>
            </a:endParaRPr>
          </a:p>
          <a:p>
            <a:pPr lvl="4" marL="2057400" indent="-228600">
              <a:spcBef>
                <a:spcPts val="422"/>
              </a:spcBef>
              <a:buClr>
                <a:srgbClr val="000000"/>
              </a:buClr>
              <a:buFont typeface="Times New Roman"/>
              <a:buChar char="»"/>
            </a:pPr>
            <a:r>
              <a:rPr b="0" lang="en-US" sz="1700" spc="-1" strike="noStrike">
                <a:solidFill>
                  <a:srgbClr val="000000"/>
                </a:solidFill>
                <a:latin typeface="Arial"/>
              </a:rPr>
              <a:t>Fifth Outline Level</a:t>
            </a:r>
            <a:endParaRPr b="0" lang="en-US" sz="1700" spc="-1" strike="noStrike">
              <a:solidFill>
                <a:srgbClr val="000000"/>
              </a:solidFill>
              <a:latin typeface="Arial"/>
            </a:endParaRPr>
          </a:p>
          <a:p>
            <a:pPr lvl="5" marL="2057400" indent="-228600">
              <a:spcBef>
                <a:spcPts val="422"/>
              </a:spcBef>
              <a:buClr>
                <a:srgbClr val="000000"/>
              </a:buClr>
              <a:buFont typeface="Times New Roman"/>
              <a:buChar char="»"/>
            </a:pPr>
            <a:r>
              <a:rPr b="0" lang="en-US" sz="1700" spc="-1" strike="noStrike">
                <a:solidFill>
                  <a:srgbClr val="000000"/>
                </a:solidFill>
                <a:latin typeface="Arial"/>
              </a:rPr>
              <a:t>Sixth Outline Level</a:t>
            </a:r>
            <a:endParaRPr b="0" lang="en-US" sz="1700" spc="-1" strike="noStrike">
              <a:solidFill>
                <a:srgbClr val="000000"/>
              </a:solidFill>
              <a:latin typeface="Arial"/>
            </a:endParaRPr>
          </a:p>
          <a:p>
            <a:pPr lvl="6" marL="2057400" indent="-228600">
              <a:spcBef>
                <a:spcPts val="422"/>
              </a:spcBef>
              <a:buClr>
                <a:srgbClr val="000000"/>
              </a:buClr>
              <a:buFont typeface="Times New Roman"/>
              <a:buChar char="»"/>
            </a:pPr>
            <a:r>
              <a:rPr b="0" lang="en-US" sz="1700" spc="-1" strike="noStrike">
                <a:solidFill>
                  <a:srgbClr val="000000"/>
                </a:solidFill>
                <a:latin typeface="Arial"/>
              </a:rPr>
              <a:t>Seventh Outline Level</a:t>
            </a:r>
            <a:endParaRPr b="0" lang="en-US" sz="17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685440" y="2130480"/>
            <a:ext cx="7767720" cy="1465200"/>
          </a:xfrm>
          <a:prstGeom prst="rect">
            <a:avLst/>
          </a:prstGeom>
        </p:spPr>
        <p:txBody>
          <a:bodyPr anchor="ct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40" name="PlaceHolder 2"/>
          <p:cNvSpPr>
            <a:spLocks noGrp="1"/>
          </p:cNvSpPr>
          <p:nvPr>
            <p:ph type="dt"/>
          </p:nvPr>
        </p:nvSpPr>
        <p:spPr>
          <a:xfrm>
            <a:off x="456840" y="6356160"/>
            <a:ext cx="2128680" cy="360360"/>
          </a:xfrm>
          <a:prstGeom prst="rect">
            <a:avLst/>
          </a:prstGeom>
        </p:spPr>
        <p:txBody>
          <a:bodyPr anchor="ctr"/>
          <a:p>
            <a:pPr>
              <a:lnSpc>
                <a:spcPct val="100000"/>
              </a:lnSpc>
            </a:pPr>
            <a:fld id="{D8BFE07B-BCC3-4B06-94A8-B1E3DEDD003C}" type="datetime">
              <a:rPr b="0" lang="en-US" sz="1200" spc="-1" strike="noStrike">
                <a:solidFill>
                  <a:srgbClr val="8b8b8b"/>
                </a:solidFill>
                <a:latin typeface="Calibri"/>
                <a:ea typeface="Tahoma"/>
              </a:rPr>
              <a:t>09/30/19</a:t>
            </a:fld>
            <a:endParaRPr b="0" lang="en-US" sz="1200" spc="-1" strike="noStrike">
              <a:latin typeface="Times New Roman"/>
            </a:endParaRPr>
          </a:p>
        </p:txBody>
      </p:sp>
      <p:sp>
        <p:nvSpPr>
          <p:cNvPr id="41" name="CustomShape 3"/>
          <p:cNvSpPr/>
          <p:nvPr/>
        </p:nvSpPr>
        <p:spPr>
          <a:xfrm>
            <a:off x="3124080" y="6356520"/>
            <a:ext cx="28958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42" name="PlaceHolder 4"/>
          <p:cNvSpPr>
            <a:spLocks noGrp="1"/>
          </p:cNvSpPr>
          <p:nvPr>
            <p:ph type="sldNum"/>
          </p:nvPr>
        </p:nvSpPr>
        <p:spPr>
          <a:xfrm>
            <a:off x="6553080" y="6356160"/>
            <a:ext cx="2129040" cy="360360"/>
          </a:xfrm>
          <a:prstGeom prst="rect">
            <a:avLst/>
          </a:prstGeom>
        </p:spPr>
        <p:txBody>
          <a:bodyPr anchor="ctr"/>
          <a:p>
            <a:pPr algn="r">
              <a:lnSpc>
                <a:spcPct val="100000"/>
              </a:lnSpc>
            </a:pPr>
            <a:fld id="{CA41DE5C-6C21-43C5-9225-3CCED733782D}" type="slidenum">
              <a:rPr b="0" lang="en-US" sz="1200" spc="-1" strike="noStrike">
                <a:solidFill>
                  <a:srgbClr val="8b8b8b"/>
                </a:solidFill>
                <a:latin typeface="Calibri"/>
                <a:ea typeface="Tahoma"/>
              </a:rPr>
              <a:t>&lt;number&gt;</a:t>
            </a:fld>
            <a:endParaRPr b="0" lang="en-US" sz="1200" spc="-1" strike="noStrike">
              <a:latin typeface="Times New Roman"/>
            </a:endParaRPr>
          </a:p>
        </p:txBody>
      </p:sp>
      <p:sp>
        <p:nvSpPr>
          <p:cNvPr id="43" name="PlaceHolder 5"/>
          <p:cNvSpPr>
            <a:spLocks noGrp="1"/>
          </p:cNvSpPr>
          <p:nvPr>
            <p:ph type="body"/>
          </p:nvPr>
        </p:nvSpPr>
        <p:spPr>
          <a:xfrm>
            <a:off x="456840" y="1604520"/>
            <a:ext cx="8224920" cy="3971880"/>
          </a:xfrm>
          <a:prstGeom prst="rect">
            <a:avLst/>
          </a:prstGeom>
        </p:spPr>
        <p:txBody>
          <a:bodyPr lIns="0" rIns="0" tIns="68400" bIns="0">
            <a:normAutofit/>
          </a:bodyPr>
          <a:p>
            <a:pPr marL="342720" indent="-342720">
              <a:spcAft>
                <a:spcPts val="1423"/>
              </a:spcAft>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742680" indent="-285480">
              <a:spcAft>
                <a:spcPts val="1137"/>
              </a:spcAft>
              <a:buClr>
                <a:srgbClr val="000000"/>
              </a:buClr>
              <a:buFont typeface="Times New Roman"/>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143000" indent="-228600">
              <a:spcAft>
                <a:spcPts val="848"/>
              </a:spcAft>
              <a:buClr>
                <a:srgbClr val="000000"/>
              </a:buClr>
              <a:buFont typeface="Times New Roman"/>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600200" indent="-228600">
              <a:spcAft>
                <a:spcPts val="573"/>
              </a:spcAft>
              <a:buClr>
                <a:srgbClr val="000000"/>
              </a:buClr>
              <a:buFont typeface="Times New Roman"/>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057400" indent="-228600">
              <a:spcAft>
                <a:spcPts val="286"/>
              </a:spcAft>
              <a:buClr>
                <a:srgbClr val="000000"/>
              </a:buClr>
              <a:buFont typeface="Times New Roman"/>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057400" indent="-228600">
              <a:spcAft>
                <a:spcPts val="286"/>
              </a:spcAft>
              <a:buClr>
                <a:srgbClr val="000000"/>
              </a:buClr>
              <a:buFont typeface="Times New Roman"/>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2057400" indent="-228600">
              <a:spcAft>
                <a:spcPts val="286"/>
              </a:spcAft>
              <a:buClr>
                <a:srgbClr val="000000"/>
              </a:buClr>
              <a:buFont typeface="Times New Roman"/>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4"/>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82" name="PlaceHolder 3"/>
          <p:cNvSpPr>
            <a:spLocks noGrp="1"/>
          </p:cNvSpPr>
          <p:nvPr>
            <p:ph type="dt"/>
          </p:nvPr>
        </p:nvSpPr>
        <p:spPr>
          <a:xfrm>
            <a:off x="457200" y="6247440"/>
            <a:ext cx="2130120" cy="472680"/>
          </a:xfrm>
          <a:prstGeom prst="rect">
            <a:avLst/>
          </a:prstGeom>
        </p:spPr>
        <p:txBody>
          <a:bodyPr lIns="0" rIns="0" tIns="0" bIns="0"/>
          <a:p>
            <a:r>
              <a:rPr b="0" lang="en-US" sz="1400" spc="-1" strike="noStrike">
                <a:latin typeface="Times New Roman"/>
              </a:rPr>
              <a:t>&lt;date/time&gt;</a:t>
            </a:r>
            <a:endParaRPr b="0" lang="en-US" sz="1400" spc="-1" strike="noStrike">
              <a:latin typeface="Times New Roman"/>
            </a:endParaRPr>
          </a:p>
        </p:txBody>
      </p:sp>
      <p:sp>
        <p:nvSpPr>
          <p:cNvPr id="83" name="PlaceHolder 4"/>
          <p:cNvSpPr>
            <a:spLocks noGrp="1"/>
          </p:cNvSpPr>
          <p:nvPr>
            <p:ph type="ftr"/>
          </p:nvPr>
        </p:nvSpPr>
        <p:spPr>
          <a:xfrm>
            <a:off x="3126960" y="6247440"/>
            <a:ext cx="2898000" cy="472680"/>
          </a:xfrm>
          <a:prstGeom prst="rect">
            <a:avLst/>
          </a:prstGeom>
        </p:spPr>
        <p:txBody>
          <a:bodyPr lIns="0" rIns="0" tIns="0" bIns="0"/>
          <a:p>
            <a:pPr algn="ctr"/>
            <a:r>
              <a:rPr b="0" lang="en-US" sz="1400" spc="-1" strike="noStrike">
                <a:latin typeface="Times New Roman"/>
              </a:rPr>
              <a:t>&lt;footer&gt;</a:t>
            </a:r>
            <a:endParaRPr b="0" lang="en-US" sz="1400" spc="-1" strike="noStrike">
              <a:latin typeface="Times New Roman"/>
            </a:endParaRPr>
          </a:p>
        </p:txBody>
      </p:sp>
      <p:sp>
        <p:nvSpPr>
          <p:cNvPr id="84" name="PlaceHolder 5"/>
          <p:cNvSpPr>
            <a:spLocks noGrp="1"/>
          </p:cNvSpPr>
          <p:nvPr>
            <p:ph type="sldNum"/>
          </p:nvPr>
        </p:nvSpPr>
        <p:spPr>
          <a:xfrm>
            <a:off x="6555960" y="6247440"/>
            <a:ext cx="2130120" cy="472680"/>
          </a:xfrm>
          <a:prstGeom prst="rect">
            <a:avLst/>
          </a:prstGeom>
        </p:spPr>
        <p:txBody>
          <a:bodyPr lIns="0" rIns="0" tIns="0" bIns="0"/>
          <a:p>
            <a:pPr algn="r"/>
            <a:fld id="{D9FE081C-3054-4F7F-812B-B8A3A0AED303}"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1" name="CustomShape 1"/>
          <p:cNvSpPr/>
          <p:nvPr/>
        </p:nvSpPr>
        <p:spPr>
          <a:xfrm>
            <a:off x="304920" y="228600"/>
            <a:ext cx="761400" cy="622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95000"/>
              </a:lnSpc>
              <a:spcBef>
                <a:spcPts val="748"/>
              </a:spcBef>
            </a:pPr>
            <a:r>
              <a:rPr b="1" lang="en-US" sz="1200" spc="-1" strike="noStrike">
                <a:solidFill>
                  <a:srgbClr val="0901ff"/>
                </a:solidFill>
                <a:latin typeface="Courier New"/>
                <a:ea typeface="DejaVu Sans"/>
              </a:rPr>
              <a:t>-</a:t>
            </a:r>
            <a:fld id="{3C652585-B28F-4B68-BB45-988CF6A44CE3}" type="slidenum">
              <a:rPr b="1" lang="en-US" sz="1200" spc="-1" strike="noStrike">
                <a:solidFill>
                  <a:srgbClr val="0901ff"/>
                </a:solidFill>
                <a:latin typeface="Courier New"/>
                <a:ea typeface="DejaVu Sans"/>
              </a:rPr>
              <a:t>&lt;number&gt;</a:t>
            </a:fld>
            <a:r>
              <a:rPr b="1" lang="en-US" sz="1200" spc="-1" strike="noStrike">
                <a:solidFill>
                  <a:srgbClr val="0901ff"/>
                </a:solidFill>
                <a:latin typeface="Courier New"/>
                <a:ea typeface="DejaVu Sans"/>
              </a:rPr>
              <a:t>-</a:t>
            </a:r>
            <a:endParaRPr b="0" lang="en-US" sz="1200" spc="-1" strike="noStrike">
              <a:solidFill>
                <a:srgbClr val="000000"/>
              </a:solidFill>
              <a:latin typeface="Times New Roman"/>
            </a:endParaRPr>
          </a:p>
        </p:txBody>
      </p:sp>
      <p:sp>
        <p:nvSpPr>
          <p:cNvPr id="122" name="PlaceHolder 2"/>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123"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slideLayout" Target="../slideLayouts/slideLayout1.xml"/><Relationship Id="rId6"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1.xml"/><Relationship Id="rId4"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xml"/><Relationship Id="rId4"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xml"/><Relationship Id="rId4"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1.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slideLayout" Target="../slideLayouts/slideLayout1.xml"/><Relationship Id="rId4"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slideLayout" Target="../slideLayouts/slideLayout1.xml"/><Relationship Id="rId4"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55.png"/><Relationship Id="rId15" Type="http://schemas.openxmlformats.org/officeDocument/2006/relationships/image" Target="../media/image56.png"/><Relationship Id="rId16" Type="http://schemas.openxmlformats.org/officeDocument/2006/relationships/slideLayout" Target="../slideLayouts/slideLayout1.xml"/><Relationship Id="rId17"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slideLayout" Target="../slideLayouts/slideLayout37.xml"/><Relationship Id="rId5"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slideLayout" Target="../slideLayouts/slideLayout1.xml"/><Relationship Id="rId4"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1.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jpeg"/><Relationship Id="rId3" Type="http://schemas.openxmlformats.org/officeDocument/2006/relationships/image" Target="../media/image65.png"/><Relationship Id="rId4" Type="http://schemas.openxmlformats.org/officeDocument/2006/relationships/slideLayout" Target="../slideLayouts/slideLayout1.xml"/><Relationship Id="rId5"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image" Target="../media/image68.jpeg"/><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7" Type="http://schemas.openxmlformats.org/officeDocument/2006/relationships/image" Target="../media/image73.jpeg"/><Relationship Id="rId8" Type="http://schemas.openxmlformats.org/officeDocument/2006/relationships/image" Target="../media/image74.jpeg"/><Relationship Id="rId9" Type="http://schemas.openxmlformats.org/officeDocument/2006/relationships/image" Target="../media/image75.jpeg"/><Relationship Id="rId10" Type="http://schemas.openxmlformats.org/officeDocument/2006/relationships/image" Target="../media/image76.jpeg"/><Relationship Id="rId11"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slideLayout" Target="../slideLayouts/slideLayout1.xml"/><Relationship Id="rId5"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slideLayout" Target="../slideLayouts/slideLayout1.xml"/><Relationship Id="rId6"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slideLayout" Target="../slideLayouts/slideLayout1.xml"/><Relationship Id="rId5"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slideLayout" Target="../slideLayouts/slideLayout1.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image" Target="../media/image89.png"/><Relationship Id="rId3" Type="http://schemas.openxmlformats.org/officeDocument/2006/relationships/slideLayout" Target="../slideLayouts/slideLayout1.xml"/><Relationship Id="rId4"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image" Target="../media/image91.png"/><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slideLayout" Target="../slideLayouts/slideLayout14.xml"/><Relationship Id="rId8"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hyperlink" Target="https://github.com/jms290/NMT" TargetMode="External"/><Relationship Id="rId3" Type="http://schemas.openxmlformats.org/officeDocument/2006/relationships/hyperlink" Target="https://github.com/jms290/NMT" TargetMode="External"/><Relationship Id="rId4" Type="http://schemas.openxmlformats.org/officeDocument/2006/relationships/slideLayout" Target="../slideLayouts/slideLayout1.xml"/><Relationship Id="rId5"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slideLayout" Target="../slideLayouts/slideLayout1.xml"/><Relationship Id="rId3"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slideLayout" Target="../slideLayouts/slideLayout1.xml"/>
</Relationships>
</file>

<file path=ppt/slides/_rels/slide59.xml.rels><?xml version="1.0" encoding="UTF-8"?>
<Relationships xmlns="http://schemas.openxmlformats.org/package/2006/relationships"><Relationship Id="rId1" Type="http://schemas.openxmlformats.org/officeDocument/2006/relationships/image" Target="../media/image99.jpeg"/><Relationship Id="rId2" Type="http://schemas.openxmlformats.org/officeDocument/2006/relationships/image" Target="../media/image100.jpeg"/><Relationship Id="rId3" Type="http://schemas.openxmlformats.org/officeDocument/2006/relationships/image" Target="../media/image101.png"/><Relationship Id="rId4" Type="http://schemas.openxmlformats.org/officeDocument/2006/relationships/slideLayout" Target="../slideLayouts/slideLayout1.xml"/><Relationship Id="rId5"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102.jpeg"/><Relationship Id="rId2" Type="http://schemas.openxmlformats.org/officeDocument/2006/relationships/image" Target="../media/image103.jpeg"/><Relationship Id="rId3" Type="http://schemas.openxmlformats.org/officeDocument/2006/relationships/slideLayout" Target="../slideLayouts/slideLayout1.xml"/><Relationship Id="rId4"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104.jpeg"/><Relationship Id="rId2" Type="http://schemas.openxmlformats.org/officeDocument/2006/relationships/slideLayout" Target="../slideLayouts/slideLayout1.xml"/>
</Relationships>
</file>

<file path=ppt/slides/_rels/slide62.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slideLayout" Target="../slideLayouts/slideLayout1.xml"/>
</Relationships>
</file>

<file path=ppt/slides/_rels/slide63.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107.png"/><Relationship Id="rId3" Type="http://schemas.openxmlformats.org/officeDocument/2006/relationships/slideLayout" Target="../slideLayouts/slideLayout37.xml"/><Relationship Id="rId4" Type="http://schemas.openxmlformats.org/officeDocument/2006/relationships/notesSlide" Target="../notesSlides/notesSlide63.xml"/>
</Relationships>
</file>

<file path=ppt/slides/_rels/slide64.xml.rels><?xml version="1.0" encoding="UTF-8"?>
<Relationships xmlns="http://schemas.openxmlformats.org/package/2006/relationships"><Relationship Id="rId1" Type="http://schemas.openxmlformats.org/officeDocument/2006/relationships/image" Target="../media/image108.png"/><Relationship Id="rId2" Type="http://schemas.openxmlformats.org/officeDocument/2006/relationships/slideLayout" Target="../slideLayouts/slideLayout37.xml"/><Relationship Id="rId3"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image" Target="../media/image109.jpeg"/><Relationship Id="rId2" Type="http://schemas.openxmlformats.org/officeDocument/2006/relationships/slideLayout" Target="../slideLayouts/slideLayout37.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slideLayout" Target="../slideLayouts/slideLayout1.xml"/><Relationship Id="rId3"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112.jpeg"/><Relationship Id="rId2" Type="http://schemas.openxmlformats.org/officeDocument/2006/relationships/image" Target="../media/image113.jpeg"/><Relationship Id="rId3" Type="http://schemas.openxmlformats.org/officeDocument/2006/relationships/slideLayout" Target="../slideLayouts/slideLayout1.xml"/><Relationship Id="rId4"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114.jpeg"/><Relationship Id="rId2" Type="http://schemas.openxmlformats.org/officeDocument/2006/relationships/slideLayout" Target="../slideLayouts/slideLayout1.xml"/><Relationship Id="rId3"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image" Target="../media/image115.jpeg"/><Relationship Id="rId2" Type="http://schemas.openxmlformats.org/officeDocument/2006/relationships/slideLayout" Target="../slideLayouts/slideLayout1.xml"/><Relationship Id="rId3"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image" Target="../media/image116.png"/><Relationship Id="rId2" Type="http://schemas.openxmlformats.org/officeDocument/2006/relationships/image" Target="../media/image117.png"/><Relationship Id="rId3" Type="http://schemas.openxmlformats.org/officeDocument/2006/relationships/image" Target="../media/image118.jpeg"/><Relationship Id="rId4" Type="http://schemas.openxmlformats.org/officeDocument/2006/relationships/slideLayout" Target="../slideLayouts/slideLayout1.xml"/><Relationship Id="rId5" Type="http://schemas.openxmlformats.org/officeDocument/2006/relationships/notesSlide" Target="../notesSlides/notesSlide73.xml"/>
</Relationships>
</file>

<file path=ppt/slides/_rels/slide8.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1.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8"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TEMPLATES  AND  ATLASES</a:t>
            </a:r>
            <a:endParaRPr b="0" lang="en-US" sz="2400" spc="-1" strike="noStrike">
              <a:solidFill>
                <a:srgbClr val="000000"/>
              </a:solidFill>
              <a:latin typeface="Times New Roman"/>
            </a:endParaRPr>
          </a:p>
        </p:txBody>
      </p:sp>
      <p:pic>
        <p:nvPicPr>
          <p:cNvPr id="169" name="" descr=""/>
          <p:cNvPicPr/>
          <p:nvPr/>
        </p:nvPicPr>
        <p:blipFill>
          <a:blip r:embed="rId1"/>
          <a:stretch/>
        </p:blipFill>
        <p:spPr>
          <a:xfrm>
            <a:off x="1481040" y="1324080"/>
            <a:ext cx="6437520" cy="4572000"/>
          </a:xfrm>
          <a:prstGeom prst="rect">
            <a:avLst/>
          </a:prstGeom>
          <a:ln>
            <a:noFill/>
          </a:ln>
        </p:spPr>
      </p:pic>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0" name="CustomShape 1"/>
          <p:cNvSpPr/>
          <p:nvPr/>
        </p:nvSpPr>
        <p:spPr>
          <a:xfrm>
            <a:off x="2130480" y="48600"/>
            <a:ext cx="508824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11" name="TextShape 2"/>
          <p:cNvSpPr txBox="1"/>
          <p:nvPr/>
        </p:nvSpPr>
        <p:spPr>
          <a:xfrm>
            <a:off x="333720" y="1195200"/>
            <a:ext cx="8640720" cy="2833560"/>
          </a:xfrm>
          <a:prstGeom prst="rect">
            <a:avLst/>
          </a:prstGeom>
          <a:noFill/>
          <a:ln>
            <a:noFill/>
          </a:ln>
        </p:spPr>
        <p:txBody>
          <a:bodyPr lIns="90000" rIns="90000" tIns="45000" bIns="45000"/>
          <a:p>
            <a:r>
              <a:rPr b="0" lang="en-US" sz="1800" spc="-1" strike="noStrike">
                <a:solidFill>
                  <a:srgbClr val="000000"/>
                </a:solidFill>
                <a:latin typeface="Trebuchet MS"/>
              </a:rPr>
              <a:t>A helpful note on viewing templates (or any dsets) </a:t>
            </a:r>
            <a:r>
              <a:rPr b="1" lang="en-US" sz="1800" spc="-1" strike="noStrike">
                <a:solidFill>
                  <a:srgbClr val="000000"/>
                </a:solidFill>
                <a:latin typeface="Trebuchet MS"/>
              </a:rPr>
              <a:t>each time</a:t>
            </a:r>
            <a:r>
              <a:rPr b="0" lang="en-US" sz="1800" spc="-1" strike="noStrike">
                <a:solidFill>
                  <a:srgbClr val="000000"/>
                </a:solidFill>
                <a:latin typeface="Trebuchet MS"/>
              </a:rPr>
              <a:t> you open up the AFNI GUI, regardless of directory!</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a:p>
            <a:r>
              <a:rPr b="0" lang="en-US" sz="1800" spc="-1" strike="noStrike">
                <a:solidFill>
                  <a:srgbClr val="000000"/>
                </a:solidFill>
                <a:latin typeface="Trebuchet MS"/>
              </a:rPr>
              <a:t>Set the </a:t>
            </a:r>
            <a:r>
              <a:rPr b="1" lang="en-US" sz="1800" spc="-1" strike="noStrike">
                <a:solidFill>
                  <a:srgbClr val="000000"/>
                </a:solidFill>
                <a:latin typeface="Trebuchet MS"/>
              </a:rPr>
              <a:t>AFNI_GLOBAL_SESSION</a:t>
            </a:r>
            <a:r>
              <a:rPr b="0" lang="en-US" sz="1800" spc="-1" strike="noStrike">
                <a:solidFill>
                  <a:srgbClr val="000000"/>
                </a:solidFill>
                <a:latin typeface="Trebuchet MS"/>
              </a:rPr>
              <a:t> variable i</a:t>
            </a:r>
            <a:r>
              <a:rPr b="0" lang="en-US" sz="1800" spc="-1" strike="noStrike">
                <a:solidFill>
                  <a:srgbClr val="000000"/>
                </a:solidFill>
                <a:latin typeface="Trebuchet MS"/>
              </a:rPr>
              <a:t>n your ~/.afnirc file, e.g.,:</a:t>
            </a:r>
            <a:endParaRPr b="0" lang="en-US" sz="1800" spc="-1" strike="noStrike">
              <a:solidFill>
                <a:srgbClr val="000000"/>
              </a:solidFill>
              <a:latin typeface="Times New Roman"/>
            </a:endParaRPr>
          </a:p>
          <a:p>
            <a:r>
              <a:rPr b="0" lang="en-US" sz="1800" spc="-1" strike="noStrike">
                <a:solidFill>
                  <a:srgbClr val="000000"/>
                </a:solidFill>
                <a:latin typeface="Courier New"/>
              </a:rPr>
              <a:t>     </a:t>
            </a:r>
            <a:r>
              <a:rPr b="0" lang="en-US" sz="1800" spc="-1" strike="noStrike">
                <a:solidFill>
                  <a:srgbClr val="000000"/>
                </a:solidFill>
                <a:latin typeface="Courier New"/>
              </a:rPr>
              <a:t>AFNI_GLOBAL_SESSION = /home/nmandela/abin</a:t>
            </a:r>
            <a:endParaRPr b="0" lang="en-US" sz="1800" spc="-1" strike="noStrike">
              <a:solidFill>
                <a:srgbClr val="000000"/>
              </a:solidFill>
              <a:latin typeface="Times New Roman"/>
            </a:endParaRPr>
          </a:p>
          <a:p>
            <a:r>
              <a:rPr b="0" lang="en-US" sz="1800" spc="-1" strike="noStrike">
                <a:solidFill>
                  <a:srgbClr val="000000"/>
                </a:solidFill>
                <a:latin typeface="Trebuchet MS"/>
              </a:rPr>
              <a:t>All dsets there will appear in your “Underlay” or “Overlay” menu in the AFNI GUI.</a:t>
            </a:r>
            <a:endParaRPr b="0" lang="en-US" sz="1800" spc="-1" strike="noStrike">
              <a:solidFill>
                <a:srgbClr val="000000"/>
              </a:solidFill>
              <a:latin typeface="Times New Roman"/>
            </a:endParaRPr>
          </a:p>
          <a:p>
            <a:r>
              <a:rPr b="0" lang="en-US" sz="1800" spc="-1" strike="noStrike">
                <a:solidFill>
                  <a:srgbClr val="000000"/>
                </a:solidFill>
                <a:latin typeface="Trebuchet MS"/>
              </a:rPr>
              <a:t>(Use full path of directory, no “~” or “$HOME”.)  </a:t>
            </a:r>
            <a:endParaRPr b="0" lang="en-US" sz="1800" spc="-1" strike="noStrike">
              <a:solidFill>
                <a:srgbClr val="000000"/>
              </a:solidFill>
              <a:latin typeface="Times New Roman"/>
            </a:endParaRPr>
          </a:p>
          <a:p>
            <a:r>
              <a:rPr b="0" lang="en-US" sz="1800" spc="-1" strike="noStrike">
                <a:solidFill>
                  <a:srgbClr val="000000"/>
                </a:solidFill>
                <a:latin typeface="Trebuchet MS"/>
              </a:rPr>
              <a:t>  </a:t>
            </a:r>
            <a:endParaRPr b="0" lang="en-US" sz="1800" spc="-1" strike="noStrike">
              <a:solidFill>
                <a:srgbClr val="000000"/>
              </a:solidFill>
              <a:latin typeface="Times New Roman"/>
            </a:endParaRPr>
          </a:p>
          <a:p>
            <a:r>
              <a:rPr b="0" i="1" lang="en-US" sz="1800" spc="-1" strike="noStrike">
                <a:solidFill>
                  <a:srgbClr val="801900"/>
                </a:solidFill>
                <a:latin typeface="Trebuchet MS"/>
              </a:rPr>
              <a:t>Ex</a:t>
            </a:r>
            <a:r>
              <a:rPr b="0" lang="en-US" sz="1800" spc="-1" strike="noStrike">
                <a:solidFill>
                  <a:srgbClr val="801900"/>
                </a:solidFill>
                <a:latin typeface="Trebuchet MS"/>
              </a:rPr>
              <a:t>: then open AFNI GUI in some directory, say: </a:t>
            </a:r>
            <a:endParaRPr b="0" lang="en-US" sz="1800" spc="-1" strike="noStrike">
              <a:solidFill>
                <a:srgbClr val="000000"/>
              </a:solidFill>
              <a:latin typeface="Times New Roman"/>
            </a:endParaRPr>
          </a:p>
          <a:p>
            <a:r>
              <a:rPr b="0" lang="en-US" sz="1800" spc="-1" strike="noStrike">
                <a:solidFill>
                  <a:srgbClr val="801900"/>
                </a:solidFill>
                <a:latin typeface="Courier New"/>
              </a:rPr>
              <a:t>~/</a:t>
            </a:r>
            <a:r>
              <a:rPr b="0" lang="en-US" sz="1800" spc="-1" strike="noStrike">
                <a:solidFill>
                  <a:srgbClr val="801900"/>
                </a:solidFill>
                <a:latin typeface="Courier New"/>
              </a:rPr>
              <a:t>AFNI_data6/FT_analysis/FT/</a:t>
            </a:r>
            <a:endParaRPr b="0" lang="en-US" sz="1800" spc="-1" strike="noStrike">
              <a:solidFill>
                <a:srgbClr val="000000"/>
              </a:solidFill>
              <a:latin typeface="Times New Roman"/>
            </a:endParaRPr>
          </a:p>
        </p:txBody>
      </p:sp>
      <p:sp>
        <p:nvSpPr>
          <p:cNvPr id="212" name="CustomShape 3"/>
          <p:cNvSpPr/>
          <p:nvPr/>
        </p:nvSpPr>
        <p:spPr>
          <a:xfrm>
            <a:off x="1645920" y="32004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Templates included with AFNI</a:t>
            </a:r>
            <a:endParaRPr b="0" lang="en-US" sz="2400" spc="-1" strike="noStrike">
              <a:solidFill>
                <a:srgbClr val="000000"/>
              </a:solidFill>
              <a:latin typeface="Times New Roman"/>
            </a:endParaRPr>
          </a:p>
        </p:txBody>
      </p:sp>
      <p:pic>
        <p:nvPicPr>
          <p:cNvPr id="213" name="" descr=""/>
          <p:cNvPicPr/>
          <p:nvPr/>
        </p:nvPicPr>
        <p:blipFill>
          <a:blip r:embed="rId1"/>
          <a:stretch/>
        </p:blipFill>
        <p:spPr>
          <a:xfrm>
            <a:off x="2073960" y="4830480"/>
            <a:ext cx="1928160" cy="1947600"/>
          </a:xfrm>
          <a:prstGeom prst="rect">
            <a:avLst/>
          </a:prstGeom>
          <a:ln>
            <a:noFill/>
          </a:ln>
        </p:spPr>
      </p:pic>
      <p:pic>
        <p:nvPicPr>
          <p:cNvPr id="214" name="" descr=""/>
          <p:cNvPicPr/>
          <p:nvPr/>
        </p:nvPicPr>
        <p:blipFill>
          <a:blip r:embed="rId2"/>
          <a:stretch/>
        </p:blipFill>
        <p:spPr>
          <a:xfrm>
            <a:off x="5621760" y="3087000"/>
            <a:ext cx="3180600" cy="3691080"/>
          </a:xfrm>
          <a:prstGeom prst="rect">
            <a:avLst/>
          </a:prstGeom>
          <a:ln>
            <a:noFill/>
          </a:ln>
        </p:spPr>
      </p:pic>
      <p:sp>
        <p:nvSpPr>
          <p:cNvPr id="215" name="TextShape 4"/>
          <p:cNvSpPr txBox="1"/>
          <p:nvPr/>
        </p:nvSpPr>
        <p:spPr>
          <a:xfrm>
            <a:off x="422640" y="5442120"/>
            <a:ext cx="935640" cy="364680"/>
          </a:xfrm>
          <a:prstGeom prst="rect">
            <a:avLst/>
          </a:prstGeom>
          <a:noFill/>
          <a:ln>
            <a:noFill/>
          </a:ln>
        </p:spPr>
        <p:txBody>
          <a:bodyPr lIns="90000" rIns="90000" tIns="45000" bIns="45000"/>
          <a:p>
            <a:r>
              <a:rPr b="0" i="1" lang="en-US" sz="1800" spc="-1" strike="noStrike">
                <a:solidFill>
                  <a:srgbClr val="cc00cc"/>
                </a:solidFill>
                <a:latin typeface="Trebuchet MS"/>
              </a:rPr>
              <a:t>before</a:t>
            </a:r>
            <a:endParaRPr b="0" lang="en-US" sz="1800" spc="-1" strike="noStrike">
              <a:solidFill>
                <a:srgbClr val="000000"/>
              </a:solidFill>
              <a:latin typeface="Times New Roman"/>
            </a:endParaRPr>
          </a:p>
        </p:txBody>
      </p:sp>
      <p:sp>
        <p:nvSpPr>
          <p:cNvPr id="216" name="Line 5"/>
          <p:cNvSpPr/>
          <p:nvPr/>
        </p:nvSpPr>
        <p:spPr>
          <a:xfrm>
            <a:off x="1322280" y="5633640"/>
            <a:ext cx="675720" cy="0"/>
          </a:xfrm>
          <a:prstGeom prst="line">
            <a:avLst/>
          </a:prstGeom>
          <a:ln w="18360">
            <a:solidFill>
              <a:srgbClr val="ff33ff"/>
            </a:solidFill>
            <a:round/>
            <a:tailEnd len="med" type="triangle" w="med"/>
          </a:ln>
        </p:spPr>
        <p:style>
          <a:lnRef idx="0"/>
          <a:fillRef idx="0"/>
          <a:effectRef idx="0"/>
          <a:fontRef idx="minor"/>
        </p:style>
      </p:sp>
      <p:sp>
        <p:nvSpPr>
          <p:cNvPr id="217" name="TextShape 6"/>
          <p:cNvSpPr txBox="1"/>
          <p:nvPr/>
        </p:nvSpPr>
        <p:spPr>
          <a:xfrm>
            <a:off x="4147200" y="4318920"/>
            <a:ext cx="935640" cy="364680"/>
          </a:xfrm>
          <a:prstGeom prst="rect">
            <a:avLst/>
          </a:prstGeom>
          <a:noFill/>
          <a:ln>
            <a:noFill/>
          </a:ln>
        </p:spPr>
        <p:txBody>
          <a:bodyPr lIns="90000" rIns="90000" tIns="45000" bIns="45000"/>
          <a:p>
            <a:r>
              <a:rPr b="0" i="1" lang="en-US" sz="1800" spc="-1" strike="noStrike">
                <a:solidFill>
                  <a:srgbClr val="0000cc"/>
                </a:solidFill>
                <a:latin typeface="Trebuchet MS"/>
              </a:rPr>
              <a:t>after</a:t>
            </a:r>
            <a:endParaRPr b="0" lang="en-US" sz="1800" spc="-1" strike="noStrike">
              <a:solidFill>
                <a:srgbClr val="000000"/>
              </a:solidFill>
              <a:latin typeface="Times New Roman"/>
            </a:endParaRPr>
          </a:p>
        </p:txBody>
      </p:sp>
      <p:sp>
        <p:nvSpPr>
          <p:cNvPr id="218" name="Line 7"/>
          <p:cNvSpPr/>
          <p:nvPr/>
        </p:nvSpPr>
        <p:spPr>
          <a:xfrm>
            <a:off x="4866840" y="4510440"/>
            <a:ext cx="675720" cy="0"/>
          </a:xfrm>
          <a:prstGeom prst="line">
            <a:avLst/>
          </a:prstGeom>
          <a:ln w="18360">
            <a:solidFill>
              <a:srgbClr val="0000cc"/>
            </a:solidFill>
            <a:round/>
            <a:tailEnd len="med" type="triangle" w="med"/>
          </a:ln>
        </p:spPr>
        <p:style>
          <a:lnRef idx="0"/>
          <a:fillRef idx="0"/>
          <a:effectRef idx="0"/>
          <a:fontRef idx="minor"/>
        </p:style>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9" name="CustomShape 1"/>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31480" indent="-223560">
              <a:lnSpc>
                <a:spcPct val="100000"/>
              </a:lnSpc>
              <a:spcBef>
                <a:spcPts val="422"/>
              </a:spcBef>
            </a:pPr>
            <a:r>
              <a:rPr b="1" lang="en-US" sz="1800" spc="-1" strike="noStrike">
                <a:solidFill>
                  <a:srgbClr val="000000"/>
                </a:solidFill>
                <a:latin typeface="Trebuchet MS"/>
              </a:rPr>
              <a:t>Reasons to use a standard template space:</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Compare across subjects and groups easily for every voxel in the brain</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Standardize coordinates with others</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Know where a voxel is automatically from an atlas</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Mostly automated and no specific ROI drawing required</a:t>
            </a:r>
            <a:endParaRPr b="0" lang="en-US" sz="1800" spc="-1" strike="noStrike">
              <a:solidFill>
                <a:srgbClr val="000000"/>
              </a:solidFill>
              <a:latin typeface="Times New Roman"/>
            </a:endParaRPr>
          </a:p>
          <a:p>
            <a:pPr marL="230040" indent="-223920">
              <a:lnSpc>
                <a:spcPct val="100000"/>
              </a:lnSpc>
              <a:spcBef>
                <a:spcPts val="422"/>
              </a:spcBef>
            </a:pPr>
            <a:endParaRPr b="0" lang="en-US" sz="1800" spc="-1" strike="noStrike">
              <a:solidFill>
                <a:srgbClr val="000000"/>
              </a:solidFill>
              <a:latin typeface="Times New Roman"/>
            </a:endParaRPr>
          </a:p>
          <a:p>
            <a:pPr marL="231480" indent="-223560">
              <a:lnSpc>
                <a:spcPct val="100000"/>
              </a:lnSpc>
              <a:spcBef>
                <a:spcPts val="422"/>
              </a:spcBef>
            </a:pPr>
            <a:r>
              <a:rPr b="1" lang="en-US" sz="1800" spc="-1" strike="noStrike">
                <a:solidFill>
                  <a:srgbClr val="000000"/>
                </a:solidFill>
                <a:latin typeface="Trebuchet MS"/>
              </a:rPr>
              <a:t>Reasons </a:t>
            </a:r>
            <a:r>
              <a:rPr b="1" lang="en-US" sz="1800" spc="-1" strike="noStrike" u="sng">
                <a:solidFill>
                  <a:srgbClr val="000000"/>
                </a:solidFill>
                <a:uFillTx/>
                <a:latin typeface="Trebuchet MS"/>
              </a:rPr>
              <a:t>not</a:t>
            </a:r>
            <a:r>
              <a:rPr b="1" lang="en-US" sz="1800" spc="-1" strike="noStrike">
                <a:solidFill>
                  <a:srgbClr val="000000"/>
                </a:solidFill>
                <a:latin typeface="Trebuchet MS"/>
              </a:rPr>
              <a:t> to use a standard template space:</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Inconsistency among subjects</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Inconsistency among groups – elderly versus younger</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Use consistent anatomical ROIs with good anatomical knowledge</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Lower threshold for multiple comparison adjustments</a:t>
            </a:r>
            <a:endParaRPr b="0" lang="en-US" sz="1800" spc="-1" strike="noStrike">
              <a:solidFill>
                <a:srgbClr val="000000"/>
              </a:solidFill>
              <a:latin typeface="Times New Roman"/>
            </a:endParaRPr>
          </a:p>
          <a:p>
            <a:pPr marL="230040" indent="-223920">
              <a:lnSpc>
                <a:spcPct val="100000"/>
              </a:lnSpc>
              <a:spcBef>
                <a:spcPts val="422"/>
              </a:spcBef>
            </a:pPr>
            <a:endParaRPr b="0" lang="en-US" sz="1800" spc="-1" strike="noStrike">
              <a:solidFill>
                <a:srgbClr val="000000"/>
              </a:solidFill>
              <a:latin typeface="Times New Roman"/>
            </a:endParaRPr>
          </a:p>
          <a:p>
            <a:pPr marL="231480" indent="-223560">
              <a:lnSpc>
                <a:spcPct val="100000"/>
              </a:lnSpc>
              <a:spcBef>
                <a:spcPts val="422"/>
              </a:spcBef>
            </a:pPr>
            <a:endParaRPr b="0" lang="en-US" sz="1800" spc="-1" strike="noStrike">
              <a:solidFill>
                <a:srgbClr val="000000"/>
              </a:solidFill>
              <a:latin typeface="Times New Roman"/>
            </a:endParaRPr>
          </a:p>
        </p:txBody>
      </p:sp>
      <p:sp>
        <p:nvSpPr>
          <p:cNvPr id="220" name="CustomShape 2"/>
          <p:cNvSpPr/>
          <p:nvPr/>
        </p:nvSpPr>
        <p:spPr>
          <a:xfrm>
            <a:off x="1645920" y="32004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Standard spaces</a:t>
            </a:r>
            <a:endParaRPr b="0" lang="en-US" sz="2400" spc="-1" strike="noStrike">
              <a:solidFill>
                <a:srgbClr val="000000"/>
              </a:solidFill>
              <a:latin typeface="Times New Roman"/>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1" name="" descr=""/>
          <p:cNvPicPr/>
          <p:nvPr/>
        </p:nvPicPr>
        <p:blipFill>
          <a:blip r:embed="rId1"/>
          <a:stretch/>
        </p:blipFill>
        <p:spPr>
          <a:xfrm>
            <a:off x="1554480" y="1490400"/>
            <a:ext cx="6035040" cy="5120640"/>
          </a:xfrm>
          <a:prstGeom prst="rect">
            <a:avLst/>
          </a:prstGeom>
          <a:ln>
            <a:noFill/>
          </a:ln>
        </p:spPr>
      </p:pic>
      <p:sp>
        <p:nvSpPr>
          <p:cNvPr id="222" name="CustomShape 1"/>
          <p:cNvSpPr/>
          <p:nvPr/>
        </p:nvSpPr>
        <p:spPr>
          <a:xfrm>
            <a:off x="2866680" y="1061280"/>
            <a:ext cx="3401280" cy="42912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fillRef idx="0"/>
          <a:effectRef idx="0"/>
          <a:fontRef idx="minor"/>
        </p:style>
        <p:txBody>
          <a:bodyPr wrap="none" lIns="90000" rIns="90000" tIns="46800" bIns="46800"/>
          <a:p>
            <a:pPr>
              <a:lnSpc>
                <a:spcPct val="100000"/>
              </a:lnSpc>
            </a:pPr>
            <a:r>
              <a:rPr b="1" lang="en-US" sz="2200" spc="-1" strike="noStrike">
                <a:solidFill>
                  <a:srgbClr val="ff07f9"/>
                </a:solidFill>
                <a:latin typeface="Trebuchet MS"/>
              </a:rPr>
              <a:t>TLRC</a:t>
            </a:r>
            <a:r>
              <a:rPr b="0" lang="en-US" sz="2200" spc="-1" strike="noStrike">
                <a:solidFill>
                  <a:srgbClr val="000000"/>
                </a:solidFill>
                <a:latin typeface="Trebuchet MS"/>
              </a:rPr>
              <a:t>,</a:t>
            </a:r>
            <a:r>
              <a:rPr b="0" lang="en-US" sz="2200" spc="-1" strike="noStrike">
                <a:solidFill>
                  <a:srgbClr val="ff07f9"/>
                </a:solidFill>
                <a:latin typeface="Trebuchet MS"/>
              </a:rPr>
              <a:t> </a:t>
            </a:r>
            <a:r>
              <a:rPr b="1" lang="en-US" sz="2200" spc="-1" strike="noStrike">
                <a:solidFill>
                  <a:srgbClr val="0205ff"/>
                </a:solidFill>
                <a:latin typeface="Trebuchet MS"/>
              </a:rPr>
              <a:t>MNI</a:t>
            </a:r>
            <a:r>
              <a:rPr b="0" lang="en-US" sz="2200" spc="-1" strike="noStrike">
                <a:solidFill>
                  <a:srgbClr val="000000"/>
                </a:solidFill>
                <a:latin typeface="Trebuchet MS"/>
              </a:rPr>
              <a:t>, and</a:t>
            </a:r>
            <a:r>
              <a:rPr b="0" lang="en-US" sz="2200" spc="-1" strike="noStrike">
                <a:solidFill>
                  <a:srgbClr val="0205ff"/>
                </a:solidFill>
                <a:latin typeface="Trebuchet MS"/>
              </a:rPr>
              <a:t> </a:t>
            </a:r>
            <a:r>
              <a:rPr b="1" lang="en-US" sz="2200" spc="-1" strike="noStrike">
                <a:solidFill>
                  <a:srgbClr val="66cc00"/>
                </a:solidFill>
                <a:latin typeface="Trebuchet MS"/>
              </a:rPr>
              <a:t>MNI-Anat</a:t>
            </a:r>
            <a:endParaRPr b="0" lang="en-US" sz="2200" spc="-1" strike="noStrike">
              <a:solidFill>
                <a:srgbClr val="000000"/>
              </a:solidFill>
              <a:latin typeface="Times New Roman"/>
            </a:endParaRPr>
          </a:p>
        </p:txBody>
      </p:sp>
      <p:sp>
        <p:nvSpPr>
          <p:cNvPr id="223" name="CustomShape 2"/>
          <p:cNvSpPr/>
          <p:nvPr/>
        </p:nvSpPr>
        <p:spPr>
          <a:xfrm>
            <a:off x="1647360" y="32040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Template spaces differ in origin</a:t>
            </a:r>
            <a:endParaRPr b="0" lang="en-US" sz="2400" spc="-1" strike="noStrike">
              <a:solidFill>
                <a:srgbClr val="000000"/>
              </a:solidFill>
              <a:latin typeface="Times New Roman"/>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4" name="CustomShape 1"/>
          <p:cNvSpPr/>
          <p:nvPr/>
        </p:nvSpPr>
        <p:spPr>
          <a:xfrm>
            <a:off x="533520" y="152280"/>
            <a:ext cx="7772400" cy="533520"/>
          </a:xfrm>
          <a:prstGeom prst="rect">
            <a:avLst/>
          </a:prstGeom>
          <a:noFill/>
          <a:ln>
            <a:noFill/>
          </a:ln>
        </p:spPr>
        <p:style>
          <a:lnRef idx="0"/>
          <a:fillRef idx="0"/>
          <a:effectRef idx="0"/>
          <a:fontRef idx="minor"/>
        </p:style>
      </p:sp>
      <p:grpSp>
        <p:nvGrpSpPr>
          <p:cNvPr id="225" name="Group 2"/>
          <p:cNvGrpSpPr/>
          <p:nvPr/>
        </p:nvGrpSpPr>
        <p:grpSpPr>
          <a:xfrm>
            <a:off x="1113840" y="1568160"/>
            <a:ext cx="7204320" cy="5041800"/>
            <a:chOff x="1113840" y="1568160"/>
            <a:chExt cx="7204320" cy="5041800"/>
          </a:xfrm>
        </p:grpSpPr>
        <p:pic>
          <p:nvPicPr>
            <p:cNvPr id="226" name="" descr=""/>
            <p:cNvPicPr/>
            <p:nvPr/>
          </p:nvPicPr>
          <p:blipFill>
            <a:blip r:embed="rId1"/>
            <a:stretch/>
          </p:blipFill>
          <p:spPr>
            <a:xfrm>
              <a:off x="5224320" y="4064040"/>
              <a:ext cx="3093840" cy="2545920"/>
            </a:xfrm>
            <a:prstGeom prst="rect">
              <a:avLst/>
            </a:prstGeom>
            <a:ln>
              <a:noFill/>
            </a:ln>
          </p:spPr>
        </p:pic>
        <p:pic>
          <p:nvPicPr>
            <p:cNvPr id="227" name="" descr=""/>
            <p:cNvPicPr/>
            <p:nvPr/>
          </p:nvPicPr>
          <p:blipFill>
            <a:blip r:embed="rId2"/>
            <a:stretch/>
          </p:blipFill>
          <p:spPr>
            <a:xfrm>
              <a:off x="5224320" y="1568160"/>
              <a:ext cx="2574720" cy="2513160"/>
            </a:xfrm>
            <a:prstGeom prst="rect">
              <a:avLst/>
            </a:prstGeom>
            <a:ln>
              <a:noFill/>
            </a:ln>
          </p:spPr>
        </p:pic>
        <p:pic>
          <p:nvPicPr>
            <p:cNvPr id="228" name="" descr=""/>
            <p:cNvPicPr/>
            <p:nvPr/>
          </p:nvPicPr>
          <p:blipFill>
            <a:blip r:embed="rId3"/>
            <a:stretch/>
          </p:blipFill>
          <p:spPr>
            <a:xfrm>
              <a:off x="1113840" y="1568160"/>
              <a:ext cx="4110480" cy="5041800"/>
            </a:xfrm>
            <a:prstGeom prst="rect">
              <a:avLst/>
            </a:prstGeom>
            <a:ln>
              <a:noFill/>
            </a:ln>
          </p:spPr>
        </p:pic>
      </p:grpSp>
      <p:sp>
        <p:nvSpPr>
          <p:cNvPr id="229" name="CustomShape 3"/>
          <p:cNvSpPr/>
          <p:nvPr/>
        </p:nvSpPr>
        <p:spPr>
          <a:xfrm>
            <a:off x="1647000" y="32004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Template spaces differ in size</a:t>
            </a:r>
            <a:endParaRPr b="0" lang="en-US" sz="2400" spc="-1" strike="noStrike">
              <a:solidFill>
                <a:srgbClr val="000000"/>
              </a:solidFill>
              <a:latin typeface="Times New Roman"/>
            </a:endParaRPr>
          </a:p>
        </p:txBody>
      </p:sp>
      <p:sp>
        <p:nvSpPr>
          <p:cNvPr id="230" name="CustomShape 4"/>
          <p:cNvSpPr/>
          <p:nvPr/>
        </p:nvSpPr>
        <p:spPr>
          <a:xfrm>
            <a:off x="1656000" y="1044720"/>
            <a:ext cx="5832000" cy="42912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fillRef idx="0"/>
          <a:effectRef idx="0"/>
          <a:fontRef idx="minor"/>
        </p:style>
        <p:txBody>
          <a:bodyPr wrap="none" lIns="90000" rIns="90000" tIns="46800" bIns="46800"/>
          <a:p>
            <a:pPr>
              <a:lnSpc>
                <a:spcPct val="100000"/>
              </a:lnSpc>
            </a:pPr>
            <a:r>
              <a:rPr b="1" lang="en-US" sz="2200" spc="-1" strike="noStrike">
                <a:solidFill>
                  <a:srgbClr val="000000"/>
                </a:solidFill>
                <a:latin typeface="Trebuchet MS"/>
              </a:rPr>
              <a:t> </a:t>
            </a:r>
            <a:r>
              <a:rPr b="0" lang="en-US" sz="2200" spc="-1" strike="noStrike">
                <a:solidFill>
                  <a:srgbClr val="000000"/>
                </a:solidFill>
                <a:latin typeface="Trebuchet MS"/>
              </a:rPr>
              <a:t>The</a:t>
            </a:r>
            <a:r>
              <a:rPr b="0" lang="en-US" sz="2200" spc="-1" strike="noStrike">
                <a:solidFill>
                  <a:srgbClr val="ff07f9"/>
                </a:solidFill>
                <a:latin typeface="Trebuchet MS"/>
              </a:rPr>
              <a:t> </a:t>
            </a:r>
            <a:r>
              <a:rPr b="1" lang="en-US" sz="2200" spc="-1" strike="noStrike">
                <a:solidFill>
                  <a:srgbClr val="0205ff"/>
                </a:solidFill>
                <a:latin typeface="Trebuchet MS"/>
              </a:rPr>
              <a:t>MNI</a:t>
            </a:r>
            <a:r>
              <a:rPr b="0" lang="en-US" sz="2200" spc="-1" strike="noStrike">
                <a:solidFill>
                  <a:srgbClr val="000000"/>
                </a:solidFill>
                <a:latin typeface="Trebuchet MS"/>
              </a:rPr>
              <a:t> brain is larger than the</a:t>
            </a:r>
            <a:r>
              <a:rPr b="1" lang="en-US" sz="2200" spc="-1" strike="noStrike">
                <a:solidFill>
                  <a:srgbClr val="0205ff"/>
                </a:solidFill>
                <a:latin typeface="Trebuchet MS"/>
              </a:rPr>
              <a:t> </a:t>
            </a:r>
            <a:r>
              <a:rPr b="1" lang="en-US" sz="2200" spc="-1" strike="noStrike">
                <a:solidFill>
                  <a:srgbClr val="ff07f9"/>
                </a:solidFill>
                <a:latin typeface="Trebuchet MS"/>
              </a:rPr>
              <a:t>TLRC</a:t>
            </a:r>
            <a:r>
              <a:rPr b="0" lang="en-US" sz="2200" spc="-1" strike="noStrike">
                <a:solidFill>
                  <a:srgbClr val="000000"/>
                </a:solidFill>
                <a:latin typeface="Trebuchet MS"/>
              </a:rPr>
              <a:t> brain.</a:t>
            </a:r>
            <a:endParaRPr b="0" lang="en-US" sz="2200" spc="-1" strike="noStrike">
              <a:solidFill>
                <a:srgbClr val="000000"/>
              </a:solidFill>
              <a:latin typeface="Times New Roman"/>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1" name="CustomShape 1"/>
          <p:cNvSpPr/>
          <p:nvPr/>
        </p:nvSpPr>
        <p:spPr>
          <a:xfrm>
            <a:off x="7979400" y="5027760"/>
            <a:ext cx="7772400" cy="533520"/>
          </a:xfrm>
          <a:prstGeom prst="rect">
            <a:avLst/>
          </a:prstGeom>
          <a:noFill/>
          <a:ln>
            <a:noFill/>
          </a:ln>
        </p:spPr>
        <p:style>
          <a:lnRef idx="0"/>
          <a:fillRef idx="0"/>
          <a:effectRef idx="0"/>
          <a:fontRef idx="minor"/>
        </p:style>
      </p:sp>
      <p:pic>
        <p:nvPicPr>
          <p:cNvPr id="232" name="" descr=""/>
          <p:cNvPicPr/>
          <p:nvPr/>
        </p:nvPicPr>
        <p:blipFill>
          <a:blip r:embed="rId1"/>
          <a:stretch/>
        </p:blipFill>
        <p:spPr>
          <a:xfrm>
            <a:off x="5627160" y="1500120"/>
            <a:ext cx="3122280" cy="2648160"/>
          </a:xfrm>
          <a:prstGeom prst="rect">
            <a:avLst/>
          </a:prstGeom>
          <a:ln>
            <a:noFill/>
          </a:ln>
        </p:spPr>
      </p:pic>
      <p:sp>
        <p:nvSpPr>
          <p:cNvPr id="233" name="CustomShape 2"/>
          <p:cNvSpPr/>
          <p:nvPr/>
        </p:nvSpPr>
        <p:spPr>
          <a:xfrm>
            <a:off x="-9144000" y="2150640"/>
            <a:ext cx="8708040" cy="327672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Going between TLRC and MNI:</a:t>
            </a:r>
            <a:endParaRPr b="0" lang="en-US" sz="18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latin typeface="Trebuchet MS"/>
                <a:ea typeface="msmincho"/>
              </a:rPr>
              <a:t>Approximate equation</a:t>
            </a:r>
            <a:endParaRPr b="0" lang="en-US" sz="18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800" spc="-1" strike="noStrike">
                <a:solidFill>
                  <a:srgbClr val="000000"/>
                </a:solidFill>
                <a:latin typeface="Trebuchet MS"/>
                <a:ea typeface="msmincho"/>
              </a:rPr>
              <a:t>  </a:t>
            </a:r>
            <a:r>
              <a:rPr b="0" lang="en-US" sz="1800" spc="-1" strike="noStrike">
                <a:solidFill>
                  <a:srgbClr val="000000"/>
                </a:solidFill>
                <a:latin typeface="Trebuchet MS"/>
                <a:ea typeface="msmincho"/>
              </a:rPr>
              <a:t>used by </a:t>
            </a:r>
            <a:r>
              <a:rPr b="1" lang="en-US" sz="1800" spc="-1" strike="noStrike">
                <a:solidFill>
                  <a:srgbClr val="000000"/>
                </a:solidFill>
                <a:latin typeface="Trebuchet MS"/>
                <a:ea typeface="msmincho"/>
              </a:rPr>
              <a:t>whereami</a:t>
            </a:r>
            <a:r>
              <a:rPr b="0" lang="en-US" sz="1800" spc="-1" strike="noStrike">
                <a:solidFill>
                  <a:srgbClr val="000000"/>
                </a:solidFill>
                <a:latin typeface="Trebuchet MS"/>
                <a:ea typeface="msmincho"/>
              </a:rPr>
              <a:t> and </a:t>
            </a:r>
            <a:r>
              <a:rPr b="1" lang="en-US" sz="1800" spc="-1" strike="noStrike">
                <a:solidFill>
                  <a:srgbClr val="000000"/>
                </a:solidFill>
                <a:latin typeface="Trebuchet MS"/>
                <a:ea typeface="msmincho"/>
              </a:rPr>
              <a:t>3dWarp</a:t>
            </a:r>
            <a:r>
              <a:rPr b="0" lang="en-US" sz="1800" spc="-1" strike="noStrike">
                <a:solidFill>
                  <a:srgbClr val="000000"/>
                </a:solidFill>
                <a:latin typeface="Trebuchet MS"/>
                <a:ea typeface="msmincho"/>
              </a:rPr>
              <a:t> </a:t>
            </a:r>
            <a:endParaRPr b="0" lang="en-US" sz="18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latin typeface="Trebuchet MS"/>
                <a:ea typeface="msmincho"/>
              </a:rPr>
              <a:t>Manual TLRC transformation of MNI template to TLRC space </a:t>
            </a:r>
            <a:endParaRPr b="0" lang="en-US" sz="18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800" spc="-1" strike="noStrike">
                <a:solidFill>
                  <a:srgbClr val="000000"/>
                </a:solidFill>
                <a:latin typeface="Trebuchet MS"/>
                <a:ea typeface="msmincho"/>
              </a:rPr>
              <a:t>used by </a:t>
            </a:r>
            <a:r>
              <a:rPr b="1" lang="en-US" sz="1800" spc="-1" strike="noStrike">
                <a:solidFill>
                  <a:srgbClr val="000000"/>
                </a:solidFill>
                <a:latin typeface="Trebuchet MS"/>
                <a:ea typeface="msmincho"/>
              </a:rPr>
              <a:t>whereami</a:t>
            </a:r>
            <a:r>
              <a:rPr b="0" lang="en-US" sz="1800" spc="-1" strike="noStrike">
                <a:solidFill>
                  <a:srgbClr val="000000"/>
                </a:solidFill>
                <a:latin typeface="Trebuchet MS"/>
                <a:ea typeface="msmincho"/>
              </a:rPr>
              <a:t> (as precursor to MNI Anat.), based on N27 template</a:t>
            </a:r>
            <a:endParaRPr b="0" lang="en-US" sz="18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latin typeface="Trebuchet MS"/>
                <a:ea typeface="msmincho"/>
              </a:rPr>
              <a:t>Multiple space coordinates reported in whereami output (AFNI_ATLAS_TEMPLATE_SPACE_LIST)</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Going between MNI and MNI Anatomical (Eickhoff et al. Neuroimage 25, 2005):</a:t>
            </a:r>
            <a:endParaRPr b="0" lang="en-US" sz="18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latin typeface="Trebuchet MS"/>
                <a:ea typeface="msmincho"/>
              </a:rPr>
              <a:t>MNI +  ( 0, 4, 5 ) = MNI Anat. (in RAI coordinate system)  </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Going between TLRC and MNI Anatomical (as practiced in </a:t>
            </a:r>
            <a:r>
              <a:rPr b="1" lang="en-US" sz="1800" spc="-1" strike="noStrike">
                <a:solidFill>
                  <a:srgbClr val="000000"/>
                </a:solidFill>
                <a:latin typeface="Trebuchet MS"/>
              </a:rPr>
              <a:t>whereami</a:t>
            </a:r>
            <a:r>
              <a:rPr b="0" lang="en-US" sz="1800" spc="-1" strike="noStrike">
                <a:solidFill>
                  <a:srgbClr val="000000"/>
                </a:solidFill>
                <a:latin typeface="Trebuchet MS"/>
              </a:rPr>
              <a:t>):</a:t>
            </a:r>
            <a:endParaRPr b="0" lang="en-US" sz="18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latin typeface="Trebuchet MS"/>
                <a:ea typeface="msmincho"/>
              </a:rPr>
              <a:t>Go from TLRC (TT_N27) to MNI via manual xform of N27 template</a:t>
            </a:r>
            <a:endParaRPr b="0" lang="en-US" sz="18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latin typeface="Trebuchet MS"/>
                <a:ea typeface="msmincho"/>
              </a:rPr>
              <a:t>Add ( 0, 4, 5 )</a:t>
            </a:r>
            <a:endParaRPr b="0" lang="en-US" sz="1800" spc="-1" strike="noStrike">
              <a:solidFill>
                <a:srgbClr val="000000"/>
              </a:solidFill>
              <a:latin typeface="Times New Roman"/>
            </a:endParaRPr>
          </a:p>
        </p:txBody>
      </p:sp>
      <p:sp>
        <p:nvSpPr>
          <p:cNvPr id="234" name="CustomShape 3"/>
          <p:cNvSpPr/>
          <p:nvPr/>
        </p:nvSpPr>
        <p:spPr>
          <a:xfrm>
            <a:off x="1646280" y="32040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From space to space</a:t>
            </a:r>
            <a:endParaRPr b="0" lang="en-US" sz="2400" spc="-1" strike="noStrike">
              <a:solidFill>
                <a:srgbClr val="000000"/>
              </a:solidFill>
              <a:latin typeface="Times New Roman"/>
            </a:endParaRPr>
          </a:p>
        </p:txBody>
      </p:sp>
      <p:sp>
        <p:nvSpPr>
          <p:cNvPr id="235" name="TextShape 4"/>
          <p:cNvSpPr txBox="1"/>
          <p:nvPr/>
        </p:nvSpPr>
        <p:spPr>
          <a:xfrm>
            <a:off x="5478840" y="1139040"/>
            <a:ext cx="3401280" cy="425880"/>
          </a:xfrm>
          <a:prstGeom prst="rect">
            <a:avLst/>
          </a:prstGeom>
          <a:noFill/>
          <a:ln>
            <a:noFill/>
          </a:ln>
        </p:spPr>
        <p:txBody>
          <a:bodyPr lIns="90000" rIns="90000" tIns="45000" bIns="45000"/>
          <a:p>
            <a:pPr>
              <a:lnSpc>
                <a:spcPct val="100000"/>
              </a:lnSpc>
            </a:pPr>
            <a:r>
              <a:rPr b="1" lang="en-US" sz="2200" spc="-1" strike="noStrike">
                <a:solidFill>
                  <a:srgbClr val="ff07f9"/>
                </a:solidFill>
                <a:latin typeface="Trebuchet MS"/>
              </a:rPr>
              <a:t>TLRC</a:t>
            </a:r>
            <a:r>
              <a:rPr b="0" lang="en-US" sz="2200" spc="-1" strike="noStrike">
                <a:solidFill>
                  <a:srgbClr val="000000"/>
                </a:solidFill>
                <a:latin typeface="Trebuchet MS"/>
              </a:rPr>
              <a:t>,</a:t>
            </a:r>
            <a:r>
              <a:rPr b="0" lang="en-US" sz="2200" spc="-1" strike="noStrike">
                <a:solidFill>
                  <a:srgbClr val="ff07f9"/>
                </a:solidFill>
                <a:latin typeface="Trebuchet MS"/>
              </a:rPr>
              <a:t> </a:t>
            </a:r>
            <a:r>
              <a:rPr b="1" lang="en-US" sz="2200" spc="-1" strike="noStrike">
                <a:solidFill>
                  <a:srgbClr val="0205ff"/>
                </a:solidFill>
                <a:latin typeface="Trebuchet MS"/>
              </a:rPr>
              <a:t>MNI</a:t>
            </a:r>
            <a:r>
              <a:rPr b="0" lang="en-US" sz="2200" spc="-1" strike="noStrike">
                <a:solidFill>
                  <a:srgbClr val="000000"/>
                </a:solidFill>
                <a:latin typeface="Trebuchet MS"/>
              </a:rPr>
              <a:t>, and</a:t>
            </a:r>
            <a:r>
              <a:rPr b="0" lang="en-US" sz="2200" spc="-1" strike="noStrike">
                <a:solidFill>
                  <a:srgbClr val="0205ff"/>
                </a:solidFill>
                <a:latin typeface="Trebuchet MS"/>
              </a:rPr>
              <a:t> </a:t>
            </a:r>
            <a:r>
              <a:rPr b="1" lang="en-US" sz="2200" spc="-1" strike="noStrike">
                <a:solidFill>
                  <a:srgbClr val="66cc00"/>
                </a:solidFill>
                <a:latin typeface="Trebuchet MS"/>
              </a:rPr>
              <a:t>MNI-Anat</a:t>
            </a:r>
            <a:endParaRPr b="0" lang="en-US" sz="2200" spc="-1" strike="noStrike">
              <a:solidFill>
                <a:srgbClr val="000000"/>
              </a:solidFill>
              <a:latin typeface="Times New Roman"/>
            </a:endParaRPr>
          </a:p>
        </p:txBody>
      </p:sp>
      <p:sp>
        <p:nvSpPr>
          <p:cNvPr id="236" name="TextShape 5"/>
          <p:cNvSpPr txBox="1"/>
          <p:nvPr/>
        </p:nvSpPr>
        <p:spPr>
          <a:xfrm>
            <a:off x="182160" y="1314720"/>
            <a:ext cx="8961840" cy="5300280"/>
          </a:xfrm>
          <a:prstGeom prst="rect">
            <a:avLst/>
          </a:prstGeom>
          <a:noFill/>
          <a:ln>
            <a:noFill/>
          </a:ln>
        </p:spPr>
        <p:txBody>
          <a:bodyPr lIns="90000" rIns="90000" tIns="45000" bIns="45000"/>
          <a:p>
            <a:r>
              <a:rPr b="1" lang="en-US" sz="1900" spc="-1" strike="noStrike" u="sng">
                <a:solidFill>
                  <a:srgbClr val="000000"/>
                </a:solidFill>
                <a:uFillTx/>
                <a:latin typeface="Trebuchet MS"/>
              </a:rPr>
              <a:t>For going between TLRC and MNI:</a:t>
            </a:r>
            <a:endParaRPr b="0" lang="en-US" sz="1900" spc="-1" strike="noStrike">
              <a:solidFill>
                <a:srgbClr val="000000"/>
              </a:solidFill>
              <a:latin typeface="Times New Roman"/>
            </a:endParaRPr>
          </a:p>
          <a:p>
            <a:r>
              <a:rPr b="0" lang="en-US" sz="1900" spc="-1" strike="noStrike">
                <a:solidFill>
                  <a:srgbClr val="000000"/>
                </a:solidFill>
                <a:latin typeface="Trebuchet MS"/>
              </a:rPr>
              <a:t>Approximate equation</a:t>
            </a:r>
            <a:endParaRPr b="0" lang="en-US" sz="1900" spc="-1" strike="noStrike">
              <a:solidFill>
                <a:srgbClr val="000000"/>
              </a:solidFill>
              <a:latin typeface="Times New Roman"/>
            </a:endParaRPr>
          </a:p>
          <a:p>
            <a:r>
              <a:rPr b="0" lang="en-US" sz="1900" spc="-1" strike="noStrike">
                <a:solidFill>
                  <a:srgbClr val="000000"/>
                </a:solidFill>
                <a:latin typeface="Trebuchet MS"/>
              </a:rPr>
              <a:t>  → </a:t>
            </a:r>
            <a:r>
              <a:rPr b="0" lang="en-US" sz="1900" spc="-1" strike="noStrike">
                <a:solidFill>
                  <a:srgbClr val="000000"/>
                </a:solidFill>
                <a:latin typeface="Trebuchet MS"/>
              </a:rPr>
              <a:t>used by </a:t>
            </a:r>
            <a:r>
              <a:rPr b="1" lang="en-US" sz="1900" spc="-1" strike="noStrike">
                <a:solidFill>
                  <a:srgbClr val="000000"/>
                </a:solidFill>
                <a:latin typeface="Courier New"/>
              </a:rPr>
              <a:t>whereami</a:t>
            </a:r>
            <a:r>
              <a:rPr b="0" lang="en-US" sz="1900" spc="-1" strike="noStrike">
                <a:solidFill>
                  <a:srgbClr val="000000"/>
                </a:solidFill>
                <a:latin typeface="Trebuchet MS"/>
              </a:rPr>
              <a:t> and </a:t>
            </a:r>
            <a:r>
              <a:rPr b="1" lang="en-US" sz="1900" spc="-1" strike="noStrike">
                <a:solidFill>
                  <a:srgbClr val="000000"/>
                </a:solidFill>
                <a:latin typeface="Courier New"/>
              </a:rPr>
              <a:t>3dWarp</a:t>
            </a:r>
            <a:r>
              <a:rPr b="0" lang="en-US" sz="1900" spc="-1" strike="noStrike">
                <a:solidFill>
                  <a:srgbClr val="000000"/>
                </a:solidFill>
                <a:latin typeface="Trebuchet MS"/>
              </a:rPr>
              <a:t> </a:t>
            </a:r>
            <a:endParaRPr b="0" lang="en-US" sz="1900" spc="-1" strike="noStrike">
              <a:solidFill>
                <a:srgbClr val="000000"/>
              </a:solidFill>
              <a:latin typeface="Times New Roman"/>
            </a:endParaRPr>
          </a:p>
          <a:p>
            <a:r>
              <a:rPr b="0" lang="en-US" sz="1900" spc="-1" strike="noStrike">
                <a:solidFill>
                  <a:srgbClr val="000000"/>
                </a:solidFill>
                <a:latin typeface="Trebuchet MS"/>
              </a:rPr>
              <a:t>A manual TLRC transformation of MNI </a:t>
            </a:r>
            <a:endParaRPr b="0" lang="en-US" sz="1900" spc="-1" strike="noStrike">
              <a:solidFill>
                <a:srgbClr val="000000"/>
              </a:solidFill>
              <a:latin typeface="Times New Roman"/>
            </a:endParaRPr>
          </a:p>
          <a:p>
            <a:r>
              <a:rPr b="0" lang="en-US" sz="1900" spc="-1" strike="noStrike">
                <a:solidFill>
                  <a:srgbClr val="000000"/>
                </a:solidFill>
                <a:latin typeface="Trebuchet MS"/>
              </a:rPr>
              <a:t>  </a:t>
            </a:r>
            <a:r>
              <a:rPr b="0" lang="en-US" sz="1900" spc="-1" strike="noStrike">
                <a:solidFill>
                  <a:srgbClr val="000000"/>
                </a:solidFill>
                <a:latin typeface="Trebuchet MS"/>
              </a:rPr>
              <a:t>template to TLRC space </a:t>
            </a:r>
            <a:endParaRPr b="0" lang="en-US" sz="1900" spc="-1" strike="noStrike">
              <a:solidFill>
                <a:srgbClr val="000000"/>
              </a:solidFill>
              <a:latin typeface="Times New Roman"/>
            </a:endParaRPr>
          </a:p>
          <a:p>
            <a:r>
              <a:rPr b="0" lang="en-US" sz="1900" spc="-1" strike="noStrike">
                <a:solidFill>
                  <a:srgbClr val="000000"/>
                </a:solidFill>
                <a:latin typeface="Trebuchet MS"/>
              </a:rPr>
              <a:t>  → </a:t>
            </a:r>
            <a:r>
              <a:rPr b="0" lang="en-US" sz="1900" spc="-1" strike="noStrike">
                <a:solidFill>
                  <a:srgbClr val="000000"/>
                </a:solidFill>
                <a:latin typeface="Trebuchet MS"/>
              </a:rPr>
              <a:t>used by </a:t>
            </a:r>
            <a:r>
              <a:rPr b="1" lang="en-US" sz="1900" spc="-1" strike="noStrike">
                <a:solidFill>
                  <a:srgbClr val="000000"/>
                </a:solidFill>
                <a:latin typeface="Courier New"/>
              </a:rPr>
              <a:t>whereami</a:t>
            </a:r>
            <a:r>
              <a:rPr b="0" lang="en-US" sz="1900" spc="-1" strike="noStrike">
                <a:solidFill>
                  <a:srgbClr val="000000"/>
                </a:solidFill>
                <a:latin typeface="Trebuchet MS"/>
              </a:rPr>
              <a:t> (as precursor to </a:t>
            </a:r>
            <a:endParaRPr b="0" lang="en-US" sz="1900" spc="-1" strike="noStrike">
              <a:solidFill>
                <a:srgbClr val="000000"/>
              </a:solidFill>
              <a:latin typeface="Times New Roman"/>
            </a:endParaRPr>
          </a:p>
          <a:p>
            <a:r>
              <a:rPr b="0" lang="en-US" sz="1900" spc="-1" strike="noStrike">
                <a:solidFill>
                  <a:srgbClr val="000000"/>
                </a:solidFill>
                <a:latin typeface="Trebuchet MS"/>
              </a:rPr>
              <a:t>      </a:t>
            </a:r>
            <a:r>
              <a:rPr b="0" lang="en-US" sz="1900" spc="-1" strike="noStrike">
                <a:solidFill>
                  <a:srgbClr val="000000"/>
                </a:solidFill>
                <a:latin typeface="Trebuchet MS"/>
              </a:rPr>
              <a:t>MNI Anat.), based on N27 template</a:t>
            </a:r>
            <a:endParaRPr b="0" lang="en-US" sz="1900" spc="-1" strike="noStrike">
              <a:solidFill>
                <a:srgbClr val="000000"/>
              </a:solidFill>
              <a:latin typeface="Times New Roman"/>
            </a:endParaRPr>
          </a:p>
          <a:p>
            <a:r>
              <a:rPr b="0" lang="en-US" sz="1900" spc="-1" strike="noStrike">
                <a:solidFill>
                  <a:srgbClr val="000000"/>
                </a:solidFill>
                <a:latin typeface="Trebuchet MS"/>
              </a:rPr>
              <a:t>Multiple space coordinates reported </a:t>
            </a:r>
            <a:endParaRPr b="0" lang="en-US" sz="1900" spc="-1" strike="noStrike">
              <a:solidFill>
                <a:srgbClr val="000000"/>
              </a:solidFill>
              <a:latin typeface="Times New Roman"/>
            </a:endParaRPr>
          </a:p>
          <a:p>
            <a:r>
              <a:rPr b="0" lang="en-US" sz="1900" spc="-1" strike="noStrike">
                <a:solidFill>
                  <a:srgbClr val="000000"/>
                </a:solidFill>
                <a:latin typeface="Trebuchet MS"/>
              </a:rPr>
              <a:t>   </a:t>
            </a:r>
            <a:r>
              <a:rPr b="0" lang="en-US" sz="1900" spc="-1" strike="noStrike">
                <a:solidFill>
                  <a:srgbClr val="000000"/>
                </a:solidFill>
                <a:latin typeface="Trebuchet MS"/>
              </a:rPr>
              <a:t>in </a:t>
            </a:r>
            <a:r>
              <a:rPr b="1" lang="en-US" sz="1900" spc="-1" strike="noStrike">
                <a:solidFill>
                  <a:srgbClr val="000000"/>
                </a:solidFill>
                <a:latin typeface="Courier New"/>
              </a:rPr>
              <a:t>whereami</a:t>
            </a:r>
            <a:r>
              <a:rPr b="0" lang="en-US" sz="1900" spc="-1" strike="noStrike">
                <a:solidFill>
                  <a:srgbClr val="000000"/>
                </a:solidFill>
                <a:latin typeface="Trebuchet MS"/>
              </a:rPr>
              <a:t> output </a:t>
            </a:r>
            <a:endParaRPr b="0" lang="en-US" sz="1900" spc="-1" strike="noStrike">
              <a:solidFill>
                <a:srgbClr val="000000"/>
              </a:solidFill>
              <a:latin typeface="Times New Roman"/>
            </a:endParaRPr>
          </a:p>
          <a:p>
            <a:r>
              <a:rPr b="0" lang="en-US" sz="1900" spc="-1" strike="noStrike">
                <a:solidFill>
                  <a:srgbClr val="000000"/>
                </a:solidFill>
                <a:latin typeface="Trebuchet MS"/>
              </a:rPr>
              <a:t>   </a:t>
            </a:r>
            <a:r>
              <a:rPr b="0" lang="en-US" sz="1900" spc="-1" strike="noStrike">
                <a:solidFill>
                  <a:srgbClr val="000000"/>
                </a:solidFill>
                <a:latin typeface="Trebuchet MS"/>
              </a:rPr>
              <a:t>(</a:t>
            </a:r>
            <a:r>
              <a:rPr b="1" lang="en-US" sz="1900" spc="-1" strike="noStrike">
                <a:solidFill>
                  <a:srgbClr val="000000"/>
                </a:solidFill>
                <a:latin typeface="Courier New"/>
              </a:rPr>
              <a:t>AFNI_ATLAS_TEMPLATE_SPACE_LIST</a:t>
            </a:r>
            <a:r>
              <a:rPr b="0" lang="en-US" sz="1900" spc="-1" strike="noStrike">
                <a:solidFill>
                  <a:srgbClr val="000000"/>
                </a:solidFill>
                <a:latin typeface="Trebuchet MS"/>
              </a:rPr>
              <a:t>)</a:t>
            </a:r>
            <a:endParaRPr b="0" lang="en-US" sz="1900" spc="-1" strike="noStrike">
              <a:solidFill>
                <a:srgbClr val="000000"/>
              </a:solidFill>
              <a:latin typeface="Times New Roman"/>
            </a:endParaRPr>
          </a:p>
          <a:p>
            <a:endParaRPr b="0" lang="en-US" sz="1900" spc="-1" strike="noStrike">
              <a:solidFill>
                <a:srgbClr val="000000"/>
              </a:solidFill>
              <a:latin typeface="Times New Roman"/>
            </a:endParaRPr>
          </a:p>
          <a:p>
            <a:r>
              <a:rPr b="1" lang="en-US" sz="1900" spc="-1" strike="noStrike" u="sng">
                <a:solidFill>
                  <a:srgbClr val="000000"/>
                </a:solidFill>
                <a:uFillTx/>
                <a:latin typeface="Trebuchet MS"/>
              </a:rPr>
              <a:t>For going between MNI and MNI Anat (Eickhoff et al., 2005):</a:t>
            </a:r>
            <a:endParaRPr b="0" lang="en-US" sz="1900" spc="-1" strike="noStrike">
              <a:solidFill>
                <a:srgbClr val="000000"/>
              </a:solidFill>
              <a:latin typeface="Times New Roman"/>
            </a:endParaRPr>
          </a:p>
          <a:p>
            <a:r>
              <a:rPr b="0" lang="en-US" sz="1900" spc="-1" strike="noStrike">
                <a:solidFill>
                  <a:srgbClr val="000000"/>
                </a:solidFill>
                <a:latin typeface="Trebuchet MS"/>
              </a:rPr>
              <a:t>MNI + (0, 4, 5) = MNI Anat. (in RAI coordinate system)  </a:t>
            </a:r>
            <a:endParaRPr b="0" lang="en-US" sz="1900" spc="-1" strike="noStrike">
              <a:solidFill>
                <a:srgbClr val="000000"/>
              </a:solidFill>
              <a:latin typeface="Times New Roman"/>
            </a:endParaRPr>
          </a:p>
          <a:p>
            <a:endParaRPr b="0" lang="en-US" sz="1900" spc="-1" strike="noStrike">
              <a:solidFill>
                <a:srgbClr val="000000"/>
              </a:solidFill>
              <a:latin typeface="Times New Roman"/>
            </a:endParaRPr>
          </a:p>
          <a:p>
            <a:r>
              <a:rPr b="1" lang="en-US" sz="1900" spc="-1" strike="noStrike" u="sng">
                <a:solidFill>
                  <a:srgbClr val="000000"/>
                </a:solidFill>
                <a:uFillTx/>
                <a:latin typeface="Trebuchet MS"/>
              </a:rPr>
              <a:t>Going between TLRC and MNI Anat (as practiced in whereami):</a:t>
            </a:r>
            <a:endParaRPr b="0" lang="en-US" sz="1900" spc="-1" strike="noStrike">
              <a:solidFill>
                <a:srgbClr val="000000"/>
              </a:solidFill>
              <a:latin typeface="Times New Roman"/>
            </a:endParaRPr>
          </a:p>
          <a:p>
            <a:r>
              <a:rPr b="0" lang="en-US" sz="1900" spc="-1" strike="noStrike">
                <a:solidFill>
                  <a:srgbClr val="000000"/>
                </a:solidFill>
                <a:latin typeface="Trebuchet MS"/>
              </a:rPr>
              <a:t>Go from TLRC (TT_N27) to MNI via </a:t>
            </a:r>
            <a:endParaRPr b="0" lang="en-US" sz="1900" spc="-1" strike="noStrike">
              <a:solidFill>
                <a:srgbClr val="000000"/>
              </a:solidFill>
              <a:latin typeface="Times New Roman"/>
            </a:endParaRPr>
          </a:p>
          <a:p>
            <a:r>
              <a:rPr b="0" lang="en-US" sz="1900" spc="-1" strike="noStrike">
                <a:solidFill>
                  <a:srgbClr val="000000"/>
                </a:solidFill>
                <a:latin typeface="Trebuchet MS"/>
              </a:rPr>
              <a:t>   </a:t>
            </a:r>
            <a:r>
              <a:rPr b="0" lang="en-US" sz="1900" spc="-1" strike="noStrike">
                <a:solidFill>
                  <a:srgbClr val="000000"/>
                </a:solidFill>
                <a:latin typeface="Trebuchet MS"/>
              </a:rPr>
              <a:t>manual transform of N27 template</a:t>
            </a:r>
            <a:endParaRPr b="0" lang="en-US" sz="1900" spc="-1" strike="noStrike">
              <a:solidFill>
                <a:srgbClr val="000000"/>
              </a:solidFill>
              <a:latin typeface="Times New Roman"/>
            </a:endParaRPr>
          </a:p>
          <a:p>
            <a:r>
              <a:rPr b="0" lang="en-US" sz="1900" spc="-1" strike="noStrike">
                <a:solidFill>
                  <a:srgbClr val="000000"/>
                </a:solidFill>
                <a:latin typeface="Trebuchet MS"/>
              </a:rPr>
              <a:t>Add ( 0, 4, 5 )</a:t>
            </a:r>
            <a:endParaRPr b="0" lang="en-US" sz="1900" spc="-1" strike="noStrike">
              <a:solidFill>
                <a:srgbClr val="000000"/>
              </a:solidFill>
              <a:latin typeface="Times New Roman"/>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7" name="CustomShape 1"/>
          <p:cNvSpPr/>
          <p:nvPr/>
        </p:nvSpPr>
        <p:spPr>
          <a:xfrm>
            <a:off x="1911240" y="32004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Choosing a template</a:t>
            </a:r>
            <a:endParaRPr b="0" lang="en-US" sz="2400" spc="-1" strike="noStrike">
              <a:solidFill>
                <a:srgbClr val="000000"/>
              </a:solidFill>
              <a:latin typeface="Times New Roman"/>
            </a:endParaRPr>
          </a:p>
        </p:txBody>
      </p:sp>
      <p:sp>
        <p:nvSpPr>
          <p:cNvPr id="238" name="CustomShape 2"/>
          <p:cNvSpPr/>
          <p:nvPr/>
        </p:nvSpPr>
        <p:spPr>
          <a:xfrm>
            <a:off x="685800" y="1663920"/>
            <a:ext cx="7710480" cy="1330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is similar to the subject group: neonates, pediatric, young adults, elderly, macaque, rabbit...</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is of the same modality and coverage as your data sets</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has a relevant atlas segmentation.</a:t>
            </a:r>
            <a:endParaRPr b="0" lang="en-US" sz="1800" spc="-1" strike="noStrike">
              <a:solidFill>
                <a:srgbClr val="000000"/>
              </a:solidFill>
              <a:latin typeface="Times New Roman"/>
            </a:endParaRPr>
          </a:p>
        </p:txBody>
      </p:sp>
      <p:sp>
        <p:nvSpPr>
          <p:cNvPr id="239" name="TextShape 3"/>
          <p:cNvSpPr txBox="1"/>
          <p:nvPr/>
        </p:nvSpPr>
        <p:spPr>
          <a:xfrm>
            <a:off x="685800" y="1252800"/>
            <a:ext cx="5253840" cy="404640"/>
          </a:xfrm>
          <a:prstGeom prst="rect">
            <a:avLst/>
          </a:prstGeom>
          <a:noFill/>
          <a:ln>
            <a:noFill/>
          </a:ln>
        </p:spPr>
        <p:txBody>
          <a:bodyPr lIns="90000" rIns="90000" tIns="45000" bIns="45000"/>
          <a:p>
            <a:r>
              <a:rPr b="1" lang="en-US" sz="1800" spc="-1" strike="noStrike">
                <a:solidFill>
                  <a:srgbClr val="000000"/>
                </a:solidFill>
                <a:latin typeface="Trebuchet MS"/>
              </a:rPr>
              <a:t>Try to pick a template that... </a:t>
            </a:r>
            <a:endParaRPr b="0" lang="en-US" sz="1800" spc="-1" strike="noStrike">
              <a:solidFill>
                <a:srgbClr val="000000"/>
              </a:solidFill>
              <a:latin typeface="Times New Roman"/>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0" name="CustomShape 1"/>
          <p:cNvSpPr/>
          <p:nvPr/>
        </p:nvSpPr>
        <p:spPr>
          <a:xfrm>
            <a:off x="1911240" y="32004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Choosing a template</a:t>
            </a:r>
            <a:endParaRPr b="0" lang="en-US" sz="2400" spc="-1" strike="noStrike">
              <a:solidFill>
                <a:srgbClr val="000000"/>
              </a:solidFill>
              <a:latin typeface="Times New Roman"/>
            </a:endParaRPr>
          </a:p>
        </p:txBody>
      </p:sp>
      <p:sp>
        <p:nvSpPr>
          <p:cNvPr id="241" name="CustomShape 2"/>
          <p:cNvSpPr/>
          <p:nvPr/>
        </p:nvSpPr>
        <p:spPr>
          <a:xfrm>
            <a:off x="685800" y="1663920"/>
            <a:ext cx="7710480" cy="1330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is similar to the subject group: neonates, pediatric, young adults, elderly, macaque, rabbit...</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is of the same modality and coverage as your data sets</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has a relevant atlas segmentation.</a:t>
            </a:r>
            <a:endParaRPr b="0" lang="en-US" sz="1800" spc="-1" strike="noStrike">
              <a:solidFill>
                <a:srgbClr val="000000"/>
              </a:solidFill>
              <a:latin typeface="Times New Roman"/>
            </a:endParaRPr>
          </a:p>
        </p:txBody>
      </p:sp>
      <p:sp>
        <p:nvSpPr>
          <p:cNvPr id="242" name="TextShape 3"/>
          <p:cNvSpPr txBox="1"/>
          <p:nvPr/>
        </p:nvSpPr>
        <p:spPr>
          <a:xfrm>
            <a:off x="685800" y="1252800"/>
            <a:ext cx="5253840" cy="404640"/>
          </a:xfrm>
          <a:prstGeom prst="rect">
            <a:avLst/>
          </a:prstGeom>
          <a:noFill/>
          <a:ln>
            <a:noFill/>
          </a:ln>
        </p:spPr>
        <p:txBody>
          <a:bodyPr lIns="90000" rIns="90000" tIns="45000" bIns="45000"/>
          <a:p>
            <a:r>
              <a:rPr b="1" lang="en-US" sz="1800" spc="-1" strike="noStrike">
                <a:solidFill>
                  <a:srgbClr val="000000"/>
                </a:solidFill>
                <a:latin typeface="Trebuchet MS"/>
              </a:rPr>
              <a:t>Try to pick a template that... </a:t>
            </a:r>
            <a:endParaRPr b="0" lang="en-US" sz="1800" spc="-1" strike="noStrike">
              <a:solidFill>
                <a:srgbClr val="000000"/>
              </a:solidFill>
              <a:latin typeface="Times New Roman"/>
            </a:endParaRPr>
          </a:p>
        </p:txBody>
      </p:sp>
      <p:sp>
        <p:nvSpPr>
          <p:cNvPr id="243" name="TextShape 4"/>
          <p:cNvSpPr txBox="1"/>
          <p:nvPr/>
        </p:nvSpPr>
        <p:spPr>
          <a:xfrm>
            <a:off x="587880" y="3136680"/>
            <a:ext cx="8147520" cy="639000"/>
          </a:xfrm>
          <a:prstGeom prst="rect">
            <a:avLst/>
          </a:prstGeom>
          <a:noFill/>
          <a:ln>
            <a:noFill/>
          </a:ln>
        </p:spPr>
        <p:txBody>
          <a:bodyPr lIns="90000" rIns="90000" tIns="45000" bIns="45000"/>
          <a:p>
            <a:r>
              <a:rPr b="1" lang="en-US" sz="1800" spc="-1" strike="noStrike">
                <a:solidFill>
                  <a:srgbClr val="000000"/>
                </a:solidFill>
                <a:latin typeface="Trebuchet MS"/>
              </a:rPr>
              <a:t>You can also make your own template </a:t>
            </a:r>
            <a:r>
              <a:rPr b="1" lang="en-US" sz="1800" spc="-1" strike="noStrike">
                <a:solidFill>
                  <a:srgbClr val="000000"/>
                </a:solidFill>
                <a:latin typeface="Trebuchet MS"/>
              </a:rPr>
              <a:t>(and maybe an atlas too)</a:t>
            </a:r>
            <a:r>
              <a:rPr b="1" lang="en-US" sz="1800" spc="-1" strike="noStrike">
                <a:solidFill>
                  <a:srgbClr val="000000"/>
                </a:solidFill>
                <a:latin typeface="Trebuchet MS"/>
              </a:rPr>
              <a:t>:</a:t>
            </a:r>
            <a:endParaRPr b="0" lang="en-US" sz="1800" spc="-1" strike="noStrike">
              <a:solidFill>
                <a:srgbClr val="000000"/>
              </a:solidFill>
              <a:latin typeface="Times New Roman"/>
            </a:endParaRPr>
          </a:p>
        </p:txBody>
      </p:sp>
      <p:sp>
        <p:nvSpPr>
          <p:cNvPr id="244" name="TextShape 5"/>
          <p:cNvSpPr txBox="1"/>
          <p:nvPr/>
        </p:nvSpPr>
        <p:spPr>
          <a:xfrm>
            <a:off x="640440" y="3541320"/>
            <a:ext cx="6077520" cy="3316680"/>
          </a:xfrm>
          <a:prstGeom prst="rect">
            <a:avLst/>
          </a:prstGeom>
          <a:noFill/>
          <a:ln>
            <a:noFill/>
          </a:ln>
        </p:spPr>
        <p:txBody>
          <a:bodyPr lIns="90000" rIns="90000" tIns="45000" bIns="45000"/>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Individual or group template</a:t>
            </a:r>
            <a:endParaRPr b="0" lang="en-US" sz="1800" spc="-1" strike="noStrike">
              <a:solidFill>
                <a:srgbClr val="000000"/>
              </a:solidFill>
              <a:latin typeface="Times New Roman"/>
            </a:endParaRPr>
          </a:p>
          <a:p>
            <a:pPr lvl="1" marL="736560" indent="-279360">
              <a:lnSpc>
                <a:spcPct val="100000"/>
              </a:lnSpc>
              <a:spcBef>
                <a:spcPts val="422"/>
              </a:spcBef>
              <a:buClr>
                <a:srgbClr val="000000"/>
              </a:buClr>
              <a:buFont typeface="Times New Roman"/>
              <a:buChar char="–"/>
            </a:pPr>
            <a:r>
              <a:rPr b="0" lang="en-US" sz="1800" spc="-1" strike="noStrike">
                <a:solidFill>
                  <a:srgbClr val="000000"/>
                </a:solidFill>
                <a:latin typeface="Trebuchet MS"/>
                <a:ea typeface="msmincho"/>
              </a:rPr>
              <a:t>Group: average or iterative (discussed more later)</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ea typeface="msmincho"/>
              </a:rPr>
              <a:t>Scripts/commands exist in AFNI</a:t>
            </a:r>
            <a:endParaRPr b="0" lang="en-US" sz="1800" spc="-1" strike="noStrike">
              <a:solidFill>
                <a:srgbClr val="000000"/>
              </a:solidFill>
              <a:latin typeface="Times New Roman"/>
            </a:endParaRPr>
          </a:p>
          <a:p>
            <a:pPr lvl="1" marL="742680" indent="-285480">
              <a:lnSpc>
                <a:spcPct val="100000"/>
              </a:lnSpc>
              <a:spcBef>
                <a:spcPts val="422"/>
              </a:spcBef>
              <a:buClr>
                <a:srgbClr val="000000"/>
              </a:buClr>
              <a:buFont typeface="Times New Roman"/>
              <a:buChar char="–"/>
            </a:pPr>
            <a:r>
              <a:rPr b="0" i="1" lang="en-US" sz="1800" spc="-1" strike="noStrike">
                <a:solidFill>
                  <a:srgbClr val="000000"/>
                </a:solidFill>
                <a:latin typeface="Trebuchet MS"/>
                <a:ea typeface="msmincho"/>
              </a:rPr>
              <a:t>Ex.</a:t>
            </a:r>
            <a:r>
              <a:rPr b="0" lang="en-US" sz="1800" spc="-1" strike="noStrike">
                <a:solidFill>
                  <a:srgbClr val="000000"/>
                </a:solidFill>
                <a:latin typeface="Trebuchet MS"/>
                <a:ea typeface="msmincho"/>
              </a:rPr>
              <a:t> Haskins pediatric atlas</a:t>
            </a:r>
            <a:endParaRPr b="0" lang="en-US" sz="18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800" spc="-1" strike="noStrike">
                <a:solidFill>
                  <a:srgbClr val="000000"/>
                </a:solidFill>
                <a:latin typeface="Trebuchet MS"/>
                <a:ea typeface="msmincho"/>
              </a:rPr>
              <a:t>several methods tested</a:t>
            </a:r>
            <a:endParaRPr b="0" lang="en-US" sz="18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800" spc="-1" strike="noStrike">
                <a:solidFill>
                  <a:srgbClr val="000000"/>
                </a:solidFill>
                <a:latin typeface="Trebuchet MS"/>
                <a:ea typeface="msmincho"/>
              </a:rPr>
              <a:t>best approach: </a:t>
            </a:r>
            <a:r>
              <a:rPr b="0" i="1" lang="en-US" sz="1800" spc="-1" strike="noStrike">
                <a:solidFill>
                  <a:srgbClr val="000000"/>
                </a:solidFill>
                <a:latin typeface="Trebuchet MS"/>
                <a:ea typeface="msmincho"/>
              </a:rPr>
              <a:t>iterative nonlinear alignment</a:t>
            </a:r>
            <a:endParaRPr b="0" lang="en-US" sz="1800" spc="-1" strike="noStrike">
              <a:solidFill>
                <a:srgbClr val="000000"/>
              </a:solidFill>
              <a:latin typeface="Times New Roman"/>
            </a:endParaRPr>
          </a:p>
          <a:p>
            <a:pPr lvl="3" marL="1247760" indent="-220680">
              <a:lnSpc>
                <a:spcPct val="100000"/>
              </a:lnSpc>
              <a:spcBef>
                <a:spcPts val="422"/>
              </a:spcBef>
              <a:buClr>
                <a:srgbClr val="000000"/>
              </a:buClr>
              <a:buSzPct val="70000"/>
              <a:buFont typeface="Zapf Dingbats" charset="2"/>
              <a:buChar char=""/>
            </a:pPr>
            <a:r>
              <a:rPr b="1" lang="en-US" sz="1800" spc="-1" strike="noStrike">
                <a:solidFill>
                  <a:srgbClr val="000000"/>
                </a:solidFill>
                <a:latin typeface="Trebuchet MS"/>
                <a:ea typeface="msmincho"/>
              </a:rPr>
              <a:t>@toMNI_Awarp, @toMNI_Qwarpar</a:t>
            </a:r>
            <a:endParaRPr b="0" lang="en-US" sz="1800" spc="-1" strike="noStrike">
              <a:solidFill>
                <a:srgbClr val="000000"/>
              </a:solidFill>
              <a:latin typeface="Times New Roman"/>
            </a:endParaRPr>
          </a:p>
          <a:p>
            <a:pPr lvl="3" marL="1247760" indent="-220680">
              <a:lnSpc>
                <a:spcPct val="100000"/>
              </a:lnSpc>
              <a:spcBef>
                <a:spcPts val="422"/>
              </a:spcBef>
              <a:buClr>
                <a:srgbClr val="000000"/>
              </a:buClr>
              <a:buSzPct val="70000"/>
              <a:buFont typeface="Zapf Dingbats" charset="2"/>
              <a:buChar char=""/>
            </a:pPr>
            <a:r>
              <a:rPr b="1" lang="en-US" sz="1800" spc="-1" strike="noStrike">
                <a:solidFill>
                  <a:srgbClr val="000000"/>
                </a:solidFill>
                <a:latin typeface="Trebuchet MS"/>
                <a:ea typeface="msmincho"/>
              </a:rPr>
              <a:t>And now/soon make_template_dask.py</a:t>
            </a:r>
            <a:endParaRPr b="0" lang="en-US" sz="1800" spc="-1" strike="noStrike">
              <a:solidFill>
                <a:srgbClr val="000000"/>
              </a:solidFill>
              <a:latin typeface="Times New Roman"/>
            </a:endParaRPr>
          </a:p>
          <a:p>
            <a:pPr lvl="1" marL="566640" indent="-214560">
              <a:lnSpc>
                <a:spcPct val="100000"/>
              </a:lnSpc>
              <a:spcBef>
                <a:spcPts val="422"/>
              </a:spcBef>
            </a:pPr>
            <a:endParaRPr b="0" lang="en-US" sz="1800" spc="-1" strike="noStrike">
              <a:solidFill>
                <a:srgbClr val="000000"/>
              </a:solidFill>
              <a:latin typeface="Times New Roman"/>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5" name="CustomShape 1"/>
          <p:cNvSpPr/>
          <p:nvPr/>
        </p:nvSpPr>
        <p:spPr>
          <a:xfrm>
            <a:off x="1911240" y="32004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Trading Spaces</a:t>
            </a:r>
            <a:endParaRPr b="0" lang="en-US" sz="2400" spc="-1" strike="noStrike">
              <a:solidFill>
                <a:srgbClr val="000000"/>
              </a:solidFill>
              <a:latin typeface="Times New Roman"/>
            </a:endParaRPr>
          </a:p>
        </p:txBody>
      </p:sp>
      <p:sp>
        <p:nvSpPr>
          <p:cNvPr id="246" name="CustomShape 2"/>
          <p:cNvSpPr/>
          <p:nvPr/>
        </p:nvSpPr>
        <p:spPr>
          <a:xfrm>
            <a:off x="937800" y="1519920"/>
            <a:ext cx="7710480" cy="1330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1" lang="en-US" sz="1800" spc="-1" strike="noStrike">
                <a:solidFill>
                  <a:srgbClr val="000000"/>
                </a:solidFill>
                <a:latin typeface="Trebuchet MS"/>
              </a:rPr>
              <a:t>@SSwarper</a:t>
            </a:r>
            <a:r>
              <a:rPr b="0" lang="en-US" sz="1800" spc="-1" strike="noStrike">
                <a:solidFill>
                  <a:srgbClr val="000000"/>
                </a:solidFill>
                <a:latin typeface="Trebuchet MS"/>
              </a:rPr>
              <a:t> – skullstrip and align data to some select standard spaces</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1" lang="en-US" sz="1800" spc="-1" strike="noStrike">
                <a:solidFill>
                  <a:srgbClr val="000000"/>
                </a:solidFill>
                <a:latin typeface="Trebuchet MS"/>
              </a:rPr>
              <a:t>@animal_warper</a:t>
            </a:r>
            <a:r>
              <a:rPr b="0" lang="en-US" sz="1800" spc="-1" strike="noStrike">
                <a:solidFill>
                  <a:srgbClr val="000000"/>
                </a:solidFill>
                <a:latin typeface="Trebuchet MS"/>
              </a:rPr>
              <a:t> - skullstrip, align data to animal template and bring atlas into native space </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1" lang="en-US" sz="1800" spc="-1" strike="noStrike">
                <a:solidFill>
                  <a:srgbClr val="000000"/>
                </a:solidFill>
                <a:latin typeface="Trebuchet MS"/>
              </a:rPr>
              <a:t>auto_warp.py</a:t>
            </a:r>
            <a:r>
              <a:rPr b="0" lang="en-US" sz="1800" spc="-1" strike="noStrike">
                <a:solidFill>
                  <a:srgbClr val="000000"/>
                </a:solidFill>
                <a:latin typeface="Trebuchet MS"/>
              </a:rPr>
              <a:t> -combination affine and nonlinear alignment to a template </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1" lang="en-US" sz="1800" spc="-1" strike="noStrike">
                <a:solidFill>
                  <a:srgbClr val="000000"/>
                </a:solidFill>
                <a:latin typeface="Trebuchet MS"/>
              </a:rPr>
              <a:t>@auto_tlrc</a:t>
            </a:r>
            <a:r>
              <a:rPr b="0" lang="en-US" sz="1800" spc="-1" strike="noStrike">
                <a:solidFill>
                  <a:srgbClr val="000000"/>
                </a:solidFill>
                <a:latin typeface="Trebuchet MS"/>
              </a:rPr>
              <a:t> – affine alignment to a template</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Manual talairach</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endParaRPr b="0" lang="en-US" sz="1800" spc="-1" strike="noStrike">
              <a:solidFill>
                <a:srgbClr val="000000"/>
              </a:solidFill>
              <a:latin typeface="Times New Roman"/>
            </a:endParaRPr>
          </a:p>
        </p:txBody>
      </p:sp>
      <p:sp>
        <p:nvSpPr>
          <p:cNvPr id="247" name="TextShape 3"/>
          <p:cNvSpPr txBox="1"/>
          <p:nvPr/>
        </p:nvSpPr>
        <p:spPr>
          <a:xfrm>
            <a:off x="685800" y="1252800"/>
            <a:ext cx="6702120" cy="385200"/>
          </a:xfrm>
          <a:prstGeom prst="rect">
            <a:avLst/>
          </a:prstGeom>
          <a:noFill/>
          <a:ln>
            <a:noFill/>
          </a:ln>
        </p:spPr>
        <p:txBody>
          <a:bodyPr lIns="90000" rIns="90000" tIns="45000" bIns="45000"/>
          <a:p>
            <a:r>
              <a:rPr b="1" lang="en-US" sz="1800" spc="-1" strike="noStrike">
                <a:solidFill>
                  <a:srgbClr val="000000"/>
                </a:solidFill>
                <a:latin typeface="Trebuchet MS"/>
              </a:rPr>
              <a:t>How to transform data to a standard template space</a:t>
            </a:r>
            <a:endParaRPr b="0" lang="en-US" sz="1800" spc="-1" strike="noStrike">
              <a:solidFill>
                <a:srgbClr val="000000"/>
              </a:solidFill>
              <a:latin typeface="Times New Roman"/>
            </a:endParaRPr>
          </a:p>
        </p:txBody>
      </p:sp>
      <p:pic>
        <p:nvPicPr>
          <p:cNvPr id="248" name="" descr=""/>
          <p:cNvPicPr/>
          <p:nvPr/>
        </p:nvPicPr>
        <p:blipFill>
          <a:blip r:embed="rId1"/>
          <a:stretch/>
        </p:blipFill>
        <p:spPr>
          <a:xfrm>
            <a:off x="1280160" y="3876480"/>
            <a:ext cx="6757560" cy="1920240"/>
          </a:xfrm>
          <a:prstGeom prst="rect">
            <a:avLst/>
          </a:prstGeom>
          <a:ln>
            <a:noFill/>
          </a:ln>
        </p:spPr>
      </p:pic>
      <p:sp>
        <p:nvSpPr>
          <p:cNvPr id="249" name="TextShape 4"/>
          <p:cNvSpPr txBox="1"/>
          <p:nvPr/>
        </p:nvSpPr>
        <p:spPr>
          <a:xfrm>
            <a:off x="1645920" y="5846400"/>
            <a:ext cx="1005840" cy="554400"/>
          </a:xfrm>
          <a:prstGeom prst="rect">
            <a:avLst/>
          </a:prstGeom>
          <a:noFill/>
          <a:ln>
            <a:noFill/>
          </a:ln>
        </p:spPr>
        <p:txBody>
          <a:bodyPr lIns="90000" rIns="90000" tIns="45000" bIns="45000"/>
          <a:p>
            <a:r>
              <a:rPr b="0" lang="en-US" sz="2200" spc="-1" strike="noStrike">
                <a:solidFill>
                  <a:srgbClr val="000000"/>
                </a:solidFill>
                <a:latin typeface="Trebuchet MS"/>
              </a:rPr>
              <a:t>@SSW</a:t>
            </a:r>
            <a:endParaRPr b="0" lang="en-US" sz="2200" spc="-1" strike="noStrike">
              <a:solidFill>
                <a:srgbClr val="000000"/>
              </a:solidFill>
              <a:latin typeface="Times New Roman"/>
            </a:endParaRPr>
          </a:p>
        </p:txBody>
      </p:sp>
      <p:sp>
        <p:nvSpPr>
          <p:cNvPr id="250" name="TextShape 5"/>
          <p:cNvSpPr txBox="1"/>
          <p:nvPr/>
        </p:nvSpPr>
        <p:spPr>
          <a:xfrm>
            <a:off x="3488400" y="5838840"/>
            <a:ext cx="731520" cy="425520"/>
          </a:xfrm>
          <a:prstGeom prst="rect">
            <a:avLst/>
          </a:prstGeom>
          <a:noFill/>
          <a:ln>
            <a:noFill/>
          </a:ln>
        </p:spPr>
        <p:txBody>
          <a:bodyPr lIns="90000" rIns="90000" tIns="45000" bIns="45000"/>
          <a:p>
            <a:r>
              <a:rPr b="0" lang="en-US" sz="2200" spc="-1" strike="noStrike">
                <a:solidFill>
                  <a:srgbClr val="000000"/>
                </a:solidFill>
                <a:latin typeface="Trebuchet MS"/>
              </a:rPr>
              <a:t>AW</a:t>
            </a:r>
            <a:endParaRPr b="0" lang="en-US" sz="2200" spc="-1" strike="noStrike">
              <a:solidFill>
                <a:srgbClr val="000000"/>
              </a:solidFill>
              <a:latin typeface="Times New Roman"/>
            </a:endParaRPr>
          </a:p>
        </p:txBody>
      </p:sp>
      <p:sp>
        <p:nvSpPr>
          <p:cNvPr id="251" name="TextShape 6"/>
          <p:cNvSpPr txBox="1"/>
          <p:nvPr/>
        </p:nvSpPr>
        <p:spPr>
          <a:xfrm>
            <a:off x="5062320" y="5802840"/>
            <a:ext cx="1280160" cy="425520"/>
          </a:xfrm>
          <a:prstGeom prst="rect">
            <a:avLst/>
          </a:prstGeom>
          <a:noFill/>
          <a:ln>
            <a:noFill/>
          </a:ln>
        </p:spPr>
        <p:txBody>
          <a:bodyPr lIns="90000" rIns="90000" tIns="45000" bIns="45000"/>
          <a:p>
            <a:r>
              <a:rPr b="0" lang="en-US" sz="2200" spc="-1" strike="noStrike">
                <a:solidFill>
                  <a:srgbClr val="000000"/>
                </a:solidFill>
                <a:latin typeface="Trebuchet MS"/>
              </a:rPr>
              <a:t>@at</a:t>
            </a:r>
            <a:endParaRPr b="0" lang="en-US" sz="2200" spc="-1" strike="noStrike">
              <a:solidFill>
                <a:srgbClr val="000000"/>
              </a:solidFill>
              <a:latin typeface="Times New Roman"/>
            </a:endParaRPr>
          </a:p>
        </p:txBody>
      </p:sp>
      <p:sp>
        <p:nvSpPr>
          <p:cNvPr id="252" name="TextShape 7"/>
          <p:cNvSpPr txBox="1"/>
          <p:nvPr/>
        </p:nvSpPr>
        <p:spPr>
          <a:xfrm>
            <a:off x="6583680" y="5838840"/>
            <a:ext cx="1371600" cy="425520"/>
          </a:xfrm>
          <a:prstGeom prst="rect">
            <a:avLst/>
          </a:prstGeom>
          <a:noFill/>
          <a:ln>
            <a:noFill/>
          </a:ln>
        </p:spPr>
        <p:txBody>
          <a:bodyPr lIns="90000" rIns="90000" tIns="45000" bIns="45000"/>
          <a:p>
            <a:r>
              <a:rPr b="0" lang="en-US" sz="2200" spc="-1" strike="noStrike">
                <a:solidFill>
                  <a:srgbClr val="000000"/>
                </a:solidFill>
                <a:latin typeface="Trebuchet MS"/>
              </a:rPr>
              <a:t>manual</a:t>
            </a:r>
            <a:endParaRPr b="0" lang="en-US" sz="2200" spc="-1" strike="noStrike">
              <a:solidFill>
                <a:srgbClr val="000000"/>
              </a:solidFill>
              <a:latin typeface="Times New Roman"/>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3" name="CustomShape 1"/>
          <p:cNvSpPr/>
          <p:nvPr/>
        </p:nvSpPr>
        <p:spPr>
          <a:xfrm>
            <a:off x="1911240" y="32004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Trading Spaces</a:t>
            </a:r>
            <a:endParaRPr b="0" lang="en-US" sz="2400" spc="-1" strike="noStrike">
              <a:solidFill>
                <a:srgbClr val="000000"/>
              </a:solidFill>
              <a:latin typeface="Times New Roman"/>
            </a:endParaRPr>
          </a:p>
        </p:txBody>
      </p:sp>
      <p:sp>
        <p:nvSpPr>
          <p:cNvPr id="254" name="TextShape 2"/>
          <p:cNvSpPr txBox="1"/>
          <p:nvPr/>
        </p:nvSpPr>
        <p:spPr>
          <a:xfrm>
            <a:off x="909720" y="1422360"/>
            <a:ext cx="7467840" cy="4664160"/>
          </a:xfrm>
          <a:prstGeom prst="rect">
            <a:avLst/>
          </a:prstGeom>
          <a:solidFill>
            <a:srgbClr val="adc5e7"/>
          </a:solidFill>
          <a:ln>
            <a:noFill/>
          </a:ln>
        </p:spPr>
        <p:txBody>
          <a:bodyPr lIns="90000" rIns="90000" tIns="45000" bIns="45000"/>
          <a:p>
            <a:pPr algn="ctr"/>
            <a:r>
              <a:rPr b="1" lang="en-US" sz="2000" spc="-1" strike="noStrike">
                <a:solidFill>
                  <a:srgbClr val="000000"/>
                </a:solidFill>
                <a:latin typeface="Trebuchet MS"/>
              </a:rPr>
              <a:t>afni_proc.py options</a:t>
            </a:r>
            <a:endParaRPr b="0" lang="en-US" sz="2000" spc="-1" strike="noStrike">
              <a:solidFill>
                <a:srgbClr val="000000"/>
              </a:solidFill>
              <a:latin typeface="Times New Roman"/>
            </a:endParaRPr>
          </a:p>
          <a:p>
            <a:r>
              <a:rPr b="0" lang="en-US" sz="2000" spc="-1" strike="noStrike">
                <a:solidFill>
                  <a:srgbClr val="000000"/>
                </a:solidFill>
                <a:latin typeface="Trebuchet MS"/>
              </a:rPr>
              <a:t>tlrc block before volreg!</a:t>
            </a:r>
            <a:endParaRPr b="0" lang="en-US" sz="2000" spc="-1" strike="noStrike">
              <a:solidFill>
                <a:srgbClr val="000000"/>
              </a:solidFill>
              <a:latin typeface="Times New Roman"/>
            </a:endParaRPr>
          </a:p>
          <a:p>
            <a:r>
              <a:rPr b="1" lang="en-US" sz="2000" spc="-1" strike="noStrike">
                <a:solidFill>
                  <a:srgbClr val="000000"/>
                </a:solidFill>
                <a:latin typeface="Courier New"/>
              </a:rPr>
              <a:t>-volreg_tlrc_warp</a:t>
            </a:r>
            <a:endParaRPr b="0" lang="en-US" sz="2000" spc="-1" strike="noStrike">
              <a:solidFill>
                <a:srgbClr val="000000"/>
              </a:solidFill>
              <a:latin typeface="Times New Roman"/>
            </a:endParaRPr>
          </a:p>
          <a:p>
            <a:r>
              <a:rPr b="1" lang="en-US" sz="2000" spc="-1" strike="noStrike">
                <a:solidFill>
                  <a:srgbClr val="000000"/>
                </a:solidFill>
                <a:latin typeface="Courier New"/>
                <a:ea typeface="msmincho"/>
              </a:rPr>
              <a:t>-tlrc_base </a:t>
            </a:r>
            <a:r>
              <a:rPr b="0" lang="en-US" sz="2000" spc="-1" strike="noStrike">
                <a:solidFill>
                  <a:srgbClr val="000000"/>
                </a:solidFill>
                <a:latin typeface="Courier New"/>
              </a:rPr>
              <a:t>$tpath/$btemplate</a:t>
            </a:r>
            <a:r>
              <a:rPr b="1" lang="en-US" sz="2000" spc="-1" strike="noStrike">
                <a:solidFill>
                  <a:srgbClr val="000000"/>
                </a:solidFill>
                <a:latin typeface="Trebuchet MS"/>
              </a:rPr>
              <a:t>        </a:t>
            </a:r>
            <a:r>
              <a:rPr b="0" lang="en-US" sz="2000" spc="-1" strike="noStrike">
                <a:solidFill>
                  <a:srgbClr val="000000"/>
                </a:solidFill>
                <a:latin typeface="Trebuchet MS"/>
              </a:rPr>
              <a:t>(runs @auto_tlrc)</a:t>
            </a:r>
            <a:endParaRPr b="0" lang="en-US" sz="2000" spc="-1" strike="noStrike">
              <a:solidFill>
                <a:srgbClr val="000000"/>
              </a:solidFill>
              <a:latin typeface="Times New Roman"/>
            </a:endParaRPr>
          </a:p>
          <a:p>
            <a:r>
              <a:rPr b="1" lang="en-US" sz="2000" spc="-1" strike="noStrike">
                <a:solidFill>
                  <a:srgbClr val="000000"/>
                </a:solidFill>
                <a:latin typeface="Courier New"/>
              </a:rPr>
              <a:t>-tlrc_NL_warp</a:t>
            </a:r>
            <a:r>
              <a:rPr b="1" lang="en-US" sz="2000" spc="-1" strike="noStrike">
                <a:solidFill>
                  <a:srgbClr val="000000"/>
                </a:solidFill>
                <a:latin typeface="Trebuchet MS"/>
              </a:rPr>
              <a:t>  </a:t>
            </a:r>
            <a:r>
              <a:rPr b="0" lang="en-US" sz="2000" spc="-1" strike="noStrike">
                <a:solidFill>
                  <a:srgbClr val="000000"/>
                </a:solidFill>
                <a:latin typeface="Trebuchet MS"/>
              </a:rPr>
              <a:t>(runs auto_warp.py)</a:t>
            </a:r>
            <a:endParaRPr b="0" lang="en-US" sz="2000" spc="-1" strike="noStrike">
              <a:solidFill>
                <a:srgbClr val="000000"/>
              </a:solidFill>
              <a:latin typeface="Times New Roman"/>
            </a:endParaRPr>
          </a:p>
          <a:p>
            <a:endParaRPr b="0" lang="en-US" sz="2000" spc="-1" strike="noStrike">
              <a:solidFill>
                <a:srgbClr val="000000"/>
              </a:solidFill>
              <a:latin typeface="Times New Roman"/>
            </a:endParaRPr>
          </a:p>
          <a:p>
            <a:r>
              <a:rPr b="0" lang="en-US" sz="2000" spc="-1" strike="noStrike">
                <a:solidFill>
                  <a:srgbClr val="000000"/>
                </a:solidFill>
                <a:latin typeface="Trebuchet MS"/>
              </a:rPr>
              <a:t>For @SSwarper output, add these:</a:t>
            </a:r>
            <a:endParaRPr b="0" lang="en-US" sz="2000" spc="-1" strike="noStrike">
              <a:solidFill>
                <a:srgbClr val="000000"/>
              </a:solidFill>
              <a:latin typeface="Times New Roman"/>
            </a:endParaRPr>
          </a:p>
          <a:p>
            <a:r>
              <a:rPr b="1" lang="en-US" sz="2000" spc="-1" strike="noStrike">
                <a:solidFill>
                  <a:srgbClr val="000000"/>
                </a:solidFill>
                <a:latin typeface="Courier New"/>
                <a:ea typeface="msmincho"/>
              </a:rPr>
              <a:t>-copy_anat </a:t>
            </a:r>
            <a:r>
              <a:rPr b="0" lang="en-US" sz="2000" spc="-1" strike="noStrike">
                <a:solidFill>
                  <a:srgbClr val="000000"/>
                </a:solidFill>
                <a:latin typeface="Courier New"/>
                <a:ea typeface="msmincho"/>
              </a:rPr>
              <a:t>anatSS.</a:t>
            </a:r>
            <a:r>
              <a:rPr b="0" lang="en-US" sz="2000" spc="-1" strike="noStrike">
                <a:solidFill>
                  <a:srgbClr val="000000"/>
                </a:solidFill>
                <a:latin typeface="Courier New"/>
              </a:rPr>
              <a:t>${subj}.nii      \</a:t>
            </a:r>
            <a:endParaRPr b="0" lang="en-US" sz="2000" spc="-1" strike="noStrike">
              <a:solidFill>
                <a:srgbClr val="000000"/>
              </a:solidFill>
              <a:latin typeface="Times New Roman"/>
            </a:endParaRPr>
          </a:p>
          <a:p>
            <a:r>
              <a:rPr b="1" lang="en-US" sz="2000" spc="-1" strike="noStrike">
                <a:solidFill>
                  <a:srgbClr val="000000"/>
                </a:solidFill>
                <a:latin typeface="Courier New"/>
              </a:rPr>
              <a:t>-anat_has_skull no</a:t>
            </a:r>
            <a:r>
              <a:rPr b="0" lang="en-US" sz="2000" spc="-1" strike="noStrike">
                <a:solidFill>
                  <a:srgbClr val="000000"/>
                </a:solidFill>
                <a:latin typeface="Courier New"/>
              </a:rPr>
              <a:t>                 \ </a:t>
            </a:r>
            <a:endParaRPr b="0" lang="en-US" sz="2000" spc="-1" strike="noStrike">
              <a:solidFill>
                <a:srgbClr val="000000"/>
              </a:solidFill>
              <a:latin typeface="Times New Roman"/>
            </a:endParaRPr>
          </a:p>
          <a:p>
            <a:r>
              <a:rPr b="1" lang="en-US" sz="2000" spc="-1" strike="noStrike">
                <a:solidFill>
                  <a:srgbClr val="000000"/>
                </a:solidFill>
                <a:latin typeface="Courier New"/>
              </a:rPr>
              <a:t>-tlrc_NL_warp</a:t>
            </a:r>
            <a:r>
              <a:rPr b="0" lang="en-US" sz="2000" spc="-1" strike="noStrike">
                <a:solidFill>
                  <a:srgbClr val="000000"/>
                </a:solidFill>
                <a:latin typeface="Courier New"/>
              </a:rPr>
              <a:t>                      \</a:t>
            </a:r>
            <a:endParaRPr b="0" lang="en-US" sz="2000" spc="-1" strike="noStrike">
              <a:solidFill>
                <a:srgbClr val="000000"/>
              </a:solidFill>
              <a:latin typeface="Times New Roman"/>
            </a:endParaRPr>
          </a:p>
          <a:p>
            <a:r>
              <a:rPr b="1" lang="en-US" sz="2000" spc="-1" strike="noStrike">
                <a:solidFill>
                  <a:srgbClr val="000000"/>
                </a:solidFill>
                <a:latin typeface="Courier New"/>
              </a:rPr>
              <a:t>-tlrc_NL_warped_dsets</a:t>
            </a:r>
            <a:r>
              <a:rPr b="0" lang="en-US" sz="2000" spc="-1" strike="noStrike">
                <a:solidFill>
                  <a:srgbClr val="000000"/>
                </a:solidFill>
                <a:latin typeface="Courier New"/>
              </a:rPr>
              <a:t>              \</a:t>
            </a:r>
            <a:endParaRPr b="0" lang="en-US" sz="2000" spc="-1" strike="noStrike">
              <a:solidFill>
                <a:srgbClr val="000000"/>
              </a:solidFill>
              <a:latin typeface="Times New Roman"/>
            </a:endParaRPr>
          </a:p>
          <a:p>
            <a:r>
              <a:rPr b="0" lang="en-US" sz="2000" spc="-1" strike="noStrike">
                <a:solidFill>
                  <a:srgbClr val="000000"/>
                </a:solidFill>
                <a:latin typeface="Courier New"/>
              </a:rPr>
              <a:t>          </a:t>
            </a:r>
            <a:r>
              <a:rPr b="0" lang="en-US" sz="2000" spc="-1" strike="noStrike">
                <a:solidFill>
                  <a:srgbClr val="000000"/>
                </a:solidFill>
                <a:latin typeface="Courier New"/>
              </a:rPr>
              <a:t>anatQQ.${subj}.nii       \</a:t>
            </a:r>
            <a:endParaRPr b="0" lang="en-US" sz="2000" spc="-1" strike="noStrike">
              <a:solidFill>
                <a:srgbClr val="000000"/>
              </a:solidFill>
              <a:latin typeface="Times New Roman"/>
            </a:endParaRPr>
          </a:p>
          <a:p>
            <a:r>
              <a:rPr b="0" lang="en-US" sz="2000" spc="-1" strike="noStrike">
                <a:solidFill>
                  <a:srgbClr val="000000"/>
                </a:solidFill>
                <a:latin typeface="Courier New"/>
              </a:rPr>
              <a:t>          </a:t>
            </a:r>
            <a:r>
              <a:rPr b="0" lang="en-US" sz="2000" spc="-1" strike="noStrike">
                <a:solidFill>
                  <a:srgbClr val="000000"/>
                </a:solidFill>
                <a:latin typeface="Courier New"/>
              </a:rPr>
              <a:t>anatQQ.${subj}.aff12.1D  \</a:t>
            </a:r>
            <a:endParaRPr b="0" lang="en-US" sz="2000" spc="-1" strike="noStrike">
              <a:solidFill>
                <a:srgbClr val="000000"/>
              </a:solidFill>
              <a:latin typeface="Times New Roman"/>
            </a:endParaRPr>
          </a:p>
          <a:p>
            <a:r>
              <a:rPr b="0" lang="en-US" sz="2000" spc="-1" strike="noStrike">
                <a:solidFill>
                  <a:srgbClr val="000000"/>
                </a:solidFill>
                <a:latin typeface="Courier New"/>
              </a:rPr>
              <a:t>          </a:t>
            </a:r>
            <a:r>
              <a:rPr b="0" lang="en-US" sz="2000" spc="-1" strike="noStrike">
                <a:solidFill>
                  <a:srgbClr val="000000"/>
                </a:solidFill>
                <a:latin typeface="Courier New"/>
              </a:rPr>
              <a:t>anatQQ.${subj}_WARP.nii</a:t>
            </a:r>
            <a:endParaRPr b="0" lang="en-US" sz="2000" spc="-1" strike="noStrike">
              <a:solidFill>
                <a:srgbClr val="000000"/>
              </a:solidFill>
              <a:latin typeface="Times New Roman"/>
            </a:endParaRPr>
          </a:p>
          <a:p>
            <a:endParaRPr b="0" lang="en-US" sz="2000" spc="-1" strike="noStrike">
              <a:solidFill>
                <a:srgbClr val="000000"/>
              </a:solidFill>
              <a:latin typeface="Times New Roman"/>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5" name="CustomShape 1"/>
          <p:cNvSpPr/>
          <p:nvPr/>
        </p:nvSpPr>
        <p:spPr>
          <a:xfrm>
            <a:off x="552600" y="1033560"/>
            <a:ext cx="8229600" cy="5724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90000"/>
              </a:lnSpc>
              <a:spcBef>
                <a:spcPts val="422"/>
              </a:spcBef>
              <a:buClr>
                <a:srgbClr val="000000"/>
              </a:buClr>
              <a:buSzPct val="120000"/>
              <a:buFont typeface="Times New Roman"/>
              <a:buChar char="•"/>
            </a:pPr>
            <a:r>
              <a:rPr b="0" lang="en-US" sz="1700" spc="-1" strike="noStrike">
                <a:solidFill>
                  <a:srgbClr val="000000"/>
                </a:solidFill>
                <a:latin typeface="Arial"/>
              </a:rPr>
              <a:t>The original purpose of AFNI </a:t>
            </a:r>
            <a:r>
              <a:rPr b="0" lang="en-US" sz="900" spc="-1" strike="noStrike">
                <a:solidFill>
                  <a:srgbClr val="000000"/>
                </a:solidFill>
                <a:latin typeface="Arial"/>
              </a:rPr>
              <a:t>(</a:t>
            </a:r>
            <a:r>
              <a:rPr b="0" i="1" lang="en-US" sz="900" spc="-1" strike="noStrike">
                <a:solidFill>
                  <a:srgbClr val="000000"/>
                </a:solidFill>
                <a:latin typeface="Arial"/>
              </a:rPr>
              <a:t>circa</a:t>
            </a:r>
            <a:r>
              <a:rPr b="0" lang="en-US" sz="900" spc="-1" strike="noStrike">
                <a:solidFill>
                  <a:srgbClr val="000000"/>
                </a:solidFill>
                <a:latin typeface="Arial"/>
              </a:rPr>
              <a:t> 1994 A.D.)</a:t>
            </a:r>
            <a:r>
              <a:rPr b="0" lang="en-US" sz="1700" spc="-1" strike="noStrike">
                <a:solidFill>
                  <a:srgbClr val="000000"/>
                </a:solidFill>
                <a:latin typeface="Arial"/>
              </a:rPr>
              <a:t> was to perform the transformation of datasets to Talairach-Tournoux (stereotaxic) coordinates</a:t>
            </a:r>
            <a:endParaRPr b="0" lang="en-US" sz="17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r>
              <a:rPr b="0" lang="en-US" sz="1700" spc="-1" strike="noStrike">
                <a:solidFill>
                  <a:srgbClr val="000000"/>
                </a:solidFill>
                <a:latin typeface="Arial"/>
              </a:rPr>
              <a:t>The transformation can be manual, or automatic</a:t>
            </a:r>
            <a:endParaRPr b="0" lang="en-US" sz="17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r>
              <a:rPr b="0" lang="en-US" sz="1700" spc="-1" strike="noStrike">
                <a:solidFill>
                  <a:srgbClr val="000000"/>
                </a:solidFill>
                <a:latin typeface="Arial"/>
              </a:rPr>
              <a:t>In manual mode, you must mark various </a:t>
            </a:r>
            <a:endParaRPr b="0" lang="en-US" sz="1700" spc="-1" strike="noStrike">
              <a:solidFill>
                <a:srgbClr val="000000"/>
              </a:solidFill>
              <a:latin typeface="Times New Roman"/>
            </a:endParaRPr>
          </a:p>
          <a:p>
            <a:pPr marL="233280" indent="-225360">
              <a:lnSpc>
                <a:spcPct val="90000"/>
              </a:lnSpc>
              <a:spcBef>
                <a:spcPts val="422"/>
              </a:spcBef>
            </a:pPr>
            <a:r>
              <a:rPr b="0" lang="en-US" sz="1700" spc="-1" strike="noStrike">
                <a:solidFill>
                  <a:srgbClr val="000000"/>
                </a:solidFill>
                <a:latin typeface="Arial"/>
              </a:rPr>
              <a:t>	</a:t>
            </a:r>
            <a:r>
              <a:rPr b="0" lang="en-US" sz="1700" spc="-1" strike="noStrike">
                <a:solidFill>
                  <a:srgbClr val="000000"/>
                </a:solidFill>
                <a:latin typeface="Arial"/>
              </a:rPr>
              <a:t>anatomical locations, defined in</a:t>
            </a:r>
            <a:endParaRPr b="0" lang="en-US" sz="1700" spc="-1" strike="noStrike">
              <a:solidFill>
                <a:srgbClr val="000000"/>
              </a:solidFill>
              <a:latin typeface="Times New Roman"/>
            </a:endParaRPr>
          </a:p>
          <a:p>
            <a:pPr lvl="1" marL="569880" indent="-214560">
              <a:lnSpc>
                <a:spcPct val="90000"/>
              </a:lnSpc>
              <a:spcBef>
                <a:spcPts val="422"/>
              </a:spcBef>
            </a:pPr>
            <a:r>
              <a:rPr b="0" lang="en-US" sz="1700" spc="-1" strike="noStrike">
                <a:solidFill>
                  <a:srgbClr val="000000"/>
                </a:solidFill>
                <a:latin typeface="Arial"/>
                <a:ea typeface="msmincho"/>
              </a:rPr>
              <a:t>	</a:t>
            </a:r>
            <a:r>
              <a:rPr b="0" lang="en-US" sz="1700" spc="-1" strike="noStrike">
                <a:solidFill>
                  <a:srgbClr val="000000"/>
                </a:solidFill>
                <a:latin typeface="Arial"/>
                <a:ea typeface="msmincho"/>
              </a:rPr>
              <a:t>	</a:t>
            </a:r>
            <a:r>
              <a:rPr b="0" lang="en-US" sz="1600" spc="-1" strike="noStrike">
                <a:solidFill>
                  <a:srgbClr val="000000"/>
                </a:solidFill>
                <a:latin typeface="Times New Roman"/>
                <a:ea typeface="msmincho"/>
              </a:rPr>
              <a:t>Jean Talairach and Pierre Tournoux</a:t>
            </a:r>
            <a:endParaRPr b="0" lang="en-US" sz="1600" spc="-1" strike="noStrike">
              <a:solidFill>
                <a:srgbClr val="000000"/>
              </a:solidFill>
              <a:latin typeface="Times New Roman"/>
            </a:endParaRPr>
          </a:p>
          <a:p>
            <a:pPr lvl="1" marL="569880" indent="-214560">
              <a:lnSpc>
                <a:spcPct val="90000"/>
              </a:lnSpc>
              <a:spcBef>
                <a:spcPts val="422"/>
              </a:spcBef>
            </a:pPr>
            <a:r>
              <a:rPr b="0" lang="en-US" sz="1600" spc="-1" strike="noStrike">
                <a:solidFill>
                  <a:srgbClr val="000000"/>
                </a:solidFill>
                <a:latin typeface="Times New Roman"/>
                <a:ea typeface="msmincho"/>
              </a:rPr>
              <a:t>	</a:t>
            </a:r>
            <a:r>
              <a:rPr b="0" lang="en-US" sz="1600" spc="-1" strike="noStrike">
                <a:solidFill>
                  <a:srgbClr val="000000"/>
                </a:solidFill>
                <a:latin typeface="Times New Roman"/>
                <a:ea typeface="msmincho"/>
              </a:rPr>
              <a:t>	</a:t>
            </a:r>
            <a:r>
              <a:rPr b="0" lang="en-US" sz="1600" spc="-1" strike="noStrike">
                <a:solidFill>
                  <a:srgbClr val="000000"/>
                </a:solidFill>
                <a:latin typeface="Times New Roman"/>
                <a:ea typeface="msmincho"/>
              </a:rPr>
              <a:t>“</a:t>
            </a:r>
            <a:r>
              <a:rPr b="0" lang="en-US" sz="1600" spc="-1" strike="noStrike">
                <a:solidFill>
                  <a:srgbClr val="000000"/>
                </a:solidFill>
                <a:latin typeface="Times New Roman"/>
                <a:ea typeface="msmincho"/>
              </a:rPr>
              <a:t>Co-Planar Stereotaxic Atlas of the Human Brain”</a:t>
            </a:r>
            <a:endParaRPr b="0" lang="en-US" sz="1600" spc="-1" strike="noStrike">
              <a:solidFill>
                <a:srgbClr val="000000"/>
              </a:solidFill>
              <a:latin typeface="Times New Roman"/>
            </a:endParaRPr>
          </a:p>
          <a:p>
            <a:pPr lvl="1" marL="569880" indent="-214560">
              <a:lnSpc>
                <a:spcPct val="90000"/>
              </a:lnSpc>
              <a:spcBef>
                <a:spcPts val="422"/>
              </a:spcBef>
            </a:pPr>
            <a:r>
              <a:rPr b="0" lang="en-US" sz="1600" spc="-1" strike="noStrike">
                <a:solidFill>
                  <a:srgbClr val="000000"/>
                </a:solidFill>
                <a:latin typeface="Times New Roman"/>
                <a:ea typeface="msmincho"/>
              </a:rPr>
              <a:t>	</a:t>
            </a:r>
            <a:r>
              <a:rPr b="0" lang="en-US" sz="1600" spc="-1" strike="noStrike">
                <a:solidFill>
                  <a:srgbClr val="000000"/>
                </a:solidFill>
                <a:latin typeface="Times New Roman"/>
                <a:ea typeface="msmincho"/>
              </a:rPr>
              <a:t>	</a:t>
            </a:r>
            <a:r>
              <a:rPr b="0" lang="en-US" sz="1600" spc="-1" strike="noStrike">
                <a:solidFill>
                  <a:srgbClr val="000000"/>
                </a:solidFill>
                <a:latin typeface="Times New Roman"/>
                <a:ea typeface="msmincho"/>
              </a:rPr>
              <a:t>Thieme Medical Publishers, New York, 1988</a:t>
            </a:r>
            <a:endParaRPr b="0" lang="en-US" sz="1600" spc="-1" strike="noStrike">
              <a:solidFill>
                <a:srgbClr val="000000"/>
              </a:solidFill>
              <a:latin typeface="Times New Roman"/>
            </a:endParaRPr>
          </a:p>
          <a:p>
            <a:pPr lvl="1" marL="569880" indent="-214560">
              <a:lnSpc>
                <a:spcPct val="90000"/>
              </a:lnSpc>
              <a:spcBef>
                <a:spcPts val="422"/>
              </a:spcBef>
            </a:pPr>
            <a:endParaRPr b="0" lang="en-US" sz="1600" spc="-1" strike="noStrike">
              <a:solidFill>
                <a:srgbClr val="000000"/>
              </a:solidFill>
              <a:latin typeface="Times New Roman"/>
            </a:endParaRPr>
          </a:p>
          <a:p>
            <a:pPr lvl="1" marL="561960" indent="-220680">
              <a:lnSpc>
                <a:spcPct val="90000"/>
              </a:lnSpc>
              <a:spcBef>
                <a:spcPts val="422"/>
              </a:spcBef>
              <a:buClr>
                <a:srgbClr val="000000"/>
              </a:buClr>
              <a:buSzPct val="70000"/>
              <a:buFont typeface="Wingdings" charset="2"/>
              <a:buChar char=""/>
            </a:pPr>
            <a:r>
              <a:rPr b="0" lang="en-US" sz="1700" spc="-1" strike="noStrike">
                <a:solidFill>
                  <a:srgbClr val="000000"/>
                </a:solidFill>
                <a:latin typeface="Arial"/>
                <a:ea typeface="msmincho"/>
              </a:rPr>
              <a:t>Marking is best done on a high-resolution T1-weighted structural MRI volume</a:t>
            </a:r>
            <a:endParaRPr b="0" lang="en-US" sz="17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r>
              <a:rPr b="0" lang="en-US" sz="1700" spc="-1" strike="noStrike">
                <a:solidFill>
                  <a:srgbClr val="000000"/>
                </a:solidFill>
                <a:latin typeface="Arial"/>
              </a:rPr>
              <a:t>In automatic mode, you need to choose a template to which your data are aligned. Different templates are made available with AFNI’s distribution. You can also use your own templates.</a:t>
            </a:r>
            <a:endParaRPr b="0" lang="en-US" sz="17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r>
              <a:rPr b="0" lang="en-US" sz="1700" spc="-1" strike="noStrike">
                <a:solidFill>
                  <a:srgbClr val="000000"/>
                </a:solidFill>
                <a:latin typeface="Arial"/>
              </a:rPr>
              <a:t>Transformation carries over to all other (follower) datasets in the same directory </a:t>
            </a:r>
            <a:endParaRPr b="0" lang="en-US" sz="1700" spc="-1" strike="noStrike">
              <a:solidFill>
                <a:srgbClr val="000000"/>
              </a:solidFill>
              <a:latin typeface="Times New Roman"/>
            </a:endParaRPr>
          </a:p>
          <a:p>
            <a:pPr lvl="1" marL="561960" indent="-220680">
              <a:lnSpc>
                <a:spcPct val="90000"/>
              </a:lnSpc>
              <a:spcBef>
                <a:spcPts val="422"/>
              </a:spcBef>
              <a:buClr>
                <a:srgbClr val="000000"/>
              </a:buClr>
              <a:buSzPct val="70000"/>
              <a:buFont typeface="Wingdings" charset="2"/>
              <a:buChar char=""/>
            </a:pPr>
            <a:r>
              <a:rPr b="0" lang="en-US" sz="1600" spc="-1" strike="noStrike">
                <a:solidFill>
                  <a:srgbClr val="000000"/>
                </a:solidFill>
                <a:latin typeface="Arial"/>
                <a:ea typeface="msmincho"/>
              </a:rPr>
              <a:t>This is where the importance of getting the relative spatial placement of datasets done correctly in </a:t>
            </a:r>
            <a:r>
              <a:rPr b="1" lang="en-US" sz="1600" spc="-1" strike="noStrike">
                <a:solidFill>
                  <a:srgbClr val="000000"/>
                </a:solidFill>
                <a:latin typeface="Courier New"/>
                <a:ea typeface="msmincho"/>
              </a:rPr>
              <a:t>to3d</a:t>
            </a:r>
            <a:r>
              <a:rPr b="0" lang="en-US" sz="1600" spc="-1" strike="noStrike">
                <a:solidFill>
                  <a:srgbClr val="000000"/>
                </a:solidFill>
                <a:latin typeface="Arial"/>
                <a:ea typeface="msmincho"/>
              </a:rPr>
              <a:t> really matters</a:t>
            </a:r>
            <a:endParaRPr b="0" lang="en-US" sz="1600" spc="-1" strike="noStrike">
              <a:solidFill>
                <a:srgbClr val="000000"/>
              </a:solidFill>
              <a:latin typeface="Times New Roman"/>
            </a:endParaRPr>
          </a:p>
          <a:p>
            <a:pPr lvl="1" marL="561960" indent="-220680">
              <a:lnSpc>
                <a:spcPct val="90000"/>
              </a:lnSpc>
              <a:spcBef>
                <a:spcPts val="422"/>
              </a:spcBef>
              <a:buClr>
                <a:srgbClr val="000000"/>
              </a:buClr>
              <a:buSzPct val="70000"/>
              <a:buFont typeface="Wingdings" charset="2"/>
              <a:buChar char=""/>
            </a:pPr>
            <a:r>
              <a:rPr b="0" lang="en-US" sz="1600" spc="-1" strike="noStrike">
                <a:solidFill>
                  <a:srgbClr val="000000"/>
                </a:solidFill>
                <a:latin typeface="Arial"/>
                <a:ea typeface="msmincho"/>
              </a:rPr>
              <a:t>You can then write follower datasets, typically functional or EPI timeseries, to disk in Talairach coordinates</a:t>
            </a:r>
            <a:endParaRPr b="0" lang="en-US" sz="1600" spc="-1" strike="noStrike">
              <a:solidFill>
                <a:srgbClr val="000000"/>
              </a:solidFill>
              <a:latin typeface="Times New Roman"/>
            </a:endParaRPr>
          </a:p>
          <a:p>
            <a:pPr lvl="2" marL="914400" indent="-231840">
              <a:lnSpc>
                <a:spcPct val="90000"/>
              </a:lnSpc>
              <a:spcBef>
                <a:spcPts val="422"/>
              </a:spcBef>
              <a:buClr>
                <a:srgbClr val="000000"/>
              </a:buClr>
              <a:buSzPct val="70000"/>
              <a:buFont typeface="Zapf Dingbats" charset="2"/>
              <a:buChar char=""/>
            </a:pPr>
            <a:r>
              <a:rPr b="0" lang="en-US" sz="1600" spc="-1" strike="noStrike">
                <a:solidFill>
                  <a:srgbClr val="000000"/>
                </a:solidFill>
                <a:latin typeface="Arial"/>
                <a:ea typeface="msmincho"/>
              </a:rPr>
              <a:t>Purpose: voxel-wise comparison with other subjects</a:t>
            </a:r>
            <a:endParaRPr b="0" lang="en-US" sz="1600" spc="-1" strike="noStrike">
              <a:solidFill>
                <a:srgbClr val="000000"/>
              </a:solidFill>
              <a:latin typeface="Times New Roman"/>
            </a:endParaRPr>
          </a:p>
          <a:p>
            <a:pPr lvl="2" marL="914400" indent="-231840">
              <a:lnSpc>
                <a:spcPct val="90000"/>
              </a:lnSpc>
              <a:spcBef>
                <a:spcPts val="422"/>
              </a:spcBef>
              <a:buClr>
                <a:srgbClr val="000000"/>
              </a:buClr>
              <a:buSzPct val="70000"/>
              <a:buFont typeface="Zapf Dingbats" charset="2"/>
              <a:buChar char=""/>
            </a:pPr>
            <a:r>
              <a:rPr b="0" lang="en-US" sz="1600" spc="-1" strike="noStrike">
                <a:solidFill>
                  <a:srgbClr val="000000"/>
                </a:solidFill>
                <a:latin typeface="Arial"/>
                <a:ea typeface="msmincho"/>
              </a:rPr>
              <a:t>May want to blur volumes a little before comparisons, to allow for residual anatomic variability: AFNI programs </a:t>
            </a:r>
            <a:r>
              <a:rPr b="1" lang="en-US" sz="1600" spc="-1" strike="noStrike" u="sng">
                <a:solidFill>
                  <a:srgbClr val="408000"/>
                </a:solidFill>
                <a:uFillTx/>
                <a:latin typeface="Courier New"/>
                <a:ea typeface="msmincho"/>
              </a:rPr>
              <a:t>3dmerge</a:t>
            </a:r>
            <a:r>
              <a:rPr b="1" lang="en-US" sz="1600" spc="-1" strike="noStrike">
                <a:solidFill>
                  <a:srgbClr val="0205ff"/>
                </a:solidFill>
                <a:latin typeface="Courier New"/>
                <a:ea typeface="msmincho"/>
              </a:rPr>
              <a:t> </a:t>
            </a:r>
            <a:r>
              <a:rPr b="1" lang="en-US" sz="1600" spc="-1" strike="noStrike">
                <a:solidFill>
                  <a:srgbClr val="000000"/>
                </a:solidFill>
                <a:latin typeface="Courier New"/>
                <a:ea typeface="msmincho"/>
              </a:rPr>
              <a:t>or</a:t>
            </a:r>
            <a:r>
              <a:rPr b="1" lang="en-US" sz="1600" spc="-1" strike="noStrike">
                <a:solidFill>
                  <a:srgbClr val="0205ff"/>
                </a:solidFill>
                <a:latin typeface="Courier New"/>
                <a:ea typeface="msmincho"/>
              </a:rPr>
              <a:t> </a:t>
            </a:r>
            <a:r>
              <a:rPr b="1" lang="en-US" sz="1600" spc="-1" strike="noStrike" u="sng">
                <a:solidFill>
                  <a:srgbClr val="408000"/>
                </a:solidFill>
                <a:uFillTx/>
                <a:latin typeface="Courier New"/>
                <a:ea typeface="msmincho"/>
              </a:rPr>
              <a:t>3dBlurToFWHM</a:t>
            </a:r>
            <a:endParaRPr b="0" lang="en-US" sz="1600" spc="-1" strike="noStrike">
              <a:solidFill>
                <a:srgbClr val="000000"/>
              </a:solidFill>
              <a:latin typeface="Times New Roman"/>
            </a:endParaRPr>
          </a:p>
        </p:txBody>
      </p:sp>
      <p:pic>
        <p:nvPicPr>
          <p:cNvPr id="256" name="" descr=""/>
          <p:cNvPicPr/>
          <p:nvPr/>
        </p:nvPicPr>
        <p:blipFill>
          <a:blip r:embed="rId1"/>
          <a:stretch/>
        </p:blipFill>
        <p:spPr>
          <a:xfrm>
            <a:off x="6858000" y="1339920"/>
            <a:ext cx="1600200" cy="2133360"/>
          </a:xfrm>
          <a:prstGeom prst="rect">
            <a:avLst/>
          </a:prstGeom>
          <a:ln w="19080">
            <a:solidFill>
              <a:srgbClr val="6778b7"/>
            </a:solidFill>
            <a:miter/>
          </a:ln>
        </p:spPr>
      </p:pic>
      <p:sp>
        <p:nvSpPr>
          <p:cNvPr id="257" name="CustomShape 2"/>
          <p:cNvSpPr/>
          <p:nvPr/>
        </p:nvSpPr>
        <p:spPr>
          <a:xfrm>
            <a:off x="1481040" y="289080"/>
            <a:ext cx="6362640" cy="607680"/>
          </a:xfrm>
          <a:prstGeom prst="rect">
            <a:avLst/>
          </a:prstGeom>
          <a:noFill/>
          <a:ln w="38160">
            <a:solidFill>
              <a:srgbClr val="f60049"/>
            </a:solidFill>
            <a:miter/>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latin typeface="Arial"/>
              </a:rPr>
              <a:t>Registration To Standard Spaces</a:t>
            </a:r>
            <a:br/>
            <a:r>
              <a:rPr b="0" lang="en-US" sz="1800" spc="-1" strike="noStrike">
                <a:solidFill>
                  <a:srgbClr val="000000"/>
                </a:solidFill>
                <a:latin typeface="Times New Roman"/>
              </a:rPr>
              <a:t>Transforming Datasets to Talairach-Tournoux Coordinates</a:t>
            </a:r>
            <a:endParaRPr b="0" lang="en-US" sz="1800" spc="-1" strike="noStrike">
              <a:solidFill>
                <a:srgbClr val="000000"/>
              </a:solidFill>
              <a:latin typeface="Times New Roman"/>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0" name="CustomShape 1"/>
          <p:cNvSpPr/>
          <p:nvPr/>
        </p:nvSpPr>
        <p:spPr>
          <a:xfrm>
            <a:off x="2094120" y="320040"/>
            <a:ext cx="494712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00000"/>
              </a:lnSpc>
            </a:pPr>
            <a:r>
              <a:rPr b="0" lang="en-US" sz="2400" spc="-1" strike="noStrike">
                <a:solidFill>
                  <a:srgbClr val="000000"/>
                </a:solidFill>
                <a:latin typeface="Trebuchet MS"/>
              </a:rPr>
              <a:t>Abbrevs used here</a:t>
            </a:r>
            <a:endParaRPr b="0" lang="en-US" sz="2400" spc="-1" strike="noStrike">
              <a:solidFill>
                <a:srgbClr val="000000"/>
              </a:solidFill>
              <a:latin typeface="Times New Roman"/>
            </a:endParaRPr>
          </a:p>
        </p:txBody>
      </p:sp>
      <p:sp>
        <p:nvSpPr>
          <p:cNvPr id="171" name="TextShape 2"/>
          <p:cNvSpPr txBox="1"/>
          <p:nvPr/>
        </p:nvSpPr>
        <p:spPr>
          <a:xfrm>
            <a:off x="907920" y="1172880"/>
            <a:ext cx="7634520" cy="4957560"/>
          </a:xfrm>
          <a:prstGeom prst="rect">
            <a:avLst/>
          </a:prstGeom>
          <a:noFill/>
          <a:ln>
            <a:noFill/>
          </a:ln>
        </p:spPr>
        <p:txBody>
          <a:bodyPr lIns="90000" rIns="90000" tIns="45000" bIns="45000"/>
          <a:p>
            <a:pPr/>
            <a:r>
              <a:rPr b="0" lang="en-US" sz="1600" spc="-1" strike="noStrike">
                <a:solidFill>
                  <a:srgbClr val="000000"/>
                </a:solidFill>
                <a:latin typeface="Trebuchet MS"/>
              </a:rPr>
              <a:t>abbrev</a:t>
            </a:r>
            <a:r>
              <a:rPr b="0" lang="en-US" sz="1600" spc="-1" strike="noStrike">
                <a:solidFill>
                  <a:srgbClr val="000000"/>
                </a:solidFill>
                <a:latin typeface="Trebuchet MS"/>
              </a:rPr>
              <a:t>	</a:t>
            </a:r>
            <a:r>
              <a:rPr b="0" lang="en-US" sz="1600" spc="-1" strike="noStrike">
                <a:solidFill>
                  <a:srgbClr val="000000"/>
                </a:solidFill>
                <a:latin typeface="Trebuchet MS"/>
              </a:rPr>
              <a:t>= abbreviation</a:t>
            </a:r>
            <a:endParaRPr b="0" lang="en-US" sz="1600" spc="-1" strike="noStrike">
              <a:solidFill>
                <a:srgbClr val="000000"/>
              </a:solidFill>
              <a:latin typeface="Times New Roman"/>
            </a:endParaRPr>
          </a:p>
          <a:p>
            <a:pPr/>
            <a:r>
              <a:rPr b="0" lang="en-US" sz="1600" spc="-1" strike="noStrike">
                <a:solidFill>
                  <a:srgbClr val="000000"/>
                </a:solidFill>
                <a:latin typeface="Trebuchet MS"/>
              </a:rPr>
              <a:t>AKA</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also known as</a:t>
            </a:r>
            <a:endParaRPr b="0" lang="en-US" sz="1600" spc="-1" strike="noStrike">
              <a:solidFill>
                <a:srgbClr val="000000"/>
              </a:solidFill>
              <a:latin typeface="Times New Roman"/>
            </a:endParaRPr>
          </a:p>
          <a:p>
            <a:pPr/>
            <a:r>
              <a:rPr b="0" lang="en-US" sz="1600" spc="-1" strike="noStrike">
                <a:solidFill>
                  <a:srgbClr val="000000"/>
                </a:solidFill>
                <a:latin typeface="Trebuchet MS"/>
              </a:rPr>
              <a:t>anat</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anatomical</a:t>
            </a:r>
            <a:endParaRPr b="0" lang="en-US" sz="1600" spc="-1" strike="noStrike">
              <a:solidFill>
                <a:srgbClr val="000000"/>
              </a:solidFill>
              <a:latin typeface="Times New Roman"/>
            </a:endParaRPr>
          </a:p>
          <a:p>
            <a:pPr/>
            <a:r>
              <a:rPr b="0" lang="en-US" sz="1600" spc="-1" strike="noStrike">
                <a:solidFill>
                  <a:srgbClr val="000000"/>
                </a:solidFill>
                <a:latin typeface="Trebuchet MS"/>
              </a:rPr>
              <a:t>corr</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correlation</a:t>
            </a:r>
            <a:endParaRPr b="0" lang="en-US" sz="1600" spc="-1" strike="noStrike">
              <a:solidFill>
                <a:srgbClr val="000000"/>
              </a:solidFill>
              <a:latin typeface="Times New Roman"/>
            </a:endParaRPr>
          </a:p>
          <a:p>
            <a:pPr/>
            <a:r>
              <a:rPr b="0" lang="en-US" sz="1600" spc="-1" strike="noStrike">
                <a:solidFill>
                  <a:srgbClr val="000000"/>
                </a:solidFill>
                <a:latin typeface="Trebuchet MS"/>
              </a:rPr>
              <a:t>diff</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difference</a:t>
            </a:r>
            <a:endParaRPr b="0" lang="en-US" sz="1600" spc="-1" strike="noStrike">
              <a:solidFill>
                <a:srgbClr val="000000"/>
              </a:solidFill>
              <a:latin typeface="Times New Roman"/>
            </a:endParaRPr>
          </a:p>
          <a:p>
            <a:pPr/>
            <a:r>
              <a:rPr b="0" lang="en-US" sz="1600" spc="-1" strike="noStrike">
                <a:solidFill>
                  <a:srgbClr val="000000"/>
                </a:solidFill>
                <a:latin typeface="Trebuchet MS"/>
              </a:rPr>
              <a:t>dset</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dataset</a:t>
            </a:r>
            <a:endParaRPr b="0" lang="en-US" sz="1600" spc="-1" strike="noStrike">
              <a:solidFill>
                <a:srgbClr val="000000"/>
              </a:solidFill>
              <a:latin typeface="Times New Roman"/>
            </a:endParaRPr>
          </a:p>
          <a:p>
            <a:pPr/>
            <a:r>
              <a:rPr b="0" lang="en-US" sz="1600" spc="-1" strike="noStrike">
                <a:solidFill>
                  <a:srgbClr val="000000"/>
                </a:solidFill>
                <a:latin typeface="Trebuchet MS"/>
              </a:rPr>
              <a:t>e.g.</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exempli gratia (= “for example”)</a:t>
            </a:r>
            <a:endParaRPr b="0" lang="en-US" sz="1600" spc="-1" strike="noStrike">
              <a:solidFill>
                <a:srgbClr val="000000"/>
              </a:solidFill>
              <a:latin typeface="Times New Roman"/>
            </a:endParaRPr>
          </a:p>
          <a:p>
            <a:pPr/>
            <a:r>
              <a:rPr b="0" lang="en-US" sz="1600" spc="-1" strike="noStrike">
                <a:solidFill>
                  <a:srgbClr val="000000"/>
                </a:solidFill>
                <a:latin typeface="Trebuchet MS"/>
              </a:rPr>
              <a:t>EPI</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echo planar image</a:t>
            </a:r>
            <a:endParaRPr b="0" lang="en-US" sz="1600" spc="-1" strike="noStrike">
              <a:solidFill>
                <a:srgbClr val="000000"/>
              </a:solidFill>
              <a:latin typeface="Times New Roman"/>
            </a:endParaRPr>
          </a:p>
          <a:p>
            <a:pPr/>
            <a:r>
              <a:rPr b="0" lang="en-US" sz="1600" spc="-1" strike="noStrike">
                <a:solidFill>
                  <a:srgbClr val="000000"/>
                </a:solidFill>
                <a:latin typeface="Trebuchet MS"/>
              </a:rPr>
              <a:t>Ex</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example</a:t>
            </a:r>
            <a:endParaRPr b="0" lang="en-US" sz="1600" spc="-1" strike="noStrike">
              <a:solidFill>
                <a:srgbClr val="000000"/>
              </a:solidFill>
              <a:latin typeface="Times New Roman"/>
            </a:endParaRPr>
          </a:p>
          <a:p>
            <a:pPr/>
            <a:r>
              <a:rPr b="0" lang="en-US" sz="1600" spc="-1" strike="noStrike">
                <a:solidFill>
                  <a:srgbClr val="000000"/>
                </a:solidFill>
                <a:latin typeface="Trebuchet MS"/>
              </a:rPr>
              <a:t>FOV</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field of view</a:t>
            </a:r>
            <a:endParaRPr b="0" lang="en-US" sz="1600" spc="-1" strike="noStrike">
              <a:solidFill>
                <a:srgbClr val="000000"/>
              </a:solidFill>
              <a:latin typeface="Times New Roman"/>
            </a:endParaRPr>
          </a:p>
          <a:p>
            <a:pPr/>
            <a:r>
              <a:rPr b="0" lang="en-US" sz="1600" spc="-1" strike="noStrike">
                <a:solidFill>
                  <a:srgbClr val="000000"/>
                </a:solidFill>
                <a:latin typeface="Trebuchet MS"/>
              </a:rPr>
              <a:t>i.e.</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id est (= “that is”)</a:t>
            </a:r>
            <a:endParaRPr b="0" lang="en-US" sz="1600" spc="-1" strike="noStrike">
              <a:solidFill>
                <a:srgbClr val="000000"/>
              </a:solidFill>
              <a:latin typeface="Times New Roman"/>
            </a:endParaRPr>
          </a:p>
          <a:p>
            <a:pPr/>
            <a:r>
              <a:rPr b="0" lang="en-US" sz="1600" spc="-1" strike="noStrike">
                <a:solidFill>
                  <a:srgbClr val="000000"/>
                </a:solidFill>
                <a:latin typeface="Trebuchet MS"/>
              </a:rPr>
              <a:t>ijk </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coordinate indices (integer)</a:t>
            </a:r>
            <a:endParaRPr b="0" lang="en-US" sz="1600" spc="-1" strike="noStrike">
              <a:solidFill>
                <a:srgbClr val="000000"/>
              </a:solidFill>
              <a:latin typeface="Times New Roman"/>
            </a:endParaRPr>
          </a:p>
          <a:p>
            <a:pPr/>
            <a:r>
              <a:rPr b="0" lang="en-US" sz="1600" spc="-1" strike="noStrike">
                <a:solidFill>
                  <a:srgbClr val="000000"/>
                </a:solidFill>
                <a:latin typeface="Trebuchet MS"/>
              </a:rPr>
              <a:t>NB</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nota bene (= “note well”)</a:t>
            </a:r>
            <a:endParaRPr b="0" lang="en-US" sz="1600" spc="-1" strike="noStrike">
              <a:solidFill>
                <a:srgbClr val="000000"/>
              </a:solidFill>
              <a:latin typeface="Times New Roman"/>
            </a:endParaRPr>
          </a:p>
          <a:p>
            <a:pPr/>
            <a:r>
              <a:rPr b="0" lang="en-US" sz="1600" spc="-1" strike="noStrike">
                <a:solidFill>
                  <a:srgbClr val="000000"/>
                </a:solidFill>
                <a:latin typeface="Trebuchet MS"/>
              </a:rPr>
              <a:t>phys</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physics or physical</a:t>
            </a:r>
            <a:endParaRPr b="0" lang="en-US" sz="1600" spc="-1" strike="noStrike">
              <a:solidFill>
                <a:srgbClr val="000000"/>
              </a:solidFill>
              <a:latin typeface="Times New Roman"/>
            </a:endParaRPr>
          </a:p>
          <a:p>
            <a:pPr/>
            <a:r>
              <a:rPr b="0" lang="en-US" sz="1600" spc="-1" strike="noStrike">
                <a:solidFill>
                  <a:srgbClr val="000000"/>
                </a:solidFill>
                <a:latin typeface="Trebuchet MS"/>
              </a:rPr>
              <a:t>ref</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reference</a:t>
            </a:r>
            <a:endParaRPr b="0" lang="en-US" sz="1600" spc="-1" strike="noStrike">
              <a:solidFill>
                <a:srgbClr val="000000"/>
              </a:solidFill>
              <a:latin typeface="Times New Roman"/>
            </a:endParaRPr>
          </a:p>
          <a:p>
            <a:pPr/>
            <a:r>
              <a:rPr b="0" lang="en-US" sz="1600" spc="-1" strike="noStrike">
                <a:solidFill>
                  <a:srgbClr val="000000"/>
                </a:solidFill>
                <a:latin typeface="Trebuchet MS"/>
              </a:rPr>
              <a:t>ROI</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region of interest</a:t>
            </a:r>
            <a:endParaRPr b="0" lang="en-US" sz="1600" spc="-1" strike="noStrike">
              <a:solidFill>
                <a:srgbClr val="000000"/>
              </a:solidFill>
              <a:latin typeface="Times New Roman"/>
            </a:endParaRPr>
          </a:p>
          <a:p>
            <a:pPr/>
            <a:r>
              <a:rPr b="0" lang="en-US" sz="1600" spc="-1" strike="noStrike">
                <a:solidFill>
                  <a:srgbClr val="000000"/>
                </a:solidFill>
                <a:latin typeface="Trebuchet MS"/>
              </a:rPr>
              <a:t>subj</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subject</a:t>
            </a:r>
            <a:endParaRPr b="0" lang="en-US" sz="1600" spc="-1" strike="noStrike">
              <a:solidFill>
                <a:srgbClr val="000000"/>
              </a:solidFill>
              <a:latin typeface="Times New Roman"/>
            </a:endParaRPr>
          </a:p>
          <a:p>
            <a:pPr/>
            <a:r>
              <a:rPr b="0" lang="en-US" sz="1600" spc="-1" strike="noStrike">
                <a:solidFill>
                  <a:srgbClr val="000000"/>
                </a:solidFill>
                <a:latin typeface="Trebuchet MS"/>
              </a:rPr>
              <a:t>vol</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volume</a:t>
            </a:r>
            <a:endParaRPr b="0" lang="en-US" sz="1600" spc="-1" strike="noStrike">
              <a:solidFill>
                <a:srgbClr val="000000"/>
              </a:solidFill>
              <a:latin typeface="Times New Roman"/>
            </a:endParaRPr>
          </a:p>
          <a:p>
            <a:pPr/>
            <a:r>
              <a:rPr b="0" lang="en-US" sz="1600" spc="-1" strike="noStrike">
                <a:solidFill>
                  <a:srgbClr val="000000"/>
                </a:solidFill>
                <a:latin typeface="Trebuchet MS"/>
              </a:rPr>
              <a:t>vox </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voxel(s)</a:t>
            </a:r>
            <a:endParaRPr b="0" lang="en-US" sz="1600" spc="-1" strike="noStrike">
              <a:solidFill>
                <a:srgbClr val="000000"/>
              </a:solidFill>
              <a:latin typeface="Times New Roman"/>
            </a:endParaRPr>
          </a:p>
          <a:p>
            <a:pPr/>
            <a:r>
              <a:rPr b="0" lang="en-US" sz="1600" spc="-1" strike="noStrike">
                <a:solidFill>
                  <a:srgbClr val="000000"/>
                </a:solidFill>
                <a:latin typeface="Trebuchet MS"/>
              </a:rPr>
              <a:t>xyz</a:t>
            </a:r>
            <a:r>
              <a:rPr b="0" lang="en-US" sz="1600" spc="-1" strike="noStrike">
                <a:solidFill>
                  <a:srgbClr val="000000"/>
                </a:solidFill>
                <a:latin typeface="Trebuchet MS"/>
              </a:rPr>
              <a:t>	</a:t>
            </a:r>
            <a:r>
              <a:rPr b="0" lang="en-US" sz="1600" spc="-1" strike="noStrike">
                <a:solidFill>
                  <a:srgbClr val="000000"/>
                </a:solidFill>
                <a:latin typeface="Trebuchet MS"/>
              </a:rPr>
              <a:t>	</a:t>
            </a:r>
            <a:r>
              <a:rPr b="0" lang="en-US" sz="1600" spc="-1" strike="noStrike">
                <a:solidFill>
                  <a:srgbClr val="000000"/>
                </a:solidFill>
                <a:latin typeface="Trebuchet MS"/>
              </a:rPr>
              <a:t>= physical coordinates (units of mm)</a:t>
            </a:r>
            <a:endParaRPr b="0" lang="en-US" sz="1600" spc="-1" strike="noStrike">
              <a:solidFill>
                <a:srgbClr val="000000"/>
              </a:solidFill>
              <a:latin typeface="Times New Roman"/>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8" name="CustomShape 1"/>
          <p:cNvSpPr/>
          <p:nvPr/>
        </p:nvSpPr>
        <p:spPr>
          <a:xfrm>
            <a:off x="685800" y="108000"/>
            <a:ext cx="7772400" cy="533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59" name="CustomShape 2"/>
          <p:cNvSpPr/>
          <p:nvPr/>
        </p:nvSpPr>
        <p:spPr>
          <a:xfrm>
            <a:off x="422280" y="1189080"/>
            <a:ext cx="8229600" cy="4167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In the olden days, people would spend a lot of time transforming data to standard space by hand (see Supplement slides for how to perform the Manual TLRC transform using the AFNI GUI by setting AC-PC landmarks).</a:t>
            </a:r>
            <a:endParaRPr b="0" lang="en-US" sz="1700" spc="-1" strike="noStrike">
              <a:solidFill>
                <a:srgbClr val="000000"/>
              </a:solidFill>
              <a:latin typeface="Times New Roman"/>
            </a:endParaRPr>
          </a:p>
          <a:p>
            <a:pPr>
              <a:lnSpc>
                <a:spcPct val="100000"/>
              </a:lnSpc>
              <a:spcBef>
                <a:spcPts val="422"/>
              </a:spcBef>
              <a:buClr>
                <a:srgbClr val="000000"/>
              </a:buClr>
              <a:buFont typeface="Times New Roman"/>
              <a:buChar char="•"/>
            </a:pPr>
            <a:r>
              <a:rPr b="0" lang="en-US" sz="1700" spc="-1" strike="noStrike">
                <a:solidFill>
                  <a:srgbClr val="000000"/>
                </a:solidFill>
                <a:latin typeface="Trebuchet MS"/>
              </a:rPr>
              <a:t>  </a:t>
            </a:r>
            <a:r>
              <a:rPr b="0" lang="en-US" sz="1700" spc="-1" strike="noStrike">
                <a:solidFill>
                  <a:srgbClr val="000000"/>
                </a:solidFill>
                <a:latin typeface="Trebuchet MS"/>
              </a:rPr>
              <a:t>Here, we describe how to perform a TLRC transform </a:t>
            </a:r>
            <a:r>
              <a:rPr b="1" i="1" lang="en-US" sz="1700" spc="-1" strike="noStrike">
                <a:solidFill>
                  <a:srgbClr val="000000"/>
                </a:solidFill>
                <a:latin typeface="Trebuchet MS"/>
              </a:rPr>
              <a:t>automatically</a:t>
            </a:r>
            <a:r>
              <a:rPr b="0" lang="en-US" sz="1700" spc="-1" strike="noStrike">
                <a:solidFill>
                  <a:srgbClr val="000000"/>
                </a:solidFill>
                <a:latin typeface="Trebuchet MS"/>
              </a:rPr>
              <a:t> using AFNI’s </a:t>
            </a:r>
            <a:r>
              <a:rPr b="1" lang="en-US" sz="1700" spc="-1" strike="noStrike">
                <a:solidFill>
                  <a:srgbClr val="0205ff"/>
                </a:solidFill>
                <a:latin typeface="Trebuchet MS"/>
              </a:rPr>
              <a:t>@auto_tlrc</a:t>
            </a:r>
            <a:r>
              <a:rPr b="0" lang="en-US" sz="1700" spc="-1" strike="noStrike">
                <a:solidFill>
                  <a:srgbClr val="000000"/>
                </a:solidFill>
                <a:latin typeface="Trebuchet MS"/>
              </a:rPr>
              <a:t> (used by </a:t>
            </a:r>
            <a:r>
              <a:rPr b="0" i="1" lang="en-US" sz="1700" spc="-1" strike="noStrike">
                <a:solidFill>
                  <a:srgbClr val="000000"/>
                </a:solidFill>
                <a:latin typeface="Trebuchet MS"/>
              </a:rPr>
              <a:t>afni_proc.py</a:t>
            </a:r>
            <a:r>
              <a:rPr b="0" lang="en-US" sz="1700" spc="-1" strike="noStrike">
                <a:solidFill>
                  <a:srgbClr val="000000"/>
                </a:solidFill>
                <a:latin typeface="Trebuchet MS"/>
              </a:rPr>
              <a:t> for linear affine alignment to standard space).</a:t>
            </a:r>
            <a:endParaRPr b="0" lang="en-US" sz="17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700" spc="-1" strike="noStrike" u="sng">
                <a:solidFill>
                  <a:srgbClr val="000000"/>
                </a:solidFill>
                <a:uFillTx/>
                <a:latin typeface="Trebuchet MS"/>
                <a:ea typeface="msmincho"/>
              </a:rPr>
              <a:t>Differences from Manual Transformation</a:t>
            </a:r>
            <a:r>
              <a:rPr b="0" lang="en-US" sz="1700" spc="-1" strike="noStrike">
                <a:solidFill>
                  <a:srgbClr val="000000"/>
                </a:solidFill>
                <a:latin typeface="Trebuchet MS"/>
                <a:ea typeface="msmincho"/>
              </a:rPr>
              <a:t>:</a:t>
            </a:r>
            <a:endParaRPr b="0" lang="en-US" sz="17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700" spc="-1" strike="noStrike">
                <a:solidFill>
                  <a:srgbClr val="000000"/>
                </a:solidFill>
                <a:latin typeface="Trebuchet MS"/>
                <a:ea typeface="msmincho"/>
              </a:rPr>
              <a:t>Instead of setting AC-PC landmarks and volume boundaries by hand, the anatomical volume is warped (using 12-parameter affine transform) to a template volume in TLRC space. </a:t>
            </a:r>
            <a:endParaRPr b="0" lang="en-US" sz="17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700" spc="-1" strike="noStrike">
                <a:solidFill>
                  <a:srgbClr val="000000"/>
                </a:solidFill>
                <a:latin typeface="Trebuchet MS"/>
                <a:ea typeface="msmincho"/>
              </a:rPr>
              <a:t>The Anterior Commisure (AC) center is no longer at xyz = (0,0,0), and the size of brain box is that of the template you use. </a:t>
            </a:r>
            <a:endParaRPr b="0" lang="en-US" sz="1700" spc="-1" strike="noStrike">
              <a:solidFill>
                <a:srgbClr val="000000"/>
              </a:solidFill>
              <a:latin typeface="Times New Roman"/>
            </a:endParaRPr>
          </a:p>
          <a:p>
            <a:pPr lvl="3" marL="1249200" indent="-222120">
              <a:lnSpc>
                <a:spcPct val="100000"/>
              </a:lnSpc>
              <a:spcBef>
                <a:spcPts val="422"/>
              </a:spcBef>
              <a:buClr>
                <a:srgbClr val="000000"/>
              </a:buClr>
              <a:buSzPct val="70000"/>
              <a:buFont typeface="Zapf Dingbats" charset="2"/>
              <a:buChar char=""/>
            </a:pPr>
            <a:r>
              <a:rPr b="0" lang="en-US" sz="1700" spc="-1" strike="noStrike">
                <a:solidFill>
                  <a:srgbClr val="000000"/>
                </a:solidFill>
                <a:latin typeface="Trebuchet MS"/>
                <a:ea typeface="msmincho"/>
              </a:rPr>
              <a:t>For various reasons, some good and some bad, templates adopted by the neuroimaging community are not all of the same size. Be mindful when using various atlases or comparing standard-space coordinates.</a:t>
            </a:r>
            <a:endParaRPr b="0" lang="en-US" sz="17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700" spc="-1" strike="noStrike">
                <a:solidFill>
                  <a:srgbClr val="000000"/>
                </a:solidFill>
                <a:latin typeface="Trebuchet MS"/>
                <a:ea typeface="msmincho"/>
              </a:rPr>
              <a:t>You, the user, can choose from various templates for reference (just be consistent in your group analysis).</a:t>
            </a:r>
            <a:endParaRPr b="0" lang="en-US" sz="17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700" spc="-1" strike="noStrike">
                <a:solidFill>
                  <a:srgbClr val="000000"/>
                </a:solidFill>
                <a:latin typeface="Trebuchet MS"/>
                <a:ea typeface="msmincho"/>
              </a:rPr>
              <a:t>It is easy + automatic. Just check final results to make sure nothing went seriously awry.</a:t>
            </a:r>
            <a:endParaRPr b="0" lang="en-US" sz="1700" spc="-1" strike="noStrike">
              <a:solidFill>
                <a:srgbClr val="000000"/>
              </a:solidFill>
              <a:latin typeface="Times New Roman"/>
            </a:endParaRPr>
          </a:p>
        </p:txBody>
      </p:sp>
      <p:sp>
        <p:nvSpPr>
          <p:cNvPr id="260" name="CustomShape 3"/>
          <p:cNvSpPr/>
          <p:nvPr/>
        </p:nvSpPr>
        <p:spPr>
          <a:xfrm>
            <a:off x="869400" y="320040"/>
            <a:ext cx="783756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10000"/>
              </a:lnSpc>
            </a:pPr>
            <a:r>
              <a:rPr b="0" lang="en-US" sz="2400" spc="-1" strike="noStrike">
                <a:solidFill>
                  <a:srgbClr val="000000"/>
                </a:solidFill>
                <a:latin typeface="Arial"/>
              </a:rPr>
              <a:t>Automatic Talairach transform (affine) with </a:t>
            </a:r>
            <a:r>
              <a:rPr b="0" lang="en-US" sz="2400" spc="-1" strike="noStrike">
                <a:solidFill>
                  <a:srgbClr val="0205ff"/>
                </a:solidFill>
                <a:latin typeface="Arial"/>
              </a:rPr>
              <a:t>@auto_tlrc</a:t>
            </a:r>
            <a:endParaRPr b="0" lang="en-US" sz="2400" spc="-1" strike="noStrike">
              <a:solidFill>
                <a:srgbClr val="000000"/>
              </a:solidFill>
              <a:latin typeface="Times New Roman"/>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1" name="CustomShape 1"/>
          <p:cNvSpPr/>
          <p:nvPr/>
        </p:nvSpPr>
        <p:spPr>
          <a:xfrm>
            <a:off x="414360" y="1019880"/>
            <a:ext cx="8305920" cy="555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90000"/>
              </a:lnSpc>
              <a:spcBef>
                <a:spcPts val="422"/>
              </a:spcBef>
              <a:buClr>
                <a:srgbClr val="000000"/>
              </a:buClr>
              <a:buSzPct val="120000"/>
              <a:buFont typeface="Times New Roman"/>
              <a:buChar char="•"/>
            </a:pPr>
            <a:r>
              <a:rPr b="0" lang="en-US" sz="1900" spc="-1" strike="noStrike">
                <a:solidFill>
                  <a:srgbClr val="000000"/>
                </a:solidFill>
                <a:latin typeface="Trebuchet MS"/>
              </a:rPr>
              <a:t>To run in AFNI_data6/afni/</a:t>
            </a: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r>
              <a:rPr b="0" lang="en-US" sz="1900" spc="-1" strike="noStrike">
                <a:solidFill>
                  <a:srgbClr val="000000"/>
                </a:solidFill>
                <a:latin typeface="Trebuchet MS"/>
              </a:rPr>
              <a:t>Transform the subj anat to a template space (output: </a:t>
            </a:r>
            <a:r>
              <a:rPr b="1" lang="en-US" sz="1900" spc="-1" strike="noStrike">
                <a:solidFill>
                  <a:srgbClr val="009900"/>
                </a:solidFill>
                <a:latin typeface="Courier New"/>
              </a:rPr>
              <a:t>anat_TT+tlrc</a:t>
            </a:r>
            <a:r>
              <a:rPr b="0" lang="en-US" sz="1900" spc="-1" strike="noStrike">
                <a:solidFill>
                  <a:srgbClr val="000000"/>
                </a:solidFill>
                <a:latin typeface="Trebuchet MS"/>
              </a:rPr>
              <a:t>):</a:t>
            </a: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r>
              <a:rPr b="0" lang="en-US" sz="1900" spc="-1" strike="noStrike">
                <a:solidFill>
                  <a:srgbClr val="000000"/>
                </a:solidFill>
                <a:latin typeface="Trebuchet MS"/>
                <a:ea typeface="msmincho"/>
              </a:rPr>
              <a:t> </a:t>
            </a: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r>
              <a:rPr b="0" lang="en-US" sz="1900" spc="-1" strike="noStrike">
                <a:solidFill>
                  <a:srgbClr val="000000"/>
                </a:solidFill>
                <a:latin typeface="Trebuchet MS"/>
              </a:rPr>
              <a:t>Then apply the transform stored in </a:t>
            </a:r>
            <a:r>
              <a:rPr b="1" lang="en-US" sz="1900" spc="-1" strike="noStrike">
                <a:solidFill>
                  <a:srgbClr val="000000"/>
                </a:solidFill>
                <a:latin typeface="Courier New"/>
              </a:rPr>
              <a:t>anat_TT+tlrc</a:t>
            </a:r>
            <a:r>
              <a:rPr b="0" lang="en-US" sz="1900" spc="-1" strike="noStrike">
                <a:solidFill>
                  <a:srgbClr val="000000"/>
                </a:solidFill>
                <a:latin typeface="Trebuchet MS"/>
              </a:rPr>
              <a:t>’s header to a “follower dset” (here, func data), specifying output resolution at 3 mm (output: </a:t>
            </a:r>
            <a:r>
              <a:rPr b="1" lang="en-US" sz="1900" spc="-1" strike="noStrike">
                <a:solidFill>
                  <a:srgbClr val="009900"/>
                </a:solidFill>
                <a:latin typeface="Courier New"/>
              </a:rPr>
              <a:t>func_slim_TT+tlrc</a:t>
            </a:r>
            <a:r>
              <a:rPr b="0" lang="en-US" sz="1900" spc="-1" strike="noStrike">
                <a:solidFill>
                  <a:srgbClr val="000000"/>
                </a:solidFill>
                <a:latin typeface="Trebuchet MS"/>
              </a:rPr>
              <a:t>):</a:t>
            </a: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endParaRPr b="0" lang="en-US" sz="1900" spc="-1" strike="noStrike">
              <a:solidFill>
                <a:srgbClr val="000000"/>
              </a:solidFill>
              <a:latin typeface="Times New Roman"/>
            </a:endParaRPr>
          </a:p>
          <a:p>
            <a:pPr lvl="1" marL="568080" indent="-214200">
              <a:lnSpc>
                <a:spcPct val="90000"/>
              </a:lnSpc>
              <a:spcBef>
                <a:spcPts val="422"/>
              </a:spcBef>
            </a:pPr>
            <a:r>
              <a:rPr b="1" lang="en-US" sz="1900" spc="-1" strike="noStrike">
                <a:solidFill>
                  <a:srgbClr val="00008d"/>
                </a:solidFill>
                <a:latin typeface="Trebuchet MS"/>
                <a:ea typeface="msmincho"/>
              </a:rPr>
              <a:t>	</a:t>
            </a: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r>
              <a:rPr b="0" lang="en-US" sz="1900" spc="-1" strike="noStrike">
                <a:solidFill>
                  <a:srgbClr val="000000"/>
                </a:solidFill>
                <a:latin typeface="Trebuchet MS"/>
              </a:rPr>
              <a:t>Instead of </a:t>
            </a:r>
            <a:r>
              <a:rPr b="1" lang="en-US" sz="1900" spc="-1" strike="noStrike">
                <a:solidFill>
                  <a:srgbClr val="000000"/>
                </a:solidFill>
                <a:latin typeface="Trebuchet MS"/>
              </a:rPr>
              <a:t>TT_N27</a:t>
            </a:r>
            <a:r>
              <a:rPr b="0" lang="en-US" sz="1900" spc="-1" strike="noStrike">
                <a:solidFill>
                  <a:srgbClr val="000000"/>
                </a:solidFill>
                <a:latin typeface="Trebuchet MS"/>
              </a:rPr>
              <a:t>, you could also use the </a:t>
            </a:r>
            <a:r>
              <a:rPr b="1" lang="en-US" sz="1900" spc="-1" strike="noStrike">
                <a:solidFill>
                  <a:srgbClr val="000000"/>
                </a:solidFill>
                <a:latin typeface="Trebuchet MS"/>
              </a:rPr>
              <a:t>icbm452,</a:t>
            </a:r>
            <a:r>
              <a:rPr b="0" lang="en-US" sz="1900" spc="-1" strike="noStrike">
                <a:solidFill>
                  <a:srgbClr val="000000"/>
                </a:solidFill>
                <a:latin typeface="Trebuchet MS"/>
              </a:rPr>
              <a:t> or the mni’s </a:t>
            </a:r>
            <a:r>
              <a:rPr b="1" lang="en-US" sz="1900" spc="-1" strike="noStrike">
                <a:solidFill>
                  <a:srgbClr val="000000"/>
                </a:solidFill>
                <a:latin typeface="Trebuchet MS"/>
              </a:rPr>
              <a:t>avg152T1</a:t>
            </a:r>
            <a:r>
              <a:rPr b="0" lang="en-US" sz="1900" spc="-1" strike="noStrike">
                <a:solidFill>
                  <a:srgbClr val="000000"/>
                </a:solidFill>
                <a:latin typeface="Trebuchet MS"/>
              </a:rPr>
              <a:t> template, or any other template you like </a:t>
            </a:r>
            <a:endParaRPr b="0" lang="en-US" sz="1900" spc="-1" strike="noStrike">
              <a:solidFill>
                <a:srgbClr val="000000"/>
              </a:solidFill>
              <a:latin typeface="Times New Roman"/>
            </a:endParaRPr>
          </a:p>
          <a:p>
            <a:pPr marL="228600" indent="-228600">
              <a:lnSpc>
                <a:spcPct val="90000"/>
              </a:lnSpc>
              <a:spcBef>
                <a:spcPts val="422"/>
              </a:spcBef>
              <a:buClr>
                <a:srgbClr val="000000"/>
              </a:buClr>
              <a:buSzPct val="120000"/>
              <a:buFont typeface="Times New Roman"/>
              <a:buChar char="•"/>
            </a:pPr>
            <a:r>
              <a:rPr b="0" lang="en-US" sz="1900" spc="-1" strike="noStrike">
                <a:solidFill>
                  <a:srgbClr val="000000"/>
                </a:solidFill>
                <a:latin typeface="Trebuchet MS"/>
              </a:rPr>
              <a:t>(see </a:t>
            </a:r>
            <a:r>
              <a:rPr b="1" lang="en-US" sz="1900" spc="-1" strike="noStrike">
                <a:solidFill>
                  <a:srgbClr val="000000"/>
                </a:solidFill>
                <a:latin typeface="Trebuchet MS"/>
              </a:rPr>
              <a:t>@auto_tlrc -help</a:t>
            </a:r>
            <a:r>
              <a:rPr b="0" lang="en-US" sz="1900" spc="-1" strike="noStrike">
                <a:solidFill>
                  <a:srgbClr val="000000"/>
                </a:solidFill>
                <a:latin typeface="Trebuchet MS"/>
              </a:rPr>
              <a:t> for a few good words on templates)</a:t>
            </a:r>
            <a:endParaRPr b="0" lang="en-US" sz="1900" spc="-1" strike="noStrike">
              <a:solidFill>
                <a:srgbClr val="000000"/>
              </a:solidFill>
              <a:latin typeface="Times New Roman"/>
            </a:endParaRPr>
          </a:p>
        </p:txBody>
      </p:sp>
      <p:sp>
        <p:nvSpPr>
          <p:cNvPr id="262" name="CustomShape 2"/>
          <p:cNvSpPr/>
          <p:nvPr/>
        </p:nvSpPr>
        <p:spPr>
          <a:xfrm>
            <a:off x="1911600" y="32004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@auto_tlrc example</a:t>
            </a:r>
            <a:endParaRPr b="0" lang="en-US" sz="2400" spc="-1" strike="noStrike">
              <a:solidFill>
                <a:srgbClr val="000000"/>
              </a:solidFill>
              <a:latin typeface="Times New Roman"/>
            </a:endParaRPr>
          </a:p>
        </p:txBody>
      </p:sp>
      <p:sp>
        <p:nvSpPr>
          <p:cNvPr id="263" name="TextShape 3"/>
          <p:cNvSpPr txBox="1"/>
          <p:nvPr/>
        </p:nvSpPr>
        <p:spPr>
          <a:xfrm>
            <a:off x="1139760" y="1755000"/>
            <a:ext cx="4574160" cy="1537560"/>
          </a:xfrm>
          <a:prstGeom prst="rect">
            <a:avLst/>
          </a:prstGeom>
          <a:noFill/>
          <a:ln>
            <a:noFill/>
          </a:ln>
        </p:spPr>
        <p:txBody>
          <a:bodyPr lIns="90000" rIns="90000" tIns="45000" bIns="45000"/>
          <a:p>
            <a:r>
              <a:rPr b="1" lang="en-US" sz="1900" spc="-1" strike="noStrike">
                <a:solidFill>
                  <a:srgbClr val="000099"/>
                </a:solidFill>
                <a:latin typeface="Courier New"/>
              </a:rPr>
              <a:t>@auto_tlrc                 \</a:t>
            </a:r>
            <a:endParaRPr b="0" lang="en-US" sz="1900" spc="-1" strike="noStrike">
              <a:solidFill>
                <a:srgbClr val="000000"/>
              </a:solidFill>
              <a:latin typeface="Times New Roman"/>
            </a:endParaRPr>
          </a:p>
          <a:p>
            <a:r>
              <a:rPr b="1" lang="en-US" sz="1900" spc="-1" strike="noStrike">
                <a:solidFill>
                  <a:srgbClr val="000099"/>
                </a:solidFill>
                <a:latin typeface="Courier New"/>
              </a:rPr>
              <a:t>    </a:t>
            </a:r>
            <a:r>
              <a:rPr b="1" lang="en-US" sz="1900" spc="-1" strike="noStrike">
                <a:solidFill>
                  <a:srgbClr val="000099"/>
                </a:solidFill>
                <a:latin typeface="Courier New"/>
              </a:rPr>
              <a:t>-base TT_N27+tlrc      \</a:t>
            </a:r>
            <a:endParaRPr b="0" lang="en-US" sz="1900" spc="-1" strike="noStrike">
              <a:solidFill>
                <a:srgbClr val="000000"/>
              </a:solidFill>
              <a:latin typeface="Times New Roman"/>
            </a:endParaRPr>
          </a:p>
          <a:p>
            <a:r>
              <a:rPr b="1" lang="en-US" sz="1900" spc="-1" strike="noStrike">
                <a:solidFill>
                  <a:srgbClr val="000099"/>
                </a:solidFill>
                <a:latin typeface="Courier New"/>
              </a:rPr>
              <a:t>    </a:t>
            </a:r>
            <a:r>
              <a:rPr b="1" lang="en-US" sz="1900" spc="-1" strike="noStrike">
                <a:solidFill>
                  <a:srgbClr val="000099"/>
                </a:solidFill>
                <a:latin typeface="Courier New"/>
              </a:rPr>
              <a:t>-suffix _TT            \</a:t>
            </a:r>
            <a:endParaRPr b="0" lang="en-US" sz="1900" spc="-1" strike="noStrike">
              <a:solidFill>
                <a:srgbClr val="000000"/>
              </a:solidFill>
              <a:latin typeface="Times New Roman"/>
            </a:endParaRPr>
          </a:p>
          <a:p>
            <a:r>
              <a:rPr b="1" lang="en-US" sz="1900" spc="-1" strike="noStrike">
                <a:solidFill>
                  <a:srgbClr val="000099"/>
                </a:solidFill>
                <a:latin typeface="Courier New"/>
              </a:rPr>
              <a:t>    </a:t>
            </a:r>
            <a:r>
              <a:rPr b="1" lang="en-US" sz="1900" spc="-1" strike="noStrike">
                <a:solidFill>
                  <a:srgbClr val="000099"/>
                </a:solidFill>
                <a:latin typeface="Courier New"/>
              </a:rPr>
              <a:t>-input anat+orig</a:t>
            </a:r>
            <a:endParaRPr b="0" lang="en-US" sz="1900" spc="-1" strike="noStrike">
              <a:solidFill>
                <a:srgbClr val="000000"/>
              </a:solidFill>
              <a:latin typeface="Times New Roman"/>
            </a:endParaRPr>
          </a:p>
        </p:txBody>
      </p:sp>
      <p:sp>
        <p:nvSpPr>
          <p:cNvPr id="264" name="TextShape 4"/>
          <p:cNvSpPr txBox="1"/>
          <p:nvPr/>
        </p:nvSpPr>
        <p:spPr>
          <a:xfrm>
            <a:off x="1139760" y="4059360"/>
            <a:ext cx="4358160" cy="1563840"/>
          </a:xfrm>
          <a:prstGeom prst="rect">
            <a:avLst/>
          </a:prstGeom>
          <a:noFill/>
          <a:ln>
            <a:noFill/>
          </a:ln>
        </p:spPr>
        <p:txBody>
          <a:bodyPr lIns="90000" rIns="90000" tIns="45000" bIns="45000"/>
          <a:p>
            <a:r>
              <a:rPr b="1" lang="en-US" sz="1900" spc="-1" strike="noStrike">
                <a:solidFill>
                  <a:srgbClr val="000099"/>
                </a:solidFill>
                <a:latin typeface="Courier New"/>
              </a:rPr>
              <a:t>@auto_tlrc                 \</a:t>
            </a:r>
            <a:endParaRPr b="0" lang="en-US" sz="1900" spc="-1" strike="noStrike">
              <a:solidFill>
                <a:srgbClr val="000000"/>
              </a:solidFill>
              <a:latin typeface="Times New Roman"/>
            </a:endParaRPr>
          </a:p>
          <a:p>
            <a:r>
              <a:rPr b="1" lang="en-US" sz="1900" spc="-1" strike="noStrike">
                <a:solidFill>
                  <a:srgbClr val="000099"/>
                </a:solidFill>
                <a:latin typeface="Courier New"/>
              </a:rPr>
              <a:t>    </a:t>
            </a:r>
            <a:r>
              <a:rPr b="1" lang="en-US" sz="1900" spc="-1" strike="noStrike">
                <a:solidFill>
                  <a:srgbClr val="000099"/>
                </a:solidFill>
                <a:latin typeface="Courier New"/>
              </a:rPr>
              <a:t>-apar anat_TT+tlrc     \</a:t>
            </a:r>
            <a:endParaRPr b="0" lang="en-US" sz="1900" spc="-1" strike="noStrike">
              <a:solidFill>
                <a:srgbClr val="000000"/>
              </a:solidFill>
              <a:latin typeface="Times New Roman"/>
            </a:endParaRPr>
          </a:p>
          <a:p>
            <a:r>
              <a:rPr b="1" lang="en-US" sz="1900" spc="-1" strike="noStrike">
                <a:solidFill>
                  <a:srgbClr val="000099"/>
                </a:solidFill>
                <a:latin typeface="Courier New"/>
              </a:rPr>
              <a:t>    </a:t>
            </a:r>
            <a:r>
              <a:rPr b="1" lang="en-US" sz="1900" spc="-1" strike="noStrike">
                <a:solidFill>
                  <a:srgbClr val="000099"/>
                </a:solidFill>
                <a:latin typeface="Courier New"/>
              </a:rPr>
              <a:t>-input func_slim+orig  \</a:t>
            </a:r>
            <a:endParaRPr b="0" lang="en-US" sz="1900" spc="-1" strike="noStrike">
              <a:solidFill>
                <a:srgbClr val="000000"/>
              </a:solidFill>
              <a:latin typeface="Times New Roman"/>
            </a:endParaRPr>
          </a:p>
          <a:p>
            <a:r>
              <a:rPr b="1" lang="en-US" sz="1900" spc="-1" strike="noStrike">
                <a:solidFill>
                  <a:srgbClr val="000099"/>
                </a:solidFill>
                <a:latin typeface="Courier New"/>
              </a:rPr>
              <a:t>    </a:t>
            </a:r>
            <a:r>
              <a:rPr b="1" lang="en-US" sz="1900" spc="-1" strike="noStrike">
                <a:solidFill>
                  <a:srgbClr val="000099"/>
                </a:solidFill>
                <a:latin typeface="Courier New"/>
              </a:rPr>
              <a:t>-suffix _TT            \</a:t>
            </a:r>
            <a:endParaRPr b="0" lang="en-US" sz="1900" spc="-1" strike="noStrike">
              <a:solidFill>
                <a:srgbClr val="000000"/>
              </a:solidFill>
              <a:latin typeface="Times New Roman"/>
            </a:endParaRPr>
          </a:p>
          <a:p>
            <a:r>
              <a:rPr b="1" lang="en-US" sz="1900" spc="-1" strike="noStrike">
                <a:solidFill>
                  <a:srgbClr val="000099"/>
                </a:solidFill>
                <a:latin typeface="Courier New"/>
              </a:rPr>
              <a:t>    </a:t>
            </a:r>
            <a:r>
              <a:rPr b="1" lang="en-US" sz="1900" spc="-1" strike="noStrike">
                <a:solidFill>
                  <a:srgbClr val="000099"/>
                </a:solidFill>
                <a:latin typeface="Courier New"/>
              </a:rPr>
              <a:t>-dxyz  3</a:t>
            </a:r>
            <a:r>
              <a:rPr b="1" lang="en-US" sz="1900" spc="-1" strike="noStrike">
                <a:solidFill>
                  <a:srgbClr val="000099"/>
                </a:solidFill>
                <a:latin typeface="Courier New"/>
              </a:rPr>
              <a:t>	</a:t>
            </a:r>
            <a:endParaRPr b="0" lang="en-US" sz="1900" spc="-1" strike="noStrike">
              <a:solidFill>
                <a:srgbClr val="000000"/>
              </a:solidFill>
              <a:latin typeface="Times New Roman"/>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5" name="CustomShape 1"/>
          <p:cNvSpPr/>
          <p:nvPr/>
        </p:nvSpPr>
        <p:spPr>
          <a:xfrm>
            <a:off x="1911240" y="32004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Nonlinear alignment to template</a:t>
            </a:r>
            <a:endParaRPr b="0" lang="en-US" sz="2400" spc="-1" strike="noStrike">
              <a:solidFill>
                <a:srgbClr val="000000"/>
              </a:solidFill>
              <a:latin typeface="Times New Roman"/>
            </a:endParaRPr>
          </a:p>
        </p:txBody>
      </p:sp>
      <p:pic>
        <p:nvPicPr>
          <p:cNvPr id="266" name="" descr=""/>
          <p:cNvPicPr/>
          <p:nvPr/>
        </p:nvPicPr>
        <p:blipFill>
          <a:blip r:embed="rId1"/>
          <a:stretch/>
        </p:blipFill>
        <p:spPr>
          <a:xfrm>
            <a:off x="345960" y="1488600"/>
            <a:ext cx="7029720" cy="1636560"/>
          </a:xfrm>
          <a:prstGeom prst="rect">
            <a:avLst/>
          </a:prstGeom>
          <a:ln>
            <a:noFill/>
          </a:ln>
        </p:spPr>
      </p:pic>
      <p:sp>
        <p:nvSpPr>
          <p:cNvPr id="267" name="CustomShape 2"/>
          <p:cNvSpPr/>
          <p:nvPr/>
        </p:nvSpPr>
        <p:spPr>
          <a:xfrm>
            <a:off x="244440" y="1404360"/>
            <a:ext cx="853452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600" spc="-1" strike="noStrike">
                <a:solidFill>
                  <a:srgbClr val="ffffff"/>
                </a:solidFill>
                <a:latin typeface="Times New Roman"/>
              </a:rPr>
              <a:t>@auto_tlrc            3dUnifize          qw0                    qw1                     qw2 </a:t>
            </a:r>
            <a:endParaRPr b="0" lang="en-US" sz="1600" spc="-1" strike="noStrike">
              <a:solidFill>
                <a:srgbClr val="000000"/>
              </a:solidFill>
              <a:latin typeface="Times New Roman"/>
            </a:endParaRPr>
          </a:p>
        </p:txBody>
      </p:sp>
      <p:sp>
        <p:nvSpPr>
          <p:cNvPr id="268" name="CustomShape 3"/>
          <p:cNvSpPr/>
          <p:nvPr/>
        </p:nvSpPr>
        <p:spPr>
          <a:xfrm>
            <a:off x="345960" y="1028880"/>
            <a:ext cx="714924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latin typeface="Trebuchet MS"/>
              </a:rPr>
              <a:t>3dQwarp, through multiple levels of refinement →</a:t>
            </a:r>
            <a:r>
              <a:rPr b="0" lang="en-US" sz="2400" spc="-1" strike="noStrike">
                <a:solidFill>
                  <a:srgbClr val="000000"/>
                </a:solidFill>
                <a:latin typeface="Trebuchet MS"/>
                <a:ea typeface="Wingdings"/>
              </a:rPr>
              <a:t> </a:t>
            </a:r>
            <a:endParaRPr b="0" lang="en-US" sz="2400" spc="-1" strike="noStrike">
              <a:solidFill>
                <a:srgbClr val="000000"/>
              </a:solidFill>
              <a:latin typeface="Times New Roman"/>
            </a:endParaRPr>
          </a:p>
        </p:txBody>
      </p:sp>
      <p:pic>
        <p:nvPicPr>
          <p:cNvPr id="269" name="" descr=""/>
          <p:cNvPicPr/>
          <p:nvPr/>
        </p:nvPicPr>
        <p:blipFill>
          <a:blip r:embed="rId2"/>
          <a:stretch/>
        </p:blipFill>
        <p:spPr>
          <a:xfrm>
            <a:off x="336600" y="3171240"/>
            <a:ext cx="7040520" cy="1627200"/>
          </a:xfrm>
          <a:prstGeom prst="rect">
            <a:avLst/>
          </a:prstGeom>
          <a:ln>
            <a:noFill/>
          </a:ln>
        </p:spPr>
      </p:pic>
      <p:sp>
        <p:nvSpPr>
          <p:cNvPr id="270" name="CustomShape 4"/>
          <p:cNvSpPr/>
          <p:nvPr/>
        </p:nvSpPr>
        <p:spPr>
          <a:xfrm>
            <a:off x="274680" y="3112560"/>
            <a:ext cx="792468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600" spc="-1" strike="noStrike">
                <a:solidFill>
                  <a:srgbClr val="ffffff"/>
                </a:solidFill>
                <a:latin typeface="Times New Roman"/>
              </a:rPr>
              <a:t>qw3                    qw4                     qw5                    qw6                     qw7 </a:t>
            </a:r>
            <a:endParaRPr b="0" lang="en-US" sz="1600" spc="-1" strike="noStrike">
              <a:solidFill>
                <a:srgbClr val="000000"/>
              </a:solidFill>
              <a:latin typeface="Times New Roman"/>
            </a:endParaRPr>
          </a:p>
        </p:txBody>
      </p:sp>
      <p:pic>
        <p:nvPicPr>
          <p:cNvPr id="271" name="" descr=""/>
          <p:cNvPicPr/>
          <p:nvPr/>
        </p:nvPicPr>
        <p:blipFill>
          <a:blip r:embed="rId3"/>
          <a:stretch/>
        </p:blipFill>
        <p:spPr>
          <a:xfrm>
            <a:off x="331920" y="4852440"/>
            <a:ext cx="4209840" cy="1601640"/>
          </a:xfrm>
          <a:prstGeom prst="rect">
            <a:avLst/>
          </a:prstGeom>
          <a:ln>
            <a:noFill/>
          </a:ln>
        </p:spPr>
      </p:pic>
      <p:sp>
        <p:nvSpPr>
          <p:cNvPr id="272" name="CustomShape 5"/>
          <p:cNvSpPr/>
          <p:nvPr/>
        </p:nvSpPr>
        <p:spPr>
          <a:xfrm>
            <a:off x="284040" y="4798440"/>
            <a:ext cx="441972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600" spc="-1" strike="noStrike">
                <a:solidFill>
                  <a:srgbClr val="ffffff"/>
                </a:solidFill>
                <a:latin typeface="Times New Roman"/>
              </a:rPr>
              <a:t>qw8                    qw9                    TT_N27</a:t>
            </a:r>
            <a:endParaRPr b="0" lang="en-US" sz="1600" spc="-1" strike="noStrike">
              <a:solidFill>
                <a:srgbClr val="000000"/>
              </a:solidFill>
              <a:latin typeface="Times New Roman"/>
            </a:endParaRPr>
          </a:p>
        </p:txBody>
      </p:sp>
      <p:pic>
        <p:nvPicPr>
          <p:cNvPr id="273" name="" descr=""/>
          <p:cNvPicPr/>
          <p:nvPr/>
        </p:nvPicPr>
        <p:blipFill>
          <a:blip r:embed="rId4"/>
          <a:stretch/>
        </p:blipFill>
        <p:spPr>
          <a:xfrm>
            <a:off x="6450840" y="4206960"/>
            <a:ext cx="2552760" cy="255276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CustomShape 1"/>
          <p:cNvSpPr/>
          <p:nvPr/>
        </p:nvSpPr>
        <p:spPr>
          <a:xfrm>
            <a:off x="1911240" y="32004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Nonlinear alignment to template</a:t>
            </a:r>
            <a:endParaRPr b="0" lang="en-US" sz="2400" spc="-1" strike="noStrike">
              <a:solidFill>
                <a:srgbClr val="000000"/>
              </a:solidFill>
              <a:latin typeface="Times New Roman"/>
            </a:endParaRPr>
          </a:p>
        </p:txBody>
      </p:sp>
      <p:pic>
        <p:nvPicPr>
          <p:cNvPr id="275" name="" descr=""/>
          <p:cNvPicPr/>
          <p:nvPr/>
        </p:nvPicPr>
        <p:blipFill>
          <a:blip r:embed="rId1"/>
          <a:stretch/>
        </p:blipFill>
        <p:spPr>
          <a:xfrm>
            <a:off x="5351400" y="3254040"/>
            <a:ext cx="3578400" cy="3312000"/>
          </a:xfrm>
          <a:prstGeom prst="rect">
            <a:avLst/>
          </a:prstGeom>
          <a:ln>
            <a:noFill/>
          </a:ln>
        </p:spPr>
      </p:pic>
      <p:sp>
        <p:nvSpPr>
          <p:cNvPr id="276" name="TextShape 2"/>
          <p:cNvSpPr txBox="1"/>
          <p:nvPr/>
        </p:nvSpPr>
        <p:spPr>
          <a:xfrm>
            <a:off x="621360" y="3465000"/>
            <a:ext cx="4689360" cy="2529720"/>
          </a:xfrm>
          <a:prstGeom prst="rect">
            <a:avLst/>
          </a:prstGeom>
          <a:noFill/>
          <a:ln>
            <a:noFill/>
          </a:ln>
        </p:spPr>
        <p:txBody>
          <a:bodyPr lIns="90000" rIns="90000" tIns="45000" bIns="45000"/>
          <a:p>
            <a:r>
              <a:rPr b="1" lang="en-US" sz="2000" spc="-1" strike="noStrike">
                <a:solidFill>
                  <a:srgbClr val="000099"/>
                </a:solidFill>
                <a:latin typeface="Trebuchet MS"/>
              </a:rPr>
              <a:t>@SSwarper</a:t>
            </a:r>
            <a:r>
              <a:rPr b="1" lang="en-US" sz="2000" spc="-1" strike="noStrike">
                <a:solidFill>
                  <a:srgbClr val="000000"/>
                </a:solidFill>
                <a:latin typeface="Trebuchet MS"/>
              </a:rPr>
              <a:t>:</a:t>
            </a:r>
            <a:r>
              <a:rPr b="0" lang="en-US" sz="2000" spc="-1" strike="noStrike">
                <a:solidFill>
                  <a:srgbClr val="000000"/>
                </a:solidFill>
                <a:latin typeface="Trebuchet MS"/>
              </a:rPr>
              <a:t> skull stripping and alignment in one-- and bonus automatic QC images </a:t>
            </a:r>
            <a:endParaRPr b="0" lang="en-US" sz="2000" spc="-1" strike="noStrike">
              <a:solidFill>
                <a:srgbClr val="000000"/>
              </a:solidFill>
              <a:latin typeface="Times New Roman"/>
            </a:endParaRPr>
          </a:p>
          <a:p>
            <a:endParaRPr b="0" lang="en-US" sz="2000" spc="-1" strike="noStrike">
              <a:solidFill>
                <a:srgbClr val="000000"/>
              </a:solidFill>
              <a:latin typeface="Times New Roman"/>
            </a:endParaRPr>
          </a:p>
          <a:p>
            <a:r>
              <a:rPr b="0" lang="en-US" sz="2000" spc="-1" strike="noStrike">
                <a:solidFill>
                  <a:srgbClr val="000000"/>
                </a:solidFill>
                <a:latin typeface="Trebuchet MS"/>
              </a:rPr>
              <a:t>+ @SSwarper uses a multi-volume base; several exist for standard templates already, and more can be made-- see full description for these online:</a:t>
            </a:r>
            <a:endParaRPr b="0" lang="en-US" sz="2000" spc="-1" strike="noStrike">
              <a:solidFill>
                <a:srgbClr val="000000"/>
              </a:solidFill>
              <a:latin typeface="Times New Roman"/>
            </a:endParaRPr>
          </a:p>
        </p:txBody>
      </p:sp>
      <p:sp>
        <p:nvSpPr>
          <p:cNvPr id="277" name="TextShape 3"/>
          <p:cNvSpPr txBox="1"/>
          <p:nvPr/>
        </p:nvSpPr>
        <p:spPr>
          <a:xfrm>
            <a:off x="702360" y="1351800"/>
            <a:ext cx="8187840" cy="2180880"/>
          </a:xfrm>
          <a:prstGeom prst="rect">
            <a:avLst/>
          </a:prstGeom>
          <a:noFill/>
          <a:ln>
            <a:noFill/>
          </a:ln>
        </p:spPr>
        <p:txBody>
          <a:bodyPr lIns="90000" rIns="90000" tIns="45000" bIns="45000"/>
          <a:p>
            <a:r>
              <a:rPr b="1" lang="en-US" sz="2000" spc="-1" strike="noStrike">
                <a:solidFill>
                  <a:srgbClr val="990000"/>
                </a:solidFill>
                <a:latin typeface="Trebuchet MS"/>
              </a:rPr>
              <a:t>3dQwarp</a:t>
            </a:r>
            <a:r>
              <a:rPr b="1" lang="en-US" sz="2000" spc="-1" strike="noStrike">
                <a:solidFill>
                  <a:srgbClr val="000000"/>
                </a:solidFill>
                <a:latin typeface="Trebuchet MS"/>
              </a:rPr>
              <a:t>: </a:t>
            </a:r>
            <a:r>
              <a:rPr b="0" lang="en-US" sz="2000" spc="-1" strike="noStrike">
                <a:solidFill>
                  <a:srgbClr val="000000"/>
                </a:solidFill>
                <a:latin typeface="Trebuchet MS"/>
              </a:rPr>
              <a:t>the standard nonlinear workhorse</a:t>
            </a:r>
            <a:endParaRPr b="0" lang="en-US" sz="2000" spc="-1" strike="noStrike">
              <a:solidFill>
                <a:srgbClr val="000000"/>
              </a:solidFill>
              <a:latin typeface="Times New Roman"/>
            </a:endParaRPr>
          </a:p>
          <a:p>
            <a:endParaRPr b="0" lang="en-US" sz="2000" spc="-1" strike="noStrike">
              <a:solidFill>
                <a:srgbClr val="000000"/>
              </a:solidFill>
              <a:latin typeface="Times New Roman"/>
            </a:endParaRPr>
          </a:p>
          <a:p>
            <a:r>
              <a:rPr b="1" lang="en-US" sz="2000" spc="-1" strike="noStrike">
                <a:solidFill>
                  <a:srgbClr val="006600"/>
                </a:solidFill>
                <a:latin typeface="Trebuchet MS"/>
              </a:rPr>
              <a:t>auto_warp.py</a:t>
            </a:r>
            <a:r>
              <a:rPr b="1" lang="en-US" sz="2000" spc="-1" strike="noStrike">
                <a:solidFill>
                  <a:srgbClr val="000000"/>
                </a:solidFill>
                <a:latin typeface="Trebuchet MS"/>
              </a:rPr>
              <a:t>:</a:t>
            </a:r>
            <a:r>
              <a:rPr b="0" lang="en-US" sz="2000" spc="-1" strike="noStrike">
                <a:solidFill>
                  <a:srgbClr val="000000"/>
                </a:solidFill>
                <a:latin typeface="Trebuchet MS"/>
              </a:rPr>
              <a:t>  wrapper for alignment functionality, ~simpler syntax</a:t>
            </a:r>
            <a:endParaRPr b="0" lang="en-US" sz="2000" spc="-1" strike="noStrike">
              <a:solidFill>
                <a:srgbClr val="000000"/>
              </a:solidFill>
              <a:latin typeface="Times New Roman"/>
            </a:endParaRPr>
          </a:p>
          <a:p>
            <a:r>
              <a:rPr b="0" lang="en-US" sz="2000" spc="-1" strike="noStrike">
                <a:solidFill>
                  <a:srgbClr val="000000"/>
                </a:solidFill>
                <a:latin typeface="Trebuchet MS"/>
              </a:rPr>
              <a:t>	</a:t>
            </a:r>
            <a:r>
              <a:rPr b="0" lang="en-US" sz="2000" spc="-1" strike="noStrike">
                <a:solidFill>
                  <a:srgbClr val="000000"/>
                </a:solidFill>
                <a:latin typeface="Trebuchet MS"/>
              </a:rPr>
              <a:t>(@auto_tlrc + 3dQwarp together)</a:t>
            </a:r>
            <a:endParaRPr b="0" lang="en-US" sz="2000" spc="-1" strike="noStrike">
              <a:solidFill>
                <a:srgbClr val="000000"/>
              </a:solidFill>
              <a:latin typeface="Times New Roman"/>
            </a:endParaRPr>
          </a:p>
          <a:p>
            <a:r>
              <a:rPr b="0" i="1" lang="en-US" sz="2000" spc="-1" strike="noStrike">
                <a:solidFill>
                  <a:srgbClr val="000000"/>
                </a:solidFill>
                <a:latin typeface="Trebuchet MS"/>
              </a:rPr>
              <a:t>Ex:  </a:t>
            </a:r>
            <a:r>
              <a:rPr b="1" lang="en-US" sz="2000" spc="-1" strike="noStrike">
                <a:solidFill>
                  <a:srgbClr val="000000"/>
                </a:solidFill>
                <a:latin typeface="Courier New"/>
              </a:rPr>
              <a:t>auto_warp.py -base MNI152_T1_2009c+tlrc. \</a:t>
            </a:r>
            <a:endParaRPr b="0" lang="en-US" sz="2000" spc="-1" strike="noStrike">
              <a:solidFill>
                <a:srgbClr val="000000"/>
              </a:solidFill>
              <a:latin typeface="Times New Roman"/>
            </a:endParaRPr>
          </a:p>
          <a:p>
            <a:r>
              <a:rPr b="1" lang="en-US" sz="2000" spc="-1" strike="noStrike">
                <a:solidFill>
                  <a:srgbClr val="000000"/>
                </a:solidFill>
                <a:latin typeface="Courier New"/>
              </a:rPr>
              <a:t>        </a:t>
            </a:r>
            <a:r>
              <a:rPr b="1" lang="en-US" sz="2000" spc="-1" strike="noStrike">
                <a:solidFill>
                  <a:srgbClr val="000000"/>
                </a:solidFill>
                <a:latin typeface="Courier New"/>
              </a:rPr>
              <a:t>-suffix _awarp -input strip+orig.</a:t>
            </a:r>
            <a:endParaRPr b="0" lang="en-US" sz="2000" spc="-1" strike="noStrike">
              <a:solidFill>
                <a:srgbClr val="000000"/>
              </a:solidFill>
              <a:latin typeface="Times New Roman"/>
            </a:endParaRPr>
          </a:p>
        </p:txBody>
      </p:sp>
      <p:sp>
        <p:nvSpPr>
          <p:cNvPr id="278" name="TextShape 4"/>
          <p:cNvSpPr txBox="1"/>
          <p:nvPr/>
        </p:nvSpPr>
        <p:spPr>
          <a:xfrm>
            <a:off x="702360" y="1012320"/>
            <a:ext cx="6467040" cy="456480"/>
          </a:xfrm>
          <a:prstGeom prst="rect">
            <a:avLst/>
          </a:prstGeom>
          <a:noFill/>
          <a:ln>
            <a:noFill/>
          </a:ln>
        </p:spPr>
        <p:txBody>
          <a:bodyPr lIns="90000" rIns="90000" tIns="45000" bIns="45000"/>
          <a:p>
            <a:r>
              <a:rPr b="1" lang="en-US" sz="2000" spc="-1" strike="noStrike" u="sng">
                <a:solidFill>
                  <a:srgbClr val="000000"/>
                </a:solidFill>
                <a:uFillTx/>
                <a:latin typeface="FreeSans"/>
              </a:rPr>
              <a:t>Multiple nonlinear alignment tools in AFNI</a:t>
            </a:r>
            <a:endParaRPr b="0" lang="en-US" sz="2000" spc="-1" strike="noStrike">
              <a:solidFill>
                <a:srgbClr val="000000"/>
              </a:solidFill>
              <a:latin typeface="Times New Roman"/>
            </a:endParaRPr>
          </a:p>
        </p:txBody>
      </p:sp>
      <p:sp>
        <p:nvSpPr>
          <p:cNvPr id="279" name="Line 5"/>
          <p:cNvSpPr/>
          <p:nvPr/>
        </p:nvSpPr>
        <p:spPr>
          <a:xfrm>
            <a:off x="3267360" y="4347360"/>
            <a:ext cx="1853640" cy="0"/>
          </a:xfrm>
          <a:prstGeom prst="line">
            <a:avLst/>
          </a:prstGeom>
          <a:ln>
            <a:solidFill>
              <a:srgbClr val="000000"/>
            </a:solidFill>
            <a:tailEnd len="med" type="triangle" w="med"/>
          </a:ln>
        </p:spPr>
        <p:style>
          <a:lnRef idx="0"/>
          <a:fillRef idx="0"/>
          <a:effectRef idx="0"/>
          <a:fontRef idx="minor"/>
        </p:style>
      </p:sp>
      <p:sp>
        <p:nvSpPr>
          <p:cNvPr id="280" name="TextShape 6"/>
          <p:cNvSpPr txBox="1"/>
          <p:nvPr/>
        </p:nvSpPr>
        <p:spPr>
          <a:xfrm>
            <a:off x="654480" y="5998320"/>
            <a:ext cx="4251600" cy="516600"/>
          </a:xfrm>
          <a:prstGeom prst="rect">
            <a:avLst/>
          </a:prstGeom>
          <a:noFill/>
          <a:ln>
            <a:noFill/>
          </a:ln>
        </p:spPr>
        <p:txBody>
          <a:bodyPr lIns="90000" rIns="90000" tIns="45000" bIns="45000"/>
          <a:p>
            <a:r>
              <a:rPr b="1" lang="en-US" sz="1400" spc="-1" strike="noStrike">
                <a:solidFill>
                  <a:srgbClr val="006699"/>
                </a:solidFill>
                <a:latin typeface="Trebuchet MS"/>
              </a:rPr>
              <a:t>https://afni.nimh.nih.gov/pub/dist/doc/htmldoc/template_atlas/sswarper_base.html</a:t>
            </a:r>
            <a:endParaRPr b="0" lang="en-US" sz="1400" spc="-1" strike="noStrike">
              <a:solidFill>
                <a:srgbClr val="000000"/>
              </a:solidFill>
              <a:latin typeface="Times New Roman"/>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1" name="CustomShape 1"/>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Measuring quality of alignment</a:t>
            </a:r>
            <a:endParaRPr b="0" lang="en-US" sz="2400" spc="-1" strike="noStrike">
              <a:solidFill>
                <a:srgbClr val="000000"/>
              </a:solidFill>
              <a:latin typeface="Times New Roman"/>
            </a:endParaRPr>
          </a:p>
        </p:txBody>
      </p:sp>
      <p:sp>
        <p:nvSpPr>
          <p:cNvPr id="282" name="TextShape 2"/>
          <p:cNvSpPr txBox="1"/>
          <p:nvPr/>
        </p:nvSpPr>
        <p:spPr>
          <a:xfrm>
            <a:off x="51480" y="964440"/>
            <a:ext cx="9028800" cy="1736280"/>
          </a:xfrm>
          <a:prstGeom prst="rect">
            <a:avLst/>
          </a:prstGeom>
          <a:noFill/>
          <a:ln>
            <a:noFill/>
          </a:ln>
        </p:spPr>
        <p:txBody>
          <a:bodyPr lIns="90000" rIns="90000" tIns="45000" bIns="45000"/>
          <a:p>
            <a:r>
              <a:rPr b="1" lang="en-US" sz="1800" spc="-1" strike="noStrike" u="sng">
                <a:solidFill>
                  <a:srgbClr val="000000"/>
                </a:solidFill>
                <a:uFillTx/>
                <a:latin typeface="Trebuchet MS"/>
              </a:rPr>
              <a:t>Can compare: nonlinear alignment vs affine alignment</a:t>
            </a:r>
            <a:endParaRPr b="0" lang="en-US" sz="1800" spc="-1" strike="noStrike">
              <a:solidFill>
                <a:srgbClr val="000000"/>
              </a:solidFill>
              <a:latin typeface="Times New Roman"/>
            </a:endParaRPr>
          </a:p>
          <a:p>
            <a:r>
              <a:rPr b="0" lang="en-US" sz="1800" spc="-1" strike="noStrike">
                <a:solidFill>
                  <a:srgbClr val="000000"/>
                </a:solidFill>
                <a:latin typeface="Trebuchet MS"/>
              </a:rPr>
              <a:t>+ Estimate warp from subject anat to template for a group of subjects</a:t>
            </a:r>
            <a:endParaRPr b="0" lang="en-US" sz="1800" spc="-1" strike="noStrike">
              <a:solidFill>
                <a:srgbClr val="000000"/>
              </a:solidFill>
              <a:latin typeface="Times New Roman"/>
            </a:endParaRPr>
          </a:p>
          <a:p>
            <a:r>
              <a:rPr b="0" lang="en-US" sz="1800" spc="-1" strike="noStrike">
                <a:solidFill>
                  <a:srgbClr val="000000"/>
                </a:solidFill>
                <a:latin typeface="Trebuchet MS"/>
              </a:rPr>
              <a:t>+ Apply warp when processing FMRI data (here, resting state)</a:t>
            </a:r>
            <a:endParaRPr b="0" lang="en-US" sz="1800" spc="-1" strike="noStrike">
              <a:solidFill>
                <a:srgbClr val="000000"/>
              </a:solidFill>
              <a:latin typeface="Times New Roman"/>
            </a:endParaRPr>
          </a:p>
          <a:p>
            <a:r>
              <a:rPr b="0" lang="en-US" sz="1800" spc="-1" strike="noStrike">
                <a:solidFill>
                  <a:srgbClr val="000000"/>
                </a:solidFill>
                <a:latin typeface="Trebuchet MS"/>
              </a:rPr>
              <a:t>+ Check changes in seed-based correlation maps between results</a:t>
            </a:r>
            <a:endParaRPr b="0" lang="en-US" sz="1800" spc="-1" strike="noStrike">
              <a:solidFill>
                <a:srgbClr val="000000"/>
              </a:solidFill>
              <a:latin typeface="Times New Roman"/>
            </a:endParaRPr>
          </a:p>
          <a:p>
            <a:r>
              <a:rPr b="0" lang="en-US" sz="1800" spc="-1" strike="noStrike">
                <a:solidFill>
                  <a:srgbClr val="000000"/>
                </a:solidFill>
                <a:latin typeface="Trebuchet MS"/>
              </a:rPr>
              <a:t>   </a:t>
            </a:r>
            <a:r>
              <a:rPr b="0" lang="en-US" sz="1800" spc="-1" strike="noStrike">
                <a:solidFill>
                  <a:srgbClr val="000000"/>
                </a:solidFill>
                <a:latin typeface="Trebuchet MS"/>
              </a:rPr>
              <a:t>- better method would have higher corr in GM networks and lower corr in WM.</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83" name="" descr=""/>
          <p:cNvPicPr/>
          <p:nvPr/>
        </p:nvPicPr>
        <p:blipFill>
          <a:blip r:embed="rId1"/>
          <a:srcRect l="0" t="0" r="0" b="54580"/>
          <a:stretch/>
        </p:blipFill>
        <p:spPr>
          <a:xfrm>
            <a:off x="-72000" y="2737440"/>
            <a:ext cx="9143640" cy="1919880"/>
          </a:xfrm>
          <a:prstGeom prst="rect">
            <a:avLst/>
          </a:prstGeom>
          <a:ln>
            <a:noFill/>
          </a:ln>
        </p:spPr>
      </p:pic>
      <p:sp>
        <p:nvSpPr>
          <p:cNvPr id="284" name="CustomShape 1"/>
          <p:cNvSpPr/>
          <p:nvPr/>
        </p:nvSpPr>
        <p:spPr>
          <a:xfrm>
            <a:off x="0" y="2620080"/>
            <a:ext cx="3830760" cy="2566440"/>
          </a:xfrm>
          <a:prstGeom prst="rect">
            <a:avLst/>
          </a:prstGeom>
          <a:solidFill>
            <a:srgbClr val="ffffff"/>
          </a:solidFill>
          <a:ln>
            <a:noFill/>
          </a:ln>
        </p:spPr>
        <p:style>
          <a:lnRef idx="0"/>
          <a:fillRef idx="0"/>
          <a:effectRef idx="0"/>
          <a:fontRef idx="minor"/>
        </p:style>
      </p:sp>
      <p:sp>
        <p:nvSpPr>
          <p:cNvPr id="285" name="CustomShape 2"/>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Measuring quality of alignment</a:t>
            </a:r>
            <a:endParaRPr b="0" lang="en-US" sz="2400" spc="-1" strike="noStrike">
              <a:solidFill>
                <a:srgbClr val="000000"/>
              </a:solidFill>
              <a:latin typeface="Times New Roman"/>
            </a:endParaRPr>
          </a:p>
        </p:txBody>
      </p:sp>
      <p:sp>
        <p:nvSpPr>
          <p:cNvPr id="286" name="TextShape 3"/>
          <p:cNvSpPr txBox="1"/>
          <p:nvPr/>
        </p:nvSpPr>
        <p:spPr>
          <a:xfrm>
            <a:off x="6713280" y="6560280"/>
            <a:ext cx="2502720" cy="333720"/>
          </a:xfrm>
          <a:prstGeom prst="rect">
            <a:avLst/>
          </a:prstGeom>
          <a:noFill/>
          <a:ln>
            <a:noFill/>
          </a:ln>
        </p:spPr>
        <p:txBody>
          <a:bodyPr lIns="90000" rIns="90000" tIns="45000" bIns="45000"/>
          <a:p>
            <a:r>
              <a:rPr b="0" i="1" lang="en-US" sz="1500" spc="-1" strike="noStrike">
                <a:solidFill>
                  <a:srgbClr val="000000"/>
                </a:solidFill>
                <a:latin typeface="Trebuchet MS"/>
              </a:rPr>
              <a:t>(Cox &amp; Glen, 2013, OHBM)</a:t>
            </a:r>
            <a:endParaRPr b="0" lang="en-US" sz="1500" spc="-1" strike="noStrike">
              <a:solidFill>
                <a:srgbClr val="000000"/>
              </a:solidFill>
              <a:latin typeface="Times New Roman"/>
            </a:endParaRPr>
          </a:p>
        </p:txBody>
      </p:sp>
      <p:sp>
        <p:nvSpPr>
          <p:cNvPr id="287" name="TextShape 4"/>
          <p:cNvSpPr txBox="1"/>
          <p:nvPr/>
        </p:nvSpPr>
        <p:spPr>
          <a:xfrm>
            <a:off x="51480" y="964440"/>
            <a:ext cx="9028800" cy="1736280"/>
          </a:xfrm>
          <a:prstGeom prst="rect">
            <a:avLst/>
          </a:prstGeom>
          <a:noFill/>
          <a:ln>
            <a:noFill/>
          </a:ln>
        </p:spPr>
        <p:txBody>
          <a:bodyPr lIns="90000" rIns="90000" tIns="45000" bIns="45000"/>
          <a:p>
            <a:r>
              <a:rPr b="1" lang="en-US" sz="1800" spc="-1" strike="noStrike" u="sng">
                <a:solidFill>
                  <a:srgbClr val="000000"/>
                </a:solidFill>
                <a:uFillTx/>
                <a:latin typeface="Trebuchet MS"/>
              </a:rPr>
              <a:t>Can compare: nonlinear alignment vs affine alignment</a:t>
            </a:r>
            <a:endParaRPr b="0" lang="en-US" sz="1800" spc="-1" strike="noStrike">
              <a:solidFill>
                <a:srgbClr val="000000"/>
              </a:solidFill>
              <a:latin typeface="Times New Roman"/>
            </a:endParaRPr>
          </a:p>
          <a:p>
            <a:r>
              <a:rPr b="0" lang="en-US" sz="1800" spc="-1" strike="noStrike">
                <a:solidFill>
                  <a:srgbClr val="000000"/>
                </a:solidFill>
                <a:latin typeface="Trebuchet MS"/>
              </a:rPr>
              <a:t>+ Estimate warp from subject anat to template for a group of subjects</a:t>
            </a:r>
            <a:endParaRPr b="0" lang="en-US" sz="1800" spc="-1" strike="noStrike">
              <a:solidFill>
                <a:srgbClr val="000000"/>
              </a:solidFill>
              <a:latin typeface="Times New Roman"/>
            </a:endParaRPr>
          </a:p>
          <a:p>
            <a:r>
              <a:rPr b="0" lang="en-US" sz="1800" spc="-1" strike="noStrike">
                <a:solidFill>
                  <a:srgbClr val="000000"/>
                </a:solidFill>
                <a:latin typeface="Trebuchet MS"/>
              </a:rPr>
              <a:t>+ Apply warp when processing FMRI data (here, resting state)</a:t>
            </a:r>
            <a:endParaRPr b="0" lang="en-US" sz="1800" spc="-1" strike="noStrike">
              <a:solidFill>
                <a:srgbClr val="000000"/>
              </a:solidFill>
              <a:latin typeface="Times New Roman"/>
            </a:endParaRPr>
          </a:p>
          <a:p>
            <a:r>
              <a:rPr b="0" lang="en-US" sz="1800" spc="-1" strike="noStrike">
                <a:solidFill>
                  <a:srgbClr val="000000"/>
                </a:solidFill>
                <a:latin typeface="Trebuchet MS"/>
              </a:rPr>
              <a:t>+ Check changes in seed-based correlation maps between results</a:t>
            </a:r>
            <a:endParaRPr b="0" lang="en-US" sz="1800" spc="-1" strike="noStrike">
              <a:solidFill>
                <a:srgbClr val="000000"/>
              </a:solidFill>
              <a:latin typeface="Times New Roman"/>
            </a:endParaRPr>
          </a:p>
          <a:p>
            <a:r>
              <a:rPr b="0" lang="en-US" sz="1800" spc="-1" strike="noStrike">
                <a:solidFill>
                  <a:srgbClr val="000000"/>
                </a:solidFill>
                <a:latin typeface="Trebuchet MS"/>
              </a:rPr>
              <a:t>   </a:t>
            </a:r>
            <a:r>
              <a:rPr b="0" lang="en-US" sz="1800" spc="-1" strike="noStrike">
                <a:solidFill>
                  <a:srgbClr val="000000"/>
                </a:solidFill>
                <a:latin typeface="Trebuchet MS"/>
              </a:rPr>
              <a:t>- better method would have higher corr in GM networks and lower corr in WM.</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p:txBody>
      </p:sp>
      <p:sp>
        <p:nvSpPr>
          <p:cNvPr id="288" name="TextShape 5"/>
          <p:cNvSpPr txBox="1"/>
          <p:nvPr/>
        </p:nvSpPr>
        <p:spPr>
          <a:xfrm>
            <a:off x="222480" y="2994480"/>
            <a:ext cx="3296520" cy="2284920"/>
          </a:xfrm>
          <a:prstGeom prst="rect">
            <a:avLst/>
          </a:prstGeom>
          <a:noFill/>
          <a:ln>
            <a:noFill/>
          </a:ln>
        </p:spPr>
        <p:txBody>
          <a:bodyPr lIns="90000" rIns="90000" tIns="45000" bIns="45000"/>
          <a:p>
            <a:r>
              <a:rPr b="1" lang="en-US" sz="1800" spc="-1" strike="noStrike">
                <a:solidFill>
                  <a:srgbClr val="cc0000"/>
                </a:solidFill>
                <a:latin typeface="Trebuchet MS"/>
              </a:rPr>
              <a:t>red</a:t>
            </a:r>
            <a:r>
              <a:rPr b="0" lang="en-US" sz="1800" spc="-1" strike="noStrike">
                <a:solidFill>
                  <a:srgbClr val="000000"/>
                </a:solidFill>
                <a:latin typeface="Trebuchet MS"/>
              </a:rPr>
              <a:t>: [0.066, 0.100] corr </a:t>
            </a:r>
            <a:r>
              <a:rPr b="0" i="1" lang="en-US" sz="1800" spc="-1" strike="noStrike">
                <a:solidFill>
                  <a:srgbClr val="000000"/>
                </a:solidFill>
                <a:latin typeface="Trebuchet MS"/>
              </a:rPr>
              <a:t>increase</a:t>
            </a:r>
            <a:r>
              <a:rPr b="0" lang="en-US" sz="1800" spc="-1" strike="noStrike">
                <a:solidFill>
                  <a:srgbClr val="000000"/>
                </a:solidFill>
                <a:latin typeface="Trebuchet MS"/>
              </a:rPr>
              <a:t> for 3dQwarp results</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a:p>
            <a:r>
              <a:rPr b="1" lang="en-US" sz="1800" spc="-1" strike="noStrike">
                <a:solidFill>
                  <a:srgbClr val="0000cc"/>
                </a:solidFill>
                <a:latin typeface="Trebuchet MS"/>
              </a:rPr>
              <a:t>blue</a:t>
            </a:r>
            <a:r>
              <a:rPr b="0" lang="en-US" sz="1800" spc="-1" strike="noStrike">
                <a:solidFill>
                  <a:srgbClr val="000000"/>
                </a:solidFill>
                <a:latin typeface="Trebuchet MS"/>
              </a:rPr>
              <a:t>: [0.066, 0.100] corr </a:t>
            </a:r>
            <a:r>
              <a:rPr b="0" i="1" lang="en-US" sz="1800" spc="-1" strike="noStrike">
                <a:solidFill>
                  <a:srgbClr val="000000"/>
                </a:solidFill>
                <a:latin typeface="Trebuchet MS"/>
              </a:rPr>
              <a:t>decrease</a:t>
            </a:r>
            <a:r>
              <a:rPr b="0" lang="en-US" sz="1800" spc="-1" strike="noStrike">
                <a:solidFill>
                  <a:srgbClr val="000000"/>
                </a:solidFill>
                <a:latin typeface="Trebuchet MS"/>
              </a:rPr>
              <a:t> for 3dQwarp results</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a:p>
            <a:r>
              <a:rPr b="0" lang="en-US" sz="1800" spc="-1" strike="noStrike">
                <a:solidFill>
                  <a:srgbClr val="000000"/>
                </a:solidFill>
                <a:latin typeface="Trebuchet MS"/>
              </a:rPr>
              <a:t>188 FCON1000 Cambridge datasets</a:t>
            </a:r>
            <a:endParaRPr b="0" lang="en-US" sz="1800" spc="-1" strike="noStrike">
              <a:solidFill>
                <a:srgbClr val="000000"/>
              </a:solidFill>
              <a:latin typeface="Times New Roman"/>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9" name="CustomShape 1"/>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Measuring quality of alignment</a:t>
            </a:r>
            <a:endParaRPr b="0" lang="en-US" sz="2400" spc="-1" strike="noStrike">
              <a:solidFill>
                <a:srgbClr val="000000"/>
              </a:solidFill>
              <a:latin typeface="Times New Roman"/>
            </a:endParaRPr>
          </a:p>
        </p:txBody>
      </p:sp>
      <p:sp>
        <p:nvSpPr>
          <p:cNvPr id="290" name="TextShape 2"/>
          <p:cNvSpPr txBox="1"/>
          <p:nvPr/>
        </p:nvSpPr>
        <p:spPr>
          <a:xfrm>
            <a:off x="51480" y="964440"/>
            <a:ext cx="9028800" cy="1736280"/>
          </a:xfrm>
          <a:prstGeom prst="rect">
            <a:avLst/>
          </a:prstGeom>
          <a:noFill/>
          <a:ln>
            <a:noFill/>
          </a:ln>
        </p:spPr>
        <p:txBody>
          <a:bodyPr lIns="90000" rIns="90000" tIns="45000" bIns="45000"/>
          <a:p>
            <a:r>
              <a:rPr b="1" lang="en-US" sz="1800" spc="-1" strike="noStrike" u="sng">
                <a:solidFill>
                  <a:srgbClr val="000000"/>
                </a:solidFill>
                <a:uFillTx/>
                <a:latin typeface="Trebuchet MS"/>
              </a:rPr>
              <a:t>Can compare: using detailed vs non-detailed template for nonlinear alignment</a:t>
            </a:r>
            <a:endParaRPr b="0" lang="en-US" sz="1800" spc="-1" strike="noStrike">
              <a:solidFill>
                <a:srgbClr val="000000"/>
              </a:solidFill>
              <a:latin typeface="Times New Roman"/>
            </a:endParaRPr>
          </a:p>
          <a:p>
            <a:r>
              <a:rPr b="0" lang="en-US" sz="1800" spc="-1" strike="noStrike">
                <a:solidFill>
                  <a:srgbClr val="000000"/>
                </a:solidFill>
                <a:latin typeface="Trebuchet MS"/>
              </a:rPr>
              <a:t>+ Estimate warp from subject anat to template for a group of subjects</a:t>
            </a:r>
            <a:endParaRPr b="0" lang="en-US" sz="1800" spc="-1" strike="noStrike">
              <a:solidFill>
                <a:srgbClr val="000000"/>
              </a:solidFill>
              <a:latin typeface="Times New Roman"/>
            </a:endParaRPr>
          </a:p>
          <a:p>
            <a:r>
              <a:rPr b="0" lang="en-US" sz="1800" spc="-1" strike="noStrike">
                <a:solidFill>
                  <a:srgbClr val="000000"/>
                </a:solidFill>
                <a:latin typeface="Trebuchet MS"/>
              </a:rPr>
              <a:t>+ Apply warp when processing FMRI data (here, resting state)</a:t>
            </a:r>
            <a:endParaRPr b="0" lang="en-US" sz="1800" spc="-1" strike="noStrike">
              <a:solidFill>
                <a:srgbClr val="000000"/>
              </a:solidFill>
              <a:latin typeface="Times New Roman"/>
            </a:endParaRPr>
          </a:p>
          <a:p>
            <a:r>
              <a:rPr b="0" lang="en-US" sz="1800" spc="-1" strike="noStrike">
                <a:solidFill>
                  <a:srgbClr val="000000"/>
                </a:solidFill>
                <a:latin typeface="Trebuchet MS"/>
              </a:rPr>
              <a:t>+ Check changes in seed-based correlation maps between results</a:t>
            </a:r>
            <a:endParaRPr b="0" lang="en-US" sz="1800" spc="-1" strike="noStrike">
              <a:solidFill>
                <a:srgbClr val="000000"/>
              </a:solidFill>
              <a:latin typeface="Times New Roman"/>
            </a:endParaRPr>
          </a:p>
          <a:p>
            <a:r>
              <a:rPr b="0" lang="en-US" sz="1800" spc="-1" strike="noStrike">
                <a:solidFill>
                  <a:srgbClr val="000000"/>
                </a:solidFill>
                <a:latin typeface="Trebuchet MS"/>
              </a:rPr>
              <a:t>   </a:t>
            </a:r>
            <a:r>
              <a:rPr b="0" lang="en-US" sz="1800" spc="-1" strike="noStrike">
                <a:solidFill>
                  <a:srgbClr val="000000"/>
                </a:solidFill>
                <a:latin typeface="Trebuchet MS"/>
              </a:rPr>
              <a:t>- better method would have higher corr in GM networks and lower corr in WM.</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91" name="" descr=""/>
          <p:cNvPicPr/>
          <p:nvPr/>
        </p:nvPicPr>
        <p:blipFill>
          <a:blip r:embed="rId1"/>
          <a:srcRect l="40997" t="54879" r="0" b="0"/>
          <a:stretch/>
        </p:blipFill>
        <p:spPr>
          <a:xfrm>
            <a:off x="3718800" y="2873520"/>
            <a:ext cx="5394600" cy="1907280"/>
          </a:xfrm>
          <a:prstGeom prst="rect">
            <a:avLst/>
          </a:prstGeom>
          <a:ln>
            <a:noFill/>
          </a:ln>
        </p:spPr>
      </p:pic>
      <p:sp>
        <p:nvSpPr>
          <p:cNvPr id="292" name="CustomShape 1"/>
          <p:cNvSpPr/>
          <p:nvPr/>
        </p:nvSpPr>
        <p:spPr>
          <a:xfrm>
            <a:off x="0" y="2260080"/>
            <a:ext cx="3830760" cy="2566440"/>
          </a:xfrm>
          <a:prstGeom prst="rect">
            <a:avLst/>
          </a:prstGeom>
          <a:solidFill>
            <a:srgbClr val="ffffff"/>
          </a:solidFill>
          <a:ln>
            <a:noFill/>
          </a:ln>
        </p:spPr>
        <p:style>
          <a:lnRef idx="0"/>
          <a:fillRef idx="0"/>
          <a:effectRef idx="0"/>
          <a:fontRef idx="minor"/>
        </p:style>
      </p:sp>
      <p:sp>
        <p:nvSpPr>
          <p:cNvPr id="293" name="CustomShape 2"/>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Measuring quality of alignment</a:t>
            </a:r>
            <a:endParaRPr b="0" lang="en-US" sz="2400" spc="-1" strike="noStrike">
              <a:solidFill>
                <a:srgbClr val="000000"/>
              </a:solidFill>
              <a:latin typeface="Times New Roman"/>
            </a:endParaRPr>
          </a:p>
        </p:txBody>
      </p:sp>
      <p:sp>
        <p:nvSpPr>
          <p:cNvPr id="294" name="TextShape 3"/>
          <p:cNvSpPr txBox="1"/>
          <p:nvPr/>
        </p:nvSpPr>
        <p:spPr>
          <a:xfrm>
            <a:off x="6713280" y="6560280"/>
            <a:ext cx="2502720" cy="333720"/>
          </a:xfrm>
          <a:prstGeom prst="rect">
            <a:avLst/>
          </a:prstGeom>
          <a:noFill/>
          <a:ln>
            <a:noFill/>
          </a:ln>
        </p:spPr>
        <p:txBody>
          <a:bodyPr lIns="90000" rIns="90000" tIns="45000" bIns="45000"/>
          <a:p>
            <a:r>
              <a:rPr b="0" i="1" lang="en-US" sz="1500" spc="-1" strike="noStrike">
                <a:solidFill>
                  <a:srgbClr val="000000"/>
                </a:solidFill>
                <a:latin typeface="Trebuchet MS"/>
              </a:rPr>
              <a:t>(Cox &amp; Glen, 2013, OHBM)</a:t>
            </a:r>
            <a:endParaRPr b="0" lang="en-US" sz="1500" spc="-1" strike="noStrike">
              <a:solidFill>
                <a:srgbClr val="000000"/>
              </a:solidFill>
              <a:latin typeface="Times New Roman"/>
            </a:endParaRPr>
          </a:p>
        </p:txBody>
      </p:sp>
      <p:sp>
        <p:nvSpPr>
          <p:cNvPr id="295" name="TextShape 4"/>
          <p:cNvSpPr txBox="1"/>
          <p:nvPr/>
        </p:nvSpPr>
        <p:spPr>
          <a:xfrm>
            <a:off x="51480" y="964440"/>
            <a:ext cx="9028800" cy="1736280"/>
          </a:xfrm>
          <a:prstGeom prst="rect">
            <a:avLst/>
          </a:prstGeom>
          <a:noFill/>
          <a:ln>
            <a:noFill/>
          </a:ln>
        </p:spPr>
        <p:txBody>
          <a:bodyPr lIns="90000" rIns="90000" tIns="45000" bIns="45000"/>
          <a:p>
            <a:r>
              <a:rPr b="1" lang="en-US" sz="1800" spc="-1" strike="noStrike" u="sng">
                <a:solidFill>
                  <a:srgbClr val="000000"/>
                </a:solidFill>
                <a:uFillTx/>
                <a:latin typeface="Trebuchet MS"/>
              </a:rPr>
              <a:t>Can compare: using detailed vs non-detailed template for nonlinear alignment</a:t>
            </a:r>
            <a:endParaRPr b="0" lang="en-US" sz="1800" spc="-1" strike="noStrike">
              <a:solidFill>
                <a:srgbClr val="000000"/>
              </a:solidFill>
              <a:latin typeface="Times New Roman"/>
            </a:endParaRPr>
          </a:p>
          <a:p>
            <a:r>
              <a:rPr b="0" lang="en-US" sz="1800" spc="-1" strike="noStrike">
                <a:solidFill>
                  <a:srgbClr val="000000"/>
                </a:solidFill>
                <a:latin typeface="Trebuchet MS"/>
              </a:rPr>
              <a:t>+ Estimate warp from subject anat to template for a group of subjects</a:t>
            </a:r>
            <a:endParaRPr b="0" lang="en-US" sz="1800" spc="-1" strike="noStrike">
              <a:solidFill>
                <a:srgbClr val="000000"/>
              </a:solidFill>
              <a:latin typeface="Times New Roman"/>
            </a:endParaRPr>
          </a:p>
          <a:p>
            <a:r>
              <a:rPr b="0" lang="en-US" sz="1800" spc="-1" strike="noStrike">
                <a:solidFill>
                  <a:srgbClr val="000000"/>
                </a:solidFill>
                <a:latin typeface="Trebuchet MS"/>
              </a:rPr>
              <a:t>+ Apply warp when processing FMRI data (here, resting state)</a:t>
            </a:r>
            <a:endParaRPr b="0" lang="en-US" sz="1800" spc="-1" strike="noStrike">
              <a:solidFill>
                <a:srgbClr val="000000"/>
              </a:solidFill>
              <a:latin typeface="Times New Roman"/>
            </a:endParaRPr>
          </a:p>
          <a:p>
            <a:r>
              <a:rPr b="0" lang="en-US" sz="1800" spc="-1" strike="noStrike">
                <a:solidFill>
                  <a:srgbClr val="000000"/>
                </a:solidFill>
                <a:latin typeface="Trebuchet MS"/>
              </a:rPr>
              <a:t>+ Check changes in seed-based correlation maps between results</a:t>
            </a:r>
            <a:endParaRPr b="0" lang="en-US" sz="1800" spc="-1" strike="noStrike">
              <a:solidFill>
                <a:srgbClr val="000000"/>
              </a:solidFill>
              <a:latin typeface="Times New Roman"/>
            </a:endParaRPr>
          </a:p>
          <a:p>
            <a:r>
              <a:rPr b="0" lang="en-US" sz="1800" spc="-1" strike="noStrike">
                <a:solidFill>
                  <a:srgbClr val="000000"/>
                </a:solidFill>
                <a:latin typeface="Trebuchet MS"/>
              </a:rPr>
              <a:t>   </a:t>
            </a:r>
            <a:r>
              <a:rPr b="0" lang="en-US" sz="1800" spc="-1" strike="noStrike">
                <a:solidFill>
                  <a:srgbClr val="000000"/>
                </a:solidFill>
                <a:latin typeface="Trebuchet MS"/>
              </a:rPr>
              <a:t>- better method would have higher corr in GM networks and lower corr in WM.</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p:txBody>
      </p:sp>
      <p:sp>
        <p:nvSpPr>
          <p:cNvPr id="296" name="TextShape 5"/>
          <p:cNvSpPr txBox="1"/>
          <p:nvPr/>
        </p:nvSpPr>
        <p:spPr>
          <a:xfrm>
            <a:off x="222480" y="3066480"/>
            <a:ext cx="3296520" cy="1461960"/>
          </a:xfrm>
          <a:prstGeom prst="rect">
            <a:avLst/>
          </a:prstGeom>
          <a:noFill/>
          <a:ln>
            <a:noFill/>
          </a:ln>
        </p:spPr>
        <p:txBody>
          <a:bodyPr lIns="90000" rIns="90000" tIns="45000" bIns="45000"/>
          <a:p>
            <a:r>
              <a:rPr b="1" lang="en-US" sz="1800" spc="-1" strike="noStrike">
                <a:solidFill>
                  <a:srgbClr val="cc0000"/>
                </a:solidFill>
                <a:latin typeface="Trebuchet MS"/>
              </a:rPr>
              <a:t>red</a:t>
            </a:r>
            <a:r>
              <a:rPr b="0" lang="en-US" sz="1800" spc="-1" strike="noStrike">
                <a:solidFill>
                  <a:srgbClr val="000000"/>
                </a:solidFill>
                <a:latin typeface="Trebuchet MS"/>
              </a:rPr>
              <a:t>: [0.066, 0.100] corr </a:t>
            </a:r>
            <a:r>
              <a:rPr b="0" i="1" lang="en-US" sz="1800" spc="-1" strike="noStrike">
                <a:solidFill>
                  <a:srgbClr val="000000"/>
                </a:solidFill>
                <a:latin typeface="Trebuchet MS"/>
              </a:rPr>
              <a:t>increase</a:t>
            </a:r>
            <a:r>
              <a:rPr b="0" lang="en-US" sz="1800" spc="-1" strike="noStrike">
                <a:solidFill>
                  <a:srgbClr val="000000"/>
                </a:solidFill>
                <a:latin typeface="Trebuchet MS"/>
              </a:rPr>
              <a:t> for 3dQwarp results</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a:p>
            <a:r>
              <a:rPr b="1" lang="en-US" sz="1800" spc="-1" strike="noStrike">
                <a:solidFill>
                  <a:srgbClr val="0000cc"/>
                </a:solidFill>
                <a:latin typeface="Trebuchet MS"/>
              </a:rPr>
              <a:t>blue</a:t>
            </a:r>
            <a:r>
              <a:rPr b="0" lang="en-US" sz="1800" spc="-1" strike="noStrike">
                <a:solidFill>
                  <a:srgbClr val="000000"/>
                </a:solidFill>
                <a:latin typeface="Trebuchet MS"/>
              </a:rPr>
              <a:t>: [0.066, 0.100] corr </a:t>
            </a:r>
            <a:r>
              <a:rPr b="0" i="1" lang="en-US" sz="1800" spc="-1" strike="noStrike">
                <a:solidFill>
                  <a:srgbClr val="000000"/>
                </a:solidFill>
                <a:latin typeface="Trebuchet MS"/>
              </a:rPr>
              <a:t>decrease</a:t>
            </a:r>
            <a:r>
              <a:rPr b="0" lang="en-US" sz="1800" spc="-1" strike="noStrike">
                <a:solidFill>
                  <a:srgbClr val="000000"/>
                </a:solidFill>
                <a:latin typeface="Trebuchet MS"/>
              </a:rPr>
              <a:t> for 3dQwarp results</a:t>
            </a:r>
            <a:endParaRPr b="0" lang="en-US" sz="1800" spc="-1" strike="noStrike">
              <a:solidFill>
                <a:srgbClr val="000000"/>
              </a:solidFill>
              <a:latin typeface="Times New Roman"/>
            </a:endParaRPr>
          </a:p>
        </p:txBody>
      </p:sp>
      <p:sp>
        <p:nvSpPr>
          <p:cNvPr id="297" name="CustomShape 6"/>
          <p:cNvSpPr/>
          <p:nvPr/>
        </p:nvSpPr>
        <p:spPr>
          <a:xfrm>
            <a:off x="0" y="6140520"/>
            <a:ext cx="3830760" cy="195480"/>
          </a:xfrm>
          <a:prstGeom prst="rect">
            <a:avLst/>
          </a:prstGeom>
          <a:solidFill>
            <a:srgbClr val="ffffff"/>
          </a:solidFill>
          <a:ln>
            <a:noFill/>
          </a:ln>
        </p:spPr>
        <p:style>
          <a:lnRef idx="0"/>
          <a:fillRef idx="0"/>
          <a:effectRef idx="0"/>
          <a:fontRef idx="minor"/>
        </p:style>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8" name="CustomShape 1"/>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Measuring quality of alignment</a:t>
            </a:r>
            <a:endParaRPr b="0" lang="en-US" sz="2400" spc="-1" strike="noStrike">
              <a:solidFill>
                <a:srgbClr val="000000"/>
              </a:solidFill>
              <a:latin typeface="Times New Roman"/>
            </a:endParaRPr>
          </a:p>
        </p:txBody>
      </p:sp>
      <p:sp>
        <p:nvSpPr>
          <p:cNvPr id="299" name="TextShape 2"/>
          <p:cNvSpPr txBox="1"/>
          <p:nvPr/>
        </p:nvSpPr>
        <p:spPr>
          <a:xfrm>
            <a:off x="6713280" y="6524280"/>
            <a:ext cx="2502720" cy="333720"/>
          </a:xfrm>
          <a:prstGeom prst="rect">
            <a:avLst/>
          </a:prstGeom>
          <a:noFill/>
          <a:ln>
            <a:noFill/>
          </a:ln>
        </p:spPr>
        <p:txBody>
          <a:bodyPr lIns="90000" rIns="90000" tIns="45000" bIns="45000"/>
          <a:p>
            <a:r>
              <a:rPr b="0" i="1" lang="en-US" sz="1500" spc="-1" strike="noStrike">
                <a:solidFill>
                  <a:srgbClr val="000000"/>
                </a:solidFill>
                <a:latin typeface="Trebuchet MS"/>
              </a:rPr>
              <a:t>(Cox &amp; Glen, 2013, OHBM)</a:t>
            </a:r>
            <a:endParaRPr b="0" lang="en-US" sz="1500" spc="-1" strike="noStrike">
              <a:solidFill>
                <a:srgbClr val="000000"/>
              </a:solidFill>
              <a:latin typeface="Times New Roman"/>
            </a:endParaRPr>
          </a:p>
        </p:txBody>
      </p:sp>
      <p:sp>
        <p:nvSpPr>
          <p:cNvPr id="300" name="TextShape 3"/>
          <p:cNvSpPr txBox="1"/>
          <p:nvPr/>
        </p:nvSpPr>
        <p:spPr>
          <a:xfrm>
            <a:off x="51480" y="964440"/>
            <a:ext cx="9092520" cy="1187640"/>
          </a:xfrm>
          <a:prstGeom prst="rect">
            <a:avLst/>
          </a:prstGeom>
          <a:noFill/>
          <a:ln>
            <a:noFill/>
          </a:ln>
        </p:spPr>
        <p:txBody>
          <a:bodyPr lIns="90000" rIns="90000" tIns="45000" bIns="45000"/>
          <a:p>
            <a:r>
              <a:rPr b="1" lang="en-US" sz="1800" spc="-1" strike="noStrike" u="sng">
                <a:solidFill>
                  <a:srgbClr val="000000"/>
                </a:solidFill>
                <a:uFillTx/>
                <a:latin typeface="Trebuchet MS"/>
              </a:rPr>
              <a:t>Can compare 3dQwarp with other available nonlinear alignment tools</a:t>
            </a:r>
            <a:endParaRPr b="0" lang="en-US" sz="1800" spc="-1" strike="noStrike">
              <a:solidFill>
                <a:srgbClr val="000000"/>
              </a:solidFill>
              <a:latin typeface="Times New Roman"/>
            </a:endParaRPr>
          </a:p>
          <a:p>
            <a:r>
              <a:rPr b="0" lang="en-US" sz="1800" spc="-1" strike="noStrike">
                <a:solidFill>
                  <a:srgbClr val="000000"/>
                </a:solidFill>
                <a:latin typeface="Trebuchet MS"/>
              </a:rPr>
              <a:t>+ For a group of subjects, estimate warp from anat to template </a:t>
            </a:r>
            <a:endParaRPr b="0" lang="en-US" sz="1800" spc="-1" strike="noStrike">
              <a:solidFill>
                <a:srgbClr val="000000"/>
              </a:solidFill>
              <a:latin typeface="Times New Roman"/>
            </a:endParaRPr>
          </a:p>
          <a:p>
            <a:r>
              <a:rPr b="0" lang="en-US" sz="1800" spc="-1" strike="noStrike">
                <a:solidFill>
                  <a:srgbClr val="000000"/>
                </a:solidFill>
                <a:latin typeface="Trebuchet MS"/>
              </a:rPr>
              <a:t>+ Apply warp to labeled ROIs, and measure % overlap in results.  </a:t>
            </a:r>
            <a:endParaRPr b="0" lang="en-US" sz="1800" spc="-1" strike="noStrike">
              <a:solidFill>
                <a:srgbClr val="000000"/>
              </a:solidFill>
              <a:latin typeface="Times New Roman"/>
            </a:endParaRPr>
          </a:p>
        </p:txBody>
      </p:sp>
      <p:sp>
        <p:nvSpPr>
          <p:cNvPr id="301" name="TextShape 4"/>
          <p:cNvSpPr txBox="1"/>
          <p:nvPr/>
        </p:nvSpPr>
        <p:spPr>
          <a:xfrm>
            <a:off x="0" y="6524280"/>
            <a:ext cx="4594320" cy="333720"/>
          </a:xfrm>
          <a:prstGeom prst="rect">
            <a:avLst/>
          </a:prstGeom>
          <a:noFill/>
          <a:ln>
            <a:noFill/>
          </a:ln>
        </p:spPr>
        <p:txBody>
          <a:bodyPr lIns="90000" rIns="90000" tIns="45000" bIns="45000"/>
          <a:p>
            <a:r>
              <a:rPr b="0" lang="en-US" sz="1500" spc="-1" strike="noStrike">
                <a:solidFill>
                  <a:srgbClr val="0066cc"/>
                </a:solidFill>
                <a:latin typeface="Trebuchet MS"/>
              </a:rPr>
              <a:t>ANTS, DARTEL and FNIRT run with default settings</a:t>
            </a:r>
            <a:endParaRPr b="0" lang="en-US" sz="1500" spc="-1" strike="noStrike">
              <a:solidFill>
                <a:srgbClr val="000000"/>
              </a:solidFill>
              <a:latin typeface="Times New Roman"/>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2" name="CustomShape 1"/>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Measuring quality of alignment</a:t>
            </a:r>
            <a:endParaRPr b="0" lang="en-US" sz="2400" spc="-1" strike="noStrike">
              <a:solidFill>
                <a:srgbClr val="000000"/>
              </a:solidFill>
              <a:latin typeface="Times New Roman"/>
            </a:endParaRPr>
          </a:p>
        </p:txBody>
      </p:sp>
      <p:sp>
        <p:nvSpPr>
          <p:cNvPr id="303" name="TextShape 2"/>
          <p:cNvSpPr txBox="1"/>
          <p:nvPr/>
        </p:nvSpPr>
        <p:spPr>
          <a:xfrm>
            <a:off x="6713280" y="6524280"/>
            <a:ext cx="2502720" cy="333720"/>
          </a:xfrm>
          <a:prstGeom prst="rect">
            <a:avLst/>
          </a:prstGeom>
          <a:noFill/>
          <a:ln>
            <a:noFill/>
          </a:ln>
        </p:spPr>
        <p:txBody>
          <a:bodyPr lIns="90000" rIns="90000" tIns="45000" bIns="45000"/>
          <a:p>
            <a:r>
              <a:rPr b="0" i="1" lang="en-US" sz="1500" spc="-1" strike="noStrike">
                <a:solidFill>
                  <a:srgbClr val="000000"/>
                </a:solidFill>
                <a:latin typeface="Trebuchet MS"/>
              </a:rPr>
              <a:t>(Cox &amp; Glen, 2013, OHBM)</a:t>
            </a:r>
            <a:endParaRPr b="0" lang="en-US" sz="1500" spc="-1" strike="noStrike">
              <a:solidFill>
                <a:srgbClr val="000000"/>
              </a:solidFill>
              <a:latin typeface="Times New Roman"/>
            </a:endParaRPr>
          </a:p>
        </p:txBody>
      </p:sp>
      <p:sp>
        <p:nvSpPr>
          <p:cNvPr id="304" name="TextShape 3"/>
          <p:cNvSpPr txBox="1"/>
          <p:nvPr/>
        </p:nvSpPr>
        <p:spPr>
          <a:xfrm>
            <a:off x="51480" y="964440"/>
            <a:ext cx="9145800" cy="1187640"/>
          </a:xfrm>
          <a:prstGeom prst="rect">
            <a:avLst/>
          </a:prstGeom>
          <a:noFill/>
          <a:ln>
            <a:noFill/>
          </a:ln>
        </p:spPr>
        <p:txBody>
          <a:bodyPr lIns="90000" rIns="90000" tIns="45000" bIns="45000"/>
          <a:p>
            <a:r>
              <a:rPr b="1" lang="en-US" sz="1800" spc="-1" strike="noStrike" u="sng">
                <a:solidFill>
                  <a:srgbClr val="000000"/>
                </a:solidFill>
                <a:uFillTx/>
                <a:latin typeface="Trebuchet MS"/>
              </a:rPr>
              <a:t>Can compare 3dQwarp with other available nonlinear alignment tools</a:t>
            </a:r>
            <a:endParaRPr b="0" lang="en-US" sz="1800" spc="-1" strike="noStrike">
              <a:solidFill>
                <a:srgbClr val="000000"/>
              </a:solidFill>
              <a:latin typeface="Times New Roman"/>
            </a:endParaRPr>
          </a:p>
          <a:p>
            <a:r>
              <a:rPr b="0" lang="en-US" sz="1800" spc="-1" strike="noStrike">
                <a:solidFill>
                  <a:srgbClr val="000000"/>
                </a:solidFill>
                <a:latin typeface="Trebuchet MS"/>
              </a:rPr>
              <a:t>+ For a group of subjects, estimate warp from anat to template </a:t>
            </a:r>
            <a:endParaRPr b="0" lang="en-US" sz="1800" spc="-1" strike="noStrike">
              <a:solidFill>
                <a:srgbClr val="000000"/>
              </a:solidFill>
              <a:latin typeface="Times New Roman"/>
            </a:endParaRPr>
          </a:p>
          <a:p>
            <a:r>
              <a:rPr b="0" lang="en-US" sz="1800" spc="-1" strike="noStrike">
                <a:solidFill>
                  <a:srgbClr val="000000"/>
                </a:solidFill>
                <a:latin typeface="Trebuchet MS"/>
              </a:rPr>
              <a:t>+ Apply warp to labeled ROIs, and measure % overlap in results. (Yellow: &gt;90% overlap)</a:t>
            </a:r>
            <a:endParaRPr b="0" lang="en-US" sz="1800" spc="-1" strike="noStrike">
              <a:solidFill>
                <a:srgbClr val="000000"/>
              </a:solidFill>
              <a:latin typeface="Times New Roman"/>
            </a:endParaRPr>
          </a:p>
        </p:txBody>
      </p:sp>
      <p:pic>
        <p:nvPicPr>
          <p:cNvPr id="305" name="" descr=""/>
          <p:cNvPicPr/>
          <p:nvPr/>
        </p:nvPicPr>
        <p:blipFill>
          <a:blip r:embed="rId1"/>
          <a:stretch/>
        </p:blipFill>
        <p:spPr>
          <a:xfrm>
            <a:off x="360" y="1896480"/>
            <a:ext cx="9143640" cy="4559760"/>
          </a:xfrm>
          <a:prstGeom prst="rect">
            <a:avLst/>
          </a:prstGeom>
          <a:ln>
            <a:noFill/>
          </a:ln>
        </p:spPr>
      </p:pic>
      <p:sp>
        <p:nvSpPr>
          <p:cNvPr id="306" name="TextShape 4"/>
          <p:cNvSpPr txBox="1"/>
          <p:nvPr/>
        </p:nvSpPr>
        <p:spPr>
          <a:xfrm>
            <a:off x="0" y="6524280"/>
            <a:ext cx="4594320" cy="333720"/>
          </a:xfrm>
          <a:prstGeom prst="rect">
            <a:avLst/>
          </a:prstGeom>
          <a:noFill/>
          <a:ln>
            <a:noFill/>
          </a:ln>
        </p:spPr>
        <p:txBody>
          <a:bodyPr lIns="90000" rIns="90000" tIns="45000" bIns="45000"/>
          <a:p>
            <a:r>
              <a:rPr b="0" lang="en-US" sz="1500" spc="-1" strike="noStrike">
                <a:solidFill>
                  <a:srgbClr val="0066cc"/>
                </a:solidFill>
                <a:latin typeface="Trebuchet MS"/>
              </a:rPr>
              <a:t>ANTS, DARTEL and FNIRT run with default settings</a:t>
            </a:r>
            <a:endParaRPr b="0" lang="en-US" sz="1500" spc="-1" strike="noStrike">
              <a:solidFill>
                <a:srgbClr val="000000"/>
              </a:solidFill>
              <a:latin typeface="Times New Roman"/>
            </a:endParaRPr>
          </a:p>
        </p:txBody>
      </p:sp>
      <p:sp>
        <p:nvSpPr>
          <p:cNvPr id="307" name="Line 5"/>
          <p:cNvSpPr/>
          <p:nvPr/>
        </p:nvSpPr>
        <p:spPr>
          <a:xfrm flipH="1">
            <a:off x="8477640" y="2621520"/>
            <a:ext cx="337680" cy="541800"/>
          </a:xfrm>
          <a:prstGeom prst="line">
            <a:avLst/>
          </a:prstGeom>
          <a:ln w="36720">
            <a:solidFill>
              <a:srgbClr val="ff00cc"/>
            </a:solidFill>
            <a:round/>
            <a:tailEnd len="med" type="triangle" w="med"/>
          </a:ln>
        </p:spPr>
        <p:style>
          <a:lnRef idx="0"/>
          <a:fillRef idx="0"/>
          <a:effectRef idx="0"/>
          <a:fontRef idx="minor"/>
        </p:style>
      </p:sp>
      <p:sp>
        <p:nvSpPr>
          <p:cNvPr id="308" name="Line 6"/>
          <p:cNvSpPr/>
          <p:nvPr/>
        </p:nvSpPr>
        <p:spPr>
          <a:xfrm flipH="1">
            <a:off x="6219000" y="2612520"/>
            <a:ext cx="337680" cy="541800"/>
          </a:xfrm>
          <a:prstGeom prst="line">
            <a:avLst/>
          </a:prstGeom>
          <a:ln w="36720">
            <a:solidFill>
              <a:srgbClr val="ff00cc"/>
            </a:solidFill>
            <a:round/>
            <a:tailEnd len="med" type="triangle" w="med"/>
          </a:ln>
        </p:spPr>
        <p:style>
          <a:lnRef idx="0"/>
          <a:fillRef idx="0"/>
          <a:effectRef idx="0"/>
          <a:fontRef idx="minor"/>
        </p:style>
      </p:sp>
      <p:sp>
        <p:nvSpPr>
          <p:cNvPr id="309" name="Line 7"/>
          <p:cNvSpPr/>
          <p:nvPr/>
        </p:nvSpPr>
        <p:spPr>
          <a:xfrm flipH="1">
            <a:off x="3915000" y="2612520"/>
            <a:ext cx="337680" cy="541800"/>
          </a:xfrm>
          <a:prstGeom prst="line">
            <a:avLst/>
          </a:prstGeom>
          <a:ln w="36720">
            <a:solidFill>
              <a:srgbClr val="ff00cc"/>
            </a:solidFill>
            <a:round/>
            <a:tailEnd len="med" type="triangle" w="med"/>
          </a:ln>
        </p:spPr>
        <p:style>
          <a:lnRef idx="0"/>
          <a:fillRef idx="0"/>
          <a:effectRef idx="0"/>
          <a:fontRef idx="minor"/>
        </p:style>
      </p:sp>
      <p:sp>
        <p:nvSpPr>
          <p:cNvPr id="310" name="Line 8"/>
          <p:cNvSpPr/>
          <p:nvPr/>
        </p:nvSpPr>
        <p:spPr>
          <a:xfrm flipH="1">
            <a:off x="1692360" y="2603520"/>
            <a:ext cx="337680" cy="541800"/>
          </a:xfrm>
          <a:prstGeom prst="line">
            <a:avLst/>
          </a:prstGeom>
          <a:ln w="36720">
            <a:solidFill>
              <a:srgbClr val="ff00cc"/>
            </a:solidFill>
            <a:round/>
            <a:tailEnd len="med" type="triangle" w="med"/>
          </a:ln>
        </p:spPr>
        <p:style>
          <a:lnRef idx="0"/>
          <a:fillRef idx="0"/>
          <a:effectRef idx="0"/>
          <a:fontRef idx="minor"/>
        </p:style>
      </p:sp>
      <p:sp>
        <p:nvSpPr>
          <p:cNvPr id="311" name="Line 9"/>
          <p:cNvSpPr/>
          <p:nvPr/>
        </p:nvSpPr>
        <p:spPr>
          <a:xfrm flipV="1">
            <a:off x="249120" y="2896200"/>
            <a:ext cx="448560" cy="360"/>
          </a:xfrm>
          <a:prstGeom prst="line">
            <a:avLst/>
          </a:prstGeom>
          <a:ln w="36720">
            <a:solidFill>
              <a:srgbClr val="ff00cc"/>
            </a:solidFill>
            <a:round/>
            <a:tailEnd len="med" type="triangle" w="med"/>
          </a:ln>
        </p:spPr>
        <p:style>
          <a:lnRef idx="0"/>
          <a:fillRef idx="0"/>
          <a:effectRef idx="0"/>
          <a:fontRef idx="minor"/>
        </p:style>
      </p:sp>
      <p:sp>
        <p:nvSpPr>
          <p:cNvPr id="312" name="Line 10"/>
          <p:cNvSpPr/>
          <p:nvPr/>
        </p:nvSpPr>
        <p:spPr>
          <a:xfrm flipV="1">
            <a:off x="2616120" y="2896560"/>
            <a:ext cx="448560" cy="360"/>
          </a:xfrm>
          <a:prstGeom prst="line">
            <a:avLst/>
          </a:prstGeom>
          <a:ln w="36720">
            <a:solidFill>
              <a:srgbClr val="ff00cc"/>
            </a:solidFill>
            <a:round/>
            <a:tailEnd len="med" type="triangle" w="med"/>
          </a:ln>
        </p:spPr>
        <p:style>
          <a:lnRef idx="0"/>
          <a:fillRef idx="0"/>
          <a:effectRef idx="0"/>
          <a:fontRef idx="minor"/>
        </p:style>
      </p:sp>
      <p:sp>
        <p:nvSpPr>
          <p:cNvPr id="313" name="Line 11"/>
          <p:cNvSpPr/>
          <p:nvPr/>
        </p:nvSpPr>
        <p:spPr>
          <a:xfrm flipV="1">
            <a:off x="4875120" y="2896920"/>
            <a:ext cx="448560" cy="360"/>
          </a:xfrm>
          <a:prstGeom prst="line">
            <a:avLst/>
          </a:prstGeom>
          <a:ln w="36720">
            <a:solidFill>
              <a:srgbClr val="ff00cc"/>
            </a:solidFill>
            <a:round/>
            <a:tailEnd len="med" type="triangle" w="med"/>
          </a:ln>
        </p:spPr>
        <p:style>
          <a:lnRef idx="0"/>
          <a:fillRef idx="0"/>
          <a:effectRef idx="0"/>
          <a:fontRef idx="minor"/>
        </p:style>
      </p:sp>
      <p:sp>
        <p:nvSpPr>
          <p:cNvPr id="314" name="Line 12"/>
          <p:cNvSpPr/>
          <p:nvPr/>
        </p:nvSpPr>
        <p:spPr>
          <a:xfrm flipV="1">
            <a:off x="7134120" y="2897280"/>
            <a:ext cx="448560" cy="360"/>
          </a:xfrm>
          <a:prstGeom prst="line">
            <a:avLst/>
          </a:prstGeom>
          <a:ln w="36720">
            <a:solidFill>
              <a:srgbClr val="ff00cc"/>
            </a:solidFill>
            <a:round/>
            <a:tailEnd len="med" type="triangle" w="med"/>
          </a:ln>
        </p:spPr>
        <p:style>
          <a:lnRef idx="0"/>
          <a:fillRef idx="0"/>
          <a:effectRef idx="0"/>
          <a:fontRef idx="minor"/>
        </p:style>
      </p:sp>
      <p:sp>
        <p:nvSpPr>
          <p:cNvPr id="315" name="Line 13"/>
          <p:cNvSpPr/>
          <p:nvPr/>
        </p:nvSpPr>
        <p:spPr>
          <a:xfrm flipH="1" flipV="1">
            <a:off x="8531280" y="5971680"/>
            <a:ext cx="390600" cy="293040"/>
          </a:xfrm>
          <a:prstGeom prst="line">
            <a:avLst/>
          </a:prstGeom>
          <a:ln w="36720">
            <a:solidFill>
              <a:srgbClr val="ff00cc"/>
            </a:solidFill>
            <a:round/>
            <a:tailEnd len="med" type="triangle" w="med"/>
          </a:ln>
        </p:spPr>
        <p:style>
          <a:lnRef idx="0"/>
          <a:fillRef idx="0"/>
          <a:effectRef idx="0"/>
          <a:fontRef idx="minor"/>
        </p:style>
      </p:sp>
      <p:sp>
        <p:nvSpPr>
          <p:cNvPr id="316" name="Line 14"/>
          <p:cNvSpPr/>
          <p:nvPr/>
        </p:nvSpPr>
        <p:spPr>
          <a:xfrm flipH="1" flipV="1">
            <a:off x="6301440" y="5945400"/>
            <a:ext cx="390600" cy="293040"/>
          </a:xfrm>
          <a:prstGeom prst="line">
            <a:avLst/>
          </a:prstGeom>
          <a:ln w="36720">
            <a:solidFill>
              <a:srgbClr val="ff00cc"/>
            </a:solidFill>
            <a:round/>
            <a:tailEnd len="med" type="triangle" w="med"/>
          </a:ln>
        </p:spPr>
        <p:style>
          <a:lnRef idx="0"/>
          <a:fillRef idx="0"/>
          <a:effectRef idx="0"/>
          <a:fontRef idx="minor"/>
        </p:style>
      </p:sp>
      <p:sp>
        <p:nvSpPr>
          <p:cNvPr id="317" name="Line 15"/>
          <p:cNvSpPr/>
          <p:nvPr/>
        </p:nvSpPr>
        <p:spPr>
          <a:xfrm flipH="1" flipV="1">
            <a:off x="4042800" y="5954760"/>
            <a:ext cx="390600" cy="293040"/>
          </a:xfrm>
          <a:prstGeom prst="line">
            <a:avLst/>
          </a:prstGeom>
          <a:ln w="36720">
            <a:solidFill>
              <a:srgbClr val="ff00cc"/>
            </a:solidFill>
            <a:round/>
            <a:tailEnd len="med" type="triangle" w="med"/>
          </a:ln>
        </p:spPr>
        <p:style>
          <a:lnRef idx="0"/>
          <a:fillRef idx="0"/>
          <a:effectRef idx="0"/>
          <a:fontRef idx="minor"/>
        </p:style>
      </p:sp>
      <p:sp>
        <p:nvSpPr>
          <p:cNvPr id="318" name="Line 16"/>
          <p:cNvSpPr/>
          <p:nvPr/>
        </p:nvSpPr>
        <p:spPr>
          <a:xfrm flipH="1" flipV="1">
            <a:off x="1784160" y="5964120"/>
            <a:ext cx="390600" cy="293040"/>
          </a:xfrm>
          <a:prstGeom prst="line">
            <a:avLst/>
          </a:prstGeom>
          <a:ln w="36720">
            <a:solidFill>
              <a:srgbClr val="ff00cc"/>
            </a:solidFill>
            <a:round/>
            <a:tailEnd len="med" type="triangle" w="med"/>
          </a:ln>
        </p:spPr>
        <p:style>
          <a:lnRef idx="0"/>
          <a:fillRef idx="0"/>
          <a:effectRef idx="0"/>
          <a:fontRef idx="minor"/>
        </p:style>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2" name="CustomShape 1"/>
          <p:cNvSpPr/>
          <p:nvPr/>
        </p:nvSpPr>
        <p:spPr>
          <a:xfrm>
            <a:off x="457200" y="1011600"/>
            <a:ext cx="8202960" cy="1212840"/>
          </a:xfrm>
          <a:prstGeom prst="rect">
            <a:avLst/>
          </a:prstGeom>
          <a:noFill/>
          <a:ln>
            <a:noFill/>
          </a:ln>
        </p:spPr>
        <p:style>
          <a:lnRef idx="0"/>
          <a:fillRef idx="0"/>
          <a:effectRef idx="0"/>
          <a:fontRef idx="minor"/>
        </p:style>
        <p:txBody>
          <a:bodyPr lIns="90000" rIns="90000" tIns="46800" bIns="46800"/>
          <a:p>
            <a:pPr>
              <a:spcBef>
                <a:spcPts val="598"/>
              </a:spcBef>
            </a:pPr>
            <a:r>
              <a:rPr b="1" lang="en-US" sz="2400" spc="-1" strike="noStrike">
                <a:solidFill>
                  <a:srgbClr val="000000"/>
                </a:solidFill>
                <a:latin typeface="Trebuchet MS"/>
              </a:rPr>
              <a:t>Template</a:t>
            </a:r>
            <a:endParaRPr b="0" lang="en-US" sz="2400" spc="-1" strike="noStrike">
              <a:solidFill>
                <a:srgbClr val="000000"/>
              </a:solidFill>
              <a:latin typeface="Times New Roman"/>
            </a:endParaRPr>
          </a:p>
          <a:p>
            <a:pPr>
              <a:spcBef>
                <a:spcPts val="598"/>
              </a:spcBef>
            </a:pPr>
            <a:r>
              <a:rPr b="0" lang="en-US" sz="2400" spc="-1" strike="noStrike">
                <a:solidFill>
                  <a:srgbClr val="000000"/>
                </a:solidFill>
                <a:latin typeface="Trebuchet MS"/>
              </a:rPr>
              <a:t>A</a:t>
            </a:r>
            <a:r>
              <a:rPr b="0" lang="en-US" sz="2400" spc="-1" strike="noStrike">
                <a:solidFill>
                  <a:srgbClr val="000000"/>
                </a:solidFill>
                <a:latin typeface="Trebuchet MS"/>
              </a:rPr>
              <a:t> reference dataset (typically whole brain) used for matching shapes, reporting coordinates of results, etc. </a:t>
            </a:r>
            <a:endParaRPr b="0" lang="en-US" sz="2400" spc="-1" strike="noStrike">
              <a:solidFill>
                <a:srgbClr val="000000"/>
              </a:solidFill>
              <a:latin typeface="Times New Roman"/>
            </a:endParaRPr>
          </a:p>
          <a:p>
            <a:pPr>
              <a:spcBef>
                <a:spcPts val="598"/>
              </a:spcBef>
            </a:pPr>
            <a:r>
              <a:rPr b="0" i="1" lang="en-US" sz="2400" spc="-1" strike="noStrike">
                <a:solidFill>
                  <a:srgbClr val="000000"/>
                </a:solidFill>
                <a:latin typeface="Trebuchet MS"/>
              </a:rPr>
              <a:t>Ex</a:t>
            </a:r>
            <a:r>
              <a:rPr b="0" lang="en-US" sz="2400" spc="-1" strike="noStrike">
                <a:solidFill>
                  <a:srgbClr val="000000"/>
                </a:solidFill>
                <a:latin typeface="Trebuchet MS"/>
              </a:rPr>
              <a:t>: TT_N27+tlrc, MNI_EPI+tlrc, TT_ICBM452+tlrc.</a:t>
            </a:r>
            <a:endParaRPr b="0" lang="en-US" sz="2400" spc="-1" strike="noStrike">
              <a:solidFill>
                <a:srgbClr val="000000"/>
              </a:solidFill>
              <a:latin typeface="Times New Roman"/>
            </a:endParaRPr>
          </a:p>
          <a:p>
            <a:pPr>
              <a:spcBef>
                <a:spcPts val="598"/>
              </a:spcBef>
            </a:pPr>
            <a:endParaRPr b="0" lang="en-US" sz="2400" spc="-1" strike="noStrike">
              <a:solidFill>
                <a:srgbClr val="000000"/>
              </a:solidFill>
              <a:latin typeface="Times New Roman"/>
            </a:endParaRPr>
          </a:p>
        </p:txBody>
      </p:sp>
      <p:pic>
        <p:nvPicPr>
          <p:cNvPr id="173" name="" descr=""/>
          <p:cNvPicPr/>
          <p:nvPr/>
        </p:nvPicPr>
        <p:blipFill>
          <a:blip r:embed="rId1"/>
          <a:stretch/>
        </p:blipFill>
        <p:spPr>
          <a:xfrm>
            <a:off x="3289320" y="2954160"/>
            <a:ext cx="2565360" cy="3111480"/>
          </a:xfrm>
          <a:prstGeom prst="rect">
            <a:avLst/>
          </a:prstGeom>
          <a:ln>
            <a:noFill/>
          </a:ln>
        </p:spPr>
      </p:pic>
      <p:sp>
        <p:nvSpPr>
          <p:cNvPr id="174" name="CustomShape 2"/>
          <p:cNvSpPr/>
          <p:nvPr/>
        </p:nvSpPr>
        <p:spPr>
          <a:xfrm>
            <a:off x="5985000" y="4280040"/>
            <a:ext cx="187668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latin typeface="Trebuchet MS"/>
              </a:rPr>
              <a:t>TT_N27+tlrc</a:t>
            </a:r>
            <a:endParaRPr b="0" lang="en-US" sz="2400" spc="-1" strike="noStrike">
              <a:solidFill>
                <a:srgbClr val="000000"/>
              </a:solidFill>
              <a:latin typeface="Times New Roman"/>
            </a:endParaRPr>
          </a:p>
        </p:txBody>
      </p:sp>
      <p:sp>
        <p:nvSpPr>
          <p:cNvPr id="175" name="CustomShape 3"/>
          <p:cNvSpPr/>
          <p:nvPr/>
        </p:nvSpPr>
        <p:spPr>
          <a:xfrm>
            <a:off x="1645920" y="32004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Definitions</a:t>
            </a:r>
            <a:endParaRPr b="0" lang="en-US" sz="2400" spc="-1" strike="noStrike">
              <a:solidFill>
                <a:srgbClr val="000000"/>
              </a:solidFill>
              <a:latin typeface="Times New Roman"/>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9" name="CustomShape 1"/>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Nonlinear alignment to standard space</a:t>
            </a:r>
            <a:endParaRPr b="0" lang="en-US" sz="2400" spc="-1" strike="noStrike">
              <a:solidFill>
                <a:srgbClr val="000000"/>
              </a:solidFill>
              <a:latin typeface="Times New Roman"/>
            </a:endParaRPr>
          </a:p>
        </p:txBody>
      </p:sp>
      <p:sp>
        <p:nvSpPr>
          <p:cNvPr id="320" name="CustomShape 2"/>
          <p:cNvSpPr/>
          <p:nvPr/>
        </p:nvSpPr>
        <p:spPr>
          <a:xfrm>
            <a:off x="133920" y="1156680"/>
            <a:ext cx="3751200" cy="515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31480" indent="-223560">
              <a:lnSpc>
                <a:spcPct val="100000"/>
              </a:lnSpc>
              <a:spcBef>
                <a:spcPts val="422"/>
              </a:spcBef>
            </a:pPr>
            <a:r>
              <a:rPr b="1" lang="en-US" sz="1700" spc="-1" strike="noStrike" u="sng">
                <a:solidFill>
                  <a:srgbClr val="000000"/>
                </a:solidFill>
                <a:uFillTx/>
                <a:latin typeface="Trebuchet MS"/>
              </a:rPr>
              <a:t>Advantages</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Better spatial correspondence across data</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 </a:t>
            </a:r>
            <a:r>
              <a:rPr b="0" lang="en-US" sz="1700" spc="-1" strike="noStrike">
                <a:solidFill>
                  <a:srgbClr val="000000"/>
                </a:solidFill>
                <a:latin typeface="Trebuchet MS"/>
              </a:rPr>
              <a:t>consistent data reinforces across group</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Final data matches template (reporting coordinates, etc.)</a:t>
            </a:r>
            <a:endParaRPr b="0" lang="en-US" sz="1700" spc="-1" strike="noStrike">
              <a:solidFill>
                <a:srgbClr val="000000"/>
              </a:solidFill>
              <a:latin typeface="Times New Roman"/>
            </a:endParaRPr>
          </a:p>
          <a:p>
            <a:pPr marL="230040" indent="-223920">
              <a:lnSpc>
                <a:spcPct val="100000"/>
              </a:lnSpc>
              <a:spcBef>
                <a:spcPts val="422"/>
              </a:spcBef>
            </a:pPr>
            <a:endParaRPr b="0" lang="en-US" sz="1700" spc="-1" strike="noStrike">
              <a:solidFill>
                <a:srgbClr val="000000"/>
              </a:solidFill>
              <a:latin typeface="Times New Roman"/>
            </a:endParaRPr>
          </a:p>
          <a:p>
            <a:pPr marL="231480" indent="-223560">
              <a:lnSpc>
                <a:spcPct val="100000"/>
              </a:lnSpc>
              <a:spcBef>
                <a:spcPts val="422"/>
              </a:spcBef>
            </a:pPr>
            <a:r>
              <a:rPr b="1" lang="en-US" sz="1700" spc="-1" strike="noStrike" u="sng">
                <a:solidFill>
                  <a:srgbClr val="000000"/>
                </a:solidFill>
                <a:uFillTx/>
                <a:latin typeface="Trebuchet MS"/>
              </a:rPr>
              <a:t>Disadvantages</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Individual data is distorted</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Aligned data matches template. Choose template carefully</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Skullstripping must be done much more carefully</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 </a:t>
            </a:r>
            <a:r>
              <a:rPr b="0" lang="en-US" sz="1700" spc="-1" strike="noStrike">
                <a:solidFill>
                  <a:srgbClr val="000000"/>
                </a:solidFill>
                <a:latin typeface="Trebuchet MS"/>
              </a:rPr>
              <a:t>note that </a:t>
            </a:r>
            <a:r>
              <a:rPr b="1" lang="en-US" sz="1700" spc="-1" strike="noStrike">
                <a:solidFill>
                  <a:srgbClr val="000000"/>
                </a:solidFill>
                <a:latin typeface="Trebuchet MS"/>
              </a:rPr>
              <a:t>@SSwarper</a:t>
            </a:r>
            <a:r>
              <a:rPr b="0" lang="en-US" sz="1700" spc="-1" strike="noStrike">
                <a:solidFill>
                  <a:srgbClr val="000000"/>
                </a:solidFill>
                <a:latin typeface="Trebuchet MS"/>
              </a:rPr>
              <a:t> actually </a:t>
            </a:r>
            <a:r>
              <a:rPr b="0" i="1" lang="en-US" sz="1700" spc="-1" strike="noStrike">
                <a:solidFill>
                  <a:srgbClr val="000000"/>
                </a:solidFill>
                <a:latin typeface="Trebuchet MS"/>
              </a:rPr>
              <a:t>combines</a:t>
            </a:r>
            <a:r>
              <a:rPr b="0" lang="en-US" sz="1700" spc="-1" strike="noStrike">
                <a:solidFill>
                  <a:srgbClr val="000000"/>
                </a:solidFill>
                <a:latin typeface="Trebuchet MS"/>
              </a:rPr>
              <a:t> nonlinear warping with skullstripping, so benefit now!</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Processing time much slower (but... such is life)</a:t>
            </a:r>
            <a:endParaRPr b="0" lang="en-US" sz="1700" spc="-1" strike="noStrike">
              <a:solidFill>
                <a:srgbClr val="000000"/>
              </a:solidFill>
              <a:latin typeface="Times New Roman"/>
            </a:endParaRPr>
          </a:p>
        </p:txBody>
      </p:sp>
      <p:pic>
        <p:nvPicPr>
          <p:cNvPr id="321" name="" descr=""/>
          <p:cNvPicPr/>
          <p:nvPr/>
        </p:nvPicPr>
        <p:blipFill>
          <a:blip r:embed="rId1"/>
          <a:srcRect l="-69" t="0" r="0" b="0"/>
          <a:stretch/>
        </p:blipFill>
        <p:spPr>
          <a:xfrm>
            <a:off x="3921120" y="1643040"/>
            <a:ext cx="5222880" cy="4361040"/>
          </a:xfrm>
          <a:prstGeom prst="rect">
            <a:avLst/>
          </a:prstGeom>
          <a:ln>
            <a:noFill/>
          </a:ln>
        </p:spPr>
      </p:pic>
      <p:sp>
        <p:nvSpPr>
          <p:cNvPr id="322" name="TextShape 3"/>
          <p:cNvSpPr txBox="1"/>
          <p:nvPr/>
        </p:nvSpPr>
        <p:spPr>
          <a:xfrm>
            <a:off x="6485040" y="6004080"/>
            <a:ext cx="2610720" cy="333720"/>
          </a:xfrm>
          <a:prstGeom prst="rect">
            <a:avLst/>
          </a:prstGeom>
          <a:noFill/>
          <a:ln>
            <a:noFill/>
          </a:ln>
        </p:spPr>
        <p:txBody>
          <a:bodyPr lIns="90000" rIns="90000" tIns="45000" bIns="45000"/>
          <a:p>
            <a:r>
              <a:rPr b="0" i="1" lang="en-US" sz="1600" spc="-1" strike="noStrike">
                <a:solidFill>
                  <a:srgbClr val="000000"/>
                </a:solidFill>
                <a:latin typeface="Trebuchet MS"/>
              </a:rPr>
              <a:t>(Cox &amp; Glen, 2013, OHBM)</a:t>
            </a:r>
            <a:endParaRPr b="0" lang="en-US" sz="1600" spc="-1" strike="noStrike">
              <a:solidFill>
                <a:srgbClr val="000000"/>
              </a:solidFill>
              <a:latin typeface="Times New Roman"/>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3" name="CustomShape 1"/>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Going where the atlases live</a:t>
            </a:r>
            <a:endParaRPr b="0" lang="en-US" sz="2400" spc="-1" strike="noStrike">
              <a:solidFill>
                <a:srgbClr val="000000"/>
              </a:solidFill>
              <a:latin typeface="Times New Roman"/>
            </a:endParaRPr>
          </a:p>
        </p:txBody>
      </p:sp>
      <p:sp>
        <p:nvSpPr>
          <p:cNvPr id="324" name="CustomShape 2"/>
          <p:cNvSpPr/>
          <p:nvPr/>
        </p:nvSpPr>
        <p:spPr>
          <a:xfrm>
            <a:off x="133920" y="1156680"/>
            <a:ext cx="6365160" cy="1812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31480" indent="-223560">
              <a:lnSpc>
                <a:spcPct val="100000"/>
              </a:lnSpc>
              <a:spcBef>
                <a:spcPts val="422"/>
              </a:spcBef>
            </a:pPr>
            <a:r>
              <a:rPr b="0" lang="en-US" sz="1700" spc="-1" strike="noStrike">
                <a:solidFill>
                  <a:srgbClr val="000000"/>
                </a:solidFill>
                <a:latin typeface="Trebuchet MS"/>
              </a:rPr>
              <a:t>AFNI binary directory for datasets and configuration </a:t>
            </a:r>
            <a:endParaRPr b="0" lang="en-US" sz="1700" spc="-1" strike="noStrike">
              <a:solidFill>
                <a:srgbClr val="000000"/>
              </a:solidFill>
              <a:latin typeface="Times New Roman"/>
            </a:endParaRPr>
          </a:p>
          <a:p>
            <a:pPr marL="231480" indent="-223560">
              <a:lnSpc>
                <a:spcPct val="100000"/>
              </a:lnSpc>
              <a:spcBef>
                <a:spcPts val="422"/>
              </a:spcBef>
            </a:pPr>
            <a:r>
              <a:rPr b="0" lang="en-US" sz="1700" spc="-1" strike="noStrike">
                <a:solidFill>
                  <a:srgbClr val="000000"/>
                </a:solidFill>
                <a:latin typeface="Trebuchet MS"/>
              </a:rPr>
              <a:t>AFNI_atlas_spaces.niml describe the distributed atlases</a:t>
            </a:r>
            <a:endParaRPr b="0" lang="en-US" sz="1700" spc="-1" strike="noStrike">
              <a:solidFill>
                <a:srgbClr val="000000"/>
              </a:solidFill>
              <a:latin typeface="Times New Roman"/>
            </a:endParaRPr>
          </a:p>
          <a:p>
            <a:pPr marL="231480" indent="-223560">
              <a:lnSpc>
                <a:spcPct val="100000"/>
              </a:lnSpc>
              <a:spcBef>
                <a:spcPts val="422"/>
              </a:spcBef>
            </a:pPr>
            <a:r>
              <a:rPr b="0" lang="en-US" sz="1700" spc="-1" strike="noStrike">
                <a:solidFill>
                  <a:srgbClr val="000000"/>
                </a:solidFill>
                <a:latin typeface="Trebuchet MS"/>
              </a:rPr>
              <a:t>CustomAtlases.niml and SessionAtlases.niml allow for more atlases and templates</a:t>
            </a:r>
            <a:endParaRPr b="0" lang="en-US" sz="1700" spc="-1" strike="noStrike">
              <a:solidFill>
                <a:srgbClr val="000000"/>
              </a:solidFill>
              <a:latin typeface="Times New Roman"/>
            </a:endParaRPr>
          </a:p>
          <a:p>
            <a:pPr marL="231480" indent="-223560">
              <a:lnSpc>
                <a:spcPct val="100000"/>
              </a:lnSpc>
              <a:spcBef>
                <a:spcPts val="422"/>
              </a:spcBef>
            </a:pPr>
            <a:r>
              <a:rPr b="0" lang="en-US" sz="1700" spc="-1" strike="noStrike">
                <a:solidFill>
                  <a:srgbClr val="000000"/>
                </a:solidFill>
                <a:latin typeface="Trebuchet MS"/>
              </a:rPr>
              <a:t> </a:t>
            </a:r>
            <a:endParaRPr b="0" lang="en-US" sz="1700" spc="-1" strike="noStrike">
              <a:solidFill>
                <a:srgbClr val="000000"/>
              </a:solidFill>
              <a:latin typeface="Times New Roman"/>
            </a:endParaRPr>
          </a:p>
          <a:p>
            <a:pPr marL="231480" indent="-223560">
              <a:lnSpc>
                <a:spcPct val="100000"/>
              </a:lnSpc>
              <a:spcBef>
                <a:spcPts val="422"/>
              </a:spcBef>
            </a:pPr>
            <a:r>
              <a:rPr b="0" lang="en-US" sz="1700" spc="-1" strike="noStrike">
                <a:solidFill>
                  <a:srgbClr val="000000"/>
                </a:solidFill>
                <a:latin typeface="Trebuchet MS"/>
              </a:rPr>
              <a:t> </a:t>
            </a:r>
            <a:endParaRPr b="0" lang="en-US" sz="1700" spc="-1" strike="noStrike">
              <a:solidFill>
                <a:srgbClr val="000000"/>
              </a:solidFill>
              <a:latin typeface="Times New Roman"/>
            </a:endParaRPr>
          </a:p>
          <a:p>
            <a:pPr marL="231480" indent="-223560">
              <a:lnSpc>
                <a:spcPct val="100000"/>
              </a:lnSpc>
              <a:spcBef>
                <a:spcPts val="422"/>
              </a:spcBef>
            </a:pPr>
            <a:r>
              <a:rPr b="0" lang="en-US" sz="1700" spc="-1" strike="noStrike">
                <a:solidFill>
                  <a:srgbClr val="000000"/>
                </a:solidFill>
                <a:latin typeface="Trebuchet MS"/>
              </a:rPr>
              <a:t> </a:t>
            </a:r>
            <a:endParaRPr b="0" lang="en-US" sz="1700" spc="-1" strike="noStrike">
              <a:solidFill>
                <a:srgbClr val="000000"/>
              </a:solidFill>
              <a:latin typeface="Times New Roman"/>
            </a:endParaRPr>
          </a:p>
          <a:p>
            <a:pPr marL="231480" indent="-223560">
              <a:lnSpc>
                <a:spcPct val="100000"/>
              </a:lnSpc>
              <a:spcBef>
                <a:spcPts val="422"/>
              </a:spcBef>
            </a:pPr>
            <a:r>
              <a:rPr b="0" lang="en-US" sz="1700" spc="-1" strike="noStrike">
                <a:solidFill>
                  <a:srgbClr val="000000"/>
                </a:solidFill>
                <a:latin typeface="Trebuchet MS"/>
              </a:rPr>
              <a:t> </a:t>
            </a:r>
            <a:endParaRPr b="0" lang="en-US" sz="1700" spc="-1" strike="noStrike">
              <a:solidFill>
                <a:srgbClr val="000000"/>
              </a:solidFill>
              <a:latin typeface="Times New Roman"/>
            </a:endParaRPr>
          </a:p>
        </p:txBody>
      </p:sp>
      <p:sp>
        <p:nvSpPr>
          <p:cNvPr id="325" name="TextShape 3"/>
          <p:cNvSpPr txBox="1"/>
          <p:nvPr/>
        </p:nvSpPr>
        <p:spPr>
          <a:xfrm>
            <a:off x="840240" y="2946960"/>
            <a:ext cx="3679200" cy="597600"/>
          </a:xfrm>
          <a:prstGeom prst="rect">
            <a:avLst/>
          </a:prstGeom>
          <a:solidFill>
            <a:srgbClr val="dddddd"/>
          </a:solidFill>
          <a:ln>
            <a:noFill/>
          </a:ln>
        </p:spPr>
        <p:txBody>
          <a:bodyPr lIns="90000" rIns="90000" tIns="45000" bIns="45000"/>
          <a:p>
            <a:pPr algn="ctr"/>
            <a:r>
              <a:rPr b="0" lang="en-US" sz="2400" spc="-1" strike="noStrike">
                <a:solidFill>
                  <a:srgbClr val="000000"/>
                </a:solidFill>
                <a:latin typeface="Trebuchet MS"/>
                <a:ea typeface="msmincho"/>
              </a:rPr>
              <a:t>Savin</a:t>
            </a:r>
            <a:r>
              <a:rPr b="0" lang="en-US" sz="2400" spc="-1" strike="noStrike">
                <a:solidFill>
                  <a:srgbClr val="000000"/>
                </a:solidFill>
                <a:latin typeface="Trebuchet MS"/>
              </a:rPr>
              <a:t>g the Environment</a:t>
            </a:r>
            <a:endParaRPr b="0" lang="en-US" sz="2400" spc="-1" strike="noStrike">
              <a:solidFill>
                <a:srgbClr val="000000"/>
              </a:solidFill>
              <a:latin typeface="Times New Roman"/>
            </a:endParaRPr>
          </a:p>
        </p:txBody>
      </p:sp>
      <p:sp>
        <p:nvSpPr>
          <p:cNvPr id="326" name="TextShape 4"/>
          <p:cNvSpPr txBox="1"/>
          <p:nvPr/>
        </p:nvSpPr>
        <p:spPr>
          <a:xfrm>
            <a:off x="205200" y="3654000"/>
            <a:ext cx="8591400" cy="2650680"/>
          </a:xfrm>
          <a:prstGeom prst="rect">
            <a:avLst/>
          </a:prstGeom>
          <a:noFill/>
          <a:ln>
            <a:noFill/>
          </a:ln>
        </p:spPr>
        <p:txBody>
          <a:bodyPr lIns="90000" rIns="90000" tIns="45000" bIns="45000"/>
          <a:p>
            <a:r>
              <a:rPr b="0" lang="en-US" sz="2400" spc="-1" strike="noStrike">
                <a:solidFill>
                  <a:srgbClr val="000000"/>
                </a:solidFill>
                <a:latin typeface="Times New Roman"/>
              </a:rPr>
              <a:t>AFNI_ATLAS_LIST  "CA_ML_18_MNI,DKD_Desai_MPM"</a:t>
            </a:r>
            <a:endParaRPr b="0" lang="en-US" sz="2400" spc="-1" strike="noStrike">
              <a:solidFill>
                <a:srgbClr val="000000"/>
              </a:solidFill>
              <a:latin typeface="Times New Roman"/>
            </a:endParaRPr>
          </a:p>
          <a:p>
            <a:r>
              <a:rPr b="0" lang="en-US" sz="2400" spc="-1" strike="noStrike">
                <a:solidFill>
                  <a:srgbClr val="000000"/>
                </a:solidFill>
                <a:latin typeface="Times New Roman"/>
              </a:rPr>
              <a:t>     </a:t>
            </a:r>
            <a:r>
              <a:rPr b="0" lang="en-US" sz="2400" spc="-1" strike="noStrike">
                <a:solidFill>
                  <a:srgbClr val="000000"/>
                </a:solidFill>
                <a:latin typeface="Times New Roman"/>
              </a:rPr>
              <a:t>"ALL"</a:t>
            </a:r>
            <a:endParaRPr b="0" lang="en-US" sz="2400" spc="-1" strike="noStrike">
              <a:solidFill>
                <a:srgbClr val="000000"/>
              </a:solidFill>
              <a:latin typeface="Times New Roman"/>
            </a:endParaRPr>
          </a:p>
          <a:p>
            <a:r>
              <a:rPr b="0" lang="en-US" sz="2400" spc="-1" strike="noStrike">
                <a:solidFill>
                  <a:srgbClr val="000000"/>
                </a:solidFill>
                <a:latin typeface="Times New Roman"/>
              </a:rPr>
              <a:t>AFNI_TEMPLATE_SPACE_LIST  “MNI,TLRC”</a:t>
            </a:r>
            <a:endParaRPr b="0" lang="en-US" sz="2400" spc="-1" strike="noStrike">
              <a:solidFill>
                <a:srgbClr val="000000"/>
              </a:solidFill>
              <a:latin typeface="Times New Roman"/>
            </a:endParaRPr>
          </a:p>
          <a:p>
            <a:r>
              <a:rPr b="0" lang="en-US" sz="2400" spc="-1" strike="noStrike">
                <a:solidFill>
                  <a:srgbClr val="000000"/>
                </a:solidFill>
                <a:latin typeface="Times New Roman"/>
              </a:rPr>
              <a:t>AFNI_ATLAS_COLORS  CA_ML_18_MNI</a:t>
            </a:r>
            <a:endParaRPr b="0" lang="en-US" sz="2400" spc="-1" strike="noStrike">
              <a:solidFill>
                <a:srgbClr val="000000"/>
              </a:solidFill>
              <a:latin typeface="Times New Roman"/>
            </a:endParaRPr>
          </a:p>
          <a:p>
            <a:r>
              <a:rPr b="0" lang="en-US" sz="2400" spc="-1" strike="noStrike">
                <a:solidFill>
                  <a:srgbClr val="000000"/>
                </a:solidFill>
                <a:latin typeface="Times New Roman"/>
              </a:rPr>
              <a:t>AFNI_SUPP_ATLAS_DIR ~/MyAtlases</a:t>
            </a:r>
            <a:endParaRPr b="0" lang="en-US" sz="2400" spc="-1" strike="noStrike">
              <a:solidFill>
                <a:srgbClr val="000000"/>
              </a:solidFill>
              <a:latin typeface="Times New Roman"/>
            </a:endParaRPr>
          </a:p>
          <a:p>
            <a:r>
              <a:rPr b="0" lang="en-US" sz="2400" spc="-1" strike="noStrike">
                <a:solidFill>
                  <a:srgbClr val="000000"/>
                </a:solidFill>
                <a:latin typeface="Times New Roman"/>
              </a:rPr>
              <a:t>AFNI_WHEREAMI_DEC_PLACES 2</a:t>
            </a:r>
            <a:endParaRPr b="0" lang="en-US" sz="2400" spc="-1" strike="noStrike">
              <a:solidFill>
                <a:srgbClr val="000000"/>
              </a:solidFill>
              <a:latin typeface="Times New Roman"/>
            </a:endParaRPr>
          </a:p>
          <a:p>
            <a:r>
              <a:rPr b="0" lang="en-US" sz="2400" spc="-1" strike="noStrike">
                <a:solidFill>
                  <a:srgbClr val="000000"/>
                </a:solidFill>
                <a:latin typeface="Times New Roman"/>
              </a:rPr>
              <a:t>AFNI_WHEREAMI_MAX_SEARCH_RAD 3</a:t>
            </a:r>
            <a:endParaRPr b="0" lang="en-US" sz="2400" spc="-1" strike="noStrike">
              <a:solidFill>
                <a:srgbClr val="000000"/>
              </a:solidFill>
              <a:latin typeface="Times New Roman"/>
            </a:endParaRPr>
          </a:p>
        </p:txBody>
      </p:sp>
      <p:sp>
        <p:nvSpPr>
          <p:cNvPr id="327" name="TextShape 5"/>
          <p:cNvSpPr txBox="1"/>
          <p:nvPr/>
        </p:nvSpPr>
        <p:spPr>
          <a:xfrm>
            <a:off x="4127400" y="4949280"/>
            <a:ext cx="180720" cy="456120"/>
          </a:xfrm>
          <a:prstGeom prst="rect">
            <a:avLst/>
          </a:prstGeom>
          <a:noFill/>
          <a:ln>
            <a:noFill/>
          </a:ln>
        </p:spPr>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8" name="CustomShape 1"/>
          <p:cNvSpPr/>
          <p:nvPr/>
        </p:nvSpPr>
        <p:spPr>
          <a:xfrm>
            <a:off x="304920" y="914400"/>
            <a:ext cx="8229600" cy="83808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TT_Daemon   : Created by tracing Talairach and Tournoux brain illustrations.</a:t>
            </a:r>
            <a:endParaRPr b="0" lang="en-US" sz="17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700" spc="-1" strike="noStrike">
                <a:solidFill>
                  <a:srgbClr val="000000"/>
                </a:solidFill>
                <a:latin typeface="Trebuchet MS"/>
                <a:ea typeface="msmincho"/>
              </a:rPr>
              <a:t>   </a:t>
            </a:r>
            <a:r>
              <a:rPr b="0" lang="en-US" sz="1700" spc="-1" strike="noStrike">
                <a:solidFill>
                  <a:srgbClr val="000000"/>
                </a:solidFill>
                <a:latin typeface="Trebuchet MS"/>
                <a:ea typeface="msmincho"/>
              </a:rPr>
              <a:t>Generously contributed by Jack Lancaster and Peter Fox of RIC UTHSCSA)</a:t>
            </a:r>
            <a:endParaRPr b="0" lang="en-US" sz="1700" spc="-1" strike="noStrike">
              <a:solidFill>
                <a:srgbClr val="000000"/>
              </a:solidFill>
              <a:latin typeface="Times New Roman"/>
            </a:endParaRPr>
          </a:p>
        </p:txBody>
      </p:sp>
      <p:pic>
        <p:nvPicPr>
          <p:cNvPr id="329" name="" descr=""/>
          <p:cNvPicPr/>
          <p:nvPr/>
        </p:nvPicPr>
        <p:blipFill>
          <a:blip r:embed="rId1"/>
          <a:stretch/>
        </p:blipFill>
        <p:spPr>
          <a:xfrm>
            <a:off x="457200" y="1523880"/>
            <a:ext cx="4118040" cy="5061240"/>
          </a:xfrm>
          <a:prstGeom prst="rect">
            <a:avLst/>
          </a:prstGeom>
          <a:ln>
            <a:noFill/>
          </a:ln>
        </p:spPr>
      </p:pic>
      <p:pic>
        <p:nvPicPr>
          <p:cNvPr id="330" name="" descr=""/>
          <p:cNvPicPr/>
          <p:nvPr/>
        </p:nvPicPr>
        <p:blipFill>
          <a:blip r:embed="rId2"/>
          <a:stretch/>
        </p:blipFill>
        <p:spPr>
          <a:xfrm>
            <a:off x="4738680" y="1523880"/>
            <a:ext cx="4118040" cy="5061240"/>
          </a:xfrm>
          <a:prstGeom prst="rect">
            <a:avLst/>
          </a:prstGeom>
          <a:ln>
            <a:noFill/>
          </a:ln>
        </p:spPr>
      </p:pic>
      <p:sp>
        <p:nvSpPr>
          <p:cNvPr id="331" name="CustomShape 2"/>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Atlases distributed with AFNI: TT_Daemon</a:t>
            </a:r>
            <a:endParaRPr b="0" lang="en-US" sz="2400" spc="-1" strike="noStrike">
              <a:solidFill>
                <a:srgbClr val="000000"/>
              </a:solidFill>
              <a:latin typeface="Times New Roman"/>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2" name="" descr=""/>
          <p:cNvPicPr/>
          <p:nvPr/>
        </p:nvPicPr>
        <p:blipFill>
          <a:blip r:embed="rId1"/>
          <a:stretch/>
        </p:blipFill>
        <p:spPr>
          <a:xfrm>
            <a:off x="1920960" y="1828800"/>
            <a:ext cx="5486400" cy="3038400"/>
          </a:xfrm>
          <a:prstGeom prst="rect">
            <a:avLst/>
          </a:prstGeom>
          <a:ln>
            <a:noFill/>
          </a:ln>
        </p:spPr>
      </p:pic>
      <p:sp>
        <p:nvSpPr>
          <p:cNvPr id="333" name="CustomShape 1"/>
          <p:cNvSpPr/>
          <p:nvPr/>
        </p:nvSpPr>
        <p:spPr>
          <a:xfrm>
            <a:off x="2193840" y="1006560"/>
            <a:ext cx="4937040" cy="63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334" name="CustomShape 2"/>
          <p:cNvSpPr/>
          <p:nvPr/>
        </p:nvSpPr>
        <p:spPr>
          <a:xfrm>
            <a:off x="1185840" y="1006560"/>
            <a:ext cx="5430960" cy="45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p>
            <a:pPr/>
            <a:r>
              <a:rPr b="0" lang="en-US" sz="2400" spc="-1" strike="noStrike">
                <a:solidFill>
                  <a:srgbClr val="000000"/>
                </a:solidFill>
                <a:latin typeface="Trebuchet MS"/>
              </a:rPr>
              <a:t>Caution: Talairach Daemon (TT_Daemon) problems </a:t>
            </a:r>
            <a:endParaRPr b="0" lang="en-US" sz="2400" spc="-1" strike="noStrike">
              <a:solidFill>
                <a:srgbClr val="000000"/>
              </a:solidFill>
              <a:latin typeface="Times New Roman"/>
            </a:endParaRPr>
          </a:p>
        </p:txBody>
      </p:sp>
      <p:sp>
        <p:nvSpPr>
          <p:cNvPr id="335" name="Line 3"/>
          <p:cNvSpPr/>
          <p:nvPr/>
        </p:nvSpPr>
        <p:spPr>
          <a:xfrm flipH="1" flipV="1">
            <a:off x="5459040" y="3656160"/>
            <a:ext cx="696600" cy="1864080"/>
          </a:xfrm>
          <a:prstGeom prst="line">
            <a:avLst/>
          </a:prstGeom>
          <a:ln w="36720">
            <a:solidFill>
              <a:srgbClr val="ff00cc"/>
            </a:solidFill>
            <a:round/>
            <a:tailEnd len="med" type="triangle" w="med"/>
          </a:ln>
        </p:spPr>
        <p:style>
          <a:lnRef idx="0"/>
          <a:fillRef idx="0"/>
          <a:effectRef idx="0"/>
          <a:fontRef idx="minor"/>
        </p:style>
      </p:sp>
      <p:sp>
        <p:nvSpPr>
          <p:cNvPr id="336" name="TextShape 4"/>
          <p:cNvSpPr txBox="1"/>
          <p:nvPr/>
        </p:nvSpPr>
        <p:spPr>
          <a:xfrm>
            <a:off x="5459040" y="5520240"/>
            <a:ext cx="3553920" cy="639000"/>
          </a:xfrm>
          <a:prstGeom prst="rect">
            <a:avLst/>
          </a:prstGeom>
          <a:noFill/>
          <a:ln>
            <a:noFill/>
          </a:ln>
        </p:spPr>
        <p:txBody>
          <a:bodyPr lIns="90000" rIns="90000" tIns="45000" bIns="45000"/>
          <a:p>
            <a:r>
              <a:rPr b="0" lang="en-US" sz="1800" spc="-1" strike="noStrike">
                <a:solidFill>
                  <a:srgbClr val="000000"/>
                </a:solidFill>
                <a:latin typeface="Trebuchet MS"/>
              </a:rPr>
              <a:t>This piece is labeled as BA 6, but is really another part.</a:t>
            </a:r>
            <a:endParaRPr b="0" lang="en-US" sz="1800" spc="-1" strike="noStrike">
              <a:solidFill>
                <a:srgbClr val="000000"/>
              </a:solidFill>
              <a:latin typeface="Times New Roman"/>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7" name="CustomShape 1"/>
          <p:cNvSpPr/>
          <p:nvPr/>
        </p:nvSpPr>
        <p:spPr>
          <a:xfrm>
            <a:off x="288000" y="-81036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latin typeface="Arial"/>
              </a:rPr>
              <a:t>Atlases Distributed With AFNI</a:t>
            </a:r>
            <a:br/>
            <a:r>
              <a:rPr b="1" lang="en-US" sz="2000" spc="-1" strike="noStrike">
                <a:solidFill>
                  <a:srgbClr val="000000"/>
                </a:solidFill>
                <a:latin typeface="Arial"/>
              </a:rPr>
              <a:t>Anatomy Toolbox: Prob. Maps, Max. Prob. Maps</a:t>
            </a:r>
            <a:endParaRPr b="0" lang="en-US" sz="2000" spc="-1" strike="noStrike">
              <a:solidFill>
                <a:srgbClr val="000000"/>
              </a:solidFill>
              <a:latin typeface="Times New Roman"/>
            </a:endParaRPr>
          </a:p>
        </p:txBody>
      </p:sp>
      <p:sp>
        <p:nvSpPr>
          <p:cNvPr id="338" name="CustomShape 2"/>
          <p:cNvSpPr/>
          <p:nvPr/>
        </p:nvSpPr>
        <p:spPr>
          <a:xfrm>
            <a:off x="304920" y="986400"/>
            <a:ext cx="8229600" cy="121932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CA_N27_MPM, CA_N27_ML, CA_N27_PM: Anatomy Toolbox's atlases with some created from cytoarchitectonic studies of 10 human post-mortem brains</a:t>
            </a:r>
            <a:endParaRPr b="0" lang="en-US" sz="17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700" spc="-1" strike="noStrike">
                <a:solidFill>
                  <a:srgbClr val="000000"/>
                </a:solidFill>
                <a:latin typeface="Trebuchet MS"/>
                <a:ea typeface="msmincho"/>
              </a:rPr>
              <a:t>Probabilistic maps and max. probability maps generously contributed by K. Amunts, S. Eickhoff, and K. Zilles of IME, Julich, Germany</a:t>
            </a:r>
            <a:endParaRPr b="0" lang="en-US" sz="1700" spc="-1" strike="noStrike">
              <a:solidFill>
                <a:srgbClr val="000000"/>
              </a:solidFill>
              <a:latin typeface="Times New Roman"/>
            </a:endParaRPr>
          </a:p>
          <a:p>
            <a:pPr marL="231480" indent="-225360">
              <a:lnSpc>
                <a:spcPct val="100000"/>
              </a:lnSpc>
              <a:spcBef>
                <a:spcPts val="422"/>
              </a:spcBef>
            </a:pPr>
            <a:endParaRPr b="0" lang="en-US" sz="1700" spc="-1" strike="noStrike">
              <a:solidFill>
                <a:srgbClr val="000000"/>
              </a:solidFill>
              <a:latin typeface="Times New Roman"/>
            </a:endParaRPr>
          </a:p>
        </p:txBody>
      </p:sp>
      <p:pic>
        <p:nvPicPr>
          <p:cNvPr id="339" name="" descr=""/>
          <p:cNvPicPr/>
          <p:nvPr/>
        </p:nvPicPr>
        <p:blipFill>
          <a:blip r:embed="rId1"/>
          <a:stretch/>
        </p:blipFill>
        <p:spPr>
          <a:xfrm>
            <a:off x="660240" y="2173680"/>
            <a:ext cx="3683160" cy="4527720"/>
          </a:xfrm>
          <a:prstGeom prst="rect">
            <a:avLst/>
          </a:prstGeom>
          <a:ln>
            <a:noFill/>
          </a:ln>
        </p:spPr>
      </p:pic>
      <p:pic>
        <p:nvPicPr>
          <p:cNvPr id="340" name="" descr=""/>
          <p:cNvPicPr/>
          <p:nvPr/>
        </p:nvPicPr>
        <p:blipFill>
          <a:blip r:embed="rId2"/>
          <a:stretch/>
        </p:blipFill>
        <p:spPr>
          <a:xfrm>
            <a:off x="4952880" y="2205720"/>
            <a:ext cx="3621240" cy="4451400"/>
          </a:xfrm>
          <a:prstGeom prst="rect">
            <a:avLst/>
          </a:prstGeom>
          <a:ln>
            <a:noFill/>
          </a:ln>
        </p:spPr>
      </p:pic>
      <p:sp>
        <p:nvSpPr>
          <p:cNvPr id="341" name="CustomShape 3"/>
          <p:cNvSpPr/>
          <p:nvPr/>
        </p:nvSpPr>
        <p:spPr>
          <a:xfrm>
            <a:off x="869760" y="320040"/>
            <a:ext cx="74048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Atlases distributed with AFNI: “Anatomy Toolbox”</a:t>
            </a:r>
            <a:endParaRPr b="0" lang="en-US" sz="2400" spc="-1" strike="noStrike">
              <a:solidFill>
                <a:srgbClr val="000000"/>
              </a:solidFill>
              <a:latin typeface="Times New Roman"/>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2" name="CustomShape 1"/>
          <p:cNvSpPr/>
          <p:nvPr/>
        </p:nvSpPr>
        <p:spPr>
          <a:xfrm>
            <a:off x="554040" y="-80028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latin typeface="Arial"/>
              </a:rPr>
              <a:t>Atlases Distributed With AFNI:</a:t>
            </a:r>
            <a:br/>
            <a:r>
              <a:rPr b="1" lang="en-US" sz="2000" spc="-1" strike="noStrike">
                <a:solidFill>
                  <a:srgbClr val="000000"/>
                </a:solidFill>
                <a:latin typeface="Arial"/>
              </a:rPr>
              <a:t>Anatomy Toolbox: MacroLabels</a:t>
            </a:r>
            <a:endParaRPr b="0" lang="en-US" sz="2000" spc="-1" strike="noStrike">
              <a:solidFill>
                <a:srgbClr val="000000"/>
              </a:solidFill>
              <a:latin typeface="Times New Roman"/>
            </a:endParaRPr>
          </a:p>
        </p:txBody>
      </p:sp>
      <p:grpSp>
        <p:nvGrpSpPr>
          <p:cNvPr id="343" name="Group 2"/>
          <p:cNvGrpSpPr/>
          <p:nvPr/>
        </p:nvGrpSpPr>
        <p:grpSpPr>
          <a:xfrm>
            <a:off x="747000" y="2210400"/>
            <a:ext cx="7650000" cy="4572000"/>
            <a:chOff x="747000" y="2210400"/>
            <a:chExt cx="7650000" cy="4572000"/>
          </a:xfrm>
        </p:grpSpPr>
        <p:pic>
          <p:nvPicPr>
            <p:cNvPr id="344" name="" descr=""/>
            <p:cNvPicPr/>
            <p:nvPr/>
          </p:nvPicPr>
          <p:blipFill>
            <a:blip r:embed="rId1"/>
            <a:stretch/>
          </p:blipFill>
          <p:spPr>
            <a:xfrm>
              <a:off x="747000" y="2210400"/>
              <a:ext cx="3719520" cy="4572000"/>
            </a:xfrm>
            <a:prstGeom prst="rect">
              <a:avLst/>
            </a:prstGeom>
            <a:ln>
              <a:noFill/>
            </a:ln>
          </p:spPr>
        </p:pic>
        <p:sp>
          <p:nvSpPr>
            <p:cNvPr id="345" name="TextShape 3"/>
            <p:cNvSpPr txBox="1"/>
            <p:nvPr/>
          </p:nvSpPr>
          <p:spPr>
            <a:xfrm>
              <a:off x="4739400" y="2210400"/>
              <a:ext cx="3657600" cy="4572000"/>
            </a:xfrm>
            <a:prstGeom prst="rect">
              <a:avLst/>
            </a:prstGeom>
            <a:blipFill rotWithShape="0">
              <a:blip r:embed="rId2"/>
              <a:stretch>
                <a:fillRect/>
              </a:stretch>
            </a:blipFill>
            <a:ln>
              <a:noFill/>
            </a:ln>
          </p:spPr>
          <p:txBody>
            <a:bodyPr lIns="90000" rIns="90000" tIns="46800" bIns="46800" anchor="ctr"/>
            <a:p>
              <a:pPr algn="ctr"/>
              <a:endParaRPr b="0" lang="en-US" sz="2400" spc="-1" strike="noStrike">
                <a:solidFill>
                  <a:srgbClr val="000000"/>
                </a:solidFill>
                <a:latin typeface="Times New Roman"/>
              </a:endParaRPr>
            </a:p>
            <a:p>
              <a:pPr algn="ctr"/>
              <a:endParaRPr b="0" lang="en-US" sz="2400" spc="-1" strike="noStrike">
                <a:solidFill>
                  <a:srgbClr val="000000"/>
                </a:solidFill>
                <a:latin typeface="Times New Roman"/>
              </a:endParaRPr>
            </a:p>
          </p:txBody>
        </p:sp>
      </p:grpSp>
      <p:sp>
        <p:nvSpPr>
          <p:cNvPr id="346" name="CustomShape 4"/>
          <p:cNvSpPr/>
          <p:nvPr/>
        </p:nvSpPr>
        <p:spPr>
          <a:xfrm>
            <a:off x="870120" y="320040"/>
            <a:ext cx="74048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Atlases distributed with AFNI: “Anatomy Toolbox”</a:t>
            </a:r>
            <a:endParaRPr b="0" lang="en-US" sz="2400" spc="-1" strike="noStrike">
              <a:solidFill>
                <a:srgbClr val="000000"/>
              </a:solidFill>
              <a:latin typeface="Times New Roman"/>
            </a:endParaRPr>
          </a:p>
        </p:txBody>
      </p:sp>
      <p:sp>
        <p:nvSpPr>
          <p:cNvPr id="347" name="CustomShape 5"/>
          <p:cNvSpPr/>
          <p:nvPr/>
        </p:nvSpPr>
        <p:spPr>
          <a:xfrm>
            <a:off x="304920" y="986400"/>
            <a:ext cx="8229600" cy="121932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CA_N27_MPM, CA_N27_ML, CA_N27_PM: Anatomy Toolbox's atlases with some created from cytoarchitectonic studies of 10 human post-mortem brains</a:t>
            </a:r>
            <a:endParaRPr b="0" lang="en-US" sz="17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700" spc="-1" strike="noStrike">
                <a:solidFill>
                  <a:srgbClr val="000000"/>
                </a:solidFill>
                <a:latin typeface="Trebuchet MS"/>
                <a:ea typeface="msmincho"/>
              </a:rPr>
              <a:t>Probabilistic maps and max. probability maps generously contributed by K. Amunts, S. Eickhoff, and K. Zilles of IME, Julich, Germany</a:t>
            </a:r>
            <a:endParaRPr b="0" lang="en-US" sz="1700" spc="-1" strike="noStrike">
              <a:solidFill>
                <a:srgbClr val="000000"/>
              </a:solidFill>
              <a:latin typeface="Times New Roman"/>
            </a:endParaRPr>
          </a:p>
          <a:p>
            <a:pPr marL="231480" indent="-225360">
              <a:lnSpc>
                <a:spcPct val="100000"/>
              </a:lnSpc>
              <a:spcBef>
                <a:spcPts val="422"/>
              </a:spcBef>
            </a:pPr>
            <a:endParaRPr b="0" lang="en-US" sz="1700" spc="-1" strike="noStrike">
              <a:solidFill>
                <a:srgbClr val="000000"/>
              </a:solidFill>
              <a:latin typeface="Times New Roman"/>
            </a:endParaRPr>
          </a:p>
        </p:txBody>
      </p:sp>
      <p:sp>
        <p:nvSpPr>
          <p:cNvPr id="348" name="TextShape 6"/>
          <p:cNvSpPr txBox="1"/>
          <p:nvPr/>
        </p:nvSpPr>
        <p:spPr>
          <a:xfrm>
            <a:off x="3522960" y="2128680"/>
            <a:ext cx="2371320" cy="395640"/>
          </a:xfrm>
          <a:prstGeom prst="rect">
            <a:avLst/>
          </a:prstGeom>
          <a:solidFill>
            <a:srgbClr val="ffff66"/>
          </a:solidFill>
          <a:ln>
            <a:noFill/>
          </a:ln>
        </p:spPr>
        <p:txBody>
          <a:bodyPr lIns="90000" rIns="90000" tIns="45000" bIns="45000"/>
          <a:p>
            <a:pPr algn="ctr">
              <a:lnSpc>
                <a:spcPct val="100000"/>
              </a:lnSpc>
            </a:pPr>
            <a:r>
              <a:rPr b="1" lang="en-US" sz="2000" spc="-1" strike="noStrike">
                <a:solidFill>
                  <a:srgbClr val="000000"/>
                </a:solidFill>
                <a:latin typeface="Trebuchet MS"/>
              </a:rPr>
              <a:t>plus MacroLabels!</a:t>
            </a:r>
            <a:endParaRPr b="0" lang="en-US" sz="2000" spc="-1" strike="noStrike">
              <a:solidFill>
                <a:srgbClr val="000000"/>
              </a:solidFill>
              <a:latin typeface="Times New Roman"/>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9" name="CustomShape 1"/>
          <p:cNvSpPr/>
          <p:nvPr/>
        </p:nvSpPr>
        <p:spPr>
          <a:xfrm>
            <a:off x="564120" y="-72864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latin typeface="Arial"/>
              </a:rPr>
              <a:t>Atlases Distributed With AFNI:</a:t>
            </a:r>
            <a:br/>
            <a:r>
              <a:rPr b="1" lang="en-US" sz="2000" spc="-1" strike="noStrike">
                <a:solidFill>
                  <a:srgbClr val="000000"/>
                </a:solidFill>
                <a:latin typeface="Arial"/>
              </a:rPr>
              <a:t>Desai PMaps and MPMs</a:t>
            </a:r>
            <a:endParaRPr b="0" lang="en-US" sz="2000" spc="-1" strike="noStrike">
              <a:solidFill>
                <a:srgbClr val="000000"/>
              </a:solidFill>
              <a:latin typeface="Times New Roman"/>
            </a:endParaRPr>
          </a:p>
        </p:txBody>
      </p:sp>
      <p:sp>
        <p:nvSpPr>
          <p:cNvPr id="350" name="CustomShape 2"/>
          <p:cNvSpPr/>
          <p:nvPr/>
        </p:nvSpPr>
        <p:spPr>
          <a:xfrm>
            <a:off x="448920" y="986400"/>
            <a:ext cx="8229600" cy="121932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latin typeface="Trebuchet MS"/>
              </a:rPr>
              <a:t>Atlases generated with typical AFNI pipeline using </a:t>
            </a:r>
            <a:r>
              <a:rPr b="0" i="1" lang="en-US" sz="1800" spc="-1" strike="noStrike">
                <a:solidFill>
                  <a:srgbClr val="000000"/>
                </a:solidFill>
                <a:latin typeface="Trebuchet MS"/>
              </a:rPr>
              <a:t>@auto_tlrc </a:t>
            </a:r>
            <a:r>
              <a:rPr b="0" lang="en-US" sz="1800" spc="-1" strike="noStrike">
                <a:solidFill>
                  <a:srgbClr val="000000"/>
                </a:solidFill>
                <a:latin typeface="Trebuchet MS"/>
              </a:rPr>
              <a:t>and FreeSurfer segmentation across multiple subjects</a:t>
            </a:r>
            <a:endParaRPr b="0" lang="en-US" sz="1800" spc="-1" strike="noStrike">
              <a:solidFill>
                <a:srgbClr val="000000"/>
              </a:solidFill>
              <a:latin typeface="Times New Roman"/>
            </a:endParaRPr>
          </a:p>
        </p:txBody>
      </p:sp>
      <p:pic>
        <p:nvPicPr>
          <p:cNvPr id="351" name="" descr=""/>
          <p:cNvPicPr/>
          <p:nvPr/>
        </p:nvPicPr>
        <p:blipFill>
          <a:blip r:embed="rId1"/>
          <a:stretch/>
        </p:blipFill>
        <p:spPr>
          <a:xfrm>
            <a:off x="517680" y="2066760"/>
            <a:ext cx="3742920" cy="4500720"/>
          </a:xfrm>
          <a:prstGeom prst="rect">
            <a:avLst/>
          </a:prstGeom>
          <a:ln>
            <a:noFill/>
          </a:ln>
        </p:spPr>
      </p:pic>
      <p:pic>
        <p:nvPicPr>
          <p:cNvPr id="352" name="" descr=""/>
          <p:cNvPicPr/>
          <p:nvPr/>
        </p:nvPicPr>
        <p:blipFill>
          <a:blip r:embed="rId2"/>
          <a:stretch/>
        </p:blipFill>
        <p:spPr>
          <a:xfrm>
            <a:off x="4867200" y="2066760"/>
            <a:ext cx="3759120" cy="4516560"/>
          </a:xfrm>
          <a:prstGeom prst="rect">
            <a:avLst/>
          </a:prstGeom>
          <a:ln>
            <a:noFill/>
          </a:ln>
        </p:spPr>
      </p:pic>
      <p:sp>
        <p:nvSpPr>
          <p:cNvPr id="353" name="CustomShape 3"/>
          <p:cNvSpPr/>
          <p:nvPr/>
        </p:nvSpPr>
        <p:spPr>
          <a:xfrm>
            <a:off x="870120" y="320040"/>
            <a:ext cx="74048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Atlases distributed with AFNI: Desai PMaps and MPMs</a:t>
            </a:r>
            <a:endParaRPr b="0" lang="en-US" sz="2400" spc="-1" strike="noStrike">
              <a:solidFill>
                <a:srgbClr val="000000"/>
              </a:solidFill>
              <a:latin typeface="Times New Roman"/>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4" name="CustomShape 1"/>
          <p:cNvSpPr/>
          <p:nvPr/>
        </p:nvSpPr>
        <p:spPr>
          <a:xfrm>
            <a:off x="634680" y="1309680"/>
            <a:ext cx="7978680" cy="685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600" spc="-1" strike="noStrike">
                <a:solidFill>
                  <a:srgbClr val="000000"/>
                </a:solidFill>
                <a:latin typeface="Trebuchet MS"/>
              </a:rPr>
              <a:t>Some fun and useful things to do with</a:t>
            </a:r>
            <a:r>
              <a:rPr b="0" lang="en-US" sz="1600" spc="-1" strike="noStrike">
                <a:solidFill>
                  <a:srgbClr val="000000"/>
                </a:solidFill>
                <a:latin typeface="Courier New"/>
              </a:rPr>
              <a:t> +tlrc</a:t>
            </a:r>
            <a:r>
              <a:rPr b="0" lang="en-US" sz="1600" spc="-1" strike="noStrike">
                <a:solidFill>
                  <a:srgbClr val="000000"/>
                </a:solidFill>
                <a:latin typeface="Trebuchet MS"/>
              </a:rPr>
              <a:t> datasets are on the 2D slice viewer.</a:t>
            </a:r>
            <a:endParaRPr b="0" lang="en-US" sz="1600" spc="-1" strike="noStrike">
              <a:solidFill>
                <a:srgbClr val="000000"/>
              </a:solidFill>
              <a:latin typeface="Times New Roman"/>
            </a:endParaRPr>
          </a:p>
          <a:p>
            <a:r>
              <a:rPr b="1" i="1" lang="en-US" sz="1800" spc="-1" strike="noStrike">
                <a:solidFill>
                  <a:srgbClr val="801900"/>
                </a:solidFill>
                <a:latin typeface="Trebuchet MS"/>
              </a:rPr>
              <a:t>   </a:t>
            </a:r>
            <a:r>
              <a:rPr b="1" i="1" lang="en-US" sz="1800" spc="-1" strike="noStrike">
                <a:solidFill>
                  <a:srgbClr val="801900"/>
                </a:solidFill>
                <a:latin typeface="Trebuchet MS"/>
              </a:rPr>
              <a:t>Ex: </a:t>
            </a:r>
            <a:r>
              <a:rPr b="1" lang="en-US" sz="1800" spc="-1" strike="noStrike">
                <a:solidFill>
                  <a:srgbClr val="801900"/>
                </a:solidFill>
                <a:latin typeface="Trebuchet MS"/>
              </a:rPr>
              <a:t>can be run in ~/AFNI_data6/afni/</a:t>
            </a:r>
            <a:endParaRPr b="0" lang="en-US" sz="18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1" lang="en-US" sz="1600" spc="-1" strike="noStrike">
                <a:solidFill>
                  <a:srgbClr val="000000"/>
                </a:solidFill>
                <a:latin typeface="Trebuchet MS"/>
              </a:rPr>
              <a:t>1) Right click to get menu:</a:t>
            </a:r>
            <a:endParaRPr b="0" lang="en-US" sz="1600" spc="-1" strike="noStrike">
              <a:solidFill>
                <a:srgbClr val="000000"/>
              </a:solidFill>
              <a:latin typeface="Times New Roman"/>
            </a:endParaRPr>
          </a:p>
        </p:txBody>
      </p:sp>
      <p:sp>
        <p:nvSpPr>
          <p:cNvPr id="355" name="CustomShape 2"/>
          <p:cNvSpPr/>
          <p:nvPr/>
        </p:nvSpPr>
        <p:spPr>
          <a:xfrm>
            <a:off x="1064520" y="2664720"/>
            <a:ext cx="3533040" cy="1311840"/>
          </a:xfrm>
          <a:prstGeom prst="rect">
            <a:avLst/>
          </a:prstGeom>
          <a:noFill/>
          <a:ln>
            <a:noFill/>
          </a:ln>
        </p:spPr>
        <p:style>
          <a:lnRef idx="0"/>
          <a:fillRef idx="0"/>
          <a:effectRef idx="0"/>
          <a:fontRef idx="minor"/>
        </p:style>
        <p:txBody>
          <a:bodyPr lIns="90000" rIns="90000" tIns="46800" bIns="46800"/>
          <a:p>
            <a:pPr marL="231480" indent="-223560">
              <a:lnSpc>
                <a:spcPct val="90000"/>
              </a:lnSpc>
              <a:spcBef>
                <a:spcPts val="422"/>
              </a:spcBef>
            </a:pPr>
            <a:r>
              <a:rPr b="0" lang="en-US" sz="1600" spc="-1" strike="noStrike">
                <a:solidFill>
                  <a:srgbClr val="000000"/>
                </a:solidFill>
                <a:latin typeface="Trebuchet MS"/>
              </a:rPr>
              <a:t>	</a:t>
            </a:r>
            <a:r>
              <a:rPr b="0" lang="en-US" sz="1600" spc="-1" strike="noStrike">
                <a:solidFill>
                  <a:srgbClr val="000000"/>
                </a:solidFill>
                <a:latin typeface="Trebuchet MS"/>
              </a:rPr>
              <a:t>Lets you jump to centroid of regions to current default atlas (set by AFNI_ATLAS_COLORS) Works in </a:t>
            </a:r>
            <a:r>
              <a:rPr b="0" lang="en-US" sz="1600" spc="-1" strike="noStrike">
                <a:solidFill>
                  <a:srgbClr val="000000"/>
                </a:solidFill>
                <a:latin typeface="Courier New"/>
              </a:rPr>
              <a:t>+orig</a:t>
            </a:r>
            <a:r>
              <a:rPr b="0" lang="en-US" sz="1600" spc="-1" strike="noStrike">
                <a:solidFill>
                  <a:srgbClr val="000000"/>
                </a:solidFill>
                <a:latin typeface="Trebuchet MS"/>
              </a:rPr>
              <a:t>, too.</a:t>
            </a:r>
            <a:endParaRPr b="0" lang="en-US" sz="1600" spc="-1" strike="noStrike">
              <a:solidFill>
                <a:srgbClr val="000000"/>
              </a:solidFill>
              <a:latin typeface="Times New Roman"/>
            </a:endParaRPr>
          </a:p>
        </p:txBody>
      </p:sp>
      <p:sp>
        <p:nvSpPr>
          <p:cNvPr id="356" name="CustomShape 3"/>
          <p:cNvSpPr/>
          <p:nvPr/>
        </p:nvSpPr>
        <p:spPr>
          <a:xfrm>
            <a:off x="644760" y="2271240"/>
            <a:ext cx="3871800" cy="561960"/>
          </a:xfrm>
          <a:prstGeom prst="rect">
            <a:avLst/>
          </a:prstGeom>
          <a:noFill/>
          <a:ln>
            <a:noFill/>
          </a:ln>
        </p:spPr>
        <p:style>
          <a:lnRef idx="0"/>
          <a:fillRef idx="0"/>
          <a:effectRef idx="0"/>
          <a:fontRef idx="minor"/>
        </p:style>
        <p:txBody>
          <a:bodyPr lIns="90000" rIns="90000" tIns="46800" bIns="46800"/>
          <a:p>
            <a:pPr lvl="1" marL="560160" indent="-220680">
              <a:lnSpc>
                <a:spcPct val="90000"/>
              </a:lnSpc>
              <a:spcBef>
                <a:spcPts val="422"/>
              </a:spcBef>
              <a:buClr>
                <a:srgbClr val="000000"/>
              </a:buClr>
              <a:buSzPct val="70000"/>
              <a:buFont typeface="Wingdings" charset="2"/>
              <a:buChar char=""/>
            </a:pPr>
            <a:r>
              <a:rPr b="0" lang="en-US" sz="1600" spc="-1" strike="noStrike">
                <a:solidFill>
                  <a:srgbClr val="000000"/>
                </a:solidFill>
                <a:latin typeface="Arial"/>
                <a:ea typeface="msmincho"/>
              </a:rPr>
              <a:t> </a:t>
            </a:r>
            <a:r>
              <a:rPr b="1" lang="en-US" sz="1600" spc="-1" strike="noStrike">
                <a:solidFill>
                  <a:srgbClr val="ff0003"/>
                </a:solidFill>
                <a:latin typeface="Courier New"/>
                <a:ea typeface="msmincho"/>
              </a:rPr>
              <a:t>[</a:t>
            </a:r>
            <a:r>
              <a:rPr b="1" lang="en-US" sz="1600" spc="-1" strike="noStrike" u="sng">
                <a:solidFill>
                  <a:srgbClr val="0205ff"/>
                </a:solidFill>
                <a:uFillTx/>
                <a:latin typeface="Courier New"/>
                <a:ea typeface="msmincho"/>
              </a:rPr>
              <a:t>Go to Atlas Location</a:t>
            </a:r>
            <a:r>
              <a:rPr b="1" lang="en-US" sz="1600" spc="-1" strike="noStrike">
                <a:solidFill>
                  <a:srgbClr val="ff0003"/>
                </a:solidFill>
                <a:latin typeface="Courier New"/>
                <a:ea typeface="msmincho"/>
              </a:rPr>
              <a:t>]</a:t>
            </a:r>
            <a:endParaRPr b="0" lang="en-US" sz="1600" spc="-1" strike="noStrike">
              <a:solidFill>
                <a:srgbClr val="000000"/>
              </a:solidFill>
              <a:latin typeface="Times New Roman"/>
            </a:endParaRPr>
          </a:p>
        </p:txBody>
      </p:sp>
      <p:pic>
        <p:nvPicPr>
          <p:cNvPr id="357" name="" descr=""/>
          <p:cNvPicPr/>
          <p:nvPr/>
        </p:nvPicPr>
        <p:blipFill>
          <a:blip r:embed="rId1"/>
          <a:stretch/>
        </p:blipFill>
        <p:spPr>
          <a:xfrm>
            <a:off x="1587240" y="3756960"/>
            <a:ext cx="2114640" cy="2444760"/>
          </a:xfrm>
          <a:prstGeom prst="rect">
            <a:avLst/>
          </a:prstGeom>
          <a:ln>
            <a:noFill/>
          </a:ln>
        </p:spPr>
      </p:pic>
      <p:sp>
        <p:nvSpPr>
          <p:cNvPr id="358" name="CustomShape 4"/>
          <p:cNvSpPr/>
          <p:nvPr/>
        </p:nvSpPr>
        <p:spPr>
          <a:xfrm>
            <a:off x="2352240" y="5270400"/>
            <a:ext cx="1403280" cy="295200"/>
          </a:xfrm>
          <a:prstGeom prst="ellipse">
            <a:avLst/>
          </a:prstGeom>
          <a:noFill/>
          <a:ln w="38160">
            <a:solidFill>
              <a:srgbClr val="ff0000"/>
            </a:solidFill>
            <a:miter/>
          </a:ln>
        </p:spPr>
        <p:style>
          <a:lnRef idx="0"/>
          <a:fillRef idx="0"/>
          <a:effectRef idx="0"/>
          <a:fontRef idx="minor"/>
        </p:style>
      </p:sp>
      <p:pic>
        <p:nvPicPr>
          <p:cNvPr id="359" name="" descr=""/>
          <p:cNvPicPr/>
          <p:nvPr/>
        </p:nvPicPr>
        <p:blipFill>
          <a:blip r:embed="rId2"/>
          <a:stretch/>
        </p:blipFill>
        <p:spPr>
          <a:xfrm>
            <a:off x="5227560" y="2649240"/>
            <a:ext cx="2693880" cy="3753000"/>
          </a:xfrm>
          <a:prstGeom prst="rect">
            <a:avLst/>
          </a:prstGeom>
          <a:ln>
            <a:noFill/>
          </a:ln>
        </p:spPr>
      </p:pic>
      <p:sp>
        <p:nvSpPr>
          <p:cNvPr id="360" name="Line 5"/>
          <p:cNvSpPr/>
          <p:nvPr/>
        </p:nvSpPr>
        <p:spPr>
          <a:xfrm>
            <a:off x="3911400" y="5087520"/>
            <a:ext cx="1208520" cy="0"/>
          </a:xfrm>
          <a:prstGeom prst="line">
            <a:avLst/>
          </a:prstGeom>
          <a:ln w="36720">
            <a:solidFill>
              <a:srgbClr val="ff3333"/>
            </a:solidFill>
            <a:round/>
            <a:tailEnd len="med" type="triangle" w="med"/>
          </a:ln>
        </p:spPr>
        <p:style>
          <a:lnRef idx="0"/>
          <a:fillRef idx="0"/>
          <a:effectRef idx="0"/>
          <a:fontRef idx="minor"/>
        </p:style>
      </p:sp>
      <p:sp>
        <p:nvSpPr>
          <p:cNvPr id="361" name="CustomShape 6"/>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Using atlases in AFNI GUI</a:t>
            </a:r>
            <a:endParaRPr b="0" lang="en-US" sz="2400" spc="-1" strike="noStrike">
              <a:solidFill>
                <a:srgbClr val="000000"/>
              </a:solidFill>
              <a:latin typeface="Times New Roman"/>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2" name="CustomShape 1"/>
          <p:cNvSpPr/>
          <p:nvPr/>
        </p:nvSpPr>
        <p:spPr>
          <a:xfrm>
            <a:off x="685800" y="533520"/>
            <a:ext cx="2971800" cy="380880"/>
          </a:xfrm>
          <a:prstGeom prst="rect">
            <a:avLst/>
          </a:prstGeom>
          <a:noFill/>
          <a:ln>
            <a:noFill/>
          </a:ln>
        </p:spPr>
        <p:style>
          <a:lnRef idx="0"/>
          <a:fillRef idx="0"/>
          <a:effectRef idx="0"/>
          <a:fontRef idx="minor"/>
        </p:style>
        <p:txBody>
          <a:bodyPr lIns="90000" rIns="90000" tIns="46800" bIns="46800"/>
          <a:p>
            <a:pPr lvl="1" marL="560160" indent="-220680">
              <a:lnSpc>
                <a:spcPct val="100000"/>
              </a:lnSpc>
              <a:spcBef>
                <a:spcPts val="422"/>
              </a:spcBef>
              <a:buClr>
                <a:srgbClr val="000000"/>
              </a:buClr>
              <a:buSzPct val="70000"/>
              <a:buFont typeface="Wingdings" charset="2"/>
              <a:buChar char=""/>
            </a:pPr>
            <a:r>
              <a:rPr b="0" lang="en-US" sz="1800" spc="-1" strike="noStrike">
                <a:solidFill>
                  <a:srgbClr val="000000"/>
                </a:solidFill>
                <a:latin typeface="Arial"/>
                <a:ea typeface="msmincho"/>
              </a:rPr>
              <a:t> </a:t>
            </a:r>
            <a:r>
              <a:rPr b="1" lang="en-US" sz="1800" spc="-1" strike="noStrike">
                <a:solidFill>
                  <a:srgbClr val="ff0003"/>
                </a:solidFill>
                <a:latin typeface="Courier New"/>
                <a:ea typeface="msmincho"/>
              </a:rPr>
              <a:t>[</a:t>
            </a:r>
            <a:r>
              <a:rPr b="1" lang="en-US" sz="1800" spc="-1" strike="noStrike" u="sng">
                <a:solidFill>
                  <a:srgbClr val="0205ff"/>
                </a:solidFill>
                <a:uFillTx/>
                <a:latin typeface="Courier New"/>
                <a:ea typeface="msmincho"/>
              </a:rPr>
              <a:t>Atlas colors</a:t>
            </a:r>
            <a:r>
              <a:rPr b="1" lang="en-US" sz="1800" spc="-1" strike="noStrike">
                <a:solidFill>
                  <a:srgbClr val="ff0003"/>
                </a:solidFill>
                <a:latin typeface="Courier New"/>
                <a:ea typeface="msmincho"/>
              </a:rPr>
              <a:t>]</a:t>
            </a:r>
            <a:endParaRPr b="0" lang="en-US" sz="1800" spc="-1" strike="noStrike">
              <a:solidFill>
                <a:srgbClr val="000000"/>
              </a:solidFill>
              <a:latin typeface="Times New Roman"/>
            </a:endParaRPr>
          </a:p>
        </p:txBody>
      </p:sp>
      <p:sp>
        <p:nvSpPr>
          <p:cNvPr id="363" name="CustomShape 2"/>
          <p:cNvSpPr/>
          <p:nvPr/>
        </p:nvSpPr>
        <p:spPr>
          <a:xfrm>
            <a:off x="263520" y="5980320"/>
            <a:ext cx="8298720" cy="636480"/>
          </a:xfrm>
          <a:prstGeom prst="rect">
            <a:avLst/>
          </a:prstGeom>
          <a:noFill/>
          <a:ln>
            <a:noFill/>
          </a:ln>
        </p:spPr>
        <p:style>
          <a:lnRef idx="0"/>
          <a:fillRef idx="0"/>
          <a:effectRef idx="0"/>
          <a:fontRef idx="minor"/>
        </p:style>
        <p:txBody>
          <a:bodyPr lIns="90000" rIns="90000" tIns="46800" bIns="46800"/>
          <a:p>
            <a:pPr lvl="1" marL="568080" indent="-214200">
              <a:lnSpc>
                <a:spcPct val="100000"/>
              </a:lnSpc>
              <a:spcBef>
                <a:spcPts val="422"/>
              </a:spcBef>
            </a:pPr>
            <a:r>
              <a:rPr b="0" lang="en-US" sz="1800" spc="-1" strike="noStrike">
                <a:solidFill>
                  <a:srgbClr val="000000"/>
                </a:solidFill>
                <a:latin typeface="Trebuchet MS"/>
                <a:ea typeface="msmincho"/>
              </a:rPr>
              <a:t>	</a:t>
            </a:r>
            <a:r>
              <a:rPr b="0" lang="en-US" sz="1800" spc="-1" strike="noStrike">
                <a:solidFill>
                  <a:srgbClr val="000000"/>
                </a:solidFill>
                <a:latin typeface="Trebuchet MS"/>
                <a:ea typeface="msmincho"/>
              </a:rPr>
              <a:t>Lets you show atlas regions over your own data (works only in </a:t>
            </a:r>
            <a:r>
              <a:rPr b="0" lang="en-US" sz="1800" spc="-1" strike="noStrike">
                <a:solidFill>
                  <a:srgbClr val="000000"/>
                </a:solidFill>
                <a:latin typeface="Courier New"/>
                <a:ea typeface="msmincho"/>
              </a:rPr>
              <a:t>+tlrc</a:t>
            </a:r>
            <a:r>
              <a:rPr b="0" lang="en-US" sz="1800" spc="-1" strike="noStrike">
                <a:solidFill>
                  <a:srgbClr val="000000"/>
                </a:solidFill>
                <a:latin typeface="Trebuchet MS"/>
                <a:ea typeface="msmincho"/>
              </a:rPr>
              <a:t>).</a:t>
            </a:r>
            <a:endParaRPr b="0" lang="en-US" sz="1800" spc="-1" strike="noStrike">
              <a:solidFill>
                <a:srgbClr val="000000"/>
              </a:solidFill>
              <a:latin typeface="Times New Roman"/>
            </a:endParaRPr>
          </a:p>
        </p:txBody>
      </p:sp>
      <p:pic>
        <p:nvPicPr>
          <p:cNvPr id="364" name="" descr=""/>
          <p:cNvPicPr/>
          <p:nvPr/>
        </p:nvPicPr>
        <p:blipFill>
          <a:blip r:embed="rId1"/>
          <a:stretch/>
        </p:blipFill>
        <p:spPr>
          <a:xfrm>
            <a:off x="3403440" y="3203640"/>
            <a:ext cx="4581720" cy="2516040"/>
          </a:xfrm>
          <a:prstGeom prst="rect">
            <a:avLst/>
          </a:prstGeom>
          <a:ln>
            <a:noFill/>
          </a:ln>
        </p:spPr>
      </p:pic>
      <p:pic>
        <p:nvPicPr>
          <p:cNvPr id="365" name="" descr=""/>
          <p:cNvPicPr/>
          <p:nvPr/>
        </p:nvPicPr>
        <p:blipFill>
          <a:blip r:embed="rId2"/>
          <a:stretch/>
        </p:blipFill>
        <p:spPr>
          <a:xfrm>
            <a:off x="596880" y="1125360"/>
            <a:ext cx="4035600" cy="2430720"/>
          </a:xfrm>
          <a:prstGeom prst="rect">
            <a:avLst/>
          </a:prstGeom>
          <a:ln>
            <a:noFill/>
          </a:ln>
        </p:spPr>
      </p:pic>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6" name="CustomShape 1"/>
          <p:cNvSpPr/>
          <p:nvPr/>
        </p:nvSpPr>
        <p:spPr>
          <a:xfrm>
            <a:off x="685800" y="685800"/>
            <a:ext cx="2590920" cy="380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lvl="1" marL="560160" indent="-220680">
              <a:lnSpc>
                <a:spcPct val="100000"/>
              </a:lnSpc>
              <a:spcBef>
                <a:spcPts val="422"/>
              </a:spcBef>
              <a:buClr>
                <a:srgbClr val="000000"/>
              </a:buClr>
              <a:buSzPct val="70000"/>
              <a:buFont typeface="Wingdings" charset="2"/>
              <a:buChar char=""/>
            </a:pPr>
            <a:r>
              <a:rPr b="0" lang="en-US" sz="1600" spc="-1" strike="noStrike">
                <a:solidFill>
                  <a:srgbClr val="000000"/>
                </a:solidFill>
                <a:latin typeface="Arial"/>
                <a:ea typeface="msmincho"/>
              </a:rPr>
              <a:t>  </a:t>
            </a:r>
            <a:r>
              <a:rPr b="1" lang="en-US" sz="1600" spc="-1" strike="noStrike">
                <a:solidFill>
                  <a:srgbClr val="ff0003"/>
                </a:solidFill>
                <a:latin typeface="Courier New"/>
                <a:ea typeface="msmincho"/>
              </a:rPr>
              <a:t>[</a:t>
            </a:r>
            <a:r>
              <a:rPr b="1" lang="en-US" sz="1600" spc="-1" strike="noStrike" u="sng">
                <a:solidFill>
                  <a:srgbClr val="0205ff"/>
                </a:solidFill>
                <a:uFillTx/>
                <a:latin typeface="Courier New"/>
                <a:ea typeface="msmincho"/>
              </a:rPr>
              <a:t>Where am I?</a:t>
            </a:r>
            <a:r>
              <a:rPr b="1" lang="en-US" sz="1600" spc="-1" strike="noStrike">
                <a:solidFill>
                  <a:srgbClr val="ff0003"/>
                </a:solidFill>
                <a:latin typeface="Courier New"/>
                <a:ea typeface="msmincho"/>
              </a:rPr>
              <a:t>]</a:t>
            </a:r>
            <a:endParaRPr b="0" lang="en-US" sz="1600" spc="-1" strike="noStrike">
              <a:solidFill>
                <a:srgbClr val="000000"/>
              </a:solidFill>
              <a:latin typeface="Times New Roman"/>
            </a:endParaRPr>
          </a:p>
        </p:txBody>
      </p:sp>
      <p:sp>
        <p:nvSpPr>
          <p:cNvPr id="367" name="CustomShape 2"/>
          <p:cNvSpPr/>
          <p:nvPr/>
        </p:nvSpPr>
        <p:spPr>
          <a:xfrm>
            <a:off x="152280" y="1447920"/>
            <a:ext cx="3068640" cy="4597200"/>
          </a:xfrm>
          <a:prstGeom prst="rect">
            <a:avLst/>
          </a:prstGeom>
          <a:noFill/>
          <a:ln>
            <a:noFill/>
          </a:ln>
        </p:spPr>
        <p:style>
          <a:lnRef idx="0"/>
          <a:fillRef idx="0"/>
          <a:effectRef idx="0"/>
          <a:fontRef idx="minor"/>
        </p:style>
        <p:txBody>
          <a:bodyPr lIns="90000" rIns="90000" tIns="46800" bIns="46800"/>
          <a:p>
            <a:pPr marL="231480" indent="-223560">
              <a:lnSpc>
                <a:spcPct val="100000"/>
              </a:lnSpc>
              <a:spcBef>
                <a:spcPts val="422"/>
              </a:spcBef>
            </a:pPr>
            <a:r>
              <a:rPr b="0" lang="en-US" sz="1700" spc="-1" strike="noStrike">
                <a:solidFill>
                  <a:srgbClr val="000000"/>
                </a:solidFill>
                <a:latin typeface="Arial"/>
              </a:rPr>
              <a:t>	</a:t>
            </a:r>
            <a:r>
              <a:rPr b="0" lang="en-US" sz="1900" spc="-1" strike="noStrike">
                <a:solidFill>
                  <a:srgbClr val="000000"/>
                </a:solidFill>
                <a:latin typeface="Arial"/>
              </a:rPr>
              <a:t>Shows you where you are in various atlases and spaces </a:t>
            </a:r>
            <a:endParaRPr b="0" lang="en-US" sz="1900" spc="-1" strike="noStrike">
              <a:solidFill>
                <a:srgbClr val="000000"/>
              </a:solidFill>
              <a:latin typeface="Times New Roman"/>
            </a:endParaRPr>
          </a:p>
          <a:p>
            <a:pPr marL="231480" indent="-223560">
              <a:lnSpc>
                <a:spcPct val="100000"/>
              </a:lnSpc>
              <a:spcBef>
                <a:spcPts val="422"/>
              </a:spcBef>
            </a:pPr>
            <a:r>
              <a:rPr b="0" i="1" lang="en-US" sz="1900" spc="-1" strike="noStrike">
                <a:solidFill>
                  <a:srgbClr val="000000"/>
                </a:solidFill>
                <a:latin typeface="Arial"/>
              </a:rPr>
              <a:t>	</a:t>
            </a:r>
            <a:r>
              <a:rPr b="0" i="1" lang="en-US" sz="1900" spc="-1" strike="noStrike">
                <a:solidFill>
                  <a:srgbClr val="000000"/>
                </a:solidFill>
                <a:latin typeface="Arial"/>
              </a:rPr>
              <a:t>(works in </a:t>
            </a:r>
            <a:r>
              <a:rPr b="0" i="1" lang="en-US" sz="1900" spc="-1" strike="noStrike">
                <a:solidFill>
                  <a:srgbClr val="000000"/>
                </a:solidFill>
                <a:latin typeface="Courier New"/>
              </a:rPr>
              <a:t>+orig</a:t>
            </a:r>
            <a:r>
              <a:rPr b="0" i="1" lang="en-US" sz="1900" spc="-1" strike="noStrike">
                <a:solidFill>
                  <a:srgbClr val="000000"/>
                </a:solidFill>
                <a:latin typeface="Arial"/>
              </a:rPr>
              <a:t> too, if you have a transformed parent)</a:t>
            </a:r>
            <a:endParaRPr b="0" lang="en-US" sz="1900" spc="-1" strike="noStrike">
              <a:solidFill>
                <a:srgbClr val="000000"/>
              </a:solidFill>
              <a:latin typeface="Times New Roman"/>
            </a:endParaRPr>
          </a:p>
          <a:p>
            <a:pPr marL="231480" indent="-223560">
              <a:lnSpc>
                <a:spcPct val="100000"/>
              </a:lnSpc>
              <a:spcBef>
                <a:spcPts val="422"/>
              </a:spcBef>
            </a:pPr>
            <a:endParaRPr b="0" lang="en-US" sz="1900" spc="-1" strike="noStrike">
              <a:solidFill>
                <a:srgbClr val="000000"/>
              </a:solidFill>
              <a:latin typeface="Times New Roman"/>
            </a:endParaRPr>
          </a:p>
          <a:p>
            <a:pPr marL="231480" indent="-223560">
              <a:lnSpc>
                <a:spcPct val="100000"/>
              </a:lnSpc>
              <a:spcBef>
                <a:spcPts val="422"/>
              </a:spcBef>
            </a:pPr>
            <a:r>
              <a:rPr b="0" lang="en-US" sz="1900" spc="-1" strike="noStrike">
                <a:solidFill>
                  <a:srgbClr val="000000"/>
                </a:solidFill>
                <a:latin typeface="Arial"/>
              </a:rPr>
              <a:t>	</a:t>
            </a:r>
            <a:r>
              <a:rPr b="0" lang="en-US" sz="1900" spc="-1" strike="noStrike">
                <a:solidFill>
                  <a:srgbClr val="000000"/>
                </a:solidFill>
                <a:latin typeface="Arial"/>
              </a:rPr>
              <a:t>For atlas installation, and much, much more, see help in command line version:</a:t>
            </a:r>
            <a:endParaRPr b="0" lang="en-US" sz="1900" spc="-1" strike="noStrike">
              <a:solidFill>
                <a:srgbClr val="000000"/>
              </a:solidFill>
              <a:latin typeface="Times New Roman"/>
            </a:endParaRPr>
          </a:p>
          <a:p>
            <a:pPr marL="231480" indent="-223560">
              <a:lnSpc>
                <a:spcPct val="100000"/>
              </a:lnSpc>
              <a:spcBef>
                <a:spcPts val="422"/>
              </a:spcBef>
            </a:pPr>
            <a:r>
              <a:rPr b="0" lang="en-US" sz="1900" spc="-1" strike="noStrike">
                <a:solidFill>
                  <a:srgbClr val="000000"/>
                </a:solidFill>
                <a:latin typeface="Arial"/>
              </a:rPr>
              <a:t>	</a:t>
            </a:r>
            <a:r>
              <a:rPr b="1" lang="en-US" sz="1800" spc="-1" strike="noStrike">
                <a:solidFill>
                  <a:srgbClr val="000000"/>
                </a:solidFill>
                <a:latin typeface="Courier New"/>
              </a:rPr>
              <a:t>whereami -help</a:t>
            </a:r>
            <a:r>
              <a:rPr b="0" lang="en-US" sz="1900" spc="-1" strike="noStrike">
                <a:solidFill>
                  <a:srgbClr val="000000"/>
                </a:solidFill>
                <a:latin typeface="Arial"/>
              </a:rPr>
              <a:t> </a:t>
            </a:r>
            <a:endParaRPr b="0" lang="en-US" sz="1900" spc="-1" strike="noStrike">
              <a:solidFill>
                <a:srgbClr val="000000"/>
              </a:solidFill>
              <a:latin typeface="Times New Roman"/>
            </a:endParaRPr>
          </a:p>
        </p:txBody>
      </p:sp>
      <p:pic>
        <p:nvPicPr>
          <p:cNvPr id="368" name="" descr=""/>
          <p:cNvPicPr/>
          <p:nvPr/>
        </p:nvPicPr>
        <p:blipFill>
          <a:blip r:embed="rId1"/>
          <a:stretch/>
        </p:blipFill>
        <p:spPr>
          <a:xfrm>
            <a:off x="3220920" y="365040"/>
            <a:ext cx="5558040" cy="5851440"/>
          </a:xfrm>
          <a:prstGeom prst="rect">
            <a:avLst/>
          </a:prstGeom>
          <a:ln>
            <a:noFill/>
          </a:ln>
        </p:spPr>
      </p:pic>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6" name="CustomShape 1"/>
          <p:cNvSpPr/>
          <p:nvPr/>
        </p:nvSpPr>
        <p:spPr>
          <a:xfrm>
            <a:off x="457200" y="1011600"/>
            <a:ext cx="7772400" cy="2179800"/>
          </a:xfrm>
          <a:prstGeom prst="rect">
            <a:avLst/>
          </a:prstGeom>
          <a:noFill/>
          <a:ln>
            <a:noFill/>
          </a:ln>
        </p:spPr>
        <p:style>
          <a:lnRef idx="0"/>
          <a:fillRef idx="0"/>
          <a:effectRef idx="0"/>
          <a:fontRef idx="minor"/>
        </p:style>
        <p:txBody>
          <a:bodyPr lIns="90000" rIns="90000" tIns="46800" bIns="46800"/>
          <a:p>
            <a:pPr>
              <a:spcBef>
                <a:spcPts val="598"/>
              </a:spcBef>
            </a:pPr>
            <a:r>
              <a:rPr b="1" lang="en-US" sz="2400" spc="-1" strike="noStrike">
                <a:solidFill>
                  <a:srgbClr val="000000"/>
                </a:solidFill>
                <a:latin typeface="Trebuchet MS"/>
              </a:rPr>
              <a:t>Template Space</a:t>
            </a:r>
            <a:r>
              <a:rPr b="0" lang="en-US" sz="2400" spc="-1" strike="noStrike">
                <a:solidFill>
                  <a:srgbClr val="000000"/>
                </a:solidFill>
                <a:latin typeface="Trebuchet MS"/>
              </a:rPr>
              <a:t> </a:t>
            </a:r>
            <a:endParaRPr b="0" lang="en-US" sz="2400" spc="-1" strike="noStrike">
              <a:solidFill>
                <a:srgbClr val="000000"/>
              </a:solidFill>
              <a:latin typeface="Times New Roman"/>
            </a:endParaRPr>
          </a:p>
          <a:p>
            <a:pPr>
              <a:spcBef>
                <a:spcPts val="598"/>
              </a:spcBef>
            </a:pPr>
            <a:r>
              <a:rPr b="0" lang="en-US" sz="2400" spc="-1" strike="noStrike">
                <a:solidFill>
                  <a:srgbClr val="000000"/>
                </a:solidFill>
                <a:latin typeface="Trebuchet MS"/>
              </a:rPr>
              <a:t>An (x, y, z) coordinate system shared by many datasets in alignment with a template.</a:t>
            </a:r>
            <a:endParaRPr b="0" lang="en-US" sz="2400" spc="-1" strike="noStrike">
              <a:solidFill>
                <a:srgbClr val="000000"/>
              </a:solidFill>
              <a:latin typeface="Times New Roman"/>
            </a:endParaRPr>
          </a:p>
          <a:p>
            <a:pPr>
              <a:spcBef>
                <a:spcPts val="598"/>
              </a:spcBef>
            </a:pPr>
            <a:r>
              <a:rPr b="0" i="1" lang="en-US" sz="2400" spc="-1" strike="noStrike">
                <a:solidFill>
                  <a:srgbClr val="000000"/>
                </a:solidFill>
                <a:latin typeface="Trebuchet MS"/>
              </a:rPr>
              <a:t>Ex</a:t>
            </a:r>
            <a:r>
              <a:rPr b="0" lang="en-US" sz="2400" spc="-1" strike="noStrike">
                <a:solidFill>
                  <a:srgbClr val="000000"/>
                </a:solidFill>
                <a:latin typeface="Trebuchet MS"/>
              </a:rPr>
              <a:t>: TLRC (Talairach-Tourneaux), MNI, MNI_ANAT, ORIG.</a:t>
            </a:r>
            <a:endParaRPr b="0" lang="en-US" sz="2400" spc="-1" strike="noStrike">
              <a:solidFill>
                <a:srgbClr val="000000"/>
              </a:solidFill>
              <a:latin typeface="Times New Roman"/>
            </a:endParaRPr>
          </a:p>
        </p:txBody>
      </p:sp>
      <p:sp>
        <p:nvSpPr>
          <p:cNvPr id="177" name="CustomShape 2"/>
          <p:cNvSpPr/>
          <p:nvPr/>
        </p:nvSpPr>
        <p:spPr>
          <a:xfrm>
            <a:off x="3626640" y="3256560"/>
            <a:ext cx="1890720" cy="1468440"/>
          </a:xfrm>
          <a:prstGeom prst="cube">
            <a:avLst>
              <a:gd name="adj" fmla="val 25000"/>
            </a:avLst>
          </a:prstGeom>
          <a:solidFill>
            <a:srgbClr val="00cc99"/>
          </a:solidFill>
          <a:ln w="9360">
            <a:solidFill>
              <a:srgbClr val="000000"/>
            </a:solidFill>
            <a:miter/>
          </a:ln>
        </p:spPr>
        <p:style>
          <a:lnRef idx="0"/>
          <a:fillRef idx="0"/>
          <a:effectRef idx="0"/>
          <a:fontRef idx="minor"/>
        </p:style>
      </p:sp>
      <p:sp>
        <p:nvSpPr>
          <p:cNvPr id="178" name="TextShape 3"/>
          <p:cNvSpPr txBox="1"/>
          <p:nvPr/>
        </p:nvSpPr>
        <p:spPr>
          <a:xfrm>
            <a:off x="457200" y="5346000"/>
            <a:ext cx="7631280" cy="897840"/>
          </a:xfrm>
          <a:prstGeom prst="rect">
            <a:avLst/>
          </a:prstGeom>
          <a:noFill/>
          <a:ln>
            <a:noFill/>
          </a:ln>
        </p:spPr>
        <p:txBody>
          <a:bodyPr lIns="90000" rIns="90000" tIns="45000" bIns="45000"/>
          <a:p>
            <a:pPr>
              <a:spcBef>
                <a:spcPts val="598"/>
              </a:spcBef>
            </a:pPr>
            <a:r>
              <a:rPr b="0" lang="en-US" sz="2400" spc="-1" strike="noStrike">
                <a:solidFill>
                  <a:srgbClr val="000000"/>
                </a:solidFill>
                <a:latin typeface="Trebuchet MS"/>
              </a:rPr>
              <a:t>To see what “space” a dset is in, type:</a:t>
            </a:r>
            <a:endParaRPr b="0" lang="en-US" sz="2400" spc="-1" strike="noStrike">
              <a:solidFill>
                <a:srgbClr val="000000"/>
              </a:solidFill>
              <a:latin typeface="Times New Roman"/>
            </a:endParaRPr>
          </a:p>
          <a:p>
            <a:pPr>
              <a:spcBef>
                <a:spcPts val="598"/>
              </a:spcBef>
            </a:pPr>
            <a:r>
              <a:rPr b="1" lang="en-US" sz="2400" spc="-1" strike="noStrike">
                <a:solidFill>
                  <a:srgbClr val="000000"/>
                </a:solidFill>
                <a:latin typeface="Courier New"/>
              </a:rPr>
              <a:t>  </a:t>
            </a:r>
            <a:r>
              <a:rPr b="1" lang="en-US" sz="2400" spc="-1" strike="noStrike">
                <a:solidFill>
                  <a:srgbClr val="000000"/>
                </a:solidFill>
                <a:latin typeface="Courier New"/>
              </a:rPr>
              <a:t>3dinfo -space DSET_NAME</a:t>
            </a:r>
            <a:endParaRPr b="0" lang="en-US" sz="2400" spc="-1" strike="noStrike">
              <a:solidFill>
                <a:srgbClr val="000000"/>
              </a:solidFill>
              <a:latin typeface="Times New Roman"/>
            </a:endParaRPr>
          </a:p>
        </p:txBody>
      </p:sp>
      <p:sp>
        <p:nvSpPr>
          <p:cNvPr id="179" name="CustomShape 4"/>
          <p:cNvSpPr/>
          <p:nvPr/>
        </p:nvSpPr>
        <p:spPr>
          <a:xfrm>
            <a:off x="1646280" y="32040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Definitions</a:t>
            </a:r>
            <a:endParaRPr b="0" lang="en-US" sz="2400" spc="-1" strike="noStrike">
              <a:solidFill>
                <a:srgbClr val="000000"/>
              </a:solidFill>
              <a:latin typeface="Times New Roman"/>
            </a:endParaRPr>
          </a:p>
        </p:txBody>
      </p:sp>
    </p:spTree>
  </p:cSld>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9" name="CustomShape 1"/>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whereami on the command line</a:t>
            </a:r>
            <a:endParaRPr b="0" lang="en-US" sz="2400" spc="-1" strike="noStrike">
              <a:solidFill>
                <a:srgbClr val="000000"/>
              </a:solidFill>
              <a:latin typeface="Times New Roman"/>
            </a:endParaRPr>
          </a:p>
        </p:txBody>
      </p:sp>
      <p:sp>
        <p:nvSpPr>
          <p:cNvPr id="370" name="TextShape 2"/>
          <p:cNvSpPr txBox="1"/>
          <p:nvPr/>
        </p:nvSpPr>
        <p:spPr>
          <a:xfrm>
            <a:off x="173160" y="980280"/>
            <a:ext cx="8070480" cy="1187640"/>
          </a:xfrm>
          <a:prstGeom prst="rect">
            <a:avLst/>
          </a:prstGeom>
          <a:noFill/>
          <a:ln>
            <a:noFill/>
          </a:ln>
        </p:spPr>
        <p:txBody>
          <a:bodyPr lIns="90000" rIns="90000" tIns="45000" bIns="45000"/>
          <a:p>
            <a:r>
              <a:rPr b="1" lang="en-US" sz="1800" spc="-1" strike="noStrike">
                <a:solidFill>
                  <a:srgbClr val="000000"/>
                </a:solidFill>
                <a:latin typeface="Trebuchet MS"/>
              </a:rPr>
              <a:t>whereami</a:t>
            </a:r>
            <a:r>
              <a:rPr b="0" lang="en-US" sz="1800" spc="-1" strike="noStrike">
                <a:solidFill>
                  <a:srgbClr val="000000"/>
                </a:solidFill>
                <a:latin typeface="Trebuchet MS"/>
              </a:rPr>
              <a:t> can combine usefully with </a:t>
            </a:r>
            <a:r>
              <a:rPr b="1" lang="en-US" sz="1800" spc="-1" strike="noStrike">
                <a:solidFill>
                  <a:srgbClr val="000000"/>
                </a:solidFill>
                <a:latin typeface="Trebuchet MS"/>
              </a:rPr>
              <a:t>3dClusterize</a:t>
            </a:r>
            <a:r>
              <a:rPr b="0" lang="en-US" sz="1800" spc="-1" strike="noStrike">
                <a:solidFill>
                  <a:srgbClr val="000000"/>
                </a:solidFill>
                <a:latin typeface="Trebuchet MS"/>
              </a:rPr>
              <a:t>:</a:t>
            </a:r>
            <a:endParaRPr b="0" lang="en-US" sz="1800" spc="-1" strike="noStrike">
              <a:solidFill>
                <a:srgbClr val="000000"/>
              </a:solidFill>
              <a:latin typeface="Times New Roman"/>
            </a:endParaRPr>
          </a:p>
          <a:p>
            <a:r>
              <a:rPr b="0" lang="en-US" sz="1800" spc="-1" strike="noStrike">
                <a:solidFill>
                  <a:srgbClr val="000000"/>
                </a:solidFill>
                <a:latin typeface="Trebuchet MS"/>
              </a:rPr>
              <a:t>	</a:t>
            </a:r>
            <a:r>
              <a:rPr b="0" lang="en-US" sz="1800" spc="-1" strike="noStrike">
                <a:solidFill>
                  <a:srgbClr val="000000"/>
                </a:solidFill>
                <a:latin typeface="Trebuchet MS"/>
              </a:rPr>
              <a:t>1) </a:t>
            </a:r>
            <a:r>
              <a:rPr b="1" lang="en-US" sz="1800" spc="-1" strike="noStrike">
                <a:solidFill>
                  <a:srgbClr val="000000"/>
                </a:solidFill>
                <a:latin typeface="Trebuchet MS"/>
              </a:rPr>
              <a:t>3dClusterize</a:t>
            </a:r>
            <a:r>
              <a:rPr b="0" lang="en-US" sz="1800" spc="-1" strike="noStrike">
                <a:solidFill>
                  <a:srgbClr val="000000"/>
                </a:solidFill>
                <a:latin typeface="Trebuchet MS"/>
              </a:rPr>
              <a:t> finds cluster volumes, and</a:t>
            </a:r>
            <a:endParaRPr b="0" lang="en-US" sz="1800" spc="-1" strike="noStrike">
              <a:solidFill>
                <a:srgbClr val="000000"/>
              </a:solidFill>
              <a:latin typeface="Times New Roman"/>
            </a:endParaRPr>
          </a:p>
          <a:p>
            <a:r>
              <a:rPr b="0" lang="en-US" sz="1800" spc="-1" strike="noStrike">
                <a:solidFill>
                  <a:srgbClr val="000000"/>
                </a:solidFill>
                <a:latin typeface="Trebuchet MS"/>
              </a:rPr>
              <a:t>	</a:t>
            </a:r>
            <a:r>
              <a:rPr b="0" lang="en-US" sz="1800" spc="-1" strike="noStrike">
                <a:solidFill>
                  <a:srgbClr val="000000"/>
                </a:solidFill>
                <a:latin typeface="Trebuchet MS"/>
              </a:rPr>
              <a:t>2) </a:t>
            </a:r>
            <a:r>
              <a:rPr b="1" lang="en-US" sz="1800" spc="-1" strike="noStrike">
                <a:solidFill>
                  <a:srgbClr val="000000"/>
                </a:solidFill>
                <a:latin typeface="Trebuchet MS"/>
              </a:rPr>
              <a:t>whereami</a:t>
            </a:r>
            <a:r>
              <a:rPr b="0" lang="en-US" sz="1800" spc="-1" strike="noStrike">
                <a:solidFill>
                  <a:srgbClr val="000000"/>
                </a:solidFill>
                <a:latin typeface="Trebuchet MS"/>
              </a:rPr>
              <a:t> provides detailed info like overlap with atlas regions</a:t>
            </a:r>
            <a:endParaRPr b="0" lang="en-US" sz="1800" spc="-1" strike="noStrike">
              <a:solidFill>
                <a:srgbClr val="000000"/>
              </a:solidFill>
              <a:latin typeface="Times New Roman"/>
            </a:endParaRPr>
          </a:p>
          <a:p>
            <a:r>
              <a:rPr b="1" i="1" lang="en-US" sz="1800" spc="-1" strike="noStrike">
                <a:solidFill>
                  <a:srgbClr val="801900"/>
                </a:solidFill>
                <a:latin typeface="Trebuchet MS"/>
              </a:rPr>
              <a:t>Ex: </a:t>
            </a:r>
            <a:r>
              <a:rPr b="1" lang="en-US" sz="1800" spc="-1" strike="noStrike">
                <a:solidFill>
                  <a:srgbClr val="801900"/>
                </a:solidFill>
                <a:latin typeface="Trebuchet MS"/>
              </a:rPr>
              <a:t>can be run in ~/AFNI_data6/afni/</a:t>
            </a:r>
            <a:endParaRPr b="0" lang="en-US" sz="1800" spc="-1" strike="noStrike">
              <a:solidFill>
                <a:srgbClr val="000000"/>
              </a:solidFill>
              <a:latin typeface="Times New Roman"/>
            </a:endParaRPr>
          </a:p>
        </p:txBody>
      </p:sp>
      <p:sp>
        <p:nvSpPr>
          <p:cNvPr id="371" name="TextShape 3"/>
          <p:cNvSpPr txBox="1"/>
          <p:nvPr/>
        </p:nvSpPr>
        <p:spPr>
          <a:xfrm>
            <a:off x="136440" y="2122920"/>
            <a:ext cx="7217280" cy="4479480"/>
          </a:xfrm>
          <a:prstGeom prst="rect">
            <a:avLst/>
          </a:prstGeom>
          <a:noFill/>
          <a:ln>
            <a:noFill/>
          </a:ln>
        </p:spPr>
        <p:txBody>
          <a:bodyPr lIns="90000" rIns="90000" tIns="45000" bIns="45000"/>
          <a:p>
            <a:endParaRPr b="0" lang="en-US" sz="2400" spc="-1" strike="noStrike">
              <a:solidFill>
                <a:srgbClr val="000000"/>
              </a:solidFill>
              <a:latin typeface="Times New Roman"/>
            </a:endParaRPr>
          </a:p>
          <a:p>
            <a:r>
              <a:rPr b="0" lang="en-US" sz="1800" spc="-1" strike="noStrike">
                <a:solidFill>
                  <a:srgbClr val="801900"/>
                </a:solidFill>
                <a:latin typeface="Trebuchet MS"/>
              </a:rPr>
              <a:t># Threshold the index-0 vol (an F-stat) at &gt;9.5 and</a:t>
            </a:r>
            <a:endParaRPr b="0" lang="en-US" sz="1800" spc="-1" strike="noStrike">
              <a:solidFill>
                <a:srgbClr val="000000"/>
              </a:solidFill>
              <a:latin typeface="Times New Roman"/>
            </a:endParaRPr>
          </a:p>
          <a:p>
            <a:r>
              <a:rPr b="0" lang="en-US" sz="1800" spc="-1" strike="noStrike">
                <a:solidFill>
                  <a:srgbClr val="801900"/>
                </a:solidFill>
                <a:latin typeface="Trebuchet MS"/>
              </a:rPr>
              <a:t># find clusters with &gt;=1000 voxels</a:t>
            </a:r>
            <a:endParaRPr b="0" lang="en-US" sz="1800" spc="-1" strike="noStrike">
              <a:solidFill>
                <a:srgbClr val="000000"/>
              </a:solidFill>
              <a:latin typeface="Times New Roman"/>
            </a:endParaRPr>
          </a:p>
          <a:p>
            <a:r>
              <a:rPr b="1" lang="en-US" sz="1800" spc="-1" strike="noStrike">
                <a:solidFill>
                  <a:srgbClr val="801900"/>
                </a:solidFill>
                <a:latin typeface="Courier New"/>
              </a:rPr>
              <a:t>3dClusterize -1sided RIGHT 9.5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-clust_nvox 1000 -NN 1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-inset func_slim+orig -ithr 0 -idat 0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&gt; clusts.1D</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a:p>
            <a:r>
              <a:rPr b="0" lang="en-US" sz="1800" spc="-1" strike="noStrike">
                <a:solidFill>
                  <a:srgbClr val="801900"/>
                </a:solidFill>
                <a:latin typeface="Trebuchet MS"/>
              </a:rPr>
              <a:t># Use the center of mass coords in</a:t>
            </a:r>
            <a:endParaRPr b="0" lang="en-US" sz="1800" spc="-1" strike="noStrike">
              <a:solidFill>
                <a:srgbClr val="000000"/>
              </a:solidFill>
              <a:latin typeface="Times New Roman"/>
            </a:endParaRPr>
          </a:p>
          <a:p>
            <a:r>
              <a:rPr b="0" lang="en-US" sz="1800" spc="-1" strike="noStrike">
                <a:solidFill>
                  <a:srgbClr val="801900"/>
                </a:solidFill>
                <a:latin typeface="Trebuchet MS"/>
              </a:rPr>
              <a:t># cols [1,2,3] to show location according</a:t>
            </a:r>
            <a:endParaRPr b="0" lang="en-US" sz="1800" spc="-1" strike="noStrike">
              <a:solidFill>
                <a:srgbClr val="000000"/>
              </a:solidFill>
              <a:latin typeface="Times New Roman"/>
            </a:endParaRPr>
          </a:p>
          <a:p>
            <a:r>
              <a:rPr b="0" lang="en-US" sz="1800" spc="-1" strike="noStrike">
                <a:solidFill>
                  <a:srgbClr val="801900"/>
                </a:solidFill>
                <a:latin typeface="Trebuchet MS"/>
              </a:rPr>
              <a:t># to several atlases (TT, MNI, etc.); also</a:t>
            </a:r>
            <a:endParaRPr b="0" lang="en-US" sz="1800" spc="-1" strike="noStrike">
              <a:solidFill>
                <a:srgbClr val="000000"/>
              </a:solidFill>
              <a:latin typeface="Times New Roman"/>
            </a:endParaRPr>
          </a:p>
          <a:p>
            <a:r>
              <a:rPr b="0" lang="en-US" sz="1800" spc="-1" strike="noStrike">
                <a:solidFill>
                  <a:srgbClr val="801900"/>
                </a:solidFill>
                <a:latin typeface="Trebuchet MS"/>
              </a:rPr>
              <a:t># shows </a:t>
            </a:r>
            <a:r>
              <a:rPr b="0" i="1" lang="en-US" sz="1800" spc="-1" strike="noStrike">
                <a:solidFill>
                  <a:srgbClr val="801900"/>
                </a:solidFill>
                <a:latin typeface="Trebuchet MS"/>
              </a:rPr>
              <a:t>nearby</a:t>
            </a:r>
            <a:r>
              <a:rPr b="0" lang="en-US" sz="1800" spc="-1" strike="noStrike">
                <a:solidFill>
                  <a:srgbClr val="801900"/>
                </a:solidFill>
                <a:latin typeface="Trebuchet MS"/>
              </a:rPr>
              <a:t> structures</a:t>
            </a:r>
            <a:endParaRPr b="0" lang="en-US" sz="1800" spc="-1" strike="noStrike">
              <a:solidFill>
                <a:srgbClr val="000000"/>
              </a:solidFill>
              <a:latin typeface="Times New Roman"/>
            </a:endParaRPr>
          </a:p>
          <a:p>
            <a:r>
              <a:rPr b="1" lang="en-US" sz="1800" spc="-1" strike="noStrike">
                <a:solidFill>
                  <a:srgbClr val="801900"/>
                </a:solidFill>
                <a:latin typeface="Courier New"/>
              </a:rPr>
              <a:t>whereami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-coord_file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clusts.1D'[1,2,3]'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-tab | more</a:t>
            </a:r>
            <a:endParaRPr b="0" lang="en-US" sz="1800" spc="-1" strike="noStrike">
              <a:solidFill>
                <a:srgbClr val="000000"/>
              </a:solidFill>
              <a:latin typeface="Times New Roman"/>
            </a:endParaRPr>
          </a:p>
        </p:txBody>
      </p:sp>
      <p:pic>
        <p:nvPicPr>
          <p:cNvPr id="372" name="" descr=""/>
          <p:cNvPicPr/>
          <p:nvPr/>
        </p:nvPicPr>
        <p:blipFill>
          <a:blip r:embed="rId1"/>
          <a:stretch/>
        </p:blipFill>
        <p:spPr>
          <a:xfrm>
            <a:off x="4567680" y="3933720"/>
            <a:ext cx="4407840" cy="2756520"/>
          </a:xfrm>
          <a:prstGeom prst="rect">
            <a:avLst/>
          </a:prstGeom>
          <a:ln>
            <a:noFill/>
          </a:ln>
        </p:spPr>
      </p:pic>
      <p:sp>
        <p:nvSpPr>
          <p:cNvPr id="373" name="Line 4"/>
          <p:cNvSpPr/>
          <p:nvPr/>
        </p:nvSpPr>
        <p:spPr>
          <a:xfrm>
            <a:off x="2561040" y="6449400"/>
            <a:ext cx="1925280" cy="0"/>
          </a:xfrm>
          <a:prstGeom prst="line">
            <a:avLst/>
          </a:prstGeom>
          <a:ln w="54720">
            <a:solidFill>
              <a:srgbClr val="801900"/>
            </a:solidFill>
            <a:round/>
            <a:tailEnd len="med" type="triangle" w="med"/>
          </a:ln>
        </p:spPr>
        <p:style>
          <a:lnRef idx="0"/>
          <a:fillRef idx="0"/>
          <a:effectRef idx="0"/>
          <a:fontRef idx="minor"/>
        </p:style>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4" name="CustomShape 1"/>
          <p:cNvSpPr/>
          <p:nvPr/>
        </p:nvSpPr>
        <p:spPr>
          <a:xfrm>
            <a:off x="1413360" y="320040"/>
            <a:ext cx="63176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whereami on the command line</a:t>
            </a:r>
            <a:endParaRPr b="0" lang="en-US" sz="2400" spc="-1" strike="noStrike">
              <a:solidFill>
                <a:srgbClr val="000000"/>
              </a:solidFill>
              <a:latin typeface="Times New Roman"/>
            </a:endParaRPr>
          </a:p>
        </p:txBody>
      </p:sp>
      <p:sp>
        <p:nvSpPr>
          <p:cNvPr id="375" name="TextShape 2"/>
          <p:cNvSpPr txBox="1"/>
          <p:nvPr/>
        </p:nvSpPr>
        <p:spPr>
          <a:xfrm>
            <a:off x="317160" y="1088280"/>
            <a:ext cx="8070480" cy="826920"/>
          </a:xfrm>
          <a:prstGeom prst="rect">
            <a:avLst/>
          </a:prstGeom>
          <a:noFill/>
          <a:ln>
            <a:noFill/>
          </a:ln>
        </p:spPr>
        <p:txBody>
          <a:bodyPr lIns="90000" rIns="90000" tIns="45000" bIns="45000"/>
          <a:p>
            <a:r>
              <a:rPr b="1" lang="en-US" sz="1800" spc="-1" strike="noStrike">
                <a:solidFill>
                  <a:srgbClr val="000000"/>
                </a:solidFill>
                <a:latin typeface="Trebuchet MS"/>
              </a:rPr>
              <a:t>whereami</a:t>
            </a:r>
            <a:r>
              <a:rPr b="0" lang="en-US" sz="1800" spc="-1" strike="noStrike">
                <a:solidFill>
                  <a:srgbClr val="000000"/>
                </a:solidFill>
                <a:latin typeface="Trebuchet MS"/>
              </a:rPr>
              <a:t> can also report the overlap of ROIs with atlases</a:t>
            </a:r>
            <a:endParaRPr b="0" lang="en-US" sz="1800" spc="-1" strike="noStrike">
              <a:solidFill>
                <a:srgbClr val="000000"/>
              </a:solidFill>
              <a:latin typeface="Times New Roman"/>
            </a:endParaRPr>
          </a:p>
          <a:p>
            <a:r>
              <a:rPr b="1" i="1" lang="en-US" sz="1800" spc="-1" strike="noStrike">
                <a:solidFill>
                  <a:srgbClr val="801900"/>
                </a:solidFill>
                <a:latin typeface="Trebuchet MS"/>
              </a:rPr>
              <a:t>Ex: </a:t>
            </a:r>
            <a:r>
              <a:rPr b="1" lang="en-US" sz="1800" spc="-1" strike="noStrike">
                <a:solidFill>
                  <a:srgbClr val="801900"/>
                </a:solidFill>
                <a:latin typeface="Trebuchet MS"/>
              </a:rPr>
              <a:t>can be run in ~/AFNI_data6/afni/</a:t>
            </a:r>
            <a:r>
              <a:rPr b="0" lang="en-US" sz="1800" spc="-1" strike="noStrike">
                <a:solidFill>
                  <a:srgbClr val="000000"/>
                </a:solidFill>
                <a:latin typeface="Trebuchet MS"/>
              </a:rPr>
              <a:t> </a:t>
            </a:r>
            <a:endParaRPr b="0" lang="en-US" sz="1800" spc="-1" strike="noStrike">
              <a:solidFill>
                <a:srgbClr val="000000"/>
              </a:solidFill>
              <a:latin typeface="Times New Roman"/>
            </a:endParaRPr>
          </a:p>
        </p:txBody>
      </p:sp>
      <p:sp>
        <p:nvSpPr>
          <p:cNvPr id="376" name="TextShape 3"/>
          <p:cNvSpPr txBox="1"/>
          <p:nvPr/>
        </p:nvSpPr>
        <p:spPr>
          <a:xfrm>
            <a:off x="317160" y="1789200"/>
            <a:ext cx="8634240" cy="3656520"/>
          </a:xfrm>
          <a:prstGeom prst="rect">
            <a:avLst/>
          </a:prstGeom>
          <a:noFill/>
          <a:ln>
            <a:noFill/>
          </a:ln>
        </p:spPr>
        <p:txBody>
          <a:bodyPr lIns="90000" rIns="90000" tIns="45000" bIns="45000"/>
          <a:p>
            <a:r>
              <a:rPr b="0" lang="en-US" sz="1800" spc="-1" strike="noStrike">
                <a:solidFill>
                  <a:srgbClr val="801900"/>
                </a:solidFill>
                <a:latin typeface="Courier New"/>
              </a:rPr>
              <a:t># Quick way to make test ROI a sphere at a given location)</a:t>
            </a:r>
            <a:endParaRPr b="0" lang="en-US" sz="1800" spc="-1" strike="noStrike">
              <a:solidFill>
                <a:srgbClr val="000000"/>
              </a:solidFill>
              <a:latin typeface="Times New Roman"/>
            </a:endParaRPr>
          </a:p>
          <a:p>
            <a:r>
              <a:rPr b="1" lang="en-US" sz="1800" spc="-1" strike="noStrike">
                <a:solidFill>
                  <a:srgbClr val="801900"/>
                </a:solidFill>
                <a:latin typeface="Courier New"/>
              </a:rPr>
              <a:t>echo -14 66 23 &gt; tmp.txt</a:t>
            </a:r>
            <a:endParaRPr b="0" lang="en-US" sz="1800" spc="-1" strike="noStrike">
              <a:solidFill>
                <a:srgbClr val="000000"/>
              </a:solidFill>
              <a:latin typeface="Times New Roman"/>
            </a:endParaRPr>
          </a:p>
          <a:p>
            <a:r>
              <a:rPr b="1" lang="en-US" sz="1800" spc="-1" strike="noStrike">
                <a:solidFill>
                  <a:srgbClr val="801900"/>
                </a:solidFill>
                <a:latin typeface="Courier New"/>
              </a:rPr>
              <a:t>3dUndump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-xyz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-prefix tmproi.nii.gz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-master anat+tlrc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-datum byte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-srad 9.5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tmp.txt</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a:p>
            <a:r>
              <a:rPr b="0" lang="en-US" sz="1800" spc="-1" strike="noStrike">
                <a:solidFill>
                  <a:srgbClr val="801900"/>
                </a:solidFill>
                <a:latin typeface="Trebuchet MS"/>
              </a:rPr>
              <a:t># report overlap</a:t>
            </a:r>
            <a:endParaRPr b="0" lang="en-US" sz="1800" spc="-1" strike="noStrike">
              <a:solidFill>
                <a:srgbClr val="000000"/>
              </a:solidFill>
              <a:latin typeface="Times New Roman"/>
            </a:endParaRPr>
          </a:p>
          <a:p>
            <a:r>
              <a:rPr b="1" lang="en-US" sz="1800" spc="-1" strike="noStrike">
                <a:solidFill>
                  <a:srgbClr val="801900"/>
                </a:solidFill>
                <a:latin typeface="Courier New"/>
              </a:rPr>
              <a:t>whereami \</a:t>
            </a:r>
            <a:endParaRPr b="0" lang="en-US" sz="1800" spc="-1" strike="noStrike">
              <a:solidFill>
                <a:srgbClr val="000000"/>
              </a:solidFill>
              <a:latin typeface="Times New Roman"/>
            </a:endParaRPr>
          </a:p>
          <a:p>
            <a:r>
              <a:rPr b="1" lang="en-US" sz="1800" spc="-1" strike="noStrike">
                <a:solidFill>
                  <a:srgbClr val="801900"/>
                </a:solidFill>
                <a:latin typeface="Courier New"/>
              </a:rPr>
              <a:t>    </a:t>
            </a:r>
            <a:r>
              <a:rPr b="1" lang="en-US" sz="1800" spc="-1" strike="noStrike">
                <a:solidFill>
                  <a:srgbClr val="801900"/>
                </a:solidFill>
                <a:latin typeface="Courier New"/>
              </a:rPr>
              <a:t>-omask tmproi.nii.gz</a:t>
            </a:r>
            <a:endParaRPr b="0" lang="en-US" sz="1800" spc="-1" strike="noStrike">
              <a:solidFill>
                <a:srgbClr val="000000"/>
              </a:solidFill>
              <a:latin typeface="Times New Roman"/>
            </a:endParaRPr>
          </a:p>
        </p:txBody>
      </p:sp>
      <p:sp>
        <p:nvSpPr>
          <p:cNvPr id="377" name="Line 4"/>
          <p:cNvSpPr/>
          <p:nvPr/>
        </p:nvSpPr>
        <p:spPr>
          <a:xfrm>
            <a:off x="2130840" y="5599080"/>
            <a:ext cx="1925280" cy="0"/>
          </a:xfrm>
          <a:prstGeom prst="line">
            <a:avLst/>
          </a:prstGeom>
          <a:ln w="54720">
            <a:solidFill>
              <a:srgbClr val="801900"/>
            </a:solidFill>
            <a:round/>
            <a:tailEnd len="med" type="triangle" w="med"/>
          </a:ln>
        </p:spPr>
        <p:style>
          <a:lnRef idx="0"/>
          <a:fillRef idx="0"/>
          <a:effectRef idx="0"/>
          <a:fontRef idx="minor"/>
        </p:style>
      </p:sp>
      <p:pic>
        <p:nvPicPr>
          <p:cNvPr id="378" name="" descr=""/>
          <p:cNvPicPr/>
          <p:nvPr/>
        </p:nvPicPr>
        <p:blipFill>
          <a:blip r:embed="rId1"/>
          <a:stretch/>
        </p:blipFill>
        <p:spPr>
          <a:xfrm>
            <a:off x="4188960" y="3443760"/>
            <a:ext cx="4836960" cy="3288600"/>
          </a:xfrm>
          <a:prstGeom prst="rect">
            <a:avLst/>
          </a:prstGeom>
          <a:ln>
            <a:noFill/>
          </a:ln>
        </p:spPr>
      </p:pic>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9" name="CustomShape 1"/>
          <p:cNvSpPr/>
          <p:nvPr/>
        </p:nvSpPr>
        <p:spPr>
          <a:xfrm>
            <a:off x="1353960" y="182520"/>
            <a:ext cx="6440760" cy="62712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1" lang="en-US" sz="2400" spc="-1" strike="noStrike">
                <a:solidFill>
                  <a:srgbClr val="000000"/>
                </a:solidFill>
                <a:latin typeface="Trebuchet MS"/>
              </a:rPr>
              <a:t>Make your own template</a:t>
            </a:r>
            <a:endParaRPr b="0" lang="en-US" sz="2400" spc="-1" strike="noStrike">
              <a:solidFill>
                <a:srgbClr val="000000"/>
              </a:solidFill>
              <a:latin typeface="Times New Roman"/>
            </a:endParaRPr>
          </a:p>
        </p:txBody>
      </p:sp>
      <p:pic>
        <p:nvPicPr>
          <p:cNvPr id="380" name="" descr=""/>
          <p:cNvPicPr/>
          <p:nvPr/>
        </p:nvPicPr>
        <p:blipFill>
          <a:blip r:embed="rId1"/>
          <a:stretch/>
        </p:blipFill>
        <p:spPr>
          <a:xfrm>
            <a:off x="692280" y="1293840"/>
            <a:ext cx="2286000" cy="2286000"/>
          </a:xfrm>
          <a:prstGeom prst="rect">
            <a:avLst/>
          </a:prstGeom>
          <a:ln w="9360">
            <a:solidFill>
              <a:srgbClr val="ff0000"/>
            </a:solidFill>
            <a:miter/>
          </a:ln>
        </p:spPr>
      </p:pic>
      <p:pic>
        <p:nvPicPr>
          <p:cNvPr id="381" name="" descr=""/>
          <p:cNvPicPr/>
          <p:nvPr/>
        </p:nvPicPr>
        <p:blipFill>
          <a:blip r:embed="rId2"/>
          <a:stretch/>
        </p:blipFill>
        <p:spPr>
          <a:xfrm>
            <a:off x="3370320" y="1293840"/>
            <a:ext cx="2286000" cy="2286000"/>
          </a:xfrm>
          <a:prstGeom prst="rect">
            <a:avLst/>
          </a:prstGeom>
          <a:ln w="9360">
            <a:solidFill>
              <a:srgbClr val="ff0000"/>
            </a:solidFill>
            <a:miter/>
          </a:ln>
        </p:spPr>
      </p:pic>
      <p:pic>
        <p:nvPicPr>
          <p:cNvPr id="382" name="" descr=""/>
          <p:cNvPicPr/>
          <p:nvPr/>
        </p:nvPicPr>
        <p:blipFill>
          <a:blip r:embed="rId3"/>
          <a:stretch/>
        </p:blipFill>
        <p:spPr>
          <a:xfrm>
            <a:off x="692280" y="4122720"/>
            <a:ext cx="2286000" cy="2286000"/>
          </a:xfrm>
          <a:prstGeom prst="rect">
            <a:avLst/>
          </a:prstGeom>
          <a:ln w="9360">
            <a:solidFill>
              <a:srgbClr val="ff0000"/>
            </a:solidFill>
            <a:miter/>
          </a:ln>
        </p:spPr>
      </p:pic>
      <p:pic>
        <p:nvPicPr>
          <p:cNvPr id="383" name="" descr=""/>
          <p:cNvPicPr/>
          <p:nvPr/>
        </p:nvPicPr>
        <p:blipFill>
          <a:blip r:embed="rId4"/>
          <a:stretch/>
        </p:blipFill>
        <p:spPr>
          <a:xfrm>
            <a:off x="3370320" y="4122720"/>
            <a:ext cx="2286000" cy="2286000"/>
          </a:xfrm>
          <a:prstGeom prst="rect">
            <a:avLst/>
          </a:prstGeom>
          <a:ln w="9360">
            <a:solidFill>
              <a:srgbClr val="ff0000"/>
            </a:solidFill>
            <a:miter/>
          </a:ln>
        </p:spPr>
      </p:pic>
      <p:pic>
        <p:nvPicPr>
          <p:cNvPr id="384" name="" descr=""/>
          <p:cNvPicPr/>
          <p:nvPr/>
        </p:nvPicPr>
        <p:blipFill>
          <a:blip r:embed="rId5"/>
          <a:stretch/>
        </p:blipFill>
        <p:spPr>
          <a:xfrm>
            <a:off x="6000840" y="4122720"/>
            <a:ext cx="2286000" cy="2286000"/>
          </a:xfrm>
          <a:prstGeom prst="rect">
            <a:avLst/>
          </a:prstGeom>
          <a:ln w="9360">
            <a:solidFill>
              <a:srgbClr val="ff0000"/>
            </a:solidFill>
            <a:miter/>
          </a:ln>
        </p:spPr>
      </p:pic>
      <p:pic>
        <p:nvPicPr>
          <p:cNvPr id="385" name="" descr=""/>
          <p:cNvPicPr/>
          <p:nvPr/>
        </p:nvPicPr>
        <p:blipFill>
          <a:blip r:embed="rId6"/>
          <a:stretch/>
        </p:blipFill>
        <p:spPr>
          <a:xfrm>
            <a:off x="5723640" y="866520"/>
            <a:ext cx="3440880" cy="2416680"/>
          </a:xfrm>
          <a:prstGeom prst="rect">
            <a:avLst/>
          </a:prstGeom>
          <a:ln>
            <a:noFill/>
          </a:ln>
        </p:spPr>
      </p:pic>
      <p:sp>
        <p:nvSpPr>
          <p:cNvPr id="386" name="CustomShape 2"/>
          <p:cNvSpPr/>
          <p:nvPr/>
        </p:nvSpPr>
        <p:spPr>
          <a:xfrm>
            <a:off x="5644080" y="890280"/>
            <a:ext cx="3602160" cy="228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r>
              <a:rPr b="0" lang="en-US" sz="1800" spc="-1" strike="noStrike">
                <a:solidFill>
                  <a:srgbClr val="000000"/>
                </a:solidFill>
                <a:latin typeface="Courier New"/>
              </a:rPr>
              <a:t>@toMNI_Awarp</a:t>
            </a:r>
            <a:endParaRPr b="0" lang="en-US" sz="1800" spc="-1" strike="noStrike">
              <a:solidFill>
                <a:srgbClr val="000000"/>
              </a:solidFill>
              <a:latin typeface="Times New Roman"/>
            </a:endParaRPr>
          </a:p>
          <a:p>
            <a:pPr algn="ctr"/>
            <a:r>
              <a:rPr b="0" lang="en-US" sz="1800" spc="-1" strike="noStrike">
                <a:solidFill>
                  <a:srgbClr val="000000"/>
                </a:solidFill>
                <a:latin typeface="Courier New"/>
              </a:rPr>
              <a:t>@toMNI_Qwarpar</a:t>
            </a:r>
            <a:endParaRPr b="0" lang="en-US" sz="1800" spc="-1" strike="noStrike">
              <a:solidFill>
                <a:srgbClr val="000000"/>
              </a:solidFill>
              <a:latin typeface="Times New Roman"/>
            </a:endParaRPr>
          </a:p>
          <a:p>
            <a:pPr algn="ctr"/>
            <a:r>
              <a:rPr b="0" lang="en-US" sz="1800" spc="-1" strike="noStrike">
                <a:solidFill>
                  <a:srgbClr val="000000"/>
                </a:solidFill>
                <a:latin typeface="Trebuchet MS"/>
              </a:rPr>
              <a:t>Averages of 21</a:t>
            </a:r>
            <a:endParaRPr b="0" lang="en-US" sz="1800" spc="-1" strike="noStrike">
              <a:solidFill>
                <a:srgbClr val="000000"/>
              </a:solidFill>
              <a:latin typeface="Times New Roman"/>
            </a:endParaRPr>
          </a:p>
          <a:p>
            <a:pPr algn="ctr"/>
            <a:r>
              <a:rPr b="0" lang="en-US" sz="1800" spc="-1" strike="noStrike">
                <a:solidFill>
                  <a:srgbClr val="000000"/>
                </a:solidFill>
                <a:latin typeface="Trebuchet MS"/>
              </a:rPr>
              <a:t>3 Tesla brain volumes</a:t>
            </a:r>
            <a:endParaRPr b="0" lang="en-US" sz="1800" spc="-1" strike="noStrike">
              <a:solidFill>
                <a:srgbClr val="000000"/>
              </a:solidFill>
              <a:latin typeface="Times New Roman"/>
            </a:endParaRPr>
          </a:p>
          <a:p>
            <a:pPr algn="ctr"/>
            <a:r>
              <a:rPr b="0" lang="en-US" sz="1800" spc="-1" strike="noStrike">
                <a:solidFill>
                  <a:srgbClr val="000000"/>
                </a:solidFill>
                <a:latin typeface="Trebuchet MS"/>
              </a:rPr>
              <a:t>with varied</a:t>
            </a:r>
            <a:endParaRPr b="0" lang="en-US" sz="1800" spc="-1" strike="noStrike">
              <a:solidFill>
                <a:srgbClr val="000000"/>
              </a:solidFill>
              <a:latin typeface="Times New Roman"/>
            </a:endParaRPr>
          </a:p>
          <a:p>
            <a:pPr algn="ctr"/>
            <a:r>
              <a:rPr b="0" lang="en-US" sz="1800" spc="-1" strike="noStrike">
                <a:solidFill>
                  <a:srgbClr val="000000"/>
                </a:solidFill>
                <a:latin typeface="Trebuchet MS"/>
              </a:rPr>
              <a:t>levels of refinement in</a:t>
            </a:r>
            <a:endParaRPr b="0" lang="en-US" sz="1800" spc="-1" strike="noStrike">
              <a:solidFill>
                <a:srgbClr val="000000"/>
              </a:solidFill>
              <a:latin typeface="Times New Roman"/>
            </a:endParaRPr>
          </a:p>
          <a:p>
            <a:pPr algn="ctr"/>
            <a:r>
              <a:rPr b="0" lang="en-US" sz="1800" spc="-1" strike="noStrike">
                <a:solidFill>
                  <a:srgbClr val="000000"/>
                </a:solidFill>
                <a:latin typeface="Trebuchet MS"/>
              </a:rPr>
              <a:t>the nonlinear warping</a:t>
            </a:r>
            <a:endParaRPr b="0" lang="en-US" sz="1800" spc="-1" strike="noStrike">
              <a:solidFill>
                <a:srgbClr val="000000"/>
              </a:solidFill>
              <a:latin typeface="Times New Roman"/>
            </a:endParaRPr>
          </a:p>
          <a:p>
            <a:pPr algn="ctr"/>
            <a:r>
              <a:rPr b="0" lang="en-US" sz="1800" spc="-1" strike="noStrike">
                <a:solidFill>
                  <a:srgbClr val="000000"/>
                </a:solidFill>
                <a:latin typeface="Trebuchet MS"/>
              </a:rPr>
              <a:t>(smaller patch=more refinement)</a:t>
            </a:r>
            <a:endParaRPr b="0" lang="en-US" sz="1800" spc="-1" strike="noStrike">
              <a:solidFill>
                <a:srgbClr val="000000"/>
              </a:solidFill>
              <a:latin typeface="Times New Roman"/>
            </a:endParaRPr>
          </a:p>
        </p:txBody>
      </p:sp>
      <p:grpSp>
        <p:nvGrpSpPr>
          <p:cNvPr id="387" name="Group 3"/>
          <p:cNvGrpSpPr/>
          <p:nvPr/>
        </p:nvGrpSpPr>
        <p:grpSpPr>
          <a:xfrm>
            <a:off x="792000" y="914400"/>
            <a:ext cx="2013840" cy="406440"/>
            <a:chOff x="792000" y="914400"/>
            <a:chExt cx="2013840" cy="406440"/>
          </a:xfrm>
        </p:grpSpPr>
        <p:pic>
          <p:nvPicPr>
            <p:cNvPr id="388" name="" descr=""/>
            <p:cNvPicPr/>
            <p:nvPr/>
          </p:nvPicPr>
          <p:blipFill>
            <a:blip r:embed="rId7"/>
            <a:stretch/>
          </p:blipFill>
          <p:spPr>
            <a:xfrm>
              <a:off x="792000" y="914400"/>
              <a:ext cx="1930680" cy="406440"/>
            </a:xfrm>
            <a:prstGeom prst="rect">
              <a:avLst/>
            </a:prstGeom>
            <a:ln>
              <a:noFill/>
            </a:ln>
          </p:spPr>
        </p:pic>
        <p:sp>
          <p:nvSpPr>
            <p:cNvPr id="389" name="CustomShape 4"/>
            <p:cNvSpPr/>
            <p:nvPr/>
          </p:nvSpPr>
          <p:spPr>
            <a:xfrm>
              <a:off x="819000" y="939960"/>
              <a:ext cx="19868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latin typeface="Trebuchet MS"/>
                </a:rPr>
                <a:t>MNI 152 template</a:t>
              </a:r>
              <a:endParaRPr b="0" lang="en-US" sz="1800" spc="-1" strike="noStrike">
                <a:solidFill>
                  <a:srgbClr val="000000"/>
                </a:solidFill>
                <a:latin typeface="Times New Roman"/>
              </a:endParaRPr>
            </a:p>
          </p:txBody>
        </p:sp>
      </p:grpSp>
      <p:grpSp>
        <p:nvGrpSpPr>
          <p:cNvPr id="390" name="Group 5"/>
          <p:cNvGrpSpPr/>
          <p:nvPr/>
        </p:nvGrpSpPr>
        <p:grpSpPr>
          <a:xfrm>
            <a:off x="3633840" y="914400"/>
            <a:ext cx="1722600" cy="406440"/>
            <a:chOff x="3633840" y="914400"/>
            <a:chExt cx="1722600" cy="406440"/>
          </a:xfrm>
        </p:grpSpPr>
        <p:pic>
          <p:nvPicPr>
            <p:cNvPr id="391" name="" descr=""/>
            <p:cNvPicPr/>
            <p:nvPr/>
          </p:nvPicPr>
          <p:blipFill>
            <a:blip r:embed="rId8"/>
            <a:stretch/>
          </p:blipFill>
          <p:spPr>
            <a:xfrm>
              <a:off x="3633840" y="914400"/>
              <a:ext cx="1655640" cy="406440"/>
            </a:xfrm>
            <a:prstGeom prst="rect">
              <a:avLst/>
            </a:prstGeom>
            <a:ln>
              <a:noFill/>
            </a:ln>
          </p:spPr>
        </p:pic>
        <p:sp>
          <p:nvSpPr>
            <p:cNvPr id="392" name="CustomShape 6"/>
            <p:cNvSpPr/>
            <p:nvPr/>
          </p:nvSpPr>
          <p:spPr>
            <a:xfrm>
              <a:off x="3660840" y="939960"/>
              <a:ext cx="169560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latin typeface="Trebuchet MS"/>
                </a:rPr>
                <a:t>Linear = Affine</a:t>
              </a:r>
              <a:endParaRPr b="0" lang="en-US" sz="1800" spc="-1" strike="noStrike">
                <a:solidFill>
                  <a:srgbClr val="000000"/>
                </a:solidFill>
                <a:latin typeface="Times New Roman"/>
              </a:endParaRPr>
            </a:p>
          </p:txBody>
        </p:sp>
      </p:grpSp>
      <p:grpSp>
        <p:nvGrpSpPr>
          <p:cNvPr id="393" name="Group 7"/>
          <p:cNvGrpSpPr/>
          <p:nvPr/>
        </p:nvGrpSpPr>
        <p:grpSpPr>
          <a:xfrm>
            <a:off x="628560" y="3736800"/>
            <a:ext cx="2403720" cy="406440"/>
            <a:chOff x="628560" y="3736800"/>
            <a:chExt cx="2403720" cy="406440"/>
          </a:xfrm>
        </p:grpSpPr>
        <p:pic>
          <p:nvPicPr>
            <p:cNvPr id="394" name="" descr=""/>
            <p:cNvPicPr/>
            <p:nvPr/>
          </p:nvPicPr>
          <p:blipFill>
            <a:blip r:embed="rId9"/>
            <a:stretch/>
          </p:blipFill>
          <p:spPr>
            <a:xfrm>
              <a:off x="628560" y="3736800"/>
              <a:ext cx="2379960" cy="406440"/>
            </a:xfrm>
            <a:prstGeom prst="rect">
              <a:avLst/>
            </a:prstGeom>
            <a:ln>
              <a:noFill/>
            </a:ln>
          </p:spPr>
        </p:pic>
        <p:sp>
          <p:nvSpPr>
            <p:cNvPr id="395" name="CustomShape 8"/>
            <p:cNvSpPr/>
            <p:nvPr/>
          </p:nvSpPr>
          <p:spPr>
            <a:xfrm>
              <a:off x="657000" y="3762360"/>
              <a:ext cx="237528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latin typeface="Trebuchet MS"/>
                </a:rPr>
                <a:t>Nonlinear: Patch=101</a:t>
              </a:r>
              <a:endParaRPr b="0" lang="en-US" sz="1800" spc="-1" strike="noStrike">
                <a:solidFill>
                  <a:srgbClr val="000000"/>
                </a:solidFill>
                <a:latin typeface="Times New Roman"/>
              </a:endParaRPr>
            </a:p>
          </p:txBody>
        </p:sp>
      </p:grpSp>
      <p:grpSp>
        <p:nvGrpSpPr>
          <p:cNvPr id="396" name="Group 9"/>
          <p:cNvGrpSpPr/>
          <p:nvPr/>
        </p:nvGrpSpPr>
        <p:grpSpPr>
          <a:xfrm>
            <a:off x="3365640" y="3736800"/>
            <a:ext cx="2312280" cy="406440"/>
            <a:chOff x="3365640" y="3736800"/>
            <a:chExt cx="2312280" cy="406440"/>
          </a:xfrm>
        </p:grpSpPr>
        <p:pic>
          <p:nvPicPr>
            <p:cNvPr id="397" name="" descr=""/>
            <p:cNvPicPr/>
            <p:nvPr/>
          </p:nvPicPr>
          <p:blipFill>
            <a:blip r:embed="rId10"/>
            <a:stretch/>
          </p:blipFill>
          <p:spPr>
            <a:xfrm>
              <a:off x="3365640" y="3736800"/>
              <a:ext cx="2312280" cy="406440"/>
            </a:xfrm>
            <a:prstGeom prst="rect">
              <a:avLst/>
            </a:prstGeom>
            <a:ln>
              <a:noFill/>
            </a:ln>
          </p:spPr>
        </p:pic>
        <p:sp>
          <p:nvSpPr>
            <p:cNvPr id="398" name="CustomShape 10"/>
            <p:cNvSpPr/>
            <p:nvPr/>
          </p:nvSpPr>
          <p:spPr>
            <a:xfrm>
              <a:off x="3392640" y="3762360"/>
              <a:ext cx="22550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latin typeface="Trebuchet MS"/>
                </a:rPr>
                <a:t>Nonlinear: Patch=49</a:t>
              </a:r>
              <a:endParaRPr b="0" lang="en-US" sz="1800" spc="-1" strike="noStrike">
                <a:solidFill>
                  <a:srgbClr val="000000"/>
                </a:solidFill>
                <a:latin typeface="Times New Roman"/>
              </a:endParaRPr>
            </a:p>
          </p:txBody>
        </p:sp>
      </p:grpSp>
      <p:grpSp>
        <p:nvGrpSpPr>
          <p:cNvPr id="399" name="Group 11"/>
          <p:cNvGrpSpPr/>
          <p:nvPr/>
        </p:nvGrpSpPr>
        <p:grpSpPr>
          <a:xfrm>
            <a:off x="5999040" y="3736800"/>
            <a:ext cx="2278800" cy="406440"/>
            <a:chOff x="5999040" y="3736800"/>
            <a:chExt cx="2278800" cy="406440"/>
          </a:xfrm>
        </p:grpSpPr>
        <p:pic>
          <p:nvPicPr>
            <p:cNvPr id="400" name="" descr=""/>
            <p:cNvPicPr/>
            <p:nvPr/>
          </p:nvPicPr>
          <p:blipFill>
            <a:blip r:embed="rId11"/>
            <a:stretch/>
          </p:blipFill>
          <p:spPr>
            <a:xfrm>
              <a:off x="5999040" y="3736800"/>
              <a:ext cx="2275560" cy="406440"/>
            </a:xfrm>
            <a:prstGeom prst="rect">
              <a:avLst/>
            </a:prstGeom>
            <a:ln>
              <a:noFill/>
            </a:ln>
          </p:spPr>
        </p:pic>
        <p:sp>
          <p:nvSpPr>
            <p:cNvPr id="401" name="CustomShape 12"/>
            <p:cNvSpPr/>
            <p:nvPr/>
          </p:nvSpPr>
          <p:spPr>
            <a:xfrm>
              <a:off x="6022800" y="3762360"/>
              <a:ext cx="22550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latin typeface="Trebuchet MS"/>
                </a:rPr>
                <a:t>Nonlinear: Patch=23</a:t>
              </a:r>
              <a:endParaRPr b="0" lang="en-US" sz="1800" spc="-1" strike="noStrike">
                <a:solidFill>
                  <a:srgbClr val="000000"/>
                </a:solidFill>
                <a:latin typeface="Times New Roman"/>
              </a:endParaRPr>
            </a:p>
          </p:txBody>
        </p:sp>
      </p:grpSp>
      <p:grpSp>
        <p:nvGrpSpPr>
          <p:cNvPr id="402" name="Group 13"/>
          <p:cNvGrpSpPr/>
          <p:nvPr/>
        </p:nvGrpSpPr>
        <p:grpSpPr>
          <a:xfrm>
            <a:off x="4334040" y="3333600"/>
            <a:ext cx="1718280" cy="401760"/>
            <a:chOff x="4334040" y="3333600"/>
            <a:chExt cx="1718280" cy="401760"/>
          </a:xfrm>
        </p:grpSpPr>
        <p:pic>
          <p:nvPicPr>
            <p:cNvPr id="403" name="" descr=""/>
            <p:cNvPicPr/>
            <p:nvPr/>
          </p:nvPicPr>
          <p:blipFill>
            <a:blip r:embed="rId12"/>
            <a:stretch/>
          </p:blipFill>
          <p:spPr>
            <a:xfrm>
              <a:off x="4334040" y="3333600"/>
              <a:ext cx="1718280" cy="401760"/>
            </a:xfrm>
            <a:prstGeom prst="rect">
              <a:avLst/>
            </a:prstGeom>
            <a:ln>
              <a:noFill/>
            </a:ln>
          </p:spPr>
        </p:pic>
        <p:sp>
          <p:nvSpPr>
            <p:cNvPr id="404" name="CustomShape 14"/>
            <p:cNvSpPr/>
            <p:nvPr/>
          </p:nvSpPr>
          <p:spPr>
            <a:xfrm>
              <a:off x="4364640" y="3357720"/>
              <a:ext cx="165888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latin typeface="Trebuchet MS"/>
                </a:rPr>
                <a:t>12 parameters</a:t>
              </a:r>
              <a:endParaRPr b="0" lang="en-US" sz="1800" spc="-1" strike="noStrike">
                <a:solidFill>
                  <a:srgbClr val="000000"/>
                </a:solidFill>
                <a:latin typeface="Times New Roman"/>
              </a:endParaRPr>
            </a:p>
          </p:txBody>
        </p:sp>
      </p:grpSp>
      <p:grpSp>
        <p:nvGrpSpPr>
          <p:cNvPr id="405" name="Group 15"/>
          <p:cNvGrpSpPr/>
          <p:nvPr/>
        </p:nvGrpSpPr>
        <p:grpSpPr>
          <a:xfrm>
            <a:off x="2328840" y="6188040"/>
            <a:ext cx="808200" cy="399960"/>
            <a:chOff x="2328840" y="6188040"/>
            <a:chExt cx="808200" cy="399960"/>
          </a:xfrm>
        </p:grpSpPr>
        <p:pic>
          <p:nvPicPr>
            <p:cNvPr id="406" name="" descr=""/>
            <p:cNvPicPr/>
            <p:nvPr/>
          </p:nvPicPr>
          <p:blipFill>
            <a:blip r:embed="rId13"/>
            <a:stretch/>
          </p:blipFill>
          <p:spPr>
            <a:xfrm>
              <a:off x="2328840" y="6188040"/>
              <a:ext cx="808200" cy="399960"/>
            </a:xfrm>
            <a:prstGeom prst="rect">
              <a:avLst/>
            </a:prstGeom>
            <a:ln>
              <a:noFill/>
            </a:ln>
          </p:spPr>
        </p:pic>
        <p:sp>
          <p:nvSpPr>
            <p:cNvPr id="407" name="CustomShape 16"/>
            <p:cNvSpPr/>
            <p:nvPr/>
          </p:nvSpPr>
          <p:spPr>
            <a:xfrm>
              <a:off x="2352600" y="6210360"/>
              <a:ext cx="7826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latin typeface="Trebuchet MS"/>
                </a:rPr>
                <a:t>+1002</a:t>
              </a:r>
              <a:endParaRPr b="0" lang="en-US" sz="1800" spc="-1" strike="noStrike">
                <a:solidFill>
                  <a:srgbClr val="000000"/>
                </a:solidFill>
                <a:latin typeface="Times New Roman"/>
              </a:endParaRPr>
            </a:p>
          </p:txBody>
        </p:sp>
      </p:grpSp>
      <p:grpSp>
        <p:nvGrpSpPr>
          <p:cNvPr id="408" name="Group 17"/>
          <p:cNvGrpSpPr/>
          <p:nvPr/>
        </p:nvGrpSpPr>
        <p:grpSpPr>
          <a:xfrm>
            <a:off x="5005440" y="6188040"/>
            <a:ext cx="814320" cy="399960"/>
            <a:chOff x="5005440" y="6188040"/>
            <a:chExt cx="814320" cy="399960"/>
          </a:xfrm>
        </p:grpSpPr>
        <p:pic>
          <p:nvPicPr>
            <p:cNvPr id="409" name="" descr=""/>
            <p:cNvPicPr/>
            <p:nvPr/>
          </p:nvPicPr>
          <p:blipFill>
            <a:blip r:embed="rId14"/>
            <a:stretch/>
          </p:blipFill>
          <p:spPr>
            <a:xfrm>
              <a:off x="5005440" y="6188040"/>
              <a:ext cx="814320" cy="399960"/>
            </a:xfrm>
            <a:prstGeom prst="rect">
              <a:avLst/>
            </a:prstGeom>
            <a:ln>
              <a:noFill/>
            </a:ln>
          </p:spPr>
        </p:pic>
        <p:sp>
          <p:nvSpPr>
            <p:cNvPr id="410" name="CustomShape 18"/>
            <p:cNvSpPr/>
            <p:nvPr/>
          </p:nvSpPr>
          <p:spPr>
            <a:xfrm>
              <a:off x="5030640" y="6210360"/>
              <a:ext cx="7826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latin typeface="Trebuchet MS"/>
                </a:rPr>
                <a:t>+9048</a:t>
              </a:r>
              <a:endParaRPr b="0" lang="en-US" sz="1800" spc="-1" strike="noStrike">
                <a:solidFill>
                  <a:srgbClr val="000000"/>
                </a:solidFill>
                <a:latin typeface="Times New Roman"/>
              </a:endParaRPr>
            </a:p>
          </p:txBody>
        </p:sp>
      </p:grpSp>
      <p:grpSp>
        <p:nvGrpSpPr>
          <p:cNvPr id="411" name="Group 19"/>
          <p:cNvGrpSpPr/>
          <p:nvPr/>
        </p:nvGrpSpPr>
        <p:grpSpPr>
          <a:xfrm>
            <a:off x="7540560" y="6181560"/>
            <a:ext cx="927000" cy="406440"/>
            <a:chOff x="7540560" y="6181560"/>
            <a:chExt cx="927000" cy="406440"/>
          </a:xfrm>
        </p:grpSpPr>
        <p:pic>
          <p:nvPicPr>
            <p:cNvPr id="412" name="" descr=""/>
            <p:cNvPicPr/>
            <p:nvPr/>
          </p:nvPicPr>
          <p:blipFill>
            <a:blip r:embed="rId15"/>
            <a:stretch/>
          </p:blipFill>
          <p:spPr>
            <a:xfrm>
              <a:off x="7540560" y="6181560"/>
              <a:ext cx="925560" cy="406440"/>
            </a:xfrm>
            <a:prstGeom prst="rect">
              <a:avLst/>
            </a:prstGeom>
            <a:ln>
              <a:noFill/>
            </a:ln>
          </p:spPr>
        </p:pic>
        <p:sp>
          <p:nvSpPr>
            <p:cNvPr id="413" name="CustomShape 20"/>
            <p:cNvSpPr/>
            <p:nvPr/>
          </p:nvSpPr>
          <p:spPr>
            <a:xfrm>
              <a:off x="7564320" y="6208560"/>
              <a:ext cx="9032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latin typeface="Trebuchet MS"/>
                </a:rPr>
                <a:t>+70008</a:t>
              </a:r>
              <a:endParaRPr b="0" lang="en-US" sz="1800" spc="-1" strike="noStrike">
                <a:solidFill>
                  <a:srgbClr val="000000"/>
                </a:solidFill>
                <a:latin typeface="Times New Roman"/>
              </a:endParaRPr>
            </a:p>
          </p:txBody>
        </p:sp>
      </p:gr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4" name="CustomShape 1"/>
          <p:cNvSpPr/>
          <p:nvPr/>
        </p:nvSpPr>
        <p:spPr>
          <a:xfrm>
            <a:off x="1353960" y="182520"/>
            <a:ext cx="6440400" cy="6267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00000"/>
              </a:lnSpc>
            </a:pPr>
            <a:r>
              <a:rPr b="1" lang="en-US" sz="2400" spc="-1" strike="noStrike">
                <a:solidFill>
                  <a:srgbClr val="000000"/>
                </a:solidFill>
                <a:latin typeface="Times New Roman"/>
                <a:ea typeface="DejaVu Sans"/>
              </a:rPr>
              <a:t>Make your own template - faster, easier!</a:t>
            </a:r>
            <a:endParaRPr b="0" lang="en-US" sz="2400" spc="-1" strike="noStrike">
              <a:latin typeface="Arial"/>
            </a:endParaRPr>
          </a:p>
        </p:txBody>
      </p:sp>
      <p:sp>
        <p:nvSpPr>
          <p:cNvPr id="415" name="TextShape 2"/>
          <p:cNvSpPr txBox="1"/>
          <p:nvPr/>
        </p:nvSpPr>
        <p:spPr>
          <a:xfrm>
            <a:off x="590400" y="1055880"/>
            <a:ext cx="3818880" cy="1114200"/>
          </a:xfrm>
          <a:prstGeom prst="rect">
            <a:avLst/>
          </a:prstGeom>
          <a:noFill/>
          <a:ln>
            <a:noFill/>
          </a:ln>
        </p:spPr>
        <p:txBody>
          <a:bodyPr lIns="90000" rIns="90000" tIns="45000" bIns="45000"/>
          <a:p>
            <a:r>
              <a:rPr b="0" lang="en-US" sz="1800" spc="-1" strike="noStrike">
                <a:latin typeface="Arial"/>
              </a:rPr>
              <a:t>make_template_dask.py - Dask parallelization - 10, 100 or 1000 subjects on a cluster, server or PC</a:t>
            </a:r>
            <a:endParaRPr b="0" lang="en-US" sz="1800" spc="-1" strike="noStrike">
              <a:latin typeface="Arial"/>
            </a:endParaRPr>
          </a:p>
          <a:p>
            <a:endParaRPr b="0" lang="en-US" sz="1800" spc="-1" strike="noStrike">
              <a:latin typeface="Arial"/>
            </a:endParaRPr>
          </a:p>
        </p:txBody>
      </p:sp>
      <p:pic>
        <p:nvPicPr>
          <p:cNvPr id="416" name="" descr=""/>
          <p:cNvPicPr/>
          <p:nvPr/>
        </p:nvPicPr>
        <p:blipFill>
          <a:blip r:embed="rId1">
            <a:alphaModFix amt="20000"/>
          </a:blip>
          <a:srcRect l="0" t="8055" r="0" b="0"/>
          <a:stretch/>
        </p:blipFill>
        <p:spPr>
          <a:xfrm>
            <a:off x="743760" y="3584160"/>
            <a:ext cx="4348440" cy="3273840"/>
          </a:xfrm>
          <a:prstGeom prst="rect">
            <a:avLst/>
          </a:prstGeom>
          <a:ln>
            <a:noFill/>
          </a:ln>
        </p:spPr>
      </p:pic>
      <p:pic>
        <p:nvPicPr>
          <p:cNvPr id="417" name="" descr=""/>
          <p:cNvPicPr/>
          <p:nvPr/>
        </p:nvPicPr>
        <p:blipFill>
          <a:blip r:embed="rId2">
            <a:alphaModFix amt="20000"/>
          </a:blip>
          <a:srcRect l="16930" t="8444" r="16147" b="17059"/>
          <a:stretch/>
        </p:blipFill>
        <p:spPr>
          <a:xfrm>
            <a:off x="4785840" y="4665960"/>
            <a:ext cx="2405880" cy="1909080"/>
          </a:xfrm>
          <a:prstGeom prst="rect">
            <a:avLst/>
          </a:prstGeom>
          <a:ln>
            <a:noFill/>
          </a:ln>
        </p:spPr>
      </p:pic>
      <p:pic>
        <p:nvPicPr>
          <p:cNvPr id="418" name="" descr=""/>
          <p:cNvPicPr/>
          <p:nvPr/>
        </p:nvPicPr>
        <p:blipFill>
          <a:blip r:embed="rId3">
            <a:alphaModFix amt="20000"/>
          </a:blip>
          <a:stretch/>
        </p:blipFill>
        <p:spPr>
          <a:xfrm>
            <a:off x="2779560" y="2021400"/>
            <a:ext cx="6048360" cy="3063960"/>
          </a:xfrm>
          <a:prstGeom prst="rect">
            <a:avLst/>
          </a:prstGeom>
          <a:ln>
            <a:noFill/>
          </a:ln>
        </p:spPr>
      </p:pic>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9" name="CustomShape 1"/>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 </a:t>
            </a:r>
            <a:r>
              <a:rPr b="0" lang="en-US" sz="1700" spc="-1" strike="noStrike">
                <a:solidFill>
                  <a:srgbClr val="000000"/>
                </a:solidFill>
                <a:latin typeface="Trebuchet MS"/>
              </a:rPr>
              <a:t>New atlases – easy and fun. Make your own! </a:t>
            </a:r>
            <a:endParaRPr b="0" lang="en-US" sz="1700" spc="-1" strike="noStrike">
              <a:solidFill>
                <a:srgbClr val="000000"/>
              </a:solid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latin typeface="Trebuchet MS"/>
                <a:ea typeface="msmincho"/>
              </a:rPr>
              <a:t>make available in AFNI GUI and whereami and to other user   </a:t>
            </a:r>
            <a:endParaRPr b="0" lang="en-US" sz="1700" spc="-1" strike="noStrike">
              <a:solidFill>
                <a:srgbClr val="000000"/>
              </a:solidFill>
              <a:latin typeface="Times New Roman"/>
            </a:endParaRPr>
          </a:p>
          <a:p>
            <a:pPr marL="231480" indent="-223560">
              <a:lnSpc>
                <a:spcPct val="100000"/>
              </a:lnSpc>
              <a:spcBef>
                <a:spcPts val="422"/>
              </a:spcBef>
            </a:pPr>
            <a:endParaRPr b="0" lang="en-US" sz="1700" spc="-1" strike="noStrike">
              <a:solidFill>
                <a:srgbClr val="000000"/>
              </a:solidFill>
              <a:latin typeface="Times New Roman"/>
            </a:endParaRPr>
          </a:p>
          <a:p>
            <a:pPr marL="231480" indent="-223560">
              <a:lnSpc>
                <a:spcPct val="100000"/>
              </a:lnSpc>
              <a:spcBef>
                <a:spcPts val="422"/>
              </a:spcBef>
            </a:pPr>
            <a:r>
              <a:rPr b="1" lang="en-US" sz="1800" spc="-1" strike="noStrike">
                <a:solidFill>
                  <a:srgbClr val="3333cc"/>
                </a:solidFill>
                <a:latin typeface="Trebuchet MS"/>
              </a:rPr>
              <a:t>  </a:t>
            </a:r>
            <a:r>
              <a:rPr b="1" lang="en-US" sz="1700" spc="-1" strike="noStrike">
                <a:solidFill>
                  <a:srgbClr val="000000"/>
                </a:solidFill>
                <a:latin typeface="Courier New"/>
                <a:ea typeface="Courier New"/>
              </a:rPr>
              <a:t>@AfniEnv -set AFNI_SUPP_ATLAS_DIR ~/MyCustomAtlases/</a:t>
            </a:r>
            <a:br/>
            <a:br/>
            <a:r>
              <a:rPr b="0" lang="en-US" sz="1700" spc="-1" strike="noStrike">
                <a:solidFill>
                  <a:srgbClr val="000000"/>
                </a:solidFill>
                <a:latin typeface="Trebuchet MS"/>
              </a:rPr>
              <a:t>Then:</a:t>
            </a:r>
            <a:endParaRPr b="0" lang="en-US" sz="1700" spc="-1" strike="noStrike">
              <a:solidFill>
                <a:srgbClr val="000000"/>
              </a:solidFill>
              <a:latin typeface="Times New Roman"/>
            </a:endParaRPr>
          </a:p>
          <a:p>
            <a:pPr marL="231480" indent="-223560">
              <a:lnSpc>
                <a:spcPct val="100000"/>
              </a:lnSpc>
              <a:spcBef>
                <a:spcPts val="422"/>
              </a:spcBef>
            </a:pPr>
            <a:endParaRPr b="0" lang="en-US" sz="1700" spc="-1" strike="noStrike">
              <a:solidFill>
                <a:srgbClr val="000000"/>
              </a:solidFill>
              <a:latin typeface="Times New Roman"/>
            </a:endParaRPr>
          </a:p>
          <a:p>
            <a:pPr marL="231480" indent="-223560">
              <a:lnSpc>
                <a:spcPct val="100000"/>
              </a:lnSpc>
              <a:spcBef>
                <a:spcPts val="422"/>
              </a:spcBef>
            </a:pPr>
            <a:r>
              <a:rPr b="0" lang="en-US" sz="1700" spc="-1" strike="noStrike">
                <a:solidFill>
                  <a:srgbClr val="000000"/>
                </a:solidFill>
                <a:latin typeface="Trebuchet MS"/>
              </a:rPr>
              <a:t>     </a:t>
            </a:r>
            <a:r>
              <a:rPr b="1" lang="en-US" sz="1700" spc="-1" strike="noStrike">
                <a:solidFill>
                  <a:srgbClr val="ff0000"/>
                </a:solidFill>
                <a:latin typeface="Courier New"/>
                <a:ea typeface="Courier New"/>
              </a:rPr>
              <a:t>@Atlasize -space MNI -dset atlas_for_all.nii \</a:t>
            </a:r>
            <a:br/>
            <a:r>
              <a:rPr b="1" lang="en-US" sz="1700" spc="-1" strike="noStrike">
                <a:solidFill>
                  <a:srgbClr val="ff0000"/>
                </a:solidFill>
                <a:latin typeface="Courier New"/>
                <a:ea typeface="Courier New"/>
              </a:rPr>
              <a:t>                   -lab_file keys.txt 1 0 -atlas_type G</a:t>
            </a:r>
            <a:br/>
            <a:br/>
            <a:r>
              <a:rPr b="0" lang="en-US" sz="1700" spc="-1" strike="noStrike">
                <a:solidFill>
                  <a:srgbClr val="000000"/>
                </a:solidFill>
                <a:latin typeface="Trebuchet MS"/>
              </a:rPr>
              <a:t>    In ~/MyCustomAtlases/ you will now find  atlas_for_all.nii along </a:t>
            </a:r>
            <a:br/>
            <a:r>
              <a:rPr b="0" lang="en-US" sz="1700" spc="-1" strike="noStrike">
                <a:solidFill>
                  <a:srgbClr val="000000"/>
                </a:solidFill>
                <a:latin typeface="Trebuchet MS"/>
              </a:rPr>
              <a:t>    along with a modified CustomAtlases.niml file.</a:t>
            </a:r>
            <a:br/>
            <a:endParaRPr b="0" lang="en-US" sz="1700" spc="-1" strike="noStrike">
              <a:solidFill>
                <a:srgbClr val="000000"/>
              </a:solidFill>
              <a:latin typeface="Times New Roman"/>
            </a:endParaRPr>
          </a:p>
        </p:txBody>
      </p:sp>
      <p:sp>
        <p:nvSpPr>
          <p:cNvPr id="420" name="CustomShape 2"/>
          <p:cNvSpPr/>
          <p:nvPr/>
        </p:nvSpPr>
        <p:spPr>
          <a:xfrm>
            <a:off x="1848960" y="320040"/>
            <a:ext cx="544644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Make your own atlas!</a:t>
            </a:r>
            <a:endParaRPr b="0" lang="en-US" sz="2400" spc="-1" strike="noStrike">
              <a:solidFill>
                <a:srgbClr val="000000"/>
              </a:solidFill>
              <a:latin typeface="Times New Roman"/>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1" name="CustomShape 1"/>
          <p:cNvSpPr/>
          <p:nvPr/>
        </p:nvSpPr>
        <p:spPr>
          <a:xfrm>
            <a:off x="380880" y="1447920"/>
            <a:ext cx="2654640" cy="4384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latin typeface="Trebuchet MS"/>
              </a:rPr>
              <a:t>Pediatric brain atlas and templates (7-12 years old) – Peter Molfese, (formerly Haskins Labs, now at NIH - woohoo!)</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latin typeface="Trebuchet MS"/>
              </a:rPr>
              <a:t>Manually corrected segmentation from Freesurfer.</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latin typeface="Trebuchet MS"/>
              </a:rPr>
              <a:t> </a:t>
            </a:r>
            <a:r>
              <a:rPr b="0" lang="en-US" sz="1700" spc="-1" strike="noStrike">
                <a:solidFill>
                  <a:srgbClr val="0000ff"/>
                </a:solidFill>
                <a:latin typeface="Trebuchet MS"/>
              </a:rPr>
              <a:t>Probabilistic, MPM and template</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latin typeface="Trebuchet MS"/>
              </a:rPr>
              <a:t>~75 subjects → 500 (ages 6-13)</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latin typeface="Trebuchet MS"/>
              </a:rPr>
              <a:t>Affine, nonlinear averages, ideal/typical subjects, outliers</a:t>
            </a:r>
            <a:endParaRPr b="0" lang="en-US" sz="1700" spc="-1" strike="noStrike">
              <a:solidFill>
                <a:srgbClr val="000000"/>
              </a:solidFill>
              <a:latin typeface="Times New Roman"/>
            </a:endParaRPr>
          </a:p>
        </p:txBody>
      </p:sp>
      <p:sp>
        <p:nvSpPr>
          <p:cNvPr id="422" name="CustomShape 2"/>
          <p:cNvSpPr/>
          <p:nvPr/>
        </p:nvSpPr>
        <p:spPr>
          <a:xfrm>
            <a:off x="1764720" y="320040"/>
            <a:ext cx="56073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Haskins Pediatric Atlas</a:t>
            </a:r>
            <a:endParaRPr b="0" lang="en-US" sz="2400" spc="-1" strike="noStrike">
              <a:solidFill>
                <a:srgbClr val="000000"/>
              </a:solidFill>
              <a:latin typeface="Times New Roman"/>
            </a:endParaRPr>
          </a:p>
        </p:txBody>
      </p:sp>
      <p:pic>
        <p:nvPicPr>
          <p:cNvPr id="423" name="" descr=""/>
          <p:cNvPicPr/>
          <p:nvPr/>
        </p:nvPicPr>
        <p:blipFill>
          <a:blip r:embed="rId1"/>
          <a:stretch/>
        </p:blipFill>
        <p:spPr>
          <a:xfrm>
            <a:off x="3035520" y="1539720"/>
            <a:ext cx="5583240" cy="2524320"/>
          </a:xfrm>
          <a:prstGeom prst="rect">
            <a:avLst/>
          </a:prstGeom>
          <a:ln>
            <a:noFill/>
          </a:ln>
        </p:spPr>
      </p:pic>
      <p:pic>
        <p:nvPicPr>
          <p:cNvPr id="424" name="" descr=""/>
          <p:cNvPicPr/>
          <p:nvPr/>
        </p:nvPicPr>
        <p:blipFill>
          <a:blip r:embed="rId2"/>
          <a:stretch/>
        </p:blipFill>
        <p:spPr>
          <a:xfrm>
            <a:off x="3033720" y="4084560"/>
            <a:ext cx="5586840" cy="1920240"/>
          </a:xfrm>
          <a:prstGeom prst="rect">
            <a:avLst/>
          </a:prstGeom>
          <a:ln>
            <a:noFill/>
          </a:ln>
        </p:spPr>
      </p:pic>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5" name="" descr=""/>
          <p:cNvPicPr/>
          <p:nvPr/>
        </p:nvPicPr>
        <p:blipFill>
          <a:blip r:embed="rId1"/>
          <a:stretch/>
        </p:blipFill>
        <p:spPr>
          <a:xfrm>
            <a:off x="636480" y="1353960"/>
            <a:ext cx="5962680" cy="5013360"/>
          </a:xfrm>
          <a:prstGeom prst="rect">
            <a:avLst/>
          </a:prstGeom>
          <a:ln>
            <a:noFill/>
          </a:ln>
        </p:spPr>
      </p:pic>
      <p:sp>
        <p:nvSpPr>
          <p:cNvPr id="426" name="CustomShape 1"/>
          <p:cNvSpPr/>
          <p:nvPr/>
        </p:nvSpPr>
        <p:spPr>
          <a:xfrm>
            <a:off x="6926400" y="2443320"/>
            <a:ext cx="202860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latin typeface="Trebuchet MS"/>
              </a:rPr>
              <a:t>Affine Group</a:t>
            </a:r>
            <a:endParaRPr b="0" lang="en-US" sz="2400" spc="-1" strike="noStrike">
              <a:solidFill>
                <a:srgbClr val="000000"/>
              </a:solidFill>
              <a:latin typeface="Times New Roman"/>
            </a:endParaRPr>
          </a:p>
        </p:txBody>
      </p:sp>
      <p:sp>
        <p:nvSpPr>
          <p:cNvPr id="427" name="CustomShape 2"/>
          <p:cNvSpPr/>
          <p:nvPr/>
        </p:nvSpPr>
        <p:spPr>
          <a:xfrm>
            <a:off x="6926400" y="4906800"/>
            <a:ext cx="2028600" cy="1191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latin typeface="Trebuchet MS"/>
              </a:rPr>
              <a:t>Nonlinear Group I – </a:t>
            </a:r>
            <a:endParaRPr b="0" lang="en-US" sz="2400" spc="-1" strike="noStrike">
              <a:solidFill>
                <a:srgbClr val="000000"/>
              </a:solidFill>
              <a:latin typeface="Times New Roman"/>
            </a:endParaRPr>
          </a:p>
          <a:p>
            <a:pPr/>
            <a:r>
              <a:rPr b="0" lang="en-US" sz="2400" spc="-1" strike="noStrike">
                <a:solidFill>
                  <a:srgbClr val="000000"/>
                </a:solidFill>
                <a:latin typeface="Trebuchet MS"/>
              </a:rPr>
              <a:t>iterative</a:t>
            </a:r>
            <a:endParaRPr b="0" lang="en-US" sz="2400" spc="-1" strike="noStrike">
              <a:solidFill>
                <a:srgbClr val="000000"/>
              </a:solidFill>
              <a:latin typeface="Times New Roman"/>
            </a:endParaRPr>
          </a:p>
        </p:txBody>
      </p:sp>
      <p:sp>
        <p:nvSpPr>
          <p:cNvPr id="428" name="CustomShape 3"/>
          <p:cNvSpPr/>
          <p:nvPr/>
        </p:nvSpPr>
        <p:spPr>
          <a:xfrm>
            <a:off x="1765080" y="320040"/>
            <a:ext cx="56073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Haskins Pediatric Atlas: the templates</a:t>
            </a:r>
            <a:endParaRPr b="0" lang="en-US" sz="2400" spc="-1" strike="noStrike">
              <a:solidFill>
                <a:srgbClr val="000000"/>
              </a:solidFill>
              <a:latin typeface="Times New Roman"/>
            </a:endParaRPr>
          </a:p>
        </p:txBody>
      </p:sp>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9" name="CustomShape 1"/>
          <p:cNvSpPr/>
          <p:nvPr/>
        </p:nvSpPr>
        <p:spPr>
          <a:xfrm>
            <a:off x="685800" y="1447920"/>
            <a:ext cx="7710480" cy="5087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430" name="CustomShape 2"/>
          <p:cNvSpPr/>
          <p:nvPr/>
        </p:nvSpPr>
        <p:spPr>
          <a:xfrm>
            <a:off x="369720" y="976320"/>
            <a:ext cx="8690040" cy="5761080"/>
          </a:xfrm>
          <a:custGeom>
            <a:avLst/>
            <a:gdLst/>
            <a:ahLst/>
            <a:rect l="l" t="t" r="r" b="b"/>
            <a:pathLst>
              <a:path w="24139" h="16003">
                <a:moveTo>
                  <a:pt x="0" y="0"/>
                </a:moveTo>
                <a:lnTo>
                  <a:pt x="24139" y="0"/>
                </a:lnTo>
                <a:lnTo>
                  <a:pt x="24139" y="16003"/>
                </a:lnTo>
                <a:lnTo>
                  <a:pt x="0" y="16003"/>
                </a:lnTo>
                <a:close/>
              </a:path>
            </a:pathLst>
          </a:custGeom>
          <a:noFill/>
          <a:ln w="18360">
            <a:solidFill>
              <a:srgbClr val="000000"/>
            </a:solidFill>
            <a:round/>
          </a:ln>
        </p:spPr>
        <p:style>
          <a:lnRef idx="0"/>
          <a:fillRef idx="0"/>
          <a:effectRef idx="0"/>
          <a:fontRef idx="minor"/>
        </p:style>
      </p:sp>
      <p:sp>
        <p:nvSpPr>
          <p:cNvPr id="431" name="CustomShape 3"/>
          <p:cNvSpPr/>
          <p:nvPr/>
        </p:nvSpPr>
        <p:spPr>
          <a:xfrm>
            <a:off x="2208240" y="1609560"/>
            <a:ext cx="210960" cy="325440"/>
          </a:xfrm>
          <a:custGeom>
            <a:avLst/>
            <a:gdLst/>
            <a:ahLst/>
            <a:rect l="l" t="t" r="r" b="b"/>
            <a:pathLst>
              <a:path w="589" h="903">
                <a:moveTo>
                  <a:pt x="0" y="0"/>
                </a:moveTo>
                <a:lnTo>
                  <a:pt x="589" y="0"/>
                </a:lnTo>
                <a:lnTo>
                  <a:pt x="589" y="903"/>
                </a:lnTo>
                <a:lnTo>
                  <a:pt x="0" y="903"/>
                </a:lnTo>
                <a:close/>
              </a:path>
            </a:pathLst>
          </a:cu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ffffff"/>
                </a:solidFill>
                <a:latin typeface="Calibri"/>
                <a:ea typeface="DejaVu Sans"/>
              </a:rPr>
              <a:t>B</a:t>
            </a:r>
            <a:endParaRPr b="0" lang="en-US" sz="1600" spc="-1" strike="noStrike">
              <a:solidFill>
                <a:srgbClr val="000000"/>
              </a:solidFill>
              <a:latin typeface="Times New Roman"/>
            </a:endParaRPr>
          </a:p>
        </p:txBody>
      </p:sp>
      <p:sp>
        <p:nvSpPr>
          <p:cNvPr id="432" name="CustomShape 4"/>
          <p:cNvSpPr/>
          <p:nvPr/>
        </p:nvSpPr>
        <p:spPr>
          <a:xfrm>
            <a:off x="2211480" y="2612880"/>
            <a:ext cx="209520" cy="325440"/>
          </a:xfrm>
          <a:custGeom>
            <a:avLst/>
            <a:gdLst/>
            <a:ahLst/>
            <a:rect l="l" t="t" r="r" b="b"/>
            <a:pathLst>
              <a:path w="584" h="903">
                <a:moveTo>
                  <a:pt x="0" y="0"/>
                </a:moveTo>
                <a:lnTo>
                  <a:pt x="584" y="0"/>
                </a:lnTo>
                <a:lnTo>
                  <a:pt x="584" y="903"/>
                </a:lnTo>
                <a:lnTo>
                  <a:pt x="0" y="903"/>
                </a:lnTo>
                <a:close/>
              </a:path>
            </a:pathLst>
          </a:cu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ffffff"/>
                </a:solidFill>
                <a:latin typeface="Calibri"/>
                <a:ea typeface="DejaVu Sans"/>
              </a:rPr>
              <a:t>C</a:t>
            </a:r>
            <a:endParaRPr b="0" lang="en-US" sz="1600" spc="-1" strike="noStrike">
              <a:solidFill>
                <a:srgbClr val="000000"/>
              </a:solidFill>
              <a:latin typeface="Times New Roman"/>
            </a:endParaRPr>
          </a:p>
        </p:txBody>
      </p:sp>
      <p:sp>
        <p:nvSpPr>
          <p:cNvPr id="433" name="CustomShape 5"/>
          <p:cNvSpPr/>
          <p:nvPr/>
        </p:nvSpPr>
        <p:spPr>
          <a:xfrm>
            <a:off x="376200" y="639720"/>
            <a:ext cx="8693280" cy="335160"/>
          </a:xfrm>
          <a:custGeom>
            <a:avLst/>
            <a:gdLst/>
            <a:ahLst/>
            <a:rect l="l" t="t" r="r" b="b"/>
            <a:pathLst>
              <a:path w="24149" h="933">
                <a:moveTo>
                  <a:pt x="0" y="0"/>
                </a:moveTo>
                <a:lnTo>
                  <a:pt x="24149" y="0"/>
                </a:lnTo>
                <a:lnTo>
                  <a:pt x="24149" y="933"/>
                </a:lnTo>
                <a:lnTo>
                  <a:pt x="0" y="933"/>
                </a:lnTo>
                <a:close/>
              </a:path>
            </a:pathLst>
          </a:custGeom>
          <a:gradFill rotWithShape="0">
            <a:gsLst>
              <a:gs pos="0">
                <a:srgbClr val="558ed5"/>
              </a:gs>
              <a:gs pos="100000">
                <a:srgbClr val="a6a6a6"/>
              </a:gs>
            </a:gsLst>
            <a:lin ang="0"/>
          </a:gradFill>
          <a:ln>
            <a:noFill/>
          </a:ln>
        </p:spPr>
        <p:style>
          <a:lnRef idx="0"/>
          <a:fillRef idx="0"/>
          <a:effectRef idx="0"/>
          <a:fontRef idx="minor"/>
        </p:style>
        <p:txBody>
          <a:bodyPr lIns="90000" rIns="90000" tIns="45000" bIns="45000"/>
          <a:p>
            <a:pPr algn="ctr">
              <a:lnSpc>
                <a:spcPct val="100000"/>
              </a:lnSpc>
            </a:pPr>
            <a:r>
              <a:rPr b="1" lang="en-US" sz="1600" spc="-1" strike="noStrike">
                <a:solidFill>
                  <a:srgbClr val="000000"/>
                </a:solidFill>
                <a:latin typeface="Calibri"/>
                <a:ea typeface="DejaVu Sans"/>
              </a:rPr>
              <a:t>ALTERNATIVE ATLAS CREATION TECHNIQUES: ITERATIVE AND TYPICAL METHODS</a:t>
            </a:r>
            <a:endParaRPr b="0" lang="en-US" sz="1600" spc="-1" strike="noStrike">
              <a:solidFill>
                <a:srgbClr val="000000"/>
              </a:solidFill>
              <a:latin typeface="Times New Roman"/>
            </a:endParaRPr>
          </a:p>
        </p:txBody>
      </p:sp>
      <p:sp>
        <p:nvSpPr>
          <p:cNvPr id="434" name="CustomShape 6"/>
          <p:cNvSpPr/>
          <p:nvPr/>
        </p:nvSpPr>
        <p:spPr>
          <a:xfrm>
            <a:off x="436680" y="2832120"/>
            <a:ext cx="6238800" cy="642960"/>
          </a:xfrm>
          <a:custGeom>
            <a:avLst/>
            <a:gdLst/>
            <a:ahLst/>
            <a:rect l="l" t="t" r="r" b="b"/>
            <a:pathLst>
              <a:path w="17330" h="1788">
                <a:moveTo>
                  <a:pt x="0" y="0"/>
                </a:moveTo>
                <a:lnTo>
                  <a:pt x="17330" y="0"/>
                </a:lnTo>
                <a:lnTo>
                  <a:pt x="17330" y="1788"/>
                </a:lnTo>
                <a:lnTo>
                  <a:pt x="0" y="1788"/>
                </a:lnTo>
                <a:close/>
              </a:path>
            </a:pathLst>
          </a:cu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Cambria"/>
                <a:ea typeface="DejaVu Sans"/>
              </a:rPr>
              <a:t>Iterative nonlinear alignment to affine template with progressively smaller patch sizes </a:t>
            </a:r>
            <a:endParaRPr b="0" lang="en-US" sz="1600" spc="-1" strike="noStrike">
              <a:solidFill>
                <a:srgbClr val="000000"/>
              </a:solidFill>
              <a:latin typeface="Times New Roman"/>
            </a:endParaRPr>
          </a:p>
        </p:txBody>
      </p:sp>
      <p:pic>
        <p:nvPicPr>
          <p:cNvPr id="435" name="" descr=""/>
          <p:cNvPicPr/>
          <p:nvPr/>
        </p:nvPicPr>
        <p:blipFill>
          <a:blip r:embed="rId1"/>
          <a:stretch/>
        </p:blipFill>
        <p:spPr>
          <a:xfrm>
            <a:off x="398520" y="1244520"/>
            <a:ext cx="6310080" cy="1513080"/>
          </a:xfrm>
          <a:prstGeom prst="rect">
            <a:avLst/>
          </a:prstGeom>
          <a:ln>
            <a:noFill/>
          </a:ln>
        </p:spPr>
      </p:pic>
      <p:pic>
        <p:nvPicPr>
          <p:cNvPr id="436" name="" descr=""/>
          <p:cNvPicPr/>
          <p:nvPr/>
        </p:nvPicPr>
        <p:blipFill>
          <a:blip r:embed="rId2"/>
          <a:stretch/>
        </p:blipFill>
        <p:spPr>
          <a:xfrm>
            <a:off x="7040520" y="1279440"/>
            <a:ext cx="1220760" cy="1462320"/>
          </a:xfrm>
          <a:prstGeom prst="rect">
            <a:avLst/>
          </a:prstGeom>
          <a:ln>
            <a:noFill/>
          </a:ln>
        </p:spPr>
      </p:pic>
      <p:pic>
        <p:nvPicPr>
          <p:cNvPr id="437" name="" descr=""/>
          <p:cNvPicPr/>
          <p:nvPr/>
        </p:nvPicPr>
        <p:blipFill>
          <a:blip r:embed="rId3"/>
          <a:stretch/>
        </p:blipFill>
        <p:spPr>
          <a:xfrm>
            <a:off x="754200" y="3568680"/>
            <a:ext cx="7437240" cy="3146400"/>
          </a:xfrm>
          <a:prstGeom prst="rect">
            <a:avLst/>
          </a:prstGeom>
          <a:ln>
            <a:noFill/>
          </a:ln>
        </p:spPr>
      </p:pic>
      <p:sp>
        <p:nvSpPr>
          <p:cNvPr id="438" name="CustomShape 7"/>
          <p:cNvSpPr/>
          <p:nvPr/>
        </p:nvSpPr>
        <p:spPr>
          <a:xfrm>
            <a:off x="6877080" y="2803680"/>
            <a:ext cx="1628640" cy="579240"/>
          </a:xfrm>
          <a:custGeom>
            <a:avLst/>
            <a:gdLst/>
            <a:ahLst/>
            <a:rect l="l" t="t" r="r" b="b"/>
            <a:pathLst>
              <a:path w="4527" h="1610">
                <a:moveTo>
                  <a:pt x="0" y="0"/>
                </a:moveTo>
                <a:lnTo>
                  <a:pt x="4527" y="0"/>
                </a:lnTo>
                <a:lnTo>
                  <a:pt x="4527" y="1610"/>
                </a:lnTo>
                <a:lnTo>
                  <a:pt x="0" y="1610"/>
                </a:lnTo>
                <a:close/>
              </a:path>
            </a:pathLst>
          </a:custGeom>
          <a:gradFill rotWithShape="0">
            <a:gsLst>
              <a:gs pos="0">
                <a:srgbClr val="ef2929"/>
              </a:gs>
              <a:gs pos="100000">
                <a:srgbClr val="a40000"/>
              </a:gs>
            </a:gsLst>
            <a:lin ang="3600000"/>
          </a:gradFill>
          <a:ln>
            <a:noFill/>
          </a:ln>
        </p:spPr>
        <p:style>
          <a:lnRef idx="0"/>
          <a:fillRef idx="0"/>
          <a:effectRef idx="0"/>
          <a:fontRef idx="minor"/>
        </p:style>
        <p:txBody>
          <a:bodyPr lIns="90000" rIns="90000" tIns="45000" bIns="45000"/>
          <a:p>
            <a:pPr algn="ctr">
              <a:lnSpc>
                <a:spcPct val="100000"/>
              </a:lnSpc>
            </a:pPr>
            <a:r>
              <a:rPr b="1" lang="en-US" sz="1600" spc="-1" strike="noStrike">
                <a:solidFill>
                  <a:srgbClr val="000000"/>
                </a:solidFill>
                <a:latin typeface="Arial"/>
              </a:rPr>
              <a:t>“</a:t>
            </a:r>
            <a:r>
              <a:rPr b="1" lang="en-US" sz="1600" spc="-1" strike="noStrike">
                <a:solidFill>
                  <a:srgbClr val="000000"/>
                </a:solidFill>
                <a:latin typeface="Arial"/>
              </a:rPr>
              <a:t>Typical”</a:t>
            </a:r>
            <a:endParaRPr b="0" lang="en-US" sz="1600" spc="-1" strike="noStrike">
              <a:solidFill>
                <a:srgbClr val="000000"/>
              </a:solidFill>
              <a:latin typeface="Times New Roman"/>
            </a:endParaRPr>
          </a:p>
          <a:p>
            <a:pPr algn="ctr">
              <a:lnSpc>
                <a:spcPct val="100000"/>
              </a:lnSpc>
            </a:pPr>
            <a:r>
              <a:rPr b="1" lang="en-US" sz="1600" spc="-1" strike="noStrike">
                <a:solidFill>
                  <a:srgbClr val="000000"/>
                </a:solidFill>
                <a:latin typeface="Arial"/>
              </a:rPr>
              <a:t>Brain</a:t>
            </a:r>
            <a:endParaRPr b="0" lang="en-US" sz="1600" spc="-1" strike="noStrike">
              <a:solidFill>
                <a:srgbClr val="000000"/>
              </a:solidFill>
              <a:latin typeface="Times New Roman"/>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39" name="" descr=""/>
          <p:cNvPicPr/>
          <p:nvPr/>
        </p:nvPicPr>
        <p:blipFill>
          <a:blip r:embed="rId1"/>
          <a:stretch/>
        </p:blipFill>
        <p:spPr>
          <a:xfrm>
            <a:off x="1182600" y="1120680"/>
            <a:ext cx="6778800" cy="5351400"/>
          </a:xfrm>
          <a:prstGeom prst="rect">
            <a:avLst/>
          </a:prstGeom>
          <a:ln>
            <a:noFill/>
          </a:ln>
        </p:spPr>
      </p:pic>
      <p:sp>
        <p:nvSpPr>
          <p:cNvPr id="440" name="CustomShape 1"/>
          <p:cNvSpPr/>
          <p:nvPr/>
        </p:nvSpPr>
        <p:spPr>
          <a:xfrm>
            <a:off x="417600" y="558720"/>
            <a:ext cx="777060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imes New Roman"/>
              </a:rPr>
              <a:t>Haskins Pediatric Atlas</a:t>
            </a:r>
            <a:endParaRPr b="0" lang="en-US" sz="2400" spc="-1" strike="noStrike">
              <a:solidFill>
                <a:srgbClr val="000000"/>
              </a:solidFill>
              <a:latin typeface="Times New Roman"/>
            </a:endParaRPr>
          </a:p>
        </p:txBody>
      </p:sp>
      <p:sp>
        <p:nvSpPr>
          <p:cNvPr id="441" name="CustomShape 2"/>
          <p:cNvSpPr/>
          <p:nvPr/>
        </p:nvSpPr>
        <p:spPr>
          <a:xfrm>
            <a:off x="6227640" y="1870200"/>
            <a:ext cx="1036800" cy="314280"/>
          </a:xfrm>
          <a:prstGeom prst="ellipse">
            <a:avLst/>
          </a:prstGeom>
          <a:solidFill>
            <a:srgbClr val="ffffff">
              <a:alpha val="22000"/>
            </a:srgbClr>
          </a:solidFill>
          <a:ln w="9360">
            <a:solidFill>
              <a:srgbClr val="000000"/>
            </a:solidFill>
            <a:miter/>
          </a:ln>
        </p:spPr>
        <p:style>
          <a:lnRef idx="0"/>
          <a:fillRef idx="0"/>
          <a:effectRef idx="0"/>
          <a:fontRef idx="minor"/>
        </p:style>
      </p:sp>
      <p:sp>
        <p:nvSpPr>
          <p:cNvPr id="442" name="CustomShape 3"/>
          <p:cNvSpPr/>
          <p:nvPr/>
        </p:nvSpPr>
        <p:spPr>
          <a:xfrm>
            <a:off x="3424320" y="2616120"/>
            <a:ext cx="4043160" cy="970200"/>
          </a:xfrm>
          <a:prstGeom prst="ellipse">
            <a:avLst/>
          </a:prstGeom>
          <a:solidFill>
            <a:srgbClr val="ffffff">
              <a:alpha val="16000"/>
            </a:srgbClr>
          </a:solidFill>
          <a:ln w="9360">
            <a:solidFill>
              <a:srgbClr val="000000"/>
            </a:solidFill>
            <a:miter/>
          </a:ln>
        </p:spPr>
        <p:style>
          <a:lnRef idx="0"/>
          <a:fillRef idx="0"/>
          <a:effectRef idx="0"/>
          <a:fontRef idx="minor"/>
        </p:style>
      </p:sp>
      <p:sp>
        <p:nvSpPr>
          <p:cNvPr id="443" name="CustomShape 4"/>
          <p:cNvSpPr/>
          <p:nvPr/>
        </p:nvSpPr>
        <p:spPr>
          <a:xfrm>
            <a:off x="6696000" y="2489040"/>
            <a:ext cx="1147680" cy="314640"/>
          </a:xfrm>
          <a:prstGeom prst="ellipse">
            <a:avLst/>
          </a:prstGeom>
          <a:solidFill>
            <a:srgbClr val="ffffff">
              <a:alpha val="22000"/>
            </a:srgbClr>
          </a:solidFill>
          <a:ln w="9360">
            <a:solidFill>
              <a:srgbClr val="000000"/>
            </a:solidFill>
            <a:miter/>
          </a:ln>
        </p:spPr>
        <p:style>
          <a:lnRef idx="0"/>
          <a:fillRef idx="0"/>
          <a:effectRef idx="0"/>
          <a:fontRef idx="minor"/>
        </p:style>
      </p:sp>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4" name="" descr=""/>
          <p:cNvPicPr/>
          <p:nvPr/>
        </p:nvPicPr>
        <p:blipFill>
          <a:blip r:embed="rId1"/>
          <a:stretch/>
        </p:blipFill>
        <p:spPr>
          <a:xfrm>
            <a:off x="2327400" y="837360"/>
            <a:ext cx="1704600" cy="2076120"/>
          </a:xfrm>
          <a:prstGeom prst="rect">
            <a:avLst/>
          </a:prstGeom>
          <a:ln>
            <a:noFill/>
          </a:ln>
        </p:spPr>
      </p:pic>
      <p:pic>
        <p:nvPicPr>
          <p:cNvPr id="445" name="" descr=""/>
          <p:cNvPicPr/>
          <p:nvPr/>
        </p:nvPicPr>
        <p:blipFill>
          <a:blip r:embed="rId2"/>
          <a:stretch/>
        </p:blipFill>
        <p:spPr>
          <a:xfrm>
            <a:off x="489600" y="732600"/>
            <a:ext cx="1837800" cy="2180880"/>
          </a:xfrm>
          <a:prstGeom prst="rect">
            <a:avLst/>
          </a:prstGeom>
          <a:ln>
            <a:noFill/>
          </a:ln>
        </p:spPr>
      </p:pic>
      <p:pic>
        <p:nvPicPr>
          <p:cNvPr id="446" name="" descr=""/>
          <p:cNvPicPr/>
          <p:nvPr/>
        </p:nvPicPr>
        <p:blipFill>
          <a:blip r:embed="rId3"/>
          <a:stretch/>
        </p:blipFill>
        <p:spPr>
          <a:xfrm>
            <a:off x="4032000" y="1143000"/>
            <a:ext cx="1476720" cy="1770480"/>
          </a:xfrm>
          <a:prstGeom prst="rect">
            <a:avLst/>
          </a:prstGeom>
          <a:ln>
            <a:noFill/>
          </a:ln>
        </p:spPr>
      </p:pic>
      <p:pic>
        <p:nvPicPr>
          <p:cNvPr id="447" name="" descr=""/>
          <p:cNvPicPr/>
          <p:nvPr/>
        </p:nvPicPr>
        <p:blipFill>
          <a:blip r:embed="rId4"/>
          <a:stretch/>
        </p:blipFill>
        <p:spPr>
          <a:xfrm>
            <a:off x="5497920" y="1157400"/>
            <a:ext cx="1468080" cy="1760040"/>
          </a:xfrm>
          <a:prstGeom prst="rect">
            <a:avLst/>
          </a:prstGeom>
          <a:ln>
            <a:noFill/>
          </a:ln>
        </p:spPr>
      </p:pic>
      <p:pic>
        <p:nvPicPr>
          <p:cNvPr id="448" name="" descr=""/>
          <p:cNvPicPr/>
          <p:nvPr/>
        </p:nvPicPr>
        <p:blipFill>
          <a:blip r:embed="rId5"/>
          <a:stretch/>
        </p:blipFill>
        <p:spPr>
          <a:xfrm>
            <a:off x="6858000" y="1186920"/>
            <a:ext cx="1443240" cy="1730520"/>
          </a:xfrm>
          <a:prstGeom prst="rect">
            <a:avLst/>
          </a:prstGeom>
          <a:ln>
            <a:noFill/>
          </a:ln>
        </p:spPr>
      </p:pic>
      <p:pic>
        <p:nvPicPr>
          <p:cNvPr id="449" name="" descr=""/>
          <p:cNvPicPr/>
          <p:nvPr/>
        </p:nvPicPr>
        <p:blipFill>
          <a:blip r:embed="rId6"/>
          <a:stretch/>
        </p:blipFill>
        <p:spPr>
          <a:xfrm>
            <a:off x="3452400" y="3058200"/>
            <a:ext cx="891360" cy="1124640"/>
          </a:xfrm>
          <a:prstGeom prst="rect">
            <a:avLst/>
          </a:prstGeom>
          <a:ln>
            <a:noFill/>
          </a:ln>
        </p:spPr>
      </p:pic>
      <p:pic>
        <p:nvPicPr>
          <p:cNvPr id="450" name="" descr=""/>
          <p:cNvPicPr/>
          <p:nvPr/>
        </p:nvPicPr>
        <p:blipFill>
          <a:blip r:embed="rId7"/>
          <a:stretch/>
        </p:blipFill>
        <p:spPr>
          <a:xfrm>
            <a:off x="4343760" y="3541320"/>
            <a:ext cx="467640" cy="641520"/>
          </a:xfrm>
          <a:prstGeom prst="rect">
            <a:avLst/>
          </a:prstGeom>
          <a:ln>
            <a:noFill/>
          </a:ln>
        </p:spPr>
      </p:pic>
      <p:pic>
        <p:nvPicPr>
          <p:cNvPr id="451" name="" descr=""/>
          <p:cNvPicPr/>
          <p:nvPr/>
        </p:nvPicPr>
        <p:blipFill>
          <a:blip r:embed="rId8"/>
          <a:stretch/>
        </p:blipFill>
        <p:spPr>
          <a:xfrm>
            <a:off x="4811400" y="3582000"/>
            <a:ext cx="300240" cy="600840"/>
          </a:xfrm>
          <a:prstGeom prst="rect">
            <a:avLst/>
          </a:prstGeom>
          <a:ln>
            <a:noFill/>
          </a:ln>
        </p:spPr>
      </p:pic>
      <p:pic>
        <p:nvPicPr>
          <p:cNvPr id="452" name="" descr=""/>
          <p:cNvPicPr/>
          <p:nvPr/>
        </p:nvPicPr>
        <p:blipFill>
          <a:blip r:embed="rId9"/>
          <a:stretch/>
        </p:blipFill>
        <p:spPr>
          <a:xfrm>
            <a:off x="5111640" y="3778560"/>
            <a:ext cx="166680" cy="192960"/>
          </a:xfrm>
          <a:prstGeom prst="rect">
            <a:avLst/>
          </a:prstGeom>
          <a:ln>
            <a:noFill/>
          </a:ln>
        </p:spPr>
      </p:pic>
      <p:pic>
        <p:nvPicPr>
          <p:cNvPr id="453" name="" descr=""/>
          <p:cNvPicPr/>
          <p:nvPr/>
        </p:nvPicPr>
        <p:blipFill>
          <a:blip r:embed="rId10"/>
          <a:stretch/>
        </p:blipFill>
        <p:spPr>
          <a:xfrm>
            <a:off x="5278320" y="3839760"/>
            <a:ext cx="45000" cy="75240"/>
          </a:xfrm>
          <a:prstGeom prst="rect">
            <a:avLst/>
          </a:prstGeom>
          <a:ln>
            <a:noFill/>
          </a:ln>
        </p:spPr>
      </p:pic>
      <p:sp>
        <p:nvSpPr>
          <p:cNvPr id="454" name="TextShape 1"/>
          <p:cNvSpPr txBox="1"/>
          <p:nvPr/>
        </p:nvSpPr>
        <p:spPr>
          <a:xfrm>
            <a:off x="976320" y="5310360"/>
            <a:ext cx="7286400" cy="942840"/>
          </a:xfrm>
          <a:prstGeom prst="rect">
            <a:avLst/>
          </a:prstGeom>
          <a:noFill/>
          <a:ln>
            <a:noFill/>
          </a:ln>
        </p:spPr>
        <p:txBody>
          <a:bodyPr lIns="90000" rIns="90000" tIns="45000" bIns="45000"/>
          <a:p>
            <a:r>
              <a:rPr b="0" lang="en-US" sz="2800" spc="-1" strike="noStrike">
                <a:solidFill>
                  <a:srgbClr val="000000"/>
                </a:solidFill>
                <a:latin typeface="Times New Roman"/>
              </a:rPr>
              <a:t>Templates and Atlases across Species in AFNI</a:t>
            </a:r>
            <a:endParaRPr b="0" lang="en-US" sz="2800" spc="-1" strike="noStrike">
              <a:solidFill>
                <a:srgbClr val="000000"/>
              </a:solidFill>
              <a:latin typeface="Times New Roman"/>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0" name="CustomShape 1"/>
          <p:cNvSpPr/>
          <p:nvPr/>
        </p:nvSpPr>
        <p:spPr>
          <a:xfrm>
            <a:off x="457200" y="1011600"/>
            <a:ext cx="8190720" cy="1402200"/>
          </a:xfrm>
          <a:prstGeom prst="rect">
            <a:avLst/>
          </a:prstGeom>
          <a:noFill/>
          <a:ln>
            <a:noFill/>
          </a:ln>
        </p:spPr>
        <p:style>
          <a:lnRef idx="0"/>
          <a:fillRef idx="0"/>
          <a:effectRef idx="0"/>
          <a:fontRef idx="minor"/>
        </p:style>
        <p:txBody>
          <a:bodyPr lIns="90000" rIns="90000" tIns="46800" bIns="46800"/>
          <a:p>
            <a:pPr>
              <a:spcBef>
                <a:spcPts val="598"/>
              </a:spcBef>
            </a:pPr>
            <a:r>
              <a:rPr b="1" lang="en-US" sz="2400" spc="-1" strike="noStrike">
                <a:solidFill>
                  <a:srgbClr val="000000"/>
                </a:solidFill>
                <a:latin typeface="Trebuchet MS"/>
              </a:rPr>
              <a:t>A note on AFNI usage of “tlrc”:</a:t>
            </a:r>
            <a:r>
              <a:rPr b="0" lang="en-US" sz="2400" spc="-1" strike="noStrike">
                <a:solidFill>
                  <a:srgbClr val="000000"/>
                </a:solidFill>
                <a:latin typeface="Trebuchet MS"/>
              </a:rPr>
              <a:t> </a:t>
            </a:r>
            <a:endParaRPr b="0" lang="en-US" sz="2400" spc="-1" strike="noStrike">
              <a:solidFill>
                <a:srgbClr val="000000"/>
              </a:solidFill>
              <a:latin typeface="Times New Roman"/>
            </a:endParaRPr>
          </a:p>
          <a:p>
            <a:pPr>
              <a:spcBef>
                <a:spcPts val="598"/>
              </a:spcBef>
            </a:pPr>
            <a:r>
              <a:rPr b="0" lang="en-US" sz="2400" spc="-1" strike="noStrike">
                <a:solidFill>
                  <a:srgbClr val="000000"/>
                </a:solidFill>
                <a:latin typeface="Trebuchet MS"/>
              </a:rPr>
              <a:t>The “+tlrc” extension in a dataset’s name is used to denote that the volume in question is in </a:t>
            </a:r>
            <a:r>
              <a:rPr b="1" lang="en-US" sz="2400" spc="-1" strike="noStrike" u="sng">
                <a:solidFill>
                  <a:srgbClr val="000000"/>
                </a:solidFill>
                <a:uFillTx/>
                <a:latin typeface="Trebuchet MS"/>
              </a:rPr>
              <a:t>a</a:t>
            </a:r>
            <a:r>
              <a:rPr b="0" lang="en-US" sz="2400" spc="-1" strike="noStrike">
                <a:solidFill>
                  <a:srgbClr val="000000"/>
                </a:solidFill>
                <a:latin typeface="Trebuchet MS"/>
              </a:rPr>
              <a:t> standardized space; it does not always mean that the standard space in question is the Talairach-Tournoux one, specifically-- it could be MNI, pediatric template, macaque, ...  </a:t>
            </a:r>
            <a:endParaRPr b="0" lang="en-US" sz="2400" spc="-1" strike="noStrike">
              <a:solidFill>
                <a:srgbClr val="000000"/>
              </a:solidFill>
              <a:latin typeface="Times New Roman"/>
            </a:endParaRPr>
          </a:p>
          <a:p>
            <a:pPr>
              <a:spcBef>
                <a:spcPts val="598"/>
              </a:spcBef>
            </a:pPr>
            <a:r>
              <a:rPr b="0" lang="en-US" sz="2400" spc="-1" strike="noStrike">
                <a:solidFill>
                  <a:srgbClr val="000000"/>
                </a:solidFill>
                <a:latin typeface="Trebuchet MS"/>
              </a:rPr>
              <a:t> </a:t>
            </a:r>
            <a:endParaRPr b="0" lang="en-US" sz="2400" spc="-1" strike="noStrike">
              <a:solidFill>
                <a:srgbClr val="000000"/>
              </a:solidFill>
              <a:latin typeface="Times New Roman"/>
            </a:endParaRPr>
          </a:p>
          <a:p>
            <a:pPr>
              <a:spcBef>
                <a:spcPts val="598"/>
              </a:spcBef>
            </a:pPr>
            <a:r>
              <a:rPr b="0" lang="en-US" sz="2400" spc="-1" strike="noStrike">
                <a:solidFill>
                  <a:srgbClr val="000000"/>
                </a:solidFill>
                <a:latin typeface="Trebuchet MS"/>
              </a:rPr>
              <a:t>Hopefully the context makes things clear.</a:t>
            </a:r>
            <a:endParaRPr b="0" lang="en-US" sz="2400" spc="-1" strike="noStrike">
              <a:solidFill>
                <a:srgbClr val="000000"/>
              </a:solidFill>
              <a:latin typeface="Times New Roman"/>
            </a:endParaRPr>
          </a:p>
          <a:p>
            <a:pPr>
              <a:spcBef>
                <a:spcPts val="598"/>
              </a:spcBef>
            </a:pPr>
            <a:r>
              <a:rPr b="0" lang="en-US" sz="2400" spc="-1" strike="noStrike">
                <a:solidFill>
                  <a:srgbClr val="000000"/>
                </a:solidFill>
                <a:latin typeface="Trebuchet MS"/>
              </a:rPr>
              <a:t> </a:t>
            </a:r>
            <a:endParaRPr b="0" lang="en-US" sz="2400" spc="-1" strike="noStrike">
              <a:solidFill>
                <a:srgbClr val="000000"/>
              </a:solidFill>
              <a:latin typeface="Times New Roman"/>
            </a:endParaRPr>
          </a:p>
          <a:p>
            <a:pPr>
              <a:spcBef>
                <a:spcPts val="598"/>
              </a:spcBef>
            </a:pPr>
            <a:r>
              <a:rPr b="0" lang="en-US" sz="2400" spc="-1" strike="noStrike">
                <a:solidFill>
                  <a:srgbClr val="000000"/>
                </a:solidFill>
                <a:latin typeface="Trebuchet MS"/>
              </a:rPr>
              <a:t>(Typically, there are so many templates for a given space now-- MNI, for example, has several templates-- that one really has to specify the full file name of a template to be able to refer to it unambiguously, anyways.)</a:t>
            </a:r>
            <a:endParaRPr b="0" lang="en-US" sz="2400" spc="-1" strike="noStrike">
              <a:solidFill>
                <a:srgbClr val="000000"/>
              </a:solidFill>
              <a:latin typeface="Times New Roman"/>
            </a:endParaRPr>
          </a:p>
        </p:txBody>
      </p:sp>
      <p:sp>
        <p:nvSpPr>
          <p:cNvPr id="181" name="CustomShape 2"/>
          <p:cNvSpPr/>
          <p:nvPr/>
        </p:nvSpPr>
        <p:spPr>
          <a:xfrm>
            <a:off x="1646280" y="32040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Definitions</a:t>
            </a:r>
            <a:endParaRPr b="0" lang="en-US" sz="2400" spc="-1" strike="noStrike">
              <a:solidFill>
                <a:srgbClr val="000000"/>
              </a:solidFill>
              <a:latin typeface="Times New Roman"/>
            </a:endParaRPr>
          </a:p>
        </p:txBody>
      </p:sp>
    </p:spTree>
  </p:cSld>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5" name="CustomShape 1"/>
          <p:cNvSpPr/>
          <p:nvPr/>
        </p:nvSpPr>
        <p:spPr>
          <a:xfrm>
            <a:off x="1286640" y="295200"/>
            <a:ext cx="657108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Atlases and Templates Available!</a:t>
            </a:r>
            <a:endParaRPr b="0" lang="en-US" sz="2400" spc="-1" strike="noStrike">
              <a:solidFill>
                <a:srgbClr val="000000"/>
              </a:solidFill>
              <a:latin typeface="Times New Roman"/>
            </a:endParaRPr>
          </a:p>
        </p:txBody>
      </p:sp>
      <p:pic>
        <p:nvPicPr>
          <p:cNvPr id="456" name="" descr=""/>
          <p:cNvPicPr/>
          <p:nvPr/>
        </p:nvPicPr>
        <p:blipFill>
          <a:blip r:embed="rId1"/>
          <a:stretch/>
        </p:blipFill>
        <p:spPr>
          <a:xfrm>
            <a:off x="3801960" y="1590840"/>
            <a:ext cx="5132520" cy="2138040"/>
          </a:xfrm>
          <a:prstGeom prst="rect">
            <a:avLst/>
          </a:prstGeom>
          <a:ln>
            <a:noFill/>
          </a:ln>
        </p:spPr>
      </p:pic>
      <p:pic>
        <p:nvPicPr>
          <p:cNvPr id="457" name="" descr=""/>
          <p:cNvPicPr/>
          <p:nvPr/>
        </p:nvPicPr>
        <p:blipFill>
          <a:blip r:embed="rId2"/>
          <a:srcRect l="0" t="9176" r="31253" b="0"/>
          <a:stretch/>
        </p:blipFill>
        <p:spPr>
          <a:xfrm>
            <a:off x="3495600" y="4272120"/>
            <a:ext cx="5099040" cy="2311200"/>
          </a:xfrm>
          <a:prstGeom prst="rect">
            <a:avLst/>
          </a:prstGeom>
          <a:ln>
            <a:noFill/>
          </a:ln>
        </p:spPr>
      </p:pic>
      <p:sp>
        <p:nvSpPr>
          <p:cNvPr id="458" name="CustomShape 2"/>
          <p:cNvSpPr/>
          <p:nvPr/>
        </p:nvSpPr>
        <p:spPr>
          <a:xfrm>
            <a:off x="198360" y="1336680"/>
            <a:ext cx="3641760" cy="4881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latin typeface="Arial"/>
              </a:rPr>
              <a:t>Infant brain atlas and templates – neonate, 1-year, 2-year. Contributed by Feng Shi, UNC</a:t>
            </a:r>
            <a:endParaRPr b="0" lang="en-US" sz="1700" spc="-1" strike="noStrike">
              <a:solidFill>
                <a:srgbClr val="000000"/>
              </a:solidFill>
              <a:latin typeface="Times New Roman"/>
            </a:endParaRPr>
          </a:p>
          <a:p>
            <a:pPr marL="228600" indent="-223920">
              <a:lnSpc>
                <a:spcPct val="100000"/>
              </a:lnSpc>
              <a:spcBef>
                <a:spcPts val="422"/>
              </a:spcBef>
            </a:pPr>
            <a:endParaRPr b="0" lang="en-US" sz="1700" spc="-1" strike="noStrike">
              <a:solidFill>
                <a:srgbClr val="000000"/>
              </a:solidFill>
              <a:latin typeface="Times New Roman"/>
            </a:endParaRPr>
          </a:p>
          <a:p>
            <a:pPr marL="228600" indent="-223920">
              <a:lnSpc>
                <a:spcPct val="100000"/>
              </a:lnSpc>
              <a:spcBef>
                <a:spcPts val="422"/>
              </a:spcBef>
            </a:pPr>
            <a:endParaRPr b="0" lang="en-US" sz="1700" spc="-1" strike="noStrike">
              <a:solidFill>
                <a:srgbClr val="000000"/>
              </a:solidFill>
              <a:latin typeface="Times New Roman"/>
            </a:endParaRPr>
          </a:p>
          <a:p>
            <a:pPr marL="228600" indent="-223920">
              <a:lnSpc>
                <a:spcPct val="100000"/>
              </a:lnSpc>
              <a:spcBef>
                <a:spcPts val="422"/>
              </a:spcBef>
            </a:pPr>
            <a:endParaRPr b="0" lang="en-US" sz="1700" spc="-1" strike="noStrike">
              <a:solidFill>
                <a:srgbClr val="000000"/>
              </a:solidFill>
              <a:latin typeface="Times New Roman"/>
            </a:endParaRPr>
          </a:p>
          <a:p>
            <a:pPr marL="228600" indent="-223920">
              <a:lnSpc>
                <a:spcPct val="100000"/>
              </a:lnSpc>
              <a:spcBef>
                <a:spcPts val="422"/>
              </a:spcBef>
            </a:pPr>
            <a:endParaRPr b="0" lang="en-US" sz="1700" spc="-1" strike="noStrike">
              <a:solidFill>
                <a:srgbClr val="000000"/>
              </a:solidFill>
              <a:latin typeface="Times New Roman"/>
            </a:endParaRPr>
          </a:p>
          <a:p>
            <a:pPr marL="228600" indent="-223920">
              <a:lnSpc>
                <a:spcPct val="100000"/>
              </a:lnSpc>
              <a:spcBef>
                <a:spcPts val="422"/>
              </a:spcBef>
            </a:pP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latin typeface="Arial"/>
              </a:rPr>
              <a:t>Cerebellum atlas and templates – Jorn Diedrichsen,UCL,UK contribution </a:t>
            </a:r>
            <a:endParaRPr b="0" lang="en-US" sz="1700" spc="-1" strike="noStrike">
              <a:solidFill>
                <a:srgbClr val="000000"/>
              </a:solidFill>
              <a:latin typeface="Times New Roman"/>
            </a:endParaRPr>
          </a:p>
          <a:p>
            <a:pPr marL="230040" indent="-223920">
              <a:lnSpc>
                <a:spcPct val="100000"/>
              </a:lnSpc>
              <a:spcBef>
                <a:spcPts val="422"/>
              </a:spcBef>
            </a:pPr>
            <a:endParaRPr b="0" lang="en-US" sz="1700" spc="-1" strike="noStrike">
              <a:solidFill>
                <a:srgbClr val="000000"/>
              </a:solidFill>
              <a:latin typeface="Times New Roman"/>
            </a:endParaRPr>
          </a:p>
          <a:p>
            <a:pPr marL="231480" indent="-223560">
              <a:lnSpc>
                <a:spcPct val="100000"/>
              </a:lnSpc>
              <a:spcBef>
                <a:spcPts val="422"/>
              </a:spcBef>
            </a:pPr>
            <a:endParaRPr b="0" lang="en-US" sz="1700" spc="-1" strike="noStrike">
              <a:solidFill>
                <a:srgbClr val="000000"/>
              </a:solidFill>
              <a:latin typeface="Times New Roman"/>
            </a:endParaRPr>
          </a:p>
          <a:p>
            <a:pPr marL="230040" indent="-223920">
              <a:lnSpc>
                <a:spcPct val="100000"/>
              </a:lnSpc>
              <a:spcBef>
                <a:spcPts val="422"/>
              </a:spcBef>
            </a:pPr>
            <a:endParaRPr b="0" lang="en-US" sz="1700" spc="-1" strike="noStrike">
              <a:solidFill>
                <a:srgbClr val="000000"/>
              </a:solidFill>
              <a:latin typeface="Times New Roman"/>
            </a:endParaRPr>
          </a:p>
        </p:txBody>
      </p:sp>
      <p:pic>
        <p:nvPicPr>
          <p:cNvPr id="459" name="" descr=""/>
          <p:cNvPicPr/>
          <p:nvPr/>
        </p:nvPicPr>
        <p:blipFill>
          <a:blip r:embed="rId3"/>
          <a:stretch/>
        </p:blipFill>
        <p:spPr>
          <a:xfrm>
            <a:off x="884160" y="2286000"/>
            <a:ext cx="2595600" cy="1279440"/>
          </a:xfrm>
          <a:prstGeom prst="rect">
            <a:avLst/>
          </a:prstGeom>
          <a:ln>
            <a:noFill/>
          </a:ln>
        </p:spPr>
      </p:pic>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0" name="CustomShape 1"/>
          <p:cNvSpPr/>
          <p:nvPr/>
        </p:nvSpPr>
        <p:spPr>
          <a:xfrm>
            <a:off x="838080" y="29520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imes New Roman"/>
              </a:rPr>
              <a:t>More Atlases and Templates Available!</a:t>
            </a:r>
            <a:endParaRPr b="0" lang="en-US" sz="2400" spc="-1" strike="noStrike">
              <a:solidFill>
                <a:srgbClr val="000000"/>
              </a:solidFill>
              <a:latin typeface="Times New Roman"/>
            </a:endParaRPr>
          </a:p>
        </p:txBody>
      </p:sp>
      <p:sp>
        <p:nvSpPr>
          <p:cNvPr id="461" name="CustomShape 2"/>
          <p:cNvSpPr/>
          <p:nvPr/>
        </p:nvSpPr>
        <p:spPr>
          <a:xfrm>
            <a:off x="274680" y="604800"/>
            <a:ext cx="3641760" cy="4881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3920">
              <a:lnSpc>
                <a:spcPct val="100000"/>
              </a:lnSpc>
              <a:spcBef>
                <a:spcPts val="422"/>
              </a:spcBef>
            </a:pPr>
            <a:endParaRPr b="0" lang="en-US" sz="2400" spc="-1" strike="noStrike">
              <a:solidFill>
                <a:srgbClr val="000000"/>
              </a:solidFill>
              <a:latin typeface="Times New Roman"/>
            </a:endParaRPr>
          </a:p>
          <a:p>
            <a:pPr>
              <a:lnSpc>
                <a:spcPct val="100000"/>
              </a:lnSpc>
              <a:spcBef>
                <a:spcPts val="422"/>
              </a:spcBef>
            </a:pPr>
            <a:r>
              <a:rPr b="0" lang="en-US" sz="1700" spc="-1" strike="noStrike">
                <a:solidFill>
                  <a:srgbClr val="0000ff"/>
                </a:solidFill>
                <a:latin typeface="Arial"/>
              </a:rPr>
              <a:t>Ventromedial Prefrontral Cortex (vmPFC, Scott Mackey)</a:t>
            </a:r>
            <a:endParaRPr b="0" lang="en-US" sz="1700" spc="-1" strike="noStrike">
              <a:solidFill>
                <a:srgbClr val="000000"/>
              </a:solidFill>
              <a:latin typeface="Times New Roman"/>
            </a:endParaRPr>
          </a:p>
          <a:p>
            <a:pPr>
              <a:lnSpc>
                <a:spcPct val="100000"/>
              </a:lnSpc>
              <a:spcBef>
                <a:spcPts val="422"/>
              </a:spcBef>
            </a:pPr>
            <a:endParaRPr b="0" lang="en-US" sz="1700" spc="-1" strike="noStrike">
              <a:solidFill>
                <a:srgbClr val="000000"/>
              </a:solidFill>
              <a:latin typeface="Times New Roman"/>
            </a:endParaRPr>
          </a:p>
          <a:p>
            <a:pPr>
              <a:lnSpc>
                <a:spcPct val="100000"/>
              </a:lnSpc>
              <a:spcBef>
                <a:spcPts val="422"/>
              </a:spcBef>
            </a:pPr>
            <a:r>
              <a:rPr b="0" lang="en-US" sz="1700" spc="-1" strike="noStrike">
                <a:solidFill>
                  <a:srgbClr val="0000ff"/>
                </a:solidFill>
                <a:latin typeface="Arial"/>
              </a:rPr>
              <a:t>Waxholm Rat Atlas - Papp, et al.</a:t>
            </a:r>
            <a:endParaRPr b="0" lang="en-US" sz="1700" spc="-1" strike="noStrike">
              <a:solidFill>
                <a:srgbClr val="000000"/>
              </a:solidFill>
              <a:latin typeface="Times New Roman"/>
            </a:endParaRPr>
          </a:p>
          <a:p>
            <a:pPr>
              <a:lnSpc>
                <a:spcPct val="100000"/>
              </a:lnSpc>
              <a:spcBef>
                <a:spcPts val="422"/>
              </a:spcBef>
            </a:pPr>
            <a:r>
              <a:rPr b="0" lang="en-US" sz="1700" spc="-1" strike="noStrike">
                <a:solidFill>
                  <a:srgbClr val="0000ff"/>
                </a:solidFill>
                <a:latin typeface="Arial"/>
              </a:rPr>
              <a:t>Rat brain templates in Paxinos space – Karolinska Institute, Woo Hyun Shim MGH contributions</a:t>
            </a:r>
            <a:endParaRPr b="0" lang="en-US" sz="1700" spc="-1" strike="noStrike">
              <a:solidFill>
                <a:srgbClr val="000000"/>
              </a:solidFill>
              <a:latin typeface="Times New Roman"/>
            </a:endParaRPr>
          </a:p>
          <a:p>
            <a:pPr>
              <a:lnSpc>
                <a:spcPct val="100000"/>
              </a:lnSpc>
              <a:spcBef>
                <a:spcPts val="422"/>
              </a:spcBef>
            </a:pPr>
            <a:endParaRPr b="0" lang="en-US" sz="1700" spc="-1" strike="noStrike">
              <a:solidFill>
                <a:srgbClr val="000000"/>
              </a:solidFill>
              <a:latin typeface="Times New Roman"/>
            </a:endParaRPr>
          </a:p>
          <a:p>
            <a:pPr marL="230040" indent="-223920">
              <a:lnSpc>
                <a:spcPct val="100000"/>
              </a:lnSpc>
              <a:spcBef>
                <a:spcPts val="422"/>
              </a:spcBef>
            </a:pPr>
            <a:r>
              <a:rPr b="0" lang="en-US" sz="1700" spc="-1" strike="noStrike">
                <a:solidFill>
                  <a:srgbClr val="0000ff"/>
                </a:solidFill>
                <a:latin typeface="Arial"/>
              </a:rPr>
              <a:t>BNST – Torrisi, NIMH</a:t>
            </a:r>
            <a:endParaRPr b="0" lang="en-US" sz="1700" spc="-1" strike="noStrike">
              <a:solidFill>
                <a:srgbClr val="000000"/>
              </a:solidFill>
              <a:latin typeface="Times New Roman"/>
            </a:endParaRPr>
          </a:p>
          <a:p>
            <a:pPr marL="230040" indent="-223920">
              <a:lnSpc>
                <a:spcPct val="100000"/>
              </a:lnSpc>
              <a:spcBef>
                <a:spcPts val="422"/>
              </a:spcBef>
            </a:pPr>
            <a:endParaRPr b="0" lang="en-US" sz="1700" spc="-1" strike="noStrike">
              <a:solidFill>
                <a:srgbClr val="000000"/>
              </a:solidFill>
              <a:latin typeface="Times New Roman"/>
            </a:endParaRPr>
          </a:p>
        </p:txBody>
      </p:sp>
      <p:pic>
        <p:nvPicPr>
          <p:cNvPr id="462" name="" descr=""/>
          <p:cNvPicPr/>
          <p:nvPr/>
        </p:nvPicPr>
        <p:blipFill>
          <a:blip r:embed="rId1"/>
          <a:stretch/>
        </p:blipFill>
        <p:spPr>
          <a:xfrm>
            <a:off x="4389480" y="1096920"/>
            <a:ext cx="2835360" cy="1387440"/>
          </a:xfrm>
          <a:prstGeom prst="rect">
            <a:avLst/>
          </a:prstGeom>
          <a:ln>
            <a:noFill/>
          </a:ln>
        </p:spPr>
      </p:pic>
      <p:pic>
        <p:nvPicPr>
          <p:cNvPr id="463" name="" descr=""/>
          <p:cNvPicPr/>
          <p:nvPr/>
        </p:nvPicPr>
        <p:blipFill>
          <a:blip r:embed="rId2"/>
          <a:stretch/>
        </p:blipFill>
        <p:spPr>
          <a:xfrm>
            <a:off x="244440" y="4049640"/>
            <a:ext cx="5791320" cy="2747880"/>
          </a:xfrm>
          <a:prstGeom prst="rect">
            <a:avLst/>
          </a:prstGeom>
          <a:ln>
            <a:noFill/>
          </a:ln>
        </p:spPr>
      </p:pic>
      <p:pic>
        <p:nvPicPr>
          <p:cNvPr id="464" name="" descr=""/>
          <p:cNvPicPr/>
          <p:nvPr/>
        </p:nvPicPr>
        <p:blipFill>
          <a:blip r:embed="rId3"/>
          <a:stretch/>
        </p:blipFill>
        <p:spPr>
          <a:xfrm>
            <a:off x="5813280" y="4206960"/>
            <a:ext cx="3148200" cy="2590560"/>
          </a:xfrm>
          <a:prstGeom prst="rect">
            <a:avLst/>
          </a:prstGeom>
          <a:ln>
            <a:noFill/>
          </a:ln>
        </p:spPr>
      </p:pic>
      <p:pic>
        <p:nvPicPr>
          <p:cNvPr id="465" name="" descr=""/>
          <p:cNvPicPr/>
          <p:nvPr/>
        </p:nvPicPr>
        <p:blipFill>
          <a:blip r:embed="rId4"/>
          <a:stretch/>
        </p:blipFill>
        <p:spPr>
          <a:xfrm>
            <a:off x="7040520" y="2690640"/>
            <a:ext cx="1619280" cy="1149480"/>
          </a:xfrm>
          <a:prstGeom prst="rect">
            <a:avLst/>
          </a:prstGeom>
          <a:ln>
            <a:noFill/>
          </a:ln>
        </p:spPr>
      </p:pic>
      <p:sp>
        <p:nvSpPr>
          <p:cNvPr id="466" name="CustomShape 3"/>
          <p:cNvSpPr/>
          <p:nvPr/>
        </p:nvSpPr>
        <p:spPr>
          <a:xfrm>
            <a:off x="3565440" y="2743200"/>
            <a:ext cx="2193840" cy="63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marL="230040" indent="-223920">
              <a:lnSpc>
                <a:spcPct val="100000"/>
              </a:lnSpc>
              <a:spcBef>
                <a:spcPts val="422"/>
              </a:spcBef>
            </a:pPr>
            <a:r>
              <a:rPr b="1" lang="en-US" sz="1600" spc="-1" strike="noStrike">
                <a:solidFill>
                  <a:srgbClr val="00d498"/>
                </a:solidFill>
                <a:latin typeface="Arial"/>
              </a:rPr>
              <a:t>All of these are user requests or contributions!</a:t>
            </a:r>
            <a:endParaRPr b="0" lang="en-US" sz="1600" spc="-1" strike="noStrike">
              <a:solidFill>
                <a:srgbClr val="000000"/>
              </a:solidFill>
              <a:latin typeface="Times New Roman"/>
            </a:endParaRPr>
          </a:p>
          <a:p>
            <a:pPr marL="230040" indent="-223920">
              <a:lnSpc>
                <a:spcPct val="100000"/>
              </a:lnSpc>
              <a:spcBef>
                <a:spcPts val="422"/>
              </a:spcBef>
            </a:pPr>
            <a:r>
              <a:rPr b="1" i="1" lang="en-US" sz="1600" spc="-1" strike="noStrike">
                <a:solidFill>
                  <a:srgbClr val="00d498"/>
                </a:solidFill>
                <a:latin typeface="Arial"/>
                <a:ea typeface="msmincho"/>
              </a:rPr>
              <a:t>What do you need?</a:t>
            </a:r>
            <a:endParaRPr b="0" lang="en-US" sz="1600" spc="-1" strike="noStrike">
              <a:solidFill>
                <a:srgbClr val="000000"/>
              </a:solidFill>
              <a:latin typeface="Times New Roman"/>
            </a:endParaRPr>
          </a:p>
        </p:txBody>
      </p:sp>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7" name="CustomShape 1"/>
          <p:cNvSpPr/>
          <p:nvPr/>
        </p:nvSpPr>
        <p:spPr>
          <a:xfrm>
            <a:off x="838080" y="29520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imes New Roman"/>
              </a:rPr>
              <a:t>Even More Atlases and Templates Available!</a:t>
            </a:r>
            <a:endParaRPr b="0" lang="en-US" sz="2400" spc="-1" strike="noStrike">
              <a:solidFill>
                <a:srgbClr val="000000"/>
              </a:solidFill>
              <a:latin typeface="Times New Roman"/>
            </a:endParaRPr>
          </a:p>
        </p:txBody>
      </p:sp>
      <p:sp>
        <p:nvSpPr>
          <p:cNvPr id="468" name="CustomShape 2"/>
          <p:cNvSpPr/>
          <p:nvPr/>
        </p:nvSpPr>
        <p:spPr>
          <a:xfrm>
            <a:off x="274680" y="604800"/>
            <a:ext cx="3641760" cy="4881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3920">
              <a:lnSpc>
                <a:spcPct val="100000"/>
              </a:lnSpc>
              <a:spcBef>
                <a:spcPts val="422"/>
              </a:spcBef>
            </a:pPr>
            <a:endParaRPr b="0" lang="en-US" sz="2400" spc="-1" strike="noStrike">
              <a:solidFill>
                <a:srgbClr val="000000"/>
              </a:solidFill>
              <a:latin typeface="Times New Roman"/>
            </a:endParaRPr>
          </a:p>
          <a:p>
            <a:pPr>
              <a:lnSpc>
                <a:spcPct val="100000"/>
              </a:lnSpc>
              <a:spcBef>
                <a:spcPts val="422"/>
              </a:spcBef>
            </a:pPr>
            <a:r>
              <a:rPr b="0" lang="en-US" sz="1800" spc="-1" strike="noStrike">
                <a:solidFill>
                  <a:srgbClr val="0000ff"/>
                </a:solidFill>
                <a:latin typeface="Arial"/>
              </a:rPr>
              <a:t>Brainnetome</a:t>
            </a:r>
            <a:r>
              <a:rPr b="0" lang="en-US" sz="1700" spc="-1" strike="noStrike">
                <a:solidFill>
                  <a:srgbClr val="0000ff"/>
                </a:solidFill>
                <a:latin typeface="Arial"/>
              </a:rPr>
              <a:t> </a:t>
            </a:r>
            <a:endParaRPr b="0" lang="en-US" sz="1700" spc="-1" strike="noStrike">
              <a:solidFill>
                <a:srgbClr val="000000"/>
              </a:solidFill>
              <a:latin typeface="Times New Roman"/>
            </a:endParaRPr>
          </a:p>
          <a:p>
            <a:pPr>
              <a:lnSpc>
                <a:spcPct val="100000"/>
              </a:lnSpc>
              <a:spcBef>
                <a:spcPts val="422"/>
              </a:spcBef>
            </a:pPr>
            <a:endParaRPr b="0" lang="en-US" sz="1700" spc="-1" strike="noStrike">
              <a:solidFill>
                <a:srgbClr val="000000"/>
              </a:solidFill>
              <a:latin typeface="Times New Roman"/>
            </a:endParaRPr>
          </a:p>
          <a:p>
            <a:pPr marL="230040" indent="-223920">
              <a:lnSpc>
                <a:spcPct val="100000"/>
              </a:lnSpc>
              <a:spcBef>
                <a:spcPts val="422"/>
              </a:spcBef>
            </a:pPr>
            <a:endParaRPr b="0" lang="en-US" sz="1700" spc="-1" strike="noStrike">
              <a:solidFill>
                <a:srgbClr val="000000"/>
              </a:solidFill>
              <a:latin typeface="Times New Roman"/>
            </a:endParaRPr>
          </a:p>
        </p:txBody>
      </p:sp>
      <p:sp>
        <p:nvSpPr>
          <p:cNvPr id="469" name="CustomShape 3"/>
          <p:cNvSpPr/>
          <p:nvPr/>
        </p:nvSpPr>
        <p:spPr>
          <a:xfrm>
            <a:off x="5819400" y="5131440"/>
            <a:ext cx="2193840" cy="63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marL="230040" indent="-223920">
              <a:lnSpc>
                <a:spcPct val="100000"/>
              </a:lnSpc>
              <a:spcBef>
                <a:spcPts val="422"/>
              </a:spcBef>
            </a:pPr>
            <a:r>
              <a:rPr b="1" lang="en-US" sz="1600" spc="-1" strike="noStrike">
                <a:solidFill>
                  <a:srgbClr val="00d498"/>
                </a:solidFill>
                <a:latin typeface="Arial"/>
              </a:rPr>
              <a:t>All of these are user requests or contributions!</a:t>
            </a:r>
            <a:endParaRPr b="0" lang="en-US" sz="1600" spc="-1" strike="noStrike">
              <a:solidFill>
                <a:srgbClr val="000000"/>
              </a:solidFill>
              <a:latin typeface="Times New Roman"/>
            </a:endParaRPr>
          </a:p>
          <a:p>
            <a:pPr marL="230040" indent="-223920">
              <a:lnSpc>
                <a:spcPct val="100000"/>
              </a:lnSpc>
              <a:spcBef>
                <a:spcPts val="422"/>
              </a:spcBef>
            </a:pPr>
            <a:r>
              <a:rPr b="1" i="1" lang="en-US" sz="1600" spc="-1" strike="noStrike">
                <a:solidFill>
                  <a:srgbClr val="00d498"/>
                </a:solidFill>
                <a:latin typeface="Arial"/>
                <a:ea typeface="msmincho"/>
              </a:rPr>
              <a:t>What do you need?</a:t>
            </a:r>
            <a:endParaRPr b="0" lang="en-US" sz="1600" spc="-1" strike="noStrike">
              <a:solidFill>
                <a:srgbClr val="000000"/>
              </a:solidFill>
              <a:latin typeface="Times New Roman"/>
            </a:endParaRPr>
          </a:p>
        </p:txBody>
      </p:sp>
      <p:pic>
        <p:nvPicPr>
          <p:cNvPr id="470" name="" descr=""/>
          <p:cNvPicPr/>
          <p:nvPr/>
        </p:nvPicPr>
        <p:blipFill>
          <a:blip r:embed="rId1"/>
          <a:stretch/>
        </p:blipFill>
        <p:spPr>
          <a:xfrm>
            <a:off x="4565880" y="1112760"/>
            <a:ext cx="2630520" cy="2457000"/>
          </a:xfrm>
          <a:prstGeom prst="rect">
            <a:avLst/>
          </a:prstGeom>
          <a:ln>
            <a:noFill/>
          </a:ln>
        </p:spPr>
      </p:pic>
      <p:pic>
        <p:nvPicPr>
          <p:cNvPr id="471" name="" descr=""/>
          <p:cNvPicPr/>
          <p:nvPr/>
        </p:nvPicPr>
        <p:blipFill>
          <a:blip r:embed="rId2"/>
          <a:stretch/>
        </p:blipFill>
        <p:spPr>
          <a:xfrm>
            <a:off x="874440" y="1531080"/>
            <a:ext cx="3174480" cy="1542600"/>
          </a:xfrm>
          <a:prstGeom prst="rect">
            <a:avLst/>
          </a:prstGeom>
          <a:ln>
            <a:noFill/>
          </a:ln>
        </p:spPr>
      </p:pic>
      <p:pic>
        <p:nvPicPr>
          <p:cNvPr id="472" name="" descr=""/>
          <p:cNvPicPr/>
          <p:nvPr/>
        </p:nvPicPr>
        <p:blipFill>
          <a:blip r:embed="rId3"/>
          <a:stretch/>
        </p:blipFill>
        <p:spPr>
          <a:xfrm>
            <a:off x="2102040" y="4094280"/>
            <a:ext cx="3609360" cy="2338920"/>
          </a:xfrm>
          <a:prstGeom prst="rect">
            <a:avLst/>
          </a:prstGeom>
          <a:ln>
            <a:noFill/>
          </a:ln>
        </p:spPr>
      </p:pic>
      <p:sp>
        <p:nvSpPr>
          <p:cNvPr id="473" name="TextShape 4"/>
          <p:cNvSpPr txBox="1"/>
          <p:nvPr/>
        </p:nvSpPr>
        <p:spPr>
          <a:xfrm>
            <a:off x="347400" y="3630600"/>
            <a:ext cx="2374200" cy="474840"/>
          </a:xfrm>
          <a:prstGeom prst="rect">
            <a:avLst/>
          </a:prstGeom>
          <a:noFill/>
          <a:ln>
            <a:noFill/>
          </a:ln>
        </p:spPr>
        <p:txBody>
          <a:bodyPr lIns="90000" rIns="90000" tIns="45000" bIns="45000"/>
          <a:p>
            <a:pPr>
              <a:lnSpc>
                <a:spcPct val="100000"/>
              </a:lnSpc>
              <a:spcBef>
                <a:spcPts val="422"/>
              </a:spcBef>
            </a:pPr>
            <a:r>
              <a:rPr b="0" lang="en-US" sz="1800" spc="-1" strike="noStrike">
                <a:solidFill>
                  <a:srgbClr val="0000ff"/>
                </a:solidFill>
                <a:latin typeface="Arial"/>
              </a:rPr>
              <a:t>Allen Mouse Brain</a:t>
            </a:r>
            <a:r>
              <a:rPr b="0" lang="en-US" sz="1700" spc="-1" strike="noStrike">
                <a:solidFill>
                  <a:srgbClr val="0000ff"/>
                </a:solidFill>
                <a:latin typeface="Arial"/>
              </a:rPr>
              <a:t> </a:t>
            </a:r>
            <a:endParaRPr b="0" lang="en-US" sz="1700" spc="-1" strike="noStrike">
              <a:solidFill>
                <a:srgbClr val="000000"/>
              </a:solidFill>
              <a:latin typeface="Times New Roman"/>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4" name="CustomShape 1"/>
          <p:cNvSpPr/>
          <p:nvPr/>
        </p:nvSpPr>
        <p:spPr>
          <a:xfrm>
            <a:off x="733320" y="206280"/>
            <a:ext cx="7974000" cy="903960"/>
          </a:xfrm>
          <a:custGeom>
            <a:avLst/>
            <a:gdLst/>
            <a:ahLst/>
            <a:rect l="l" t="t" r="r" b="b"/>
            <a:pathLst>
              <a:path w="21600" h="21600">
                <a:moveTo>
                  <a:pt x="0" y="0"/>
                </a:moveTo>
                <a:lnTo>
                  <a:pt x="21600" y="0"/>
                </a:lnTo>
                <a:lnTo>
                  <a:pt x="21600" y="21600"/>
                </a:lnTo>
                <a:lnTo>
                  <a:pt x="0" y="21600"/>
                </a:lnTo>
                <a:lnTo>
                  <a:pt x="0" y="0"/>
                </a:lnTo>
                <a:close/>
              </a:path>
            </a:pathLst>
          </a:custGeom>
          <a:gradFill rotWithShape="0">
            <a:gsLst>
              <a:gs pos="0">
                <a:srgbClr val="e1e1ff"/>
              </a:gs>
              <a:gs pos="100000">
                <a:srgbClr val="9595ff"/>
              </a:gs>
            </a:gsLst>
            <a:lin ang="5400000"/>
          </a:gradFill>
          <a:ln w="9360">
            <a:solidFill>
              <a:srgbClr val="2e2ecb"/>
            </a:solidFill>
            <a:miter/>
          </a:ln>
          <a:effectLst>
            <a:outerShdw dist="20160" dir="5400000">
              <a:srgbClr val="808080">
                <a:alpha val="38000"/>
              </a:srgbClr>
            </a:outerShdw>
          </a:effectLst>
        </p:spPr>
        <p:style>
          <a:lnRef idx="0"/>
          <a:fillRef idx="0"/>
          <a:effectRef idx="0"/>
          <a:fontRef idx="minor"/>
        </p:style>
        <p:txBody>
          <a:bodyPr lIns="354960" rIns="354960" tIns="177480" bIns="177480"/>
          <a:p>
            <a:pPr>
              <a:lnSpc>
                <a:spcPct val="100000"/>
              </a:lnSpc>
            </a:pPr>
            <a:r>
              <a:rPr b="0" lang="en-US" sz="1800" spc="-1" strike="noStrike">
                <a:solidFill>
                  <a:srgbClr val="000000"/>
                </a:solidFill>
                <a:latin typeface="Arial"/>
              </a:rPr>
              <a:t>Saleem macaque atlas – MRI, surfaces, connections, supplemental webpages</a:t>
            </a:r>
            <a:endParaRPr b="0" lang="en-US" sz="1800" spc="-1" strike="noStrike">
              <a:solidFill>
                <a:srgbClr val="000000"/>
              </a:solidFill>
              <a:latin typeface="Times New Roman"/>
            </a:endParaRPr>
          </a:p>
        </p:txBody>
      </p:sp>
      <p:pic>
        <p:nvPicPr>
          <p:cNvPr id="475" name="" descr=""/>
          <p:cNvPicPr/>
          <p:nvPr/>
        </p:nvPicPr>
        <p:blipFill>
          <a:blip r:embed="rId1"/>
          <a:stretch/>
        </p:blipFill>
        <p:spPr>
          <a:xfrm>
            <a:off x="752400" y="1160640"/>
            <a:ext cx="7931160" cy="4976640"/>
          </a:xfrm>
          <a:prstGeom prst="rect">
            <a:avLst/>
          </a:prstGeom>
          <a:ln>
            <a:noFill/>
          </a:ln>
        </p:spPr>
      </p:pic>
      <p:sp>
        <p:nvSpPr>
          <p:cNvPr id="476" name="TextShape 2"/>
          <p:cNvSpPr txBox="1"/>
          <p:nvPr/>
        </p:nvSpPr>
        <p:spPr>
          <a:xfrm>
            <a:off x="446400" y="6253920"/>
            <a:ext cx="9784080" cy="640080"/>
          </a:xfrm>
          <a:prstGeom prst="rect">
            <a:avLst/>
          </a:prstGeom>
          <a:noFill/>
          <a:ln>
            <a:noFill/>
          </a:ln>
        </p:spPr>
        <p:txBody>
          <a:bodyPr lIns="90000" rIns="90000" tIns="45000" bIns="45000"/>
          <a:p>
            <a:r>
              <a:rPr b="0" lang="en-US" sz="2200" spc="-1" strike="noStrike">
                <a:solidFill>
                  <a:srgbClr val="000000"/>
                </a:solidFill>
                <a:latin typeface="Times New Roman"/>
              </a:rPr>
              <a:t>@Install_D99_macaque - install templates, atlas and set AFNI variables</a:t>
            </a:r>
            <a:endParaRPr b="0" lang="en-US" sz="2200" spc="-1" strike="noStrike">
              <a:solidFill>
                <a:srgbClr val="000000"/>
              </a:solidFill>
              <a:latin typeface="Times New Roman"/>
            </a:endParaRPr>
          </a:p>
        </p:txBody>
      </p:sp>
    </p:spTree>
  </p:cSld>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7" name="CustomShape 1"/>
          <p:cNvSpPr/>
          <p:nvPr/>
        </p:nvSpPr>
        <p:spPr>
          <a:xfrm>
            <a:off x="733320" y="206280"/>
            <a:ext cx="7974000" cy="903960"/>
          </a:xfrm>
          <a:custGeom>
            <a:avLst/>
            <a:gdLst/>
            <a:ahLst/>
            <a:rect l="l" t="t" r="r" b="b"/>
            <a:pathLst>
              <a:path w="21600" h="21600">
                <a:moveTo>
                  <a:pt x="0" y="0"/>
                </a:moveTo>
                <a:lnTo>
                  <a:pt x="21600" y="0"/>
                </a:lnTo>
                <a:lnTo>
                  <a:pt x="21600" y="21600"/>
                </a:lnTo>
                <a:lnTo>
                  <a:pt x="0" y="21600"/>
                </a:lnTo>
                <a:lnTo>
                  <a:pt x="0" y="0"/>
                </a:lnTo>
                <a:close/>
              </a:path>
            </a:pathLst>
          </a:custGeom>
          <a:gradFill rotWithShape="0">
            <a:gsLst>
              <a:gs pos="0">
                <a:srgbClr val="e1e1ff"/>
              </a:gs>
              <a:gs pos="100000">
                <a:srgbClr val="9595ff"/>
              </a:gs>
            </a:gsLst>
            <a:lin ang="5400000"/>
          </a:gradFill>
          <a:ln w="9360">
            <a:solidFill>
              <a:srgbClr val="2e2ecb"/>
            </a:solidFill>
            <a:miter/>
          </a:ln>
          <a:effectLst>
            <a:outerShdw dist="20160" dir="5400000">
              <a:srgbClr val="808080">
                <a:alpha val="38000"/>
              </a:srgbClr>
            </a:outerShdw>
          </a:effectLst>
        </p:spPr>
        <p:style>
          <a:lnRef idx="0"/>
          <a:fillRef idx="0"/>
          <a:effectRef idx="0"/>
          <a:fontRef idx="minor"/>
        </p:style>
        <p:txBody>
          <a:bodyPr lIns="354960" rIns="354960" tIns="177480" bIns="177480"/>
          <a:p>
            <a:pPr>
              <a:lnSpc>
                <a:spcPct val="100000"/>
              </a:lnSpc>
            </a:pPr>
            <a:r>
              <a:rPr b="0" lang="en-US" sz="1800" spc="-1" strike="noStrike">
                <a:solidFill>
                  <a:srgbClr val="000000"/>
                </a:solidFill>
                <a:latin typeface="Arial"/>
              </a:rPr>
              <a:t>Saleem macaque atlas – MRI, surfaces, connections, supplemental webpages (in development)</a:t>
            </a:r>
            <a:endParaRPr b="0" lang="en-US" sz="1800" spc="-1" strike="noStrike">
              <a:solidFill>
                <a:srgbClr val="000000"/>
              </a:solidFill>
              <a:latin typeface="Times New Roman"/>
            </a:endParaRPr>
          </a:p>
        </p:txBody>
      </p:sp>
      <p:pic>
        <p:nvPicPr>
          <p:cNvPr id="478" name="" descr=""/>
          <p:cNvPicPr/>
          <p:nvPr/>
        </p:nvPicPr>
        <p:blipFill>
          <a:blip r:embed="rId1"/>
          <a:stretch/>
        </p:blipFill>
        <p:spPr>
          <a:xfrm>
            <a:off x="752400" y="1160640"/>
            <a:ext cx="7931160" cy="4976640"/>
          </a:xfrm>
          <a:prstGeom prst="rect">
            <a:avLst/>
          </a:prstGeom>
          <a:ln>
            <a:noFill/>
          </a:ln>
        </p:spPr>
      </p:pic>
      <p:pic>
        <p:nvPicPr>
          <p:cNvPr id="479" name="" descr=""/>
          <p:cNvPicPr/>
          <p:nvPr/>
        </p:nvPicPr>
        <p:blipFill>
          <a:blip r:embed="rId2"/>
          <a:stretch/>
        </p:blipFill>
        <p:spPr>
          <a:xfrm>
            <a:off x="2359080" y="1314360"/>
            <a:ext cx="6175440" cy="4354560"/>
          </a:xfrm>
          <a:prstGeom prst="rect">
            <a:avLst/>
          </a:prstGeom>
          <a:ln>
            <a:noFill/>
          </a:ln>
        </p:spPr>
      </p:pic>
    </p:spTree>
  </p:cSld>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80" name="" descr=""/>
          <p:cNvPicPr/>
          <p:nvPr/>
        </p:nvPicPr>
        <p:blipFill>
          <a:blip r:embed="rId1"/>
          <a:stretch/>
        </p:blipFill>
        <p:spPr>
          <a:xfrm>
            <a:off x="363600" y="108000"/>
            <a:ext cx="2860560" cy="2060640"/>
          </a:xfrm>
          <a:prstGeom prst="rect">
            <a:avLst/>
          </a:prstGeom>
          <a:ln>
            <a:noFill/>
          </a:ln>
        </p:spPr>
      </p:pic>
      <p:sp>
        <p:nvSpPr>
          <p:cNvPr id="481" name="CustomShape 1"/>
          <p:cNvSpPr/>
          <p:nvPr/>
        </p:nvSpPr>
        <p:spPr>
          <a:xfrm>
            <a:off x="2097000" y="-19080"/>
            <a:ext cx="5389560" cy="577080"/>
          </a:xfrm>
          <a:custGeom>
            <a:avLst/>
            <a:gdLst/>
            <a:ahLst/>
            <a:rect l="l" t="t" r="r" b="b"/>
            <a:pathLst>
              <a:path w="14973" h="928">
                <a:moveTo>
                  <a:pt x="0" y="0"/>
                </a:moveTo>
                <a:lnTo>
                  <a:pt x="14973" y="0"/>
                </a:lnTo>
                <a:lnTo>
                  <a:pt x="14973" y="928"/>
                </a:lnTo>
                <a:lnTo>
                  <a:pt x="0" y="928"/>
                </a:lnTo>
                <a:close/>
              </a:path>
            </a:pathLst>
          </a:custGeom>
          <a:noFill/>
          <a:ln>
            <a:noFill/>
          </a:ln>
        </p:spPr>
        <p:style>
          <a:lnRef idx="0"/>
          <a:fillRef idx="0"/>
          <a:effectRef idx="0"/>
          <a:fontRef idx="minor"/>
        </p:style>
        <p:txBody>
          <a:bodyPr lIns="90000" rIns="90000" tIns="45000" bIns="45000"/>
          <a:p>
            <a:pPr>
              <a:lnSpc>
                <a:spcPct val="100000"/>
              </a:lnSpc>
            </a:pPr>
            <a:r>
              <a:rPr b="1" lang="en-US" sz="1600" spc="-1" strike="noStrike">
                <a:solidFill>
                  <a:srgbClr val="ffffff"/>
                </a:solidFill>
                <a:latin typeface="Calibri"/>
              </a:rPr>
              <a:t>Mapping the digital atlas onto different macaques MRI</a:t>
            </a:r>
            <a:endParaRPr b="0" lang="en-US" sz="1600" spc="-1" strike="noStrike">
              <a:solidFill>
                <a:srgbClr val="000000"/>
              </a:solidFill>
              <a:latin typeface="Times New Roman"/>
            </a:endParaRPr>
          </a:p>
        </p:txBody>
      </p:sp>
      <p:sp>
        <p:nvSpPr>
          <p:cNvPr id="482" name="CustomShape 2"/>
          <p:cNvSpPr/>
          <p:nvPr/>
        </p:nvSpPr>
        <p:spPr>
          <a:xfrm>
            <a:off x="412920" y="395280"/>
            <a:ext cx="416880" cy="456120"/>
          </a:xfrm>
          <a:custGeom>
            <a:avLst/>
            <a:gdLst/>
            <a:ahLst/>
            <a:rect l="l" t="t" r="r" b="b"/>
            <a:pathLst>
              <a:path w="1016" h="1268">
                <a:moveTo>
                  <a:pt x="0" y="0"/>
                </a:moveTo>
                <a:lnTo>
                  <a:pt x="1016" y="0"/>
                </a:lnTo>
                <a:lnTo>
                  <a:pt x="1016" y="1268"/>
                </a:lnTo>
                <a:lnTo>
                  <a:pt x="0" y="1268"/>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latin typeface="Calibri"/>
              </a:rPr>
              <a:t>A</a:t>
            </a:r>
            <a:endParaRPr b="0" lang="en-US" sz="2400" spc="-1" strike="noStrike">
              <a:solidFill>
                <a:srgbClr val="000000"/>
              </a:solidFill>
              <a:latin typeface="Times New Roman"/>
            </a:endParaRPr>
          </a:p>
        </p:txBody>
      </p:sp>
      <p:sp>
        <p:nvSpPr>
          <p:cNvPr id="483" name="CustomShape 3"/>
          <p:cNvSpPr/>
          <p:nvPr/>
        </p:nvSpPr>
        <p:spPr>
          <a:xfrm>
            <a:off x="2789280" y="374760"/>
            <a:ext cx="2264040" cy="333720"/>
          </a:xfrm>
          <a:custGeom>
            <a:avLst/>
            <a:gdLst/>
            <a:ahLst/>
            <a:rect l="l" t="t" r="r" b="b"/>
            <a:pathLst>
              <a:path w="4703" h="928">
                <a:moveTo>
                  <a:pt x="0" y="0"/>
                </a:moveTo>
                <a:lnTo>
                  <a:pt x="4703" y="0"/>
                </a:lnTo>
                <a:lnTo>
                  <a:pt x="4703" y="928"/>
                </a:lnTo>
                <a:lnTo>
                  <a:pt x="0" y="928"/>
                </a:lnTo>
                <a:close/>
              </a:path>
            </a:pathLst>
          </a:custGeom>
          <a:no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4abaff"/>
                </a:solidFill>
                <a:latin typeface="Calibri"/>
              </a:rPr>
              <a:t>D99 – Digital atlas</a:t>
            </a:r>
            <a:endParaRPr b="0" lang="en-US" sz="1600" spc="-1" strike="noStrike">
              <a:solidFill>
                <a:srgbClr val="000000"/>
              </a:solidFill>
              <a:latin typeface="Times New Roman"/>
            </a:endParaRPr>
          </a:p>
        </p:txBody>
      </p:sp>
      <p:grpSp>
        <p:nvGrpSpPr>
          <p:cNvPr id="484" name="Group 4"/>
          <p:cNvGrpSpPr/>
          <p:nvPr/>
        </p:nvGrpSpPr>
        <p:grpSpPr>
          <a:xfrm>
            <a:off x="284040" y="384120"/>
            <a:ext cx="8321760" cy="6542280"/>
            <a:chOff x="284040" y="384120"/>
            <a:chExt cx="8321760" cy="6542280"/>
          </a:xfrm>
        </p:grpSpPr>
        <p:pic>
          <p:nvPicPr>
            <p:cNvPr id="485" name="" descr=""/>
            <p:cNvPicPr/>
            <p:nvPr/>
          </p:nvPicPr>
          <p:blipFill>
            <a:blip r:embed="rId2"/>
            <a:stretch/>
          </p:blipFill>
          <p:spPr>
            <a:xfrm>
              <a:off x="403200" y="4524480"/>
              <a:ext cx="3227400" cy="2295360"/>
            </a:xfrm>
            <a:prstGeom prst="rect">
              <a:avLst/>
            </a:prstGeom>
            <a:ln>
              <a:noFill/>
            </a:ln>
          </p:spPr>
        </p:pic>
        <p:sp>
          <p:nvSpPr>
            <p:cNvPr id="486" name="CustomShape 5"/>
            <p:cNvSpPr/>
            <p:nvPr/>
          </p:nvSpPr>
          <p:spPr>
            <a:xfrm>
              <a:off x="376200" y="4629240"/>
              <a:ext cx="1380240" cy="272880"/>
            </a:xfrm>
            <a:custGeom>
              <a:avLst/>
              <a:gdLst/>
              <a:ahLst/>
              <a:rect l="l" t="t" r="r" b="b"/>
              <a:pathLst>
                <a:path w="3218" h="759">
                  <a:moveTo>
                    <a:pt x="0" y="0"/>
                  </a:moveTo>
                  <a:lnTo>
                    <a:pt x="3218" y="0"/>
                  </a:lnTo>
                  <a:lnTo>
                    <a:pt x="3218" y="759"/>
                  </a:lnTo>
                  <a:lnTo>
                    <a:pt x="0" y="759"/>
                  </a:lnTo>
                  <a:close/>
                </a:path>
              </a:pathLst>
            </a:cu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4abaff"/>
                  </a:solidFill>
                  <a:latin typeface="Calibri"/>
                </a:rPr>
                <a:t>medium female</a:t>
              </a:r>
              <a:endParaRPr b="0" lang="en-US" sz="1200" spc="-1" strike="noStrike">
                <a:solidFill>
                  <a:srgbClr val="000000"/>
                </a:solidFill>
                <a:latin typeface="Times New Roman"/>
              </a:endParaRPr>
            </a:p>
          </p:txBody>
        </p:sp>
        <p:sp>
          <p:nvSpPr>
            <p:cNvPr id="487" name="CustomShape 6"/>
            <p:cNvSpPr/>
            <p:nvPr/>
          </p:nvSpPr>
          <p:spPr>
            <a:xfrm>
              <a:off x="649440" y="5067360"/>
              <a:ext cx="404640" cy="456120"/>
            </a:xfrm>
            <a:custGeom>
              <a:avLst/>
              <a:gdLst/>
              <a:ahLst/>
              <a:rect l="l" t="t" r="r" b="b"/>
              <a:pathLst>
                <a:path w="953" h="1268">
                  <a:moveTo>
                    <a:pt x="0" y="0"/>
                  </a:moveTo>
                  <a:lnTo>
                    <a:pt x="953" y="0"/>
                  </a:lnTo>
                  <a:lnTo>
                    <a:pt x="953" y="1268"/>
                  </a:lnTo>
                  <a:lnTo>
                    <a:pt x="0" y="1268"/>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latin typeface="Calibri"/>
                </a:rPr>
                <a:t>C</a:t>
              </a:r>
              <a:endParaRPr b="0" lang="en-US" sz="2400" spc="-1" strike="noStrike">
                <a:solidFill>
                  <a:srgbClr val="000000"/>
                </a:solidFill>
                <a:latin typeface="Times New Roman"/>
              </a:endParaRPr>
            </a:p>
          </p:txBody>
        </p:sp>
        <p:pic>
          <p:nvPicPr>
            <p:cNvPr id="488" name="" descr=""/>
            <p:cNvPicPr/>
            <p:nvPr/>
          </p:nvPicPr>
          <p:blipFill>
            <a:blip r:embed="rId3"/>
            <a:stretch/>
          </p:blipFill>
          <p:spPr>
            <a:xfrm>
              <a:off x="366840" y="2259000"/>
              <a:ext cx="3198600" cy="2163600"/>
            </a:xfrm>
            <a:prstGeom prst="rect">
              <a:avLst/>
            </a:prstGeom>
            <a:ln>
              <a:noFill/>
            </a:ln>
          </p:spPr>
        </p:pic>
        <p:sp>
          <p:nvSpPr>
            <p:cNvPr id="489" name="CustomShape 7"/>
            <p:cNvSpPr/>
            <p:nvPr/>
          </p:nvSpPr>
          <p:spPr>
            <a:xfrm>
              <a:off x="717480" y="2754360"/>
              <a:ext cx="412200" cy="456120"/>
            </a:xfrm>
            <a:custGeom>
              <a:avLst/>
              <a:gdLst/>
              <a:ahLst/>
              <a:rect l="l" t="t" r="r" b="b"/>
              <a:pathLst>
                <a:path w="978" h="1268">
                  <a:moveTo>
                    <a:pt x="0" y="0"/>
                  </a:moveTo>
                  <a:lnTo>
                    <a:pt x="978" y="0"/>
                  </a:lnTo>
                  <a:lnTo>
                    <a:pt x="978" y="1268"/>
                  </a:lnTo>
                  <a:lnTo>
                    <a:pt x="0" y="1268"/>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latin typeface="Calibri"/>
                </a:rPr>
                <a:t>B</a:t>
              </a:r>
              <a:endParaRPr b="0" lang="en-US" sz="2400" spc="-1" strike="noStrike">
                <a:solidFill>
                  <a:srgbClr val="000000"/>
                </a:solidFill>
                <a:latin typeface="Times New Roman"/>
              </a:endParaRPr>
            </a:p>
          </p:txBody>
        </p:sp>
        <p:sp>
          <p:nvSpPr>
            <p:cNvPr id="490" name="CustomShape 8"/>
            <p:cNvSpPr/>
            <p:nvPr/>
          </p:nvSpPr>
          <p:spPr>
            <a:xfrm>
              <a:off x="284040" y="2367000"/>
              <a:ext cx="842040" cy="272880"/>
            </a:xfrm>
            <a:custGeom>
              <a:avLst/>
              <a:gdLst/>
              <a:ahLst/>
              <a:rect l="l" t="t" r="r" b="b"/>
              <a:pathLst>
                <a:path w="1973" h="759">
                  <a:moveTo>
                    <a:pt x="0" y="0"/>
                  </a:moveTo>
                  <a:lnTo>
                    <a:pt x="1973" y="0"/>
                  </a:lnTo>
                  <a:lnTo>
                    <a:pt x="1973" y="759"/>
                  </a:lnTo>
                  <a:lnTo>
                    <a:pt x="0" y="759"/>
                  </a:lnTo>
                  <a:close/>
                </a:path>
              </a:pathLst>
            </a:cu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4abaff"/>
                  </a:solidFill>
                  <a:latin typeface="Calibri"/>
                </a:rPr>
                <a:t>big male</a:t>
              </a:r>
              <a:endParaRPr b="0" lang="en-US" sz="1200" spc="-1" strike="noStrike">
                <a:solidFill>
                  <a:srgbClr val="000000"/>
                </a:solidFill>
                <a:latin typeface="Times New Roman"/>
              </a:endParaRPr>
            </a:p>
          </p:txBody>
        </p:sp>
        <p:sp>
          <p:nvSpPr>
            <p:cNvPr id="491" name="CustomShape 9"/>
            <p:cNvSpPr/>
            <p:nvPr/>
          </p:nvSpPr>
          <p:spPr>
            <a:xfrm>
              <a:off x="3516480" y="2182680"/>
              <a:ext cx="269640" cy="4637160"/>
            </a:xfrm>
            <a:custGeom>
              <a:avLst/>
              <a:gdLst/>
              <a:ahLst/>
              <a:rect l="l" t="t" r="r" b="b"/>
              <a:pathLst>
                <a:path w="763" h="12895">
                  <a:moveTo>
                    <a:pt x="0" y="0"/>
                  </a:moveTo>
                  <a:lnTo>
                    <a:pt x="763" y="0"/>
                  </a:lnTo>
                  <a:lnTo>
                    <a:pt x="763" y="12895"/>
                  </a:lnTo>
                  <a:lnTo>
                    <a:pt x="0" y="12895"/>
                  </a:lnTo>
                  <a:close/>
                </a:path>
              </a:pathLst>
            </a:custGeom>
            <a:solidFill>
              <a:srgbClr val="000000"/>
            </a:solidFill>
            <a:ln w="9360">
              <a:solidFill>
                <a:srgbClr val="000000"/>
              </a:solidFill>
              <a:round/>
            </a:ln>
            <a:effectLst>
              <a:outerShdw dist="23040" dir="5400000">
                <a:srgbClr val="000000">
                  <a:alpha val="35000"/>
                </a:srgbClr>
              </a:outerShdw>
            </a:effectLst>
          </p:spPr>
          <p:style>
            <a:lnRef idx="0"/>
            <a:fillRef idx="0"/>
            <a:effectRef idx="0"/>
            <a:fontRef idx="minor"/>
          </p:style>
        </p:sp>
        <p:grpSp>
          <p:nvGrpSpPr>
            <p:cNvPr id="492" name="Group 10"/>
            <p:cNvGrpSpPr/>
            <p:nvPr/>
          </p:nvGrpSpPr>
          <p:grpSpPr>
            <a:xfrm>
              <a:off x="5237280" y="384120"/>
              <a:ext cx="3368520" cy="6542280"/>
              <a:chOff x="5237280" y="384120"/>
              <a:chExt cx="3368520" cy="6542280"/>
            </a:xfrm>
          </p:grpSpPr>
          <p:pic>
            <p:nvPicPr>
              <p:cNvPr id="493" name="" descr=""/>
              <p:cNvPicPr/>
              <p:nvPr/>
            </p:nvPicPr>
            <p:blipFill>
              <a:blip r:embed="rId4"/>
              <a:stretch/>
            </p:blipFill>
            <p:spPr>
              <a:xfrm>
                <a:off x="5464080" y="2616120"/>
                <a:ext cx="3060720" cy="2065320"/>
              </a:xfrm>
              <a:prstGeom prst="rect">
                <a:avLst/>
              </a:prstGeom>
              <a:ln>
                <a:noFill/>
              </a:ln>
            </p:spPr>
          </p:pic>
          <p:pic>
            <p:nvPicPr>
              <p:cNvPr id="494" name="" descr=""/>
              <p:cNvPicPr/>
              <p:nvPr/>
            </p:nvPicPr>
            <p:blipFill>
              <a:blip r:embed="rId5"/>
              <a:stretch/>
            </p:blipFill>
            <p:spPr>
              <a:xfrm>
                <a:off x="5559480" y="384120"/>
                <a:ext cx="2770200" cy="2185920"/>
              </a:xfrm>
              <a:prstGeom prst="rect">
                <a:avLst/>
              </a:prstGeom>
              <a:ln>
                <a:noFill/>
              </a:ln>
            </p:spPr>
          </p:pic>
          <p:sp>
            <p:nvSpPr>
              <p:cNvPr id="495" name="CustomShape 11"/>
              <p:cNvSpPr/>
              <p:nvPr/>
            </p:nvSpPr>
            <p:spPr>
              <a:xfrm>
                <a:off x="5530680" y="477720"/>
                <a:ext cx="1361880" cy="272880"/>
              </a:xfrm>
              <a:custGeom>
                <a:avLst/>
                <a:gdLst/>
                <a:ahLst/>
                <a:rect l="l" t="t" r="r" b="b"/>
                <a:pathLst>
                  <a:path w="3086" h="759">
                    <a:moveTo>
                      <a:pt x="0" y="0"/>
                    </a:moveTo>
                    <a:lnTo>
                      <a:pt x="3086" y="0"/>
                    </a:lnTo>
                    <a:lnTo>
                      <a:pt x="3086" y="759"/>
                    </a:lnTo>
                    <a:lnTo>
                      <a:pt x="0" y="759"/>
                    </a:lnTo>
                    <a:close/>
                  </a:path>
                </a:pathLst>
              </a:cu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4abaff"/>
                    </a:solidFill>
                    <a:latin typeface="Calibri"/>
                  </a:rPr>
                  <a:t>V. small female</a:t>
                </a:r>
                <a:endParaRPr b="0" lang="en-US" sz="1200" spc="-1" strike="noStrike">
                  <a:solidFill>
                    <a:srgbClr val="000000"/>
                  </a:solidFill>
                  <a:latin typeface="Times New Roman"/>
                </a:endParaRPr>
              </a:p>
            </p:txBody>
          </p:sp>
          <p:sp>
            <p:nvSpPr>
              <p:cNvPr id="496" name="CustomShape 12"/>
              <p:cNvSpPr/>
              <p:nvPr/>
            </p:nvSpPr>
            <p:spPr>
              <a:xfrm>
                <a:off x="5411880" y="2717640"/>
                <a:ext cx="1160640" cy="272880"/>
              </a:xfrm>
              <a:custGeom>
                <a:avLst/>
                <a:gdLst/>
                <a:ahLst/>
                <a:rect l="l" t="t" r="r" b="b"/>
                <a:pathLst>
                  <a:path w="2684" h="759">
                    <a:moveTo>
                      <a:pt x="0" y="0"/>
                    </a:moveTo>
                    <a:lnTo>
                      <a:pt x="2684" y="0"/>
                    </a:lnTo>
                    <a:lnTo>
                      <a:pt x="2684" y="759"/>
                    </a:lnTo>
                    <a:lnTo>
                      <a:pt x="0" y="759"/>
                    </a:lnTo>
                    <a:close/>
                  </a:path>
                </a:pathLst>
              </a:cu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4abaff"/>
                    </a:solidFill>
                    <a:latin typeface="Calibri"/>
                  </a:rPr>
                  <a:t>small female</a:t>
                </a:r>
                <a:endParaRPr b="0" lang="en-US" sz="1200" spc="-1" strike="noStrike">
                  <a:solidFill>
                    <a:srgbClr val="000000"/>
                  </a:solidFill>
                  <a:latin typeface="Times New Roman"/>
                </a:endParaRPr>
              </a:p>
            </p:txBody>
          </p:sp>
          <p:sp>
            <p:nvSpPr>
              <p:cNvPr id="497" name="CustomShape 13"/>
              <p:cNvSpPr/>
              <p:nvPr/>
            </p:nvSpPr>
            <p:spPr>
              <a:xfrm>
                <a:off x="5643720" y="965160"/>
                <a:ext cx="433800" cy="456120"/>
              </a:xfrm>
              <a:custGeom>
                <a:avLst/>
                <a:gdLst/>
                <a:ahLst/>
                <a:rect l="l" t="t" r="r" b="b"/>
                <a:pathLst>
                  <a:path w="1037" h="1268">
                    <a:moveTo>
                      <a:pt x="0" y="0"/>
                    </a:moveTo>
                    <a:lnTo>
                      <a:pt x="1037" y="0"/>
                    </a:lnTo>
                    <a:lnTo>
                      <a:pt x="1037" y="1268"/>
                    </a:lnTo>
                    <a:lnTo>
                      <a:pt x="0" y="1268"/>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latin typeface="Calibri"/>
                  </a:rPr>
                  <a:t>D</a:t>
                </a:r>
                <a:endParaRPr b="0" lang="en-US" sz="2400" spc="-1" strike="noStrike">
                  <a:solidFill>
                    <a:srgbClr val="000000"/>
                  </a:solidFill>
                  <a:latin typeface="Times New Roman"/>
                </a:endParaRPr>
              </a:p>
            </p:txBody>
          </p:sp>
          <p:sp>
            <p:nvSpPr>
              <p:cNvPr id="498" name="CustomShape 14"/>
              <p:cNvSpPr/>
              <p:nvPr/>
            </p:nvSpPr>
            <p:spPr>
              <a:xfrm>
                <a:off x="5676840" y="3111480"/>
                <a:ext cx="389520" cy="456120"/>
              </a:xfrm>
              <a:custGeom>
                <a:avLst/>
                <a:gdLst/>
                <a:ahLst/>
                <a:rect l="l" t="t" r="r" b="b"/>
                <a:pathLst>
                  <a:path w="919" h="1268">
                    <a:moveTo>
                      <a:pt x="0" y="0"/>
                    </a:moveTo>
                    <a:lnTo>
                      <a:pt x="919" y="0"/>
                    </a:lnTo>
                    <a:lnTo>
                      <a:pt x="919" y="1268"/>
                    </a:lnTo>
                    <a:lnTo>
                      <a:pt x="0" y="1268"/>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latin typeface="Calibri"/>
                  </a:rPr>
                  <a:t>E</a:t>
                </a:r>
                <a:endParaRPr b="0" lang="en-US" sz="2400" spc="-1" strike="noStrike">
                  <a:solidFill>
                    <a:srgbClr val="000000"/>
                  </a:solidFill>
                  <a:latin typeface="Times New Roman"/>
                </a:endParaRPr>
              </a:p>
            </p:txBody>
          </p:sp>
          <p:pic>
            <p:nvPicPr>
              <p:cNvPr id="499" name="" descr=""/>
              <p:cNvPicPr/>
              <p:nvPr/>
            </p:nvPicPr>
            <p:blipFill>
              <a:blip r:embed="rId6"/>
              <a:stretch/>
            </p:blipFill>
            <p:spPr>
              <a:xfrm>
                <a:off x="5308560" y="4772160"/>
                <a:ext cx="3187800" cy="2009520"/>
              </a:xfrm>
              <a:prstGeom prst="rect">
                <a:avLst/>
              </a:prstGeom>
              <a:ln>
                <a:noFill/>
              </a:ln>
            </p:spPr>
          </p:pic>
          <p:sp>
            <p:nvSpPr>
              <p:cNvPr id="500" name="CustomShape 15"/>
              <p:cNvSpPr/>
              <p:nvPr/>
            </p:nvSpPr>
            <p:spPr>
              <a:xfrm>
                <a:off x="5643720" y="5067360"/>
                <a:ext cx="389520" cy="456120"/>
              </a:xfrm>
              <a:custGeom>
                <a:avLst/>
                <a:gdLst/>
                <a:ahLst/>
                <a:rect l="l" t="t" r="r" b="b"/>
                <a:pathLst>
                  <a:path w="893" h="1268">
                    <a:moveTo>
                      <a:pt x="0" y="0"/>
                    </a:moveTo>
                    <a:lnTo>
                      <a:pt x="893" y="0"/>
                    </a:lnTo>
                    <a:lnTo>
                      <a:pt x="893" y="1268"/>
                    </a:lnTo>
                    <a:lnTo>
                      <a:pt x="0" y="1268"/>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latin typeface="Calibri"/>
                  </a:rPr>
                  <a:t>F</a:t>
                </a:r>
                <a:endParaRPr b="0" lang="en-US" sz="2400" spc="-1" strike="noStrike">
                  <a:solidFill>
                    <a:srgbClr val="000000"/>
                  </a:solidFill>
                  <a:latin typeface="Times New Roman"/>
                </a:endParaRPr>
              </a:p>
            </p:txBody>
          </p:sp>
          <p:sp>
            <p:nvSpPr>
              <p:cNvPr id="501" name="CustomShape 16"/>
              <p:cNvSpPr/>
              <p:nvPr/>
            </p:nvSpPr>
            <p:spPr>
              <a:xfrm>
                <a:off x="5237280" y="4846680"/>
                <a:ext cx="1012680" cy="272880"/>
              </a:xfrm>
              <a:custGeom>
                <a:avLst/>
                <a:gdLst/>
                <a:ahLst/>
                <a:rect l="l" t="t" r="r" b="b"/>
                <a:pathLst>
                  <a:path w="2354" h="759">
                    <a:moveTo>
                      <a:pt x="0" y="0"/>
                    </a:moveTo>
                    <a:lnTo>
                      <a:pt x="2354" y="0"/>
                    </a:lnTo>
                    <a:lnTo>
                      <a:pt x="2354" y="759"/>
                    </a:lnTo>
                    <a:lnTo>
                      <a:pt x="0" y="759"/>
                    </a:lnTo>
                    <a:close/>
                  </a:path>
                </a:pathLst>
              </a:cu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4abaff"/>
                    </a:solidFill>
                    <a:latin typeface="Calibri"/>
                  </a:rPr>
                  <a:t>small male</a:t>
                </a:r>
                <a:endParaRPr b="0" lang="en-US" sz="1200" spc="-1" strike="noStrike">
                  <a:solidFill>
                    <a:srgbClr val="000000"/>
                  </a:solidFill>
                  <a:latin typeface="Times New Roman"/>
                </a:endParaRPr>
              </a:p>
            </p:txBody>
          </p:sp>
          <p:sp>
            <p:nvSpPr>
              <p:cNvPr id="502" name="CustomShape 17"/>
              <p:cNvSpPr/>
              <p:nvPr/>
            </p:nvSpPr>
            <p:spPr>
              <a:xfrm>
                <a:off x="8335800" y="2289240"/>
                <a:ext cx="270000" cy="4637160"/>
              </a:xfrm>
              <a:custGeom>
                <a:avLst/>
                <a:gdLst/>
                <a:ahLst/>
                <a:rect l="l" t="t" r="r" b="b"/>
                <a:pathLst>
                  <a:path w="763" h="12895">
                    <a:moveTo>
                      <a:pt x="0" y="0"/>
                    </a:moveTo>
                    <a:lnTo>
                      <a:pt x="763" y="0"/>
                    </a:lnTo>
                    <a:lnTo>
                      <a:pt x="763" y="12895"/>
                    </a:lnTo>
                    <a:lnTo>
                      <a:pt x="0" y="12895"/>
                    </a:lnTo>
                    <a:close/>
                  </a:path>
                </a:pathLst>
              </a:custGeom>
              <a:solidFill>
                <a:srgbClr val="000000"/>
              </a:solidFill>
              <a:ln w="9360">
                <a:solidFill>
                  <a:srgbClr val="000000"/>
                </a:solidFill>
                <a:round/>
              </a:ln>
              <a:effectLst>
                <a:outerShdw dist="23040" dir="5400000">
                  <a:srgbClr val="000000">
                    <a:alpha val="35000"/>
                  </a:srgbClr>
                </a:outerShdw>
              </a:effectLst>
            </p:spPr>
            <p:style>
              <a:lnRef idx="0"/>
              <a:fillRef idx="0"/>
              <a:effectRef idx="0"/>
              <a:fontRef idx="minor"/>
            </p:style>
          </p:sp>
        </p:grpSp>
        <p:sp>
          <p:nvSpPr>
            <p:cNvPr id="503" name="CustomShape 18"/>
            <p:cNvSpPr/>
            <p:nvPr/>
          </p:nvSpPr>
          <p:spPr>
            <a:xfrm>
              <a:off x="3516480" y="2259000"/>
              <a:ext cx="1912680" cy="927360"/>
            </a:xfrm>
            <a:custGeom>
              <a:avLst/>
              <a:gdLst/>
              <a:ahLst/>
              <a:rect l="l" t="t" r="r" b="b"/>
              <a:pathLst>
                <a:path w="5326" h="1647">
                  <a:moveTo>
                    <a:pt x="0" y="0"/>
                  </a:moveTo>
                  <a:lnTo>
                    <a:pt x="5326" y="0"/>
                  </a:lnTo>
                  <a:lnTo>
                    <a:pt x="5326" y="1647"/>
                  </a:lnTo>
                  <a:lnTo>
                    <a:pt x="0" y="1647"/>
                  </a:lnTo>
                  <a:close/>
                </a:path>
              </a:pathLst>
            </a:custGeom>
            <a:noFill/>
            <a:ln>
              <a:noFill/>
            </a:ln>
          </p:spPr>
          <p:style>
            <a:lnRef idx="0"/>
            <a:fillRef idx="0"/>
            <a:effectRef idx="0"/>
            <a:fontRef idx="minor"/>
          </p:style>
          <p:txBody>
            <a:bodyPr lIns="90000" rIns="90000" tIns="45000" bIns="45000"/>
            <a:p>
              <a:pPr>
                <a:lnSpc>
                  <a:spcPct val="100000"/>
                </a:lnSpc>
              </a:pPr>
              <a:r>
                <a:rPr b="1" lang="en-US" sz="1100" spc="-1" strike="noStrike">
                  <a:solidFill>
                    <a:srgbClr val="ffffff"/>
                  </a:solidFill>
                  <a:latin typeface="Calibri"/>
                </a:rPr>
                <a:t>Spatial transformation of the atlas segmentation to each macaque's native space</a:t>
              </a:r>
              <a:endParaRPr b="0" lang="en-US" sz="1100" spc="-1" strike="noStrike">
                <a:solidFill>
                  <a:srgbClr val="000000"/>
                </a:solidFill>
                <a:latin typeface="Times New Roman"/>
              </a:endParaRPr>
            </a:p>
          </p:txBody>
        </p:sp>
      </p:grpSp>
      <p:sp>
        <p:nvSpPr>
          <p:cNvPr id="504" name="CustomShape 19"/>
          <p:cNvSpPr/>
          <p:nvPr/>
        </p:nvSpPr>
        <p:spPr>
          <a:xfrm>
            <a:off x="2938320" y="1306440"/>
            <a:ext cx="2152800" cy="639000"/>
          </a:xfrm>
          <a:custGeom>
            <a:avLst/>
            <a:gdLst/>
            <a:ahLst/>
            <a:rect l="l" t="t" r="r" b="b"/>
            <a:pathLst>
              <a:path w="5982" h="1395">
                <a:moveTo>
                  <a:pt x="0" y="0"/>
                </a:moveTo>
                <a:lnTo>
                  <a:pt x="5982" y="0"/>
                </a:lnTo>
                <a:lnTo>
                  <a:pt x="5982" y="1395"/>
                </a:lnTo>
                <a:lnTo>
                  <a:pt x="0" y="1395"/>
                </a:lnTo>
                <a:close/>
              </a:path>
            </a:pathLst>
          </a:custGeom>
          <a:noFill/>
          <a:ln>
            <a:noFill/>
          </a:ln>
        </p:spPr>
        <p:style>
          <a:lnRef idx="0"/>
          <a:fillRef idx="0"/>
          <a:effectRef idx="0"/>
          <a:fontRef idx="minor"/>
        </p:style>
        <p:txBody>
          <a:bodyPr lIns="90000" rIns="90000" tIns="45000" bIns="45000"/>
          <a:p>
            <a:pPr>
              <a:lnSpc>
                <a:spcPct val="100000"/>
              </a:lnSpc>
            </a:pPr>
            <a:r>
              <a:rPr b="0" i="1" lang="en-US" sz="900" spc="-1" strike="noStrike">
                <a:solidFill>
                  <a:srgbClr val="ffff00"/>
                </a:solidFill>
                <a:latin typeface="Calibri"/>
              </a:rPr>
              <a:t>Reveley, Gruslys, Ye, Samaha, Glen, </a:t>
            </a:r>
            <a:endParaRPr b="0" lang="en-US" sz="900" spc="-1" strike="noStrike">
              <a:solidFill>
                <a:srgbClr val="000000"/>
              </a:solidFill>
              <a:latin typeface="Times New Roman"/>
            </a:endParaRPr>
          </a:p>
          <a:p>
            <a:pPr>
              <a:lnSpc>
                <a:spcPct val="100000"/>
              </a:lnSpc>
            </a:pPr>
            <a:r>
              <a:rPr b="0" i="1" lang="en-US" sz="900" spc="-1" strike="noStrike">
                <a:solidFill>
                  <a:srgbClr val="ffff00"/>
                </a:solidFill>
                <a:latin typeface="Calibri"/>
              </a:rPr>
              <a:t>Saad, Seth, Leopold, and Saleem</a:t>
            </a:r>
            <a:endParaRPr b="0" lang="en-US" sz="900" spc="-1" strike="noStrike">
              <a:solidFill>
                <a:srgbClr val="000000"/>
              </a:solidFill>
              <a:latin typeface="Times New Roman"/>
            </a:endParaRPr>
          </a:p>
          <a:p>
            <a:pPr>
              <a:lnSpc>
                <a:spcPct val="100000"/>
              </a:lnSpc>
            </a:pPr>
            <a:r>
              <a:rPr b="0" i="1" lang="en-US" sz="900" spc="-1" strike="noStrike">
                <a:solidFill>
                  <a:srgbClr val="ffff00"/>
                </a:solidFill>
                <a:latin typeface="Calibri"/>
              </a:rPr>
              <a:t>(in preparation)</a:t>
            </a:r>
            <a:endParaRPr b="0" lang="en-US" sz="900" spc="-1" strike="noStrike">
              <a:solidFill>
                <a:srgbClr val="000000"/>
              </a:solidFill>
              <a:latin typeface="Times New Roman"/>
            </a:endParaRPr>
          </a:p>
        </p:txBody>
      </p:sp>
    </p:spTree>
  </p:cSld>
  <p:timing>
    <p:tnLst>
      <p:par>
        <p:cTn id="1" dur="indefinite" restart="never" nodeType="tmRoot">
          <p:childTnLst>
            <p:seq>
              <p:cTn id="2" dur="indefinite" nodeType="mainSeq">
                <p:childTnLst>
                  <p:par>
                    <p:cTn id="3" dur="indefinite" fill="hold">
                      <p:stCondLst>
                        <p:cond delay="indefinite"/>
                      </p:stCondLst>
                      <p:childTnLst>
                        <p:par>
                          <p:cTn id="4" dur="indefinite" fill="hold">
                            <p:stCondLst>
                              <p:cond delay="0"/>
                            </p:stCondLst>
                            <p:childTnLst>
                              <p:par>
                                <p:cTn id="5" dur="indefinite" nodeType="clickEffect" fill="hold" presetClass="entr" presetID="1">
                                  <p:stCondLst>
                                    <p:cond delay="0"/>
                                  </p:stCondLst>
                                  <p:childTnLst>
                                    <p:set>
                                      <p:cBhvr>
                                        <p:cTn id="6"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05" name="" descr=""/>
          <p:cNvPicPr/>
          <p:nvPr/>
        </p:nvPicPr>
        <p:blipFill>
          <a:blip r:embed="rId1"/>
          <a:stretch/>
        </p:blipFill>
        <p:spPr>
          <a:xfrm>
            <a:off x="1573920" y="1309320"/>
            <a:ext cx="5996160" cy="4733280"/>
          </a:xfrm>
          <a:prstGeom prst="rect">
            <a:avLst/>
          </a:prstGeom>
          <a:ln>
            <a:noFill/>
          </a:ln>
        </p:spPr>
      </p:pic>
      <p:sp>
        <p:nvSpPr>
          <p:cNvPr id="506" name="TextShape 1"/>
          <p:cNvSpPr txBox="1"/>
          <p:nvPr/>
        </p:nvSpPr>
        <p:spPr>
          <a:xfrm>
            <a:off x="1606680" y="6378480"/>
            <a:ext cx="6198120" cy="456120"/>
          </a:xfrm>
          <a:prstGeom prst="rect">
            <a:avLst/>
          </a:prstGeom>
          <a:noFill/>
          <a:ln>
            <a:noFill/>
          </a:ln>
        </p:spPr>
      </p:sp>
      <p:sp>
        <p:nvSpPr>
          <p:cNvPr id="507" name="TextShape 2"/>
          <p:cNvSpPr txBox="1"/>
          <p:nvPr/>
        </p:nvSpPr>
        <p:spPr>
          <a:xfrm>
            <a:off x="6845040" y="6474600"/>
            <a:ext cx="2195280" cy="333720"/>
          </a:xfrm>
          <a:prstGeom prst="rect">
            <a:avLst/>
          </a:prstGeom>
          <a:noFill/>
          <a:ln>
            <a:noFill/>
          </a:ln>
        </p:spPr>
        <p:txBody>
          <a:bodyPr lIns="90000" rIns="90000" tIns="45000" bIns="45000"/>
          <a:p>
            <a:r>
              <a:rPr b="0" lang="en-US" sz="1600" spc="-1" strike="noStrike">
                <a:solidFill>
                  <a:srgbClr val="000000"/>
                </a:solidFill>
                <a:latin typeface="Trebuchet MS"/>
              </a:rPr>
              <a:t>(Seidlitz, et al., 2017)</a:t>
            </a:r>
            <a:endParaRPr b="0" lang="en-US" sz="1600" spc="-1" strike="noStrike">
              <a:solidFill>
                <a:srgbClr val="000000"/>
              </a:solidFill>
              <a:latin typeface="Times New Roman"/>
            </a:endParaRPr>
          </a:p>
        </p:txBody>
      </p:sp>
      <p:sp>
        <p:nvSpPr>
          <p:cNvPr id="508" name="CustomShape 3"/>
          <p:cNvSpPr/>
          <p:nvPr/>
        </p:nvSpPr>
        <p:spPr>
          <a:xfrm>
            <a:off x="1286640" y="295200"/>
            <a:ext cx="657108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00000"/>
              </a:lnSpc>
            </a:pPr>
            <a:r>
              <a:rPr b="0" lang="en-US" sz="2400" spc="-1" strike="noStrike">
                <a:solidFill>
                  <a:srgbClr val="000000"/>
                </a:solidFill>
                <a:latin typeface="Trebuchet MS"/>
              </a:rPr>
              <a:t>NMT (NIH Macaque Template)</a:t>
            </a:r>
            <a:endParaRPr b="0" lang="en-US" sz="2400" spc="-1" strike="noStrike">
              <a:solidFill>
                <a:srgbClr val="000000"/>
              </a:solidFill>
              <a:latin typeface="Times New Roman"/>
            </a:endParaRPr>
          </a:p>
        </p:txBody>
      </p:sp>
      <p:sp>
        <p:nvSpPr>
          <p:cNvPr id="509" name="TextShape 4"/>
          <p:cNvSpPr txBox="1"/>
          <p:nvPr/>
        </p:nvSpPr>
        <p:spPr>
          <a:xfrm>
            <a:off x="742320" y="949680"/>
            <a:ext cx="8096400" cy="456480"/>
          </a:xfrm>
          <a:prstGeom prst="rect">
            <a:avLst/>
          </a:prstGeom>
          <a:noFill/>
          <a:ln>
            <a:noFill/>
          </a:ln>
        </p:spPr>
        <p:txBody>
          <a:bodyPr lIns="90000" rIns="90000" tIns="45000" bIns="45000"/>
          <a:p>
            <a:r>
              <a:rPr b="0" lang="en-US" sz="1800" spc="-1" strike="noStrike">
                <a:solidFill>
                  <a:srgbClr val="000000"/>
                </a:solidFill>
                <a:latin typeface="Trebuchet MS"/>
              </a:rPr>
              <a:t>Group template from 31 macaques (+ surfaces, GM/WM/CSF segmentation)</a:t>
            </a:r>
            <a:endParaRPr b="0" lang="en-US" sz="1800" spc="-1" strike="noStrike">
              <a:solidFill>
                <a:srgbClr val="000000"/>
              </a:solidFill>
              <a:latin typeface="Times New Roman"/>
            </a:endParaRPr>
          </a:p>
        </p:txBody>
      </p:sp>
      <p:sp>
        <p:nvSpPr>
          <p:cNvPr id="510" name="TextShape 5"/>
          <p:cNvSpPr txBox="1"/>
          <p:nvPr/>
        </p:nvSpPr>
        <p:spPr>
          <a:xfrm>
            <a:off x="4613040" y="3853440"/>
            <a:ext cx="1837440" cy="243000"/>
          </a:xfrm>
          <a:prstGeom prst="rect">
            <a:avLst/>
          </a:prstGeom>
          <a:noFill/>
          <a:ln>
            <a:noFill/>
          </a:ln>
        </p:spPr>
        <p:txBody>
          <a:bodyPr lIns="90000" rIns="90000" tIns="45000" bIns="45000"/>
          <a:p>
            <a:r>
              <a:rPr b="0" lang="en-US" sz="1000" spc="-1" strike="noStrike">
                <a:solidFill>
                  <a:srgbClr val="000000"/>
                </a:solidFill>
                <a:latin typeface="Times New Roman"/>
                <a:hlinkClick r:id="rId2"/>
              </a:rPr>
              <a:t>https://github.com/jms290/NMT</a:t>
            </a:r>
            <a:endParaRPr b="0" lang="en-US" sz="1000" spc="-1" strike="noStrike">
              <a:solidFill>
                <a:srgbClr val="000000"/>
              </a:solidFill>
              <a:latin typeface="Times New Roman"/>
            </a:endParaRPr>
          </a:p>
        </p:txBody>
      </p:sp>
      <p:sp>
        <p:nvSpPr>
          <p:cNvPr id="511" name="TextShape 6"/>
          <p:cNvSpPr txBox="1"/>
          <p:nvPr/>
        </p:nvSpPr>
        <p:spPr>
          <a:xfrm>
            <a:off x="182880" y="5980680"/>
            <a:ext cx="7123680" cy="1187640"/>
          </a:xfrm>
          <a:prstGeom prst="rect">
            <a:avLst/>
          </a:prstGeom>
          <a:noFill/>
          <a:ln>
            <a:noFill/>
          </a:ln>
        </p:spPr>
        <p:txBody>
          <a:bodyPr lIns="90000" rIns="90000" tIns="45000" bIns="45000"/>
          <a:p>
            <a:r>
              <a:rPr b="0" lang="en-US" sz="2400" spc="-1" strike="noStrike">
                <a:solidFill>
                  <a:srgbClr val="000000"/>
                </a:solidFill>
                <a:latin typeface="Times New Roman"/>
              </a:rPr>
              <a:t>https://afni.nimh.nih.gov/pub/dist/atlases/macaque/nmt/</a:t>
            </a:r>
            <a:endParaRPr b="0" lang="en-US" sz="2400" spc="-1" strike="noStrike">
              <a:solidFill>
                <a:srgbClr val="000000"/>
              </a:solidFill>
              <a:latin typeface="Times New Roman"/>
            </a:endParaRPr>
          </a:p>
          <a:p>
            <a:r>
              <a:rPr b="0" lang="en-US" sz="2400" spc="-1" strike="noStrike">
                <a:solidFill>
                  <a:srgbClr val="000000"/>
                </a:solidFill>
                <a:latin typeface="Times New Roman"/>
                <a:hlinkClick r:id="rId3"/>
              </a:rPr>
              <a:t>https://github.com/jms290/NMT</a:t>
            </a:r>
            <a:r>
              <a:rPr b="0" lang="en-US" sz="2400" spc="-1" strike="noStrike">
                <a:solidFill>
                  <a:srgbClr val="000000"/>
                </a:solidFill>
                <a:latin typeface="Times New Roman"/>
              </a:rPr>
              <a:t> </a:t>
            </a:r>
            <a:endParaRPr b="0" lang="en-US" sz="2400" spc="-1" strike="noStrike">
              <a:solidFill>
                <a:srgbClr val="000000"/>
              </a:solidFill>
              <a:latin typeface="Times New Roman"/>
            </a:endParaRPr>
          </a:p>
        </p:txBody>
      </p:sp>
    </p:spTree>
  </p:cSld>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12" name="TextShape 1"/>
          <p:cNvSpPr txBox="1"/>
          <p:nvPr/>
        </p:nvSpPr>
        <p:spPr>
          <a:xfrm>
            <a:off x="1606680" y="6401880"/>
            <a:ext cx="6198120" cy="456120"/>
          </a:xfrm>
          <a:prstGeom prst="rect">
            <a:avLst/>
          </a:prstGeom>
          <a:noFill/>
          <a:ln>
            <a:noFill/>
          </a:ln>
        </p:spPr>
      </p:sp>
      <p:sp>
        <p:nvSpPr>
          <p:cNvPr id="513" name="TextShape 2"/>
          <p:cNvSpPr txBox="1"/>
          <p:nvPr/>
        </p:nvSpPr>
        <p:spPr>
          <a:xfrm>
            <a:off x="4275360" y="6277680"/>
            <a:ext cx="4888440" cy="333720"/>
          </a:xfrm>
          <a:prstGeom prst="rect">
            <a:avLst/>
          </a:prstGeom>
          <a:noFill/>
          <a:ln>
            <a:noFill/>
          </a:ln>
        </p:spPr>
        <p:txBody>
          <a:bodyPr lIns="90000" rIns="90000" tIns="45000" bIns="45000"/>
          <a:p>
            <a:r>
              <a:rPr b="0" i="1" lang="en-US" sz="1600" spc="-1" strike="noStrike">
                <a:solidFill>
                  <a:srgbClr val="000000"/>
                </a:solidFill>
                <a:latin typeface="Trebuchet MS"/>
              </a:rPr>
              <a:t>(Liu, Ye, Yen, Newman, Glen, Leopold, Silva, 2018)</a:t>
            </a:r>
            <a:endParaRPr b="0" lang="en-US" sz="1600" spc="-1" strike="noStrike">
              <a:solidFill>
                <a:srgbClr val="000000"/>
              </a:solidFill>
              <a:latin typeface="Times New Roman"/>
            </a:endParaRPr>
          </a:p>
        </p:txBody>
      </p:sp>
      <p:pic>
        <p:nvPicPr>
          <p:cNvPr id="514" name="" descr=""/>
          <p:cNvPicPr/>
          <p:nvPr/>
        </p:nvPicPr>
        <p:blipFill>
          <a:blip r:embed="rId1"/>
          <a:stretch/>
        </p:blipFill>
        <p:spPr>
          <a:xfrm>
            <a:off x="31320" y="1710000"/>
            <a:ext cx="9143640" cy="4543560"/>
          </a:xfrm>
          <a:prstGeom prst="rect">
            <a:avLst/>
          </a:prstGeom>
          <a:ln>
            <a:noFill/>
          </a:ln>
        </p:spPr>
      </p:pic>
      <p:sp>
        <p:nvSpPr>
          <p:cNvPr id="515" name="CustomShape 3"/>
          <p:cNvSpPr/>
          <p:nvPr/>
        </p:nvSpPr>
        <p:spPr>
          <a:xfrm>
            <a:off x="1286640" y="295200"/>
            <a:ext cx="657108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00000"/>
              </a:lnSpc>
            </a:pPr>
            <a:r>
              <a:rPr b="0" lang="en-US" sz="2400" spc="-1" strike="noStrike">
                <a:solidFill>
                  <a:srgbClr val="000000"/>
                </a:solidFill>
                <a:latin typeface="Trebuchet MS"/>
              </a:rPr>
              <a:t>NIH Marmoset Template</a:t>
            </a:r>
            <a:endParaRPr b="0" lang="en-US" sz="2400" spc="-1" strike="noStrike">
              <a:solidFill>
                <a:srgbClr val="000000"/>
              </a:solidFill>
              <a:latin typeface="Times New Roman"/>
            </a:endParaRPr>
          </a:p>
        </p:txBody>
      </p:sp>
      <p:sp>
        <p:nvSpPr>
          <p:cNvPr id="516" name="TextShape 4"/>
          <p:cNvSpPr txBox="1"/>
          <p:nvPr/>
        </p:nvSpPr>
        <p:spPr>
          <a:xfrm>
            <a:off x="2037960" y="1348920"/>
            <a:ext cx="6247800" cy="456480"/>
          </a:xfrm>
          <a:prstGeom prst="rect">
            <a:avLst/>
          </a:prstGeom>
          <a:noFill/>
          <a:ln>
            <a:noFill/>
          </a:ln>
        </p:spPr>
        <p:txBody>
          <a:bodyPr lIns="90000" rIns="90000" tIns="45000" bIns="45000"/>
          <a:p>
            <a:r>
              <a:rPr b="0" lang="en-US" sz="1800" spc="-1" strike="noStrike">
                <a:solidFill>
                  <a:srgbClr val="000000"/>
                </a:solidFill>
                <a:latin typeface="Trebuchet MS"/>
              </a:rPr>
              <a:t>Individual marmoset template - </a:t>
            </a:r>
            <a:r>
              <a:rPr b="1" lang="en-US" sz="1800" spc="-1" strike="noStrike">
                <a:solidFill>
                  <a:srgbClr val="000000"/>
                </a:solidFill>
                <a:latin typeface="Trebuchet MS"/>
              </a:rPr>
              <a:t>150um</a:t>
            </a:r>
            <a:r>
              <a:rPr b="0" lang="en-US" sz="1800" spc="-1" strike="noStrike">
                <a:solidFill>
                  <a:srgbClr val="000000"/>
                </a:solidFill>
                <a:latin typeface="Trebuchet MS"/>
              </a:rPr>
              <a:t> resolution</a:t>
            </a:r>
            <a:endParaRPr b="0" lang="en-US" sz="1800" spc="-1" strike="noStrike">
              <a:solidFill>
                <a:srgbClr val="000000"/>
              </a:solidFill>
              <a:latin typeface="Times New Roman"/>
            </a:endParaRPr>
          </a:p>
        </p:txBody>
      </p:sp>
    </p:spTree>
  </p:cSld>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7" name="" descr=""/>
          <p:cNvPicPr/>
          <p:nvPr/>
        </p:nvPicPr>
        <p:blipFill>
          <a:blip r:embed="rId1"/>
          <a:stretch/>
        </p:blipFill>
        <p:spPr>
          <a:xfrm>
            <a:off x="2021400" y="943200"/>
            <a:ext cx="5101560" cy="5714280"/>
          </a:xfrm>
          <a:prstGeom prst="rect">
            <a:avLst/>
          </a:prstGeom>
          <a:ln>
            <a:noFill/>
          </a:ln>
        </p:spPr>
      </p:pic>
      <p:sp>
        <p:nvSpPr>
          <p:cNvPr id="518" name="TextShape 1"/>
          <p:cNvSpPr txBox="1"/>
          <p:nvPr/>
        </p:nvSpPr>
        <p:spPr>
          <a:xfrm>
            <a:off x="7770960" y="6219000"/>
            <a:ext cx="1334880" cy="639000"/>
          </a:xfrm>
          <a:prstGeom prst="rect">
            <a:avLst/>
          </a:prstGeom>
          <a:noFill/>
          <a:ln>
            <a:noFill/>
          </a:ln>
        </p:spPr>
        <p:txBody>
          <a:bodyPr lIns="90000" rIns="90000" tIns="45000" bIns="45000"/>
          <a:p>
            <a:r>
              <a:rPr b="0" lang="en-US" sz="1800" spc="-1" strike="noStrike">
                <a:solidFill>
                  <a:srgbClr val="000000"/>
                </a:solidFill>
                <a:latin typeface="Trebuchet MS"/>
              </a:rPr>
              <a:t>(Liu et al., 2018, SfN)</a:t>
            </a:r>
            <a:endParaRPr b="0" lang="en-US" sz="1800" spc="-1" strike="noStrike">
              <a:solidFill>
                <a:srgbClr val="000000"/>
              </a:solidFill>
              <a:latin typeface="Times New Roman"/>
            </a:endParaRPr>
          </a:p>
        </p:txBody>
      </p:sp>
      <p:sp>
        <p:nvSpPr>
          <p:cNvPr id="519" name="CustomShape 2"/>
          <p:cNvSpPr/>
          <p:nvPr/>
        </p:nvSpPr>
        <p:spPr>
          <a:xfrm>
            <a:off x="1286640" y="295200"/>
            <a:ext cx="657108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00000"/>
              </a:lnSpc>
            </a:pPr>
            <a:r>
              <a:rPr b="0" lang="en-US" sz="2400" spc="-1" strike="noStrike">
                <a:solidFill>
                  <a:srgbClr val="000000"/>
                </a:solidFill>
                <a:latin typeface="Trebuchet MS"/>
              </a:rPr>
              <a:t>2018: </a:t>
            </a:r>
            <a:r>
              <a:rPr b="0" i="1" lang="en-US" sz="2400" spc="-1" strike="noStrike">
                <a:solidFill>
                  <a:srgbClr val="000000"/>
                </a:solidFill>
                <a:latin typeface="Trebuchet MS"/>
              </a:rPr>
              <a:t>improved </a:t>
            </a:r>
            <a:r>
              <a:rPr b="0" lang="en-US" sz="2400" spc="-1" strike="noStrike">
                <a:solidFill>
                  <a:srgbClr val="000000"/>
                </a:solidFill>
                <a:latin typeface="Trebuchet MS"/>
              </a:rPr>
              <a:t>NIH Marmoset Template</a:t>
            </a:r>
            <a:endParaRPr b="0" lang="en-US" sz="2400" spc="-1" strike="noStrike">
              <a:solidFill>
                <a:srgbClr val="000000"/>
              </a:solidFill>
              <a:latin typeface="Times New Roman"/>
            </a:endParaRPr>
          </a:p>
        </p:txBody>
      </p:sp>
      <p:sp>
        <p:nvSpPr>
          <p:cNvPr id="520" name="TextShape 3"/>
          <p:cNvSpPr txBox="1"/>
          <p:nvPr/>
        </p:nvSpPr>
        <p:spPr>
          <a:xfrm>
            <a:off x="2741040" y="3746520"/>
            <a:ext cx="3310920" cy="456480"/>
          </a:xfrm>
          <a:prstGeom prst="rect">
            <a:avLst/>
          </a:prstGeom>
          <a:noFill/>
          <a:ln>
            <a:noFill/>
          </a:ln>
        </p:spPr>
        <p:txBody>
          <a:bodyPr lIns="90000" rIns="90000" tIns="45000" bIns="45000"/>
          <a:p>
            <a:r>
              <a:rPr b="0" lang="en-US" sz="2400" spc="-1" strike="noStrike">
                <a:solidFill>
                  <a:srgbClr val="000000"/>
                </a:solidFill>
                <a:latin typeface="Times New Roman"/>
              </a:rPr>
              <a:t>@Install_NIH_Marmoset</a:t>
            </a:r>
            <a:endParaRPr b="0" lang="en-US" sz="2400" spc="-1" strike="noStrike">
              <a:solidFill>
                <a:srgbClr val="000000"/>
              </a:solidFill>
              <a:latin typeface="Times New Roman"/>
            </a:endParaRPr>
          </a:p>
        </p:txBody>
      </p:sp>
      <p:sp>
        <p:nvSpPr>
          <p:cNvPr id="521" name="TextShape 4"/>
          <p:cNvSpPr txBox="1"/>
          <p:nvPr/>
        </p:nvSpPr>
        <p:spPr>
          <a:xfrm>
            <a:off x="58320" y="5481720"/>
            <a:ext cx="2502000" cy="461880"/>
          </a:xfrm>
          <a:prstGeom prst="rect">
            <a:avLst/>
          </a:prstGeom>
          <a:noFill/>
          <a:ln>
            <a:noFill/>
          </a:ln>
        </p:spPr>
        <p:txBody>
          <a:bodyPr lIns="90000" rIns="90000" tIns="45000" bIns="45000"/>
          <a:p>
            <a:r>
              <a:rPr b="0" lang="en-US" sz="1600" spc="-1" strike="noStrike">
                <a:solidFill>
                  <a:srgbClr val="000000"/>
                </a:solidFill>
                <a:latin typeface="Times New Roman"/>
              </a:rPr>
              <a:t>@Install_NIH_Marmoset</a:t>
            </a:r>
            <a:endParaRPr b="0" lang="en-US" sz="1600" spc="-1" strike="noStrike">
              <a:solidFill>
                <a:srgbClr val="000000"/>
              </a:solidFill>
              <a:latin typeface="Times New Roman"/>
            </a:endParaRPr>
          </a:p>
        </p:txBody>
      </p:sp>
    </p:spTree>
  </p:cSld>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22" name="CustomShape 1"/>
          <p:cNvSpPr/>
          <p:nvPr/>
        </p:nvSpPr>
        <p:spPr>
          <a:xfrm>
            <a:off x="1965960" y="320040"/>
            <a:ext cx="52203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Individual Subjects</a:t>
            </a:r>
            <a:endParaRPr b="0" lang="en-US" sz="2400" spc="-1" strike="noStrike">
              <a:solidFill>
                <a:srgbClr val="000000"/>
              </a:solidFill>
              <a:latin typeface="Times New Roman"/>
            </a:endParaRPr>
          </a:p>
        </p:txBody>
      </p:sp>
      <p:pic>
        <p:nvPicPr>
          <p:cNvPr id="523" name="" descr=""/>
          <p:cNvPicPr/>
          <p:nvPr/>
        </p:nvPicPr>
        <p:blipFill>
          <a:blip r:embed="rId1"/>
          <a:stretch/>
        </p:blipFill>
        <p:spPr>
          <a:xfrm>
            <a:off x="6396120" y="1722600"/>
            <a:ext cx="2043000" cy="1622520"/>
          </a:xfrm>
          <a:prstGeom prst="rect">
            <a:avLst/>
          </a:prstGeom>
          <a:ln>
            <a:noFill/>
          </a:ln>
        </p:spPr>
      </p:pic>
      <p:sp>
        <p:nvSpPr>
          <p:cNvPr id="524" name="CustomShape 2"/>
          <p:cNvSpPr/>
          <p:nvPr/>
        </p:nvSpPr>
        <p:spPr>
          <a:xfrm>
            <a:off x="5904000" y="3507480"/>
            <a:ext cx="3026880" cy="183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a:lnSpc>
                <a:spcPct val="30000"/>
              </a:lnSpc>
              <a:spcBef>
                <a:spcPts val="1247"/>
              </a:spcBef>
            </a:pPr>
            <a:r>
              <a:rPr b="0" lang="en-US" sz="2000" spc="-1" strike="noStrike">
                <a:solidFill>
                  <a:srgbClr val="000000"/>
                </a:solidFill>
                <a:latin typeface="Trebuchet MS"/>
              </a:rPr>
              <a:t>FreeSurfer segmentation</a:t>
            </a:r>
            <a:endParaRPr b="0" lang="en-US" sz="2000" spc="-1" strike="noStrike">
              <a:solidFill>
                <a:srgbClr val="000000"/>
              </a:solidFill>
              <a:latin typeface="Times New Roman"/>
            </a:endParaRPr>
          </a:p>
        </p:txBody>
      </p:sp>
      <p:pic>
        <p:nvPicPr>
          <p:cNvPr id="525" name="" descr=""/>
          <p:cNvPicPr/>
          <p:nvPr/>
        </p:nvPicPr>
        <p:blipFill>
          <a:blip r:embed="rId2"/>
          <a:srcRect l="1727" t="6895" r="1727" b="5182"/>
          <a:stretch/>
        </p:blipFill>
        <p:spPr>
          <a:xfrm>
            <a:off x="6388920" y="3906360"/>
            <a:ext cx="2057400" cy="1676520"/>
          </a:xfrm>
          <a:prstGeom prst="rect">
            <a:avLst/>
          </a:prstGeom>
          <a:ln>
            <a:noFill/>
          </a:ln>
        </p:spPr>
      </p:pic>
      <p:sp>
        <p:nvSpPr>
          <p:cNvPr id="526" name="CustomShape 3"/>
          <p:cNvSpPr/>
          <p:nvPr/>
        </p:nvSpPr>
        <p:spPr>
          <a:xfrm>
            <a:off x="6080040" y="5737320"/>
            <a:ext cx="2675160" cy="183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a:lnSpc>
                <a:spcPct val="30000"/>
              </a:lnSpc>
              <a:spcBef>
                <a:spcPts val="1247"/>
              </a:spcBef>
            </a:pPr>
            <a:r>
              <a:rPr b="0" lang="en-US" sz="2000" spc="-1" strike="noStrike">
                <a:solidFill>
                  <a:srgbClr val="000000"/>
                </a:solidFill>
                <a:latin typeface="Trebuchet MS"/>
              </a:rPr>
              <a:t>Manual segmentation</a:t>
            </a:r>
            <a:endParaRPr b="0" lang="en-US" sz="2000" spc="-1" strike="noStrike">
              <a:solidFill>
                <a:srgbClr val="000000"/>
              </a:solidFill>
              <a:latin typeface="Times New Roman"/>
            </a:endParaRPr>
          </a:p>
        </p:txBody>
      </p:sp>
      <p:pic>
        <p:nvPicPr>
          <p:cNvPr id="527" name="" descr=""/>
          <p:cNvPicPr/>
          <p:nvPr/>
        </p:nvPicPr>
        <p:blipFill>
          <a:blip r:embed="rId3"/>
          <a:stretch/>
        </p:blipFill>
        <p:spPr>
          <a:xfrm>
            <a:off x="584280" y="1733400"/>
            <a:ext cx="5037120" cy="3422520"/>
          </a:xfrm>
          <a:prstGeom prst="rect">
            <a:avLst/>
          </a:prstGeom>
          <a:ln>
            <a:noFill/>
          </a:ln>
        </p:spPr>
      </p:pic>
      <p:sp>
        <p:nvSpPr>
          <p:cNvPr id="528" name="CustomShape 4"/>
          <p:cNvSpPr/>
          <p:nvPr/>
        </p:nvSpPr>
        <p:spPr>
          <a:xfrm>
            <a:off x="3501360" y="5077440"/>
            <a:ext cx="2327040" cy="212400"/>
          </a:xfrm>
          <a:custGeom>
            <a:avLst/>
            <a:gdLst/>
            <a:ahLst/>
            <a:rect l="0" t="0" r="r" b="b"/>
            <a:pathLst>
              <a:path w="6466" h="592">
                <a:moveTo>
                  <a:pt x="98" y="0"/>
                </a:moveTo>
                <a:cubicBezTo>
                  <a:pt x="49" y="0"/>
                  <a:pt x="0" y="49"/>
                  <a:pt x="0" y="98"/>
                </a:cubicBezTo>
                <a:lnTo>
                  <a:pt x="0" y="492"/>
                </a:lnTo>
                <a:cubicBezTo>
                  <a:pt x="0" y="541"/>
                  <a:pt x="49" y="591"/>
                  <a:pt x="98" y="591"/>
                </a:cubicBezTo>
                <a:lnTo>
                  <a:pt x="6366" y="591"/>
                </a:lnTo>
                <a:cubicBezTo>
                  <a:pt x="6415" y="591"/>
                  <a:pt x="6465" y="541"/>
                  <a:pt x="6465" y="492"/>
                </a:cubicBezTo>
                <a:lnTo>
                  <a:pt x="6465" y="98"/>
                </a:lnTo>
                <a:cubicBezTo>
                  <a:pt x="6465" y="49"/>
                  <a:pt x="6415" y="0"/>
                  <a:pt x="6366" y="0"/>
                </a:cubicBezTo>
                <a:lnTo>
                  <a:pt x="98" y="0"/>
                </a:lnTo>
              </a:path>
            </a:pathLst>
          </a:custGeom>
          <a:solidFill>
            <a:srgbClr val="7f7f7f">
              <a:alpha val="34000"/>
            </a:srgbClr>
          </a:solidFill>
          <a:ln w="9360">
            <a:solidFill>
              <a:srgbClr val="0016e3"/>
            </a:solidFill>
            <a:miter/>
          </a:ln>
        </p:spPr>
        <p:style>
          <a:lnRef idx="0"/>
          <a:fillRef idx="0"/>
          <a:effectRef idx="0"/>
          <a:fontRef idx="minor"/>
        </p:style>
      </p:sp>
      <p:sp>
        <p:nvSpPr>
          <p:cNvPr id="529" name="CustomShape 5"/>
          <p:cNvSpPr/>
          <p:nvPr/>
        </p:nvSpPr>
        <p:spPr>
          <a:xfrm>
            <a:off x="504720" y="5260320"/>
            <a:ext cx="5128200" cy="1008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000" spc="-1" strike="noStrike">
                <a:solidFill>
                  <a:srgbClr val="000000"/>
                </a:solidFill>
                <a:latin typeface="Trebuchet MS"/>
              </a:rPr>
              <a:t>Overlay panel shows structure name. Now FreeSurfer segmentation can also be used in </a:t>
            </a:r>
            <a:r>
              <a:rPr b="1" lang="en-US" sz="2000" spc="-1" strike="noStrike">
                <a:solidFill>
                  <a:srgbClr val="000000"/>
                </a:solidFill>
                <a:latin typeface="Trebuchet MS"/>
              </a:rPr>
              <a:t>whereami.</a:t>
            </a:r>
            <a:endParaRPr b="0" lang="en-US" sz="2000" spc="-1" strike="noStrike">
              <a:solidFill>
                <a:srgbClr val="000000"/>
              </a:solidFill>
              <a:latin typeface="Times New Roman"/>
            </a:endParaRPr>
          </a:p>
        </p:txBody>
      </p:sp>
      <p:sp>
        <p:nvSpPr>
          <p:cNvPr id="530" name="CustomShape 6"/>
          <p:cNvSpPr/>
          <p:nvPr/>
        </p:nvSpPr>
        <p:spPr>
          <a:xfrm>
            <a:off x="564840" y="1094040"/>
            <a:ext cx="557856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r>
              <a:rPr b="0" lang="en-US" sz="2400" spc="-1" strike="noStrike">
                <a:solidFill>
                  <a:srgbClr val="000000"/>
                </a:solidFill>
                <a:latin typeface="Trebuchet MS"/>
              </a:rPr>
              <a:t>@SUMA_MakeSpecFS – atlasizes too!</a:t>
            </a:r>
            <a:endParaRPr b="0" lang="en-US" sz="2400" spc="-1" strike="noStrike">
              <a:solidFill>
                <a:srgbClr val="000000"/>
              </a:solidFill>
              <a:latin typeface="Times New Roman"/>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2" name="CustomShape 1"/>
          <p:cNvSpPr/>
          <p:nvPr/>
        </p:nvSpPr>
        <p:spPr>
          <a:xfrm>
            <a:off x="457200" y="1011600"/>
            <a:ext cx="8190720" cy="1402200"/>
          </a:xfrm>
          <a:prstGeom prst="rect">
            <a:avLst/>
          </a:prstGeom>
          <a:noFill/>
          <a:ln>
            <a:noFill/>
          </a:ln>
        </p:spPr>
        <p:style>
          <a:lnRef idx="0"/>
          <a:fillRef idx="0"/>
          <a:effectRef idx="0"/>
          <a:fontRef idx="minor"/>
        </p:style>
        <p:txBody>
          <a:bodyPr lIns="90000" rIns="90000" tIns="46800" bIns="46800"/>
          <a:p>
            <a:pPr>
              <a:spcBef>
                <a:spcPts val="598"/>
              </a:spcBef>
            </a:pPr>
            <a:r>
              <a:rPr b="1" lang="en-US" sz="2400" spc="-1" strike="noStrike">
                <a:solidFill>
                  <a:srgbClr val="000000"/>
                </a:solidFill>
                <a:latin typeface="Trebuchet MS"/>
              </a:rPr>
              <a:t>Atlas</a:t>
            </a:r>
            <a:r>
              <a:rPr b="0" lang="en-US" sz="2400" spc="-1" strike="noStrike">
                <a:solidFill>
                  <a:srgbClr val="000000"/>
                </a:solidFill>
                <a:latin typeface="Trebuchet MS"/>
              </a:rPr>
              <a:t> </a:t>
            </a:r>
            <a:endParaRPr b="0" lang="en-US" sz="2400" spc="-1" strike="noStrike">
              <a:solidFill>
                <a:srgbClr val="000000"/>
              </a:solidFill>
              <a:latin typeface="Times New Roman"/>
            </a:endParaRPr>
          </a:p>
          <a:p>
            <a:pPr>
              <a:spcBef>
                <a:spcPts val="598"/>
              </a:spcBef>
            </a:pPr>
            <a:r>
              <a:rPr b="0" lang="en-US" sz="2400" spc="-1" strike="noStrike">
                <a:solidFill>
                  <a:srgbClr val="000000"/>
                </a:solidFill>
                <a:latin typeface="Trebuchet MS"/>
              </a:rPr>
              <a:t>A dset containing segmentation or parcellation information.  It can be considered a “map” of ROIs: each ROI is defined as a set of voxels with a certain integer value (and a string label can be attached to each ROI).</a:t>
            </a:r>
            <a:endParaRPr b="0" lang="en-US" sz="2400" spc="-1" strike="noStrike">
              <a:solidFill>
                <a:srgbClr val="000000"/>
              </a:solidFill>
              <a:latin typeface="Times New Roman"/>
            </a:endParaRPr>
          </a:p>
          <a:p>
            <a:pPr>
              <a:spcBef>
                <a:spcPts val="598"/>
              </a:spcBef>
            </a:pPr>
            <a:r>
              <a:rPr b="0" i="1" lang="en-US" sz="2400" spc="-1" strike="noStrike">
                <a:solidFill>
                  <a:srgbClr val="000000"/>
                </a:solidFill>
                <a:latin typeface="Trebuchet MS"/>
              </a:rPr>
              <a:t>Ex</a:t>
            </a:r>
            <a:r>
              <a:rPr b="0" lang="en-US" sz="2400" spc="-1" strike="noStrike">
                <a:solidFill>
                  <a:srgbClr val="000000"/>
                </a:solidFill>
                <a:latin typeface="Trebuchet MS"/>
              </a:rPr>
              <a:t>: TTatlas+tlrc, TT_N27_EZ_ML+tlrc, my_roidset+orig. </a:t>
            </a:r>
            <a:endParaRPr b="0" lang="en-US" sz="2400" spc="-1" strike="noStrike">
              <a:solidFill>
                <a:srgbClr val="000000"/>
              </a:solidFill>
              <a:latin typeface="Times New Roman"/>
            </a:endParaRPr>
          </a:p>
        </p:txBody>
      </p:sp>
      <p:pic>
        <p:nvPicPr>
          <p:cNvPr id="183" name="" descr=""/>
          <p:cNvPicPr/>
          <p:nvPr/>
        </p:nvPicPr>
        <p:blipFill>
          <a:blip r:embed="rId1"/>
          <a:stretch/>
        </p:blipFill>
        <p:spPr>
          <a:xfrm>
            <a:off x="3231720" y="3543120"/>
            <a:ext cx="2536560" cy="2748600"/>
          </a:xfrm>
          <a:prstGeom prst="rect">
            <a:avLst/>
          </a:prstGeom>
          <a:ln>
            <a:noFill/>
          </a:ln>
        </p:spPr>
      </p:pic>
      <p:sp>
        <p:nvSpPr>
          <p:cNvPr id="184" name="CustomShape 2"/>
          <p:cNvSpPr/>
          <p:nvPr/>
        </p:nvSpPr>
        <p:spPr>
          <a:xfrm>
            <a:off x="5852520" y="4543560"/>
            <a:ext cx="29041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latin typeface="Trebuchet MS"/>
              </a:rPr>
              <a:t>TT_N27_EZ_ML+tlrc</a:t>
            </a:r>
            <a:endParaRPr b="0" lang="en-US" sz="2400" spc="-1" strike="noStrike">
              <a:solidFill>
                <a:srgbClr val="000000"/>
              </a:solidFill>
              <a:latin typeface="Times New Roman"/>
            </a:endParaRPr>
          </a:p>
        </p:txBody>
      </p:sp>
      <p:sp>
        <p:nvSpPr>
          <p:cNvPr id="185" name="CustomShape 3"/>
          <p:cNvSpPr/>
          <p:nvPr/>
        </p:nvSpPr>
        <p:spPr>
          <a:xfrm>
            <a:off x="1646280" y="32040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Definitions</a:t>
            </a:r>
            <a:endParaRPr b="0" lang="en-US" sz="2400" spc="-1" strike="noStrike">
              <a:solidFill>
                <a:srgbClr val="000000"/>
              </a:solidFill>
              <a:latin typeface="Times New Roman"/>
            </a:endParaRPr>
          </a:p>
        </p:txBody>
      </p:sp>
      <p:sp>
        <p:nvSpPr>
          <p:cNvPr id="186" name="TextShape 4"/>
          <p:cNvSpPr txBox="1"/>
          <p:nvPr/>
        </p:nvSpPr>
        <p:spPr>
          <a:xfrm>
            <a:off x="503280" y="6352920"/>
            <a:ext cx="8112240" cy="516600"/>
          </a:xfrm>
          <a:prstGeom prst="rect">
            <a:avLst/>
          </a:prstGeom>
          <a:noFill/>
          <a:ln>
            <a:noFill/>
          </a:ln>
        </p:spPr>
        <p:txBody>
          <a:bodyPr lIns="90000" rIns="90000" tIns="45000" bIns="45000"/>
          <a:p>
            <a:r>
              <a:rPr b="0" i="1" lang="en-US" sz="1400" spc="-1" strike="noStrike">
                <a:solidFill>
                  <a:srgbClr val="000000"/>
                </a:solidFill>
                <a:latin typeface="Trebuchet MS"/>
              </a:rPr>
              <a:t>See more description about templates+atlases (including making your own) on the AFNI website:</a:t>
            </a:r>
            <a:endParaRPr b="0" lang="en-US" sz="1400" spc="-1" strike="noStrike">
              <a:solidFill>
                <a:srgbClr val="000000"/>
              </a:solidFill>
              <a:latin typeface="Times New Roman"/>
            </a:endParaRPr>
          </a:p>
          <a:p>
            <a:r>
              <a:rPr b="0" lang="en-US" sz="1400" spc="-1" strike="noStrike">
                <a:solidFill>
                  <a:srgbClr val="000000"/>
                </a:solidFill>
                <a:latin typeface="Trebuchet MS"/>
              </a:rPr>
              <a:t>https://afni.nimh.nih.gov/pub/dist/doc/htmldoc/template_atlas/framework.html</a:t>
            </a:r>
            <a:endParaRPr b="0" lang="en-US" sz="1400" spc="-1" strike="noStrike">
              <a:solidFill>
                <a:srgbClr val="000000"/>
              </a:solidFill>
              <a:latin typeface="Times New Roman"/>
            </a:endParaRPr>
          </a:p>
        </p:txBody>
      </p:sp>
    </p:spTree>
  </p:cSld>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31"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In Development</a:t>
            </a:r>
            <a:endParaRPr b="0" lang="en-US" sz="2400" spc="-1" strike="noStrike">
              <a:solidFill>
                <a:srgbClr val="000000"/>
              </a:solidFill>
              <a:latin typeface="Times New Roman"/>
            </a:endParaRPr>
          </a:p>
        </p:txBody>
      </p:sp>
      <p:sp>
        <p:nvSpPr>
          <p:cNvPr id="532" name="CustomShape 2"/>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New templates and template spaces – fully supported in AFNI</a:t>
            </a:r>
            <a:endParaRPr b="0" lang="en-US" sz="1700" spc="-1" strike="noStrike">
              <a:solidFill>
                <a:srgbClr val="000000"/>
              </a:solid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latin typeface="Trebuchet MS"/>
                <a:ea typeface="msmincho"/>
              </a:rPr>
              <a:t>macaque</a:t>
            </a:r>
            <a:endParaRPr b="0" lang="en-US" sz="1700" spc="-1" strike="noStrike">
              <a:solidFill>
                <a:srgbClr val="000000"/>
              </a:solid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latin typeface="Trebuchet MS"/>
                <a:ea typeface="msmincho"/>
              </a:rPr>
              <a:t>rat, mouse, (zebrafish?)</a:t>
            </a:r>
            <a:endParaRPr b="0" lang="en-US" sz="1700" spc="-1" strike="noStrike">
              <a:solidFill>
                <a:srgbClr val="000000"/>
              </a:solid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latin typeface="Trebuchet MS"/>
                <a:ea typeface="msmincho"/>
              </a:rPr>
              <a:t>human</a:t>
            </a:r>
            <a:endParaRPr b="0" lang="en-US" sz="1700" spc="-1" strike="noStrike">
              <a:solidFill>
                <a:srgbClr val="000000"/>
              </a:solidFill>
              <a:latin typeface="Times New Roman"/>
            </a:endParaRPr>
          </a:p>
          <a:p>
            <a:pPr lvl="1" marL="742680" indent="-285480">
              <a:lnSpc>
                <a:spcPct val="100000"/>
              </a:lnSpc>
              <a:spcBef>
                <a:spcPts val="422"/>
              </a:spcBef>
              <a:buClr>
                <a:srgbClr val="000000"/>
              </a:buClr>
              <a:buFont typeface="Times New Roman"/>
              <a:buChar char="–"/>
            </a:pPr>
            <a:r>
              <a:rPr b="0" lang="en-US" sz="1700" spc="-1" strike="noStrike">
                <a:solidFill>
                  <a:srgbClr val="000000"/>
                </a:solidFill>
                <a:latin typeface="Trebuchet MS"/>
                <a:ea typeface="msmincho"/>
              </a:rPr>
              <a:t>toddler, elderly, Indian</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Extra information about atlas structures – long names, web links, ….</a:t>
            </a:r>
            <a:endParaRPr b="0" lang="en-US" sz="1700" spc="-1" strike="noStrike">
              <a:solidFill>
                <a:srgbClr val="000000"/>
              </a:solid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HAWG standardized format – atlases for everyone!</a:t>
            </a:r>
            <a:endParaRPr b="0" lang="en-US" sz="1700" spc="-1" strike="noStrike">
              <a:solidFill>
                <a:srgbClr val="000000"/>
              </a:solidFill>
              <a:latin typeface="Times New Roman"/>
            </a:endParaRPr>
          </a:p>
          <a:p>
            <a:pPr marL="230040" indent="-223920">
              <a:lnSpc>
                <a:spcPct val="100000"/>
              </a:lnSpc>
              <a:spcBef>
                <a:spcPts val="422"/>
              </a:spcBef>
            </a:pPr>
            <a:endParaRPr b="0" lang="en-US" sz="1700" spc="-1" strike="noStrike">
              <a:solidFill>
                <a:srgbClr val="000000"/>
              </a:solidFill>
              <a:latin typeface="Times New Roman"/>
            </a:endParaRPr>
          </a:p>
          <a:p>
            <a:pPr marL="230040" indent="-223920">
              <a:lnSpc>
                <a:spcPct val="100000"/>
              </a:lnSpc>
              <a:spcBef>
                <a:spcPts val="422"/>
              </a:spcBef>
            </a:pPr>
            <a:endParaRPr b="0" lang="en-US" sz="1700" spc="-1" strike="noStrike">
              <a:solidFill>
                <a:srgbClr val="000000"/>
              </a:solidFill>
              <a:latin typeface="Times New Roman"/>
            </a:endParaRPr>
          </a:p>
        </p:txBody>
      </p:sp>
      <p:sp>
        <p:nvSpPr>
          <p:cNvPr id="533" name="TextShape 3"/>
          <p:cNvSpPr txBox="1"/>
          <p:nvPr/>
        </p:nvSpPr>
        <p:spPr>
          <a:xfrm>
            <a:off x="307080" y="4324680"/>
            <a:ext cx="1612440" cy="1231560"/>
          </a:xfrm>
          <a:prstGeom prst="rect">
            <a:avLst/>
          </a:prstGeom>
          <a:noFill/>
          <a:ln>
            <a:noFill/>
          </a:ln>
        </p:spPr>
        <p:txBody>
          <a:bodyPr lIns="90000" rIns="90000" tIns="45000" bIns="45000"/>
          <a:p>
            <a:r>
              <a:rPr b="0" lang="en-US" sz="1500" spc="-1" strike="noStrike">
                <a:solidFill>
                  <a:srgbClr val="000000"/>
                </a:solidFill>
                <a:latin typeface="Trebuchet MS"/>
              </a:rPr>
              <a:t>HCP Atlas -  Glasser → Megan Robinson and Mike Beauchamp</a:t>
            </a:r>
            <a:endParaRPr b="0" lang="en-US" sz="1500" spc="-1" strike="noStrike">
              <a:solidFill>
                <a:srgbClr val="000000"/>
              </a:solidFill>
              <a:latin typeface="Times New Roman"/>
            </a:endParaRPr>
          </a:p>
        </p:txBody>
      </p:sp>
      <p:pic>
        <p:nvPicPr>
          <p:cNvPr id="534" name="" descr=""/>
          <p:cNvPicPr/>
          <p:nvPr/>
        </p:nvPicPr>
        <p:blipFill>
          <a:blip r:embed="rId1">
            <a:lum contrast="50000"/>
          </a:blip>
          <a:stretch/>
        </p:blipFill>
        <p:spPr>
          <a:xfrm>
            <a:off x="2275200" y="3787560"/>
            <a:ext cx="2243520" cy="2662200"/>
          </a:xfrm>
          <a:prstGeom prst="rect">
            <a:avLst/>
          </a:prstGeom>
          <a:ln>
            <a:noFill/>
          </a:ln>
        </p:spPr>
      </p:pic>
      <p:pic>
        <p:nvPicPr>
          <p:cNvPr id="535" name="" descr=""/>
          <p:cNvPicPr/>
          <p:nvPr/>
        </p:nvPicPr>
        <p:blipFill>
          <a:blip r:embed="rId2"/>
          <a:stretch/>
        </p:blipFill>
        <p:spPr>
          <a:xfrm>
            <a:off x="5445000" y="3826440"/>
            <a:ext cx="2559600" cy="2585520"/>
          </a:xfrm>
          <a:prstGeom prst="rect">
            <a:avLst/>
          </a:prstGeom>
          <a:ln>
            <a:noFill/>
          </a:ln>
        </p:spPr>
      </p:pic>
    </p:spTree>
  </p:cSld>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TextShape 1"/>
          <p:cNvSpPr txBox="1"/>
          <p:nvPr/>
        </p:nvSpPr>
        <p:spPr>
          <a:xfrm>
            <a:off x="2633400" y="6037200"/>
            <a:ext cx="4832280" cy="456120"/>
          </a:xfrm>
          <a:prstGeom prst="rect">
            <a:avLst/>
          </a:prstGeom>
          <a:noFill/>
          <a:ln>
            <a:noFill/>
          </a:ln>
        </p:spPr>
        <p:txBody>
          <a:bodyPr lIns="90000" rIns="90000" tIns="45000" bIns="45000"/>
          <a:p>
            <a:r>
              <a:rPr b="0" lang="en-US" sz="2400" spc="-1" strike="noStrike">
                <a:solidFill>
                  <a:srgbClr val="000000"/>
                </a:solidFill>
                <a:latin typeface="Times New Roman"/>
              </a:rPr>
              <a:t>Indian Brain Template C2: IBT</a:t>
            </a:r>
            <a:endParaRPr b="0" lang="en-US" sz="2400" spc="-1" strike="noStrike">
              <a:solidFill>
                <a:srgbClr val="000000"/>
              </a:solidFill>
              <a:latin typeface="Times New Roman"/>
            </a:endParaRPr>
          </a:p>
        </p:txBody>
      </p:sp>
      <p:pic>
        <p:nvPicPr>
          <p:cNvPr id="537" name="" descr=""/>
          <p:cNvPicPr/>
          <p:nvPr/>
        </p:nvPicPr>
        <p:blipFill>
          <a:blip r:embed="rId1"/>
          <a:stretch/>
        </p:blipFill>
        <p:spPr>
          <a:xfrm>
            <a:off x="5760" y="930600"/>
            <a:ext cx="9143640" cy="4631760"/>
          </a:xfrm>
          <a:prstGeom prst="rect">
            <a:avLst/>
          </a:prstGeom>
          <a:ln>
            <a:noFill/>
          </a:ln>
        </p:spPr>
      </p:pic>
    </p:spTree>
  </p:cSld>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TextShape 1"/>
          <p:cNvSpPr txBox="1"/>
          <p:nvPr/>
        </p:nvSpPr>
        <p:spPr>
          <a:xfrm>
            <a:off x="968040" y="328680"/>
            <a:ext cx="7341480" cy="5798880"/>
          </a:xfrm>
          <a:prstGeom prst="rect">
            <a:avLst/>
          </a:prstGeom>
          <a:blipFill rotWithShape="0">
            <a:blip r:embed="rId1"/>
            <a:stretch>
              <a:fillRect l="0" t="60865" r="0" b="0"/>
            </a:stretch>
          </a:blipFill>
          <a:ln>
            <a:noFill/>
          </a:ln>
        </p:spPr>
        <p:txBody>
          <a:bodyPr lIns="90000" rIns="90000" tIns="45000" bIns="45000" anchor="ctr"/>
          <a:p>
            <a:r>
              <a:rPr b="0" lang="en-US" sz="1500" spc="-1" strike="noStrike">
                <a:solidFill>
                  <a:srgbClr val="000000"/>
                </a:solidFill>
                <a:latin typeface="Times New Roman"/>
              </a:rPr>
              <a:t> </a:t>
            </a:r>
            <a:endParaRPr b="0" lang="en-US" sz="1500" spc="-1" strike="noStrike">
              <a:solidFill>
                <a:srgbClr val="000000"/>
              </a:solidFill>
              <a:latin typeface="Times New Roman"/>
            </a:endParaRPr>
          </a:p>
        </p:txBody>
      </p:sp>
      <p:sp>
        <p:nvSpPr>
          <p:cNvPr id="539" name="TextShape 2"/>
          <p:cNvSpPr txBox="1"/>
          <p:nvPr/>
        </p:nvSpPr>
        <p:spPr>
          <a:xfrm>
            <a:off x="3309120" y="6241320"/>
            <a:ext cx="3578040" cy="508680"/>
          </a:xfrm>
          <a:prstGeom prst="rect">
            <a:avLst/>
          </a:prstGeom>
          <a:noFill/>
          <a:ln>
            <a:noFill/>
          </a:ln>
        </p:spPr>
        <p:txBody>
          <a:bodyPr lIns="90000" rIns="90000" tIns="45000" bIns="45000"/>
          <a:p>
            <a:r>
              <a:rPr b="0" lang="en-US" sz="2400" spc="-1" strike="noStrike">
                <a:solidFill>
                  <a:srgbClr val="000000"/>
                </a:solidFill>
                <a:latin typeface="Times New Roman"/>
              </a:rPr>
              <a:t>Dask Template task graph</a:t>
            </a:r>
            <a:endParaRPr b="0" lang="en-US" sz="2400" spc="-1" strike="noStrike">
              <a:solidFill>
                <a:srgbClr val="000000"/>
              </a:solidFill>
              <a:latin typeface="Times New Roman"/>
            </a:endParaRPr>
          </a:p>
        </p:txBody>
      </p:sp>
      <p:sp>
        <p:nvSpPr>
          <p:cNvPr id="540" name="TextShape 3"/>
          <p:cNvSpPr txBox="1"/>
          <p:nvPr/>
        </p:nvSpPr>
        <p:spPr>
          <a:xfrm>
            <a:off x="2788920" y="1050840"/>
            <a:ext cx="2283480" cy="913320"/>
          </a:xfrm>
          <a:prstGeom prst="rect">
            <a:avLst/>
          </a:prstGeom>
          <a:noFill/>
          <a:ln>
            <a:noFill/>
          </a:ln>
        </p:spPr>
        <p:txBody>
          <a:bodyPr lIns="90000" rIns="90000" tIns="45000" bIns="45000"/>
          <a:p>
            <a:r>
              <a:rPr b="0" lang="en-US" sz="1800" spc="-1" strike="noStrike">
                <a:solidFill>
                  <a:srgbClr val="000000"/>
                </a:solidFill>
                <a:latin typeface="Times New Roman"/>
              </a:rPr>
              <a:t>Preprocessing</a:t>
            </a:r>
            <a:endParaRPr b="0" lang="en-US" sz="1800" spc="-1" strike="noStrike">
              <a:solidFill>
                <a:srgbClr val="000000"/>
              </a:solidFill>
              <a:latin typeface="Times New Roman"/>
            </a:endParaRPr>
          </a:p>
          <a:p>
            <a:r>
              <a:rPr b="0" lang="en-US" sz="1800" spc="-1" strike="noStrike">
                <a:solidFill>
                  <a:srgbClr val="000000"/>
                </a:solidFill>
                <a:latin typeface="Times New Roman"/>
              </a:rPr>
              <a:t>(center, skullstrip, unifize)</a:t>
            </a:r>
            <a:endParaRPr b="0" lang="en-US" sz="1800" spc="-1" strike="noStrike">
              <a:solidFill>
                <a:srgbClr val="000000"/>
              </a:solidFill>
              <a:latin typeface="Times New Roman"/>
            </a:endParaRPr>
          </a:p>
        </p:txBody>
      </p:sp>
      <p:sp>
        <p:nvSpPr>
          <p:cNvPr id="541" name="TextShape 4"/>
          <p:cNvSpPr txBox="1"/>
          <p:nvPr/>
        </p:nvSpPr>
        <p:spPr>
          <a:xfrm>
            <a:off x="2873160" y="2631240"/>
            <a:ext cx="1736640" cy="395280"/>
          </a:xfrm>
          <a:prstGeom prst="rect">
            <a:avLst/>
          </a:prstGeom>
          <a:noFill/>
          <a:ln>
            <a:noFill/>
          </a:ln>
        </p:spPr>
        <p:txBody>
          <a:bodyPr lIns="90000" rIns="90000" tIns="45000" bIns="45000"/>
          <a:p>
            <a:r>
              <a:rPr b="0" lang="en-US" sz="2000" spc="-1" strike="noStrike">
                <a:solidFill>
                  <a:srgbClr val="000000"/>
                </a:solidFill>
                <a:latin typeface="Times New Roman"/>
              </a:rPr>
              <a:t>Rigid mean</a:t>
            </a:r>
            <a:endParaRPr b="0" lang="en-US" sz="2000" spc="-1" strike="noStrike">
              <a:solidFill>
                <a:srgbClr val="000000"/>
              </a:solidFill>
              <a:latin typeface="Times New Roman"/>
            </a:endParaRPr>
          </a:p>
        </p:txBody>
      </p:sp>
      <p:sp>
        <p:nvSpPr>
          <p:cNvPr id="542" name="TextShape 5"/>
          <p:cNvSpPr txBox="1"/>
          <p:nvPr/>
        </p:nvSpPr>
        <p:spPr>
          <a:xfrm>
            <a:off x="2941920" y="4104360"/>
            <a:ext cx="1792800" cy="1005120"/>
          </a:xfrm>
          <a:prstGeom prst="rect">
            <a:avLst/>
          </a:prstGeom>
          <a:noFill/>
          <a:ln>
            <a:noFill/>
          </a:ln>
        </p:spPr>
        <p:txBody>
          <a:bodyPr lIns="90000" rIns="90000" tIns="45000" bIns="45000"/>
          <a:p>
            <a:r>
              <a:rPr b="0" lang="en-US" sz="2000" spc="-1" strike="noStrike">
                <a:solidFill>
                  <a:srgbClr val="000000"/>
                </a:solidFill>
                <a:latin typeface="Times New Roman"/>
              </a:rPr>
              <a:t>Affine subjects and mean</a:t>
            </a:r>
            <a:endParaRPr b="0" lang="en-US" sz="2000" spc="-1" strike="noStrike">
              <a:solidFill>
                <a:srgbClr val="000000"/>
              </a:solidFill>
              <a:latin typeface="Times New Roman"/>
            </a:endParaRPr>
          </a:p>
          <a:p>
            <a:endParaRPr b="0" lang="en-US" sz="2000" spc="-1" strike="noStrike">
              <a:solidFill>
                <a:srgbClr val="000000"/>
              </a:solidFill>
              <a:latin typeface="Times New Roman"/>
            </a:endParaRPr>
          </a:p>
        </p:txBody>
      </p:sp>
      <p:sp>
        <p:nvSpPr>
          <p:cNvPr id="543" name="TextShape 6"/>
          <p:cNvSpPr txBox="1"/>
          <p:nvPr/>
        </p:nvSpPr>
        <p:spPr>
          <a:xfrm>
            <a:off x="1173240" y="3039480"/>
            <a:ext cx="619560" cy="456120"/>
          </a:xfrm>
          <a:prstGeom prst="rect">
            <a:avLst/>
          </a:prstGeom>
          <a:noFill/>
          <a:ln>
            <a:noFill/>
          </a:ln>
        </p:spPr>
      </p:sp>
      <p:sp>
        <p:nvSpPr>
          <p:cNvPr id="544" name="TextShape 7"/>
          <p:cNvSpPr txBox="1"/>
          <p:nvPr/>
        </p:nvSpPr>
        <p:spPr>
          <a:xfrm>
            <a:off x="3966120" y="2844000"/>
            <a:ext cx="1915200" cy="395280"/>
          </a:xfrm>
          <a:prstGeom prst="rect">
            <a:avLst/>
          </a:prstGeom>
          <a:noFill/>
          <a:ln>
            <a:noFill/>
          </a:ln>
        </p:spPr>
        <p:txBody>
          <a:bodyPr lIns="90000" rIns="90000" tIns="45000" bIns="45000"/>
          <a:p>
            <a:r>
              <a:rPr b="0" lang="en-US" sz="2000" spc="-1" strike="noStrike">
                <a:solidFill>
                  <a:srgbClr val="000000"/>
                </a:solidFill>
                <a:latin typeface="Times New Roman"/>
              </a:rPr>
              <a:t>Nonlinear means</a:t>
            </a:r>
            <a:endParaRPr b="0" lang="en-US" sz="2000" spc="-1" strike="noStrike">
              <a:solidFill>
                <a:srgbClr val="000000"/>
              </a:solidFill>
              <a:latin typeface="Times New Roman"/>
            </a:endParaRPr>
          </a:p>
        </p:txBody>
      </p:sp>
      <p:sp>
        <p:nvSpPr>
          <p:cNvPr id="545" name="TextShape 8"/>
          <p:cNvSpPr txBox="1"/>
          <p:nvPr/>
        </p:nvSpPr>
        <p:spPr>
          <a:xfrm>
            <a:off x="4650120" y="4212360"/>
            <a:ext cx="1873800" cy="395280"/>
          </a:xfrm>
          <a:prstGeom prst="rect">
            <a:avLst/>
          </a:prstGeom>
          <a:noFill/>
          <a:ln>
            <a:noFill/>
          </a:ln>
        </p:spPr>
        <p:txBody>
          <a:bodyPr lIns="90000" rIns="90000" tIns="45000" bIns="45000"/>
          <a:p>
            <a:r>
              <a:rPr b="0" lang="en-US" sz="2000" spc="-1" strike="noStrike">
                <a:solidFill>
                  <a:srgbClr val="000000"/>
                </a:solidFill>
                <a:latin typeface="Times New Roman"/>
              </a:rPr>
              <a:t>Nonlinear warps</a:t>
            </a:r>
            <a:endParaRPr b="0" lang="en-US" sz="2000" spc="-1" strike="noStrike">
              <a:solidFill>
                <a:srgbClr val="000000"/>
              </a:solidFill>
              <a:latin typeface="Times New Roman"/>
            </a:endParaRPr>
          </a:p>
        </p:txBody>
      </p:sp>
      <p:sp>
        <p:nvSpPr>
          <p:cNvPr id="546" name="TextShape 9"/>
          <p:cNvSpPr txBox="1"/>
          <p:nvPr/>
        </p:nvSpPr>
        <p:spPr>
          <a:xfrm>
            <a:off x="5002560" y="4607280"/>
            <a:ext cx="1959120" cy="700200"/>
          </a:xfrm>
          <a:prstGeom prst="rect">
            <a:avLst/>
          </a:prstGeom>
          <a:noFill/>
          <a:ln>
            <a:noFill/>
          </a:ln>
        </p:spPr>
        <p:txBody>
          <a:bodyPr lIns="90000" rIns="90000" tIns="45000" bIns="45000"/>
          <a:p>
            <a:r>
              <a:rPr b="0" lang="en-US" sz="2000" spc="-1" strike="noStrike">
                <a:solidFill>
                  <a:srgbClr val="000000"/>
                </a:solidFill>
                <a:latin typeface="Times New Roman"/>
              </a:rPr>
              <a:t>Nonlinear warps-</a:t>
            </a:r>
            <a:endParaRPr b="0" lang="en-US" sz="2000" spc="-1" strike="noStrike">
              <a:solidFill>
                <a:srgbClr val="000000"/>
              </a:solidFill>
              <a:latin typeface="Times New Roman"/>
            </a:endParaRPr>
          </a:p>
          <a:p>
            <a:r>
              <a:rPr b="0" lang="en-US" sz="2000" spc="-1" strike="noStrike">
                <a:solidFill>
                  <a:srgbClr val="000000"/>
                </a:solidFill>
                <a:latin typeface="Times New Roman"/>
              </a:rPr>
              <a:t>  </a:t>
            </a:r>
            <a:r>
              <a:rPr b="0" lang="en-US" sz="2000" spc="-1" strike="noStrike">
                <a:solidFill>
                  <a:srgbClr val="000000"/>
                </a:solidFill>
                <a:latin typeface="Times New Roman"/>
              </a:rPr>
              <a:t>resized</a:t>
            </a:r>
            <a:endParaRPr b="0" lang="en-US" sz="2000" spc="-1" strike="noStrike">
              <a:solidFill>
                <a:srgbClr val="000000"/>
              </a:solidFill>
              <a:latin typeface="Times New Roman"/>
            </a:endParaRPr>
          </a:p>
        </p:txBody>
      </p:sp>
      <p:sp>
        <p:nvSpPr>
          <p:cNvPr id="547" name="TextShape 10"/>
          <p:cNvSpPr txBox="1"/>
          <p:nvPr/>
        </p:nvSpPr>
        <p:spPr>
          <a:xfrm>
            <a:off x="2745360" y="5196960"/>
            <a:ext cx="2157120" cy="425520"/>
          </a:xfrm>
          <a:prstGeom prst="rect">
            <a:avLst/>
          </a:prstGeom>
          <a:noFill/>
          <a:ln>
            <a:noFill/>
          </a:ln>
        </p:spPr>
        <p:txBody>
          <a:bodyPr lIns="90000" rIns="90000" tIns="45000" bIns="45000"/>
          <a:p>
            <a:r>
              <a:rPr b="0" lang="en-US" sz="2200" spc="-1" strike="noStrike">
                <a:solidFill>
                  <a:srgbClr val="000000"/>
                </a:solidFill>
                <a:latin typeface="Times New Roman"/>
              </a:rPr>
              <a:t>Rigid subjects</a:t>
            </a:r>
            <a:endParaRPr b="0" lang="en-US" sz="2200" spc="-1" strike="noStrike">
              <a:solidFill>
                <a:srgbClr val="000000"/>
              </a:solidFill>
              <a:latin typeface="Times New Roman"/>
            </a:endParaRPr>
          </a:p>
        </p:txBody>
      </p:sp>
      <p:sp>
        <p:nvSpPr>
          <p:cNvPr id="548" name="TextShape 11"/>
          <p:cNvSpPr txBox="1"/>
          <p:nvPr/>
        </p:nvSpPr>
        <p:spPr>
          <a:xfrm>
            <a:off x="5880960" y="2077200"/>
            <a:ext cx="2440080" cy="1310040"/>
          </a:xfrm>
          <a:prstGeom prst="rect">
            <a:avLst/>
          </a:prstGeom>
          <a:noFill/>
          <a:ln>
            <a:noFill/>
          </a:ln>
        </p:spPr>
        <p:txBody>
          <a:bodyPr lIns="90000" rIns="90000" tIns="45000" bIns="45000"/>
          <a:p>
            <a:r>
              <a:rPr b="0" lang="en-US" sz="2000" spc="-1" strike="noStrike">
                <a:solidFill>
                  <a:srgbClr val="000000"/>
                </a:solidFill>
                <a:latin typeface="Times New Roman"/>
              </a:rPr>
              <a:t>Nonlinear mean </a:t>
            </a:r>
            <a:endParaRPr b="0" lang="en-US" sz="2000" spc="-1" strike="noStrike">
              <a:solidFill>
                <a:srgbClr val="000000"/>
              </a:solidFill>
              <a:latin typeface="Times New Roman"/>
            </a:endParaRPr>
          </a:p>
          <a:p>
            <a:r>
              <a:rPr b="0" lang="en-US" sz="2000" spc="-1" strike="noStrike">
                <a:solidFill>
                  <a:srgbClr val="000000"/>
                </a:solidFill>
                <a:latin typeface="Times New Roman"/>
              </a:rPr>
              <a:t>(resize, unifize/anisosmooth)</a:t>
            </a:r>
            <a:endParaRPr b="0" lang="en-US" sz="2000" spc="-1" strike="noStrike">
              <a:solidFill>
                <a:srgbClr val="000000"/>
              </a:solidFill>
              <a:latin typeface="Times New Roman"/>
            </a:endParaRPr>
          </a:p>
        </p:txBody>
      </p:sp>
      <p:sp>
        <p:nvSpPr>
          <p:cNvPr id="549" name="TextShape 12"/>
          <p:cNvSpPr txBox="1"/>
          <p:nvPr/>
        </p:nvSpPr>
        <p:spPr>
          <a:xfrm>
            <a:off x="7436160" y="3884040"/>
            <a:ext cx="1078560" cy="760680"/>
          </a:xfrm>
          <a:prstGeom prst="rect">
            <a:avLst/>
          </a:prstGeom>
          <a:noFill/>
          <a:ln>
            <a:noFill/>
          </a:ln>
        </p:spPr>
        <p:txBody>
          <a:bodyPr lIns="90000" rIns="90000" tIns="45000" bIns="45000"/>
          <a:p>
            <a:r>
              <a:rPr b="0" lang="en-US" sz="2200" spc="-1" strike="noStrike">
                <a:solidFill>
                  <a:srgbClr val="000000"/>
                </a:solidFill>
                <a:latin typeface="Times New Roman"/>
              </a:rPr>
              <a:t>Final mean</a:t>
            </a:r>
            <a:endParaRPr b="0" lang="en-US" sz="2200" spc="-1" strike="noStrike">
              <a:solidFill>
                <a:srgbClr val="000000"/>
              </a:solidFill>
              <a:latin typeface="Times New Roman"/>
            </a:endParaRPr>
          </a:p>
        </p:txBody>
      </p:sp>
      <p:sp>
        <p:nvSpPr>
          <p:cNvPr id="550" name="Line 13"/>
          <p:cNvSpPr/>
          <p:nvPr/>
        </p:nvSpPr>
        <p:spPr>
          <a:xfrm flipH="1">
            <a:off x="2157120" y="1526760"/>
            <a:ext cx="631800" cy="140040"/>
          </a:xfrm>
          <a:prstGeom prst="line">
            <a:avLst/>
          </a:prstGeom>
          <a:ln>
            <a:solidFill>
              <a:srgbClr val="3465a4"/>
            </a:solidFill>
            <a:headEnd len="med" type="oval" w="med"/>
            <a:tailEnd len="med" type="triangle" w="med"/>
          </a:ln>
        </p:spPr>
        <p:style>
          <a:lnRef idx="0"/>
          <a:fillRef idx="0"/>
          <a:effectRef idx="0"/>
          <a:fontRef idx="minor"/>
        </p:style>
      </p:sp>
      <p:sp>
        <p:nvSpPr>
          <p:cNvPr id="551" name="Line 14"/>
          <p:cNvSpPr/>
          <p:nvPr/>
        </p:nvSpPr>
        <p:spPr>
          <a:xfrm flipH="1">
            <a:off x="2565360" y="2853720"/>
            <a:ext cx="280080" cy="602280"/>
          </a:xfrm>
          <a:prstGeom prst="line">
            <a:avLst/>
          </a:prstGeom>
          <a:ln>
            <a:solidFill>
              <a:srgbClr val="3465a4"/>
            </a:solidFill>
            <a:headEnd len="med" type="oval" w="med"/>
            <a:tailEnd len="med" type="triangle" w="med"/>
          </a:ln>
        </p:spPr>
        <p:style>
          <a:lnRef idx="0"/>
          <a:fillRef idx="0"/>
          <a:effectRef idx="0"/>
          <a:fontRef idx="minor"/>
        </p:style>
      </p:sp>
      <p:sp>
        <p:nvSpPr>
          <p:cNvPr id="552" name="Line 15"/>
          <p:cNvSpPr/>
          <p:nvPr/>
        </p:nvSpPr>
        <p:spPr>
          <a:xfrm flipH="1" flipV="1">
            <a:off x="2563200" y="5000760"/>
            <a:ext cx="182160" cy="406080"/>
          </a:xfrm>
          <a:prstGeom prst="line">
            <a:avLst/>
          </a:prstGeom>
          <a:ln>
            <a:solidFill>
              <a:srgbClr val="3465a4"/>
            </a:solidFill>
            <a:headEnd len="med" type="oval" w="med"/>
            <a:tailEnd len="med" type="triangle" w="med"/>
          </a:ln>
        </p:spPr>
        <p:style>
          <a:lnRef idx="0"/>
          <a:fillRef idx="0"/>
          <a:effectRef idx="0"/>
          <a:fontRef idx="minor"/>
        </p:style>
      </p:sp>
      <p:sp>
        <p:nvSpPr>
          <p:cNvPr id="553" name="Line 16"/>
          <p:cNvSpPr/>
          <p:nvPr/>
        </p:nvSpPr>
        <p:spPr>
          <a:xfrm flipH="1" flipV="1">
            <a:off x="3043440" y="3814200"/>
            <a:ext cx="168120" cy="378000"/>
          </a:xfrm>
          <a:prstGeom prst="line">
            <a:avLst/>
          </a:prstGeom>
          <a:ln>
            <a:solidFill>
              <a:srgbClr val="3465a4"/>
            </a:solidFill>
            <a:headEnd len="med" type="oval" w="med"/>
            <a:tailEnd len="med" type="triangle" w="med"/>
          </a:ln>
        </p:spPr>
        <p:style>
          <a:lnRef idx="0"/>
          <a:fillRef idx="0"/>
          <a:effectRef idx="0"/>
          <a:fontRef idx="minor"/>
        </p:style>
      </p:sp>
      <p:sp>
        <p:nvSpPr>
          <p:cNvPr id="554" name="Line 17"/>
          <p:cNvSpPr/>
          <p:nvPr/>
        </p:nvSpPr>
        <p:spPr>
          <a:xfrm flipV="1">
            <a:off x="4832640" y="3823920"/>
            <a:ext cx="0" cy="424440"/>
          </a:xfrm>
          <a:prstGeom prst="line">
            <a:avLst/>
          </a:prstGeom>
          <a:ln>
            <a:solidFill>
              <a:srgbClr val="3465a4"/>
            </a:solidFill>
            <a:headEnd len="med" type="oval" w="med"/>
            <a:tailEnd len="med" type="triangle" w="med"/>
          </a:ln>
        </p:spPr>
        <p:style>
          <a:lnRef idx="0"/>
          <a:fillRef idx="0"/>
          <a:effectRef idx="0"/>
          <a:fontRef idx="minor"/>
        </p:style>
      </p:sp>
      <p:sp>
        <p:nvSpPr>
          <p:cNvPr id="555" name="Line 18"/>
          <p:cNvSpPr/>
          <p:nvPr/>
        </p:nvSpPr>
        <p:spPr>
          <a:xfrm flipH="1" flipV="1">
            <a:off x="5096520" y="3852000"/>
            <a:ext cx="14040" cy="896400"/>
          </a:xfrm>
          <a:prstGeom prst="line">
            <a:avLst/>
          </a:prstGeom>
          <a:ln>
            <a:solidFill>
              <a:srgbClr val="3465a4"/>
            </a:solidFill>
            <a:headEnd len="med" type="oval" w="med"/>
            <a:tailEnd len="med" type="triangle" w="med"/>
          </a:ln>
        </p:spPr>
        <p:style>
          <a:lnRef idx="0"/>
          <a:fillRef idx="0"/>
          <a:effectRef idx="0"/>
          <a:fontRef idx="minor"/>
        </p:style>
      </p:sp>
      <p:sp>
        <p:nvSpPr>
          <p:cNvPr id="556" name="Line 19"/>
          <p:cNvSpPr/>
          <p:nvPr/>
        </p:nvSpPr>
        <p:spPr>
          <a:xfrm>
            <a:off x="6499080" y="3009240"/>
            <a:ext cx="0" cy="402480"/>
          </a:xfrm>
          <a:prstGeom prst="line">
            <a:avLst/>
          </a:prstGeom>
          <a:ln>
            <a:solidFill>
              <a:srgbClr val="3465a4"/>
            </a:solidFill>
            <a:headEnd len="med" type="oval" w="med"/>
            <a:tailEnd len="med" type="triangle" w="med"/>
          </a:ln>
        </p:spPr>
        <p:style>
          <a:lnRef idx="0"/>
          <a:fillRef idx="0"/>
          <a:effectRef idx="0"/>
          <a:fontRef idx="minor"/>
        </p:style>
      </p:sp>
      <p:sp>
        <p:nvSpPr>
          <p:cNvPr id="557" name="Line 20"/>
          <p:cNvSpPr/>
          <p:nvPr/>
        </p:nvSpPr>
        <p:spPr>
          <a:xfrm flipH="1">
            <a:off x="3831840" y="3026520"/>
            <a:ext cx="191520" cy="397440"/>
          </a:xfrm>
          <a:prstGeom prst="line">
            <a:avLst/>
          </a:prstGeom>
          <a:ln>
            <a:solidFill>
              <a:srgbClr val="3465a4"/>
            </a:solidFill>
            <a:headEnd len="med" type="oval" w="med"/>
            <a:tailEnd len="med" type="triangle" w="med"/>
          </a:ln>
        </p:spPr>
        <p:style>
          <a:lnRef idx="0"/>
          <a:fillRef idx="0"/>
          <a:effectRef idx="0"/>
          <a:fontRef idx="minor"/>
        </p:style>
      </p:sp>
      <p:sp>
        <p:nvSpPr>
          <p:cNvPr id="558" name="CustomShape 21"/>
          <p:cNvSpPr/>
          <p:nvPr/>
        </p:nvSpPr>
        <p:spPr>
          <a:xfrm>
            <a:off x="3015360" y="3580560"/>
            <a:ext cx="161280" cy="194760"/>
          </a:xfrm>
          <a:prstGeom prst="ellipse">
            <a:avLst/>
          </a:prstGeom>
          <a:solidFill>
            <a:srgbClr val="ef413d">
              <a:alpha val="50000"/>
            </a:srgbClr>
          </a:solidFill>
          <a:ln>
            <a:solidFill>
              <a:srgbClr val="3465a4"/>
            </a:solidFill>
          </a:ln>
        </p:spPr>
        <p:style>
          <a:lnRef idx="0"/>
          <a:fillRef idx="0"/>
          <a:effectRef idx="0"/>
          <a:fontRef idx="minor"/>
        </p:style>
      </p:sp>
      <p:sp>
        <p:nvSpPr>
          <p:cNvPr id="559" name="CustomShape 22"/>
          <p:cNvSpPr/>
          <p:nvPr/>
        </p:nvSpPr>
        <p:spPr>
          <a:xfrm>
            <a:off x="3925800" y="3580560"/>
            <a:ext cx="161280" cy="194760"/>
          </a:xfrm>
          <a:prstGeom prst="ellipse">
            <a:avLst/>
          </a:prstGeom>
          <a:solidFill>
            <a:srgbClr val="ef413d">
              <a:alpha val="50000"/>
            </a:srgbClr>
          </a:solidFill>
          <a:ln>
            <a:solidFill>
              <a:srgbClr val="3465a4"/>
            </a:solidFill>
          </a:ln>
        </p:spPr>
        <p:style>
          <a:lnRef idx="0"/>
          <a:fillRef idx="0"/>
          <a:effectRef idx="0"/>
          <a:fontRef idx="minor"/>
        </p:style>
      </p:sp>
      <p:sp>
        <p:nvSpPr>
          <p:cNvPr id="560" name="CustomShape 23"/>
          <p:cNvSpPr/>
          <p:nvPr/>
        </p:nvSpPr>
        <p:spPr>
          <a:xfrm>
            <a:off x="4834440" y="3580560"/>
            <a:ext cx="161280" cy="194760"/>
          </a:xfrm>
          <a:prstGeom prst="ellipse">
            <a:avLst/>
          </a:prstGeom>
          <a:solidFill>
            <a:srgbClr val="ef413d">
              <a:alpha val="50000"/>
            </a:srgbClr>
          </a:solidFill>
          <a:ln>
            <a:solidFill>
              <a:srgbClr val="3465a4"/>
            </a:solidFill>
          </a:ln>
        </p:spPr>
        <p:style>
          <a:lnRef idx="0"/>
          <a:fillRef idx="0"/>
          <a:effectRef idx="0"/>
          <a:fontRef idx="minor"/>
        </p:style>
      </p:sp>
      <p:sp>
        <p:nvSpPr>
          <p:cNvPr id="561" name="CustomShape 24"/>
          <p:cNvSpPr/>
          <p:nvPr/>
        </p:nvSpPr>
        <p:spPr>
          <a:xfrm>
            <a:off x="5751720" y="3580560"/>
            <a:ext cx="161280" cy="194760"/>
          </a:xfrm>
          <a:prstGeom prst="ellipse">
            <a:avLst/>
          </a:prstGeom>
          <a:solidFill>
            <a:srgbClr val="ef413d">
              <a:alpha val="50000"/>
            </a:srgbClr>
          </a:solidFill>
          <a:ln>
            <a:solidFill>
              <a:srgbClr val="3465a4"/>
            </a:solidFill>
          </a:ln>
        </p:spPr>
        <p:style>
          <a:lnRef idx="0"/>
          <a:fillRef idx="0"/>
          <a:effectRef idx="0"/>
          <a:fontRef idx="minor"/>
        </p:style>
      </p:sp>
      <p:sp>
        <p:nvSpPr>
          <p:cNvPr id="562" name="CustomShape 25"/>
          <p:cNvSpPr/>
          <p:nvPr/>
        </p:nvSpPr>
        <p:spPr>
          <a:xfrm>
            <a:off x="6652080" y="3580560"/>
            <a:ext cx="161280" cy="194760"/>
          </a:xfrm>
          <a:prstGeom prst="ellipse">
            <a:avLst/>
          </a:prstGeom>
          <a:solidFill>
            <a:srgbClr val="ef413d">
              <a:alpha val="50000"/>
            </a:srgbClr>
          </a:solidFill>
          <a:ln>
            <a:solidFill>
              <a:srgbClr val="3465a4"/>
            </a:solidFill>
          </a:ln>
        </p:spPr>
        <p:style>
          <a:lnRef idx="0"/>
          <a:fillRef idx="0"/>
          <a:effectRef idx="0"/>
          <a:fontRef idx="minor"/>
        </p:style>
      </p:sp>
      <p:sp>
        <p:nvSpPr>
          <p:cNvPr id="563" name="CustomShape 26"/>
          <p:cNvSpPr/>
          <p:nvPr/>
        </p:nvSpPr>
        <p:spPr>
          <a:xfrm>
            <a:off x="7746840" y="3580560"/>
            <a:ext cx="161280" cy="194760"/>
          </a:xfrm>
          <a:prstGeom prst="ellipse">
            <a:avLst/>
          </a:prstGeom>
          <a:solidFill>
            <a:srgbClr val="72bf44">
              <a:alpha val="50000"/>
            </a:srgbClr>
          </a:solidFill>
          <a:ln>
            <a:solidFill>
              <a:srgbClr val="3465a4"/>
            </a:solidFill>
          </a:ln>
        </p:spPr>
        <p:style>
          <a:lnRef idx="0"/>
          <a:fillRef idx="0"/>
          <a:effectRef idx="0"/>
          <a:fontRef idx="minor"/>
        </p:style>
      </p:sp>
    </p:spTree>
  </p:cSld>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64" name="CustomShape 1"/>
          <p:cNvSpPr/>
          <p:nvPr/>
        </p:nvSpPr>
        <p:spPr>
          <a:xfrm>
            <a:off x="685800" y="609480"/>
            <a:ext cx="7770600" cy="60768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00000"/>
              </a:lnSpc>
            </a:pPr>
            <a:r>
              <a:rPr b="0" lang="en-US" sz="2400" spc="-1" strike="noStrike">
                <a:solidFill>
                  <a:srgbClr val="000000"/>
                </a:solidFill>
                <a:latin typeface="Times New Roman"/>
                <a:ea typeface="DejaVu Sans"/>
              </a:rPr>
              <a:t>Upcoming atlases</a:t>
            </a:r>
            <a:endParaRPr b="0" lang="en-US" sz="2400" spc="-1" strike="noStrike">
              <a:latin typeface="Arial"/>
            </a:endParaRPr>
          </a:p>
        </p:txBody>
      </p:sp>
      <p:sp>
        <p:nvSpPr>
          <p:cNvPr id="565" name="CustomShape 2"/>
          <p:cNvSpPr/>
          <p:nvPr/>
        </p:nvSpPr>
        <p:spPr>
          <a:xfrm>
            <a:off x="685800" y="1447920"/>
            <a:ext cx="8075160" cy="5103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240">
              <a:lnSpc>
                <a:spcPct val="100000"/>
              </a:lnSpc>
              <a:spcBef>
                <a:spcPts val="422"/>
              </a:spcBef>
              <a:buClr>
                <a:srgbClr val="000000"/>
              </a:buClr>
              <a:buSzPct val="120000"/>
              <a:buFont typeface="Times New Roman"/>
              <a:buChar char="•"/>
            </a:pPr>
            <a:r>
              <a:rPr b="0" lang="en-US" sz="1700" spc="-1" strike="noStrike">
                <a:solidFill>
                  <a:srgbClr val="000000"/>
                </a:solidFill>
                <a:latin typeface="Arial"/>
                <a:ea typeface="DejaVu Sans"/>
              </a:rPr>
              <a:t>Eickhoff-Zilles 2.2 cytoarchitectonic atlas</a:t>
            </a:r>
            <a:endParaRPr b="0" lang="en-US" sz="1700" spc="-1" strike="noStrike">
              <a:latin typeface="Arial"/>
            </a:endParaRPr>
          </a:p>
          <a:p>
            <a:pPr marL="230040" indent="-223560">
              <a:lnSpc>
                <a:spcPct val="100000"/>
              </a:lnSpc>
              <a:spcBef>
                <a:spcPts val="422"/>
              </a:spcBef>
            </a:pPr>
            <a:endParaRPr b="0" lang="en-US" sz="1700" spc="-1" strike="noStrike">
              <a:latin typeface="Arial"/>
            </a:endParaRPr>
          </a:p>
          <a:p>
            <a:pPr marL="230040" indent="-223560">
              <a:lnSpc>
                <a:spcPct val="100000"/>
              </a:lnSpc>
              <a:spcBef>
                <a:spcPts val="422"/>
              </a:spcBef>
            </a:pPr>
            <a:endParaRPr b="0" lang="en-US" sz="1700" spc="-1" strike="noStrike">
              <a:latin typeface="Arial"/>
            </a:endParaRPr>
          </a:p>
        </p:txBody>
      </p:sp>
      <p:pic>
        <p:nvPicPr>
          <p:cNvPr id="566" name="" descr=""/>
          <p:cNvPicPr/>
          <p:nvPr/>
        </p:nvPicPr>
        <p:blipFill>
          <a:blip r:embed="rId1">
            <a:alphaModFix amt="20000"/>
          </a:blip>
          <a:stretch/>
        </p:blipFill>
        <p:spPr>
          <a:xfrm>
            <a:off x="1108440" y="2257200"/>
            <a:ext cx="3912480" cy="2809800"/>
          </a:xfrm>
          <a:prstGeom prst="rect">
            <a:avLst/>
          </a:prstGeom>
          <a:ln>
            <a:noFill/>
          </a:ln>
        </p:spPr>
      </p:pic>
      <p:pic>
        <p:nvPicPr>
          <p:cNvPr id="567" name="" descr=""/>
          <p:cNvPicPr/>
          <p:nvPr/>
        </p:nvPicPr>
        <p:blipFill>
          <a:blip r:embed="rId2">
            <a:alphaModFix amt="20000"/>
          </a:blip>
          <a:stretch/>
        </p:blipFill>
        <p:spPr>
          <a:xfrm>
            <a:off x="5339160" y="1642680"/>
            <a:ext cx="3483360" cy="3719520"/>
          </a:xfrm>
          <a:prstGeom prst="rect">
            <a:avLst/>
          </a:prstGeom>
          <a:ln>
            <a:noFill/>
          </a:ln>
        </p:spPr>
      </p:pic>
      <p:sp>
        <p:nvSpPr>
          <p:cNvPr id="568" name="TextShape 3"/>
          <p:cNvSpPr txBox="1"/>
          <p:nvPr/>
        </p:nvSpPr>
        <p:spPr>
          <a:xfrm>
            <a:off x="1523160" y="5257800"/>
            <a:ext cx="2867760" cy="346320"/>
          </a:xfrm>
          <a:prstGeom prst="rect">
            <a:avLst/>
          </a:prstGeom>
          <a:noFill/>
          <a:ln>
            <a:noFill/>
          </a:ln>
        </p:spPr>
        <p:txBody>
          <a:bodyPr lIns="90000" rIns="90000" tIns="45000" bIns="45000"/>
          <a:p>
            <a:r>
              <a:rPr b="0" lang="en-US" sz="1800" spc="-1" strike="noStrike">
                <a:latin typeface="Arial"/>
              </a:rPr>
              <a:t>Version 2.2 vs Version 1.8</a:t>
            </a:r>
            <a:endParaRPr b="0" lang="en-US" sz="1800" spc="-1" strike="noStrike">
              <a:latin typeface="Arial"/>
            </a:endParaRPr>
          </a:p>
        </p:txBody>
      </p:sp>
    </p:spTree>
  </p:cSld>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69" name="CustomShape 1"/>
          <p:cNvSpPr/>
          <p:nvPr/>
        </p:nvSpPr>
        <p:spPr>
          <a:xfrm>
            <a:off x="685800" y="609480"/>
            <a:ext cx="7770600" cy="60768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00000"/>
              </a:lnSpc>
            </a:pPr>
            <a:r>
              <a:rPr b="0" lang="en-US" sz="2400" spc="-1" strike="noStrike">
                <a:solidFill>
                  <a:srgbClr val="000000"/>
                </a:solidFill>
                <a:latin typeface="Times New Roman"/>
                <a:ea typeface="DejaVu Sans"/>
              </a:rPr>
              <a:t>Upcoming atlases</a:t>
            </a:r>
            <a:endParaRPr b="0" lang="en-US" sz="2400" spc="-1" strike="noStrike">
              <a:latin typeface="Arial"/>
            </a:endParaRPr>
          </a:p>
        </p:txBody>
      </p:sp>
      <p:sp>
        <p:nvSpPr>
          <p:cNvPr id="570" name="CustomShape 2"/>
          <p:cNvSpPr/>
          <p:nvPr/>
        </p:nvSpPr>
        <p:spPr>
          <a:xfrm>
            <a:off x="685800" y="1447920"/>
            <a:ext cx="8075160" cy="5103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30040" indent="-223560">
              <a:lnSpc>
                <a:spcPct val="100000"/>
              </a:lnSpc>
              <a:spcBef>
                <a:spcPts val="422"/>
              </a:spcBef>
              <a:buClr>
                <a:srgbClr val="000000"/>
              </a:buClr>
              <a:buSzPct val="45000"/>
              <a:buFont typeface="Wingdings" charset="2"/>
              <a:buChar char=""/>
            </a:pPr>
            <a:r>
              <a:rPr b="0" lang="en-US" sz="1700" spc="-1" strike="noStrike">
                <a:solidFill>
                  <a:srgbClr val="000000"/>
                </a:solidFill>
                <a:latin typeface="Arial"/>
                <a:ea typeface="DejaVu Sans"/>
              </a:rPr>
              <a:t>Jurgen Mai Human Brain Atlas - </a:t>
            </a:r>
            <a:endParaRPr b="0" lang="en-US" sz="1700" spc="-1" strike="noStrike">
              <a:latin typeface="Arial"/>
            </a:endParaRPr>
          </a:p>
          <a:p>
            <a:pPr lvl="1" marL="230040" indent="-223560">
              <a:lnSpc>
                <a:spcPct val="100000"/>
              </a:lnSpc>
              <a:spcBef>
                <a:spcPts val="422"/>
              </a:spcBef>
              <a:buClr>
                <a:srgbClr val="000000"/>
              </a:buClr>
              <a:buSzPct val="45000"/>
              <a:buFont typeface="Wingdings" charset="2"/>
              <a:buChar char=""/>
            </a:pPr>
            <a:r>
              <a:rPr b="0" lang="en-US" sz="1700" spc="-1" strike="noStrike">
                <a:solidFill>
                  <a:srgbClr val="000000"/>
                </a:solidFill>
                <a:latin typeface="Arial"/>
                <a:ea typeface="DejaVu Sans"/>
              </a:rPr>
              <a:t>Brodmann Areas!</a:t>
            </a:r>
            <a:endParaRPr b="0" lang="en-US" sz="1700" spc="-1" strike="noStrike">
              <a:latin typeface="Arial"/>
            </a:endParaRPr>
          </a:p>
        </p:txBody>
      </p:sp>
      <p:pic>
        <p:nvPicPr>
          <p:cNvPr id="571" name="" descr=""/>
          <p:cNvPicPr/>
          <p:nvPr/>
        </p:nvPicPr>
        <p:blipFill>
          <a:blip r:embed="rId1"/>
          <a:stretch/>
        </p:blipFill>
        <p:spPr>
          <a:xfrm>
            <a:off x="2286000" y="2158560"/>
            <a:ext cx="4790160" cy="4333680"/>
          </a:xfrm>
          <a:prstGeom prst="rect">
            <a:avLst/>
          </a:prstGeom>
          <a:ln>
            <a:noFill/>
          </a:ln>
        </p:spPr>
      </p:pic>
    </p:spTree>
  </p:cSld>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2" name="" descr=""/>
          <p:cNvPicPr/>
          <p:nvPr/>
        </p:nvPicPr>
        <p:blipFill>
          <a:blip r:embed="rId1"/>
          <a:stretch/>
        </p:blipFill>
        <p:spPr>
          <a:xfrm>
            <a:off x="1928880" y="1404720"/>
            <a:ext cx="4905000" cy="1999800"/>
          </a:xfrm>
          <a:prstGeom prst="rect">
            <a:avLst/>
          </a:prstGeom>
          <a:ln>
            <a:noFill/>
          </a:ln>
        </p:spPr>
      </p:pic>
      <p:sp>
        <p:nvSpPr>
          <p:cNvPr id="573" name="TextShape 1"/>
          <p:cNvSpPr txBox="1"/>
          <p:nvPr/>
        </p:nvSpPr>
        <p:spPr>
          <a:xfrm>
            <a:off x="2408040" y="3666960"/>
            <a:ext cx="4857480" cy="821880"/>
          </a:xfrm>
          <a:prstGeom prst="rect">
            <a:avLst/>
          </a:prstGeom>
          <a:noFill/>
          <a:ln>
            <a:noFill/>
          </a:ln>
        </p:spPr>
        <p:txBody>
          <a:bodyPr lIns="90000" rIns="90000" tIns="45000" bIns="45000"/>
          <a:p>
            <a:r>
              <a:rPr b="0" lang="en-US" sz="2400" spc="-1" strike="noStrike">
                <a:solidFill>
                  <a:srgbClr val="000000"/>
                </a:solidFill>
                <a:latin typeface="Times New Roman"/>
              </a:rPr>
              <a:t>Zebrafish atlas 2 micron data! </a:t>
            </a:r>
            <a:endParaRPr b="0" lang="en-US" sz="2400" spc="-1" strike="noStrike">
              <a:solidFill>
                <a:srgbClr val="000000"/>
              </a:solidFill>
              <a:latin typeface="Times New Roman"/>
            </a:endParaRPr>
          </a:p>
          <a:p>
            <a:r>
              <a:rPr b="0" lang="en-US" sz="2400" spc="-1" strike="noStrike">
                <a:solidFill>
                  <a:srgbClr val="000000"/>
                </a:solidFill>
                <a:latin typeface="Times New Roman"/>
              </a:rPr>
              <a:t>    </a:t>
            </a:r>
            <a:r>
              <a:rPr b="0" lang="en-US" sz="2400" spc="-1" strike="noStrike">
                <a:solidFill>
                  <a:srgbClr val="000000"/>
                </a:solidFill>
                <a:latin typeface="Times New Roman"/>
              </a:rPr>
              <a:t>Harold Burgess, NIH</a:t>
            </a:r>
            <a:endParaRPr b="0" lang="en-US" sz="2400" spc="-1" strike="noStrike">
              <a:solidFill>
                <a:srgbClr val="000000"/>
              </a:solidFill>
              <a:latin typeface="Times New Roman"/>
            </a:endParaRPr>
          </a:p>
        </p:txBody>
      </p:sp>
    </p:spTree>
  </p:cSld>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4"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Supplements</a:t>
            </a:r>
            <a:endParaRPr b="0" lang="en-US" sz="2400" spc="-1" strike="noStrike">
              <a:solidFill>
                <a:srgbClr val="000000"/>
              </a:solidFill>
              <a:latin typeface="Times New Roman"/>
            </a:endParaRPr>
          </a:p>
        </p:txBody>
      </p:sp>
      <p:sp>
        <p:nvSpPr>
          <p:cNvPr id="575" name="CustomShape 2"/>
          <p:cNvSpPr/>
          <p:nvPr/>
        </p:nvSpPr>
        <p:spPr>
          <a:xfrm>
            <a:off x="5653080" y="-589320"/>
            <a:ext cx="3504240" cy="516600"/>
          </a:xfrm>
          <a:custGeom>
            <a:avLst/>
            <a:gdLst/>
            <a:ahLst/>
            <a:rect l="l" t="t" r="r" b="b"/>
            <a:pathLst>
              <a:path w="5982" h="1395">
                <a:moveTo>
                  <a:pt x="0" y="0"/>
                </a:moveTo>
                <a:lnTo>
                  <a:pt x="5982" y="0"/>
                </a:lnTo>
                <a:lnTo>
                  <a:pt x="5982" y="1395"/>
                </a:lnTo>
                <a:lnTo>
                  <a:pt x="0" y="1395"/>
                </a:lnTo>
                <a:close/>
              </a:path>
            </a:pathLst>
          </a:custGeom>
          <a:noFill/>
          <a:ln>
            <a:noFill/>
          </a:ln>
        </p:spPr>
        <p:style>
          <a:lnRef idx="0"/>
          <a:fillRef idx="0"/>
          <a:effectRef idx="0"/>
          <a:fontRef idx="minor"/>
        </p:style>
      </p:sp>
      <p:sp>
        <p:nvSpPr>
          <p:cNvPr id="576" name="TextShape 3"/>
          <p:cNvSpPr txBox="1"/>
          <p:nvPr/>
        </p:nvSpPr>
        <p:spPr>
          <a:xfrm>
            <a:off x="1728360" y="2742840"/>
            <a:ext cx="5311440" cy="315000"/>
          </a:xfrm>
          <a:prstGeom prst="rect">
            <a:avLst/>
          </a:prstGeom>
          <a:noFill/>
          <a:ln>
            <a:noFill/>
          </a:ln>
        </p:spPr>
        <p:txBody>
          <a:bodyPr lIns="90000" rIns="90000" tIns="45000" bIns="45000"/>
          <a:p>
            <a:pPr algn="ctr"/>
            <a:r>
              <a:rPr b="0" lang="en-US" sz="1400" spc="-1" strike="noStrike">
                <a:solidFill>
                  <a:srgbClr val="000000"/>
                </a:solidFill>
                <a:latin typeface="Trebuchet MS"/>
              </a:rPr>
              <a:t>extra stuff</a:t>
            </a:r>
            <a:endParaRPr b="0" lang="en-US" sz="1400" spc="-1" strike="noStrike">
              <a:solidFill>
                <a:srgbClr val="000000"/>
              </a:solidFill>
              <a:latin typeface="Times New Roman"/>
            </a:endParaRPr>
          </a:p>
        </p:txBody>
      </p:sp>
    </p:spTree>
  </p:cSld>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7" name="CustomShape 1"/>
          <p:cNvSpPr/>
          <p:nvPr/>
        </p:nvSpPr>
        <p:spPr>
          <a:xfrm>
            <a:off x="457200" y="1011600"/>
            <a:ext cx="8190720" cy="1402200"/>
          </a:xfrm>
          <a:prstGeom prst="rect">
            <a:avLst/>
          </a:prstGeom>
          <a:noFill/>
          <a:ln>
            <a:noFill/>
          </a:ln>
        </p:spPr>
        <p:style>
          <a:lnRef idx="0"/>
          <a:fillRef idx="0"/>
          <a:effectRef idx="0"/>
          <a:fontRef idx="minor"/>
        </p:style>
        <p:txBody>
          <a:bodyPr lIns="90000" rIns="90000" tIns="46800" bIns="46800"/>
          <a:p>
            <a:pPr>
              <a:spcBef>
                <a:spcPts val="598"/>
              </a:spcBef>
            </a:pPr>
            <a:r>
              <a:rPr b="1" lang="en-US" sz="2400" spc="-1" strike="noStrike">
                <a:solidFill>
                  <a:srgbClr val="000000"/>
                </a:solidFill>
                <a:latin typeface="Trebuchet MS"/>
              </a:rPr>
              <a:t>Reading/creating labeltables</a:t>
            </a:r>
            <a:endParaRPr b="0" lang="en-US" sz="2400" spc="-1" strike="noStrike">
              <a:solidFill>
                <a:srgbClr val="000000"/>
              </a:solidFill>
              <a:latin typeface="Times New Roman"/>
            </a:endParaRPr>
          </a:p>
          <a:p>
            <a:pPr>
              <a:spcBef>
                <a:spcPts val="598"/>
              </a:spcBef>
            </a:pPr>
            <a:r>
              <a:rPr b="0" lang="en-US" sz="1900" spc="-1" strike="noStrike">
                <a:solidFill>
                  <a:srgbClr val="000000"/>
                </a:solidFill>
                <a:latin typeface="Trebuchet MS"/>
              </a:rPr>
              <a:t>The text or string description of each ROI can be added to a dset by creating a “labeltable” that is either added to a file’s header or is a separate file pointed to in the header.</a:t>
            </a:r>
            <a:endParaRPr b="0" lang="en-US" sz="1900" spc="-1" strike="noStrike">
              <a:solidFill>
                <a:srgbClr val="000000"/>
              </a:solidFill>
              <a:latin typeface="Times New Roman"/>
            </a:endParaRPr>
          </a:p>
          <a:p>
            <a:pPr>
              <a:spcBef>
                <a:spcPts val="598"/>
              </a:spcBef>
            </a:pPr>
            <a:r>
              <a:rPr b="0" lang="en-US" sz="1900" spc="-1" strike="noStrike">
                <a:solidFill>
                  <a:srgbClr val="801900"/>
                </a:solidFill>
                <a:latin typeface="Trebuchet MS"/>
              </a:rPr>
              <a:t>To view a labeltable on a dset:</a:t>
            </a:r>
            <a:endParaRPr b="0" lang="en-US" sz="1900" spc="-1" strike="noStrike">
              <a:solidFill>
                <a:srgbClr val="000000"/>
              </a:solidFill>
              <a:latin typeface="Times New Roman"/>
            </a:endParaRPr>
          </a:p>
          <a:p>
            <a:pPr>
              <a:spcBef>
                <a:spcPts val="598"/>
              </a:spcBef>
            </a:pPr>
            <a:r>
              <a:rPr b="1" lang="en-US" sz="1900" spc="-1" strike="noStrike">
                <a:solidFill>
                  <a:srgbClr val="801900"/>
                </a:solidFill>
                <a:latin typeface="Courier New"/>
              </a:rPr>
              <a:t>3dinfo -labeltable DSET_NAME</a:t>
            </a:r>
            <a:endParaRPr b="0" lang="en-US" sz="1900" spc="-1" strike="noStrike">
              <a:solidFill>
                <a:srgbClr val="000000"/>
              </a:solidFill>
              <a:latin typeface="Times New Roman"/>
            </a:endParaRPr>
          </a:p>
          <a:p>
            <a:pPr>
              <a:spcBef>
                <a:spcPts val="598"/>
              </a:spcBef>
            </a:pPr>
            <a:r>
              <a:rPr b="1" lang="en-US" sz="1900" spc="-1" strike="noStrike">
                <a:solidFill>
                  <a:srgbClr val="000000"/>
                </a:solidFill>
                <a:latin typeface="Trebuchet MS"/>
              </a:rPr>
              <a:t> </a:t>
            </a:r>
            <a:endParaRPr b="0" lang="en-US" sz="1900" spc="-1" strike="noStrike">
              <a:solidFill>
                <a:srgbClr val="000000"/>
              </a:solidFill>
              <a:latin typeface="Times New Roman"/>
            </a:endParaRPr>
          </a:p>
          <a:p>
            <a:pPr>
              <a:spcBef>
                <a:spcPts val="598"/>
              </a:spcBef>
            </a:pPr>
            <a:r>
              <a:rPr b="0" lang="en-US" sz="1900" spc="-1" strike="noStrike">
                <a:solidFill>
                  <a:srgbClr val="330099"/>
                </a:solidFill>
                <a:latin typeface="Trebuchet MS"/>
              </a:rPr>
              <a:t> </a:t>
            </a:r>
            <a:endParaRPr b="0" lang="en-US" sz="1900" spc="-1" strike="noStrike">
              <a:solidFill>
                <a:srgbClr val="000000"/>
              </a:solidFill>
              <a:latin typeface="Times New Roman"/>
            </a:endParaRPr>
          </a:p>
          <a:p>
            <a:pPr>
              <a:spcBef>
                <a:spcPts val="598"/>
              </a:spcBef>
            </a:pPr>
            <a:r>
              <a:rPr b="0" lang="en-US" sz="1900" spc="-1" strike="noStrike">
                <a:solidFill>
                  <a:srgbClr val="000000"/>
                </a:solidFill>
                <a:latin typeface="Courier New"/>
              </a:rPr>
              <a:t> </a:t>
            </a:r>
            <a:endParaRPr b="0" lang="en-US" sz="1900" spc="-1" strike="noStrike">
              <a:solidFill>
                <a:srgbClr val="000000"/>
              </a:solidFill>
              <a:latin typeface="Times New Roman"/>
            </a:endParaRPr>
          </a:p>
        </p:txBody>
      </p:sp>
      <p:sp>
        <p:nvSpPr>
          <p:cNvPr id="578" name="CustomShape 2"/>
          <p:cNvSpPr/>
          <p:nvPr/>
        </p:nvSpPr>
        <p:spPr>
          <a:xfrm>
            <a:off x="1646280" y="32040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S1: Labeltables</a:t>
            </a:r>
            <a:endParaRPr b="0" lang="en-US" sz="2400" spc="-1" strike="noStrike">
              <a:solidFill>
                <a:srgbClr val="000000"/>
              </a:solidFill>
              <a:latin typeface="Times New Roman"/>
            </a:endParaRPr>
          </a:p>
        </p:txBody>
      </p:sp>
      <p:pic>
        <p:nvPicPr>
          <p:cNvPr id="579" name="" descr=""/>
          <p:cNvPicPr/>
          <p:nvPr/>
        </p:nvPicPr>
        <p:blipFill>
          <a:blip r:embed="rId1"/>
          <a:stretch/>
        </p:blipFill>
        <p:spPr>
          <a:xfrm>
            <a:off x="5838120" y="2186640"/>
            <a:ext cx="3144600" cy="2169720"/>
          </a:xfrm>
          <a:prstGeom prst="rect">
            <a:avLst/>
          </a:prstGeom>
          <a:ln>
            <a:noFill/>
          </a:ln>
        </p:spPr>
      </p:pic>
      <p:sp>
        <p:nvSpPr>
          <p:cNvPr id="580" name="Line 3"/>
          <p:cNvSpPr/>
          <p:nvPr/>
        </p:nvSpPr>
        <p:spPr>
          <a:xfrm>
            <a:off x="4557600" y="2591280"/>
            <a:ext cx="1106280" cy="10080"/>
          </a:xfrm>
          <a:prstGeom prst="line">
            <a:avLst/>
          </a:prstGeom>
          <a:ln w="36720">
            <a:solidFill>
              <a:srgbClr val="801900"/>
            </a:solidFill>
            <a:round/>
            <a:tailEnd len="med" type="triangle" w="med"/>
          </a:ln>
        </p:spPr>
        <p:style>
          <a:lnRef idx="0"/>
          <a:fillRef idx="0"/>
          <a:effectRef idx="0"/>
          <a:fontRef idx="minor"/>
        </p:style>
      </p:sp>
    </p:spTree>
  </p:cSld>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1" name="CustomShape 1"/>
          <p:cNvSpPr/>
          <p:nvPr/>
        </p:nvSpPr>
        <p:spPr>
          <a:xfrm>
            <a:off x="457200" y="1011600"/>
            <a:ext cx="8190720" cy="1402200"/>
          </a:xfrm>
          <a:prstGeom prst="rect">
            <a:avLst/>
          </a:prstGeom>
          <a:noFill/>
          <a:ln>
            <a:noFill/>
          </a:ln>
        </p:spPr>
        <p:style>
          <a:lnRef idx="0"/>
          <a:fillRef idx="0"/>
          <a:effectRef idx="0"/>
          <a:fontRef idx="minor"/>
        </p:style>
        <p:txBody>
          <a:bodyPr lIns="90000" rIns="90000" tIns="46800" bIns="46800"/>
          <a:p>
            <a:pPr>
              <a:spcBef>
                <a:spcPts val="598"/>
              </a:spcBef>
            </a:pPr>
            <a:r>
              <a:rPr b="1" lang="en-US" sz="2400" spc="-1" strike="noStrike">
                <a:solidFill>
                  <a:srgbClr val="000000"/>
                </a:solidFill>
                <a:latin typeface="Trebuchet MS"/>
              </a:rPr>
              <a:t>Reading/creating labeltables</a:t>
            </a:r>
            <a:endParaRPr b="0" lang="en-US" sz="2400" spc="-1" strike="noStrike">
              <a:solidFill>
                <a:srgbClr val="000000"/>
              </a:solidFill>
              <a:latin typeface="Times New Roman"/>
            </a:endParaRPr>
          </a:p>
          <a:p>
            <a:pPr>
              <a:spcBef>
                <a:spcPts val="598"/>
              </a:spcBef>
            </a:pPr>
            <a:r>
              <a:rPr b="0" lang="en-US" sz="1900" spc="-1" strike="noStrike">
                <a:solidFill>
                  <a:srgbClr val="000000"/>
                </a:solidFill>
                <a:latin typeface="Trebuchet MS"/>
              </a:rPr>
              <a:t>The text or string description of each ROI can be added to a dset by creating a “labeltable” that is either added to a file’s header or is a separate file pointed to in the header.</a:t>
            </a:r>
            <a:endParaRPr b="0" lang="en-US" sz="1900" spc="-1" strike="noStrike">
              <a:solidFill>
                <a:srgbClr val="000000"/>
              </a:solidFill>
              <a:latin typeface="Times New Roman"/>
            </a:endParaRPr>
          </a:p>
          <a:p>
            <a:pPr>
              <a:spcBef>
                <a:spcPts val="598"/>
              </a:spcBef>
            </a:pPr>
            <a:r>
              <a:rPr b="0" lang="en-US" sz="1900" spc="-1" strike="noStrike">
                <a:solidFill>
                  <a:srgbClr val="801900"/>
                </a:solidFill>
                <a:latin typeface="Trebuchet MS"/>
              </a:rPr>
              <a:t>To view a labeltable on a dset:</a:t>
            </a:r>
            <a:endParaRPr b="0" lang="en-US" sz="1900" spc="-1" strike="noStrike">
              <a:solidFill>
                <a:srgbClr val="000000"/>
              </a:solidFill>
              <a:latin typeface="Times New Roman"/>
            </a:endParaRPr>
          </a:p>
          <a:p>
            <a:pPr>
              <a:spcBef>
                <a:spcPts val="598"/>
              </a:spcBef>
            </a:pPr>
            <a:r>
              <a:rPr b="1" lang="en-US" sz="1900" spc="-1" strike="noStrike">
                <a:solidFill>
                  <a:srgbClr val="801900"/>
                </a:solidFill>
                <a:latin typeface="Courier New"/>
              </a:rPr>
              <a:t>3dinfo -labeltable DSET_NAME</a:t>
            </a:r>
            <a:endParaRPr b="0" lang="en-US" sz="1900" spc="-1" strike="noStrike">
              <a:solidFill>
                <a:srgbClr val="000000"/>
              </a:solidFill>
              <a:latin typeface="Times New Roman"/>
            </a:endParaRPr>
          </a:p>
          <a:p>
            <a:pPr>
              <a:spcBef>
                <a:spcPts val="598"/>
              </a:spcBef>
            </a:pPr>
            <a:r>
              <a:rPr b="1" lang="en-US" sz="1900" spc="-1" strike="noStrike">
                <a:solidFill>
                  <a:srgbClr val="000000"/>
                </a:solidFill>
                <a:latin typeface="Trebuchet MS"/>
              </a:rPr>
              <a:t> </a:t>
            </a:r>
            <a:endParaRPr b="0" lang="en-US" sz="1900" spc="-1" strike="noStrike">
              <a:solidFill>
                <a:srgbClr val="000000"/>
              </a:solidFill>
              <a:latin typeface="Times New Roman"/>
            </a:endParaRPr>
          </a:p>
          <a:p>
            <a:pPr>
              <a:spcBef>
                <a:spcPts val="598"/>
              </a:spcBef>
            </a:pPr>
            <a:r>
              <a:rPr b="0" lang="en-US" sz="1900" spc="-1" strike="noStrike">
                <a:solidFill>
                  <a:srgbClr val="330099"/>
                </a:solidFill>
                <a:latin typeface="Trebuchet MS"/>
              </a:rPr>
              <a:t>To make a labeltable and attach it to a file:</a:t>
            </a:r>
            <a:endParaRPr b="0" lang="en-US" sz="1900" spc="-1" strike="noStrike">
              <a:solidFill>
                <a:srgbClr val="000000"/>
              </a:solidFill>
              <a:latin typeface="Times New Roman"/>
            </a:endParaRPr>
          </a:p>
          <a:p>
            <a:pPr>
              <a:spcBef>
                <a:spcPts val="598"/>
              </a:spcBef>
            </a:pPr>
            <a:r>
              <a:rPr b="1" lang="en-US" sz="1900" spc="-1" strike="noStrike">
                <a:solidFill>
                  <a:srgbClr val="330099"/>
                </a:solidFill>
                <a:latin typeface="Courier New"/>
              </a:rPr>
              <a:t>@MakeLabelTable                 \</a:t>
            </a:r>
            <a:endParaRPr b="0" lang="en-US" sz="1900" spc="-1" strike="noStrike">
              <a:solidFill>
                <a:srgbClr val="000000"/>
              </a:solidFill>
              <a:latin typeface="Times New Roman"/>
            </a:endParaRPr>
          </a:p>
          <a:p>
            <a:pPr>
              <a:spcBef>
                <a:spcPts val="598"/>
              </a:spcBef>
            </a:pPr>
            <a:r>
              <a:rPr b="1" lang="en-US" sz="1900" spc="-1" strike="noStrike">
                <a:solidFill>
                  <a:srgbClr val="330099"/>
                </a:solidFill>
                <a:latin typeface="Courier New"/>
              </a:rPr>
              <a:t>    </a:t>
            </a:r>
            <a:r>
              <a:rPr b="1" lang="en-US" sz="1900" spc="-1" strike="noStrike">
                <a:solidFill>
                  <a:srgbClr val="330099"/>
                </a:solidFill>
                <a:latin typeface="Courier New"/>
              </a:rPr>
              <a:t>-lab_file   LABEL_FILE 1 0  \</a:t>
            </a:r>
            <a:endParaRPr b="0" lang="en-US" sz="1900" spc="-1" strike="noStrike">
              <a:solidFill>
                <a:srgbClr val="000000"/>
              </a:solidFill>
              <a:latin typeface="Times New Roman"/>
            </a:endParaRPr>
          </a:p>
          <a:p>
            <a:pPr>
              <a:spcBef>
                <a:spcPts val="598"/>
              </a:spcBef>
            </a:pPr>
            <a:r>
              <a:rPr b="1" lang="en-US" sz="1900" spc="-1" strike="noStrike">
                <a:solidFill>
                  <a:srgbClr val="330099"/>
                </a:solidFill>
                <a:latin typeface="Courier New"/>
              </a:rPr>
              <a:t>    </a:t>
            </a:r>
            <a:r>
              <a:rPr b="1" lang="en-US" sz="1900" spc="-1" strike="noStrike">
                <a:solidFill>
                  <a:srgbClr val="330099"/>
                </a:solidFill>
                <a:latin typeface="Courier New"/>
              </a:rPr>
              <a:t>-labeltable OUTPUT_LT       \</a:t>
            </a:r>
            <a:endParaRPr b="0" lang="en-US" sz="1900" spc="-1" strike="noStrike">
              <a:solidFill>
                <a:srgbClr val="000000"/>
              </a:solidFill>
              <a:latin typeface="Times New Roman"/>
            </a:endParaRPr>
          </a:p>
          <a:p>
            <a:pPr>
              <a:spcBef>
                <a:spcPts val="598"/>
              </a:spcBef>
            </a:pPr>
            <a:r>
              <a:rPr b="1" lang="en-US" sz="1900" spc="-1" strike="noStrike">
                <a:solidFill>
                  <a:srgbClr val="330099"/>
                </a:solidFill>
                <a:latin typeface="Courier New"/>
              </a:rPr>
              <a:t>    </a:t>
            </a:r>
            <a:r>
              <a:rPr b="1" lang="en-US" sz="1900" spc="-1" strike="noStrike">
                <a:solidFill>
                  <a:srgbClr val="330099"/>
                </a:solidFill>
                <a:latin typeface="Courier New"/>
              </a:rPr>
              <a:t>-dset       DSET_NAME</a:t>
            </a:r>
            <a:endParaRPr b="0" lang="en-US" sz="1900" spc="-1" strike="noStrike">
              <a:solidFill>
                <a:srgbClr val="000000"/>
              </a:solidFill>
              <a:latin typeface="Times New Roman"/>
            </a:endParaRPr>
          </a:p>
          <a:p>
            <a:pPr>
              <a:spcBef>
                <a:spcPts val="598"/>
              </a:spcBef>
            </a:pPr>
            <a:r>
              <a:rPr b="0" lang="en-US" sz="1900" spc="-1" strike="noStrike">
                <a:solidFill>
                  <a:srgbClr val="000000"/>
                </a:solidFill>
                <a:latin typeface="Trebuchet MS"/>
              </a:rPr>
              <a:t>where </a:t>
            </a:r>
            <a:r>
              <a:rPr b="0" lang="en-US" sz="1900" spc="-1" strike="noStrike">
                <a:solidFill>
                  <a:srgbClr val="000000"/>
                </a:solidFill>
                <a:latin typeface="Courier New"/>
              </a:rPr>
              <a:t>LABEL_FILE</a:t>
            </a:r>
            <a:r>
              <a:rPr b="0" lang="en-US" sz="1900" spc="-1" strike="noStrike">
                <a:solidFill>
                  <a:srgbClr val="000000"/>
                </a:solidFill>
                <a:latin typeface="Trebuchet MS"/>
              </a:rPr>
              <a:t> contains one column of integer keys and one column of string values;  </a:t>
            </a:r>
            <a:r>
              <a:rPr b="0" lang="en-US" sz="1900" spc="-1" strike="noStrike">
                <a:solidFill>
                  <a:srgbClr val="000000"/>
                </a:solidFill>
                <a:latin typeface="Courier New"/>
              </a:rPr>
              <a:t>OUTPUT_LT</a:t>
            </a:r>
            <a:r>
              <a:rPr b="0" lang="en-US" sz="1900" spc="-1" strike="noStrike">
                <a:solidFill>
                  <a:srgbClr val="000000"/>
                </a:solidFill>
                <a:latin typeface="Trebuchet MS"/>
              </a:rPr>
              <a:t> is the name for the created new table; and </a:t>
            </a:r>
            <a:r>
              <a:rPr b="0" lang="en-US" sz="1900" spc="-1" strike="noStrike">
                <a:solidFill>
                  <a:srgbClr val="000000"/>
                </a:solidFill>
                <a:latin typeface="Courier New"/>
              </a:rPr>
              <a:t>DSET_NAME</a:t>
            </a:r>
            <a:r>
              <a:rPr b="0" lang="en-US" sz="1900" spc="-1" strike="noStrike">
                <a:solidFill>
                  <a:srgbClr val="000000"/>
                </a:solidFill>
                <a:latin typeface="Trebuchet MS"/>
              </a:rPr>
              <a:t> is the dset it gets attached to.</a:t>
            </a:r>
            <a:endParaRPr b="0" lang="en-US" sz="1900" spc="-1" strike="noStrike">
              <a:solidFill>
                <a:srgbClr val="000000"/>
              </a:solidFill>
              <a:latin typeface="Times New Roman"/>
            </a:endParaRPr>
          </a:p>
          <a:p>
            <a:pPr>
              <a:spcBef>
                <a:spcPts val="598"/>
              </a:spcBef>
            </a:pPr>
            <a:r>
              <a:rPr b="0" lang="en-US" sz="1900" spc="-1" strike="noStrike">
                <a:solidFill>
                  <a:srgbClr val="000000"/>
                </a:solidFill>
                <a:latin typeface="Courier New"/>
              </a:rPr>
              <a:t> </a:t>
            </a:r>
            <a:endParaRPr b="0" lang="en-US" sz="1900" spc="-1" strike="noStrike">
              <a:solidFill>
                <a:srgbClr val="000000"/>
              </a:solidFill>
              <a:latin typeface="Times New Roman"/>
            </a:endParaRPr>
          </a:p>
        </p:txBody>
      </p:sp>
      <p:sp>
        <p:nvSpPr>
          <p:cNvPr id="582" name="CustomShape 2"/>
          <p:cNvSpPr/>
          <p:nvPr/>
        </p:nvSpPr>
        <p:spPr>
          <a:xfrm>
            <a:off x="1646280" y="32040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S1: Labeltables</a:t>
            </a:r>
            <a:endParaRPr b="0" lang="en-US" sz="2400" spc="-1" strike="noStrike">
              <a:solidFill>
                <a:srgbClr val="000000"/>
              </a:solidFill>
              <a:latin typeface="Times New Roman"/>
            </a:endParaRPr>
          </a:p>
        </p:txBody>
      </p:sp>
      <p:pic>
        <p:nvPicPr>
          <p:cNvPr id="583" name="" descr=""/>
          <p:cNvPicPr/>
          <p:nvPr/>
        </p:nvPicPr>
        <p:blipFill>
          <a:blip r:embed="rId1"/>
          <a:stretch/>
        </p:blipFill>
        <p:spPr>
          <a:xfrm>
            <a:off x="5838120" y="2186640"/>
            <a:ext cx="3144600" cy="2169720"/>
          </a:xfrm>
          <a:prstGeom prst="rect">
            <a:avLst/>
          </a:prstGeom>
          <a:ln>
            <a:noFill/>
          </a:ln>
        </p:spPr>
      </p:pic>
      <p:sp>
        <p:nvSpPr>
          <p:cNvPr id="584" name="Line 3"/>
          <p:cNvSpPr/>
          <p:nvPr/>
        </p:nvSpPr>
        <p:spPr>
          <a:xfrm>
            <a:off x="4557600" y="2591280"/>
            <a:ext cx="1106280" cy="10080"/>
          </a:xfrm>
          <a:prstGeom prst="line">
            <a:avLst/>
          </a:prstGeom>
          <a:ln w="36720">
            <a:solidFill>
              <a:srgbClr val="801900"/>
            </a:solidFill>
            <a:round/>
            <a:tailEnd len="med" type="triangle" w="med"/>
          </a:ln>
        </p:spPr>
        <p:style>
          <a:lnRef idx="0"/>
          <a:fillRef idx="0"/>
          <a:effectRef idx="0"/>
          <a:fontRef idx="minor"/>
        </p:style>
      </p:sp>
    </p:spTree>
  </p:cSld>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5" name="CustomShape 1"/>
          <p:cNvSpPr/>
          <p:nvPr/>
        </p:nvSpPr>
        <p:spPr>
          <a:xfrm>
            <a:off x="577800" y="1945800"/>
            <a:ext cx="8153280" cy="4750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988920" indent="-297000">
              <a:lnSpc>
                <a:spcPct val="100000"/>
              </a:lnSpc>
              <a:spcBef>
                <a:spcPts val="422"/>
              </a:spcBef>
              <a:buClr>
                <a:srgbClr val="000000"/>
              </a:buClr>
              <a:buFont typeface="Times New Roman"/>
              <a:buChar char="•"/>
            </a:pPr>
            <a:endParaRPr b="0" lang="en-US" sz="2400" spc="-1" strike="noStrike">
              <a:solidFill>
                <a:srgbClr val="000000"/>
              </a:solidFill>
              <a:latin typeface="Times New Roman"/>
            </a:endParaRPr>
          </a:p>
          <a:p>
            <a:pPr marL="988920" indent="-297000">
              <a:lnSpc>
                <a:spcPct val="100000"/>
              </a:lnSpc>
              <a:spcBef>
                <a:spcPts val="422"/>
              </a:spcBef>
              <a:buClr>
                <a:srgbClr val="000000"/>
              </a:buClr>
              <a:buFont typeface="Times New Roman"/>
              <a:buChar char="•"/>
            </a:pPr>
            <a:endParaRPr b="0" lang="en-US" sz="2400" spc="-1" strike="noStrike">
              <a:solidFill>
                <a:srgbClr val="000000"/>
              </a:solidFill>
              <a:latin typeface="Times New Roman"/>
            </a:endParaRPr>
          </a:p>
          <a:p>
            <a:pPr marL="296640" indent="-296640">
              <a:lnSpc>
                <a:spcPct val="100000"/>
              </a:lnSpc>
              <a:spcBef>
                <a:spcPts val="422"/>
              </a:spcBef>
              <a:buClr>
                <a:srgbClr val="000000"/>
              </a:buClr>
              <a:buSzPct val="120000"/>
              <a:buFont typeface="Times New Roman"/>
              <a:buChar char="•"/>
            </a:pPr>
            <a:r>
              <a:rPr b="0" lang="en-US" sz="1700" spc="-1" strike="noStrike">
                <a:solidFill>
                  <a:srgbClr val="000000"/>
                </a:solidFill>
                <a:latin typeface="Trebuchet MS"/>
              </a:rPr>
              <a:t>Stage 1: Alignment to </a:t>
            </a:r>
            <a:r>
              <a:rPr b="1" lang="en-US" sz="1700" spc="-1" strike="noStrike">
                <a:solidFill>
                  <a:srgbClr val="000000"/>
                </a:solidFill>
                <a:latin typeface="Trebuchet MS"/>
              </a:rPr>
              <a:t>+acpc</a:t>
            </a:r>
            <a:r>
              <a:rPr b="0" lang="en-US" sz="1700" spc="-1" strike="noStrike">
                <a:solidFill>
                  <a:srgbClr val="000000"/>
                </a:solidFill>
                <a:latin typeface="Trebuchet MS"/>
              </a:rPr>
              <a:t> coordinates:</a:t>
            </a:r>
            <a:endParaRPr b="0" lang="en-US" sz="1700" spc="-1" strike="noStrike">
              <a:solidFill>
                <a:srgbClr val="000000"/>
              </a:solidFill>
              <a:latin typeface="Times New Roman"/>
            </a:endParaRPr>
          </a:p>
          <a:p>
            <a:pPr lvl="1" marL="644400" indent="-301680">
              <a:lnSpc>
                <a:spcPct val="100000"/>
              </a:lnSpc>
              <a:spcBef>
                <a:spcPts val="422"/>
              </a:spcBef>
              <a:buClr>
                <a:srgbClr val="000000"/>
              </a:buClr>
              <a:buSzPct val="70000"/>
              <a:buFont typeface="Wingdings" charset="2"/>
              <a:buChar char=""/>
            </a:pPr>
            <a:r>
              <a:rPr b="0" lang="en-US" sz="1600" spc="-1" strike="noStrike">
                <a:solidFill>
                  <a:srgbClr val="000000"/>
                </a:solidFill>
                <a:latin typeface="Trebuchet MS"/>
                <a:ea typeface="msmincho"/>
              </a:rPr>
              <a:t>Anterior commissure (AC) and posterior commissure (PC) are aligned to be the y-axis</a:t>
            </a:r>
            <a:endParaRPr b="0" lang="en-US" sz="1600" spc="-1" strike="noStrike">
              <a:solidFill>
                <a:srgbClr val="000000"/>
              </a:solidFill>
              <a:latin typeface="Times New Roman"/>
            </a:endParaRPr>
          </a:p>
          <a:p>
            <a:pPr lvl="1" marL="644400" indent="-301680">
              <a:lnSpc>
                <a:spcPct val="100000"/>
              </a:lnSpc>
              <a:spcBef>
                <a:spcPts val="422"/>
              </a:spcBef>
              <a:buClr>
                <a:srgbClr val="000000"/>
              </a:buClr>
              <a:buSzPct val="70000"/>
              <a:buFont typeface="Wingdings" charset="2"/>
              <a:buChar char=""/>
            </a:pPr>
            <a:r>
              <a:rPr b="0" lang="en-US" sz="1600" spc="-1" strike="noStrike">
                <a:solidFill>
                  <a:srgbClr val="000000"/>
                </a:solidFill>
                <a:latin typeface="Trebuchet MS"/>
                <a:ea typeface="msmincho"/>
              </a:rPr>
              <a:t>The longitudinal (inter-hemispheric or mid-sagittal) fissure is aligned to be the yz-plane, thus defining the z-axis</a:t>
            </a:r>
            <a:endParaRPr b="0" lang="en-US" sz="1600" spc="-1" strike="noStrike">
              <a:solidFill>
                <a:srgbClr val="000000"/>
              </a:solidFill>
              <a:latin typeface="Times New Roman"/>
            </a:endParaRPr>
          </a:p>
          <a:p>
            <a:pPr lvl="1" marL="644400" indent="-301680">
              <a:lnSpc>
                <a:spcPct val="100000"/>
              </a:lnSpc>
              <a:spcBef>
                <a:spcPts val="422"/>
              </a:spcBef>
              <a:buClr>
                <a:srgbClr val="000000"/>
              </a:buClr>
              <a:buSzPct val="70000"/>
              <a:buFont typeface="Wingdings" charset="2"/>
              <a:buChar char=""/>
            </a:pPr>
            <a:r>
              <a:rPr b="0" lang="en-US" sz="1600" spc="-1" strike="noStrike">
                <a:solidFill>
                  <a:srgbClr val="000000"/>
                </a:solidFill>
                <a:latin typeface="Trebuchet MS"/>
                <a:ea typeface="msmincho"/>
              </a:rPr>
              <a:t>The axis perpendicular to these is the x-axis (right-left)</a:t>
            </a:r>
            <a:endParaRPr b="0" lang="en-US" sz="1600" spc="-1" strike="noStrike">
              <a:solidFill>
                <a:srgbClr val="000000"/>
              </a:solidFill>
              <a:latin typeface="Times New Roman"/>
            </a:endParaRPr>
          </a:p>
          <a:p>
            <a:pPr lvl="1" marL="644400" indent="-301680">
              <a:lnSpc>
                <a:spcPct val="100000"/>
              </a:lnSpc>
              <a:spcBef>
                <a:spcPts val="422"/>
              </a:spcBef>
              <a:buClr>
                <a:srgbClr val="000000"/>
              </a:buClr>
              <a:buSzPct val="70000"/>
              <a:buFont typeface="Wingdings" charset="2"/>
              <a:buChar char=""/>
            </a:pPr>
            <a:r>
              <a:rPr b="0" lang="en-US" sz="1600" spc="-1" strike="noStrike">
                <a:solidFill>
                  <a:srgbClr val="000000"/>
                </a:solidFill>
                <a:latin typeface="Trebuchet MS"/>
                <a:ea typeface="msmincho"/>
              </a:rPr>
              <a:t>Five markers that you must place using the </a:t>
            </a:r>
            <a:r>
              <a:rPr b="1" lang="en-US" sz="1600" spc="-1" strike="noStrike">
                <a:solidFill>
                  <a:srgbClr val="ff0003"/>
                </a:solidFill>
                <a:latin typeface="Trebuchet MS"/>
                <a:ea typeface="msmincho"/>
              </a:rPr>
              <a:t>[</a:t>
            </a:r>
            <a:r>
              <a:rPr b="1" lang="en-US" sz="1600" spc="-1" strike="noStrike" u="sng">
                <a:solidFill>
                  <a:srgbClr val="0205ff"/>
                </a:solidFill>
                <a:uFillTx/>
                <a:latin typeface="Trebuchet MS"/>
                <a:ea typeface="msmincho"/>
              </a:rPr>
              <a:t>Define Markers</a:t>
            </a:r>
            <a:r>
              <a:rPr b="1" lang="en-US" sz="1600" spc="-1" strike="noStrike">
                <a:solidFill>
                  <a:srgbClr val="ff0003"/>
                </a:solidFill>
                <a:latin typeface="Trebuchet MS"/>
                <a:ea typeface="msmincho"/>
              </a:rPr>
              <a:t>]</a:t>
            </a:r>
            <a:r>
              <a:rPr b="0" lang="en-US" sz="1600" spc="-1" strike="noStrike">
                <a:solidFill>
                  <a:srgbClr val="000000"/>
                </a:solidFill>
                <a:latin typeface="Trebuchet MS"/>
                <a:ea typeface="msmincho"/>
              </a:rPr>
              <a:t> control panel:</a:t>
            </a:r>
            <a:endParaRPr b="0" lang="en-US" sz="1600" spc="-1" strike="noStrike">
              <a:solidFill>
                <a:srgbClr val="000000"/>
              </a:solidFill>
              <a:latin typeface="Times New Roman"/>
            </a:endParaRPr>
          </a:p>
          <a:p>
            <a:pPr lvl="2" marL="988920" indent="-297000">
              <a:lnSpc>
                <a:spcPct val="100000"/>
              </a:lnSpc>
              <a:spcBef>
                <a:spcPts val="422"/>
              </a:spcBef>
            </a:pPr>
            <a:r>
              <a:rPr b="0" lang="en-US" sz="1600" spc="-1" strike="noStrike">
                <a:solidFill>
                  <a:srgbClr val="000000"/>
                </a:solidFill>
                <a:latin typeface="Trebuchet MS"/>
                <a:ea typeface="msmincho"/>
              </a:rPr>
              <a:t>	</a:t>
            </a:r>
            <a:r>
              <a:rPr b="1" lang="en-US" sz="1600" spc="-1" strike="noStrike" u="sng">
                <a:solidFill>
                  <a:srgbClr val="003e3e"/>
                </a:solidFill>
                <a:uFillTx/>
                <a:latin typeface="Trebuchet MS"/>
                <a:ea typeface="msmincho"/>
              </a:rPr>
              <a:t>AC superior edge</a:t>
            </a:r>
            <a:r>
              <a:rPr b="0" lang="en-US" sz="1600" spc="-1" strike="noStrike">
                <a:solidFill>
                  <a:srgbClr val="000000"/>
                </a:solidFill>
                <a:latin typeface="Trebuchet MS"/>
                <a:ea typeface="msmincho"/>
              </a:rPr>
              <a:t>	</a:t>
            </a:r>
            <a:r>
              <a:rPr b="0" lang="en-US" sz="1600" spc="-1" strike="noStrike">
                <a:solidFill>
                  <a:srgbClr val="000000"/>
                </a:solidFill>
                <a:latin typeface="Trebuchet MS"/>
                <a:ea typeface="msmincho"/>
              </a:rPr>
              <a:t>  = top middle of anterior commissure</a:t>
            </a:r>
            <a:endParaRPr b="0" lang="en-US" sz="1600" spc="-1" strike="noStrike">
              <a:solidFill>
                <a:srgbClr val="000000"/>
              </a:solidFill>
              <a:latin typeface="Times New Roman"/>
            </a:endParaRPr>
          </a:p>
          <a:p>
            <a:pPr lvl="2" marL="988920" indent="-297000">
              <a:lnSpc>
                <a:spcPct val="100000"/>
              </a:lnSpc>
              <a:spcBef>
                <a:spcPts val="422"/>
              </a:spcBef>
            </a:pPr>
            <a:r>
              <a:rPr b="0" lang="en-US" sz="1600" spc="-1" strike="noStrike">
                <a:solidFill>
                  <a:srgbClr val="000000"/>
                </a:solidFill>
                <a:latin typeface="Trebuchet MS"/>
                <a:ea typeface="msmincho"/>
              </a:rPr>
              <a:t>	</a:t>
            </a:r>
            <a:r>
              <a:rPr b="1" lang="en-US" sz="1600" spc="-1" strike="noStrike" u="sng">
                <a:solidFill>
                  <a:srgbClr val="003e3e"/>
                </a:solidFill>
                <a:uFillTx/>
                <a:latin typeface="Trebuchet MS"/>
                <a:ea typeface="msmincho"/>
              </a:rPr>
              <a:t>AC posterior margin</a:t>
            </a:r>
            <a:r>
              <a:rPr b="0" lang="en-US" sz="1600" spc="-1" strike="noStrike">
                <a:solidFill>
                  <a:srgbClr val="000000"/>
                </a:solidFill>
                <a:latin typeface="Trebuchet MS"/>
                <a:ea typeface="msmincho"/>
              </a:rPr>
              <a:t>	</a:t>
            </a:r>
            <a:r>
              <a:rPr b="0" lang="en-US" sz="1600" spc="-1" strike="noStrike">
                <a:solidFill>
                  <a:srgbClr val="000000"/>
                </a:solidFill>
                <a:latin typeface="Trebuchet MS"/>
                <a:ea typeface="msmincho"/>
              </a:rPr>
              <a:t>  = rear middle of anterior commissure</a:t>
            </a:r>
            <a:endParaRPr b="0" lang="en-US" sz="1600" spc="-1" strike="noStrike">
              <a:solidFill>
                <a:srgbClr val="000000"/>
              </a:solidFill>
              <a:latin typeface="Times New Roman"/>
            </a:endParaRPr>
          </a:p>
          <a:p>
            <a:pPr lvl="2" marL="988920" indent="-297000">
              <a:lnSpc>
                <a:spcPct val="100000"/>
              </a:lnSpc>
              <a:spcBef>
                <a:spcPts val="422"/>
              </a:spcBef>
            </a:pPr>
            <a:r>
              <a:rPr b="0" lang="en-US" sz="1600" spc="-1" strike="noStrike">
                <a:solidFill>
                  <a:srgbClr val="000000"/>
                </a:solidFill>
                <a:latin typeface="Trebuchet MS"/>
                <a:ea typeface="msmincho"/>
              </a:rPr>
              <a:t>	</a:t>
            </a:r>
            <a:r>
              <a:rPr b="1" lang="en-US" sz="1600" spc="-1" strike="noStrike" u="sng">
                <a:solidFill>
                  <a:srgbClr val="003e3e"/>
                </a:solidFill>
                <a:uFillTx/>
                <a:latin typeface="Trebuchet MS"/>
                <a:ea typeface="msmincho"/>
              </a:rPr>
              <a:t>PC inferior edge</a:t>
            </a:r>
            <a:r>
              <a:rPr b="0" lang="en-US" sz="1600" spc="-1" strike="noStrike">
                <a:solidFill>
                  <a:srgbClr val="000000"/>
                </a:solidFill>
                <a:latin typeface="Trebuchet MS"/>
                <a:ea typeface="msmincho"/>
              </a:rPr>
              <a:t>	</a:t>
            </a:r>
            <a:r>
              <a:rPr b="0" lang="en-US" sz="1600" spc="-1" strike="noStrike">
                <a:solidFill>
                  <a:srgbClr val="000000"/>
                </a:solidFill>
                <a:latin typeface="Trebuchet MS"/>
                <a:ea typeface="msmincho"/>
              </a:rPr>
              <a:t>  </a:t>
            </a:r>
            <a:r>
              <a:rPr b="0" lang="en-US" sz="1600" spc="-1" strike="noStrike">
                <a:solidFill>
                  <a:srgbClr val="000000"/>
                </a:solidFill>
                <a:latin typeface="Trebuchet MS"/>
                <a:ea typeface="msmincho"/>
              </a:rPr>
              <a:t>	</a:t>
            </a:r>
            <a:r>
              <a:rPr b="0" lang="en-US" sz="1600" spc="-1" strike="noStrike">
                <a:solidFill>
                  <a:srgbClr val="000000"/>
                </a:solidFill>
                <a:latin typeface="Trebuchet MS"/>
                <a:ea typeface="msmincho"/>
              </a:rPr>
              <a:t>  = bottom middle of posterior commissure</a:t>
            </a:r>
            <a:endParaRPr b="0" lang="en-US" sz="1600" spc="-1" strike="noStrike">
              <a:solidFill>
                <a:srgbClr val="000000"/>
              </a:solidFill>
              <a:latin typeface="Times New Roman"/>
            </a:endParaRPr>
          </a:p>
          <a:p>
            <a:pPr lvl="2" marL="988920" indent="-297000">
              <a:lnSpc>
                <a:spcPct val="100000"/>
              </a:lnSpc>
              <a:spcBef>
                <a:spcPts val="422"/>
              </a:spcBef>
            </a:pPr>
            <a:r>
              <a:rPr b="0" lang="en-US" sz="1600" spc="-1" strike="noStrike">
                <a:solidFill>
                  <a:srgbClr val="000000"/>
                </a:solidFill>
                <a:latin typeface="Trebuchet MS"/>
                <a:ea typeface="msmincho"/>
              </a:rPr>
              <a:t>	</a:t>
            </a:r>
            <a:r>
              <a:rPr b="1" lang="en-US" sz="1600" spc="-1" strike="noStrike" u="sng">
                <a:solidFill>
                  <a:srgbClr val="003e3e"/>
                </a:solidFill>
                <a:uFillTx/>
                <a:latin typeface="Trebuchet MS"/>
                <a:ea typeface="msmincho"/>
              </a:rPr>
              <a:t>First mid-sag point</a:t>
            </a:r>
            <a:r>
              <a:rPr b="0" lang="en-US" sz="1600" spc="-1" strike="noStrike">
                <a:solidFill>
                  <a:srgbClr val="000000"/>
                </a:solidFill>
                <a:latin typeface="Trebuchet MS"/>
                <a:ea typeface="msmincho"/>
              </a:rPr>
              <a:t>	</a:t>
            </a:r>
            <a:r>
              <a:rPr b="0" lang="en-US" sz="1600" spc="-1" strike="noStrike">
                <a:solidFill>
                  <a:srgbClr val="000000"/>
                </a:solidFill>
                <a:latin typeface="Trebuchet MS"/>
                <a:ea typeface="msmincho"/>
              </a:rPr>
              <a:t>  = some point in the mid-sagittal plane</a:t>
            </a:r>
            <a:endParaRPr b="0" lang="en-US" sz="1600" spc="-1" strike="noStrike">
              <a:solidFill>
                <a:srgbClr val="000000"/>
              </a:solidFill>
              <a:latin typeface="Times New Roman"/>
            </a:endParaRPr>
          </a:p>
          <a:p>
            <a:pPr lvl="2" marL="988920" indent="-297000">
              <a:lnSpc>
                <a:spcPct val="100000"/>
              </a:lnSpc>
              <a:spcBef>
                <a:spcPts val="422"/>
              </a:spcBef>
            </a:pPr>
            <a:r>
              <a:rPr b="0" lang="en-US" sz="1600" spc="-1" strike="noStrike">
                <a:solidFill>
                  <a:srgbClr val="000000"/>
                </a:solidFill>
                <a:latin typeface="Trebuchet MS"/>
                <a:ea typeface="msmincho"/>
              </a:rPr>
              <a:t>	</a:t>
            </a:r>
            <a:r>
              <a:rPr b="1" lang="en-US" sz="1600" spc="-1" strike="noStrike" u="sng">
                <a:solidFill>
                  <a:srgbClr val="003e3e"/>
                </a:solidFill>
                <a:uFillTx/>
                <a:latin typeface="Trebuchet MS"/>
                <a:ea typeface="msmincho"/>
              </a:rPr>
              <a:t>Another mid-sag point</a:t>
            </a:r>
            <a:r>
              <a:rPr b="0" lang="en-US" sz="1600" spc="-1" strike="noStrike">
                <a:solidFill>
                  <a:srgbClr val="000000"/>
                </a:solidFill>
                <a:latin typeface="Trebuchet MS"/>
                <a:ea typeface="msmincho"/>
              </a:rPr>
              <a:t> = some other point in the mid-sagittal plane</a:t>
            </a:r>
            <a:endParaRPr b="0" lang="en-US" sz="1600" spc="-1" strike="noStrike">
              <a:solidFill>
                <a:srgbClr val="000000"/>
              </a:solidFill>
              <a:latin typeface="Times New Roman"/>
            </a:endParaRPr>
          </a:p>
          <a:p>
            <a:pPr lvl="1" marL="644400" indent="-301680">
              <a:lnSpc>
                <a:spcPct val="100000"/>
              </a:lnSpc>
              <a:spcBef>
                <a:spcPts val="422"/>
              </a:spcBef>
              <a:buClr>
                <a:srgbClr val="000000"/>
              </a:buClr>
              <a:buSzPct val="70000"/>
              <a:buFont typeface="Wingdings" charset="2"/>
              <a:buChar char=""/>
            </a:pPr>
            <a:r>
              <a:rPr b="0" lang="en-US" sz="1600" spc="-1" strike="noStrike">
                <a:solidFill>
                  <a:srgbClr val="000000"/>
                </a:solidFill>
                <a:latin typeface="Trebuchet MS"/>
                <a:ea typeface="msmincho"/>
              </a:rPr>
              <a:t>This procedure tries to follow the Atlas as precisely as possible</a:t>
            </a:r>
            <a:endParaRPr b="0" lang="en-US" sz="1600" spc="-1" strike="noStrike">
              <a:solidFill>
                <a:srgbClr val="000000"/>
              </a:solidFill>
              <a:latin typeface="Times New Roman"/>
            </a:endParaRPr>
          </a:p>
          <a:p>
            <a:pPr lvl="2" marL="981000" indent="-301680">
              <a:lnSpc>
                <a:spcPct val="100000"/>
              </a:lnSpc>
              <a:spcBef>
                <a:spcPts val="422"/>
              </a:spcBef>
              <a:buClr>
                <a:srgbClr val="000000"/>
              </a:buClr>
              <a:buSzPct val="70000"/>
              <a:buFont typeface="Zapf Dingbats" charset="2"/>
              <a:buChar char=""/>
            </a:pPr>
            <a:r>
              <a:rPr b="0" lang="en-US" sz="1600" spc="-1" strike="noStrike">
                <a:solidFill>
                  <a:srgbClr val="000000"/>
                </a:solidFill>
                <a:latin typeface="Trebuchet MS"/>
                <a:ea typeface="msmincho"/>
              </a:rPr>
              <a:t>Even at the cost of confusion to the user (e.g., you)</a:t>
            </a:r>
            <a:endParaRPr b="0" lang="en-US" sz="1600" spc="-1" strike="noStrike">
              <a:solidFill>
                <a:srgbClr val="000000"/>
              </a:solidFill>
              <a:latin typeface="Times New Roman"/>
            </a:endParaRPr>
          </a:p>
        </p:txBody>
      </p:sp>
      <p:sp>
        <p:nvSpPr>
          <p:cNvPr id="586" name="TextShape 2"/>
          <p:cNvSpPr txBox="1"/>
          <p:nvPr/>
        </p:nvSpPr>
        <p:spPr>
          <a:xfrm>
            <a:off x="618120" y="1068120"/>
            <a:ext cx="7602480" cy="1608120"/>
          </a:xfrm>
          <a:prstGeom prst="rect">
            <a:avLst/>
          </a:prstGeom>
          <a:noFill/>
          <a:ln>
            <a:noFill/>
          </a:ln>
        </p:spPr>
        <p:txBody>
          <a:bodyPr lIns="90000" rIns="90000" tIns="45000" bIns="45000"/>
          <a:p>
            <a:r>
              <a:rPr b="0" lang="en-US" sz="1600" spc="-1" strike="noStrike">
                <a:solidFill>
                  <a:srgbClr val="000000"/>
                </a:solidFill>
                <a:latin typeface="Trebuchet MS"/>
              </a:rPr>
              <a:t>To start, right click on “DataDir” in the GUI or set AFNI_ENABLE_MARKERS to YES in ~/.afnirc.</a:t>
            </a:r>
            <a:endParaRPr b="0" lang="en-US" sz="1600" spc="-1" strike="noStrike">
              <a:solidFill>
                <a:srgbClr val="000000"/>
              </a:solidFill>
              <a:latin typeface="Times New Roman"/>
            </a:endParaRPr>
          </a:p>
          <a:p>
            <a:r>
              <a:rPr b="0" lang="en-US" sz="1600" spc="-1" strike="noStrike">
                <a:solidFill>
                  <a:srgbClr val="000000"/>
                </a:solidFill>
                <a:latin typeface="Trebuchet MS"/>
              </a:rPr>
              <a:t>Manual Transformation proceeds in two stages:</a:t>
            </a:r>
            <a:endParaRPr b="0" lang="en-US" sz="1600" spc="-1" strike="noStrike">
              <a:solidFill>
                <a:srgbClr val="000000"/>
              </a:solidFill>
              <a:latin typeface="Times New Roman"/>
            </a:endParaRPr>
          </a:p>
          <a:p>
            <a:r>
              <a:rPr b="0" lang="en-US" sz="1600" spc="-1" strike="noStrike">
                <a:solidFill>
                  <a:srgbClr val="000000"/>
                </a:solidFill>
                <a:latin typeface="Trebuchet MS"/>
              </a:rPr>
              <a:t>  </a:t>
            </a:r>
            <a:r>
              <a:rPr b="0" lang="en-US" sz="1600" spc="-1" strike="noStrike">
                <a:solidFill>
                  <a:srgbClr val="000000"/>
                </a:solidFill>
                <a:latin typeface="Trebuchet MS"/>
              </a:rPr>
              <a:t>1) Alignment of AC-PC and I-S axes (to +acpc coordinates)</a:t>
            </a:r>
            <a:endParaRPr b="0" lang="en-US" sz="1600" spc="-1" strike="noStrike">
              <a:solidFill>
                <a:srgbClr val="000000"/>
              </a:solidFill>
              <a:latin typeface="Times New Roman"/>
            </a:endParaRPr>
          </a:p>
          <a:p>
            <a:r>
              <a:rPr b="0" lang="en-US" sz="1600" spc="-1" strike="noStrike">
                <a:solidFill>
                  <a:srgbClr val="000000"/>
                </a:solidFill>
                <a:latin typeface="Trebuchet MS"/>
              </a:rPr>
              <a:t>  </a:t>
            </a:r>
            <a:r>
              <a:rPr b="0" lang="en-US" sz="1600" spc="-1" strike="noStrike">
                <a:solidFill>
                  <a:srgbClr val="000000"/>
                </a:solidFill>
                <a:latin typeface="Trebuchet MS"/>
              </a:rPr>
              <a:t>2) Scaling to Talairach-Tournoux Atlas brain size (to +tlrc coordinates)</a:t>
            </a:r>
            <a:endParaRPr b="0" lang="en-US" sz="1600" spc="-1" strike="noStrike">
              <a:solidFill>
                <a:srgbClr val="000000"/>
              </a:solidFill>
              <a:latin typeface="Times New Roman"/>
            </a:endParaRPr>
          </a:p>
        </p:txBody>
      </p:sp>
      <p:sp>
        <p:nvSpPr>
          <p:cNvPr id="587" name="CustomShape 3"/>
          <p:cNvSpPr/>
          <p:nvPr/>
        </p:nvSpPr>
        <p:spPr>
          <a:xfrm>
            <a:off x="853200" y="320040"/>
            <a:ext cx="776808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S2: Manual transform to Talairach space using AFNI GUI</a:t>
            </a:r>
            <a:endParaRPr b="0" lang="en-US" sz="2400" spc="-1" strike="noStrike">
              <a:solidFill>
                <a:srgbClr val="000000"/>
              </a:solidFill>
              <a:latin typeface="Times New Roman"/>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7" name="CustomShape 1"/>
          <p:cNvSpPr/>
          <p:nvPr/>
        </p:nvSpPr>
        <p:spPr>
          <a:xfrm>
            <a:off x="565200" y="1011600"/>
            <a:ext cx="8190720" cy="1402200"/>
          </a:xfrm>
          <a:prstGeom prst="rect">
            <a:avLst/>
          </a:prstGeom>
          <a:noFill/>
          <a:ln>
            <a:noFill/>
          </a:ln>
        </p:spPr>
        <p:style>
          <a:lnRef idx="0"/>
          <a:fillRef idx="0"/>
          <a:effectRef idx="0"/>
          <a:fontRef idx="minor"/>
        </p:style>
        <p:txBody>
          <a:bodyPr lIns="90000" rIns="90000" tIns="46800" bIns="46800"/>
          <a:p>
            <a:pPr>
              <a:spcBef>
                <a:spcPts val="598"/>
              </a:spcBef>
            </a:pPr>
            <a:r>
              <a:rPr b="1" lang="en-US" sz="2400" spc="-1" strike="noStrike">
                <a:solidFill>
                  <a:srgbClr val="000000"/>
                </a:solidFill>
                <a:latin typeface="Trebuchet MS"/>
              </a:rPr>
              <a:t>Atlas (or general ROI) label in GUI</a:t>
            </a:r>
            <a:endParaRPr b="0" lang="en-US" sz="2400" spc="-1" strike="noStrike">
              <a:solidFill>
                <a:srgbClr val="000000"/>
              </a:solidFill>
              <a:latin typeface="Times New Roman"/>
            </a:endParaRPr>
          </a:p>
          <a:p>
            <a:pPr>
              <a:spcBef>
                <a:spcPts val="598"/>
              </a:spcBef>
            </a:pPr>
            <a:r>
              <a:rPr b="0" lang="en-US" sz="2400" spc="-1" strike="noStrike">
                <a:solidFill>
                  <a:srgbClr val="000000"/>
                </a:solidFill>
                <a:latin typeface="Trebuchet MS"/>
              </a:rPr>
              <a:t> </a:t>
            </a:r>
            <a:endParaRPr b="0" lang="en-US" sz="2400" spc="-1" strike="noStrike">
              <a:solidFill>
                <a:srgbClr val="000000"/>
              </a:solidFill>
              <a:latin typeface="Times New Roman"/>
            </a:endParaRPr>
          </a:p>
        </p:txBody>
      </p:sp>
      <p:sp>
        <p:nvSpPr>
          <p:cNvPr id="188" name="CustomShape 2"/>
          <p:cNvSpPr/>
          <p:nvPr/>
        </p:nvSpPr>
        <p:spPr>
          <a:xfrm>
            <a:off x="526680" y="6395400"/>
            <a:ext cx="22593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800" spc="-1" strike="noStrike">
                <a:solidFill>
                  <a:srgbClr val="ff33ff"/>
                </a:solidFill>
                <a:latin typeface="Trebuchet MS"/>
              </a:rPr>
              <a:t>integer value of ROI</a:t>
            </a:r>
            <a:endParaRPr b="0" lang="en-US" sz="1800" spc="-1" strike="noStrike">
              <a:solidFill>
                <a:srgbClr val="000000"/>
              </a:solidFill>
              <a:latin typeface="Times New Roman"/>
            </a:endParaRPr>
          </a:p>
        </p:txBody>
      </p:sp>
      <p:sp>
        <p:nvSpPr>
          <p:cNvPr id="189" name="CustomShape 3"/>
          <p:cNvSpPr/>
          <p:nvPr/>
        </p:nvSpPr>
        <p:spPr>
          <a:xfrm>
            <a:off x="1646280" y="32040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Definitions</a:t>
            </a:r>
            <a:endParaRPr b="0" lang="en-US" sz="2400" spc="-1" strike="noStrike">
              <a:solidFill>
                <a:srgbClr val="000000"/>
              </a:solidFill>
              <a:latin typeface="Times New Roman"/>
            </a:endParaRPr>
          </a:p>
        </p:txBody>
      </p:sp>
      <p:pic>
        <p:nvPicPr>
          <p:cNvPr id="190" name="" descr=""/>
          <p:cNvPicPr/>
          <p:nvPr/>
        </p:nvPicPr>
        <p:blipFill>
          <a:blip r:embed="rId1"/>
          <a:stretch/>
        </p:blipFill>
        <p:spPr>
          <a:xfrm>
            <a:off x="648360" y="1460880"/>
            <a:ext cx="7847280" cy="4837320"/>
          </a:xfrm>
          <a:prstGeom prst="rect">
            <a:avLst/>
          </a:prstGeom>
          <a:ln>
            <a:noFill/>
          </a:ln>
        </p:spPr>
      </p:pic>
      <p:sp>
        <p:nvSpPr>
          <p:cNvPr id="191" name="Line 4"/>
          <p:cNvSpPr/>
          <p:nvPr/>
        </p:nvSpPr>
        <p:spPr>
          <a:xfrm flipV="1">
            <a:off x="1541160" y="5459040"/>
            <a:ext cx="932040" cy="973080"/>
          </a:xfrm>
          <a:prstGeom prst="line">
            <a:avLst/>
          </a:prstGeom>
          <a:ln w="36720">
            <a:solidFill>
              <a:srgbClr val="ff00cc"/>
            </a:solidFill>
            <a:round/>
            <a:tailEnd len="med" type="triangle" w="med"/>
          </a:ln>
        </p:spPr>
        <p:style>
          <a:lnRef idx="0"/>
          <a:fillRef idx="0"/>
          <a:effectRef idx="0"/>
          <a:fontRef idx="minor"/>
        </p:style>
      </p:sp>
      <p:sp>
        <p:nvSpPr>
          <p:cNvPr id="192" name="Line 5"/>
          <p:cNvSpPr/>
          <p:nvPr/>
        </p:nvSpPr>
        <p:spPr>
          <a:xfrm flipH="1" flipV="1">
            <a:off x="3185280" y="5468400"/>
            <a:ext cx="655560" cy="1014840"/>
          </a:xfrm>
          <a:prstGeom prst="line">
            <a:avLst/>
          </a:prstGeom>
          <a:ln w="36720">
            <a:solidFill>
              <a:srgbClr val="ff3300"/>
            </a:solidFill>
            <a:round/>
            <a:tailEnd len="med" type="triangle" w="med"/>
          </a:ln>
        </p:spPr>
        <p:style>
          <a:lnRef idx="0"/>
          <a:fillRef idx="0"/>
          <a:effectRef idx="0"/>
          <a:fontRef idx="minor"/>
        </p:style>
      </p:sp>
      <p:sp>
        <p:nvSpPr>
          <p:cNvPr id="193" name="CustomShape 6"/>
          <p:cNvSpPr/>
          <p:nvPr/>
        </p:nvSpPr>
        <p:spPr>
          <a:xfrm>
            <a:off x="2880720" y="6395400"/>
            <a:ext cx="38689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800" spc="-1" strike="noStrike">
                <a:solidFill>
                  <a:srgbClr val="ff3300"/>
                </a:solidFill>
                <a:latin typeface="Trebuchet MS"/>
              </a:rPr>
              <a:t>associated string label</a:t>
            </a:r>
            <a:endParaRPr b="0" lang="en-US" sz="1800" spc="-1" strike="noStrike">
              <a:solidFill>
                <a:srgbClr val="000000"/>
              </a:solidFill>
              <a:latin typeface="Times New Roman"/>
            </a:endParaRPr>
          </a:p>
        </p:txBody>
      </p:sp>
    </p:spTree>
  </p:cSld>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88" name="" descr=""/>
          <p:cNvPicPr/>
          <p:nvPr/>
        </p:nvPicPr>
        <p:blipFill>
          <a:blip r:embed="rId1"/>
          <a:stretch/>
        </p:blipFill>
        <p:spPr>
          <a:xfrm>
            <a:off x="1676520" y="3352680"/>
            <a:ext cx="4572000" cy="2971800"/>
          </a:xfrm>
          <a:prstGeom prst="rect">
            <a:avLst/>
          </a:prstGeom>
          <a:ln w="15840">
            <a:solidFill>
              <a:srgbClr val="ff00ff"/>
            </a:solidFill>
            <a:miter/>
          </a:ln>
        </p:spPr>
      </p:pic>
      <p:pic>
        <p:nvPicPr>
          <p:cNvPr id="589" name="" descr=""/>
          <p:cNvPicPr/>
          <p:nvPr/>
        </p:nvPicPr>
        <p:blipFill>
          <a:blip r:embed="rId2"/>
          <a:stretch/>
        </p:blipFill>
        <p:spPr>
          <a:xfrm>
            <a:off x="762120" y="304920"/>
            <a:ext cx="7315200" cy="2624040"/>
          </a:xfrm>
          <a:prstGeom prst="rect">
            <a:avLst/>
          </a:prstGeom>
          <a:ln>
            <a:noFill/>
          </a:ln>
        </p:spPr>
      </p:pic>
      <p:sp>
        <p:nvSpPr>
          <p:cNvPr id="590" name="CustomShape 1"/>
          <p:cNvSpPr/>
          <p:nvPr/>
        </p:nvSpPr>
        <p:spPr>
          <a:xfrm>
            <a:off x="5029200" y="3048120"/>
            <a:ext cx="358128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1" lang="en-US" sz="1400" spc="-1" strike="noStrike">
                <a:solidFill>
                  <a:srgbClr val="000000"/>
                </a:solidFill>
                <a:latin typeface="Times New Roman"/>
              </a:rPr>
              <a:t>Press this IN to create or change markers</a:t>
            </a:r>
            <a:endParaRPr b="0" lang="en-US" sz="1400" spc="-1" strike="noStrike">
              <a:solidFill>
                <a:srgbClr val="000000"/>
              </a:solidFill>
              <a:latin typeface="Times New Roman"/>
            </a:endParaRPr>
          </a:p>
        </p:txBody>
      </p:sp>
      <p:sp>
        <p:nvSpPr>
          <p:cNvPr id="591" name="CustomShape 2"/>
          <p:cNvSpPr/>
          <p:nvPr/>
        </p:nvSpPr>
        <p:spPr>
          <a:xfrm>
            <a:off x="6607080" y="3328920"/>
            <a:ext cx="2184480" cy="434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latin typeface="Times New Roman"/>
              </a:rPr>
              <a:t>Color of “primary”  (selected) marker</a:t>
            </a:r>
            <a:endParaRPr b="0" lang="en-US" sz="1400" spc="-1" strike="noStrike">
              <a:solidFill>
                <a:srgbClr val="000000"/>
              </a:solidFill>
              <a:latin typeface="Times New Roman"/>
            </a:endParaRPr>
          </a:p>
        </p:txBody>
      </p:sp>
      <p:sp>
        <p:nvSpPr>
          <p:cNvPr id="592" name="CustomShape 3"/>
          <p:cNvSpPr/>
          <p:nvPr/>
        </p:nvSpPr>
        <p:spPr>
          <a:xfrm>
            <a:off x="6477120" y="3886200"/>
            <a:ext cx="2334960" cy="434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latin typeface="Times New Roman"/>
              </a:rPr>
              <a:t>Color of “secondary” (not selected) markers</a:t>
            </a:r>
            <a:endParaRPr b="0" lang="en-US" sz="1400" spc="-1" strike="noStrike">
              <a:solidFill>
                <a:srgbClr val="000000"/>
              </a:solidFill>
              <a:latin typeface="Times New Roman"/>
            </a:endParaRPr>
          </a:p>
        </p:txBody>
      </p:sp>
      <p:sp>
        <p:nvSpPr>
          <p:cNvPr id="593" name="CustomShape 4"/>
          <p:cNvSpPr/>
          <p:nvPr/>
        </p:nvSpPr>
        <p:spPr>
          <a:xfrm>
            <a:off x="6477120" y="4332240"/>
            <a:ext cx="205740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1" lang="en-US" sz="1400" spc="-1" strike="noStrike">
                <a:solidFill>
                  <a:srgbClr val="000000"/>
                </a:solidFill>
                <a:latin typeface="Times New Roman"/>
              </a:rPr>
              <a:t>Size of markers (pixels)</a:t>
            </a:r>
            <a:endParaRPr b="0" lang="en-US" sz="1400" spc="-1" strike="noStrike">
              <a:solidFill>
                <a:srgbClr val="000000"/>
              </a:solidFill>
              <a:latin typeface="Times New Roman"/>
            </a:endParaRPr>
          </a:p>
        </p:txBody>
      </p:sp>
      <p:sp>
        <p:nvSpPr>
          <p:cNvPr id="594" name="CustomShape 5"/>
          <p:cNvSpPr/>
          <p:nvPr/>
        </p:nvSpPr>
        <p:spPr>
          <a:xfrm>
            <a:off x="6477120" y="4495680"/>
            <a:ext cx="190476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1" lang="en-US" sz="1400" spc="-1" strike="noStrike">
                <a:solidFill>
                  <a:srgbClr val="000000"/>
                </a:solidFill>
                <a:latin typeface="Times New Roman"/>
              </a:rPr>
              <a:t>Size of gap in markers</a:t>
            </a:r>
            <a:endParaRPr b="0" lang="en-US" sz="1400" spc="-1" strike="noStrike">
              <a:solidFill>
                <a:srgbClr val="000000"/>
              </a:solidFill>
              <a:latin typeface="Times New Roman"/>
            </a:endParaRPr>
          </a:p>
        </p:txBody>
      </p:sp>
      <p:sp>
        <p:nvSpPr>
          <p:cNvPr id="595" name="CustomShape 6"/>
          <p:cNvSpPr/>
          <p:nvPr/>
        </p:nvSpPr>
        <p:spPr>
          <a:xfrm>
            <a:off x="457200" y="5518080"/>
            <a:ext cx="1219320" cy="733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1" lang="en-US" sz="1400" spc="-1" strike="noStrike">
                <a:solidFill>
                  <a:srgbClr val="000000"/>
                </a:solidFill>
                <a:latin typeface="Times New Roman"/>
              </a:rPr>
              <a:t>Select which marker you are editing</a:t>
            </a:r>
            <a:endParaRPr b="0" lang="en-US" sz="1400" spc="-1" strike="noStrike">
              <a:solidFill>
                <a:srgbClr val="000000"/>
              </a:solidFill>
              <a:latin typeface="Times New Roman"/>
            </a:endParaRPr>
          </a:p>
        </p:txBody>
      </p:sp>
      <p:sp>
        <p:nvSpPr>
          <p:cNvPr id="596" name="CustomShape 7"/>
          <p:cNvSpPr/>
          <p:nvPr/>
        </p:nvSpPr>
        <p:spPr>
          <a:xfrm>
            <a:off x="1752480" y="6350040"/>
            <a:ext cx="2286000" cy="434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latin typeface="Times New Roman"/>
              </a:rPr>
              <a:t>Carry out transformation to +acpc coordinates</a:t>
            </a:r>
            <a:endParaRPr b="0" lang="en-US" sz="1400" spc="-1" strike="noStrike">
              <a:solidFill>
                <a:srgbClr val="000000"/>
              </a:solidFill>
              <a:latin typeface="Times New Roman"/>
            </a:endParaRPr>
          </a:p>
        </p:txBody>
      </p:sp>
      <p:sp>
        <p:nvSpPr>
          <p:cNvPr id="597" name="CustomShape 8"/>
          <p:cNvSpPr/>
          <p:nvPr/>
        </p:nvSpPr>
        <p:spPr>
          <a:xfrm>
            <a:off x="6553080" y="4952880"/>
            <a:ext cx="1676520" cy="434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latin typeface="Times New Roman"/>
              </a:rPr>
              <a:t>Clear (unset) primary marker</a:t>
            </a:r>
            <a:endParaRPr b="0" lang="en-US" sz="1400" spc="-1" strike="noStrike">
              <a:solidFill>
                <a:srgbClr val="000000"/>
              </a:solidFill>
              <a:latin typeface="Times New Roman"/>
            </a:endParaRPr>
          </a:p>
        </p:txBody>
      </p:sp>
      <p:sp>
        <p:nvSpPr>
          <p:cNvPr id="598" name="CustomShape 9"/>
          <p:cNvSpPr/>
          <p:nvPr/>
        </p:nvSpPr>
        <p:spPr>
          <a:xfrm>
            <a:off x="6553080" y="5562720"/>
            <a:ext cx="2057400" cy="434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latin typeface="Times New Roman"/>
              </a:rPr>
              <a:t>Set primary marker to current focus location</a:t>
            </a:r>
            <a:endParaRPr b="0" lang="en-US" sz="1400" spc="-1" strike="noStrike">
              <a:solidFill>
                <a:srgbClr val="000000"/>
              </a:solidFill>
              <a:latin typeface="Times New Roman"/>
            </a:endParaRPr>
          </a:p>
        </p:txBody>
      </p:sp>
      <p:sp>
        <p:nvSpPr>
          <p:cNvPr id="599" name="CustomShape 10"/>
          <p:cNvSpPr/>
          <p:nvPr/>
        </p:nvSpPr>
        <p:spPr>
          <a:xfrm>
            <a:off x="4343400" y="6350040"/>
            <a:ext cx="2666880" cy="434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latin typeface="Times New Roman"/>
              </a:rPr>
              <a:t>Perform “quality” check on markers (after all 5 are set)</a:t>
            </a:r>
            <a:endParaRPr b="0" lang="en-US" sz="1400" spc="-1" strike="noStrike">
              <a:solidFill>
                <a:srgbClr val="000000"/>
              </a:solidFill>
              <a:latin typeface="Times New Roman"/>
            </a:endParaRPr>
          </a:p>
        </p:txBody>
      </p:sp>
      <p:sp>
        <p:nvSpPr>
          <p:cNvPr id="600" name="Line 11"/>
          <p:cNvSpPr/>
          <p:nvPr/>
        </p:nvSpPr>
        <p:spPr>
          <a:xfrm flipH="1">
            <a:off x="4792320" y="3276720"/>
            <a:ext cx="320760" cy="168120"/>
          </a:xfrm>
          <a:prstGeom prst="line">
            <a:avLst/>
          </a:prstGeom>
          <a:ln w="19080">
            <a:solidFill>
              <a:srgbClr val="0205ff"/>
            </a:solidFill>
            <a:miter/>
            <a:tailEnd len="med" type="triangle" w="med"/>
          </a:ln>
        </p:spPr>
        <p:style>
          <a:lnRef idx="0"/>
          <a:fillRef idx="0"/>
          <a:effectRef idx="0"/>
          <a:fontRef idx="minor"/>
        </p:style>
      </p:sp>
      <p:sp>
        <p:nvSpPr>
          <p:cNvPr id="601" name="Line 12"/>
          <p:cNvSpPr/>
          <p:nvPr/>
        </p:nvSpPr>
        <p:spPr>
          <a:xfrm flipH="1">
            <a:off x="6087960" y="3597120"/>
            <a:ext cx="549360" cy="136800"/>
          </a:xfrm>
          <a:prstGeom prst="line">
            <a:avLst/>
          </a:prstGeom>
          <a:ln w="19080">
            <a:solidFill>
              <a:srgbClr val="0205ff"/>
            </a:solidFill>
            <a:miter/>
            <a:tailEnd len="med" type="triangle" w="med"/>
          </a:ln>
        </p:spPr>
        <p:style>
          <a:lnRef idx="0"/>
          <a:fillRef idx="0"/>
          <a:effectRef idx="0"/>
          <a:fontRef idx="minor"/>
        </p:style>
      </p:sp>
      <p:sp>
        <p:nvSpPr>
          <p:cNvPr id="602" name="Line 13"/>
          <p:cNvSpPr/>
          <p:nvPr/>
        </p:nvSpPr>
        <p:spPr>
          <a:xfrm flipH="1">
            <a:off x="6087960" y="3962520"/>
            <a:ext cx="473040" cy="75960"/>
          </a:xfrm>
          <a:prstGeom prst="line">
            <a:avLst/>
          </a:prstGeom>
          <a:ln w="19080">
            <a:solidFill>
              <a:srgbClr val="0205ff"/>
            </a:solidFill>
            <a:miter/>
            <a:tailEnd len="med" type="triangle" w="med"/>
          </a:ln>
        </p:spPr>
        <p:style>
          <a:lnRef idx="0"/>
          <a:fillRef idx="0"/>
          <a:effectRef idx="0"/>
          <a:fontRef idx="minor"/>
        </p:style>
      </p:sp>
      <p:sp>
        <p:nvSpPr>
          <p:cNvPr id="603" name="Line 14"/>
          <p:cNvSpPr/>
          <p:nvPr/>
        </p:nvSpPr>
        <p:spPr>
          <a:xfrm flipH="1" flipV="1">
            <a:off x="5554440" y="4182840"/>
            <a:ext cx="1006200" cy="244440"/>
          </a:xfrm>
          <a:prstGeom prst="line">
            <a:avLst/>
          </a:prstGeom>
          <a:ln w="19080">
            <a:solidFill>
              <a:srgbClr val="0205ff"/>
            </a:solidFill>
            <a:miter/>
            <a:tailEnd len="med" type="triangle" w="med"/>
          </a:ln>
        </p:spPr>
        <p:style>
          <a:lnRef idx="0"/>
          <a:fillRef idx="0"/>
          <a:effectRef idx="0"/>
          <a:fontRef idx="minor"/>
        </p:style>
      </p:sp>
      <p:sp>
        <p:nvSpPr>
          <p:cNvPr id="604" name="Line 15"/>
          <p:cNvSpPr/>
          <p:nvPr/>
        </p:nvSpPr>
        <p:spPr>
          <a:xfrm flipH="1" flipV="1">
            <a:off x="5554440" y="4411440"/>
            <a:ext cx="1006200" cy="244440"/>
          </a:xfrm>
          <a:prstGeom prst="line">
            <a:avLst/>
          </a:prstGeom>
          <a:ln w="19080">
            <a:solidFill>
              <a:srgbClr val="0205ff"/>
            </a:solidFill>
            <a:miter/>
            <a:tailEnd len="med" type="triangle" w="med"/>
          </a:ln>
        </p:spPr>
        <p:style>
          <a:lnRef idx="0"/>
          <a:fillRef idx="0"/>
          <a:effectRef idx="0"/>
          <a:fontRef idx="minor"/>
        </p:style>
      </p:sp>
      <p:sp>
        <p:nvSpPr>
          <p:cNvPr id="605" name="Line 16"/>
          <p:cNvSpPr/>
          <p:nvPr/>
        </p:nvSpPr>
        <p:spPr>
          <a:xfrm flipH="1" flipV="1">
            <a:off x="4868640" y="4792320"/>
            <a:ext cx="1158840" cy="244440"/>
          </a:xfrm>
          <a:prstGeom prst="line">
            <a:avLst/>
          </a:prstGeom>
          <a:ln w="19080">
            <a:solidFill>
              <a:srgbClr val="0205ff"/>
            </a:solidFill>
            <a:miter/>
            <a:tailEnd len="med" type="triangle" w="med"/>
          </a:ln>
        </p:spPr>
        <p:style>
          <a:lnRef idx="0"/>
          <a:fillRef idx="0"/>
          <a:effectRef idx="0"/>
          <a:fontRef idx="minor"/>
        </p:style>
      </p:sp>
      <p:sp>
        <p:nvSpPr>
          <p:cNvPr id="606" name="Line 17"/>
          <p:cNvSpPr/>
          <p:nvPr/>
        </p:nvSpPr>
        <p:spPr>
          <a:xfrm flipH="1" flipV="1">
            <a:off x="5326200" y="4792320"/>
            <a:ext cx="1311120" cy="320760"/>
          </a:xfrm>
          <a:prstGeom prst="line">
            <a:avLst/>
          </a:prstGeom>
          <a:ln w="19080">
            <a:solidFill>
              <a:srgbClr val="0205ff"/>
            </a:solidFill>
            <a:miter/>
            <a:tailEnd len="med" type="triangle" w="med"/>
          </a:ln>
        </p:spPr>
        <p:style>
          <a:lnRef idx="0"/>
          <a:fillRef idx="0"/>
          <a:effectRef idx="0"/>
          <a:fontRef idx="minor"/>
        </p:style>
      </p:sp>
      <p:sp>
        <p:nvSpPr>
          <p:cNvPr id="607" name="Line 18"/>
          <p:cNvSpPr/>
          <p:nvPr/>
        </p:nvSpPr>
        <p:spPr>
          <a:xfrm flipV="1">
            <a:off x="3505320" y="5021280"/>
            <a:ext cx="1218960" cy="1387440"/>
          </a:xfrm>
          <a:prstGeom prst="line">
            <a:avLst/>
          </a:prstGeom>
          <a:ln w="19080">
            <a:solidFill>
              <a:srgbClr val="0205ff"/>
            </a:solidFill>
            <a:miter/>
            <a:tailEnd len="med" type="triangle" w="med"/>
          </a:ln>
        </p:spPr>
        <p:style>
          <a:lnRef idx="0"/>
          <a:fillRef idx="0"/>
          <a:effectRef idx="0"/>
          <a:fontRef idx="minor"/>
        </p:style>
      </p:sp>
      <p:sp>
        <p:nvSpPr>
          <p:cNvPr id="608" name="Line 19"/>
          <p:cNvSpPr/>
          <p:nvPr/>
        </p:nvSpPr>
        <p:spPr>
          <a:xfrm flipV="1">
            <a:off x="1523880" y="3513240"/>
            <a:ext cx="1600200" cy="2301840"/>
          </a:xfrm>
          <a:prstGeom prst="line">
            <a:avLst/>
          </a:prstGeom>
          <a:ln w="19080">
            <a:solidFill>
              <a:srgbClr val="0205ff"/>
            </a:solidFill>
            <a:miter/>
            <a:tailEnd len="med" type="triangle" w="med"/>
          </a:ln>
        </p:spPr>
        <p:style>
          <a:lnRef idx="0"/>
          <a:fillRef idx="0"/>
          <a:effectRef idx="0"/>
          <a:fontRef idx="minor"/>
        </p:style>
      </p:sp>
      <p:sp>
        <p:nvSpPr>
          <p:cNvPr id="609" name="Line 20"/>
          <p:cNvSpPr/>
          <p:nvPr/>
        </p:nvSpPr>
        <p:spPr>
          <a:xfrm flipV="1">
            <a:off x="1523880" y="4351320"/>
            <a:ext cx="1600200" cy="1463760"/>
          </a:xfrm>
          <a:prstGeom prst="line">
            <a:avLst/>
          </a:prstGeom>
          <a:ln w="19080">
            <a:solidFill>
              <a:srgbClr val="0205ff"/>
            </a:solidFill>
            <a:miter/>
            <a:tailEnd len="med" type="triangle" w="med"/>
          </a:ln>
        </p:spPr>
        <p:style>
          <a:lnRef idx="0"/>
          <a:fillRef idx="0"/>
          <a:effectRef idx="0"/>
          <a:fontRef idx="minor"/>
        </p:style>
      </p:sp>
      <p:sp>
        <p:nvSpPr>
          <p:cNvPr id="610" name="Line 21"/>
          <p:cNvSpPr/>
          <p:nvPr/>
        </p:nvSpPr>
        <p:spPr>
          <a:xfrm flipH="1" flipV="1">
            <a:off x="6087960" y="4868640"/>
            <a:ext cx="2454480" cy="91800"/>
          </a:xfrm>
          <a:prstGeom prst="line">
            <a:avLst/>
          </a:prstGeom>
          <a:ln w="19080">
            <a:solidFill>
              <a:srgbClr val="0205ff"/>
            </a:solidFill>
            <a:miter/>
          </a:ln>
        </p:spPr>
        <p:style>
          <a:lnRef idx="0"/>
          <a:fillRef idx="0"/>
          <a:effectRef idx="0"/>
          <a:fontRef idx="minor"/>
        </p:style>
      </p:sp>
      <p:sp>
        <p:nvSpPr>
          <p:cNvPr id="611" name="Line 22"/>
          <p:cNvSpPr/>
          <p:nvPr/>
        </p:nvSpPr>
        <p:spPr>
          <a:xfrm>
            <a:off x="8534520" y="4952880"/>
            <a:ext cx="1440" cy="1600200"/>
          </a:xfrm>
          <a:prstGeom prst="line">
            <a:avLst/>
          </a:prstGeom>
          <a:ln w="19080">
            <a:solidFill>
              <a:srgbClr val="0205ff"/>
            </a:solidFill>
            <a:miter/>
          </a:ln>
        </p:spPr>
        <p:style>
          <a:lnRef idx="0"/>
          <a:fillRef idx="0"/>
          <a:effectRef idx="0"/>
          <a:fontRef idx="minor"/>
        </p:style>
      </p:sp>
      <p:sp>
        <p:nvSpPr>
          <p:cNvPr id="612" name="Line 23"/>
          <p:cNvSpPr/>
          <p:nvPr/>
        </p:nvSpPr>
        <p:spPr>
          <a:xfrm>
            <a:off x="6553080" y="6553080"/>
            <a:ext cx="1981440" cy="1800"/>
          </a:xfrm>
          <a:prstGeom prst="line">
            <a:avLst/>
          </a:prstGeom>
          <a:ln w="19080">
            <a:solidFill>
              <a:srgbClr val="0205ff"/>
            </a:solidFill>
            <a:miter/>
          </a:ln>
        </p:spPr>
        <p:style>
          <a:lnRef idx="0"/>
          <a:fillRef idx="0"/>
          <a:effectRef idx="0"/>
          <a:fontRef idx="minor"/>
        </p:style>
      </p:sp>
      <p:sp>
        <p:nvSpPr>
          <p:cNvPr id="613" name="CustomShape 24"/>
          <p:cNvSpPr/>
          <p:nvPr/>
        </p:nvSpPr>
        <p:spPr>
          <a:xfrm>
            <a:off x="152280" y="3581280"/>
            <a:ext cx="1371600" cy="1159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873"/>
              </a:spcBef>
            </a:pPr>
            <a:r>
              <a:rPr b="1" lang="en-US" sz="1400" spc="-1" strike="noStrike">
                <a:solidFill>
                  <a:srgbClr val="000000"/>
                </a:solidFill>
                <a:latin typeface="Times New Roman"/>
              </a:rPr>
              <a:t>Click </a:t>
            </a:r>
            <a:r>
              <a:rPr b="1" lang="en-US" sz="1400" spc="-1" strike="noStrike" u="sng">
                <a:solidFill>
                  <a:srgbClr val="000000"/>
                </a:solidFill>
                <a:uFillTx/>
                <a:latin typeface="Times New Roman"/>
              </a:rPr>
              <a:t>Define Markers</a:t>
            </a:r>
            <a:r>
              <a:rPr b="1" lang="en-US" sz="1400" spc="-1" strike="noStrike">
                <a:solidFill>
                  <a:srgbClr val="000000"/>
                </a:solidFill>
                <a:latin typeface="Times New Roman"/>
              </a:rPr>
              <a:t> to open the “markers” panel</a:t>
            </a:r>
            <a:endParaRPr b="0" lang="en-US" sz="1400" spc="-1" strike="noStrike">
              <a:solidFill>
                <a:srgbClr val="000000"/>
              </a:solidFill>
              <a:latin typeface="Times New Roman"/>
            </a:endParaRPr>
          </a:p>
        </p:txBody>
      </p:sp>
      <p:sp>
        <p:nvSpPr>
          <p:cNvPr id="614" name="Line 25"/>
          <p:cNvSpPr/>
          <p:nvPr/>
        </p:nvSpPr>
        <p:spPr>
          <a:xfrm>
            <a:off x="1295280" y="4038480"/>
            <a:ext cx="381240" cy="152640"/>
          </a:xfrm>
          <a:prstGeom prst="line">
            <a:avLst/>
          </a:prstGeom>
          <a:ln w="19080">
            <a:solidFill>
              <a:srgbClr val="0205ff"/>
            </a:solidFill>
            <a:miter/>
            <a:tailEnd len="med" type="triangle" w="med"/>
          </a:ln>
        </p:spPr>
        <p:style>
          <a:lnRef idx="0"/>
          <a:fillRef idx="0"/>
          <a:effectRef idx="0"/>
          <a:fontRef idx="minor"/>
        </p:style>
      </p:sp>
      <p:sp>
        <p:nvSpPr>
          <p:cNvPr id="615" name="Line 26"/>
          <p:cNvSpPr/>
          <p:nvPr/>
        </p:nvSpPr>
        <p:spPr>
          <a:xfrm>
            <a:off x="5943600" y="4775040"/>
            <a:ext cx="152280" cy="101880"/>
          </a:xfrm>
          <a:prstGeom prst="line">
            <a:avLst/>
          </a:prstGeom>
          <a:ln w="19080">
            <a:solidFill>
              <a:srgbClr val="0205ff"/>
            </a:solidFill>
            <a:miter/>
            <a:headEnd len="med" type="triangle" w="med"/>
          </a:ln>
        </p:spPr>
        <p:style>
          <a:lnRef idx="0"/>
          <a:fillRef idx="0"/>
          <a:effectRef idx="0"/>
          <a:fontRef idx="minor"/>
        </p:style>
      </p:sp>
      <p:sp>
        <p:nvSpPr>
          <p:cNvPr id="616" name="Line 27"/>
          <p:cNvSpPr/>
          <p:nvPr/>
        </p:nvSpPr>
        <p:spPr>
          <a:xfrm>
            <a:off x="6019920" y="5029200"/>
            <a:ext cx="533160" cy="685800"/>
          </a:xfrm>
          <a:prstGeom prst="line">
            <a:avLst/>
          </a:prstGeom>
          <a:ln w="19080">
            <a:solidFill>
              <a:srgbClr val="0205ff"/>
            </a:solidFill>
            <a:miter/>
          </a:ln>
        </p:spPr>
        <p:style>
          <a:lnRef idx="0"/>
          <a:fillRef idx="0"/>
          <a:effectRef idx="0"/>
          <a:fontRef idx="minor"/>
        </p:style>
      </p:sp>
    </p:spTree>
  </p:cSld>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7" name="CustomShape 1"/>
          <p:cNvSpPr/>
          <p:nvPr/>
        </p:nvSpPr>
        <p:spPr>
          <a:xfrm>
            <a:off x="685800" y="276120"/>
            <a:ext cx="7772400" cy="914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90000"/>
              </a:lnSpc>
              <a:spcBef>
                <a:spcPts val="422"/>
              </a:spcBef>
              <a:buClr>
                <a:srgbClr val="000000"/>
              </a:buClr>
              <a:buSzPct val="120000"/>
              <a:buFont typeface="Times New Roman"/>
              <a:buChar char="•"/>
            </a:pPr>
            <a:r>
              <a:rPr b="1" lang="en-US" sz="1900" spc="-1" strike="noStrike" u="sng">
                <a:solidFill>
                  <a:srgbClr val="000000"/>
                </a:solidFill>
                <a:uFillTx/>
                <a:latin typeface="Courier New"/>
              </a:rPr>
              <a:t>Stage 2: Scaling to Talairach-Tournoux (+tlrc) coordinates</a:t>
            </a:r>
            <a:r>
              <a:rPr b="1" lang="en-US" sz="1900" spc="-1" strike="noStrike">
                <a:solidFill>
                  <a:srgbClr val="000000"/>
                </a:solidFill>
                <a:latin typeface="Courier New"/>
              </a:rPr>
              <a:t>:</a:t>
            </a:r>
            <a:endParaRPr b="0" lang="en-US" sz="1900" spc="-1" strike="noStrike">
              <a:solidFill>
                <a:srgbClr val="000000"/>
              </a:solidFill>
              <a:latin typeface="Times New Roman"/>
            </a:endParaRPr>
          </a:p>
          <a:p>
            <a:pPr lvl="1" marL="561960" indent="-220680">
              <a:lnSpc>
                <a:spcPct val="90000"/>
              </a:lnSpc>
              <a:spcBef>
                <a:spcPts val="422"/>
              </a:spcBef>
              <a:buClr>
                <a:srgbClr val="000000"/>
              </a:buClr>
              <a:buSzPct val="70000"/>
              <a:buFont typeface="Wingdings" charset="2"/>
              <a:buChar char=""/>
            </a:pPr>
            <a:r>
              <a:rPr b="0" lang="en-US" sz="1600" spc="-1" strike="noStrike">
                <a:solidFill>
                  <a:srgbClr val="000000"/>
                </a:solidFill>
                <a:latin typeface="Arial"/>
                <a:ea typeface="msmincho"/>
              </a:rPr>
              <a:t>Once the AC-PC landmarks are set and we are in ACPC view, we now stretch/shrink the brain to fit the Talairach-Tournoux Atlas brain size (sample TT Atlas pages shown below, just for fun)</a:t>
            </a:r>
            <a:endParaRPr b="0" lang="en-US" sz="1600" spc="-1" strike="noStrike">
              <a:solidFill>
                <a:srgbClr val="000000"/>
              </a:solidFill>
              <a:latin typeface="Times New Roman"/>
            </a:endParaRPr>
          </a:p>
        </p:txBody>
      </p:sp>
      <p:pic>
        <p:nvPicPr>
          <p:cNvPr id="618" name="" descr=""/>
          <p:cNvPicPr/>
          <p:nvPr/>
        </p:nvPicPr>
        <p:blipFill>
          <a:blip r:embed="rId1"/>
          <a:stretch/>
        </p:blipFill>
        <p:spPr>
          <a:xfrm>
            <a:off x="685800" y="1733400"/>
            <a:ext cx="7924680" cy="2853000"/>
          </a:xfrm>
          <a:prstGeom prst="rect">
            <a:avLst/>
          </a:prstGeom>
          <a:ln>
            <a:noFill/>
          </a:ln>
        </p:spPr>
      </p:pic>
    </p:spTree>
  </p:cSld>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9" name="CustomShape 1"/>
          <p:cNvSpPr/>
          <p:nvPr/>
        </p:nvSpPr>
        <p:spPr>
          <a:xfrm>
            <a:off x="457200" y="533520"/>
            <a:ext cx="8458200" cy="2133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10000"/>
              </a:lnSpc>
              <a:spcBef>
                <a:spcPts val="422"/>
              </a:spcBef>
              <a:buClr>
                <a:srgbClr val="000000"/>
              </a:buClr>
              <a:buSzPct val="120000"/>
              <a:buFont typeface="Times New Roman"/>
              <a:buChar char="•"/>
            </a:pPr>
            <a:r>
              <a:rPr b="1" lang="en-US" sz="1500" spc="-1" strike="noStrike" u="sng">
                <a:solidFill>
                  <a:srgbClr val="000000"/>
                </a:solidFill>
                <a:uFillTx/>
                <a:latin typeface="Courier New"/>
              </a:rPr>
              <a:t>Selecting the Talairach-Tournoux markers for the bounding box</a:t>
            </a:r>
            <a:r>
              <a:rPr b="1" lang="en-US" sz="1500" spc="-1" strike="noStrike">
                <a:solidFill>
                  <a:srgbClr val="000000"/>
                </a:solidFill>
                <a:latin typeface="Courier New"/>
              </a:rPr>
              <a:t>:</a:t>
            </a:r>
            <a:endParaRPr b="0" lang="en-US" sz="15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400" spc="-1" strike="noStrike">
                <a:solidFill>
                  <a:srgbClr val="000000"/>
                </a:solidFill>
                <a:latin typeface="Arial"/>
                <a:ea typeface="msmincho"/>
              </a:rPr>
              <a:t>There are 12 sub-regions to be scaled (3 A-P x 2 I-S x 2 L-R)</a:t>
            </a:r>
            <a:endParaRPr b="0" lang="en-US" sz="14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400" spc="-1" strike="noStrike">
                <a:solidFill>
                  <a:srgbClr val="000000"/>
                </a:solidFill>
                <a:latin typeface="Arial"/>
                <a:ea typeface="msmincho"/>
              </a:rPr>
              <a:t>To enable this, the transformed </a:t>
            </a:r>
            <a:r>
              <a:rPr b="0" lang="en-US" sz="1400" spc="-1" strike="noStrike">
                <a:solidFill>
                  <a:srgbClr val="000000"/>
                </a:solidFill>
                <a:latin typeface="Courier New"/>
                <a:ea typeface="msmincho"/>
              </a:rPr>
              <a:t>+acpc</a:t>
            </a:r>
            <a:r>
              <a:rPr b="0" lang="en-US" sz="1400" spc="-1" strike="noStrike">
                <a:solidFill>
                  <a:srgbClr val="000000"/>
                </a:solidFill>
                <a:latin typeface="Arial"/>
                <a:ea typeface="msmincho"/>
              </a:rPr>
              <a:t> dataset gets its own set of markers</a:t>
            </a:r>
            <a:endParaRPr b="0" lang="en-US" sz="14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400" spc="-1" strike="noStrike">
                <a:solidFill>
                  <a:srgbClr val="000000"/>
                </a:solidFill>
                <a:latin typeface="Arial"/>
                <a:ea typeface="msmincho"/>
              </a:rPr>
              <a:t>Click on the </a:t>
            </a:r>
            <a:r>
              <a:rPr b="1" lang="en-US" sz="1400" spc="-1" strike="noStrike">
                <a:solidFill>
                  <a:srgbClr val="ff0003"/>
                </a:solidFill>
                <a:latin typeface="Courier New"/>
                <a:ea typeface="msmincho"/>
              </a:rPr>
              <a:t>[</a:t>
            </a:r>
            <a:r>
              <a:rPr b="1" lang="en-US" sz="1400" spc="-1" strike="noStrike" u="sng">
                <a:solidFill>
                  <a:srgbClr val="0205ff"/>
                </a:solidFill>
                <a:uFillTx/>
                <a:latin typeface="Courier New"/>
                <a:ea typeface="msmincho"/>
              </a:rPr>
              <a:t>AC-PC Aligned</a:t>
            </a:r>
            <a:r>
              <a:rPr b="1" lang="en-US" sz="1400" spc="-1" strike="noStrike">
                <a:solidFill>
                  <a:srgbClr val="ff0003"/>
                </a:solidFill>
                <a:latin typeface="Courier New"/>
                <a:ea typeface="msmincho"/>
              </a:rPr>
              <a:t>]</a:t>
            </a:r>
            <a:r>
              <a:rPr b="0" lang="en-US" sz="1400" spc="-1" strike="noStrike">
                <a:solidFill>
                  <a:srgbClr val="000000"/>
                </a:solidFill>
                <a:latin typeface="Arial"/>
                <a:ea typeface="msmincho"/>
              </a:rPr>
              <a:t> button to view our volume in ac-pc coordinates</a:t>
            </a:r>
            <a:endParaRPr b="0" lang="en-US" sz="14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400" spc="-1" strike="noStrike">
                <a:solidFill>
                  <a:srgbClr val="000000"/>
                </a:solidFill>
                <a:latin typeface="Arial"/>
                <a:ea typeface="msmincho"/>
              </a:rPr>
              <a:t>Select the </a:t>
            </a:r>
            <a:r>
              <a:rPr b="1" lang="en-US" sz="1400" spc="-1" strike="noStrike">
                <a:solidFill>
                  <a:srgbClr val="ff0003"/>
                </a:solidFill>
                <a:latin typeface="Courier New"/>
                <a:ea typeface="msmincho"/>
              </a:rPr>
              <a:t>[</a:t>
            </a:r>
            <a:r>
              <a:rPr b="1" lang="en-US" sz="1400" spc="-1" strike="noStrike" u="sng">
                <a:solidFill>
                  <a:srgbClr val="0205ff"/>
                </a:solidFill>
                <a:uFillTx/>
                <a:latin typeface="Courier New"/>
                <a:ea typeface="msmincho"/>
              </a:rPr>
              <a:t>Define Markers</a:t>
            </a:r>
            <a:r>
              <a:rPr b="1" lang="en-US" sz="1400" spc="-1" strike="noStrike">
                <a:solidFill>
                  <a:srgbClr val="ff0003"/>
                </a:solidFill>
                <a:latin typeface="Courier New"/>
                <a:ea typeface="msmincho"/>
              </a:rPr>
              <a:t>]</a:t>
            </a:r>
            <a:r>
              <a:rPr b="0" lang="en-US" sz="1400" spc="-1" strike="noStrike">
                <a:solidFill>
                  <a:srgbClr val="000000"/>
                </a:solidFill>
                <a:latin typeface="Arial"/>
                <a:ea typeface="msmincho"/>
              </a:rPr>
              <a:t> control panel</a:t>
            </a:r>
            <a:endParaRPr b="0" lang="en-US" sz="14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400" spc="-1" strike="noStrike">
                <a:solidFill>
                  <a:srgbClr val="000000"/>
                </a:solidFill>
                <a:latin typeface="Arial"/>
                <a:ea typeface="msmincho"/>
              </a:rPr>
              <a:t>A new set of six Talairach markers will appear and the user now sets the bounding box markers (see Appendix C for details):</a:t>
            </a:r>
            <a:endParaRPr b="0" lang="en-US" sz="1400" spc="-1" strike="noStrike">
              <a:solidFill>
                <a:srgbClr val="000000"/>
              </a:solidFill>
              <a:latin typeface="Times New Roman"/>
            </a:endParaRPr>
          </a:p>
        </p:txBody>
      </p:sp>
      <p:pic>
        <p:nvPicPr>
          <p:cNvPr id="620" name="" descr=""/>
          <p:cNvPicPr/>
          <p:nvPr/>
        </p:nvPicPr>
        <p:blipFill>
          <a:blip r:embed="rId1"/>
          <a:stretch/>
        </p:blipFill>
        <p:spPr>
          <a:xfrm>
            <a:off x="3882960" y="2590920"/>
            <a:ext cx="3846600" cy="2141280"/>
          </a:xfrm>
          <a:prstGeom prst="rect">
            <a:avLst/>
          </a:prstGeom>
          <a:ln w="22320">
            <a:solidFill>
              <a:srgbClr val="ffcc00"/>
            </a:solidFill>
            <a:miter/>
          </a:ln>
        </p:spPr>
      </p:pic>
      <p:sp>
        <p:nvSpPr>
          <p:cNvPr id="621" name="CustomShape 2"/>
          <p:cNvSpPr/>
          <p:nvPr/>
        </p:nvSpPr>
        <p:spPr>
          <a:xfrm>
            <a:off x="1766880" y="2994120"/>
            <a:ext cx="1981080" cy="946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1" lang="en-US" sz="1400" spc="-1" strike="noStrike">
                <a:solidFill>
                  <a:srgbClr val="000000"/>
                </a:solidFill>
                <a:latin typeface="Times New Roman"/>
              </a:rPr>
              <a:t>Talairach markers appear only when the AC-PC view is highlighted</a:t>
            </a:r>
            <a:endParaRPr b="0" lang="en-US" sz="1400" spc="-1" strike="noStrike">
              <a:solidFill>
                <a:srgbClr val="000000"/>
              </a:solidFill>
              <a:latin typeface="Times New Roman"/>
            </a:endParaRPr>
          </a:p>
        </p:txBody>
      </p:sp>
      <p:sp>
        <p:nvSpPr>
          <p:cNvPr id="622" name="Line 3"/>
          <p:cNvSpPr/>
          <p:nvPr/>
        </p:nvSpPr>
        <p:spPr>
          <a:xfrm flipV="1">
            <a:off x="3583080" y="2990520"/>
            <a:ext cx="1436760" cy="662040"/>
          </a:xfrm>
          <a:prstGeom prst="line">
            <a:avLst/>
          </a:prstGeom>
          <a:ln w="19080">
            <a:solidFill>
              <a:srgbClr val="000000"/>
            </a:solidFill>
            <a:miter/>
            <a:tailEnd len="med" type="triangle" w="med"/>
          </a:ln>
        </p:spPr>
        <p:style>
          <a:lnRef idx="0"/>
          <a:fillRef idx="0"/>
          <a:effectRef idx="0"/>
          <a:fontRef idx="minor"/>
        </p:style>
      </p:sp>
      <p:sp>
        <p:nvSpPr>
          <p:cNvPr id="623" name="Line 4"/>
          <p:cNvSpPr/>
          <p:nvPr/>
        </p:nvSpPr>
        <p:spPr>
          <a:xfrm flipV="1">
            <a:off x="3575160" y="3061800"/>
            <a:ext cx="2273040" cy="582840"/>
          </a:xfrm>
          <a:prstGeom prst="line">
            <a:avLst/>
          </a:prstGeom>
          <a:ln w="19080">
            <a:solidFill>
              <a:srgbClr val="000000"/>
            </a:solidFill>
            <a:miter/>
            <a:tailEnd len="med" type="triangle" w="med"/>
          </a:ln>
        </p:spPr>
        <p:style>
          <a:lnRef idx="0"/>
          <a:fillRef idx="0"/>
          <a:effectRef idx="0"/>
          <a:fontRef idx="minor"/>
        </p:style>
      </p:sp>
      <p:sp>
        <p:nvSpPr>
          <p:cNvPr id="624" name="CustomShape 5"/>
          <p:cNvSpPr/>
          <p:nvPr/>
        </p:nvSpPr>
        <p:spPr>
          <a:xfrm>
            <a:off x="363600" y="4511520"/>
            <a:ext cx="8458200" cy="2133720"/>
          </a:xfrm>
          <a:prstGeom prst="rect">
            <a:avLst/>
          </a:prstGeom>
          <a:noFill/>
          <a:ln>
            <a:noFill/>
          </a:ln>
        </p:spPr>
        <p:style>
          <a:lnRef idx="0"/>
          <a:fillRef idx="0"/>
          <a:effectRef idx="0"/>
          <a:fontRef idx="minor"/>
        </p:style>
        <p:txBody>
          <a:bodyPr lIns="90000" rIns="90000" tIns="46800" bIns="46800"/>
          <a:p>
            <a:pPr marL="231480" indent="-225360">
              <a:lnSpc>
                <a:spcPct val="110000"/>
              </a:lnSpc>
              <a:spcBef>
                <a:spcPts val="422"/>
              </a:spcBef>
            </a:pPr>
            <a:endParaRPr b="0" lang="en-US" sz="2400" spc="-1" strike="noStrike">
              <a:solidFill>
                <a:srgbClr val="000000"/>
              </a:solidFill>
              <a:latin typeface="Times New Roman"/>
            </a:endParaRPr>
          </a:p>
          <a:p>
            <a:pPr lvl="1" marL="561960" indent="-220680">
              <a:lnSpc>
                <a:spcPct val="100000"/>
              </a:lnSpc>
              <a:spcBef>
                <a:spcPts val="422"/>
              </a:spcBef>
              <a:buClr>
                <a:srgbClr val="000000"/>
              </a:buClr>
              <a:buSzPct val="70000"/>
              <a:buFont typeface="Wingdings" charset="2"/>
              <a:buChar char=""/>
            </a:pPr>
            <a:r>
              <a:rPr b="0" lang="en-US" sz="1400" spc="-1" strike="noStrike">
                <a:solidFill>
                  <a:srgbClr val="000000"/>
                </a:solidFill>
                <a:latin typeface="Arial"/>
                <a:ea typeface="msmincho"/>
              </a:rPr>
              <a:t>Once all the markers are set, and the quality tests passed. Pressing </a:t>
            </a:r>
            <a:r>
              <a:rPr b="1" lang="en-US" sz="1400" spc="-1" strike="noStrike">
                <a:solidFill>
                  <a:srgbClr val="ff0003"/>
                </a:solidFill>
                <a:latin typeface="Courier New"/>
                <a:ea typeface="msmincho"/>
              </a:rPr>
              <a:t>[</a:t>
            </a:r>
            <a:r>
              <a:rPr b="1" lang="en-US" sz="1400" spc="-1" strike="noStrike" u="sng">
                <a:solidFill>
                  <a:srgbClr val="0205ff"/>
                </a:solidFill>
                <a:uFillTx/>
                <a:latin typeface="Courier New"/>
                <a:ea typeface="msmincho"/>
              </a:rPr>
              <a:t>Transform Data</a:t>
            </a:r>
            <a:r>
              <a:rPr b="1" lang="en-US" sz="1400" spc="-1" strike="noStrike">
                <a:solidFill>
                  <a:srgbClr val="ff0003"/>
                </a:solidFill>
                <a:latin typeface="Courier New"/>
                <a:ea typeface="msmincho"/>
              </a:rPr>
              <a:t>]</a:t>
            </a:r>
            <a:r>
              <a:rPr b="0" lang="en-US" sz="1400" spc="-1" strike="noStrike">
                <a:solidFill>
                  <a:srgbClr val="000000"/>
                </a:solidFill>
                <a:latin typeface="Arial"/>
                <a:ea typeface="msmincho"/>
              </a:rPr>
              <a:t> will write new </a:t>
            </a:r>
            <a:r>
              <a:rPr b="1" i="1" lang="en-US" sz="1400" spc="-1" strike="noStrike">
                <a:solidFill>
                  <a:srgbClr val="000000"/>
                </a:solidFill>
                <a:latin typeface="Arial"/>
                <a:ea typeface="msmincho"/>
              </a:rPr>
              <a:t>header</a:t>
            </a:r>
            <a:r>
              <a:rPr b="0" lang="en-US" sz="1400" spc="-1" strike="noStrike">
                <a:solidFill>
                  <a:srgbClr val="000000"/>
                </a:solidFill>
                <a:latin typeface="Arial"/>
                <a:ea typeface="msmincho"/>
              </a:rPr>
              <a:t> containing the Talairach transformations (see Appendix C for details) </a:t>
            </a:r>
            <a:endParaRPr b="0" lang="en-US" sz="1400" spc="-1" strike="noStrike">
              <a:solidFill>
                <a:srgbClr val="000000"/>
              </a:solid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400" spc="-1" strike="noStrike">
                <a:solidFill>
                  <a:srgbClr val="000000"/>
                </a:solidFill>
                <a:latin typeface="Arial"/>
                <a:ea typeface="msmincho"/>
              </a:rPr>
              <a:t>Recall: With AFNI, spatial transformations are stored in the header of the output</a:t>
            </a:r>
            <a:endParaRPr b="0" lang="en-US" sz="1400" spc="-1" strike="noStrike">
              <a:solidFill>
                <a:srgbClr val="000000"/>
              </a:solidFill>
              <a:latin typeface="Times New Roman"/>
            </a:endParaRPr>
          </a:p>
          <a:p>
            <a:pPr lvl="1" marL="568080" indent="-216000">
              <a:lnSpc>
                <a:spcPct val="100000"/>
              </a:lnSpc>
              <a:spcBef>
                <a:spcPts val="422"/>
              </a:spcBef>
            </a:pPr>
            <a:endParaRPr b="0" lang="en-US" sz="1400" spc="-1" strike="noStrike">
              <a:solidFill>
                <a:srgbClr val="000000"/>
              </a:solidFill>
              <a:latin typeface="Times New Roman"/>
            </a:endParaRPr>
          </a:p>
        </p:txBody>
      </p:sp>
    </p:spTree>
  </p:cSld>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5" name="CustomShape 1"/>
          <p:cNvSpPr/>
          <p:nvPr/>
        </p:nvSpPr>
        <p:spPr>
          <a:xfrm>
            <a:off x="685800" y="108000"/>
            <a:ext cx="7772400" cy="533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pic>
        <p:nvPicPr>
          <p:cNvPr id="626" name="" descr=""/>
          <p:cNvPicPr/>
          <p:nvPr/>
        </p:nvPicPr>
        <p:blipFill>
          <a:blip r:embed="rId1"/>
          <a:stretch/>
        </p:blipFill>
        <p:spPr>
          <a:xfrm>
            <a:off x="4335120" y="1548360"/>
            <a:ext cx="3065760" cy="2539080"/>
          </a:xfrm>
          <a:prstGeom prst="rect">
            <a:avLst/>
          </a:prstGeom>
          <a:ln w="12600">
            <a:solidFill>
              <a:srgbClr val="ffcc00"/>
            </a:solidFill>
            <a:miter/>
          </a:ln>
        </p:spPr>
      </p:pic>
      <p:pic>
        <p:nvPicPr>
          <p:cNvPr id="627" name="" descr=""/>
          <p:cNvPicPr/>
          <p:nvPr/>
        </p:nvPicPr>
        <p:blipFill>
          <a:blip r:embed="rId2"/>
          <a:stretch/>
        </p:blipFill>
        <p:spPr>
          <a:xfrm>
            <a:off x="1134720" y="2353680"/>
            <a:ext cx="2917800" cy="3022560"/>
          </a:xfrm>
          <a:prstGeom prst="rect">
            <a:avLst/>
          </a:prstGeom>
          <a:ln w="12600">
            <a:solidFill>
              <a:srgbClr val="ffcc00"/>
            </a:solidFill>
            <a:miter/>
          </a:ln>
        </p:spPr>
      </p:pic>
      <p:pic>
        <p:nvPicPr>
          <p:cNvPr id="628" name="" descr=""/>
          <p:cNvPicPr/>
          <p:nvPr/>
        </p:nvPicPr>
        <p:blipFill>
          <a:blip r:embed="rId3"/>
          <a:stretch/>
        </p:blipFill>
        <p:spPr>
          <a:xfrm>
            <a:off x="4335120" y="4140000"/>
            <a:ext cx="3108960" cy="2556360"/>
          </a:xfrm>
          <a:prstGeom prst="rect">
            <a:avLst/>
          </a:prstGeom>
          <a:ln w="12600">
            <a:solidFill>
              <a:srgbClr val="ffcc00"/>
            </a:solidFill>
            <a:miter/>
          </a:ln>
        </p:spPr>
      </p:pic>
      <p:sp>
        <p:nvSpPr>
          <p:cNvPr id="629" name="CustomShape 2"/>
          <p:cNvSpPr/>
          <p:nvPr/>
        </p:nvSpPr>
        <p:spPr>
          <a:xfrm>
            <a:off x="1896480" y="1968120"/>
            <a:ext cx="101448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pPr>
            <a:r>
              <a:rPr b="1" lang="en-US" sz="1800" spc="-1" strike="noStrike">
                <a:solidFill>
                  <a:srgbClr val="000000"/>
                </a:solidFill>
                <a:latin typeface="Trebuchet MS"/>
              </a:rPr>
              <a:t>Original</a:t>
            </a:r>
            <a:endParaRPr b="0" lang="en-US" sz="1800" spc="-1" strike="noStrike">
              <a:solidFill>
                <a:srgbClr val="000000"/>
              </a:solidFill>
              <a:latin typeface="Times New Roman"/>
            </a:endParaRPr>
          </a:p>
        </p:txBody>
      </p:sp>
      <p:sp>
        <p:nvSpPr>
          <p:cNvPr id="630" name="CustomShape 3"/>
          <p:cNvSpPr/>
          <p:nvPr/>
        </p:nvSpPr>
        <p:spPr>
          <a:xfrm>
            <a:off x="7427520" y="2581920"/>
            <a:ext cx="15523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pPr>
            <a:r>
              <a:rPr b="1" lang="en-US" sz="1800" spc="-1" strike="noStrike">
                <a:solidFill>
                  <a:srgbClr val="0205ff"/>
                </a:solidFill>
                <a:latin typeface="Courier New"/>
              </a:rPr>
              <a:t>@auto_tlrc</a:t>
            </a:r>
            <a:endParaRPr b="0" lang="en-US" sz="1800" spc="-1" strike="noStrike">
              <a:solidFill>
                <a:srgbClr val="000000"/>
              </a:solidFill>
              <a:latin typeface="Times New Roman"/>
            </a:endParaRPr>
          </a:p>
        </p:txBody>
      </p:sp>
      <p:sp>
        <p:nvSpPr>
          <p:cNvPr id="631" name="CustomShape 4"/>
          <p:cNvSpPr/>
          <p:nvPr/>
        </p:nvSpPr>
        <p:spPr>
          <a:xfrm>
            <a:off x="7503480" y="5245560"/>
            <a:ext cx="93348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pPr>
            <a:r>
              <a:rPr b="1" lang="en-US" sz="1800" spc="-1" strike="noStrike">
                <a:solidFill>
                  <a:srgbClr val="000000"/>
                </a:solidFill>
                <a:latin typeface="Trebuchet MS"/>
              </a:rPr>
              <a:t>Manual</a:t>
            </a:r>
            <a:endParaRPr b="0" lang="en-US" sz="1800" spc="-1" strike="noStrike">
              <a:solidFill>
                <a:srgbClr val="000000"/>
              </a:solidFill>
              <a:latin typeface="Times New Roman"/>
            </a:endParaRPr>
          </a:p>
        </p:txBody>
      </p:sp>
      <p:sp>
        <p:nvSpPr>
          <p:cNvPr id="632" name="CustomShape 5"/>
          <p:cNvSpPr/>
          <p:nvPr/>
        </p:nvSpPr>
        <p:spPr>
          <a:xfrm>
            <a:off x="1175760" y="259200"/>
            <a:ext cx="679248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r>
              <a:rPr b="0" lang="en-US" sz="2000" spc="-1" strike="noStrike">
                <a:solidFill>
                  <a:srgbClr val="000000"/>
                </a:solidFill>
                <a:latin typeface="Trebuchet MS"/>
              </a:rPr>
              <a:t>@auto_tlrc Results are Comparable to Manual TLRCing</a:t>
            </a:r>
            <a:endParaRPr b="0" lang="en-US" sz="2000" spc="-1" strike="noStrike">
              <a:solidFill>
                <a:srgbClr val="000000"/>
              </a:solidFill>
              <a:latin typeface="Times New Roman"/>
            </a:endParaRPr>
          </a:p>
        </p:txBody>
      </p:sp>
      <p:sp>
        <p:nvSpPr>
          <p:cNvPr id="633" name="TextShape 6"/>
          <p:cNvSpPr txBox="1"/>
          <p:nvPr/>
        </p:nvSpPr>
        <p:spPr>
          <a:xfrm>
            <a:off x="1388520" y="909360"/>
            <a:ext cx="6354720" cy="639000"/>
          </a:xfrm>
          <a:prstGeom prst="rect">
            <a:avLst/>
          </a:prstGeom>
          <a:noFill/>
          <a:ln>
            <a:noFill/>
          </a:ln>
        </p:spPr>
        <p:txBody>
          <a:bodyPr lIns="90000" rIns="90000" tIns="45000" bIns="45000"/>
          <a:p>
            <a:pPr>
              <a:lnSpc>
                <a:spcPct val="100000"/>
              </a:lnSpc>
            </a:pPr>
            <a:r>
              <a:rPr b="0" lang="en-US" sz="1800" spc="-1" strike="noStrike">
                <a:solidFill>
                  <a:srgbClr val="000000"/>
                </a:solidFill>
                <a:latin typeface="Trebuchet MS"/>
              </a:rPr>
              <a:t>Comparison of results from “follower” func dsets: similar reduction in spurious voxels with high correlation.</a:t>
            </a:r>
            <a:endParaRPr b="0" lang="en-US" sz="1800" spc="-1" strike="noStrike">
              <a:solidFill>
                <a:srgbClr val="000000"/>
              </a:solidFill>
              <a:latin typeface="Times New Roman"/>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4" name="CustomShape 1"/>
          <p:cNvSpPr/>
          <p:nvPr/>
        </p:nvSpPr>
        <p:spPr>
          <a:xfrm>
            <a:off x="2130480" y="48600"/>
            <a:ext cx="508824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pic>
        <p:nvPicPr>
          <p:cNvPr id="195" name="" descr=""/>
          <p:cNvPicPr/>
          <p:nvPr/>
        </p:nvPicPr>
        <p:blipFill>
          <a:blip r:embed="rId1"/>
          <a:stretch/>
        </p:blipFill>
        <p:spPr>
          <a:xfrm>
            <a:off x="1528920" y="1389600"/>
            <a:ext cx="6140880" cy="2307960"/>
          </a:xfrm>
          <a:prstGeom prst="rect">
            <a:avLst/>
          </a:prstGeom>
          <a:ln>
            <a:noFill/>
          </a:ln>
        </p:spPr>
      </p:pic>
      <p:sp>
        <p:nvSpPr>
          <p:cNvPr id="196" name="CustomShape 2"/>
          <p:cNvSpPr/>
          <p:nvPr/>
        </p:nvSpPr>
        <p:spPr>
          <a:xfrm>
            <a:off x="1558440" y="3652560"/>
            <a:ext cx="1585800" cy="353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700" spc="-1" strike="noStrike">
                <a:solidFill>
                  <a:srgbClr val="0066cc"/>
                </a:solidFill>
                <a:latin typeface="Trebuchet MS"/>
              </a:rPr>
              <a:t>TT_N27</a:t>
            </a:r>
            <a:endParaRPr b="0" lang="en-US" sz="1700" spc="-1" strike="noStrike">
              <a:solidFill>
                <a:srgbClr val="000000"/>
              </a:solidFill>
              <a:latin typeface="Times New Roman"/>
            </a:endParaRPr>
          </a:p>
        </p:txBody>
      </p:sp>
      <p:sp>
        <p:nvSpPr>
          <p:cNvPr id="197" name="CustomShape 3"/>
          <p:cNvSpPr/>
          <p:nvPr/>
        </p:nvSpPr>
        <p:spPr>
          <a:xfrm>
            <a:off x="3449520" y="3652560"/>
            <a:ext cx="1977840" cy="353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700" spc="-1" strike="noStrike">
                <a:solidFill>
                  <a:srgbClr val="0066cc"/>
                </a:solidFill>
                <a:latin typeface="Trebuchet MS"/>
              </a:rPr>
              <a:t>TT_avg152T1</a:t>
            </a:r>
            <a:endParaRPr b="0" lang="en-US" sz="1700" spc="-1" strike="noStrike">
              <a:solidFill>
                <a:srgbClr val="000000"/>
              </a:solidFill>
              <a:latin typeface="Times New Roman"/>
            </a:endParaRPr>
          </a:p>
        </p:txBody>
      </p:sp>
      <p:sp>
        <p:nvSpPr>
          <p:cNvPr id="198" name="CustomShape 4"/>
          <p:cNvSpPr/>
          <p:nvPr/>
        </p:nvSpPr>
        <p:spPr>
          <a:xfrm>
            <a:off x="5565240" y="3652560"/>
            <a:ext cx="1951200" cy="353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700" spc="-1" strike="noStrike">
                <a:solidFill>
                  <a:srgbClr val="0066cc"/>
                </a:solidFill>
                <a:latin typeface="Trebuchet MS"/>
              </a:rPr>
              <a:t>TT_avg152T2</a:t>
            </a:r>
            <a:endParaRPr b="0" lang="en-US" sz="1700" spc="-1" strike="noStrike">
              <a:solidFill>
                <a:srgbClr val="000000"/>
              </a:solidFill>
              <a:latin typeface="Times New Roman"/>
            </a:endParaRPr>
          </a:p>
        </p:txBody>
      </p:sp>
      <p:pic>
        <p:nvPicPr>
          <p:cNvPr id="199" name="" descr=""/>
          <p:cNvPicPr/>
          <p:nvPr/>
        </p:nvPicPr>
        <p:blipFill>
          <a:blip r:embed="rId2"/>
          <a:srcRect l="33633" t="2499" r="211" b="4214"/>
          <a:stretch/>
        </p:blipFill>
        <p:spPr>
          <a:xfrm>
            <a:off x="3572280" y="4019040"/>
            <a:ext cx="4063320" cy="2198880"/>
          </a:xfrm>
          <a:prstGeom prst="rect">
            <a:avLst/>
          </a:prstGeom>
          <a:ln>
            <a:noFill/>
          </a:ln>
        </p:spPr>
      </p:pic>
      <p:sp>
        <p:nvSpPr>
          <p:cNvPr id="200" name="CustomShape 5"/>
          <p:cNvSpPr/>
          <p:nvPr/>
        </p:nvSpPr>
        <p:spPr>
          <a:xfrm>
            <a:off x="1132560" y="6167160"/>
            <a:ext cx="2558160" cy="353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700" spc="-1" strike="noStrike">
                <a:solidFill>
                  <a:srgbClr val="0066cc"/>
                </a:solidFill>
                <a:latin typeface="Trebuchet MS"/>
              </a:rPr>
              <a:t>MNI152_T1_2009c</a:t>
            </a:r>
            <a:endParaRPr b="0" lang="en-US" sz="1700" spc="-1" strike="noStrike">
              <a:solidFill>
                <a:srgbClr val="000000"/>
              </a:solidFill>
              <a:latin typeface="Times New Roman"/>
            </a:endParaRPr>
          </a:p>
        </p:txBody>
      </p:sp>
      <p:sp>
        <p:nvSpPr>
          <p:cNvPr id="201" name="CustomShape 6"/>
          <p:cNvSpPr/>
          <p:nvPr/>
        </p:nvSpPr>
        <p:spPr>
          <a:xfrm>
            <a:off x="3971520" y="6167160"/>
            <a:ext cx="1112040" cy="353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700" spc="-1" strike="noStrike">
                <a:solidFill>
                  <a:srgbClr val="0066cc"/>
                </a:solidFill>
                <a:latin typeface="Trebuchet MS"/>
              </a:rPr>
              <a:t>TT_EPI</a:t>
            </a:r>
            <a:endParaRPr b="0" lang="en-US" sz="1700" spc="-1" strike="noStrike">
              <a:solidFill>
                <a:srgbClr val="000000"/>
              </a:solidFill>
              <a:latin typeface="Times New Roman"/>
            </a:endParaRPr>
          </a:p>
        </p:txBody>
      </p:sp>
      <p:sp>
        <p:nvSpPr>
          <p:cNvPr id="202" name="CustomShape 7"/>
          <p:cNvSpPr/>
          <p:nvPr/>
        </p:nvSpPr>
        <p:spPr>
          <a:xfrm>
            <a:off x="5599080" y="6167160"/>
            <a:ext cx="2355480" cy="353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700" spc="-1" strike="noStrike">
                <a:solidFill>
                  <a:srgbClr val="0066cc"/>
                </a:solidFill>
                <a:latin typeface="Trebuchet MS"/>
              </a:rPr>
              <a:t>MNI_avg152T1</a:t>
            </a:r>
            <a:endParaRPr b="0" lang="en-US" sz="1700" spc="-1" strike="noStrike">
              <a:solidFill>
                <a:srgbClr val="000000"/>
              </a:solidFill>
              <a:latin typeface="Times New Roman"/>
            </a:endParaRPr>
          </a:p>
        </p:txBody>
      </p:sp>
      <p:pic>
        <p:nvPicPr>
          <p:cNvPr id="203" name="" descr=""/>
          <p:cNvPicPr/>
          <p:nvPr/>
        </p:nvPicPr>
        <p:blipFill>
          <a:blip r:embed="rId3"/>
          <a:srcRect l="0" t="0" r="0" b="8778"/>
          <a:stretch/>
        </p:blipFill>
        <p:spPr>
          <a:xfrm>
            <a:off x="1543320" y="4021920"/>
            <a:ext cx="1704960" cy="2205720"/>
          </a:xfrm>
          <a:prstGeom prst="rect">
            <a:avLst/>
          </a:prstGeom>
          <a:ln>
            <a:noFill/>
          </a:ln>
        </p:spPr>
      </p:pic>
      <p:sp>
        <p:nvSpPr>
          <p:cNvPr id="204" name="CustomShape 8"/>
          <p:cNvSpPr/>
          <p:nvPr/>
        </p:nvSpPr>
        <p:spPr>
          <a:xfrm>
            <a:off x="1645920" y="32004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Templates included with AFNI</a:t>
            </a:r>
            <a:endParaRPr b="0" lang="en-US" sz="2400" spc="-1" strike="noStrike">
              <a:solidFill>
                <a:srgbClr val="000000"/>
              </a:solidFill>
              <a:latin typeface="Times New Roman"/>
            </a:endParaRPr>
          </a:p>
        </p:txBody>
      </p:sp>
      <p:sp>
        <p:nvSpPr>
          <p:cNvPr id="205" name="TextShape 9"/>
          <p:cNvSpPr txBox="1"/>
          <p:nvPr/>
        </p:nvSpPr>
        <p:spPr>
          <a:xfrm>
            <a:off x="630720" y="974880"/>
            <a:ext cx="8152560" cy="608760"/>
          </a:xfrm>
          <a:prstGeom prst="rect">
            <a:avLst/>
          </a:prstGeom>
          <a:noFill/>
          <a:ln>
            <a:noFill/>
          </a:ln>
        </p:spPr>
        <p:txBody>
          <a:bodyPr lIns="90000" rIns="90000" tIns="45000" bIns="45000"/>
          <a:p>
            <a:pPr/>
            <a:r>
              <a:rPr b="0" lang="en-US" sz="1700" spc="-1" strike="noStrike">
                <a:solidFill>
                  <a:srgbClr val="000000"/>
                </a:solidFill>
                <a:latin typeface="Trebuchet MS"/>
              </a:rPr>
              <a:t>After default AFNI installation, these templates (and others) would be in </a:t>
            </a:r>
            <a:r>
              <a:rPr b="1" lang="en-US" sz="1700" spc="-1" strike="noStrike">
                <a:solidFill>
                  <a:srgbClr val="000000"/>
                </a:solidFill>
                <a:latin typeface="Trebuchet MS"/>
              </a:rPr>
              <a:t>~/abin/:</a:t>
            </a:r>
            <a:endParaRPr b="0" lang="en-US" sz="1700" spc="-1" strike="noStrike">
              <a:solidFill>
                <a:srgbClr val="000000"/>
              </a:solidFill>
              <a:latin typeface="Times New Roman"/>
            </a:endParaRPr>
          </a:p>
        </p:txBody>
      </p:sp>
      <p:sp>
        <p:nvSpPr>
          <p:cNvPr id="206" name="TextShape 10"/>
          <p:cNvSpPr txBox="1"/>
          <p:nvPr/>
        </p:nvSpPr>
        <p:spPr>
          <a:xfrm>
            <a:off x="812520" y="6508440"/>
            <a:ext cx="7725600" cy="349560"/>
          </a:xfrm>
          <a:prstGeom prst="rect">
            <a:avLst/>
          </a:prstGeom>
          <a:noFill/>
          <a:ln>
            <a:noFill/>
          </a:ln>
        </p:spPr>
        <p:txBody>
          <a:bodyPr lIns="90000" rIns="90000" tIns="45000" bIns="45000"/>
          <a:p>
            <a:pPr/>
            <a:r>
              <a:rPr b="0" i="1" lang="en-US" sz="1700" spc="-1" strike="noStrike">
                <a:solidFill>
                  <a:srgbClr val="cc0000"/>
                </a:solidFill>
                <a:latin typeface="Trebuchet MS"/>
              </a:rPr>
              <a:t>And a quick question: what important properties does each dset here have?</a:t>
            </a:r>
            <a:endParaRPr b="0" lang="en-US" sz="1700" spc="-1" strike="noStrike">
              <a:solidFill>
                <a:srgbClr val="000000"/>
              </a:solidFill>
              <a:latin typeface="Times New Roman"/>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7" name="CustomShape 1"/>
          <p:cNvSpPr/>
          <p:nvPr/>
        </p:nvSpPr>
        <p:spPr>
          <a:xfrm>
            <a:off x="2130480" y="48600"/>
            <a:ext cx="508824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08" name="TextShape 2"/>
          <p:cNvSpPr txBox="1"/>
          <p:nvPr/>
        </p:nvSpPr>
        <p:spPr>
          <a:xfrm>
            <a:off x="333720" y="1195200"/>
            <a:ext cx="8640720" cy="2331720"/>
          </a:xfrm>
          <a:prstGeom prst="rect">
            <a:avLst/>
          </a:prstGeom>
          <a:noFill/>
          <a:ln>
            <a:noFill/>
          </a:ln>
        </p:spPr>
        <p:txBody>
          <a:bodyPr lIns="90000" rIns="90000" tIns="45000" bIns="45000"/>
          <a:p>
            <a:r>
              <a:rPr b="0" lang="en-US" sz="1800" spc="-1" strike="noStrike">
                <a:solidFill>
                  <a:srgbClr val="000000"/>
                </a:solidFill>
                <a:latin typeface="Trebuchet MS"/>
              </a:rPr>
              <a:t>A helpful note on viewing templates (or any dsets) </a:t>
            </a:r>
            <a:r>
              <a:rPr b="1" lang="en-US" sz="1800" spc="-1" strike="noStrike">
                <a:solidFill>
                  <a:srgbClr val="000000"/>
                </a:solidFill>
                <a:latin typeface="Trebuchet MS"/>
              </a:rPr>
              <a:t>each time</a:t>
            </a:r>
            <a:r>
              <a:rPr b="0" lang="en-US" sz="1800" spc="-1" strike="noStrike">
                <a:solidFill>
                  <a:srgbClr val="000000"/>
                </a:solidFill>
                <a:latin typeface="Trebuchet MS"/>
              </a:rPr>
              <a:t> you open up the AFNI GUI, regardless of directory!</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a:p>
            <a:r>
              <a:rPr b="0" lang="en-US" sz="1800" spc="-1" strike="noStrike">
                <a:solidFill>
                  <a:srgbClr val="000000"/>
                </a:solidFill>
                <a:latin typeface="Trebuchet MS"/>
              </a:rPr>
              <a:t>Set the </a:t>
            </a:r>
            <a:r>
              <a:rPr b="1" lang="en-US" sz="1800" spc="-1" strike="noStrike">
                <a:solidFill>
                  <a:srgbClr val="000000"/>
                </a:solidFill>
                <a:latin typeface="Trebuchet MS"/>
              </a:rPr>
              <a:t>AFNI_GLOBAL_SESSION</a:t>
            </a:r>
            <a:r>
              <a:rPr b="0" lang="en-US" sz="1800" spc="-1" strike="noStrike">
                <a:solidFill>
                  <a:srgbClr val="000000"/>
                </a:solidFill>
                <a:latin typeface="Trebuchet MS"/>
              </a:rPr>
              <a:t> variable i</a:t>
            </a:r>
            <a:r>
              <a:rPr b="0" lang="en-US" sz="1800" spc="-1" strike="noStrike">
                <a:solidFill>
                  <a:srgbClr val="000000"/>
                </a:solidFill>
                <a:latin typeface="Trebuchet MS"/>
              </a:rPr>
              <a:t>n your ~/.afnirc file, e.g.,:</a:t>
            </a:r>
            <a:endParaRPr b="0" lang="en-US" sz="1800" spc="-1" strike="noStrike">
              <a:solidFill>
                <a:srgbClr val="000000"/>
              </a:solidFill>
              <a:latin typeface="Times New Roman"/>
            </a:endParaRPr>
          </a:p>
          <a:p>
            <a:r>
              <a:rPr b="0" lang="en-US" sz="1800" spc="-1" strike="noStrike">
                <a:solidFill>
                  <a:srgbClr val="000000"/>
                </a:solidFill>
                <a:latin typeface="Courier New"/>
              </a:rPr>
              <a:t>     </a:t>
            </a:r>
            <a:r>
              <a:rPr b="0" lang="en-US" sz="1800" spc="-1" strike="noStrike">
                <a:solidFill>
                  <a:srgbClr val="000000"/>
                </a:solidFill>
                <a:latin typeface="Courier New"/>
              </a:rPr>
              <a:t>AFNI_GLOBAL_SESSION = /home/nmandela/abin</a:t>
            </a:r>
            <a:endParaRPr b="0" lang="en-US" sz="1800" spc="-1" strike="noStrike">
              <a:solidFill>
                <a:srgbClr val="000000"/>
              </a:solidFill>
              <a:latin typeface="Times New Roman"/>
            </a:endParaRPr>
          </a:p>
          <a:p>
            <a:r>
              <a:rPr b="0" lang="en-US" sz="1800" spc="-1" strike="noStrike">
                <a:solidFill>
                  <a:srgbClr val="000000"/>
                </a:solidFill>
                <a:latin typeface="Trebuchet MS"/>
              </a:rPr>
              <a:t>All dsets there will appear in your “Underlay” or “Overlay” menu in the AFNI GUI.</a:t>
            </a:r>
            <a:endParaRPr b="0" lang="en-US" sz="1800" spc="-1" strike="noStrike">
              <a:solidFill>
                <a:srgbClr val="000000"/>
              </a:solidFill>
              <a:latin typeface="Times New Roman"/>
            </a:endParaRPr>
          </a:p>
          <a:p>
            <a:r>
              <a:rPr b="0" lang="en-US" sz="1800" spc="-1" strike="noStrike">
                <a:solidFill>
                  <a:srgbClr val="000000"/>
                </a:solidFill>
                <a:latin typeface="Trebuchet MS"/>
              </a:rPr>
              <a:t>(Use full path of directory, no “~” or “$HOME”.)  </a:t>
            </a:r>
            <a:endParaRPr b="0" lang="en-US" sz="1800" spc="-1" strike="noStrike">
              <a:solidFill>
                <a:srgbClr val="000000"/>
              </a:solidFill>
              <a:latin typeface="Times New Roman"/>
            </a:endParaRPr>
          </a:p>
          <a:p>
            <a:endParaRPr b="0" lang="en-US" sz="1800" spc="-1" strike="noStrike">
              <a:solidFill>
                <a:srgbClr val="000000"/>
              </a:solidFill>
              <a:latin typeface="Times New Roman"/>
            </a:endParaRPr>
          </a:p>
        </p:txBody>
      </p:sp>
      <p:sp>
        <p:nvSpPr>
          <p:cNvPr id="209" name="CustomShape 3"/>
          <p:cNvSpPr/>
          <p:nvPr/>
        </p:nvSpPr>
        <p:spPr>
          <a:xfrm>
            <a:off x="1645920" y="32004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latin typeface="Trebuchet MS"/>
              </a:rPr>
              <a:t>Templates included with AFNI</a:t>
            </a:r>
            <a:endParaRPr b="0" lang="en-US" sz="2400" spc="-1" strike="noStrike">
              <a:solidFill>
                <a:srgbClr val="000000"/>
              </a:solidFill>
              <a:latin typeface="Times New Roman"/>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8250</TotalTime>
  <Application>LibreOffice/6.0.7.3$Linux_X86_64 LibreOffice_project/00m0$Build-3</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2017-02-07T21:24:35Z</dcterms:created>
  <dc:creator>Daniel Glen</dc:creator>
  <dc:description/>
  <dc:language>en-US</dc:language>
  <cp:lastModifiedBy>Daniel Glen</cp:lastModifiedBy>
  <dcterms:modified xsi:type="dcterms:W3CDTF">2019-09-30T17:48:53Z</dcterms:modified>
  <cp:revision>71</cp:revision>
  <dc:subject/>
  <dc:title>Image and Volume Registration with AFNI</dc:title>
</cp:coreProperties>
</file>