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4715"/>
  </p:normalViewPr>
  <p:slideViewPr>
    <p:cSldViewPr snapToGrid="0" snapToObjects="1">
      <p:cViewPr varScale="1">
        <p:scale>
          <a:sx n="97" d="100"/>
          <a:sy n="97" d="100"/>
        </p:scale>
        <p:origin x="6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873A4F-3E9A-AF46-B0B0-9A81462E5079}" type="datetimeFigureOut">
              <a:rPr lang="en-US" smtClean="0"/>
              <a:t>12/8/17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D67498-9EB6-1B43-AD71-8B7BE3472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242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25419-73FC-B447-B580-A5AB00CDB936}" type="datetimeFigureOut">
              <a:rPr lang="en-US" smtClean="0"/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C6C5C-0E52-7E47-AEF0-90762C2072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25419-73FC-B447-B580-A5AB00CDB936}" type="datetimeFigureOut">
              <a:rPr lang="en-US" smtClean="0"/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C6C5C-0E52-7E47-AEF0-90762C2072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25419-73FC-B447-B580-A5AB00CDB936}" type="datetimeFigureOut">
              <a:rPr lang="en-US" smtClean="0"/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C6C5C-0E52-7E47-AEF0-90762C2072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79" y="115504"/>
            <a:ext cx="8893743" cy="625641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379" y="808522"/>
            <a:ext cx="8893743" cy="596766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200"/>
            </a:lvl1pPr>
            <a:lvl2pPr>
              <a:lnSpc>
                <a:spcPct val="100000"/>
              </a:lnSpc>
              <a:defRPr sz="3000"/>
            </a:lvl2pPr>
            <a:lvl3pPr>
              <a:lnSpc>
                <a:spcPct val="100000"/>
              </a:lnSpc>
              <a:defRPr sz="2800"/>
            </a:lvl3pPr>
            <a:lvl4pPr>
              <a:lnSpc>
                <a:spcPct val="100000"/>
              </a:lnSpc>
              <a:defRPr sz="2400"/>
            </a:lvl4pPr>
            <a:lvl5pPr>
              <a:lnSpc>
                <a:spcPct val="100000"/>
              </a:lnSpc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25419-73FC-B447-B580-A5AB00CDB936}" type="datetimeFigureOut">
              <a:rPr lang="en-US" smtClean="0"/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C6C5C-0E52-7E47-AEF0-90762C2072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25419-73FC-B447-B580-A5AB00CDB936}" type="datetimeFigureOut">
              <a:rPr lang="en-US" smtClean="0"/>
              <a:t>12/8/17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C6C5C-0E52-7E47-AEF0-90762C2072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25419-73FC-B447-B580-A5AB00CDB936}" type="datetimeFigureOut">
              <a:rPr lang="en-US" smtClean="0"/>
              <a:t>12/8/17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C6C5C-0E52-7E47-AEF0-90762C2072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25419-73FC-B447-B580-A5AB00CDB936}" type="datetimeFigureOut">
              <a:rPr lang="en-US" smtClean="0"/>
              <a:t>12/8/17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C6C5C-0E52-7E47-AEF0-90762C2072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25419-73FC-B447-B580-A5AB00CDB936}" type="datetimeFigureOut">
              <a:rPr lang="en-US" smtClean="0"/>
              <a:t>12/8/17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C6C5C-0E52-7E47-AEF0-90762C2072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25419-73FC-B447-B580-A5AB00CDB936}" type="datetimeFigureOut">
              <a:rPr lang="en-US" smtClean="0"/>
              <a:t>12/8/17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C6C5C-0E52-7E47-AEF0-90762C2072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25419-73FC-B447-B580-A5AB00CDB936}" type="datetimeFigureOut">
              <a:rPr lang="en-US" smtClean="0"/>
              <a:t>12/8/17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C6C5C-0E52-7E47-AEF0-90762C2072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25419-73FC-B447-B580-A5AB00CDB936}" type="datetimeFigureOut">
              <a:rPr lang="en-US" smtClean="0"/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6C5C-0E52-7E47-AEF0-90762C207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7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tif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Relationship Id="rId3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004388"/>
          </a:xfrm>
        </p:spPr>
        <p:txBody>
          <a:bodyPr/>
          <a:lstStyle/>
          <a:p>
            <a:r>
              <a:rPr lang="en-US" b="1" dirty="0" smtClean="0"/>
              <a:t>Some </a:t>
            </a:r>
            <a:r>
              <a:rPr lang="en-US" b="1" dirty="0" smtClean="0">
                <a:latin typeface="Arial Rounded MT Bold" charset="0"/>
                <a:ea typeface="Arial Rounded MT Bold" charset="0"/>
                <a:cs typeface="Arial Rounded MT Bold" charset="0"/>
              </a:rPr>
              <a:t>AFNI</a:t>
            </a:r>
            <a:r>
              <a:rPr lang="en-US" b="1" dirty="0" smtClean="0"/>
              <a:t> Scripts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465798"/>
            <a:ext cx="6858000" cy="386308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For Nonlinear Warping</a:t>
            </a:r>
          </a:p>
          <a:p>
            <a:r>
              <a:rPr lang="en-US" sz="3600" dirty="0" smtClean="0"/>
              <a:t>and For Time </a:t>
            </a:r>
            <a:r>
              <a:rPr lang="en-US" sz="3600" smtClean="0"/>
              <a:t>Series </a:t>
            </a:r>
            <a:r>
              <a:rPr lang="en-US" sz="3600" smtClean="0"/>
              <a:t>Regression</a:t>
            </a:r>
            <a:r>
              <a:rPr lang="en-US" sz="3600" dirty="0" smtClean="0"/>
              <a:t>:</a:t>
            </a:r>
          </a:p>
          <a:p>
            <a:r>
              <a:rPr lang="en-US" sz="3200" i="1" dirty="0" smtClean="0"/>
              <a:t>Real</a:t>
            </a:r>
            <a:r>
              <a:rPr lang="en-US" sz="3200" dirty="0" smtClean="0"/>
              <a:t> Scripts Used Recently by</a:t>
            </a:r>
          </a:p>
          <a:p>
            <a:r>
              <a:rPr lang="en-US" sz="3200" b="1" dirty="0" smtClean="0">
                <a:solidFill>
                  <a:srgbClr val="7030A0"/>
                </a:solidFill>
              </a:rPr>
              <a:t>RW Cox</a:t>
            </a:r>
          </a:p>
          <a:p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Also see </a:t>
            </a:r>
            <a:r>
              <a:rPr lang="mr-IN" sz="2800" dirty="0" err="1">
                <a:latin typeface="Arial" charset="0"/>
                <a:ea typeface="Arial" charset="0"/>
                <a:cs typeface="Arial" charset="0"/>
              </a:rPr>
              <a:t>https</a:t>
            </a:r>
            <a:r>
              <a:rPr lang="mr-IN" sz="2800" dirty="0">
                <a:latin typeface="Arial" charset="0"/>
                <a:ea typeface="Arial" charset="0"/>
                <a:cs typeface="Arial" charset="0"/>
              </a:rPr>
              <a:t>://</a:t>
            </a:r>
            <a:r>
              <a:rPr lang="mr-IN" sz="2800" dirty="0" err="1" smtClean="0">
                <a:latin typeface="Arial" charset="0"/>
                <a:ea typeface="Arial" charset="0"/>
                <a:cs typeface="Arial" charset="0"/>
              </a:rPr>
              <a:t>arxiv.org</a:t>
            </a:r>
            <a:r>
              <a:rPr lang="mr-IN" sz="2800" dirty="0" smtClean="0">
                <a:latin typeface="Arial" charset="0"/>
                <a:ea typeface="Arial" charset="0"/>
                <a:cs typeface="Arial" charset="0"/>
              </a:rPr>
              <a:t>/</a:t>
            </a:r>
            <a:r>
              <a:rPr lang="mr-IN" sz="2800" dirty="0" err="1" smtClean="0">
                <a:latin typeface="Arial" charset="0"/>
                <a:ea typeface="Arial" charset="0"/>
                <a:cs typeface="Arial" charset="0"/>
              </a:rPr>
              <a:t>abs</a:t>
            </a:r>
            <a:r>
              <a:rPr lang="mr-IN" sz="2800" dirty="0" smtClean="0">
                <a:latin typeface="Arial" charset="0"/>
                <a:ea typeface="Arial" charset="0"/>
                <a:cs typeface="Arial" charset="0"/>
              </a:rPr>
              <a:t>/1709.07471</a:t>
            </a: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 Appendix has processing scripts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9472" y="6400800"/>
            <a:ext cx="1032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Oct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504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Above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Time series processing via </a:t>
            </a:r>
            <a:r>
              <a:rPr lang="en-US" dirty="0" err="1" smtClean="0"/>
              <a:t>afni_proc.py</a:t>
            </a:r>
            <a:r>
              <a:rPr lang="en-US" dirty="0" smtClean="0"/>
              <a:t> (</a:t>
            </a:r>
            <a:r>
              <a:rPr lang="en-US" i="1" dirty="0" smtClean="0">
                <a:solidFill>
                  <a:srgbClr val="7030A0"/>
                </a:solidFill>
              </a:rPr>
              <a:t>of course</a:t>
            </a:r>
            <a:r>
              <a:rPr lang="en-US" dirty="0" smtClean="0"/>
              <a:t>)</a:t>
            </a:r>
          </a:p>
          <a:p>
            <a:r>
              <a:rPr lang="en-US" dirty="0" smtClean="0"/>
              <a:t>Use output files from @</a:t>
            </a:r>
            <a:r>
              <a:rPr lang="en-US" dirty="0" err="1" smtClean="0"/>
              <a:t>SSwarper</a:t>
            </a:r>
            <a:r>
              <a:rPr lang="en-US" dirty="0" smtClean="0"/>
              <a:t> to do the nonlinear warping</a:t>
            </a:r>
          </a:p>
          <a:p>
            <a:r>
              <a:rPr lang="en-US" dirty="0" smtClean="0"/>
              <a:t>Next pages show the </a:t>
            </a:r>
            <a:r>
              <a:rPr lang="en-US" dirty="0" err="1" smtClean="0"/>
              <a:t>afni_proc.py</a:t>
            </a:r>
            <a:r>
              <a:rPr lang="en-US" dirty="0" smtClean="0"/>
              <a:t> command for processing </a:t>
            </a:r>
            <a:r>
              <a:rPr lang="en-US" i="1" dirty="0" smtClean="0">
                <a:solidFill>
                  <a:srgbClr val="7030A0"/>
                </a:solidFill>
              </a:rPr>
              <a:t>one </a:t>
            </a:r>
            <a:r>
              <a:rPr lang="en-US" dirty="0" smtClean="0"/>
              <a:t>subject</a:t>
            </a:r>
            <a:endParaRPr lang="en-US" dirty="0"/>
          </a:p>
          <a:p>
            <a:pPr lvl="1"/>
            <a:r>
              <a:rPr lang="en-US" dirty="0" smtClean="0"/>
              <a:t>First part (not shown) of entire script is set up</a:t>
            </a:r>
          </a:p>
          <a:p>
            <a:pPr lvl="2"/>
            <a:r>
              <a:rPr lang="en-US" dirty="0" smtClean="0"/>
              <a:t>Setting shell variables with values to control processing</a:t>
            </a:r>
          </a:p>
          <a:p>
            <a:r>
              <a:rPr lang="en-US" dirty="0" smtClean="0"/>
              <a:t>One copy of script is submitted for each subject, for each processing case</a:t>
            </a:r>
          </a:p>
          <a:p>
            <a:pPr lvl="1"/>
            <a:r>
              <a:rPr lang="en-US" dirty="0" smtClean="0"/>
              <a:t>e.g., different HRF models </a:t>
            </a: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"$</a:t>
            </a:r>
            <a:r>
              <a:rPr lang="mr-IN" b="1" dirty="0" err="1" smtClean="0">
                <a:latin typeface="Courier New" charset="0"/>
                <a:ea typeface="Courier New" charset="0"/>
                <a:cs typeface="Courier New" charset="0"/>
              </a:rPr>
              <a:t>stimresp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"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75541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err="1" smtClean="0"/>
              <a:t>afni_proc.py</a:t>
            </a:r>
            <a:r>
              <a:rPr lang="en-US" u="sng" dirty="0" smtClean="0"/>
              <a:t> command </a:t>
            </a:r>
            <a:r>
              <a:rPr lang="mr-IN" u="sng" dirty="0" smtClean="0"/>
              <a:t>–</a:t>
            </a:r>
            <a:r>
              <a:rPr lang="en-US" u="sng" dirty="0" smtClean="0"/>
              <a:t> all of it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379" y="741146"/>
            <a:ext cx="8893743" cy="6035040"/>
          </a:xfrm>
        </p:spPr>
        <p:txBody>
          <a:bodyPr>
            <a:normAutofit fontScale="47500" lnSpcReduction="20000"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mr-IN" b="1" dirty="0" err="1" smtClean="0">
                <a:latin typeface="Courier New" charset="0"/>
                <a:ea typeface="Courier New" charset="0"/>
                <a:cs typeface="Courier New" charset="0"/>
              </a:rPr>
              <a:t>afni_proc.py</a:t>
            </a: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-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subj_id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$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subj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                       </a:t>
            </a: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\</a:t>
            </a:r>
            <a:endParaRPr lang="en-US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         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-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script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proc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.$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subj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-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scr_overwrite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     </a:t>
            </a: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\</a:t>
            </a:r>
            <a:endParaRPr lang="en-US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         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-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blocks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despike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tshift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align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tlrc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volreg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 </a:t>
            </a: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\</a:t>
            </a:r>
            <a:endParaRPr lang="en-US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                     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mask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scale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regress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          </a:t>
            </a: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\</a:t>
            </a:r>
            <a:endParaRPr lang="en-US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         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-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copy_anat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$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warpdir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/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anatSS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.${subj}.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nii</a:t>
            </a: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       \</a:t>
            </a:r>
            <a:endParaRPr lang="en-US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            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-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anat_has_skull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no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                    </a:t>
            </a: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\</a:t>
            </a:r>
            <a:endParaRPr lang="en-US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         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-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dsets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$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rest_dset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                        </a:t>
            </a: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\</a:t>
            </a:r>
            <a:endParaRPr lang="en-US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         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-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tcat_remove_first_trs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0                     </a:t>
            </a: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\</a:t>
            </a:r>
            <a:endParaRPr lang="en-US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         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-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align_opts_aea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-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giant_move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              </a:t>
            </a: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\</a:t>
            </a:r>
            <a:endParaRPr lang="en-US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             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-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cost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lpc+ZZ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                         </a:t>
            </a: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\</a:t>
            </a:r>
            <a:endParaRPr lang="en-US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         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-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volreg_align_to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MIN_OUTLIER                 </a:t>
            </a: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\</a:t>
            </a:r>
            <a:endParaRPr lang="en-US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         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-volreg_align_e2a                            </a:t>
            </a: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\</a:t>
            </a:r>
            <a:endParaRPr lang="en-US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         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-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volreg_tlrc_warp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                        </a:t>
            </a: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\</a:t>
            </a:r>
            <a:endParaRPr lang="en-US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         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-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tlrc_base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$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basedset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                     </a:t>
            </a: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\</a:t>
            </a:r>
            <a:endParaRPr lang="en-US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         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-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volreg_warp_dxyz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2.0                        </a:t>
            </a: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\</a:t>
            </a:r>
            <a:endParaRPr lang="en-US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         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-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tlrc_NL_warp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                            </a:t>
            </a: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\</a:t>
            </a:r>
            <a:endParaRPr lang="en-US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         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-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tlrc_NL_warped_dsets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                    </a:t>
            </a: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\</a:t>
            </a:r>
            <a:endParaRPr lang="en-US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               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$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warpdir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/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anatQQ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.${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subj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}.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nii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        </a:t>
            </a: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\</a:t>
            </a:r>
            <a:endParaRPr lang="en-US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               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$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warpdir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/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anatQQ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.${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subj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}.aff12.1D       </a:t>
            </a: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\</a:t>
            </a:r>
            <a:endParaRPr lang="en-US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               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$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warpdir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/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anatQQ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.${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subj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}_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WARP.nii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  </a:t>
            </a: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 \</a:t>
            </a:r>
            <a:endParaRPr lang="en-US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         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-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regress_anaticor_fast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                  </a:t>
            </a: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 \</a:t>
            </a:r>
            <a:endParaRPr lang="en-US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         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-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regress_anaticor_fwhm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20                   </a:t>
            </a: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 \</a:t>
            </a:r>
            <a:endParaRPr lang="en-US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         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-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regress_stim_times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$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stimfile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           </a:t>
            </a: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 \</a:t>
            </a:r>
            <a:endParaRPr lang="en-US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         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-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regress_stim_labels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$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stimcase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          </a:t>
            </a: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 \</a:t>
            </a:r>
            <a:endParaRPr lang="en-US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         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-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regress_basis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"$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stimresp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"                   </a:t>
            </a: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\</a:t>
            </a:r>
            <a:endParaRPr lang="en-US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         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-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regress_censor_motion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0.2                   </a:t>
            </a: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\</a:t>
            </a:r>
            <a:endParaRPr lang="en-US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         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-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regress_censor_outliers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0.04                </a:t>
            </a: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\</a:t>
            </a:r>
            <a:endParaRPr lang="en-US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         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-regress_3dD_stop                           </a:t>
            </a: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 \</a:t>
            </a:r>
            <a:endParaRPr lang="en-US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         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-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regress_make_ideal_sum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sum_ideal.1D         </a:t>
            </a: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\</a:t>
            </a:r>
            <a:endParaRPr lang="en-US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         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-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regress_est_blur_errts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                 </a:t>
            </a: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 \</a:t>
            </a:r>
            <a:endParaRPr lang="en-US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         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-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regress_reml_exec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                          </a:t>
            </a: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\</a:t>
            </a:r>
            <a:endParaRPr lang="en-US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mr-IN" b="1" dirty="0" smtClean="0">
                <a:latin typeface="Courier New" charset="0"/>
                <a:ea typeface="Courier New" charset="0"/>
                <a:cs typeface="Courier New" charset="0"/>
              </a:rPr>
              <a:t>         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-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regress_run_clustsim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no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45331" y="1623316"/>
            <a:ext cx="1979776" cy="30308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Fragment from a larger script to run regression analysis on one subject (out </a:t>
            </a:r>
            <a:r>
              <a:rPr lang="en-US" sz="2400" smtClean="0">
                <a:latin typeface="Arial" charset="0"/>
                <a:ea typeface="Arial" charset="0"/>
                <a:cs typeface="Arial" charset="0"/>
              </a:rPr>
              <a:t>of hundreds)</a:t>
            </a:r>
            <a:endParaRPr lang="en-US" sz="240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193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056577" y="782242"/>
            <a:ext cx="905842" cy="3390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0423" y="5349407"/>
            <a:ext cx="3619931" cy="3390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90424" y="5729552"/>
            <a:ext cx="3753495" cy="35274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833954" y="2196956"/>
            <a:ext cx="4738099" cy="34076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270589" y="1500027"/>
            <a:ext cx="1315092" cy="3390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err="1" smtClean="0"/>
              <a:t>afni_proc.py</a:t>
            </a:r>
            <a:r>
              <a:rPr lang="en-US" u="sng" dirty="0" smtClean="0"/>
              <a:t> command </a:t>
            </a:r>
            <a:r>
              <a:rPr lang="mr-IN" u="sng" dirty="0" smtClean="0"/>
              <a:t>–</a:t>
            </a:r>
            <a:r>
              <a:rPr lang="en-US" u="sng" dirty="0" smtClean="0"/>
              <a:t> part 1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379" y="741146"/>
            <a:ext cx="8893743" cy="6035040"/>
          </a:xfrm>
        </p:spPr>
        <p:txBody>
          <a:bodyPr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mr-IN" sz="2300" b="1" dirty="0" err="1" smtClean="0">
                <a:latin typeface="Courier New" charset="0"/>
                <a:ea typeface="Courier New" charset="0"/>
                <a:cs typeface="Courier New" charset="0"/>
              </a:rPr>
              <a:t>afni_proc.py</a:t>
            </a: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-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subj_id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 $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subj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                  </a:t>
            </a: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\</a:t>
            </a:r>
            <a:endParaRPr lang="en-US" sz="2300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   -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script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proc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.$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subj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-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scr_overwrite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300" b="1" dirty="0" smtClean="0">
                <a:latin typeface="Courier New" charset="0"/>
                <a:ea typeface="Courier New" charset="0"/>
                <a:cs typeface="Courier New" charset="0"/>
              </a:rPr>
              <a:t>   </a:t>
            </a: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    \</a:t>
            </a:r>
            <a:endParaRPr lang="en-US" sz="2300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   -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blocks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despike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tshift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align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tlrc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volreg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\</a:t>
            </a:r>
            <a:endParaRPr lang="en-US" sz="2300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                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mask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scale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regress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           </a:t>
            </a: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\</a:t>
            </a:r>
            <a:endParaRPr lang="en-US" sz="2300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-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copy_anat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300" b="1" dirty="0">
                <a:latin typeface="Courier New" charset="0"/>
                <a:ea typeface="Courier New" charset="0"/>
                <a:cs typeface="Courier New" charset="0"/>
              </a:rPr>
              <a:t>$</a:t>
            </a:r>
            <a:r>
              <a:rPr lang="en-US" sz="2300" b="1" dirty="0" err="1">
                <a:latin typeface="Courier New" charset="0"/>
                <a:ea typeface="Courier New" charset="0"/>
                <a:cs typeface="Courier New" charset="0"/>
              </a:rPr>
              <a:t>warpdir</a:t>
            </a:r>
            <a:r>
              <a:rPr lang="en-US" sz="2300" b="1" dirty="0">
                <a:latin typeface="Courier New" charset="0"/>
                <a:ea typeface="Courier New" charset="0"/>
                <a:cs typeface="Courier New" charset="0"/>
              </a:rPr>
              <a:t>/</a:t>
            </a:r>
            <a:r>
              <a:rPr lang="en-US" sz="2300" b="1" dirty="0" err="1">
                <a:latin typeface="Courier New" charset="0"/>
                <a:ea typeface="Courier New" charset="0"/>
                <a:cs typeface="Courier New" charset="0"/>
              </a:rPr>
              <a:t>anatSS</a:t>
            </a:r>
            <a:r>
              <a:rPr lang="en-US" sz="2300" b="1" dirty="0">
                <a:latin typeface="Courier New" charset="0"/>
                <a:ea typeface="Courier New" charset="0"/>
                <a:cs typeface="Courier New" charset="0"/>
              </a:rPr>
              <a:t>.${subj}.</a:t>
            </a:r>
            <a:r>
              <a:rPr lang="en-US" sz="2300" b="1" dirty="0" err="1">
                <a:latin typeface="Courier New" charset="0"/>
                <a:ea typeface="Courier New" charset="0"/>
                <a:cs typeface="Courier New" charset="0"/>
              </a:rPr>
              <a:t>nii</a:t>
            </a: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   \</a:t>
            </a:r>
            <a:endParaRPr lang="en-US" sz="2300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      -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anat_has_skull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no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                     </a:t>
            </a: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\</a:t>
            </a:r>
            <a:endParaRPr lang="en-US" sz="2300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   -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dsets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 $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rest_dset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                        </a:t>
            </a: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\</a:t>
            </a:r>
            <a:endParaRPr lang="en-US" sz="2300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   -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tcat_remove_first_trs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 0                 </a:t>
            </a: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\</a:t>
            </a:r>
            <a:endParaRPr lang="en-US" sz="2300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   -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align_opts_aea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 -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giant_move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              </a:t>
            </a: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\</a:t>
            </a:r>
            <a:endParaRPr lang="en-US" sz="2300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-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cost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lpc+ZZ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                         </a:t>
            </a: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\</a:t>
            </a:r>
            <a:endParaRPr lang="en-US" sz="2300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-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volreg_align_to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 MIN_OUTLIER             </a:t>
            </a: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\</a:t>
            </a:r>
            <a:endParaRPr lang="en-US" sz="2300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-volreg_align_e2a                        </a:t>
            </a: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\</a:t>
            </a:r>
            <a:endParaRPr lang="en-US" sz="2300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   -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volreg_tlrc_warp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                        </a:t>
            </a: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\</a:t>
            </a:r>
            <a:endParaRPr lang="en-US" sz="2300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-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tlrc_base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 $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basedset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                     </a:t>
            </a: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\</a:t>
            </a:r>
            <a:endParaRPr lang="en-US" sz="2300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   -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volreg_warp_dxyz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 2.0                    </a:t>
            </a: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\</a:t>
            </a:r>
            <a:endParaRPr lang="en-US" sz="2300" b="1" dirty="0" smtClean="0"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59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5830" y="4112423"/>
            <a:ext cx="4676457" cy="3390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55829" y="3069596"/>
            <a:ext cx="5200441" cy="3390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55830" y="3729522"/>
            <a:ext cx="4676457" cy="3390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55831" y="616453"/>
            <a:ext cx="6834029" cy="172605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79" y="-7784"/>
            <a:ext cx="8893743" cy="625641"/>
          </a:xfrm>
        </p:spPr>
        <p:txBody>
          <a:bodyPr>
            <a:normAutofit fontScale="90000"/>
          </a:bodyPr>
          <a:lstStyle/>
          <a:p>
            <a:r>
              <a:rPr lang="en-US" u="sng" dirty="0" err="1" smtClean="0"/>
              <a:t>afni_proc.py</a:t>
            </a:r>
            <a:r>
              <a:rPr lang="en-US" u="sng" dirty="0" smtClean="0"/>
              <a:t> command </a:t>
            </a:r>
            <a:r>
              <a:rPr lang="mr-IN" u="sng" dirty="0" smtClean="0"/>
              <a:t>–</a:t>
            </a:r>
            <a:r>
              <a:rPr lang="en-US" u="sng" dirty="0" smtClean="0"/>
              <a:t> part 2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379" y="525392"/>
            <a:ext cx="8893743" cy="6035040"/>
          </a:xfrm>
        </p:spPr>
        <p:txBody>
          <a:bodyPr>
            <a:noAutofit/>
          </a:bodyPr>
          <a:lstStyle/>
          <a:p>
            <a:pPr marL="0" lvl="0" indent="0">
              <a:lnSpc>
                <a:spcPct val="99000"/>
              </a:lnSpc>
              <a:spcBef>
                <a:spcPts val="0"/>
              </a:spcBef>
              <a:buNone/>
            </a:pPr>
            <a:r>
              <a:rPr lang="en-US" sz="2300" b="1" dirty="0" smtClean="0">
                <a:latin typeface="Courier New" charset="0"/>
                <a:ea typeface="Courier New" charset="0"/>
                <a:cs typeface="Courier New" charset="0"/>
              </a:rPr>
              <a:t>   </a:t>
            </a: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-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tlrc_NL_warp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                                </a:t>
            </a: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\</a:t>
            </a:r>
            <a:endParaRPr lang="en-US" sz="2300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lnSpc>
                <a:spcPct val="99000"/>
              </a:lnSpc>
              <a:spcBef>
                <a:spcPts val="0"/>
              </a:spcBef>
              <a:buNone/>
            </a:pP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  -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tlrc_NL_warped_dsets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                        </a:t>
            </a: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\</a:t>
            </a:r>
            <a:endParaRPr lang="en-US" sz="2300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lnSpc>
                <a:spcPct val="99000"/>
              </a:lnSpc>
              <a:spcBef>
                <a:spcPts val="0"/>
              </a:spcBef>
              <a:buNone/>
            </a:pP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        $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warpdir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/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anatQQ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.${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subj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}.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nii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            </a:t>
            </a: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\</a:t>
            </a:r>
            <a:endParaRPr lang="en-US" sz="2300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lnSpc>
                <a:spcPct val="99000"/>
              </a:lnSpc>
              <a:spcBef>
                <a:spcPts val="0"/>
              </a:spcBef>
              <a:buNone/>
            </a:pP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        $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warpdir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/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anatQQ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.${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subj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}.aff12.1D       </a:t>
            </a: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\</a:t>
            </a:r>
            <a:endParaRPr lang="en-US" sz="2300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lnSpc>
                <a:spcPct val="99000"/>
              </a:lnSpc>
              <a:spcBef>
                <a:spcPts val="0"/>
              </a:spcBef>
              <a:buNone/>
            </a:pP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        $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warpdir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/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anatQQ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.${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subj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}_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WARP.nii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      </a:t>
            </a: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\</a:t>
            </a:r>
            <a:endParaRPr lang="en-US" sz="2300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lnSpc>
                <a:spcPct val="99000"/>
              </a:lnSpc>
              <a:spcBef>
                <a:spcPts val="0"/>
              </a:spcBef>
              <a:buNone/>
            </a:pP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  -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regress_anaticor_fast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                      </a:t>
            </a: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\</a:t>
            </a:r>
            <a:endParaRPr lang="en-US" sz="2300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lnSpc>
                <a:spcPct val="99000"/>
              </a:lnSpc>
              <a:spcBef>
                <a:spcPts val="0"/>
              </a:spcBef>
              <a:buNone/>
            </a:pP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  -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regress_anaticor_fwhm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20                    \</a:t>
            </a:r>
            <a:endParaRPr lang="en-US" sz="2300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lnSpc>
                <a:spcPct val="99000"/>
              </a:lnSpc>
              <a:spcBef>
                <a:spcPts val="0"/>
              </a:spcBef>
              <a:buNone/>
            </a:pP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  -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regress_stim_times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 $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stimfile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               </a:t>
            </a: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\</a:t>
            </a:r>
            <a:endParaRPr lang="en-US" sz="2300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lnSpc>
                <a:spcPct val="99000"/>
              </a:lnSpc>
              <a:spcBef>
                <a:spcPts val="0"/>
              </a:spcBef>
              <a:buNone/>
            </a:pP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  -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regress_stim_labels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 $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stimcase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              </a:t>
            </a: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\</a:t>
            </a:r>
            <a:endParaRPr lang="en-US" sz="2300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lnSpc>
                <a:spcPct val="99000"/>
              </a:lnSpc>
              <a:spcBef>
                <a:spcPts val="0"/>
              </a:spcBef>
              <a:buNone/>
            </a:pP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  -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regress_basis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 "$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stimresp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"                   </a:t>
            </a: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\</a:t>
            </a:r>
            <a:endParaRPr lang="en-US" sz="2300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lnSpc>
                <a:spcPct val="99000"/>
              </a:lnSpc>
              <a:spcBef>
                <a:spcPts val="0"/>
              </a:spcBef>
              <a:buNone/>
            </a:pPr>
            <a:r>
              <a:rPr lang="en-US" sz="2300" b="1" dirty="0" smtClean="0">
                <a:latin typeface="Courier New" charset="0"/>
                <a:ea typeface="Courier New" charset="0"/>
                <a:cs typeface="Courier New" charset="0"/>
              </a:rPr>
              <a:t>   -</a:t>
            </a:r>
            <a:r>
              <a:rPr lang="en-US" sz="2300" b="1" dirty="0" err="1" smtClean="0">
                <a:latin typeface="Courier New" charset="0"/>
                <a:ea typeface="Courier New" charset="0"/>
                <a:cs typeface="Courier New" charset="0"/>
              </a:rPr>
              <a:t>regress_stim_types</a:t>
            </a:r>
            <a:r>
              <a:rPr lang="en-US" sz="2300" b="1" dirty="0" smtClean="0">
                <a:latin typeface="Courier New" charset="0"/>
                <a:ea typeface="Courier New" charset="0"/>
                <a:cs typeface="Courier New" charset="0"/>
              </a:rPr>
              <a:t> times                    \</a:t>
            </a:r>
          </a:p>
          <a:p>
            <a:pPr marL="0" lvl="0" indent="0">
              <a:lnSpc>
                <a:spcPct val="99000"/>
              </a:lnSpc>
              <a:spcBef>
                <a:spcPts val="0"/>
              </a:spcBef>
              <a:buNone/>
            </a:pP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  -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regress_censor_motion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 0.2                   </a:t>
            </a: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\</a:t>
            </a:r>
            <a:endParaRPr lang="en-US" sz="2300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lnSpc>
                <a:spcPct val="99000"/>
              </a:lnSpc>
              <a:spcBef>
                <a:spcPts val="0"/>
              </a:spcBef>
              <a:buNone/>
            </a:pP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  -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regress_censor_outliers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 0.04                </a:t>
            </a: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\</a:t>
            </a:r>
            <a:endParaRPr lang="en-US" sz="2300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lnSpc>
                <a:spcPct val="99000"/>
              </a:lnSpc>
              <a:spcBef>
                <a:spcPts val="0"/>
              </a:spcBef>
              <a:buNone/>
            </a:pP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  -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regress_3dD_stop                           </a:t>
            </a: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\</a:t>
            </a:r>
            <a:endParaRPr lang="en-US" sz="2300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lnSpc>
                <a:spcPct val="99000"/>
              </a:lnSpc>
              <a:spcBef>
                <a:spcPts val="0"/>
              </a:spcBef>
              <a:buNone/>
            </a:pP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  -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regress_make_ideal_sum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 sum_ideal.1D        </a:t>
            </a:r>
            <a:r>
              <a:rPr lang="en-US" sz="2300" b="1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\</a:t>
            </a:r>
            <a:endParaRPr lang="en-US" sz="2300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lnSpc>
                <a:spcPct val="99000"/>
              </a:lnSpc>
              <a:spcBef>
                <a:spcPts val="0"/>
              </a:spcBef>
              <a:buNone/>
            </a:pP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  -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regress_est_blur_errts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                     </a:t>
            </a: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\</a:t>
            </a:r>
            <a:endParaRPr lang="en-US" sz="2300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lnSpc>
                <a:spcPct val="99000"/>
              </a:lnSpc>
              <a:spcBef>
                <a:spcPts val="0"/>
              </a:spcBef>
              <a:buNone/>
            </a:pP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  -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regress_reml_exec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                           </a:t>
            </a: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\</a:t>
            </a:r>
            <a:endParaRPr lang="en-US" sz="2300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0" indent="0">
              <a:lnSpc>
                <a:spcPct val="99000"/>
              </a:lnSpc>
              <a:spcBef>
                <a:spcPts val="0"/>
              </a:spcBef>
              <a:buNone/>
            </a:pPr>
            <a:r>
              <a:rPr lang="mr-IN" sz="2300" b="1" dirty="0" smtClean="0">
                <a:latin typeface="Courier New" charset="0"/>
                <a:ea typeface="Courier New" charset="0"/>
                <a:cs typeface="Courier New" charset="0"/>
              </a:rPr>
              <a:t>   -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regress_run_clustsim</a:t>
            </a:r>
            <a:r>
              <a:rPr lang="mr-IN" sz="23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2300" b="1" dirty="0" err="1">
                <a:latin typeface="Courier New" charset="0"/>
                <a:ea typeface="Courier New" charset="0"/>
                <a:cs typeface="Courier New" charset="0"/>
              </a:rPr>
              <a:t>no</a:t>
            </a:r>
            <a:endParaRPr lang="en-US" sz="2300" b="1" dirty="0"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438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859" y="380144"/>
            <a:ext cx="8154256" cy="6115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542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Nonlinear Warping to MNI Template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379" y="726330"/>
            <a:ext cx="8893743" cy="5967663"/>
          </a:xfrm>
        </p:spPr>
        <p:txBody>
          <a:bodyPr/>
          <a:lstStyle/>
          <a:p>
            <a:r>
              <a:rPr lang="en-US" dirty="0" err="1" smtClean="0"/>
              <a:t>afni_proc.py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rgbClr val="7030A0"/>
                </a:solidFill>
              </a:rPr>
              <a:t>can</a:t>
            </a:r>
            <a:r>
              <a:rPr lang="en-US" dirty="0" smtClean="0"/>
              <a:t> do the nonlinear warping for you</a:t>
            </a:r>
          </a:p>
          <a:p>
            <a:pPr lvl="1"/>
            <a:r>
              <a:rPr lang="en-US" dirty="0" smtClean="0"/>
              <a:t>But, nonlinear warping is slow</a:t>
            </a:r>
          </a:p>
          <a:p>
            <a:pPr lvl="1"/>
            <a:r>
              <a:rPr lang="en-US" dirty="0" smtClean="0"/>
              <a:t>If you need to re-rerun subject analysis, nonlinear warping will slow the re-run script down </a:t>
            </a:r>
            <a:r>
              <a:rPr lang="en-US" i="1" dirty="0" smtClean="0">
                <a:solidFill>
                  <a:srgbClr val="7030A0"/>
                </a:solidFill>
              </a:rPr>
              <a:t>a lot</a:t>
            </a:r>
            <a:endParaRPr lang="en-US" dirty="0" smtClean="0">
              <a:solidFill>
                <a:srgbClr val="7030A0"/>
              </a:solidFill>
            </a:endParaRPr>
          </a:p>
          <a:p>
            <a:r>
              <a:rPr lang="en-US" dirty="0" smtClean="0"/>
              <a:t>Solution: do the nonlinear warping </a:t>
            </a:r>
            <a:r>
              <a:rPr lang="en-US" i="1" dirty="0" smtClean="0">
                <a:solidFill>
                  <a:srgbClr val="7030A0"/>
                </a:solidFill>
              </a:rPr>
              <a:t>before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using </a:t>
            </a:r>
            <a:r>
              <a:rPr lang="en-US" dirty="0" err="1" smtClean="0"/>
              <a:t>afni_proc.py</a:t>
            </a:r>
            <a:r>
              <a:rPr lang="en-US" dirty="0" smtClean="0"/>
              <a:t>, then supply the warping results so that </a:t>
            </a:r>
            <a:r>
              <a:rPr lang="en-US" dirty="0" err="1" smtClean="0"/>
              <a:t>afni_proc.py</a:t>
            </a:r>
            <a:r>
              <a:rPr lang="en-US" dirty="0" smtClean="0"/>
              <a:t> will skip doing the warping itself</a:t>
            </a:r>
          </a:p>
          <a:p>
            <a:r>
              <a:rPr lang="en-US" dirty="0" smtClean="0"/>
              <a:t>Mechanism: the </a:t>
            </a:r>
            <a:r>
              <a:rPr lang="en-US" b="1" dirty="0" smtClean="0"/>
              <a:t>@</a:t>
            </a:r>
            <a:r>
              <a:rPr lang="en-US" b="1" dirty="0" err="1" smtClean="0"/>
              <a:t>SSwarper</a:t>
            </a:r>
            <a:r>
              <a:rPr lang="en-US" b="1" dirty="0" smtClean="0"/>
              <a:t> </a:t>
            </a:r>
            <a:r>
              <a:rPr lang="en-US" dirty="0" smtClean="0"/>
              <a:t>script (</a:t>
            </a:r>
            <a:r>
              <a:rPr lang="en-US" dirty="0" err="1" smtClean="0"/>
              <a:t>tcsh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Does Skull Stripping (”SS”) and nonlinear warping</a:t>
            </a:r>
          </a:p>
          <a:p>
            <a:pPr lvl="1"/>
            <a:r>
              <a:rPr lang="en-US" dirty="0"/>
              <a:t>Base dataset is </a:t>
            </a:r>
            <a:r>
              <a:rPr lang="en-US" b="1" dirty="0" smtClean="0">
                <a:solidFill>
                  <a:srgbClr val="7030A0"/>
                </a:solidFill>
              </a:rPr>
              <a:t>MNI152_2009_template.nii.gz</a:t>
            </a:r>
          </a:p>
          <a:p>
            <a:pPr lvl="2"/>
            <a:r>
              <a:rPr lang="en-US" dirty="0" smtClean="0"/>
              <a:t>Nonlinearly warped, not too blurry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74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Two MNI Templates</a:t>
            </a:r>
            <a:endParaRPr lang="en-US" u="sn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41" t="10301" r="10419" b="10431"/>
          <a:stretch/>
        </p:blipFill>
        <p:spPr>
          <a:xfrm>
            <a:off x="590717" y="973260"/>
            <a:ext cx="3465132" cy="4243019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7892" y="946250"/>
            <a:ext cx="3609512" cy="429703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00605" y="5502214"/>
            <a:ext cx="364535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</a:rPr>
              <a:t>MNI152_1mm_uni+tlrc</a:t>
            </a:r>
          </a:p>
          <a:p>
            <a:pPr algn="ctr"/>
            <a:r>
              <a:rPr lang="en-US" sz="2800" dirty="0" smtClean="0"/>
              <a:t>Affine alignments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363031" y="5502214"/>
            <a:ext cx="469923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</a:rPr>
              <a:t>MNI152_2009_template.nii.gz</a:t>
            </a:r>
          </a:p>
          <a:p>
            <a:pPr algn="ctr"/>
            <a:r>
              <a:rPr lang="en-US" sz="2800" dirty="0" smtClean="0"/>
              <a:t>Nonlinear alignments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71763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What @</a:t>
            </a:r>
            <a:r>
              <a:rPr lang="en-US" u="sng" dirty="0" err="1" smtClean="0"/>
              <a:t>SSwarper</a:t>
            </a:r>
            <a:r>
              <a:rPr lang="en-US" u="sng" dirty="0" smtClean="0"/>
              <a:t> Produces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379" y="685234"/>
            <a:ext cx="8893743" cy="5967663"/>
          </a:xfrm>
        </p:spPr>
        <p:txBody>
          <a:bodyPr>
            <a:noAutofit/>
          </a:bodyPr>
          <a:lstStyle/>
          <a:p>
            <a:pPr>
              <a:lnSpc>
                <a:spcPct val="95000"/>
              </a:lnSpc>
            </a:pPr>
            <a:r>
              <a:rPr lang="en-US" sz="2800" dirty="0" smtClean="0"/>
              <a:t>Inputs:</a:t>
            </a:r>
          </a:p>
          <a:p>
            <a:pPr lvl="1">
              <a:lnSpc>
                <a:spcPct val="95000"/>
              </a:lnSpc>
            </a:pPr>
            <a:r>
              <a:rPr lang="en-US" sz="2400" dirty="0" smtClean="0"/>
              <a:t>T1-weighted anatomical image of subject (skull-on)</a:t>
            </a:r>
          </a:p>
          <a:p>
            <a:pPr lvl="1">
              <a:lnSpc>
                <a:spcPct val="95000"/>
              </a:lnSpc>
            </a:pPr>
            <a:r>
              <a:rPr lang="en-US" sz="2400" dirty="0" smtClean="0"/>
              <a:t>Subject ID code, for names of output files</a:t>
            </a:r>
          </a:p>
          <a:p>
            <a:pPr>
              <a:lnSpc>
                <a:spcPct val="95000"/>
              </a:lnSpc>
            </a:pPr>
            <a:r>
              <a:rPr lang="en-US" sz="2800" dirty="0" smtClean="0"/>
              <a:t>Outputs (subject ID  =  </a:t>
            </a:r>
            <a:r>
              <a:rPr lang="en-US" sz="2800" b="1" dirty="0" smtClean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sub007</a:t>
            </a:r>
            <a:r>
              <a:rPr lang="en-US" sz="2800" dirty="0" smtClean="0"/>
              <a:t>):</a:t>
            </a:r>
          </a:p>
          <a:p>
            <a:pPr lvl="1">
              <a:lnSpc>
                <a:spcPct val="95000"/>
              </a:lnSpc>
            </a:pPr>
            <a:r>
              <a:rPr lang="en-US" sz="2200" b="1" dirty="0" smtClean="0">
                <a:latin typeface="Courier New" charset="0"/>
                <a:ea typeface="Courier New" charset="0"/>
                <a:cs typeface="Courier New" charset="0"/>
              </a:rPr>
              <a:t>anatSS.</a:t>
            </a:r>
            <a:r>
              <a:rPr lang="en-US" sz="2200" b="1" dirty="0" smtClean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sub007</a:t>
            </a:r>
            <a:r>
              <a:rPr lang="en-US" sz="2200" b="1" dirty="0" smtClean="0">
                <a:latin typeface="Courier New" charset="0"/>
                <a:ea typeface="Courier New" charset="0"/>
                <a:cs typeface="Courier New" charset="0"/>
              </a:rPr>
              <a:t>.nii</a:t>
            </a:r>
          </a:p>
          <a:p>
            <a:pPr lvl="2">
              <a:lnSpc>
                <a:spcPct val="95000"/>
              </a:lnSpc>
            </a:pPr>
            <a:r>
              <a:rPr lang="en-US" sz="2400" dirty="0" smtClean="0"/>
              <a:t>skull-stripped dataset in original coordinates</a:t>
            </a:r>
          </a:p>
          <a:p>
            <a:pPr lvl="1">
              <a:lnSpc>
                <a:spcPct val="95000"/>
              </a:lnSpc>
              <a:buFont typeface="Arial" charset="0"/>
              <a:buChar char="•"/>
            </a:pPr>
            <a:r>
              <a:rPr lang="en-US" sz="2200" b="1" dirty="0" smtClean="0">
                <a:latin typeface="Courier New" charset="0"/>
                <a:ea typeface="Courier New" charset="0"/>
                <a:cs typeface="Courier New" charset="0"/>
              </a:rPr>
              <a:t>anatQQ.</a:t>
            </a:r>
            <a:r>
              <a:rPr lang="en-US" sz="2200" b="1" dirty="0" smtClean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sub007</a:t>
            </a:r>
            <a:r>
              <a:rPr lang="en-US" sz="2200" b="1" dirty="0" smtClean="0">
                <a:latin typeface="Courier New" charset="0"/>
                <a:ea typeface="Courier New" charset="0"/>
                <a:cs typeface="Courier New" charset="0"/>
              </a:rPr>
              <a:t>.nii</a:t>
            </a:r>
          </a:p>
          <a:p>
            <a:pPr lvl="2">
              <a:lnSpc>
                <a:spcPct val="95000"/>
              </a:lnSpc>
              <a:buFont typeface="Arial" charset="0"/>
              <a:buChar char="•"/>
            </a:pPr>
            <a:r>
              <a:rPr lang="en-US" sz="2400" dirty="0" smtClean="0">
                <a:ea typeface="Courier New" charset="0"/>
                <a:cs typeface="Courier New" charset="0"/>
              </a:rPr>
              <a:t>skull-stripped dataset, </a:t>
            </a:r>
            <a:r>
              <a:rPr lang="en-US" sz="2400" dirty="0">
                <a:ea typeface="Courier New" charset="0"/>
                <a:cs typeface="Courier New" charset="0"/>
              </a:rPr>
              <a:t>nonlinearly warped to </a:t>
            </a:r>
            <a:r>
              <a:rPr lang="en-US" sz="2400" dirty="0" smtClean="0">
                <a:ea typeface="Courier New" charset="0"/>
                <a:cs typeface="Courier New" charset="0"/>
              </a:rPr>
              <a:t>MNI template</a:t>
            </a:r>
          </a:p>
          <a:p>
            <a:pPr lvl="1">
              <a:lnSpc>
                <a:spcPct val="95000"/>
              </a:lnSpc>
              <a:buFont typeface="Arial" charset="0"/>
              <a:buChar char="•"/>
            </a:pPr>
            <a:r>
              <a:rPr lang="en-US" sz="2200" b="1" dirty="0" smtClean="0">
                <a:latin typeface="Courier New" charset="0"/>
                <a:ea typeface="Courier New" charset="0"/>
                <a:cs typeface="Courier New" charset="0"/>
              </a:rPr>
              <a:t>anatQQ.</a:t>
            </a:r>
            <a:r>
              <a:rPr lang="en-US" sz="2200" b="1" dirty="0" smtClean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sub007</a:t>
            </a:r>
            <a:r>
              <a:rPr lang="en-US" sz="2200" b="1" dirty="0" smtClean="0">
                <a:latin typeface="Courier New" charset="0"/>
                <a:ea typeface="Courier New" charset="0"/>
                <a:cs typeface="Courier New" charset="0"/>
              </a:rPr>
              <a:t>.aff12.1D</a:t>
            </a:r>
          </a:p>
          <a:p>
            <a:pPr lvl="2">
              <a:lnSpc>
                <a:spcPct val="95000"/>
              </a:lnSpc>
              <a:buFont typeface="Arial" charset="0"/>
              <a:buChar char="•"/>
            </a:pPr>
            <a:r>
              <a:rPr lang="en-US" sz="2400" dirty="0" smtClean="0">
                <a:ea typeface="Courier New" charset="0"/>
                <a:cs typeface="Courier New" charset="0"/>
              </a:rPr>
              <a:t>affine </a:t>
            </a:r>
            <a:r>
              <a:rPr lang="en-US" sz="2400" dirty="0">
                <a:ea typeface="Courier New" charset="0"/>
                <a:cs typeface="Courier New" charset="0"/>
              </a:rPr>
              <a:t>matrix to transform original dataset </a:t>
            </a:r>
            <a:r>
              <a:rPr lang="en-US" sz="2400" dirty="0" smtClean="0">
                <a:ea typeface="Courier New" charset="0"/>
                <a:cs typeface="Courier New" charset="0"/>
              </a:rPr>
              <a:t>to </a:t>
            </a:r>
            <a:r>
              <a:rPr lang="en-US" sz="2400" dirty="0">
                <a:ea typeface="Courier New" charset="0"/>
                <a:cs typeface="Courier New" charset="0"/>
              </a:rPr>
              <a:t>MNI </a:t>
            </a:r>
            <a:r>
              <a:rPr lang="en-US" sz="2400" dirty="0" smtClean="0">
                <a:ea typeface="Courier New" charset="0"/>
                <a:cs typeface="Courier New" charset="0"/>
              </a:rPr>
              <a:t>template</a:t>
            </a:r>
          </a:p>
          <a:p>
            <a:pPr lvl="1">
              <a:lnSpc>
                <a:spcPct val="95000"/>
              </a:lnSpc>
              <a:buFont typeface="Arial" charset="0"/>
              <a:buChar char="•"/>
            </a:pPr>
            <a:r>
              <a:rPr lang="en-US" sz="2200" b="1" dirty="0" smtClean="0">
                <a:latin typeface="Courier New" charset="0"/>
                <a:ea typeface="Courier New" charset="0"/>
                <a:cs typeface="Courier New" charset="0"/>
              </a:rPr>
              <a:t>anatQQ.</a:t>
            </a:r>
            <a:r>
              <a:rPr lang="en-US" sz="2200" b="1" dirty="0" smtClean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sub007</a:t>
            </a:r>
            <a:r>
              <a:rPr lang="en-US" sz="2200" b="1" dirty="0" smtClean="0">
                <a:latin typeface="Courier New" charset="0"/>
                <a:ea typeface="Courier New" charset="0"/>
                <a:cs typeface="Courier New" charset="0"/>
              </a:rPr>
              <a:t>_WARP.nii</a:t>
            </a:r>
          </a:p>
          <a:p>
            <a:pPr lvl="2">
              <a:lnSpc>
                <a:spcPct val="95000"/>
              </a:lnSpc>
              <a:buFont typeface="Arial" charset="0"/>
              <a:buChar char="•"/>
            </a:pPr>
            <a:r>
              <a:rPr lang="en-US" sz="2400" dirty="0" smtClean="0">
                <a:ea typeface="Courier New" charset="0"/>
                <a:cs typeface="Courier New" charset="0"/>
              </a:rPr>
              <a:t>incremental </a:t>
            </a:r>
            <a:r>
              <a:rPr lang="en-US" sz="2400" dirty="0">
                <a:ea typeface="Courier New" charset="0"/>
                <a:cs typeface="Courier New" charset="0"/>
              </a:rPr>
              <a:t>warp from affine transformation </a:t>
            </a:r>
            <a:r>
              <a:rPr lang="en-US" sz="2400" dirty="0" smtClean="0">
                <a:ea typeface="Courier New" charset="0"/>
                <a:cs typeface="Courier New" charset="0"/>
              </a:rPr>
              <a:t>to </a:t>
            </a:r>
            <a:r>
              <a:rPr lang="en-US" sz="2400" dirty="0">
                <a:ea typeface="Courier New" charset="0"/>
                <a:cs typeface="Courier New" charset="0"/>
              </a:rPr>
              <a:t>nonlinearly aligned </a:t>
            </a:r>
            <a:r>
              <a:rPr lang="en-US" sz="2400" dirty="0" smtClean="0">
                <a:ea typeface="Courier New" charset="0"/>
                <a:cs typeface="Courier New" charset="0"/>
              </a:rPr>
              <a:t>dataset</a:t>
            </a:r>
          </a:p>
          <a:p>
            <a:pPr>
              <a:lnSpc>
                <a:spcPct val="95000"/>
              </a:lnSpc>
              <a:buFont typeface="Arial" charset="0"/>
              <a:buChar char="•"/>
            </a:pPr>
            <a:r>
              <a:rPr lang="en-US" sz="2800" dirty="0" smtClean="0">
                <a:ea typeface="Courier New" charset="0"/>
                <a:cs typeface="Courier New" charset="0"/>
              </a:rPr>
              <a:t>These files are needed for later use in </a:t>
            </a:r>
            <a:r>
              <a:rPr lang="en-US" sz="2800" dirty="0" err="1" smtClean="0">
                <a:ea typeface="Courier New" charset="0"/>
                <a:cs typeface="Courier New" charset="0"/>
              </a:rPr>
              <a:t>afni_proc.py</a:t>
            </a:r>
            <a:endParaRPr lang="en-US" sz="2800" dirty="0" smtClean="0"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494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@</a:t>
            </a:r>
            <a:r>
              <a:rPr lang="en-US" u="sng" dirty="0" err="1" smtClean="0"/>
              <a:t>SSwarper</a:t>
            </a:r>
            <a:r>
              <a:rPr lang="en-US" u="sng" dirty="0" smtClean="0"/>
              <a:t> Results</a:t>
            </a:r>
            <a:endParaRPr lang="en-US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2435422" y="5409747"/>
            <a:ext cx="427315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sub00440 from Beijing-</a:t>
            </a:r>
            <a:r>
              <a:rPr lang="en-US" sz="2800" dirty="0" err="1" smtClean="0"/>
              <a:t>Zang</a:t>
            </a:r>
            <a:endParaRPr lang="en-US" sz="2800" dirty="0" smtClean="0"/>
          </a:p>
          <a:p>
            <a:r>
              <a:rPr lang="en-US" sz="2800" dirty="0" smtClean="0"/>
              <a:t>in the FCON-1000 collection</a:t>
            </a:r>
            <a:endParaRPr lang="en-US" sz="2800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054" y="756802"/>
            <a:ext cx="3644254" cy="4324011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6322" y="756803"/>
            <a:ext cx="4324010" cy="4324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071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9704" y="758952"/>
            <a:ext cx="4325112" cy="432511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352" y="758952"/>
            <a:ext cx="3648456" cy="432899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MNI Template Slices</a:t>
            </a:r>
            <a:endParaRPr lang="en-US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3345318" y="5399473"/>
            <a:ext cx="2453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For comparison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47382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7546" y="1376737"/>
            <a:ext cx="565079" cy="3390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Script to Warp One Dataset </a:t>
            </a:r>
            <a:r>
              <a:rPr lang="mr-IN" u="sng" dirty="0" smtClean="0"/>
              <a:t>–</a:t>
            </a:r>
            <a:r>
              <a:rPr lang="en-US" u="sng" dirty="0" smtClean="0"/>
              <a:t> page 1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379" y="667820"/>
            <a:ext cx="8893743" cy="6108366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01000"/>
              </a:lnSpc>
              <a:spcBef>
                <a:spcPts val="300"/>
              </a:spcBef>
              <a:buNone/>
            </a:pPr>
            <a:r>
              <a:rPr lang="en-US" dirty="0"/>
              <a:t>#!/</a:t>
            </a:r>
            <a:r>
              <a:rPr lang="en-US" dirty="0" smtClean="0"/>
              <a:t>bin/</a:t>
            </a:r>
            <a:r>
              <a:rPr lang="en-US" dirty="0" err="1" smtClean="0"/>
              <a:t>tcsh</a:t>
            </a:r>
            <a:endParaRPr lang="en-US" dirty="0" smtClean="0"/>
          </a:p>
          <a:p>
            <a:pPr marL="0" indent="0">
              <a:lnSpc>
                <a:spcPct val="101000"/>
              </a:lnSpc>
              <a:spcBef>
                <a:spcPts val="300"/>
              </a:spcBef>
              <a:buNone/>
            </a:pPr>
            <a:r>
              <a:rPr lang="en-US" dirty="0" smtClean="0"/>
              <a:t>### Only command </a:t>
            </a:r>
            <a:r>
              <a:rPr lang="en-US" dirty="0"/>
              <a:t>line argument is </a:t>
            </a:r>
            <a:r>
              <a:rPr lang="en-US" dirty="0" smtClean="0"/>
              <a:t>subject ID</a:t>
            </a:r>
          </a:p>
          <a:p>
            <a:pPr marL="0" indent="0">
              <a:lnSpc>
                <a:spcPct val="101000"/>
              </a:lnSpc>
              <a:spcBef>
                <a:spcPts val="300"/>
              </a:spcBef>
              <a:buNone/>
            </a:pPr>
            <a:r>
              <a:rPr lang="en-US" b="1" dirty="0" smtClean="0">
                <a:solidFill>
                  <a:srgbClr val="7030A0"/>
                </a:solidFill>
              </a:rPr>
              <a:t>set </a:t>
            </a:r>
            <a:r>
              <a:rPr lang="en-US" b="1" dirty="0">
                <a:solidFill>
                  <a:srgbClr val="7030A0"/>
                </a:solidFill>
              </a:rPr>
              <a:t>sub = $</a:t>
            </a:r>
            <a:r>
              <a:rPr lang="en-US" b="1" dirty="0" err="1">
                <a:solidFill>
                  <a:srgbClr val="7030A0"/>
                </a:solidFill>
              </a:rPr>
              <a:t>argv</a:t>
            </a:r>
            <a:r>
              <a:rPr lang="en-US" b="1" dirty="0">
                <a:solidFill>
                  <a:srgbClr val="7030A0"/>
                </a:solidFill>
              </a:rPr>
              <a:t>[1</a:t>
            </a:r>
            <a:r>
              <a:rPr lang="en-US" b="1" dirty="0" smtClean="0">
                <a:solidFill>
                  <a:srgbClr val="7030A0"/>
                </a:solidFill>
              </a:rPr>
              <a:t>]</a:t>
            </a:r>
          </a:p>
          <a:p>
            <a:pPr marL="0" indent="0">
              <a:lnSpc>
                <a:spcPct val="101000"/>
              </a:lnSpc>
              <a:spcBef>
                <a:spcPts val="300"/>
              </a:spcBef>
              <a:buNone/>
            </a:pPr>
            <a:r>
              <a:rPr lang="en-US" dirty="0" smtClean="0"/>
              <a:t># </a:t>
            </a:r>
            <a:r>
              <a:rPr lang="en-US" dirty="0"/>
              <a:t>set thread count if we are running </a:t>
            </a:r>
            <a:r>
              <a:rPr lang="en-US" dirty="0" smtClean="0"/>
              <a:t>SLURM</a:t>
            </a:r>
          </a:p>
          <a:p>
            <a:pPr marL="0" indent="0">
              <a:lnSpc>
                <a:spcPct val="101000"/>
              </a:lnSpc>
              <a:spcBef>
                <a:spcPts val="300"/>
              </a:spcBef>
              <a:buNone/>
            </a:pPr>
            <a:r>
              <a:rPr lang="en-US" b="1" dirty="0" smtClean="0">
                <a:solidFill>
                  <a:srgbClr val="7030A0"/>
                </a:solidFill>
              </a:rPr>
              <a:t>if</a:t>
            </a:r>
            <a:r>
              <a:rPr lang="en-US" b="1" dirty="0">
                <a:solidFill>
                  <a:srgbClr val="7030A0"/>
                </a:solidFill>
              </a:rPr>
              <a:t>( $?SLURM_CPUS_PER_TASK </a:t>
            </a:r>
            <a:r>
              <a:rPr lang="en-US" b="1" dirty="0" smtClean="0">
                <a:solidFill>
                  <a:srgbClr val="7030A0"/>
                </a:solidFill>
              </a:rPr>
              <a:t>)then</a:t>
            </a:r>
          </a:p>
          <a:p>
            <a:pPr marL="0" indent="0">
              <a:lnSpc>
                <a:spcPct val="101000"/>
              </a:lnSpc>
              <a:spcBef>
                <a:spcPts val="300"/>
              </a:spcBef>
              <a:buNone/>
            </a:pPr>
            <a:r>
              <a:rPr lang="en-US" b="1" dirty="0" smtClean="0">
                <a:solidFill>
                  <a:srgbClr val="7030A0"/>
                </a:solidFill>
              </a:rPr>
              <a:t>   </a:t>
            </a:r>
            <a:r>
              <a:rPr lang="en-US" b="1" dirty="0" err="1" smtClean="0">
                <a:solidFill>
                  <a:srgbClr val="7030A0"/>
                </a:solidFill>
              </a:rPr>
              <a:t>setenv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>
                <a:solidFill>
                  <a:srgbClr val="7030A0"/>
                </a:solidFill>
              </a:rPr>
              <a:t>OMP_NUM_THREADS $</a:t>
            </a:r>
            <a:r>
              <a:rPr lang="en-US" b="1" dirty="0" smtClean="0">
                <a:solidFill>
                  <a:srgbClr val="7030A0"/>
                </a:solidFill>
              </a:rPr>
              <a:t>SLURM_CPUS_PER_TASK</a:t>
            </a:r>
          </a:p>
          <a:p>
            <a:pPr marL="0" indent="0">
              <a:lnSpc>
                <a:spcPct val="101000"/>
              </a:lnSpc>
              <a:spcBef>
                <a:spcPts val="300"/>
              </a:spcBef>
              <a:buNone/>
            </a:pPr>
            <a:r>
              <a:rPr lang="en-US" b="1" dirty="0" err="1" smtClean="0">
                <a:solidFill>
                  <a:srgbClr val="7030A0"/>
                </a:solidFill>
              </a:rPr>
              <a:t>endif</a:t>
            </a:r>
            <a:endParaRPr lang="en-US" b="1" dirty="0" smtClean="0">
              <a:solidFill>
                <a:srgbClr val="7030A0"/>
              </a:solidFill>
            </a:endParaRPr>
          </a:p>
          <a:p>
            <a:pPr marL="0" indent="0">
              <a:lnSpc>
                <a:spcPct val="101000"/>
              </a:lnSpc>
              <a:spcBef>
                <a:spcPts val="300"/>
              </a:spcBef>
              <a:buNone/>
            </a:pPr>
            <a:r>
              <a:rPr lang="en-US" dirty="0" smtClean="0"/>
              <a:t># </a:t>
            </a:r>
            <a:r>
              <a:rPr lang="en-US" dirty="0"/>
              <a:t>don't log AFNI programs in ~/.</a:t>
            </a:r>
            <a:r>
              <a:rPr lang="en-US" dirty="0" err="1" smtClean="0"/>
              <a:t>afni.log</a:t>
            </a:r>
            <a:endParaRPr lang="en-US" dirty="0" smtClean="0"/>
          </a:p>
          <a:p>
            <a:pPr marL="0" indent="0">
              <a:lnSpc>
                <a:spcPct val="101000"/>
              </a:lnSpc>
              <a:spcBef>
                <a:spcPts val="300"/>
              </a:spcBef>
              <a:buNone/>
            </a:pPr>
            <a:r>
              <a:rPr lang="en-US" dirty="0" smtClean="0"/>
              <a:t># </a:t>
            </a:r>
            <a:r>
              <a:rPr lang="en-US" dirty="0"/>
              <a:t>don't try any version </a:t>
            </a:r>
            <a:r>
              <a:rPr lang="en-US" dirty="0" smtClean="0"/>
              <a:t>checks</a:t>
            </a:r>
          </a:p>
          <a:p>
            <a:pPr marL="0" indent="0">
              <a:lnSpc>
                <a:spcPct val="101000"/>
              </a:lnSpc>
              <a:spcBef>
                <a:spcPts val="300"/>
              </a:spcBef>
              <a:buNone/>
            </a:pPr>
            <a:r>
              <a:rPr lang="en-US" dirty="0" smtClean="0"/>
              <a:t># </a:t>
            </a:r>
            <a:r>
              <a:rPr lang="en-US" dirty="0"/>
              <a:t>don't auto-compress output </a:t>
            </a:r>
            <a:r>
              <a:rPr lang="en-US" dirty="0" smtClean="0"/>
              <a:t>files</a:t>
            </a:r>
          </a:p>
          <a:p>
            <a:pPr marL="0" indent="0">
              <a:lnSpc>
                <a:spcPct val="101000"/>
              </a:lnSpc>
              <a:spcBef>
                <a:spcPts val="300"/>
              </a:spcBef>
              <a:buNone/>
            </a:pPr>
            <a:r>
              <a:rPr lang="en-US" b="1" dirty="0" err="1" smtClean="0">
                <a:solidFill>
                  <a:srgbClr val="7030A0"/>
                </a:solidFill>
              </a:rPr>
              <a:t>setenv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>
                <a:solidFill>
                  <a:srgbClr val="7030A0"/>
                </a:solidFill>
              </a:rPr>
              <a:t>AFNI_DONT_LOGFILE  </a:t>
            </a:r>
            <a:r>
              <a:rPr lang="en-US" b="1" dirty="0" smtClean="0">
                <a:solidFill>
                  <a:srgbClr val="7030A0"/>
                </a:solidFill>
              </a:rPr>
              <a:t>YES</a:t>
            </a:r>
          </a:p>
          <a:p>
            <a:pPr marL="0" indent="0">
              <a:lnSpc>
                <a:spcPct val="101000"/>
              </a:lnSpc>
              <a:spcBef>
                <a:spcPts val="300"/>
              </a:spcBef>
              <a:buNone/>
            </a:pPr>
            <a:r>
              <a:rPr lang="en-US" b="1" dirty="0" err="1" smtClean="0">
                <a:solidFill>
                  <a:srgbClr val="7030A0"/>
                </a:solidFill>
              </a:rPr>
              <a:t>setenv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>
                <a:solidFill>
                  <a:srgbClr val="7030A0"/>
                </a:solidFill>
              </a:rPr>
              <a:t>AFNI_VERSION_CHECK </a:t>
            </a:r>
            <a:r>
              <a:rPr lang="en-US" b="1" dirty="0" smtClean="0">
                <a:solidFill>
                  <a:srgbClr val="7030A0"/>
                </a:solidFill>
              </a:rPr>
              <a:t>NO</a:t>
            </a:r>
          </a:p>
          <a:p>
            <a:pPr marL="0" indent="0">
              <a:lnSpc>
                <a:spcPct val="101000"/>
              </a:lnSpc>
              <a:spcBef>
                <a:spcPts val="300"/>
              </a:spcBef>
              <a:buNone/>
            </a:pPr>
            <a:r>
              <a:rPr lang="en-US" b="1" dirty="0" err="1" smtClean="0">
                <a:solidFill>
                  <a:srgbClr val="7030A0"/>
                </a:solidFill>
              </a:rPr>
              <a:t>setenv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>
                <a:solidFill>
                  <a:srgbClr val="7030A0"/>
                </a:solidFill>
              </a:rPr>
              <a:t>AFNI_COMPRESSOR    </a:t>
            </a:r>
            <a:r>
              <a:rPr lang="en-US" b="1" dirty="0" smtClean="0">
                <a:solidFill>
                  <a:srgbClr val="7030A0"/>
                </a:solidFill>
              </a:rPr>
              <a:t>NONE</a:t>
            </a:r>
          </a:p>
          <a:p>
            <a:pPr marL="0" indent="0">
              <a:lnSpc>
                <a:spcPct val="101000"/>
              </a:lnSpc>
              <a:spcBef>
                <a:spcPts val="300"/>
              </a:spcBef>
              <a:buNone/>
            </a:pPr>
            <a:r>
              <a:rPr lang="en-US" dirty="0" smtClean="0"/>
              <a:t># </a:t>
            </a:r>
            <a:r>
              <a:rPr lang="en-US" dirty="0" err="1"/>
              <a:t>topdir</a:t>
            </a:r>
            <a:r>
              <a:rPr lang="en-US" dirty="0"/>
              <a:t> = directory above this Scripts </a:t>
            </a:r>
            <a:r>
              <a:rPr lang="en-US" dirty="0" smtClean="0"/>
              <a:t>directory</a:t>
            </a:r>
          </a:p>
          <a:p>
            <a:pPr marL="0" indent="0">
              <a:lnSpc>
                <a:spcPct val="101000"/>
              </a:lnSpc>
              <a:spcBef>
                <a:spcPts val="300"/>
              </a:spcBef>
              <a:buNone/>
            </a:pPr>
            <a:r>
              <a:rPr lang="en-US" b="1" dirty="0" smtClean="0">
                <a:solidFill>
                  <a:srgbClr val="7030A0"/>
                </a:solidFill>
              </a:rPr>
              <a:t>set </a:t>
            </a:r>
            <a:r>
              <a:rPr lang="en-US" b="1" dirty="0" err="1">
                <a:solidFill>
                  <a:srgbClr val="7030A0"/>
                </a:solidFill>
              </a:rPr>
              <a:t>topdir</a:t>
            </a:r>
            <a:r>
              <a:rPr lang="en-US" b="1" dirty="0">
                <a:solidFill>
                  <a:srgbClr val="7030A0"/>
                </a:solidFill>
              </a:rPr>
              <a:t>  = `</a:t>
            </a:r>
            <a:r>
              <a:rPr lang="en-US" b="1" dirty="0" err="1">
                <a:solidFill>
                  <a:srgbClr val="7030A0"/>
                </a:solidFill>
              </a:rPr>
              <a:t>dirname</a:t>
            </a:r>
            <a:r>
              <a:rPr lang="en-US" b="1" dirty="0">
                <a:solidFill>
                  <a:srgbClr val="7030A0"/>
                </a:solidFill>
              </a:rPr>
              <a:t> $</a:t>
            </a:r>
            <a:r>
              <a:rPr lang="en-US" b="1" dirty="0" err="1">
                <a:solidFill>
                  <a:srgbClr val="7030A0"/>
                </a:solidFill>
              </a:rPr>
              <a:t>cwd</a:t>
            </a:r>
            <a:r>
              <a:rPr lang="en-US" b="1" dirty="0" smtClean="0">
                <a:solidFill>
                  <a:srgbClr val="7030A0"/>
                </a:solidFill>
              </a:rPr>
              <a:t>`</a:t>
            </a:r>
          </a:p>
          <a:p>
            <a:pPr marL="0" indent="0">
              <a:lnSpc>
                <a:spcPct val="101000"/>
              </a:lnSpc>
              <a:spcBef>
                <a:spcPts val="300"/>
              </a:spcBef>
              <a:buNone/>
            </a:pPr>
            <a:r>
              <a:rPr lang="en-US" dirty="0" smtClean="0"/>
              <a:t># </a:t>
            </a:r>
            <a:r>
              <a:rPr lang="en-US" dirty="0"/>
              <a:t>all input </a:t>
            </a:r>
            <a:r>
              <a:rPr lang="en-US" dirty="0" err="1"/>
              <a:t>anat</a:t>
            </a:r>
            <a:r>
              <a:rPr lang="en-US" dirty="0"/>
              <a:t> datasets are in this </a:t>
            </a:r>
            <a:r>
              <a:rPr lang="en-US" dirty="0" smtClean="0"/>
              <a:t>directory</a:t>
            </a:r>
          </a:p>
          <a:p>
            <a:pPr marL="0" indent="0">
              <a:lnSpc>
                <a:spcPct val="101000"/>
              </a:lnSpc>
              <a:spcBef>
                <a:spcPts val="300"/>
              </a:spcBef>
              <a:buNone/>
            </a:pPr>
            <a:r>
              <a:rPr lang="en-US" b="1" dirty="0" smtClean="0">
                <a:solidFill>
                  <a:srgbClr val="7030A0"/>
                </a:solidFill>
              </a:rPr>
              <a:t>cd </a:t>
            </a:r>
            <a:r>
              <a:rPr lang="en-US" b="1" dirty="0">
                <a:solidFill>
                  <a:srgbClr val="7030A0"/>
                </a:solidFill>
              </a:rPr>
              <a:t>$</a:t>
            </a:r>
            <a:r>
              <a:rPr lang="en-US" b="1" dirty="0" err="1" smtClean="0">
                <a:solidFill>
                  <a:srgbClr val="7030A0"/>
                </a:solidFill>
              </a:rPr>
              <a:t>topdir</a:t>
            </a:r>
            <a:r>
              <a:rPr lang="en-US" b="1" dirty="0" smtClean="0">
                <a:solidFill>
                  <a:srgbClr val="7030A0"/>
                </a:solidFill>
              </a:rPr>
              <a:t>/</a:t>
            </a:r>
            <a:r>
              <a:rPr lang="en-US" b="1" dirty="0" err="1" smtClean="0">
                <a:solidFill>
                  <a:srgbClr val="7030A0"/>
                </a:solidFill>
              </a:rPr>
              <a:t>anat_orig</a:t>
            </a:r>
            <a:endParaRPr lang="en-US" b="1" dirty="0" smtClean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91218" y="1333475"/>
            <a:ext cx="181812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Shell variable </a:t>
            </a:r>
            <a:r>
              <a:rPr lang="en-US" b="1" dirty="0" smtClean="0">
                <a:solidFill>
                  <a:srgbClr val="7030A0"/>
                </a:solidFill>
              </a:rPr>
              <a:t>sub</a:t>
            </a:r>
            <a:endParaRPr 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720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66463" y="2065106"/>
            <a:ext cx="616449" cy="3390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655888" y="2065106"/>
            <a:ext cx="669532" cy="3390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452081" y="2404154"/>
            <a:ext cx="638710" cy="3390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83951" y="3085980"/>
            <a:ext cx="638710" cy="3390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054869" y="3085980"/>
            <a:ext cx="638710" cy="3390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90791" y="3776998"/>
            <a:ext cx="827070" cy="3390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693579" y="3805250"/>
            <a:ext cx="827070" cy="3390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426471" y="4167494"/>
            <a:ext cx="827070" cy="3390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198670" y="4167494"/>
            <a:ext cx="827070" cy="3390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034282" y="5517142"/>
            <a:ext cx="719191" cy="3390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198670" y="1726058"/>
            <a:ext cx="801384" cy="3390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Script to Warp One Dataset </a:t>
            </a:r>
            <a:r>
              <a:rPr lang="mr-IN" u="sng" dirty="0" smtClean="0"/>
              <a:t>–</a:t>
            </a:r>
            <a:r>
              <a:rPr lang="en-US" u="sng" dirty="0" smtClean="0"/>
              <a:t> page 2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379" y="667820"/>
            <a:ext cx="8893743" cy="5938463"/>
          </a:xfrm>
        </p:spPr>
        <p:txBody>
          <a:bodyPr>
            <a:noAutofit/>
          </a:bodyPr>
          <a:lstStyle/>
          <a:p>
            <a:pPr marL="0" indent="0">
              <a:lnSpc>
                <a:spcPct val="81000"/>
              </a:lnSpc>
              <a:spcBef>
                <a:spcPts val="300"/>
              </a:spcBef>
              <a:buNone/>
            </a:pPr>
            <a:r>
              <a:rPr lang="en-US" sz="2500" dirty="0"/>
              <a:t># create final output directory</a:t>
            </a:r>
          </a:p>
          <a:p>
            <a:pPr marL="0" indent="0">
              <a:lnSpc>
                <a:spcPct val="81000"/>
              </a:lnSpc>
              <a:spcBef>
                <a:spcPts val="300"/>
              </a:spcBef>
              <a:buNone/>
            </a:pPr>
            <a:r>
              <a:rPr lang="en-US" sz="2500" b="1" dirty="0" err="1">
                <a:solidFill>
                  <a:srgbClr val="7030A0"/>
                </a:solidFill>
              </a:rPr>
              <a:t>mkdir</a:t>
            </a:r>
            <a:r>
              <a:rPr lang="en-US" sz="2500" b="1" dirty="0">
                <a:solidFill>
                  <a:srgbClr val="7030A0"/>
                </a:solidFill>
              </a:rPr>
              <a:t> -p $</a:t>
            </a:r>
            <a:r>
              <a:rPr lang="en-US" sz="2500" b="1" dirty="0" err="1">
                <a:solidFill>
                  <a:srgbClr val="7030A0"/>
                </a:solidFill>
              </a:rPr>
              <a:t>topdir</a:t>
            </a:r>
            <a:r>
              <a:rPr lang="en-US" sz="2500" b="1" dirty="0">
                <a:solidFill>
                  <a:srgbClr val="7030A0"/>
                </a:solidFill>
              </a:rPr>
              <a:t>/</a:t>
            </a:r>
            <a:r>
              <a:rPr lang="en-US" sz="2500" b="1" dirty="0" err="1">
                <a:solidFill>
                  <a:srgbClr val="7030A0"/>
                </a:solidFill>
              </a:rPr>
              <a:t>anat_warped</a:t>
            </a:r>
            <a:endParaRPr lang="en-US" sz="2500" b="1" dirty="0">
              <a:solidFill>
                <a:srgbClr val="7030A0"/>
              </a:solidFill>
            </a:endParaRPr>
          </a:p>
          <a:p>
            <a:pPr marL="0" indent="0">
              <a:lnSpc>
                <a:spcPct val="81000"/>
              </a:lnSpc>
              <a:spcBef>
                <a:spcPts val="300"/>
              </a:spcBef>
              <a:buNone/>
            </a:pPr>
            <a:r>
              <a:rPr lang="en-US" sz="2500" dirty="0" smtClean="0"/>
              <a:t># </a:t>
            </a:r>
            <a:r>
              <a:rPr lang="en-US" sz="2500" dirty="0"/>
              <a:t>create temporary directory to hold the </a:t>
            </a:r>
            <a:r>
              <a:rPr lang="en-US" sz="2500" dirty="0" smtClean="0"/>
              <a:t>work, copy </a:t>
            </a:r>
            <a:r>
              <a:rPr lang="en-US" sz="2500" dirty="0" err="1" smtClean="0"/>
              <a:t>anat</a:t>
            </a:r>
            <a:r>
              <a:rPr lang="en-US" sz="2500" dirty="0" smtClean="0"/>
              <a:t> there</a:t>
            </a:r>
          </a:p>
          <a:p>
            <a:pPr marL="0" indent="0">
              <a:lnSpc>
                <a:spcPct val="81000"/>
              </a:lnSpc>
              <a:spcBef>
                <a:spcPts val="300"/>
              </a:spcBef>
              <a:buNone/>
            </a:pPr>
            <a:r>
              <a:rPr lang="en-US" sz="2500" b="1" dirty="0" err="1" smtClean="0">
                <a:solidFill>
                  <a:srgbClr val="7030A0"/>
                </a:solidFill>
              </a:rPr>
              <a:t>mkdir</a:t>
            </a:r>
            <a:r>
              <a:rPr lang="en-US" sz="2500" b="1" dirty="0" smtClean="0">
                <a:solidFill>
                  <a:srgbClr val="7030A0"/>
                </a:solidFill>
              </a:rPr>
              <a:t> </a:t>
            </a:r>
            <a:r>
              <a:rPr lang="en-US" sz="2500" b="1" dirty="0">
                <a:solidFill>
                  <a:srgbClr val="7030A0"/>
                </a:solidFill>
              </a:rPr>
              <a:t>-p </a:t>
            </a:r>
            <a:r>
              <a:rPr lang="en-US" sz="2500" b="1" dirty="0" err="1">
                <a:solidFill>
                  <a:srgbClr val="7030A0"/>
                </a:solidFill>
              </a:rPr>
              <a:t>temp_$</a:t>
            </a:r>
            <a:r>
              <a:rPr lang="en-US" sz="2500" b="1" dirty="0" err="1" smtClean="0">
                <a:solidFill>
                  <a:srgbClr val="7030A0"/>
                </a:solidFill>
              </a:rPr>
              <a:t>sub</a:t>
            </a:r>
            <a:endParaRPr lang="en-US" sz="2500" b="1" dirty="0" smtClean="0">
              <a:solidFill>
                <a:srgbClr val="7030A0"/>
              </a:solidFill>
            </a:endParaRPr>
          </a:p>
          <a:p>
            <a:pPr marL="0" indent="0">
              <a:lnSpc>
                <a:spcPct val="81000"/>
              </a:lnSpc>
              <a:spcBef>
                <a:spcPts val="300"/>
              </a:spcBef>
              <a:buNone/>
            </a:pPr>
            <a:r>
              <a:rPr lang="en-US" sz="2500" b="1" dirty="0" err="1" smtClean="0">
                <a:solidFill>
                  <a:srgbClr val="7030A0"/>
                </a:solidFill>
              </a:rPr>
              <a:t>cp</a:t>
            </a:r>
            <a:r>
              <a:rPr lang="en-US" sz="2500" b="1" dirty="0" smtClean="0">
                <a:solidFill>
                  <a:srgbClr val="7030A0"/>
                </a:solidFill>
              </a:rPr>
              <a:t> </a:t>
            </a:r>
            <a:r>
              <a:rPr lang="en-US" sz="2500" b="1" dirty="0" err="1">
                <a:solidFill>
                  <a:srgbClr val="7030A0"/>
                </a:solidFill>
              </a:rPr>
              <a:t>anat</a:t>
            </a:r>
            <a:r>
              <a:rPr lang="en-US" sz="2500" b="1" dirty="0">
                <a:solidFill>
                  <a:srgbClr val="7030A0"/>
                </a:solidFill>
              </a:rPr>
              <a:t>_$</a:t>
            </a:r>
            <a:r>
              <a:rPr lang="en-US" sz="2500" b="1" dirty="0" err="1">
                <a:solidFill>
                  <a:srgbClr val="7030A0"/>
                </a:solidFill>
              </a:rPr>
              <a:t>sub.nii.gz</a:t>
            </a:r>
            <a:r>
              <a:rPr lang="en-US" sz="2500" b="1" dirty="0">
                <a:solidFill>
                  <a:srgbClr val="7030A0"/>
                </a:solidFill>
              </a:rPr>
              <a:t> </a:t>
            </a:r>
            <a:r>
              <a:rPr lang="en-US" sz="2500" b="1" dirty="0" err="1">
                <a:solidFill>
                  <a:srgbClr val="7030A0"/>
                </a:solidFill>
              </a:rPr>
              <a:t>temp_$</a:t>
            </a:r>
            <a:r>
              <a:rPr lang="en-US" sz="2500" b="1" dirty="0" err="1" smtClean="0">
                <a:solidFill>
                  <a:srgbClr val="7030A0"/>
                </a:solidFill>
              </a:rPr>
              <a:t>sub</a:t>
            </a:r>
            <a:endParaRPr lang="en-US" sz="2500" b="1" dirty="0" smtClean="0">
              <a:solidFill>
                <a:srgbClr val="7030A0"/>
              </a:solidFill>
            </a:endParaRPr>
          </a:p>
          <a:p>
            <a:pPr marL="0" indent="0">
              <a:lnSpc>
                <a:spcPct val="81000"/>
              </a:lnSpc>
              <a:spcBef>
                <a:spcPts val="300"/>
              </a:spcBef>
              <a:buNone/>
            </a:pPr>
            <a:r>
              <a:rPr lang="en-US" sz="2500" b="1" dirty="0" smtClean="0">
                <a:solidFill>
                  <a:srgbClr val="7030A0"/>
                </a:solidFill>
              </a:rPr>
              <a:t>cd </a:t>
            </a:r>
            <a:r>
              <a:rPr lang="en-US" sz="2500" b="1" dirty="0" err="1">
                <a:solidFill>
                  <a:srgbClr val="7030A0"/>
                </a:solidFill>
              </a:rPr>
              <a:t>temp_$</a:t>
            </a:r>
            <a:r>
              <a:rPr lang="en-US" sz="2500" b="1" dirty="0" err="1" smtClean="0">
                <a:solidFill>
                  <a:srgbClr val="7030A0"/>
                </a:solidFill>
              </a:rPr>
              <a:t>sub</a:t>
            </a:r>
            <a:endParaRPr lang="en-US" sz="2500" b="1" dirty="0" smtClean="0">
              <a:solidFill>
                <a:srgbClr val="7030A0"/>
              </a:solidFill>
            </a:endParaRPr>
          </a:p>
          <a:p>
            <a:pPr marL="0" indent="0">
              <a:lnSpc>
                <a:spcPct val="81000"/>
              </a:lnSpc>
              <a:spcBef>
                <a:spcPts val="300"/>
              </a:spcBef>
              <a:buNone/>
            </a:pPr>
            <a:r>
              <a:rPr lang="en-US" sz="2500" dirty="0" smtClean="0"/>
              <a:t>### </a:t>
            </a:r>
            <a:r>
              <a:rPr lang="en-US" sz="2500" dirty="0"/>
              <a:t>process the </a:t>
            </a:r>
            <a:r>
              <a:rPr lang="en-US" sz="2500" dirty="0" err="1"/>
              <a:t>anat</a:t>
            </a:r>
            <a:r>
              <a:rPr lang="en-US" sz="2500" dirty="0"/>
              <a:t> </a:t>
            </a:r>
            <a:r>
              <a:rPr lang="en-US" sz="2500" dirty="0" smtClean="0"/>
              <a:t>dataset</a:t>
            </a:r>
          </a:p>
          <a:p>
            <a:pPr marL="0" indent="0">
              <a:lnSpc>
                <a:spcPct val="81000"/>
              </a:lnSpc>
              <a:spcBef>
                <a:spcPts val="300"/>
              </a:spcBef>
              <a:buNone/>
            </a:pPr>
            <a:r>
              <a:rPr lang="en-US" sz="2500" b="1" dirty="0" smtClean="0">
                <a:solidFill>
                  <a:srgbClr val="7030A0"/>
                </a:solidFill>
              </a:rPr>
              <a:t>@</a:t>
            </a:r>
            <a:r>
              <a:rPr lang="en-US" sz="2500" b="1" dirty="0" err="1">
                <a:solidFill>
                  <a:srgbClr val="7030A0"/>
                </a:solidFill>
              </a:rPr>
              <a:t>SSwarper</a:t>
            </a:r>
            <a:r>
              <a:rPr lang="en-US" sz="2500" b="1" dirty="0">
                <a:solidFill>
                  <a:srgbClr val="7030A0"/>
                </a:solidFill>
              </a:rPr>
              <a:t> </a:t>
            </a:r>
            <a:r>
              <a:rPr lang="en-US" sz="2500" b="1" dirty="0" err="1">
                <a:solidFill>
                  <a:srgbClr val="7030A0"/>
                </a:solidFill>
              </a:rPr>
              <a:t>anat</a:t>
            </a:r>
            <a:r>
              <a:rPr lang="en-US" sz="2500" b="1" dirty="0">
                <a:solidFill>
                  <a:srgbClr val="7030A0"/>
                </a:solidFill>
              </a:rPr>
              <a:t>_$</a:t>
            </a:r>
            <a:r>
              <a:rPr lang="en-US" sz="2500" b="1" dirty="0" err="1">
                <a:solidFill>
                  <a:srgbClr val="7030A0"/>
                </a:solidFill>
              </a:rPr>
              <a:t>sub.nii.gz</a:t>
            </a:r>
            <a:r>
              <a:rPr lang="en-US" sz="2500" b="1" dirty="0">
                <a:solidFill>
                  <a:srgbClr val="7030A0"/>
                </a:solidFill>
              </a:rPr>
              <a:t> $</a:t>
            </a:r>
            <a:r>
              <a:rPr lang="en-US" sz="2500" b="1" dirty="0" smtClean="0">
                <a:solidFill>
                  <a:srgbClr val="7030A0"/>
                </a:solidFill>
              </a:rPr>
              <a:t>sub</a:t>
            </a:r>
          </a:p>
          <a:p>
            <a:pPr marL="0" indent="0">
              <a:lnSpc>
                <a:spcPct val="81000"/>
              </a:lnSpc>
              <a:spcBef>
                <a:spcPts val="300"/>
              </a:spcBef>
              <a:buNone/>
            </a:pPr>
            <a:r>
              <a:rPr lang="en-US" sz="2500" dirty="0" smtClean="0"/>
              <a:t># </a:t>
            </a:r>
            <a:r>
              <a:rPr lang="en-US" sz="2500" dirty="0"/>
              <a:t>move the results to where they </a:t>
            </a:r>
            <a:r>
              <a:rPr lang="en-US" sz="2500" dirty="0" smtClean="0"/>
              <a:t>belong</a:t>
            </a:r>
          </a:p>
          <a:p>
            <a:pPr marL="0" indent="0">
              <a:lnSpc>
                <a:spcPct val="81000"/>
              </a:lnSpc>
              <a:spcBef>
                <a:spcPts val="300"/>
              </a:spcBef>
              <a:buNone/>
            </a:pPr>
            <a:r>
              <a:rPr lang="en-US" sz="2500" b="1" dirty="0" smtClean="0">
                <a:solidFill>
                  <a:srgbClr val="7030A0"/>
                </a:solidFill>
              </a:rPr>
              <a:t>\</a:t>
            </a:r>
            <a:r>
              <a:rPr lang="en-US" sz="2500" b="1" dirty="0">
                <a:solidFill>
                  <a:srgbClr val="7030A0"/>
                </a:solidFill>
              </a:rPr>
              <a:t>mv -f </a:t>
            </a:r>
            <a:r>
              <a:rPr lang="en-US" sz="2500" b="1" dirty="0" err="1">
                <a:solidFill>
                  <a:srgbClr val="7030A0"/>
                </a:solidFill>
              </a:rPr>
              <a:t>anatSS</a:t>
            </a:r>
            <a:r>
              <a:rPr lang="en-US" sz="2500" b="1" dirty="0">
                <a:solidFill>
                  <a:srgbClr val="7030A0"/>
                </a:solidFill>
              </a:rPr>
              <a:t>.${sub}.</a:t>
            </a:r>
            <a:r>
              <a:rPr lang="en-US" sz="2500" b="1" dirty="0" err="1">
                <a:solidFill>
                  <a:srgbClr val="7030A0"/>
                </a:solidFill>
              </a:rPr>
              <a:t>nii</a:t>
            </a:r>
            <a:r>
              <a:rPr lang="en-US" sz="2500" b="1" dirty="0">
                <a:solidFill>
                  <a:srgbClr val="7030A0"/>
                </a:solidFill>
              </a:rPr>
              <a:t>   </a:t>
            </a:r>
            <a:r>
              <a:rPr lang="en-US" sz="2500" b="1" dirty="0" err="1">
                <a:solidFill>
                  <a:srgbClr val="7030A0"/>
                </a:solidFill>
              </a:rPr>
              <a:t>anatQQ</a:t>
            </a:r>
            <a:r>
              <a:rPr lang="en-US" sz="2500" b="1" dirty="0">
                <a:solidFill>
                  <a:srgbClr val="7030A0"/>
                </a:solidFill>
              </a:rPr>
              <a:t>.${sub}.</a:t>
            </a:r>
            <a:r>
              <a:rPr lang="en-US" sz="2500" b="1" dirty="0" err="1">
                <a:solidFill>
                  <a:srgbClr val="7030A0"/>
                </a:solidFill>
              </a:rPr>
              <a:t>nii</a:t>
            </a:r>
            <a:r>
              <a:rPr lang="en-US" sz="2500" b="1" dirty="0">
                <a:solidFill>
                  <a:srgbClr val="7030A0"/>
                </a:solidFill>
              </a:rPr>
              <a:t>     </a:t>
            </a:r>
            <a:r>
              <a:rPr lang="en-US" sz="2500" b="1" dirty="0" smtClean="0">
                <a:solidFill>
                  <a:srgbClr val="7030A0"/>
                </a:solidFill>
              </a:rPr>
              <a:t>\</a:t>
            </a:r>
          </a:p>
          <a:p>
            <a:pPr marL="0" indent="0">
              <a:lnSpc>
                <a:spcPct val="81000"/>
              </a:lnSpc>
              <a:spcBef>
                <a:spcPts val="300"/>
              </a:spcBef>
              <a:buNone/>
            </a:pPr>
            <a:r>
              <a:rPr lang="en-US" sz="2500" b="1" dirty="0" smtClean="0">
                <a:solidFill>
                  <a:srgbClr val="7030A0"/>
                </a:solidFill>
              </a:rPr>
              <a:t>            </a:t>
            </a:r>
            <a:r>
              <a:rPr lang="en-US" sz="2500" b="1" dirty="0" err="1" smtClean="0">
                <a:solidFill>
                  <a:srgbClr val="7030A0"/>
                </a:solidFill>
              </a:rPr>
              <a:t>anatQQ</a:t>
            </a:r>
            <a:r>
              <a:rPr lang="en-US" sz="2500" b="1" dirty="0">
                <a:solidFill>
                  <a:srgbClr val="7030A0"/>
                </a:solidFill>
              </a:rPr>
              <a:t>.${sub}.aff12.1D </a:t>
            </a:r>
            <a:r>
              <a:rPr lang="en-US" sz="2500" b="1" dirty="0" err="1">
                <a:solidFill>
                  <a:srgbClr val="7030A0"/>
                </a:solidFill>
              </a:rPr>
              <a:t>anatQQ</a:t>
            </a:r>
            <a:r>
              <a:rPr lang="en-US" sz="2500" b="1" dirty="0">
                <a:solidFill>
                  <a:srgbClr val="7030A0"/>
                </a:solidFill>
              </a:rPr>
              <a:t>.${sub}_</a:t>
            </a:r>
            <a:r>
              <a:rPr lang="en-US" sz="2500" b="1" dirty="0" err="1">
                <a:solidFill>
                  <a:srgbClr val="7030A0"/>
                </a:solidFill>
              </a:rPr>
              <a:t>WARP.nii</a:t>
            </a:r>
            <a:r>
              <a:rPr lang="en-US" sz="2500" b="1" dirty="0">
                <a:solidFill>
                  <a:srgbClr val="7030A0"/>
                </a:solidFill>
              </a:rPr>
              <a:t>  </a:t>
            </a:r>
            <a:r>
              <a:rPr lang="en-US" sz="2500" b="1" dirty="0" smtClean="0">
                <a:solidFill>
                  <a:srgbClr val="7030A0"/>
                </a:solidFill>
              </a:rPr>
              <a:t>$</a:t>
            </a:r>
            <a:r>
              <a:rPr lang="en-US" sz="2500" b="1" dirty="0" err="1" smtClean="0">
                <a:solidFill>
                  <a:srgbClr val="7030A0"/>
                </a:solidFill>
              </a:rPr>
              <a:t>topdir</a:t>
            </a:r>
            <a:r>
              <a:rPr lang="en-US" sz="2500" b="1" dirty="0" smtClean="0">
                <a:solidFill>
                  <a:srgbClr val="7030A0"/>
                </a:solidFill>
              </a:rPr>
              <a:t>/</a:t>
            </a:r>
            <a:r>
              <a:rPr lang="en-US" sz="2500" b="1" dirty="0" err="1" smtClean="0">
                <a:solidFill>
                  <a:srgbClr val="7030A0"/>
                </a:solidFill>
              </a:rPr>
              <a:t>anat_warped</a:t>
            </a:r>
            <a:endParaRPr lang="en-US" sz="2500" b="1" dirty="0" smtClean="0">
              <a:solidFill>
                <a:srgbClr val="7030A0"/>
              </a:solidFill>
            </a:endParaRPr>
          </a:p>
          <a:p>
            <a:pPr marL="0" indent="0">
              <a:lnSpc>
                <a:spcPct val="81000"/>
              </a:lnSpc>
              <a:spcBef>
                <a:spcPts val="300"/>
              </a:spcBef>
              <a:buNone/>
            </a:pPr>
            <a:r>
              <a:rPr lang="en-US" sz="2500" dirty="0" smtClean="0"/>
              <a:t># </a:t>
            </a:r>
            <a:r>
              <a:rPr lang="en-US" sz="2500" dirty="0"/>
              <a:t>delete the temporary </a:t>
            </a:r>
            <a:r>
              <a:rPr lang="en-US" sz="2500" dirty="0" smtClean="0"/>
              <a:t>directory</a:t>
            </a:r>
          </a:p>
          <a:p>
            <a:pPr marL="0" indent="0">
              <a:lnSpc>
                <a:spcPct val="81000"/>
              </a:lnSpc>
              <a:spcBef>
                <a:spcPts val="300"/>
              </a:spcBef>
              <a:buNone/>
            </a:pPr>
            <a:r>
              <a:rPr lang="en-US" sz="2500" b="1" dirty="0" smtClean="0">
                <a:solidFill>
                  <a:srgbClr val="7030A0"/>
                </a:solidFill>
              </a:rPr>
              <a:t>cd ..</a:t>
            </a:r>
          </a:p>
          <a:p>
            <a:pPr marL="0" indent="0">
              <a:lnSpc>
                <a:spcPct val="81000"/>
              </a:lnSpc>
              <a:spcBef>
                <a:spcPts val="300"/>
              </a:spcBef>
              <a:buNone/>
            </a:pPr>
            <a:r>
              <a:rPr lang="en-US" sz="2500" b="1" dirty="0" smtClean="0">
                <a:solidFill>
                  <a:srgbClr val="7030A0"/>
                </a:solidFill>
              </a:rPr>
              <a:t>\</a:t>
            </a:r>
            <a:r>
              <a:rPr lang="en-US" sz="2500" b="1" dirty="0" err="1">
                <a:solidFill>
                  <a:srgbClr val="7030A0"/>
                </a:solidFill>
              </a:rPr>
              <a:t>rm</a:t>
            </a:r>
            <a:r>
              <a:rPr lang="en-US" sz="2500" b="1" dirty="0">
                <a:solidFill>
                  <a:srgbClr val="7030A0"/>
                </a:solidFill>
              </a:rPr>
              <a:t> -</a:t>
            </a:r>
            <a:r>
              <a:rPr lang="en-US" sz="2500" b="1" dirty="0" err="1">
                <a:solidFill>
                  <a:srgbClr val="7030A0"/>
                </a:solidFill>
              </a:rPr>
              <a:t>rf</a:t>
            </a:r>
            <a:r>
              <a:rPr lang="en-US" sz="2500" b="1" dirty="0">
                <a:solidFill>
                  <a:srgbClr val="7030A0"/>
                </a:solidFill>
              </a:rPr>
              <a:t> </a:t>
            </a:r>
            <a:r>
              <a:rPr lang="en-US" sz="2500" b="1" dirty="0" err="1">
                <a:solidFill>
                  <a:srgbClr val="7030A0"/>
                </a:solidFill>
              </a:rPr>
              <a:t>temp_$</a:t>
            </a:r>
            <a:r>
              <a:rPr lang="en-US" sz="2500" b="1" dirty="0" err="1" smtClean="0">
                <a:solidFill>
                  <a:srgbClr val="7030A0"/>
                </a:solidFill>
              </a:rPr>
              <a:t>sub</a:t>
            </a:r>
            <a:endParaRPr lang="en-US" sz="2500" b="1" dirty="0" smtClean="0">
              <a:solidFill>
                <a:srgbClr val="7030A0"/>
              </a:solidFill>
            </a:endParaRPr>
          </a:p>
          <a:p>
            <a:pPr marL="0" indent="0">
              <a:lnSpc>
                <a:spcPct val="81000"/>
              </a:lnSpc>
              <a:spcBef>
                <a:spcPts val="300"/>
              </a:spcBef>
              <a:buNone/>
            </a:pPr>
            <a:r>
              <a:rPr lang="en-US" sz="2500" b="1" dirty="0" smtClean="0">
                <a:solidFill>
                  <a:srgbClr val="7030A0"/>
                </a:solidFill>
              </a:rPr>
              <a:t>time</a:t>
            </a:r>
          </a:p>
          <a:p>
            <a:pPr marL="0" indent="0">
              <a:lnSpc>
                <a:spcPct val="81000"/>
              </a:lnSpc>
              <a:spcBef>
                <a:spcPts val="300"/>
              </a:spcBef>
              <a:buNone/>
            </a:pPr>
            <a:r>
              <a:rPr lang="en-US" sz="2500" b="1" dirty="0" smtClean="0">
                <a:solidFill>
                  <a:srgbClr val="7030A0"/>
                </a:solidFill>
              </a:rPr>
              <a:t>exit </a:t>
            </a:r>
            <a:r>
              <a:rPr lang="en-US" sz="2500" b="1" dirty="0">
                <a:solidFill>
                  <a:srgbClr val="7030A0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376523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Above Script is Submitted for Each Subject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379" y="741145"/>
            <a:ext cx="8893743" cy="6035040"/>
          </a:xfrm>
        </p:spPr>
        <p:txBody>
          <a:bodyPr>
            <a:noAutofit/>
          </a:bodyPr>
          <a:lstStyle/>
          <a:p>
            <a:pPr marL="0" lvl="0" indent="0">
              <a:lnSpc>
                <a:spcPct val="81000"/>
              </a:lnSpc>
              <a:spcBef>
                <a:spcPts val="300"/>
              </a:spcBef>
              <a:buNone/>
            </a:pPr>
            <a:r>
              <a:rPr lang="en-US" sz="2300" dirty="0"/>
              <a:t>#!/</a:t>
            </a:r>
            <a:r>
              <a:rPr lang="en-US" sz="2300" dirty="0" smtClean="0"/>
              <a:t>bin/</a:t>
            </a:r>
            <a:r>
              <a:rPr lang="en-US" sz="2300" dirty="0" err="1" smtClean="0"/>
              <a:t>tcsh</a:t>
            </a:r>
            <a:endParaRPr lang="en-US" sz="2300" dirty="0" smtClean="0"/>
          </a:p>
          <a:p>
            <a:pPr marL="0" lvl="0" indent="0">
              <a:lnSpc>
                <a:spcPct val="81000"/>
              </a:lnSpc>
              <a:spcBef>
                <a:spcPts val="300"/>
              </a:spcBef>
              <a:buNone/>
            </a:pPr>
            <a:r>
              <a:rPr lang="en-US" sz="2300" dirty="0" smtClean="0"/>
              <a:t># </a:t>
            </a:r>
            <a:r>
              <a:rPr lang="en-US" sz="2300" dirty="0"/>
              <a:t>This script submits the jobs for the nonlinear </a:t>
            </a:r>
            <a:r>
              <a:rPr lang="en-US" sz="2300" dirty="0" smtClean="0"/>
              <a:t>warping.</a:t>
            </a:r>
          </a:p>
          <a:p>
            <a:pPr marL="0" lvl="0" indent="0">
              <a:lnSpc>
                <a:spcPct val="81000"/>
              </a:lnSpc>
              <a:spcBef>
                <a:spcPts val="300"/>
              </a:spcBef>
              <a:buNone/>
            </a:pPr>
            <a:r>
              <a:rPr lang="en-US" sz="2300" dirty="0" smtClean="0"/>
              <a:t># Uses </a:t>
            </a:r>
            <a:r>
              <a:rPr lang="en-US" sz="2300" dirty="0"/>
              <a:t>the 'swarm' command, </a:t>
            </a:r>
            <a:r>
              <a:rPr lang="en-US" sz="2300" dirty="0" smtClean="0"/>
              <a:t>part </a:t>
            </a:r>
            <a:r>
              <a:rPr lang="en-US" sz="2300" dirty="0"/>
              <a:t>of the Linux </a:t>
            </a:r>
            <a:r>
              <a:rPr lang="en-US" sz="2300" dirty="0" smtClean="0"/>
              <a:t>cluster software SLURM.</a:t>
            </a:r>
          </a:p>
          <a:p>
            <a:pPr marL="0" lvl="0" indent="0">
              <a:lnSpc>
                <a:spcPct val="81000"/>
              </a:lnSpc>
              <a:spcBef>
                <a:spcPts val="300"/>
              </a:spcBef>
              <a:buNone/>
            </a:pPr>
            <a:r>
              <a:rPr lang="en-US" sz="2300" b="1" dirty="0" smtClean="0">
                <a:solidFill>
                  <a:srgbClr val="7030A0"/>
                </a:solidFill>
              </a:rPr>
              <a:t>unset </a:t>
            </a:r>
            <a:r>
              <a:rPr lang="en-US" sz="2300" b="1" dirty="0" err="1" smtClean="0">
                <a:solidFill>
                  <a:srgbClr val="7030A0"/>
                </a:solidFill>
              </a:rPr>
              <a:t>noclobber</a:t>
            </a:r>
            <a:endParaRPr lang="en-US" sz="2300" b="1" dirty="0" smtClean="0">
              <a:solidFill>
                <a:srgbClr val="7030A0"/>
              </a:solidFill>
            </a:endParaRPr>
          </a:p>
          <a:p>
            <a:pPr marL="0" lvl="0" indent="0">
              <a:lnSpc>
                <a:spcPct val="81000"/>
              </a:lnSpc>
              <a:spcBef>
                <a:spcPts val="300"/>
              </a:spcBef>
              <a:buNone/>
            </a:pPr>
            <a:r>
              <a:rPr lang="en-US" sz="2300" b="1" dirty="0" smtClean="0">
                <a:solidFill>
                  <a:srgbClr val="7030A0"/>
                </a:solidFill>
              </a:rPr>
              <a:t>set </a:t>
            </a:r>
            <a:r>
              <a:rPr lang="en-US" sz="2300" b="1" dirty="0">
                <a:solidFill>
                  <a:srgbClr val="7030A0"/>
                </a:solidFill>
              </a:rPr>
              <a:t>site = </a:t>
            </a:r>
            <a:r>
              <a:rPr lang="en-US" sz="2300" b="1" dirty="0" smtClean="0">
                <a:solidFill>
                  <a:srgbClr val="7030A0"/>
                </a:solidFill>
              </a:rPr>
              <a:t>Beijing</a:t>
            </a:r>
          </a:p>
          <a:p>
            <a:pPr marL="0" lvl="0" indent="0">
              <a:lnSpc>
                <a:spcPct val="81000"/>
              </a:lnSpc>
              <a:spcBef>
                <a:spcPts val="300"/>
              </a:spcBef>
              <a:buNone/>
            </a:pPr>
            <a:r>
              <a:rPr lang="en-US" sz="2300" dirty="0" smtClean="0"/>
              <a:t># </a:t>
            </a:r>
            <a:r>
              <a:rPr lang="en-US" sz="2300" dirty="0"/>
              <a:t>subject ID </a:t>
            </a:r>
            <a:r>
              <a:rPr lang="en-US" sz="2300" dirty="0" smtClean="0"/>
              <a:t>list</a:t>
            </a:r>
          </a:p>
          <a:p>
            <a:pPr marL="0" lvl="0" indent="0">
              <a:lnSpc>
                <a:spcPct val="81000"/>
              </a:lnSpc>
              <a:spcBef>
                <a:spcPts val="300"/>
              </a:spcBef>
              <a:buNone/>
            </a:pPr>
            <a:r>
              <a:rPr lang="en-US" sz="2300" b="1" dirty="0" smtClean="0">
                <a:solidFill>
                  <a:srgbClr val="7030A0"/>
                </a:solidFill>
              </a:rPr>
              <a:t>set </a:t>
            </a:r>
            <a:r>
              <a:rPr lang="en-US" sz="2300" b="1" dirty="0" err="1">
                <a:solidFill>
                  <a:srgbClr val="7030A0"/>
                </a:solidFill>
              </a:rPr>
              <a:t>Slist</a:t>
            </a:r>
            <a:r>
              <a:rPr lang="en-US" sz="2300" b="1" dirty="0">
                <a:solidFill>
                  <a:srgbClr val="7030A0"/>
                </a:solidFill>
              </a:rPr>
              <a:t> = ( `cat $</a:t>
            </a:r>
            <a:r>
              <a:rPr lang="en-US" sz="2300" b="1" dirty="0" err="1">
                <a:solidFill>
                  <a:srgbClr val="7030A0"/>
                </a:solidFill>
              </a:rPr>
              <a:t>site.list.txt</a:t>
            </a:r>
            <a:r>
              <a:rPr lang="en-US" sz="2300" b="1" dirty="0">
                <a:solidFill>
                  <a:srgbClr val="7030A0"/>
                </a:solidFill>
              </a:rPr>
              <a:t>` </a:t>
            </a:r>
            <a:r>
              <a:rPr lang="en-US" sz="2300" b="1" dirty="0" smtClean="0">
                <a:solidFill>
                  <a:srgbClr val="7030A0"/>
                </a:solidFill>
              </a:rPr>
              <a:t>)</a:t>
            </a:r>
          </a:p>
          <a:p>
            <a:pPr marL="0" lvl="0" indent="0">
              <a:lnSpc>
                <a:spcPct val="81000"/>
              </a:lnSpc>
              <a:spcBef>
                <a:spcPts val="300"/>
              </a:spcBef>
              <a:buNone/>
            </a:pPr>
            <a:r>
              <a:rPr lang="en-US" sz="2300" dirty="0" smtClean="0"/>
              <a:t># </a:t>
            </a:r>
            <a:r>
              <a:rPr lang="en-US" sz="2300" dirty="0"/>
              <a:t>create a file, with 1 line for each case to </a:t>
            </a:r>
            <a:r>
              <a:rPr lang="en-US" sz="2300" dirty="0" smtClean="0"/>
              <a:t>run</a:t>
            </a:r>
          </a:p>
          <a:p>
            <a:pPr marL="0" lvl="0" indent="0">
              <a:lnSpc>
                <a:spcPct val="81000"/>
              </a:lnSpc>
              <a:spcBef>
                <a:spcPts val="300"/>
              </a:spcBef>
              <a:buNone/>
            </a:pPr>
            <a:r>
              <a:rPr lang="en-US" sz="2300" b="1" dirty="0" smtClean="0">
                <a:solidFill>
                  <a:srgbClr val="7030A0"/>
                </a:solidFill>
              </a:rPr>
              <a:t>set </a:t>
            </a:r>
            <a:r>
              <a:rPr lang="en-US" sz="2300" b="1" dirty="0" err="1">
                <a:solidFill>
                  <a:srgbClr val="7030A0"/>
                </a:solidFill>
              </a:rPr>
              <a:t>sname</a:t>
            </a:r>
            <a:r>
              <a:rPr lang="en-US" sz="2300" b="1" dirty="0">
                <a:solidFill>
                  <a:srgbClr val="7030A0"/>
                </a:solidFill>
              </a:rPr>
              <a:t> = </a:t>
            </a:r>
            <a:r>
              <a:rPr lang="en-US" sz="2300" b="1" dirty="0" err="1" smtClean="0">
                <a:solidFill>
                  <a:srgbClr val="7030A0"/>
                </a:solidFill>
              </a:rPr>
              <a:t>junk.swarm.warper</a:t>
            </a:r>
            <a:endParaRPr lang="en-US" sz="2300" b="1" dirty="0" smtClean="0">
              <a:solidFill>
                <a:srgbClr val="7030A0"/>
              </a:solidFill>
            </a:endParaRPr>
          </a:p>
          <a:p>
            <a:pPr marL="0" lvl="0" indent="0">
              <a:lnSpc>
                <a:spcPct val="81000"/>
              </a:lnSpc>
              <a:spcBef>
                <a:spcPts val="300"/>
              </a:spcBef>
              <a:buNone/>
            </a:pPr>
            <a:r>
              <a:rPr lang="en-US" sz="2300" b="1" dirty="0" smtClean="0">
                <a:solidFill>
                  <a:srgbClr val="7030A0"/>
                </a:solidFill>
              </a:rPr>
              <a:t>if</a:t>
            </a:r>
            <a:r>
              <a:rPr lang="en-US" sz="2300" b="1" dirty="0">
                <a:solidFill>
                  <a:srgbClr val="7030A0"/>
                </a:solidFill>
              </a:rPr>
              <a:t>( -f $</a:t>
            </a:r>
            <a:r>
              <a:rPr lang="en-US" sz="2300" b="1" dirty="0" err="1">
                <a:solidFill>
                  <a:srgbClr val="7030A0"/>
                </a:solidFill>
              </a:rPr>
              <a:t>sname</a:t>
            </a:r>
            <a:r>
              <a:rPr lang="en-US" sz="2300" b="1" dirty="0">
                <a:solidFill>
                  <a:srgbClr val="7030A0"/>
                </a:solidFill>
              </a:rPr>
              <a:t> ) \</a:t>
            </a:r>
            <a:r>
              <a:rPr lang="en-US" sz="2300" b="1" dirty="0" err="1">
                <a:solidFill>
                  <a:srgbClr val="7030A0"/>
                </a:solidFill>
              </a:rPr>
              <a:t>rm</a:t>
            </a:r>
            <a:r>
              <a:rPr lang="en-US" sz="2300" b="1" dirty="0">
                <a:solidFill>
                  <a:srgbClr val="7030A0"/>
                </a:solidFill>
              </a:rPr>
              <a:t> $</a:t>
            </a:r>
            <a:r>
              <a:rPr lang="en-US" sz="2300" b="1" dirty="0" err="1" smtClean="0">
                <a:solidFill>
                  <a:srgbClr val="7030A0"/>
                </a:solidFill>
              </a:rPr>
              <a:t>sname</a:t>
            </a:r>
            <a:endParaRPr lang="en-US" sz="2300" b="1" dirty="0" smtClean="0">
              <a:solidFill>
                <a:srgbClr val="7030A0"/>
              </a:solidFill>
            </a:endParaRPr>
          </a:p>
          <a:p>
            <a:pPr marL="0" lvl="0" indent="0">
              <a:lnSpc>
                <a:spcPct val="81000"/>
              </a:lnSpc>
              <a:spcBef>
                <a:spcPts val="300"/>
              </a:spcBef>
              <a:buNone/>
            </a:pPr>
            <a:r>
              <a:rPr lang="en-US" sz="2300" b="1" dirty="0" smtClean="0">
                <a:solidFill>
                  <a:srgbClr val="7030A0"/>
                </a:solidFill>
              </a:rPr>
              <a:t>touch </a:t>
            </a:r>
            <a:r>
              <a:rPr lang="en-US" sz="2300" b="1" dirty="0">
                <a:solidFill>
                  <a:srgbClr val="7030A0"/>
                </a:solidFill>
              </a:rPr>
              <a:t>$</a:t>
            </a:r>
            <a:r>
              <a:rPr lang="en-US" sz="2300" b="1" dirty="0" err="1" smtClean="0">
                <a:solidFill>
                  <a:srgbClr val="7030A0"/>
                </a:solidFill>
              </a:rPr>
              <a:t>sname</a:t>
            </a:r>
            <a:endParaRPr lang="en-US" sz="2300" b="1" dirty="0" smtClean="0">
              <a:solidFill>
                <a:srgbClr val="7030A0"/>
              </a:solidFill>
            </a:endParaRPr>
          </a:p>
          <a:p>
            <a:pPr marL="0" lvl="0" indent="0">
              <a:lnSpc>
                <a:spcPct val="81000"/>
              </a:lnSpc>
              <a:spcBef>
                <a:spcPts val="300"/>
              </a:spcBef>
              <a:buNone/>
            </a:pPr>
            <a:r>
              <a:rPr lang="en-US" sz="2300" b="1" dirty="0" err="1" smtClean="0">
                <a:solidFill>
                  <a:srgbClr val="7030A0"/>
                </a:solidFill>
              </a:rPr>
              <a:t>foreach</a:t>
            </a:r>
            <a:r>
              <a:rPr lang="en-US" sz="2300" b="1" dirty="0" smtClean="0">
                <a:solidFill>
                  <a:srgbClr val="7030A0"/>
                </a:solidFill>
              </a:rPr>
              <a:t> </a:t>
            </a:r>
            <a:r>
              <a:rPr lang="en-US" sz="2300" b="1" dirty="0">
                <a:solidFill>
                  <a:srgbClr val="7030A0"/>
                </a:solidFill>
              </a:rPr>
              <a:t>sub ( $</a:t>
            </a:r>
            <a:r>
              <a:rPr lang="en-US" sz="2300" b="1" dirty="0" err="1">
                <a:solidFill>
                  <a:srgbClr val="7030A0"/>
                </a:solidFill>
              </a:rPr>
              <a:t>Slist</a:t>
            </a:r>
            <a:r>
              <a:rPr lang="en-US" sz="2300" b="1" dirty="0">
                <a:solidFill>
                  <a:srgbClr val="7030A0"/>
                </a:solidFill>
              </a:rPr>
              <a:t> </a:t>
            </a:r>
            <a:r>
              <a:rPr lang="en-US" sz="2300" b="1" dirty="0" smtClean="0">
                <a:solidFill>
                  <a:srgbClr val="7030A0"/>
                </a:solidFill>
              </a:rPr>
              <a:t>)</a:t>
            </a:r>
          </a:p>
          <a:p>
            <a:pPr marL="0" lvl="0" indent="0">
              <a:lnSpc>
                <a:spcPct val="81000"/>
              </a:lnSpc>
              <a:spcBef>
                <a:spcPts val="300"/>
              </a:spcBef>
              <a:buNone/>
            </a:pPr>
            <a:r>
              <a:rPr lang="en-US" sz="2300" b="1" dirty="0" smtClean="0">
                <a:solidFill>
                  <a:srgbClr val="7030A0"/>
                </a:solidFill>
              </a:rPr>
              <a:t>  </a:t>
            </a:r>
            <a:r>
              <a:rPr lang="en-US" sz="2300" b="1" dirty="0">
                <a:solidFill>
                  <a:srgbClr val="7030A0"/>
                </a:solidFill>
              </a:rPr>
              <a:t>echo "</a:t>
            </a:r>
            <a:r>
              <a:rPr lang="en-US" sz="2300" b="1" dirty="0" err="1">
                <a:solidFill>
                  <a:srgbClr val="7030A0"/>
                </a:solidFill>
              </a:rPr>
              <a:t>tcsh</a:t>
            </a:r>
            <a:r>
              <a:rPr lang="en-US" sz="2300" b="1" dirty="0">
                <a:solidFill>
                  <a:srgbClr val="7030A0"/>
                </a:solidFill>
              </a:rPr>
              <a:t> Script_1.warper.csh $sub" &gt;&gt; $</a:t>
            </a:r>
            <a:r>
              <a:rPr lang="en-US" sz="2300" b="1" dirty="0" err="1" smtClean="0">
                <a:solidFill>
                  <a:srgbClr val="7030A0"/>
                </a:solidFill>
              </a:rPr>
              <a:t>sname</a:t>
            </a:r>
            <a:endParaRPr lang="en-US" sz="2300" b="1" dirty="0" smtClean="0">
              <a:solidFill>
                <a:srgbClr val="7030A0"/>
              </a:solidFill>
            </a:endParaRPr>
          </a:p>
          <a:p>
            <a:pPr marL="0" lvl="0" indent="0">
              <a:lnSpc>
                <a:spcPct val="81000"/>
              </a:lnSpc>
              <a:spcBef>
                <a:spcPts val="300"/>
              </a:spcBef>
              <a:buNone/>
            </a:pPr>
            <a:r>
              <a:rPr lang="en-US" sz="2300" b="1" dirty="0" smtClean="0">
                <a:solidFill>
                  <a:srgbClr val="7030A0"/>
                </a:solidFill>
              </a:rPr>
              <a:t>end</a:t>
            </a:r>
          </a:p>
          <a:p>
            <a:pPr marL="0" lvl="0" indent="0">
              <a:lnSpc>
                <a:spcPct val="81000"/>
              </a:lnSpc>
              <a:spcBef>
                <a:spcPts val="300"/>
              </a:spcBef>
              <a:buNone/>
            </a:pPr>
            <a:r>
              <a:rPr lang="en-US" sz="2300" dirty="0" smtClean="0"/>
              <a:t># </a:t>
            </a:r>
            <a:r>
              <a:rPr lang="en-US" sz="2300" dirty="0"/>
              <a:t>run this file via swarm (16 threads per job</a:t>
            </a:r>
            <a:r>
              <a:rPr lang="en-US" sz="2300" dirty="0" smtClean="0"/>
              <a:t>)</a:t>
            </a:r>
          </a:p>
          <a:p>
            <a:pPr marL="0" lvl="0" indent="0">
              <a:lnSpc>
                <a:spcPct val="81000"/>
              </a:lnSpc>
              <a:spcBef>
                <a:spcPts val="300"/>
              </a:spcBef>
              <a:buNone/>
            </a:pPr>
            <a:r>
              <a:rPr lang="en-US" sz="2300" dirty="0" smtClean="0"/>
              <a:t># </a:t>
            </a:r>
            <a:r>
              <a:rPr lang="en-US" sz="2300" dirty="0"/>
              <a:t>the '</a:t>
            </a:r>
            <a:r>
              <a:rPr lang="en-US" sz="2300" dirty="0" err="1"/>
              <a:t>nimh</a:t>
            </a:r>
            <a:r>
              <a:rPr lang="en-US" sz="2300" dirty="0"/>
              <a:t>' </a:t>
            </a:r>
            <a:r>
              <a:rPr lang="en-US" sz="2300" dirty="0" smtClean="0"/>
              <a:t>partition </a:t>
            </a:r>
            <a:r>
              <a:rPr lang="en-US" sz="2300" dirty="0"/>
              <a:t>is local to </a:t>
            </a:r>
            <a:r>
              <a:rPr lang="en-US" sz="2300" dirty="0" smtClean="0"/>
              <a:t>NIH</a:t>
            </a:r>
            <a:r>
              <a:rPr lang="en-US" sz="2300" dirty="0"/>
              <a:t>.</a:t>
            </a:r>
            <a:endParaRPr lang="en-US" sz="2300" dirty="0" smtClean="0"/>
          </a:p>
          <a:p>
            <a:pPr marL="0" lvl="0" indent="0">
              <a:lnSpc>
                <a:spcPct val="81000"/>
              </a:lnSpc>
              <a:spcBef>
                <a:spcPts val="300"/>
              </a:spcBef>
              <a:buNone/>
            </a:pPr>
            <a:r>
              <a:rPr lang="en-US" sz="2300" b="1" dirty="0" smtClean="0">
                <a:solidFill>
                  <a:srgbClr val="7030A0"/>
                </a:solidFill>
              </a:rPr>
              <a:t>swarm </a:t>
            </a:r>
            <a:r>
              <a:rPr lang="en-US" sz="2300" b="1" dirty="0">
                <a:solidFill>
                  <a:srgbClr val="7030A0"/>
                </a:solidFill>
              </a:rPr>
              <a:t>-f $</a:t>
            </a:r>
            <a:r>
              <a:rPr lang="en-US" sz="2300" b="1" dirty="0" err="1">
                <a:solidFill>
                  <a:srgbClr val="7030A0"/>
                </a:solidFill>
              </a:rPr>
              <a:t>sname</a:t>
            </a:r>
            <a:r>
              <a:rPr lang="en-US" sz="2300" b="1" dirty="0">
                <a:solidFill>
                  <a:srgbClr val="7030A0"/>
                </a:solidFill>
              </a:rPr>
              <a:t> -g 24 -t 16 --</a:t>
            </a:r>
            <a:r>
              <a:rPr lang="en-US" sz="2300" b="1" dirty="0" err="1">
                <a:solidFill>
                  <a:srgbClr val="7030A0"/>
                </a:solidFill>
              </a:rPr>
              <a:t>usecsh</a:t>
            </a:r>
            <a:r>
              <a:rPr lang="en-US" sz="2300" b="1" dirty="0">
                <a:solidFill>
                  <a:srgbClr val="7030A0"/>
                </a:solidFill>
              </a:rPr>
              <a:t> --time 2:59:00 </a:t>
            </a:r>
            <a:r>
              <a:rPr lang="en-US" sz="2300" b="1" dirty="0" smtClean="0">
                <a:solidFill>
                  <a:srgbClr val="7030A0"/>
                </a:solidFill>
              </a:rPr>
              <a:t>\</a:t>
            </a:r>
          </a:p>
          <a:p>
            <a:pPr marL="0" lvl="0" indent="0">
              <a:lnSpc>
                <a:spcPct val="81000"/>
              </a:lnSpc>
              <a:spcBef>
                <a:spcPts val="300"/>
              </a:spcBef>
              <a:buNone/>
            </a:pPr>
            <a:r>
              <a:rPr lang="en-US" sz="2300" b="1" dirty="0">
                <a:solidFill>
                  <a:srgbClr val="7030A0"/>
                </a:solidFill>
              </a:rPr>
              <a:t> </a:t>
            </a:r>
            <a:r>
              <a:rPr lang="en-US" sz="2300" b="1" dirty="0" smtClean="0">
                <a:solidFill>
                  <a:srgbClr val="7030A0"/>
                </a:solidFill>
              </a:rPr>
              <a:t>            </a:t>
            </a:r>
            <a:r>
              <a:rPr lang="en-US" sz="2300" b="1" dirty="0">
                <a:solidFill>
                  <a:srgbClr val="7030A0"/>
                </a:solidFill>
              </a:rPr>
              <a:t>--partition </a:t>
            </a:r>
            <a:r>
              <a:rPr lang="en-US" sz="2300" b="1" dirty="0" err="1" smtClean="0">
                <a:solidFill>
                  <a:srgbClr val="7030A0"/>
                </a:solidFill>
              </a:rPr>
              <a:t>nimh,norm</a:t>
            </a:r>
            <a:r>
              <a:rPr lang="en-US" sz="2300" b="1" dirty="0" smtClean="0">
                <a:solidFill>
                  <a:srgbClr val="7030A0"/>
                </a:solidFill>
              </a:rPr>
              <a:t> </a:t>
            </a:r>
            <a:r>
              <a:rPr lang="en-US" sz="2300" b="1" dirty="0">
                <a:solidFill>
                  <a:srgbClr val="7030A0"/>
                </a:solidFill>
              </a:rPr>
              <a:t>--job-name </a:t>
            </a:r>
            <a:r>
              <a:rPr lang="en-US" sz="2300" b="1" dirty="0" err="1">
                <a:solidFill>
                  <a:srgbClr val="7030A0"/>
                </a:solidFill>
              </a:rPr>
              <a:t>Warper</a:t>
            </a:r>
            <a:endParaRPr lang="en-US" sz="23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107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466</TotalTime>
  <Words>1058</Words>
  <Application>Microsoft Macintosh PowerPoint</Application>
  <PresentationFormat>On-screen Show (4:3)</PresentationFormat>
  <Paragraphs>172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 Rounded MT Bold</vt:lpstr>
      <vt:lpstr>Calibri</vt:lpstr>
      <vt:lpstr>Calibri Light</vt:lpstr>
      <vt:lpstr>Courier New</vt:lpstr>
      <vt:lpstr>Mangal</vt:lpstr>
      <vt:lpstr>Arial</vt:lpstr>
      <vt:lpstr>Office Theme</vt:lpstr>
      <vt:lpstr>Some AFNI Scripts</vt:lpstr>
      <vt:lpstr>Nonlinear Warping to MNI Template</vt:lpstr>
      <vt:lpstr>Two MNI Templates</vt:lpstr>
      <vt:lpstr>What @SSwarper Produces</vt:lpstr>
      <vt:lpstr>@SSwarper Results</vt:lpstr>
      <vt:lpstr>MNI Template Slices</vt:lpstr>
      <vt:lpstr>Script to Warp One Dataset – page 1</vt:lpstr>
      <vt:lpstr>Script to Warp One Dataset – page 2</vt:lpstr>
      <vt:lpstr>Above Script is Submitted for Each Subject</vt:lpstr>
      <vt:lpstr>Using Above Results</vt:lpstr>
      <vt:lpstr>afni_proc.py command – all of it</vt:lpstr>
      <vt:lpstr>afni_proc.py command – part 1</vt:lpstr>
      <vt:lpstr>afni_proc.py command – part 2</vt:lpstr>
      <vt:lpstr>PowerPoint Presentation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AFNI Scripts</dc:title>
  <dc:creator>Cox, Robert W. (NIH/NIMH) [E]</dc:creator>
  <cp:lastModifiedBy>Cox, Robert W. (NIH/NIMH) [E]</cp:lastModifiedBy>
  <cp:revision>31</cp:revision>
  <dcterms:created xsi:type="dcterms:W3CDTF">2017-10-04T12:38:32Z</dcterms:created>
  <dcterms:modified xsi:type="dcterms:W3CDTF">2017-12-08T16:37:35Z</dcterms:modified>
</cp:coreProperties>
</file>