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4"/>
    <p:restoredTop sz="94595"/>
  </p:normalViewPr>
  <p:slideViewPr>
    <p:cSldViewPr snapToGrid="0" snapToObjects="1">
      <p:cViewPr varScale="1">
        <p:scale>
          <a:sx n="96" d="100"/>
          <a:sy n="96" d="100"/>
        </p:scale>
        <p:origin x="680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9BD0E-A8CE-6D4D-B533-78B350F8879B}" type="datetimeFigureOut">
              <a:rPr lang="en-US" smtClean="0"/>
              <a:t>10/25/18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DE902-130E-E24D-B906-DF37DA8123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9012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9BD0E-A8CE-6D4D-B533-78B350F8879B}" type="datetimeFigureOut">
              <a:rPr lang="en-US" smtClean="0"/>
              <a:t>10/25/18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DE902-130E-E24D-B906-DF37DA8123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04259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9BD0E-A8CE-6D4D-B533-78B350F8879B}" type="datetimeFigureOut">
              <a:rPr lang="en-US" smtClean="0"/>
              <a:t>10/25/18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DE902-130E-E24D-B906-DF37DA8123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13926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9BD0E-A8CE-6D4D-B533-78B350F8879B}" type="datetimeFigureOut">
              <a:rPr lang="en-US" smtClean="0"/>
              <a:t>10/25/18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DE902-130E-E24D-B906-DF37DA8123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0595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9BD0E-A8CE-6D4D-B533-78B350F8879B}" type="datetimeFigureOut">
              <a:rPr lang="en-US" smtClean="0"/>
              <a:t>10/25/18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DE902-130E-E24D-B906-DF37DA8123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24775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9BD0E-A8CE-6D4D-B533-78B350F8879B}" type="datetimeFigureOut">
              <a:rPr lang="en-US" smtClean="0"/>
              <a:t>10/25/18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DE902-130E-E24D-B906-DF37DA8123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0056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9BD0E-A8CE-6D4D-B533-78B350F8879B}" type="datetimeFigureOut">
              <a:rPr lang="en-US" smtClean="0"/>
              <a:t>10/25/18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DE902-130E-E24D-B906-DF37DA8123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17596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9BD0E-A8CE-6D4D-B533-78B350F8879B}" type="datetimeFigureOut">
              <a:rPr lang="en-US" smtClean="0"/>
              <a:t>10/25/18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DE902-130E-E24D-B906-DF37DA8123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0073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9BD0E-A8CE-6D4D-B533-78B350F8879B}" type="datetimeFigureOut">
              <a:rPr lang="en-US" smtClean="0"/>
              <a:t>10/25/18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DE902-130E-E24D-B906-DF37DA8123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3825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9BD0E-A8CE-6D4D-B533-78B350F8879B}" type="datetimeFigureOut">
              <a:rPr lang="en-US" smtClean="0"/>
              <a:t>10/25/18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DE902-130E-E24D-B906-DF37DA8123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7508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9BD0E-A8CE-6D4D-B533-78B350F8879B}" type="datetimeFigureOut">
              <a:rPr lang="en-US" smtClean="0"/>
              <a:t>10/25/18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DE902-130E-E24D-B906-DF37DA8123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07109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09BD0E-A8CE-6D4D-B533-78B350F8879B}" type="datetimeFigureOut">
              <a:rPr lang="en-US" smtClean="0"/>
              <a:t>10/25/18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8DE902-130E-E24D-B906-DF37DA8123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59726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60400"/>
            <a:ext cx="7772400" cy="1470025"/>
          </a:xfrm>
        </p:spPr>
        <p:txBody>
          <a:bodyPr>
            <a:normAutofit/>
          </a:bodyPr>
          <a:lstStyle/>
          <a:p>
            <a:r>
              <a:rPr lang="en-US" sz="5400" b="1" dirty="0"/>
              <a:t>Resting State Analysis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Pre-processing</a:t>
            </a:r>
          </a:p>
          <a:p>
            <a:r>
              <a:rPr lang="en-US" b="1" dirty="0">
                <a:solidFill>
                  <a:srgbClr val="FF0000"/>
                </a:solidFill>
              </a:rPr>
              <a:t>Caveats &amp; Kvetches</a:t>
            </a:r>
          </a:p>
          <a:p>
            <a:r>
              <a:rPr lang="en-US" b="1" dirty="0">
                <a:solidFill>
                  <a:srgbClr val="FF0000"/>
                </a:solidFill>
              </a:rPr>
              <a:t>Tools</a:t>
            </a:r>
          </a:p>
        </p:txBody>
      </p:sp>
    </p:spTree>
    <p:extLst>
      <p:ext uri="{BB962C8B-B14F-4D97-AF65-F5344CB8AC3E}">
        <p14:creationId xmlns:p14="http://schemas.microsoft.com/office/powerpoint/2010/main" val="2263074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Self-Referencing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Basic issue: No external information to “tie down” the analysis</a:t>
            </a:r>
          </a:p>
          <a:p>
            <a:pPr lvl="1"/>
            <a:r>
              <a:rPr lang="en-US" dirty="0"/>
              <a:t>No task timing, no behavior measurements</a:t>
            </a:r>
          </a:p>
          <a:p>
            <a:r>
              <a:rPr lang="en-US" dirty="0"/>
              <a:t>Can only reference data to itself</a:t>
            </a:r>
          </a:p>
          <a:p>
            <a:r>
              <a:rPr lang="en-US" dirty="0"/>
              <a:t>Which means that statistical inference is tricky</a:t>
            </a:r>
          </a:p>
          <a:p>
            <a:r>
              <a:rPr lang="en-US" dirty="0"/>
              <a:t>Artifacts can reduce </a:t>
            </a:r>
            <a:r>
              <a:rPr lang="en-US" b="1" i="1" dirty="0">
                <a:solidFill>
                  <a:srgbClr val="FF0000"/>
                </a:solidFill>
              </a:rPr>
              <a:t>and/or </a:t>
            </a:r>
            <a:r>
              <a:rPr lang="en-US" dirty="0"/>
              <a:t>increase inter-regional correlations of RS data</a:t>
            </a:r>
          </a:p>
        </p:txBody>
      </p:sp>
    </p:spTree>
    <p:extLst>
      <p:ext uri="{BB962C8B-B14F-4D97-AF65-F5344CB8AC3E}">
        <p14:creationId xmlns:p14="http://schemas.microsoft.com/office/powerpoint/2010/main" val="24328199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Issues to Suffer With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Spikes in the data</a:t>
            </a:r>
          </a:p>
          <a:p>
            <a:r>
              <a:rPr lang="en-US" dirty="0"/>
              <a:t>Motion artifacts, even after image registration</a:t>
            </a:r>
          </a:p>
          <a:p>
            <a:r>
              <a:rPr lang="en-US" dirty="0"/>
              <a:t>Physiological signals</a:t>
            </a:r>
          </a:p>
          <a:p>
            <a:r>
              <a:rPr lang="en-US" dirty="0"/>
              <a:t>Long-term drifts = low frequency noise</a:t>
            </a:r>
          </a:p>
          <a:p>
            <a:r>
              <a:rPr lang="en-US" dirty="0"/>
              <a:t>Rapid signal changes = high frequency noise</a:t>
            </a:r>
          </a:p>
          <a:p>
            <a:pPr lvl="1"/>
            <a:r>
              <a:rPr lang="en-US" dirty="0"/>
              <a:t>BOLD effect is slow, so signal changes faster than time scale of (say) 10 seconds aren’t (mostly) BOLD</a:t>
            </a:r>
          </a:p>
        </p:txBody>
      </p:sp>
    </p:spTree>
    <p:extLst>
      <p:ext uri="{BB962C8B-B14F-4D97-AF65-F5344CB8AC3E}">
        <p14:creationId xmlns:p14="http://schemas.microsoft.com/office/powerpoint/2010/main" val="16778200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73"/>
            <a:ext cx="8229600" cy="1143000"/>
          </a:xfrm>
        </p:spPr>
        <p:txBody>
          <a:bodyPr/>
          <a:lstStyle/>
          <a:p>
            <a:r>
              <a:rPr lang="en-US" dirty="0"/>
              <a:t>Solutions via Pre-Processing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34473"/>
            <a:ext cx="8229600" cy="4708525"/>
          </a:xfrm>
        </p:spPr>
        <p:txBody>
          <a:bodyPr/>
          <a:lstStyle/>
          <a:p>
            <a:r>
              <a:rPr lang="en-US" dirty="0" err="1"/>
              <a:t>Despiking</a:t>
            </a:r>
            <a:r>
              <a:rPr lang="en-US" dirty="0"/>
              <a:t> the data</a:t>
            </a:r>
          </a:p>
          <a:p>
            <a:r>
              <a:rPr lang="en-US" dirty="0"/>
              <a:t>Slice timing correction</a:t>
            </a:r>
          </a:p>
          <a:p>
            <a:r>
              <a:rPr lang="en-US" dirty="0"/>
              <a:t>Motion correction</a:t>
            </a:r>
          </a:p>
          <a:p>
            <a:r>
              <a:rPr lang="en-US" dirty="0"/>
              <a:t>Spatial normalization, alignment of EPI to anatomy, segmentation of anatomy</a:t>
            </a:r>
          </a:p>
          <a:p>
            <a:r>
              <a:rPr lang="en-US" dirty="0"/>
              <a:t>Extraction of tissue-based </a:t>
            </a:r>
            <a:r>
              <a:rPr lang="en-US" dirty="0" err="1"/>
              <a:t>regressors</a:t>
            </a:r>
            <a:r>
              <a:rPr lang="en-US" dirty="0"/>
              <a:t> of no interest [e.g., </a:t>
            </a:r>
            <a:r>
              <a:rPr lang="en-US" b="1" dirty="0">
                <a:solidFill>
                  <a:srgbClr val="FF0000"/>
                </a:solidFill>
              </a:rPr>
              <a:t>ANATICOR</a:t>
            </a:r>
            <a:r>
              <a:rPr lang="en-US" dirty="0"/>
              <a:t> (HJ Jo et </a:t>
            </a:r>
            <a:r>
              <a:rPr lang="en-US" dirty="0" err="1"/>
              <a:t>alii</a:t>
            </a:r>
            <a:r>
              <a:rPr lang="en-US"/>
              <a:t>)]</a:t>
            </a:r>
            <a:endParaRPr lang="en-US" dirty="0"/>
          </a:p>
          <a:p>
            <a:pPr lvl="1"/>
            <a:r>
              <a:rPr lang="en-US" dirty="0"/>
              <a:t>Spatial blurring, if any, comes </a:t>
            </a:r>
            <a:r>
              <a:rPr lang="en-US" b="1" i="1" dirty="0"/>
              <a:t>AFTER</a:t>
            </a:r>
            <a:r>
              <a:rPr lang="en-US" dirty="0"/>
              <a:t> this step</a:t>
            </a:r>
          </a:p>
          <a:p>
            <a:r>
              <a:rPr lang="en-US" dirty="0"/>
              <a:t>Motion censoring + Nuisance regression [via </a:t>
            </a:r>
            <a:r>
              <a:rPr lang="en-US" b="1" dirty="0" err="1">
                <a:solidFill>
                  <a:srgbClr val="FF0000"/>
                </a:solidFill>
              </a:rPr>
              <a:t>RetroTS</a:t>
            </a:r>
            <a:r>
              <a:rPr lang="en-US" dirty="0"/>
              <a:t>] + </a:t>
            </a:r>
            <a:r>
              <a:rPr lang="en-US" dirty="0" err="1"/>
              <a:t>Bandpass</a:t>
            </a:r>
            <a:r>
              <a:rPr lang="en-US" dirty="0"/>
              <a:t> filtering [all in one step]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39166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0317"/>
            <a:ext cx="8229600" cy="1143000"/>
          </a:xfrm>
        </p:spPr>
        <p:txBody>
          <a:bodyPr/>
          <a:lstStyle/>
          <a:p>
            <a:r>
              <a:rPr lang="en-US" dirty="0"/>
              <a:t>Things We Really Don’t Like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35622"/>
            <a:ext cx="8229600" cy="5018719"/>
          </a:xfrm>
        </p:spPr>
        <p:txBody>
          <a:bodyPr/>
          <a:lstStyle/>
          <a:p>
            <a:r>
              <a:rPr lang="en-US" dirty="0"/>
              <a:t>Global Signal Regression (GSR)</a:t>
            </a:r>
          </a:p>
          <a:p>
            <a:pPr lvl="1"/>
            <a:r>
              <a:rPr lang="en-US" dirty="0"/>
              <a:t>Its effects on inter-regional correlations are unquantifiable, spatially variable, and can significantly differ between subject groups</a:t>
            </a:r>
          </a:p>
          <a:p>
            <a:pPr lvl="1"/>
            <a:r>
              <a:rPr lang="en-US" dirty="0"/>
              <a:t>There is a strong interaction between GSR and subject head motion that is also confusing</a:t>
            </a:r>
          </a:p>
          <a:p>
            <a:r>
              <a:rPr lang="en-US" dirty="0"/>
              <a:t>Poor software implementations of the pre-processing steps</a:t>
            </a:r>
          </a:p>
          <a:p>
            <a:pPr lvl="1"/>
            <a:r>
              <a:rPr lang="en-US" dirty="0"/>
              <a:t>and poorly written Methods sections of papers</a:t>
            </a:r>
          </a:p>
          <a:p>
            <a:r>
              <a:rPr lang="en-US" dirty="0"/>
              <a:t>Spatial blurring before tissue-based regressor extraction!</a:t>
            </a:r>
          </a:p>
        </p:txBody>
      </p:sp>
    </p:spTree>
    <p:extLst>
      <p:ext uri="{BB962C8B-B14F-4D97-AF65-F5344CB8AC3E}">
        <p14:creationId xmlns:p14="http://schemas.microsoft.com/office/powerpoint/2010/main" val="4943659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RS-FMRI: Still Condensing from</a:t>
            </a:r>
            <a:br>
              <a:rPr lang="en-US" dirty="0"/>
            </a:br>
            <a:r>
              <a:rPr lang="en-US" dirty="0"/>
              <a:t>the Primordial Quark-Gluon Plasma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7521" y="1600200"/>
            <a:ext cx="8499799" cy="4786150"/>
          </a:xfrm>
        </p:spPr>
        <p:txBody>
          <a:bodyPr/>
          <a:lstStyle/>
          <a:p>
            <a:r>
              <a:rPr lang="en-US" dirty="0"/>
              <a:t>Data acquisition and processing for RS-FMRI is still unsettled</a:t>
            </a:r>
          </a:p>
          <a:p>
            <a:pPr lvl="1"/>
            <a:r>
              <a:rPr lang="en-US" b="1" dirty="0"/>
              <a:t>MUCH</a:t>
            </a:r>
            <a:r>
              <a:rPr lang="en-US" dirty="0"/>
              <a:t> more so than for task-based FMRI</a:t>
            </a:r>
          </a:p>
          <a:p>
            <a:r>
              <a:rPr lang="en-US" dirty="0"/>
              <a:t>How to deal with removal of various artifacts is still a subject for R&amp;D</a:t>
            </a:r>
          </a:p>
          <a:p>
            <a:r>
              <a:rPr lang="en-US" dirty="0"/>
              <a:t>How to interpret the results is also up in the air</a:t>
            </a:r>
          </a:p>
          <a:p>
            <a:r>
              <a:rPr lang="en-US" dirty="0"/>
              <a:t>Convergence of results from different strains of evidence, and/or from different types of analyses is a good thing</a:t>
            </a:r>
          </a:p>
        </p:txBody>
      </p:sp>
    </p:spTree>
    <p:extLst>
      <p:ext uri="{BB962C8B-B14F-4D97-AF65-F5344CB8AC3E}">
        <p14:creationId xmlns:p14="http://schemas.microsoft.com/office/powerpoint/2010/main" val="8077977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3684"/>
            <a:ext cx="8229600" cy="1143000"/>
          </a:xfrm>
        </p:spPr>
        <p:txBody>
          <a:bodyPr/>
          <a:lstStyle/>
          <a:p>
            <a:r>
              <a:rPr lang="en-US" dirty="0"/>
              <a:t>Tools in AFNI - 1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671" y="1074568"/>
            <a:ext cx="8731833" cy="5507158"/>
          </a:xfrm>
        </p:spPr>
        <p:txBody>
          <a:bodyPr/>
          <a:lstStyle/>
          <a:p>
            <a:r>
              <a:rPr lang="en-US" b="1" dirty="0" err="1">
                <a:solidFill>
                  <a:srgbClr val="FF0000"/>
                </a:solidFill>
              </a:rPr>
              <a:t>afni_proc.py</a:t>
            </a:r>
            <a:r>
              <a:rPr lang="en-US" dirty="0"/>
              <a:t> will do the pre-processing steps as we currently recommend</a:t>
            </a:r>
          </a:p>
          <a:p>
            <a:pPr lvl="1"/>
            <a:r>
              <a:rPr lang="en-US" dirty="0"/>
              <a:t>Results are ready-to-analyze individual subject time series datasets, hopefully cleaned up, and in standard (atlas/template) space</a:t>
            </a:r>
          </a:p>
          <a:p>
            <a:r>
              <a:rPr lang="en-US" b="1" dirty="0">
                <a:solidFill>
                  <a:srgbClr val="FF0000"/>
                </a:solidFill>
              </a:rPr>
              <a:t>3dTcorrMap</a:t>
            </a:r>
            <a:r>
              <a:rPr lang="en-US" dirty="0"/>
              <a:t> = compute average correlation of every voxel with every other voxel in the brain</a:t>
            </a:r>
          </a:p>
          <a:p>
            <a:pPr lvl="1"/>
            <a:r>
              <a:rPr lang="en-US" dirty="0"/>
              <a:t>AKA “overall connectedness” of each voxel</a:t>
            </a:r>
          </a:p>
          <a:p>
            <a:r>
              <a:rPr lang="en-US" b="1" dirty="0">
                <a:solidFill>
                  <a:srgbClr val="FF0000"/>
                </a:solidFill>
              </a:rPr>
              <a:t>3dTcorr1D</a:t>
            </a:r>
            <a:r>
              <a:rPr lang="en-US" dirty="0"/>
              <a:t> = compute correlation of every voxel time series in a dataset with external time series in a 1D text file</a:t>
            </a:r>
          </a:p>
        </p:txBody>
      </p:sp>
    </p:spTree>
    <p:extLst>
      <p:ext uri="{BB962C8B-B14F-4D97-AF65-F5344CB8AC3E}">
        <p14:creationId xmlns:p14="http://schemas.microsoft.com/office/powerpoint/2010/main" val="33289998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3684"/>
            <a:ext cx="8229600" cy="1143000"/>
          </a:xfrm>
        </p:spPr>
        <p:txBody>
          <a:bodyPr/>
          <a:lstStyle/>
          <a:p>
            <a:r>
              <a:rPr lang="en-US" dirty="0"/>
              <a:t>Tools in AFNI - 2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671" y="1074568"/>
            <a:ext cx="8731833" cy="5507158"/>
          </a:xfrm>
        </p:spPr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3dAutoTcorrelate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= compute and save correlation of every voxel time series with every other voxel time series	</a:t>
            </a:r>
          </a:p>
          <a:p>
            <a:pPr lvl="1"/>
            <a:r>
              <a:rPr lang="en-US" dirty="0"/>
              <a:t>Output file can be </a:t>
            </a:r>
            <a:r>
              <a:rPr lang="en-US" b="1" dirty="0"/>
              <a:t>HUMUNGOLIOUS</a:t>
            </a:r>
          </a:p>
          <a:p>
            <a:r>
              <a:rPr lang="en-US" b="1" dirty="0">
                <a:solidFill>
                  <a:srgbClr val="FF0000"/>
                </a:solidFill>
              </a:rPr>
              <a:t>AFNI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InstaCorr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= interactive tool for testing one dataset with seed-based correlation</a:t>
            </a:r>
          </a:p>
          <a:p>
            <a:r>
              <a:rPr lang="en-US" b="1" dirty="0">
                <a:solidFill>
                  <a:srgbClr val="FF0000"/>
                </a:solidFill>
              </a:rPr>
              <a:t>3dGroupInCorr</a:t>
            </a:r>
            <a:r>
              <a:rPr lang="en-US" dirty="0"/>
              <a:t> = interactive tool for testing 1 or 2 groups of datasets with seed-based correlation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87831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/>
              <a:t>Paper </a:t>
            </a:r>
            <a:r>
              <a:rPr lang="en-US" sz="4800" dirty="0"/>
              <a:t>from NIMH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7521" y="1417638"/>
            <a:ext cx="8597497" cy="4708525"/>
          </a:xfrm>
        </p:spPr>
        <p:txBody>
          <a:bodyPr/>
          <a:lstStyle/>
          <a:p>
            <a:r>
              <a:rPr lang="en-US" sz="3600" dirty="0"/>
              <a:t>Illustrates how to process and think about RS-FMRI data</a:t>
            </a:r>
          </a:p>
          <a:p>
            <a:pPr marL="0" indent="0">
              <a:buNone/>
            </a:pPr>
            <a:r>
              <a:rPr lang="en-US" sz="3600" dirty="0">
                <a:latin typeface="Arial Rounded MT Bold"/>
                <a:cs typeface="Arial Rounded MT Bold"/>
              </a:rPr>
              <a:t>Fractionation of social brain circuits in autism spectrum disorders</a:t>
            </a:r>
          </a:p>
          <a:p>
            <a:pPr marL="0" indent="0">
              <a:buNone/>
            </a:pPr>
            <a:r>
              <a:rPr lang="en-US" sz="3600" dirty="0">
                <a:latin typeface="Arial Rounded MT Bold"/>
                <a:cs typeface="Arial Rounded MT Bold"/>
              </a:rPr>
              <a:t>SJ </a:t>
            </a:r>
            <a:r>
              <a:rPr lang="en-US" sz="3600" dirty="0" err="1">
                <a:latin typeface="Arial Rounded MT Bold"/>
                <a:cs typeface="Arial Rounded MT Bold"/>
              </a:rPr>
              <a:t>Gotts</a:t>
            </a:r>
            <a:r>
              <a:rPr lang="en-US" sz="3600" dirty="0">
                <a:latin typeface="Arial Rounded MT Bold"/>
                <a:cs typeface="Arial Rounded MT Bold"/>
              </a:rPr>
              <a:t>, WK Simmons, LA </a:t>
            </a:r>
            <a:r>
              <a:rPr lang="en-US" sz="3600" dirty="0" err="1">
                <a:latin typeface="Arial Rounded MT Bold"/>
                <a:cs typeface="Arial Rounded MT Bold"/>
              </a:rPr>
              <a:t>Milbury</a:t>
            </a:r>
            <a:r>
              <a:rPr lang="en-US" sz="3600" dirty="0">
                <a:latin typeface="Arial Rounded MT Bold"/>
                <a:cs typeface="Arial Rounded MT Bold"/>
              </a:rPr>
              <a:t>, GL Wallace, RW Cox, and A Martin</a:t>
            </a:r>
          </a:p>
          <a:p>
            <a:pPr marL="0" indent="0">
              <a:buNone/>
            </a:pPr>
            <a:r>
              <a:rPr lang="en-US" sz="3600" b="1" i="1" dirty="0">
                <a:latin typeface="Arial Rounded MT Bold"/>
                <a:cs typeface="Arial Rounded MT Bold"/>
              </a:rPr>
              <a:t>Brain</a:t>
            </a:r>
            <a:r>
              <a:rPr lang="en-US" sz="3600" b="1" dirty="0">
                <a:latin typeface="Arial Rounded MT Bold"/>
                <a:cs typeface="Arial Rounded MT Bold"/>
              </a:rPr>
              <a:t> 135:2711-2725 (2012)</a:t>
            </a:r>
          </a:p>
          <a:p>
            <a:pPr marL="0" indent="0">
              <a:buNone/>
            </a:pPr>
            <a:r>
              <a:rPr lang="en-US" sz="3600" dirty="0" err="1">
                <a:latin typeface="Arial Rounded MT Bold"/>
                <a:cs typeface="Arial Rounded MT Bold"/>
              </a:rPr>
              <a:t>doi</a:t>
            </a:r>
            <a:r>
              <a:rPr lang="en-US" sz="3600" dirty="0">
                <a:latin typeface="Arial Rounded MT Bold"/>
                <a:cs typeface="Arial Rounded MT Bold"/>
              </a:rPr>
              <a:t>: 10.1093/brain/aws160</a:t>
            </a:r>
          </a:p>
        </p:txBody>
      </p:sp>
    </p:spTree>
    <p:extLst>
      <p:ext uri="{BB962C8B-B14F-4D97-AF65-F5344CB8AC3E}">
        <p14:creationId xmlns:p14="http://schemas.microsoft.com/office/powerpoint/2010/main" val="13330889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469</Words>
  <Application>Microsoft Macintosh PowerPoint</Application>
  <PresentationFormat>On-screen Show (4:3)</PresentationFormat>
  <Paragraphs>55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Arial Rounded MT Bold</vt:lpstr>
      <vt:lpstr>Calibri</vt:lpstr>
      <vt:lpstr>Office Theme</vt:lpstr>
      <vt:lpstr>Resting State Analysis</vt:lpstr>
      <vt:lpstr>Self-Referencing</vt:lpstr>
      <vt:lpstr>Issues to Suffer With</vt:lpstr>
      <vt:lpstr>Solutions via Pre-Processing</vt:lpstr>
      <vt:lpstr>Things We Really Don’t Like</vt:lpstr>
      <vt:lpstr>RS-FMRI: Still Condensing from the Primordial Quark-Gluon Plasma</vt:lpstr>
      <vt:lpstr>Tools in AFNI - 1</vt:lpstr>
      <vt:lpstr>Tools in AFNI - 2</vt:lpstr>
      <vt:lpstr>Paper from NIMH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Resting State Analysis</dc:title>
  <dc:creator>Robert Cox</dc:creator>
  <cp:lastModifiedBy>Microsoft Office User</cp:lastModifiedBy>
  <cp:revision>13</cp:revision>
  <dcterms:created xsi:type="dcterms:W3CDTF">2013-02-27T18:19:41Z</dcterms:created>
  <dcterms:modified xsi:type="dcterms:W3CDTF">2018-10-25T17:46:54Z</dcterms:modified>
</cp:coreProperties>
</file>