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45"/>
  </p:notesMasterIdLst>
  <p:sldIdLst>
    <p:sldId id="257" r:id="rId3"/>
    <p:sldId id="285" r:id="rId4"/>
    <p:sldId id="728" r:id="rId5"/>
    <p:sldId id="731" r:id="rId6"/>
    <p:sldId id="730" r:id="rId7"/>
    <p:sldId id="699" r:id="rId8"/>
    <p:sldId id="698" r:id="rId9"/>
    <p:sldId id="733" r:id="rId10"/>
    <p:sldId id="718" r:id="rId11"/>
    <p:sldId id="721" r:id="rId12"/>
    <p:sldId id="723" r:id="rId13"/>
    <p:sldId id="716" r:id="rId14"/>
    <p:sldId id="719" r:id="rId15"/>
    <p:sldId id="720" r:id="rId16"/>
    <p:sldId id="703" r:id="rId17"/>
    <p:sldId id="729" r:id="rId18"/>
    <p:sldId id="705" r:id="rId19"/>
    <p:sldId id="706" r:id="rId20"/>
    <p:sldId id="700" r:id="rId21"/>
    <p:sldId id="726" r:id="rId22"/>
    <p:sldId id="695" r:id="rId23"/>
    <p:sldId id="670" r:id="rId24"/>
    <p:sldId id="682" r:id="rId25"/>
    <p:sldId id="671" r:id="rId26"/>
    <p:sldId id="709" r:id="rId27"/>
    <p:sldId id="293" r:id="rId28"/>
    <p:sldId id="294" r:id="rId29"/>
    <p:sldId id="296" r:id="rId30"/>
    <p:sldId id="673" r:id="rId31"/>
    <p:sldId id="696" r:id="rId32"/>
    <p:sldId id="674" r:id="rId33"/>
    <p:sldId id="675" r:id="rId34"/>
    <p:sldId id="710" r:id="rId35"/>
    <p:sldId id="677" r:id="rId36"/>
    <p:sldId id="685" r:id="rId37"/>
    <p:sldId id="679" r:id="rId38"/>
    <p:sldId id="680" r:id="rId39"/>
    <p:sldId id="724" r:id="rId40"/>
    <p:sldId id="732" r:id="rId41"/>
    <p:sldId id="727" r:id="rId42"/>
    <p:sldId id="711" r:id="rId43"/>
    <p:sldId id="66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FF"/>
    <a:srgbClr val="0608C0"/>
    <a:srgbClr val="FF1F69"/>
    <a:srgbClr val="014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DCE13-4C40-A94E-A905-9004DA99C3ED}" v="176" dt="2020-02-02T20:20:17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8"/>
    <p:restoredTop sz="93539"/>
  </p:normalViewPr>
  <p:slideViewPr>
    <p:cSldViewPr snapToGrid="0" snapToObjects="1">
      <p:cViewPr varScale="1">
        <p:scale>
          <a:sx n="115" d="100"/>
          <a:sy n="115" d="100"/>
        </p:scale>
        <p:origin x="744" y="208"/>
      </p:cViewPr>
      <p:guideLst/>
    </p:cSldViewPr>
  </p:slideViewPr>
  <p:outlineViewPr>
    <p:cViewPr>
      <p:scale>
        <a:sx n="33" d="100"/>
        <a:sy n="33" d="100"/>
      </p:scale>
      <p:origin x="0" y="-1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, Gang (NIH/NIMH) [E]" userId="c42642f7-0bff-460e-a48f-d5b378b392f9" providerId="ADAL" clId="{A49D3B7B-6D67-BE4D-9DAC-5E4C90F3A0D1}"/>
    <pc:docChg chg="undo custSel addSld modSld">
      <pc:chgData name="Chen, Gang (NIH/NIMH) [E]" userId="c42642f7-0bff-460e-a48f-d5b378b392f9" providerId="ADAL" clId="{A49D3B7B-6D67-BE4D-9DAC-5E4C90F3A0D1}" dt="2019-12-10T21:29:52.690" v="917" actId="20577"/>
      <pc:docMkLst>
        <pc:docMk/>
      </pc:docMkLst>
      <pc:sldChg chg="modSp">
        <pc:chgData name="Chen, Gang (NIH/NIMH) [E]" userId="c42642f7-0bff-460e-a48f-d5b378b392f9" providerId="ADAL" clId="{A49D3B7B-6D67-BE4D-9DAC-5E4C90F3A0D1}" dt="2019-12-04T18:53:32.088" v="2" actId="27636"/>
        <pc:sldMkLst>
          <pc:docMk/>
          <pc:sldMk cId="2246268450" sldId="285"/>
        </pc:sldMkLst>
        <pc:spChg chg="mod">
          <ac:chgData name="Chen, Gang (NIH/NIMH) [E]" userId="c42642f7-0bff-460e-a48f-d5b378b392f9" providerId="ADAL" clId="{A49D3B7B-6D67-BE4D-9DAC-5E4C90F3A0D1}" dt="2019-12-04T18:53:32.088" v="2" actId="27636"/>
          <ac:spMkLst>
            <pc:docMk/>
            <pc:sldMk cId="2246268450" sldId="285"/>
            <ac:spMk id="5122" creationId="{00000000-0000-0000-0000-000000000000}"/>
          </ac:spMkLst>
        </pc:spChg>
      </pc:sldChg>
      <pc:sldChg chg="modSp">
        <pc:chgData name="Chen, Gang (NIH/NIMH) [E]" userId="c42642f7-0bff-460e-a48f-d5b378b392f9" providerId="ADAL" clId="{A49D3B7B-6D67-BE4D-9DAC-5E4C90F3A0D1}" dt="2019-12-05T16:28:20.751" v="680" actId="114"/>
        <pc:sldMkLst>
          <pc:docMk/>
          <pc:sldMk cId="3468107723" sldId="721"/>
        </pc:sldMkLst>
        <pc:spChg chg="mod">
          <ac:chgData name="Chen, Gang (NIH/NIMH) [E]" userId="c42642f7-0bff-460e-a48f-d5b378b392f9" providerId="ADAL" clId="{A49D3B7B-6D67-BE4D-9DAC-5E4C90F3A0D1}" dt="2019-12-05T16:28:20.751" v="680" actId="114"/>
          <ac:spMkLst>
            <pc:docMk/>
            <pc:sldMk cId="3468107723" sldId="721"/>
            <ac:spMk id="5122" creationId="{00000000-0000-0000-0000-000000000000}"/>
          </ac:spMkLst>
        </pc:spChg>
      </pc:sldChg>
      <pc:sldChg chg="addSp delSp modSp modAnim">
        <pc:chgData name="Chen, Gang (NIH/NIMH) [E]" userId="c42642f7-0bff-460e-a48f-d5b378b392f9" providerId="ADAL" clId="{A49D3B7B-6D67-BE4D-9DAC-5E4C90F3A0D1}" dt="2019-12-05T14:25:48.923" v="618" actId="14100"/>
        <pc:sldMkLst>
          <pc:docMk/>
          <pc:sldMk cId="174678024" sldId="728"/>
        </pc:sldMkLst>
        <pc:spChg chg="mod">
          <ac:chgData name="Chen, Gang (NIH/NIMH) [E]" userId="c42642f7-0bff-460e-a48f-d5b378b392f9" providerId="ADAL" clId="{A49D3B7B-6D67-BE4D-9DAC-5E4C90F3A0D1}" dt="2019-12-05T14:19:33.307" v="510" actId="1076"/>
          <ac:spMkLst>
            <pc:docMk/>
            <pc:sldMk cId="174678024" sldId="728"/>
            <ac:spMk id="14" creationId="{00000000-0000-0000-0000-000000000000}"/>
          </ac:spMkLst>
        </pc:spChg>
        <pc:spChg chg="mod">
          <ac:chgData name="Chen, Gang (NIH/NIMH) [E]" userId="c42642f7-0bff-460e-a48f-d5b378b392f9" providerId="ADAL" clId="{A49D3B7B-6D67-BE4D-9DAC-5E4C90F3A0D1}" dt="2019-12-05T14:25:05.261" v="612" actId="20577"/>
          <ac:spMkLst>
            <pc:docMk/>
            <pc:sldMk cId="174678024" sldId="728"/>
            <ac:spMk id="5122" creationId="{00000000-0000-0000-0000-000000000000}"/>
          </ac:spMkLst>
        </pc:spChg>
        <pc:picChg chg="del">
          <ac:chgData name="Chen, Gang (NIH/NIMH) [E]" userId="c42642f7-0bff-460e-a48f-d5b378b392f9" providerId="ADAL" clId="{A49D3B7B-6D67-BE4D-9DAC-5E4C90F3A0D1}" dt="2019-12-04T18:55:28.073" v="67" actId="478"/>
          <ac:picMkLst>
            <pc:docMk/>
            <pc:sldMk cId="174678024" sldId="728"/>
            <ac:picMk id="3" creationId="{9EC42898-A543-0441-9F19-2BFD5FD76E4E}"/>
          </ac:picMkLst>
        </pc:picChg>
        <pc:picChg chg="add mod">
          <ac:chgData name="Chen, Gang (NIH/NIMH) [E]" userId="c42642f7-0bff-460e-a48f-d5b378b392f9" providerId="ADAL" clId="{A49D3B7B-6D67-BE4D-9DAC-5E4C90F3A0D1}" dt="2019-12-05T14:25:48.923" v="618" actId="14100"/>
          <ac:picMkLst>
            <pc:docMk/>
            <pc:sldMk cId="174678024" sldId="728"/>
            <ac:picMk id="4" creationId="{EE88CCF4-DEB0-1E45-A6B0-860D6AA926CB}"/>
          </ac:picMkLst>
        </pc:picChg>
      </pc:sldChg>
      <pc:sldChg chg="modSp add">
        <pc:chgData name="Chen, Gang (NIH/NIMH) [E]" userId="c42642f7-0bff-460e-a48f-d5b378b392f9" providerId="ADAL" clId="{A49D3B7B-6D67-BE4D-9DAC-5E4C90F3A0D1}" dt="2019-12-04T22:02:08.277" v="121" actId="20577"/>
        <pc:sldMkLst>
          <pc:docMk/>
          <pc:sldMk cId="4210972469" sldId="730"/>
        </pc:sldMkLst>
        <pc:spChg chg="mod">
          <ac:chgData name="Chen, Gang (NIH/NIMH) [E]" userId="c42642f7-0bff-460e-a48f-d5b378b392f9" providerId="ADAL" clId="{A49D3B7B-6D67-BE4D-9DAC-5E4C90F3A0D1}" dt="2019-12-04T22:02:08.277" v="121" actId="20577"/>
          <ac:spMkLst>
            <pc:docMk/>
            <pc:sldMk cId="4210972469" sldId="730"/>
            <ac:spMk id="5122" creationId="{00000000-0000-0000-0000-000000000000}"/>
          </ac:spMkLst>
        </pc:spChg>
      </pc:sldChg>
      <pc:sldChg chg="addSp delSp modSp add">
        <pc:chgData name="Chen, Gang (NIH/NIMH) [E]" userId="c42642f7-0bff-460e-a48f-d5b378b392f9" providerId="ADAL" clId="{A49D3B7B-6D67-BE4D-9DAC-5E4C90F3A0D1}" dt="2019-12-05T14:26:27.010" v="619" actId="478"/>
        <pc:sldMkLst>
          <pc:docMk/>
          <pc:sldMk cId="1927185135" sldId="731"/>
        </pc:sldMkLst>
        <pc:spChg chg="mod">
          <ac:chgData name="Chen, Gang (NIH/NIMH) [E]" userId="c42642f7-0bff-460e-a48f-d5b378b392f9" providerId="ADAL" clId="{A49D3B7B-6D67-BE4D-9DAC-5E4C90F3A0D1}" dt="2019-12-05T14:19:54.233" v="523" actId="20577"/>
          <ac:spMkLst>
            <pc:docMk/>
            <pc:sldMk cId="1927185135" sldId="731"/>
            <ac:spMk id="14" creationId="{00000000-0000-0000-0000-000000000000}"/>
          </ac:spMkLst>
        </pc:spChg>
        <pc:spChg chg="mod">
          <ac:chgData name="Chen, Gang (NIH/NIMH) [E]" userId="c42642f7-0bff-460e-a48f-d5b378b392f9" providerId="ADAL" clId="{A49D3B7B-6D67-BE4D-9DAC-5E4C90F3A0D1}" dt="2019-12-05T14:22:00.208" v="588"/>
          <ac:spMkLst>
            <pc:docMk/>
            <pc:sldMk cId="1927185135" sldId="731"/>
            <ac:spMk id="5122" creationId="{00000000-0000-0000-0000-000000000000}"/>
          </ac:spMkLst>
        </pc:spChg>
        <pc:picChg chg="add del">
          <ac:chgData name="Chen, Gang (NIH/NIMH) [E]" userId="c42642f7-0bff-460e-a48f-d5b378b392f9" providerId="ADAL" clId="{A49D3B7B-6D67-BE4D-9DAC-5E4C90F3A0D1}" dt="2019-12-05T14:26:27.010" v="619" actId="478"/>
          <ac:picMkLst>
            <pc:docMk/>
            <pc:sldMk cId="1927185135" sldId="731"/>
            <ac:picMk id="4" creationId="{EE88CCF4-DEB0-1E45-A6B0-860D6AA926CB}"/>
          </ac:picMkLst>
        </pc:picChg>
      </pc:sldChg>
      <pc:sldChg chg="modSp add modAnim">
        <pc:chgData name="Chen, Gang (NIH/NIMH) [E]" userId="c42642f7-0bff-460e-a48f-d5b378b392f9" providerId="ADAL" clId="{A49D3B7B-6D67-BE4D-9DAC-5E4C90F3A0D1}" dt="2019-12-10T21:29:52.690" v="917" actId="20577"/>
        <pc:sldMkLst>
          <pc:docMk/>
          <pc:sldMk cId="3942729146" sldId="732"/>
        </pc:sldMkLst>
        <pc:spChg chg="mod">
          <ac:chgData name="Chen, Gang (NIH/NIMH) [E]" userId="c42642f7-0bff-460e-a48f-d5b378b392f9" providerId="ADAL" clId="{A49D3B7B-6D67-BE4D-9DAC-5E4C90F3A0D1}" dt="2019-12-10T21:27:43.841" v="688" actId="20577"/>
          <ac:spMkLst>
            <pc:docMk/>
            <pc:sldMk cId="3942729146" sldId="732"/>
            <ac:spMk id="14" creationId="{00000000-0000-0000-0000-000000000000}"/>
          </ac:spMkLst>
        </pc:spChg>
        <pc:spChg chg="mod">
          <ac:chgData name="Chen, Gang (NIH/NIMH) [E]" userId="c42642f7-0bff-460e-a48f-d5b378b392f9" providerId="ADAL" clId="{A49D3B7B-6D67-BE4D-9DAC-5E4C90F3A0D1}" dt="2019-12-10T21:29:52.690" v="917" actId="20577"/>
          <ac:spMkLst>
            <pc:docMk/>
            <pc:sldMk cId="3942729146" sldId="732"/>
            <ac:spMk id="5122" creationId="{00000000-0000-0000-0000-000000000000}"/>
          </ac:spMkLst>
        </pc:spChg>
      </pc:sldChg>
    </pc:docChg>
  </pc:docChgLst>
  <pc:docChgLst>
    <pc:chgData name="Chen, Gang (NIH/NIMH) [E]" userId="c42642f7-0bff-460e-a48f-d5b378b392f9" providerId="ADAL" clId="{9FF41235-1305-7D46-AEFB-85ABE7319C8D}"/>
    <pc:docChg chg="undo custSel addSld delSld modSld sldOrd">
      <pc:chgData name="Chen, Gang (NIH/NIMH) [E]" userId="c42642f7-0bff-460e-a48f-d5b378b392f9" providerId="ADAL" clId="{9FF41235-1305-7D46-AEFB-85ABE7319C8D}" dt="2019-11-07T17:15:37.716" v="270" actId="767"/>
      <pc:docMkLst>
        <pc:docMk/>
      </pc:docMkLst>
      <pc:sldChg chg="addSp modSp">
        <pc:chgData name="Chen, Gang (NIH/NIMH) [E]" userId="c42642f7-0bff-460e-a48f-d5b378b392f9" providerId="ADAL" clId="{9FF41235-1305-7D46-AEFB-85ABE7319C8D}" dt="2019-11-06T16:51:52.771" v="52" actId="114"/>
        <pc:sldMkLst>
          <pc:docMk/>
          <pc:sldMk cId="2304207975" sldId="257"/>
        </pc:sldMkLst>
        <pc:spChg chg="mod">
          <ac:chgData name="Chen, Gang (NIH/NIMH) [E]" userId="c42642f7-0bff-460e-a48f-d5b378b392f9" providerId="ADAL" clId="{9FF41235-1305-7D46-AEFB-85ABE7319C8D}" dt="2019-11-06T16:51:52.771" v="52" actId="114"/>
          <ac:spMkLst>
            <pc:docMk/>
            <pc:sldMk cId="2304207975" sldId="257"/>
            <ac:spMk id="14" creationId="{00000000-0000-0000-0000-000000000000}"/>
          </ac:spMkLst>
        </pc:spChg>
        <pc:spChg chg="add">
          <ac:chgData name="Chen, Gang (NIH/NIMH) [E]" userId="c42642f7-0bff-460e-a48f-d5b378b392f9" providerId="ADAL" clId="{9FF41235-1305-7D46-AEFB-85ABE7319C8D}" dt="2019-11-06T16:51:36.100" v="51"/>
          <ac:spMkLst>
            <pc:docMk/>
            <pc:sldMk cId="2304207975" sldId="257"/>
            <ac:spMk id="23" creationId="{9A047D85-B25E-AA44-9613-2079E3ABF39C}"/>
          </ac:spMkLst>
        </pc:spChg>
      </pc:sldChg>
      <pc:sldChg chg="modSp">
        <pc:chgData name="Chen, Gang (NIH/NIMH) [E]" userId="c42642f7-0bff-460e-a48f-d5b378b392f9" providerId="ADAL" clId="{9FF41235-1305-7D46-AEFB-85ABE7319C8D}" dt="2019-11-06T18:07:43.246" v="269" actId="20577"/>
        <pc:sldMkLst>
          <pc:docMk/>
          <pc:sldMk cId="2288694373" sldId="667"/>
        </pc:sldMkLst>
        <pc:spChg chg="mod">
          <ac:chgData name="Chen, Gang (NIH/NIMH) [E]" userId="c42642f7-0bff-460e-a48f-d5b378b392f9" providerId="ADAL" clId="{9FF41235-1305-7D46-AEFB-85ABE7319C8D}" dt="2019-11-06T18:07:43.246" v="269" actId="20577"/>
          <ac:spMkLst>
            <pc:docMk/>
            <pc:sldMk cId="2288694373" sldId="667"/>
            <ac:spMk id="5122" creationId="{00000000-0000-0000-0000-000000000000}"/>
          </ac:spMkLst>
        </pc:spChg>
      </pc:sldChg>
      <pc:sldChg chg="modSp">
        <pc:chgData name="Chen, Gang (NIH/NIMH) [E]" userId="c42642f7-0bff-460e-a48f-d5b378b392f9" providerId="ADAL" clId="{9FF41235-1305-7D46-AEFB-85ABE7319C8D}" dt="2019-11-06T17:51:53.279" v="245" actId="20577"/>
        <pc:sldMkLst>
          <pc:docMk/>
          <pc:sldMk cId="3570102841" sldId="670"/>
        </pc:sldMkLst>
        <pc:spChg chg="mod">
          <ac:chgData name="Chen, Gang (NIH/NIMH) [E]" userId="c42642f7-0bff-460e-a48f-d5b378b392f9" providerId="ADAL" clId="{9FF41235-1305-7D46-AEFB-85ABE7319C8D}" dt="2019-11-06T17:51:53.279" v="245" actId="20577"/>
          <ac:spMkLst>
            <pc:docMk/>
            <pc:sldMk cId="3570102841" sldId="670"/>
            <ac:spMk id="5122" creationId="{00000000-0000-0000-0000-000000000000}"/>
          </ac:spMkLst>
        </pc:spChg>
      </pc:sldChg>
      <pc:sldChg chg="modSp">
        <pc:chgData name="Chen, Gang (NIH/NIMH) [E]" userId="c42642f7-0bff-460e-a48f-d5b378b392f9" providerId="ADAL" clId="{9FF41235-1305-7D46-AEFB-85ABE7319C8D}" dt="2019-11-06T17:52:13.401" v="246" actId="20577"/>
        <pc:sldMkLst>
          <pc:docMk/>
          <pc:sldMk cId="2300527192" sldId="682"/>
        </pc:sldMkLst>
        <pc:spChg chg="mod">
          <ac:chgData name="Chen, Gang (NIH/NIMH) [E]" userId="c42642f7-0bff-460e-a48f-d5b378b392f9" providerId="ADAL" clId="{9FF41235-1305-7D46-AEFB-85ABE7319C8D}" dt="2019-11-06T17:52:13.401" v="246" actId="20577"/>
          <ac:spMkLst>
            <pc:docMk/>
            <pc:sldMk cId="2300527192" sldId="682"/>
            <ac:spMk id="5122" creationId="{00000000-0000-0000-0000-000000000000}"/>
          </ac:spMkLst>
        </pc:spChg>
      </pc:sldChg>
      <pc:sldChg chg="modSp">
        <pc:chgData name="Chen, Gang (NIH/NIMH) [E]" userId="c42642f7-0bff-460e-a48f-d5b378b392f9" providerId="ADAL" clId="{9FF41235-1305-7D46-AEFB-85ABE7319C8D}" dt="2019-11-05T02:05:23.360" v="49" actId="255"/>
        <pc:sldMkLst>
          <pc:docMk/>
          <pc:sldMk cId="1538547414" sldId="710"/>
        </pc:sldMkLst>
        <pc:spChg chg="mod">
          <ac:chgData name="Chen, Gang (NIH/NIMH) [E]" userId="c42642f7-0bff-460e-a48f-d5b378b392f9" providerId="ADAL" clId="{9FF41235-1305-7D46-AEFB-85ABE7319C8D}" dt="2019-11-05T02:05:23.360" v="49" actId="255"/>
          <ac:spMkLst>
            <pc:docMk/>
            <pc:sldMk cId="1538547414" sldId="710"/>
            <ac:spMk id="2" creationId="{A52AE279-C3A9-5F4E-BAED-5516919A75B7}"/>
          </ac:spMkLst>
        </pc:spChg>
      </pc:sldChg>
      <pc:sldChg chg="addSp delSp modSp delAnim">
        <pc:chgData name="Chen, Gang (NIH/NIMH) [E]" userId="c42642f7-0bff-460e-a48f-d5b378b392f9" providerId="ADAL" clId="{9FF41235-1305-7D46-AEFB-85ABE7319C8D}" dt="2019-11-06T17:11:37.701" v="163" actId="14100"/>
        <pc:sldMkLst>
          <pc:docMk/>
          <pc:sldMk cId="1835098795" sldId="716"/>
        </pc:sldMkLst>
        <pc:spChg chg="mod">
          <ac:chgData name="Chen, Gang (NIH/NIMH) [E]" userId="c42642f7-0bff-460e-a48f-d5b378b392f9" providerId="ADAL" clId="{9FF41235-1305-7D46-AEFB-85ABE7319C8D}" dt="2019-11-06T17:07:22.271" v="130" actId="20577"/>
          <ac:spMkLst>
            <pc:docMk/>
            <pc:sldMk cId="1835098795" sldId="716"/>
            <ac:spMk id="5122" creationId="{00000000-0000-0000-0000-000000000000}"/>
          </ac:spMkLst>
        </pc:spChg>
        <pc:picChg chg="add del mod">
          <ac:chgData name="Chen, Gang (NIH/NIMH) [E]" userId="c42642f7-0bff-460e-a48f-d5b378b392f9" providerId="ADAL" clId="{9FF41235-1305-7D46-AEFB-85ABE7319C8D}" dt="2019-11-06T17:10:22.237" v="135" actId="478"/>
          <ac:picMkLst>
            <pc:docMk/>
            <pc:sldMk cId="1835098795" sldId="716"/>
            <ac:picMk id="3" creationId="{6B518C6B-AC04-E145-946B-5CCFBA3AB523}"/>
          </ac:picMkLst>
        </pc:picChg>
        <pc:picChg chg="del">
          <ac:chgData name="Chen, Gang (NIH/NIMH) [E]" userId="c42642f7-0bff-460e-a48f-d5b378b392f9" providerId="ADAL" clId="{9FF41235-1305-7D46-AEFB-85ABE7319C8D}" dt="2019-11-06T17:09:01.738" v="131" actId="478"/>
          <ac:picMkLst>
            <pc:docMk/>
            <pc:sldMk cId="1835098795" sldId="716"/>
            <ac:picMk id="4" creationId="{55FF188C-13F7-9946-9955-8F12D67E547D}"/>
          </ac:picMkLst>
        </pc:picChg>
        <pc:picChg chg="add mod">
          <ac:chgData name="Chen, Gang (NIH/NIMH) [E]" userId="c42642f7-0bff-460e-a48f-d5b378b392f9" providerId="ADAL" clId="{9FF41235-1305-7D46-AEFB-85ABE7319C8D}" dt="2019-11-06T17:11:37.701" v="163" actId="14100"/>
          <ac:picMkLst>
            <pc:docMk/>
            <pc:sldMk cId="1835098795" sldId="716"/>
            <ac:picMk id="6" creationId="{B902C55D-C21F-A844-91AB-6341023D77E7}"/>
          </ac:picMkLst>
        </pc:picChg>
        <pc:picChg chg="add mod">
          <ac:chgData name="Chen, Gang (NIH/NIMH) [E]" userId="c42642f7-0bff-460e-a48f-d5b378b392f9" providerId="ADAL" clId="{9FF41235-1305-7D46-AEFB-85ABE7319C8D}" dt="2019-11-06T17:11:23.098" v="160"/>
          <ac:picMkLst>
            <pc:docMk/>
            <pc:sldMk cId="1835098795" sldId="716"/>
            <ac:picMk id="9" creationId="{347DE62D-D8EA-8945-B360-4024B8E4ACD8}"/>
          </ac:picMkLst>
        </pc:picChg>
      </pc:sldChg>
      <pc:sldChg chg="add">
        <pc:chgData name="Chen, Gang (NIH/NIMH) [E]" userId="c42642f7-0bff-460e-a48f-d5b378b392f9" providerId="ADAL" clId="{9FF41235-1305-7D46-AEFB-85ABE7319C8D}" dt="2019-11-06T14:26:00.569" v="50"/>
        <pc:sldMkLst>
          <pc:docMk/>
          <pc:sldMk cId="3533205620" sldId="718"/>
        </pc:sldMkLst>
      </pc:sldChg>
      <pc:sldChg chg="addSp delSp modSp">
        <pc:chgData name="Chen, Gang (NIH/NIMH) [E]" userId="c42642f7-0bff-460e-a48f-d5b378b392f9" providerId="ADAL" clId="{9FF41235-1305-7D46-AEFB-85ABE7319C8D}" dt="2019-11-06T17:12:49.718" v="188" actId="20577"/>
        <pc:sldMkLst>
          <pc:docMk/>
          <pc:sldMk cId="3600100852" sldId="719"/>
        </pc:sldMkLst>
        <pc:spChg chg="mod">
          <ac:chgData name="Chen, Gang (NIH/NIMH) [E]" userId="c42642f7-0bff-460e-a48f-d5b378b392f9" providerId="ADAL" clId="{9FF41235-1305-7D46-AEFB-85ABE7319C8D}" dt="2019-11-06T17:12:49.718" v="188" actId="20577"/>
          <ac:spMkLst>
            <pc:docMk/>
            <pc:sldMk cId="3600100852" sldId="719"/>
            <ac:spMk id="5122" creationId="{00000000-0000-0000-0000-000000000000}"/>
          </ac:spMkLst>
        </pc:spChg>
        <pc:picChg chg="del">
          <ac:chgData name="Chen, Gang (NIH/NIMH) [E]" userId="c42642f7-0bff-460e-a48f-d5b378b392f9" providerId="ADAL" clId="{9FF41235-1305-7D46-AEFB-85ABE7319C8D}" dt="2019-11-06T17:11:49.871" v="164" actId="478"/>
          <ac:picMkLst>
            <pc:docMk/>
            <pc:sldMk cId="3600100852" sldId="719"/>
            <ac:picMk id="3" creationId="{3CE45253-8734-9143-8D3A-7347A7876DB5}"/>
          </ac:picMkLst>
        </pc:picChg>
        <pc:picChg chg="add mod">
          <ac:chgData name="Chen, Gang (NIH/NIMH) [E]" userId="c42642f7-0bff-460e-a48f-d5b378b392f9" providerId="ADAL" clId="{9FF41235-1305-7D46-AEFB-85ABE7319C8D}" dt="2019-11-06T17:12:34.219" v="173" actId="1036"/>
          <ac:picMkLst>
            <pc:docMk/>
            <pc:sldMk cId="3600100852" sldId="719"/>
            <ac:picMk id="4" creationId="{C8104AB6-68AE-CE48-87DD-9E6B348239D9}"/>
          </ac:picMkLst>
        </pc:picChg>
      </pc:sldChg>
      <pc:sldChg chg="addSp delSp modSp delAnim">
        <pc:chgData name="Chen, Gang (NIH/NIMH) [E]" userId="c42642f7-0bff-460e-a48f-d5b378b392f9" providerId="ADAL" clId="{9FF41235-1305-7D46-AEFB-85ABE7319C8D}" dt="2019-11-06T17:15:21.006" v="194" actId="1076"/>
        <pc:sldMkLst>
          <pc:docMk/>
          <pc:sldMk cId="355726956" sldId="720"/>
        </pc:sldMkLst>
        <pc:picChg chg="add mod">
          <ac:chgData name="Chen, Gang (NIH/NIMH) [E]" userId="c42642f7-0bff-460e-a48f-d5b378b392f9" providerId="ADAL" clId="{9FF41235-1305-7D46-AEFB-85ABE7319C8D}" dt="2019-11-06T17:14:49.718" v="191" actId="1076"/>
          <ac:picMkLst>
            <pc:docMk/>
            <pc:sldMk cId="355726956" sldId="720"/>
            <ac:picMk id="3" creationId="{AB46EBAA-97ED-7746-AFED-5F580492F354}"/>
          </ac:picMkLst>
        </pc:picChg>
        <pc:picChg chg="del">
          <ac:chgData name="Chen, Gang (NIH/NIMH) [E]" userId="c42642f7-0bff-460e-a48f-d5b378b392f9" providerId="ADAL" clId="{9FF41235-1305-7D46-AEFB-85ABE7319C8D}" dt="2019-11-06T17:14:22.457" v="189" actId="478"/>
          <ac:picMkLst>
            <pc:docMk/>
            <pc:sldMk cId="355726956" sldId="720"/>
            <ac:picMk id="4" creationId="{4995B899-AC0B-9640-82FF-27BDB3496A7F}"/>
          </ac:picMkLst>
        </pc:picChg>
        <pc:picChg chg="del">
          <ac:chgData name="Chen, Gang (NIH/NIMH) [E]" userId="c42642f7-0bff-460e-a48f-d5b378b392f9" providerId="ADAL" clId="{9FF41235-1305-7D46-AEFB-85ABE7319C8D}" dt="2019-11-06T17:14:56.119" v="192" actId="478"/>
          <ac:picMkLst>
            <pc:docMk/>
            <pc:sldMk cId="355726956" sldId="720"/>
            <ac:picMk id="6" creationId="{48564FE2-DDF3-7D47-B8B2-6F28A3BF3CBD}"/>
          </ac:picMkLst>
        </pc:picChg>
        <pc:picChg chg="add mod">
          <ac:chgData name="Chen, Gang (NIH/NIMH) [E]" userId="c42642f7-0bff-460e-a48f-d5b378b392f9" providerId="ADAL" clId="{9FF41235-1305-7D46-AEFB-85ABE7319C8D}" dt="2019-11-06T17:15:21.006" v="194" actId="1076"/>
          <ac:picMkLst>
            <pc:docMk/>
            <pc:sldMk cId="355726956" sldId="720"/>
            <ac:picMk id="8" creationId="{80DD78C9-ADFD-F14B-99EB-3932F37AF4B4}"/>
          </ac:picMkLst>
        </pc:picChg>
      </pc:sldChg>
      <pc:sldChg chg="addSp modSp">
        <pc:chgData name="Chen, Gang (NIH/NIMH) [E]" userId="c42642f7-0bff-460e-a48f-d5b378b392f9" providerId="ADAL" clId="{9FF41235-1305-7D46-AEFB-85ABE7319C8D}" dt="2019-11-06T17:06:31.724" v="115" actId="14100"/>
        <pc:sldMkLst>
          <pc:docMk/>
          <pc:sldMk cId="581874025" sldId="723"/>
        </pc:sldMkLst>
        <pc:spChg chg="mod">
          <ac:chgData name="Chen, Gang (NIH/NIMH) [E]" userId="c42642f7-0bff-460e-a48f-d5b378b392f9" providerId="ADAL" clId="{9FF41235-1305-7D46-AEFB-85ABE7319C8D}" dt="2019-11-06T17:05:01.006" v="97" actId="1035"/>
          <ac:spMkLst>
            <pc:docMk/>
            <pc:sldMk cId="581874025" sldId="723"/>
            <ac:spMk id="8" creationId="{E69CF6AB-9466-F242-8BC5-B9992EAF7C21}"/>
          </ac:spMkLst>
        </pc:spChg>
        <pc:spChg chg="add mod">
          <ac:chgData name="Chen, Gang (NIH/NIMH) [E]" userId="c42642f7-0bff-460e-a48f-d5b378b392f9" providerId="ADAL" clId="{9FF41235-1305-7D46-AEFB-85ABE7319C8D}" dt="2019-11-06T17:06:31.724" v="115" actId="14100"/>
          <ac:spMkLst>
            <pc:docMk/>
            <pc:sldMk cId="581874025" sldId="723"/>
            <ac:spMk id="9" creationId="{98238B01-A4D3-E346-A004-CE744668E9FC}"/>
          </ac:spMkLst>
        </pc:spChg>
        <pc:spChg chg="mod">
          <ac:chgData name="Chen, Gang (NIH/NIMH) [E]" userId="c42642f7-0bff-460e-a48f-d5b378b392f9" providerId="ADAL" clId="{9FF41235-1305-7D46-AEFB-85ABE7319C8D}" dt="2019-11-05T02:00:13.111" v="3" actId="255"/>
          <ac:spMkLst>
            <pc:docMk/>
            <pc:sldMk cId="581874025" sldId="723"/>
            <ac:spMk id="5122" creationId="{00000000-0000-0000-0000-000000000000}"/>
          </ac:spMkLst>
        </pc:spChg>
        <pc:picChg chg="mod">
          <ac:chgData name="Chen, Gang (NIH/NIMH) [E]" userId="c42642f7-0bff-460e-a48f-d5b378b392f9" providerId="ADAL" clId="{9FF41235-1305-7D46-AEFB-85ABE7319C8D}" dt="2019-11-05T02:00:17.478" v="4" actId="1076"/>
          <ac:picMkLst>
            <pc:docMk/>
            <pc:sldMk cId="581874025" sldId="723"/>
            <ac:picMk id="3" creationId="{BC527EC2-1AF4-6D4B-8B09-A8822F802C31}"/>
          </ac:picMkLst>
        </pc:picChg>
      </pc:sldChg>
      <pc:sldChg chg="addSp modSp">
        <pc:chgData name="Chen, Gang (NIH/NIMH) [E]" userId="c42642f7-0bff-460e-a48f-d5b378b392f9" providerId="ADAL" clId="{9FF41235-1305-7D46-AEFB-85ABE7319C8D}" dt="2019-11-07T17:15:37.716" v="270" actId="767"/>
        <pc:sldMkLst>
          <pc:docMk/>
          <pc:sldMk cId="1461092471" sldId="724"/>
        </pc:sldMkLst>
        <pc:spChg chg="add mod">
          <ac:chgData name="Chen, Gang (NIH/NIMH) [E]" userId="c42642f7-0bff-460e-a48f-d5b378b392f9" providerId="ADAL" clId="{9FF41235-1305-7D46-AEFB-85ABE7319C8D}" dt="2019-11-07T17:15:37.716" v="270" actId="767"/>
          <ac:spMkLst>
            <pc:docMk/>
            <pc:sldMk cId="1461092471" sldId="724"/>
            <ac:spMk id="2" creationId="{A721BE8F-8C33-D543-81B1-6413156F3C6A}"/>
          </ac:spMkLst>
        </pc:spChg>
      </pc:sldChg>
      <pc:sldChg chg="add del ord">
        <pc:chgData name="Chen, Gang (NIH/NIMH) [E]" userId="c42642f7-0bff-460e-a48f-d5b378b392f9" providerId="ADAL" clId="{9FF41235-1305-7D46-AEFB-85ABE7319C8D}" dt="2019-11-06T18:03:30.235" v="259"/>
        <pc:sldMkLst>
          <pc:docMk/>
          <pc:sldMk cId="2777478921" sldId="725"/>
        </pc:sldMkLst>
      </pc:sldChg>
      <pc:sldChg chg="modSp">
        <pc:chgData name="Chen, Gang (NIH/NIMH) [E]" userId="c42642f7-0bff-460e-a48f-d5b378b392f9" providerId="ADAL" clId="{9FF41235-1305-7D46-AEFB-85ABE7319C8D}" dt="2019-11-06T17:39:50.628" v="244" actId="207"/>
        <pc:sldMkLst>
          <pc:docMk/>
          <pc:sldMk cId="2943138655" sldId="726"/>
        </pc:sldMkLst>
        <pc:spChg chg="mod">
          <ac:chgData name="Chen, Gang (NIH/NIMH) [E]" userId="c42642f7-0bff-460e-a48f-d5b378b392f9" providerId="ADAL" clId="{9FF41235-1305-7D46-AEFB-85ABE7319C8D}" dt="2019-11-06T17:39:50.628" v="244" actId="207"/>
          <ac:spMkLst>
            <pc:docMk/>
            <pc:sldMk cId="2943138655" sldId="726"/>
            <ac:spMk id="5122" creationId="{00000000-0000-0000-0000-000000000000}"/>
          </ac:spMkLst>
        </pc:spChg>
      </pc:sldChg>
      <pc:sldChg chg="modSp">
        <pc:chgData name="Chen, Gang (NIH/NIMH) [E]" userId="c42642f7-0bff-460e-a48f-d5b378b392f9" providerId="ADAL" clId="{9FF41235-1305-7D46-AEFB-85ABE7319C8D}" dt="2019-11-06T16:53:45.643" v="68" actId="20577"/>
        <pc:sldMkLst>
          <pc:docMk/>
          <pc:sldMk cId="174678024" sldId="728"/>
        </pc:sldMkLst>
        <pc:spChg chg="mod">
          <ac:chgData name="Chen, Gang (NIH/NIMH) [E]" userId="c42642f7-0bff-460e-a48f-d5b378b392f9" providerId="ADAL" clId="{9FF41235-1305-7D46-AEFB-85ABE7319C8D}" dt="2019-11-06T16:53:45.643" v="68" actId="20577"/>
          <ac:spMkLst>
            <pc:docMk/>
            <pc:sldMk cId="174678024" sldId="728"/>
            <ac:spMk id="5122" creationId="{00000000-0000-0000-0000-000000000000}"/>
          </ac:spMkLst>
        </pc:spChg>
      </pc:sldChg>
    </pc:docChg>
  </pc:docChgLst>
  <pc:docChgLst>
    <pc:chgData name="Chen, Gang (NIH/NIMH) [E]" userId="c42642f7-0bff-460e-a48f-d5b378b392f9" providerId="ADAL" clId="{4C9DCE13-4C40-A94E-A905-9004DA99C3ED}"/>
    <pc:docChg chg="modSld">
      <pc:chgData name="Chen, Gang (NIH/NIMH) [E]" userId="c42642f7-0bff-460e-a48f-d5b378b392f9" providerId="ADAL" clId="{4C9DCE13-4C40-A94E-A905-9004DA99C3ED}" dt="2020-02-23T20:14:29.143" v="244" actId="20577"/>
      <pc:docMkLst>
        <pc:docMk/>
      </pc:docMkLst>
      <pc:sldChg chg="modSp modAnim">
        <pc:chgData name="Chen, Gang (NIH/NIMH) [E]" userId="c42642f7-0bff-460e-a48f-d5b378b392f9" providerId="ADAL" clId="{4C9DCE13-4C40-A94E-A905-9004DA99C3ED}" dt="2020-02-02T20:20:17.387" v="175" actId="20577"/>
        <pc:sldMkLst>
          <pc:docMk/>
          <pc:sldMk cId="174678024" sldId="728"/>
        </pc:sldMkLst>
        <pc:spChg chg="mod">
          <ac:chgData name="Chen, Gang (NIH/NIMH) [E]" userId="c42642f7-0bff-460e-a48f-d5b378b392f9" providerId="ADAL" clId="{4C9DCE13-4C40-A94E-A905-9004DA99C3ED}" dt="2020-02-02T20:20:17.387" v="175" actId="20577"/>
          <ac:spMkLst>
            <pc:docMk/>
            <pc:sldMk cId="174678024" sldId="728"/>
            <ac:spMk id="5122" creationId="{00000000-0000-0000-0000-000000000000}"/>
          </ac:spMkLst>
        </pc:spChg>
        <pc:picChg chg="mod">
          <ac:chgData name="Chen, Gang (NIH/NIMH) [E]" userId="c42642f7-0bff-460e-a48f-d5b378b392f9" providerId="ADAL" clId="{4C9DCE13-4C40-A94E-A905-9004DA99C3ED}" dt="2020-02-02T20:18:26.645" v="2" actId="14100"/>
          <ac:picMkLst>
            <pc:docMk/>
            <pc:sldMk cId="174678024" sldId="728"/>
            <ac:picMk id="4" creationId="{EE88CCF4-DEB0-1E45-A6B0-860D6AA926CB}"/>
          </ac:picMkLst>
        </pc:picChg>
      </pc:sldChg>
      <pc:sldChg chg="modSp">
        <pc:chgData name="Chen, Gang (NIH/NIMH) [E]" userId="c42642f7-0bff-460e-a48f-d5b378b392f9" providerId="ADAL" clId="{4C9DCE13-4C40-A94E-A905-9004DA99C3ED}" dt="2020-02-23T20:14:29.143" v="244" actId="20577"/>
        <pc:sldMkLst>
          <pc:docMk/>
          <pc:sldMk cId="4210972469" sldId="730"/>
        </pc:sldMkLst>
        <pc:spChg chg="mod">
          <ac:chgData name="Chen, Gang (NIH/NIMH) [E]" userId="c42642f7-0bff-460e-a48f-d5b378b392f9" providerId="ADAL" clId="{4C9DCE13-4C40-A94E-A905-9004DA99C3ED}" dt="2020-02-23T20:14:29.143" v="244" actId="20577"/>
          <ac:spMkLst>
            <pc:docMk/>
            <pc:sldMk cId="4210972469" sldId="730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0D55-BB38-254D-895C-F5BE0E7F6388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E17DC-BD72-4E4B-B294-5CED5B7A2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15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 Most software packages do not even allow you see those islands underneath the sea level! Like emission test: with or without pollution for gas engines? Ritualized step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8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 Most software packages do not even allow you see those islands underneath the sea level! Like emission test: with or without pollution for gas engines? Ritualized step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98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Don’t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mention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rare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rate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until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last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minute. 1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out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of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100,000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people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Similar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situation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with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monthly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suicidal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/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divorce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data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in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the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military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0992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Don’t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mention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rare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rate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until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last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minute. 1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out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of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100,000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people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Similar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situation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with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monthly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suicidal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/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divorce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data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in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the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military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1540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Don’t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mention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rare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rate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until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last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minute. 1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out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of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100,000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people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Similar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situation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with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monthly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suicidal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/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divorce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data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in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the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military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647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Don’t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mention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rare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rate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until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last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minute. 1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out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of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100,000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people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Similar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situation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with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monthly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suicidal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/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divorce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data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in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the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military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7744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Don’t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mention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rare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rate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until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last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minute. 1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out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of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100,000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people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Similar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situation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with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monthly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suicidal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/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divorce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data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in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the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military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7930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Conventional statistics focuses on asymptotic properties such as unbiasedness, which requires large sample size. 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25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 already saw the consequence of full ignorance and full trust on data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11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Three goals! 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 Care more about model performance for future (out-of-sample) data instead of unbiasedness.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45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Three goals! 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 Care more about model performance for future (out-of-sample) data instead of unbiasedness.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34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Data kindly provided by Dr. Elizabeth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Redcay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90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you’re always happy with GLM and never wished that the threshold (p or cluster size) could be a little demanding, I can stop here and you can leave the room. Depending reviewers’ leniency, currently reviewers may force you to stick with correction through voxel-wise p-value of 0.001!</a:t>
            </a:r>
          </a:p>
        </p:txBody>
      </p:sp>
    </p:spTree>
    <p:extLst>
      <p:ext uri="{BB962C8B-B14F-4D97-AF65-F5344CB8AC3E}">
        <p14:creationId xmlns:p14="http://schemas.microsoft.com/office/powerpoint/2010/main" val="273612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does not seem to be a viable solution: we rarely see many ROI-based analysis unless there are only a few ROIs.</a:t>
            </a:r>
          </a:p>
        </p:txBody>
      </p:sp>
    </p:spTree>
    <p:extLst>
      <p:ext uri="{BB962C8B-B14F-4D97-AF65-F5344CB8AC3E}">
        <p14:creationId xmlns:p14="http://schemas.microsoft.com/office/powerpoint/2010/main" val="849684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 indices,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for subject, and j for regions. Intermediate and transition step!</a:t>
            </a:r>
          </a:p>
        </p:txBody>
      </p:sp>
    </p:spTree>
    <p:extLst>
      <p:ext uri="{BB962C8B-B14F-4D97-AF65-F5344CB8AC3E}">
        <p14:creationId xmlns:p14="http://schemas.microsoft.com/office/powerpoint/2010/main" val="1294938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Same model as LME except subtle differences</a:t>
            </a:r>
          </a:p>
        </p:txBody>
      </p:sp>
    </p:spTree>
    <p:extLst>
      <p:ext uri="{BB962C8B-B14F-4D97-AF65-F5344CB8AC3E}">
        <p14:creationId xmlns:p14="http://schemas.microsoft.com/office/powerpoint/2010/main" val="1280856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This is why few people adopt ROI-based analysis because of heavy penalty through Bonferroni correction</a:t>
            </a:r>
          </a:p>
        </p:txBody>
      </p:sp>
    </p:spTree>
    <p:extLst>
      <p:ext uri="{BB962C8B-B14F-4D97-AF65-F5344CB8AC3E}">
        <p14:creationId xmlns:p14="http://schemas.microsoft.com/office/powerpoint/2010/main" val="604750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Any reason we can’t discuss the evidence for the effect at Left Superior Gyrus?</a:t>
            </a:r>
          </a:p>
        </p:txBody>
      </p:sp>
    </p:spTree>
    <p:extLst>
      <p:ext uri="{BB962C8B-B14F-4D97-AF65-F5344CB8AC3E}">
        <p14:creationId xmlns:p14="http://schemas.microsoft.com/office/powerpoint/2010/main" val="1844075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Let’s start with a</a:t>
            </a:r>
            <a:r>
              <a:rPr lang="en-US" baseline="0" dirty="0">
                <a:latin typeface="Garamond" charset="0"/>
                <a:ea typeface="ＭＳ Ｐゴシック" charset="0"/>
                <a:cs typeface="ＭＳ Ｐゴシック" charset="0"/>
              </a:rPr>
              <a:t> simple example of 2 x 3 ANCOVA</a:t>
            </a:r>
          </a:p>
          <a:p>
            <a:pPr marL="342900" indent="-342900" eaLnBrk="1" hangingPunct="1">
              <a:buFont typeface="Courier New"/>
              <a:buChar char="o"/>
            </a:pPr>
            <a:r>
              <a:rPr lang="en-US" baseline="0" dirty="0">
                <a:latin typeface="Garamond" charset="0"/>
                <a:ea typeface="ＭＳ Ｐゴシック" charset="0"/>
                <a:cs typeface="ＭＳ Ｐゴシック" charset="0"/>
              </a:rPr>
              <a:t>Two groups with 17 subjects in each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31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9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 Most software packages do not even allow you see those islands underneath the sea level! Like emission test: with or without pollution for gas engines? Ritualized step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549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Data were kindly provided by Luiz Pessoa</a:t>
            </a:r>
          </a:p>
        </p:txBody>
      </p:sp>
    </p:spTree>
    <p:extLst>
      <p:ext uri="{BB962C8B-B14F-4D97-AF65-F5344CB8AC3E}">
        <p14:creationId xmlns:p14="http://schemas.microsoft.com/office/powerpoint/2010/main" val="1097315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81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54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If you’re always happy with GLM and never wished that the threshold (p or cluster size) could be a little demanding, I can stop here and you can leave the room. </a:t>
            </a:r>
          </a:p>
        </p:txBody>
      </p:sp>
    </p:spTree>
    <p:extLst>
      <p:ext uri="{BB962C8B-B14F-4D97-AF65-F5344CB8AC3E}">
        <p14:creationId xmlns:p14="http://schemas.microsoft.com/office/powerpoint/2010/main" val="340732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605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47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Poor club, big world</a:t>
            </a:r>
          </a:p>
        </p:txBody>
      </p:sp>
    </p:spTree>
    <p:extLst>
      <p:ext uri="{BB962C8B-B14F-4D97-AF65-F5344CB8AC3E}">
        <p14:creationId xmlns:p14="http://schemas.microsoft.com/office/powerpoint/2010/main" val="2754530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Let’s start with a</a:t>
            </a:r>
            <a:r>
              <a:rPr lang="en-US" baseline="0" dirty="0">
                <a:latin typeface="Garamond" charset="0"/>
                <a:ea typeface="ＭＳ Ｐゴシック" charset="0"/>
                <a:cs typeface="ＭＳ Ｐゴシック" charset="0"/>
              </a:rPr>
              <a:t> simple example of 2 x 3 ANCOVA</a:t>
            </a:r>
          </a:p>
          <a:p>
            <a:pPr marL="342900" indent="-342900" eaLnBrk="1" hangingPunct="1">
              <a:buFont typeface="Courier New"/>
              <a:buChar char="o"/>
            </a:pPr>
            <a:r>
              <a:rPr lang="en-US" baseline="0" dirty="0">
                <a:latin typeface="Garamond" charset="0"/>
                <a:ea typeface="ＭＳ Ｐゴシック" charset="0"/>
                <a:cs typeface="ＭＳ Ｐゴシック" charset="0"/>
              </a:rPr>
              <a:t>Two groups with 17 subjects in each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253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103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7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 Most software packages do not even allow you see those islands underneath the sea level! Like emission test: with or without pollution for gas engines? Ritualized step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54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079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Don’t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mention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rare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rate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until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last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minute. 1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out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of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100,000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people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Similar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situation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with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monthly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suicidal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/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divorce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data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in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the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military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6768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82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 Most software packages do not even allow you see those islands underneath the sea level! Like emission test: with or without pollution for gas engines? Ritualized step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2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 Most software packages do not even allow you see those islands underneath the sea level! Like emission test: with or without pollution for gas engines? Ritualized step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7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2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Can we simply get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Palatino Linotype" charset="0"/>
              </a:rPr>
              <a:t>? Most software packages do not even allow you see those islands underneath the sea level! Like emission test: with or without pollution for gas engines? Ritualized step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71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716928-B1FD-F547-92B9-87C97C43A0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900" indent="-342900" eaLnBrk="1" hangingPunct="1">
              <a:buFont typeface="Courier New"/>
              <a:buChar char="o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Why do we have to worship one particular threshold?</a:t>
            </a:r>
          </a:p>
        </p:txBody>
      </p:sp>
    </p:spTree>
    <p:extLst>
      <p:ext uri="{BB962C8B-B14F-4D97-AF65-F5344CB8AC3E}">
        <p14:creationId xmlns:p14="http://schemas.microsoft.com/office/powerpoint/2010/main" val="351653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A2EB-F4EE-F545-B630-A4D2C24E86F0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640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D4F7-F2B5-4443-8C02-D6E52B29496B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7785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0436-CFA6-6540-B42F-D61F7DA540EA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114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9F3D-B50B-AF4D-8E63-B47F2BE41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5FF1C-1139-B841-B5A2-4E0FF6FAA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6BF9E-4D1F-FC45-86AA-28EC14BD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106C0-A95E-B84F-8110-86BD7EBF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6E4A-E551-754F-8839-5C540F2C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6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402A-4859-8543-9106-0A0C6AD3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EE518-0832-3846-91CF-50F3DD01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3CFF-1924-704B-B3E3-5DE8DD00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3C9E-2B59-0E40-8CF9-D57248AC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40D9C-E39B-8148-9A1F-E4C6171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1A11-607B-D14D-90AC-2CD318E5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C5114-9C47-1148-8365-11EC319D1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0C285-3758-574A-94BC-ECF672F0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61DAD-C2CC-A443-94DA-6C8681F4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7E090-D210-2B40-8EFF-0CC50708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9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0C2-7031-F540-9010-A23CBD54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5CFCD-20D2-FE4B-8C18-36A785C64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10957-57F1-F342-9428-2B371897E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EF4F3-2C7C-D24F-934E-CF2D93A8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72C35-47FD-C34F-B15E-0E7682DE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B7C1F-3C18-6E4D-8D71-B5AF6764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50CB-9A9F-024D-8347-352D75C6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27419-25CD-9745-8076-6613B627C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FC6A8-3194-E643-8CC4-A0A784C1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CDE08-D64D-C44E-ABE5-0CACB90A8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C0ED9-BE8A-8449-8E2E-09F1BC644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E2EB2-A761-C64E-B6AB-FBEB6CEE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BF0A0-3CFC-434C-872A-54DD9D7D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326B8-C4C3-AB48-9989-C817C9D2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5B07-8B8B-8A4A-9F55-9520E3DA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F8A18-852F-C84C-B458-DC1DF97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F2FF5-9312-AF41-80A6-290F3C9B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BBCC1-0ADE-4D41-8AFD-0356FBDB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23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66DEE-9435-3E42-AC3E-BC367C86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EA9A0-28DC-BE4E-96B9-4519F90E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6779C-1C57-EE4B-AFF6-E51BA3BE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34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1E61-61AA-DB4B-B16D-8F8C48515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F856A-EE9A-2E4E-90AE-7156F0B5B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58BB4-511C-6742-86AB-3C953CF5C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08453-B440-A544-8085-232D9A6C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7F344-CB62-FD4A-96AA-1BEFE28B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F1854-61FC-4549-B131-2FF847BC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68F5-162A-C840-90CD-C4D0D9C4FA52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1362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7BA3-C82A-FA4D-8786-95677DA2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216D0-115A-0248-92C9-AB99701EC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E49BF-EB69-2A44-9745-47B813F12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61478-D6FC-5347-B561-AD3A7B45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DAF03-183F-EC45-B331-726A383C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A664A-EB2F-2A4E-88C0-58E6BBE9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23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AB3C-F7EF-7747-8E78-8D85EAD1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D2095-86A0-9148-8E59-BF37BF5D1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0CFC-D7DE-E044-B180-864F61BC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D0C8A-4067-9D48-B192-89B097B5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F14B9-2327-424C-9050-CE51268D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791144-71FE-3249-B212-8D23E86DC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61E05-015E-4547-87CF-88AC6BCFB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3D351-CC2C-BF44-8E18-64A83D79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27E99-7D27-C047-8163-AEDE57B8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6963D-99C0-654A-BD41-952763A6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7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984C-30D1-A54A-8C9E-1A5D4A615FFB}" type="datetime1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989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4A64-4EF4-7F44-9958-A84E4C0F8661}" type="datetime1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06868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47ED-AFF0-8048-8FCB-27BB7E154E62}" type="datetime1">
              <a:rPr lang="en-US" smtClean="0"/>
              <a:t>3/6/20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5203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70F2-4E93-484C-81DD-2E85E761FD54}" type="datetime1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2389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8F39-F5F1-9543-A2BA-EA3FBF055E74}" type="datetime1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1152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684-FE57-AE43-AE89-D9991CBAD3EB}" type="datetime1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787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ACB5-7FC8-B041-AD28-D0F4A0D2864A}" type="datetime1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4952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E1838B-F185-184E-9670-C7F12D857623}" type="datetime1">
              <a:rPr lang="en-US" smtClean="0"/>
              <a:t>3/6/20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6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18DD3-52C5-7B43-B32C-DD382376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39BFE-7C1D-B04E-AFF8-A602F66EC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B9FB4-6C26-6044-8219-87ADC8414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9FD2-F86F-9842-B5DE-0CEF48978C51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CF799-7E3D-B64B-8D44-AFA85875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76799-BD63-A743-8619-EC6F167FE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F2D9-8034-7F4E-A4CA-F6E192190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027371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77067" y="2840735"/>
            <a:ext cx="5689447" cy="2749385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4000" b="1" dirty="0">
                <a:solidFill>
                  <a:srgbClr val="0000FF"/>
                </a:solidFill>
                <a:latin typeface="Garamond" charset="0"/>
                <a:ea typeface="ＭＳ Ｐゴシック" charset="0"/>
                <a:cs typeface="ＭＳ Ｐゴシック" charset="0"/>
              </a:rPr>
              <a:t>Gang Chen</a:t>
            </a:r>
            <a:endParaRPr lang="en-US" sz="4000" dirty="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Garamond" charset="0"/>
                <a:ea typeface="ＭＳ Ｐゴシック" charset="0"/>
                <a:cs typeface="ＭＳ Ｐゴシック" charset="0"/>
              </a:rPr>
              <a:t>Scientific and Statistical Computing Core</a:t>
            </a: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Garamond" charset="0"/>
                <a:ea typeface="ＭＳ Ｐゴシック" charset="0"/>
                <a:cs typeface="ＭＳ Ｐゴシック" charset="0"/>
              </a:rPr>
              <a:t>National Institute of Mental Health</a:t>
            </a: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Garamond" charset="0"/>
                <a:ea typeface="ＭＳ Ｐゴシック" charset="0"/>
                <a:cs typeface="ＭＳ Ｐゴシック" charset="0"/>
              </a:rPr>
              <a:t>National Institutes of Health, USA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66" y="55901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75" y="559012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25670" y="874302"/>
            <a:ext cx="11673344" cy="15092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ln w="3175">
                  <a:solidFill>
                    <a:srgbClr val="002060"/>
                  </a:solidFill>
                </a:ln>
                <a:solidFill>
                  <a:srgbClr val="0608C0"/>
                </a:solidFill>
                <a:latin typeface="Trebuchet MS" panose="020B0603020202020204"/>
              </a:rPr>
              <a:t>Multiple Comparisons:</a:t>
            </a:r>
          </a:p>
          <a:p>
            <a:pPr algn="ctr"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ln w="3175">
                  <a:solidFill>
                    <a:srgbClr val="002060"/>
                  </a:solidFill>
                </a:ln>
                <a:solidFill>
                  <a:srgbClr val="00B050"/>
                </a:solidFill>
                <a:latin typeface="Trebuchet MS" panose="020B0603020202020204"/>
              </a:rPr>
              <a:t>Embracing Instead of Fighting!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093984" y="5553483"/>
            <a:ext cx="3005030" cy="1216279"/>
            <a:chOff x="349305" y="4351655"/>
            <a:chExt cx="3596824" cy="1609344"/>
          </a:xfrm>
        </p:grpSpPr>
        <p:pic>
          <p:nvPicPr>
            <p:cNvPr id="10" name="Picture 13" descr="nih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129" y="4351655"/>
              <a:ext cx="1524000" cy="160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ih_newlog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05" y="4572127"/>
              <a:ext cx="1905000" cy="1168400"/>
            </a:xfrm>
            <a:prstGeom prst="rect">
              <a:avLst/>
            </a:prstGeom>
          </p:spPr>
        </p:pic>
      </p:grpSp>
      <p:pic>
        <p:nvPicPr>
          <p:cNvPr id="13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161" y="4693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561" y="6217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961" y="7741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361" y="9265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761" y="10789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161" y="12313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561" y="13837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961" y="15361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dhh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361" y="1688592"/>
            <a:ext cx="1734368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047D85-B25E-AA44-9613-2079E3ABF39C}"/>
              </a:ext>
            </a:extLst>
          </p:cNvPr>
          <p:cNvSpPr/>
          <p:nvPr/>
        </p:nvSpPr>
        <p:spPr>
          <a:xfrm>
            <a:off x="468083" y="5585654"/>
            <a:ext cx="5634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54FF"/>
                </a:solidFill>
                <a:highlight>
                  <a:srgbClr val="00FF00"/>
                </a:highlight>
                <a:latin typeface="PT Sans" panose="020B0503020203020204" pitchFamily="34" charset="77"/>
              </a:rPr>
              <a:t>Handout:</a:t>
            </a:r>
            <a:r>
              <a:rPr lang="en-US" sz="2400" dirty="0">
                <a:solidFill>
                  <a:srgbClr val="FF0000"/>
                </a:solidFill>
                <a:latin typeface="PT Sans" panose="020B0503020203020204" pitchFamily="34" charset="77"/>
              </a:rPr>
              <a:t> afni26_ROI-based-modeling.pdf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0797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-1" y="785600"/>
                <a:ext cx="12192001" cy="6176903"/>
              </a:xfrm>
            </p:spPr>
            <p:txBody>
              <a:bodyPr>
                <a:normAutofit fontScale="92500" lnSpcReduction="10000"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8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Arbitrary dichotomy: </a:t>
                </a:r>
                <a:r>
                  <a:rPr lang="en-US" sz="2400" b="1" kern="0" dirty="0">
                    <a:solidFill>
                      <a:schemeClr val="accent2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where to draw a line in the sand?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Binary or discrete: innocent vs guilty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i="1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</a:t>
                </a:r>
                <a:r>
                  <a:rPr lang="en-US" sz="2800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-value itself is a random variable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Unrealistic: </a:t>
                </a:r>
                <a:r>
                  <a:rPr lang="en-US" sz="2800" kern="0" dirty="0">
                    <a:solidFill>
                      <a:srgbClr val="00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“activated” vs “not activated”?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Methods for correlation matrix: why is </a:t>
                </a:r>
                <a:r>
                  <a:rPr lang="en-US" sz="2800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0.3</a:t>
                </a:r>
                <a:r>
                  <a:rPr lang="en-US" sz="2800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so special?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1400" kern="0" dirty="0">
                  <a:solidFill>
                    <a:prstClr val="black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8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Vulnerable to misconceptions</a:t>
                </a:r>
                <a:endParaRPr lang="en-US" sz="3800" b="1" kern="0" dirty="0"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1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b="1" i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 </a:t>
                </a:r>
                <a:r>
                  <a:rPr lang="en-US" sz="28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(weirdness | </a:t>
                </a:r>
                <a:r>
                  <a:rPr lang="en-US" sz="2800" b="1" i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H</a:t>
                </a:r>
                <a:r>
                  <a:rPr lang="en-US" sz="2800" b="1" kern="0" baseline="-2500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sz="28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kern="0">
                        <a:solidFill>
                          <a:srgbClr val="9411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sz="2800" b="1" kern="0" dirty="0">
                    <a:solidFill>
                      <a:srgbClr val="9411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</a:t>
                </a:r>
                <a:r>
                  <a:rPr lang="hr-HR" sz="2800" b="1" i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 </a:t>
                </a:r>
                <a:r>
                  <a:rPr lang="hr-HR" sz="28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</a:t>
                </a:r>
                <a:r>
                  <a:rPr lang="hr-HR" sz="2800" b="1" i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H</a:t>
                </a:r>
                <a:r>
                  <a:rPr lang="hr-HR" sz="2800" b="1" kern="0" baseline="-2500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hr-HR" sz="2800" b="1" kern="0" dirty="0">
                    <a:solidFill>
                      <a:schemeClr val="accent6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| data) </a:t>
                </a:r>
                <a:endParaRPr lang="en-US" sz="2800" b="1" i="1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1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Absence of evidence </a:t>
                </a:r>
                <a14:m>
                  <m:oMath xmlns:m="http://schemas.openxmlformats.org/officeDocument/2006/math">
                    <m:r>
                      <a:rPr lang="en-US" sz="2800" b="1" i="1" kern="0">
                        <a:solidFill>
                          <a:srgbClr val="9411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sz="28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evidence of absence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1400" kern="0" dirty="0">
                  <a:latin typeface="Constantia" panose="02030602050306030303" pitchFamily="18" charset="0"/>
                  <a:ea typeface="Garamond" charset="0"/>
                  <a:cs typeface="Garamond" charset="0"/>
                </a:endParaRPr>
              </a:p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8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Vulnerable to data manipulations</a:t>
                </a:r>
                <a:endParaRPr lang="en-US" sz="3800" b="1" kern="0" dirty="0"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1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Statistical evidence changes: whole brain, gray matter, region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1400" kern="0" dirty="0">
                  <a:latin typeface="Constantia" panose="02030602050306030303" pitchFamily="18" charset="0"/>
                  <a:ea typeface="Garamond" charset="0"/>
                  <a:cs typeface="Garamond" charset="0"/>
                </a:endParaRPr>
              </a:p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8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Inflated effect estimates</a:t>
                </a:r>
                <a:endParaRPr lang="en-US" sz="3800" b="1" kern="0" dirty="0"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1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Type M (magnitude) and type S (sign) errors: biasedness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2800" kern="0" dirty="0">
                  <a:latin typeface="Constantia" panose="02030602050306030303" pitchFamily="18" charset="0"/>
                  <a:ea typeface="Garamond" charset="0"/>
                  <a:cs typeface="Garamond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2800" kern="0" dirty="0">
                  <a:latin typeface="Constantia" panose="02030602050306030303" pitchFamily="18" charset="0"/>
                  <a:ea typeface="Garamond" charset="0"/>
                  <a:cs typeface="Garamond" charset="0"/>
                </a:endParaRP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900" b="1" kern="0" dirty="0">
                  <a:solidFill>
                    <a:srgbClr val="FF000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900" b="1" kern="0" dirty="0">
                  <a:solidFill>
                    <a:srgbClr val="FF000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800" kern="0" dirty="0">
                  <a:solidFill>
                    <a:srgbClr val="0054FF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800" kern="0" dirty="0">
                  <a:solidFill>
                    <a:prstClr val="black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800" kern="0" dirty="0">
                  <a:solidFill>
                    <a:prstClr val="black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-1" y="785600"/>
                <a:ext cx="12192001" cy="6176903"/>
              </a:xfrm>
              <a:blipFill>
                <a:blip r:embed="rId3"/>
                <a:stretch>
                  <a:fillRect l="-1042" t="-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106779" y="1"/>
            <a:ext cx="4136676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Issues: NHST</a:t>
            </a:r>
          </a:p>
        </p:txBody>
      </p:sp>
    </p:spTree>
    <p:extLst>
      <p:ext uri="{BB962C8B-B14F-4D97-AF65-F5344CB8AC3E}">
        <p14:creationId xmlns:p14="http://schemas.microsoft.com/office/powerpoint/2010/main" val="34681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6568" y="785601"/>
            <a:ext cx="12125432" cy="6072400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Inefficient modeling</a:t>
            </a:r>
          </a:p>
          <a:p>
            <a:pPr lvl="1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</a:t>
            </a:r>
            <a:r>
              <a:rPr lang="en-US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Over-penalizing</a:t>
            </a:r>
          </a:p>
          <a:p>
            <a:pPr lvl="1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Ignore false negative (power)</a:t>
            </a:r>
          </a:p>
          <a:p>
            <a:pPr lvl="1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No mechanism to incorporate prior knowledge</a:t>
            </a:r>
          </a:p>
          <a:p>
            <a:pPr lvl="1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endParaRPr lang="en-US" sz="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Disregarding effect size</a:t>
            </a:r>
            <a:endParaRPr lang="en-US" sz="3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Uncertainty unavailable</a:t>
            </a:r>
          </a:p>
          <a:p>
            <a:pPr marL="633413" lvl="1" indent="-28575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standard deviation at voxel or cluster level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Lack of spatial specificity</a:t>
            </a:r>
            <a:endParaRPr lang="en-US" sz="3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Locating regions per peak voxel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Penalizing small regions</a:t>
            </a:r>
            <a:endParaRPr lang="en-US" sz="3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900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900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106779" y="1"/>
            <a:ext cx="4136676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Issues: NHST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527EC2-1AF4-6D4B-8B09-A8822F802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293" y="3663587"/>
            <a:ext cx="5939562" cy="1994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02D76-7CAF-2548-A956-8A5C58B9314B}"/>
              </a:ext>
            </a:extLst>
          </p:cNvPr>
          <p:cNvSpPr txBox="1"/>
          <p:nvPr/>
        </p:nvSpPr>
        <p:spPr>
          <a:xfrm>
            <a:off x="7823357" y="4298671"/>
            <a:ext cx="420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4FF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CF6AB-9466-F242-8BC5-B9992EAF7C21}"/>
              </a:ext>
            </a:extLst>
          </p:cNvPr>
          <p:cNvSpPr txBox="1"/>
          <p:nvPr/>
        </p:nvSpPr>
        <p:spPr>
          <a:xfrm>
            <a:off x="9254206" y="4803738"/>
            <a:ext cx="420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50459-2914-8049-9911-5E4AC591FE85}"/>
              </a:ext>
            </a:extLst>
          </p:cNvPr>
          <p:cNvSpPr txBox="1"/>
          <p:nvPr/>
        </p:nvSpPr>
        <p:spPr>
          <a:xfrm>
            <a:off x="9706132" y="4660740"/>
            <a:ext cx="209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P(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&gt; </a:t>
            </a:r>
            <a:r>
              <a:rPr lang="en-US" sz="2400" dirty="0">
                <a:solidFill>
                  <a:srgbClr val="0054FF"/>
                </a:solidFill>
              </a:rPr>
              <a:t>A</a:t>
            </a:r>
            <a:r>
              <a:rPr lang="en-US" sz="2400" dirty="0"/>
              <a:t>) = 0.74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238B01-A4D3-E346-A004-CE744668E9FC}"/>
              </a:ext>
            </a:extLst>
          </p:cNvPr>
          <p:cNvSpPr/>
          <p:nvPr/>
        </p:nvSpPr>
        <p:spPr>
          <a:xfrm>
            <a:off x="66568" y="6292976"/>
            <a:ext cx="12058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SzPct val="70000"/>
              <a:defRPr/>
            </a:pPr>
            <a:r>
              <a:rPr lang="en-US" sz="1600" dirty="0">
                <a:highlight>
                  <a:srgbClr val="FFFF00"/>
                </a:highlight>
              </a:rPr>
              <a:t>Chen, et al, 2019. Fighting or Embracing Multiplicity in Neuroimaging? Neighborhood Leverage versus Global Calibration. </a:t>
            </a:r>
            <a:r>
              <a:rPr lang="en-US" sz="1600" dirty="0" err="1">
                <a:highlight>
                  <a:srgbClr val="FFFF00"/>
                </a:highlight>
              </a:rPr>
              <a:t>NeuroImage</a:t>
            </a:r>
            <a:r>
              <a:rPr lang="en-US" sz="1600" dirty="0">
                <a:highlight>
                  <a:srgbClr val="FFFF00"/>
                </a:highlight>
              </a:rPr>
              <a:t> (in press)</a:t>
            </a:r>
          </a:p>
        </p:txBody>
      </p:sp>
    </p:spTree>
    <p:extLst>
      <p:ext uri="{BB962C8B-B14F-4D97-AF65-F5344CB8AC3E}">
        <p14:creationId xmlns:p14="http://schemas.microsoft.com/office/powerpoint/2010/main" val="5818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NBA players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Kevin Durant field goals percentage: 52.1%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Prediction: performance during next season?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One vs. top 50 players: </a:t>
            </a: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pooling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vs complete pooling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251158" y="1"/>
            <a:ext cx="3834064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Toy Example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2C55D-C21F-A844-91AB-6341023D7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3" y="2739140"/>
            <a:ext cx="11889334" cy="39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NBA players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Kevin Durant field goals percentage during 2019: 52.1%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Prediction: performance during 2020?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One vs. top 50 players: </a:t>
            </a: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partial pooling 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(regression to the mean)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A682EB2-6569-ED46-9425-DE79C71E7E79}"/>
              </a:ext>
            </a:extLst>
          </p:cNvPr>
          <p:cNvSpPr txBox="1">
            <a:spLocks noChangeArrowheads="1"/>
          </p:cNvSpPr>
          <p:nvPr/>
        </p:nvSpPr>
        <p:spPr>
          <a:xfrm>
            <a:off x="4251158" y="1"/>
            <a:ext cx="3834064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Toy Example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04AB6-68AE-CE48-87DD-9E6B34823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2683188"/>
            <a:ext cx="12027037" cy="400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0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Top 50 vs. 100 NBA players: </a:t>
            </a: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adaptivity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b="1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35A7D83-46B2-244A-B443-5A0765B4DC78}"/>
              </a:ext>
            </a:extLst>
          </p:cNvPr>
          <p:cNvSpPr txBox="1">
            <a:spLocks noChangeArrowheads="1"/>
          </p:cNvSpPr>
          <p:nvPr/>
        </p:nvSpPr>
        <p:spPr>
          <a:xfrm>
            <a:off x="4251158" y="1"/>
            <a:ext cx="3834064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Toy Example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6EBAA-97ED-7746-AFED-5F580492F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1" y="1371600"/>
            <a:ext cx="54864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DD78C9-ADFD-F14B-99EB-3932F37AF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412027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Kidney cancer distribution among U. S. counties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CE42C-4B02-7944-8ACC-0413686DF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8858"/>
            <a:ext cx="6096001" cy="3281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7EB32-C7D2-B74A-B215-13484B6E7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630" y="2563069"/>
            <a:ext cx="6120397" cy="3267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ECFF7F-20CC-4148-AD5E-F0642515BB27}"/>
              </a:ext>
            </a:extLst>
          </p:cNvPr>
          <p:cNvSpPr txBox="1"/>
          <p:nvPr/>
        </p:nvSpPr>
        <p:spPr>
          <a:xfrm>
            <a:off x="1569493" y="1694393"/>
            <a:ext cx="177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Highest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50259-B6EA-6A47-AA91-67E9F9349B55}"/>
              </a:ext>
            </a:extLst>
          </p:cNvPr>
          <p:cNvSpPr txBox="1"/>
          <p:nvPr/>
        </p:nvSpPr>
        <p:spPr>
          <a:xfrm>
            <a:off x="7961195" y="1694393"/>
            <a:ext cx="177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lowest 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11860-AC32-A547-8048-42B0736554C9}"/>
              </a:ext>
            </a:extLst>
          </p:cNvPr>
          <p:cNvSpPr txBox="1"/>
          <p:nvPr/>
        </p:nvSpPr>
        <p:spPr>
          <a:xfrm>
            <a:off x="613954" y="5617029"/>
            <a:ext cx="262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nstantia" panose="02030602050306030303" pitchFamily="18" charset="0"/>
              </a:rPr>
              <a:t>Calibration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B0347A6-5390-4C43-B0B2-5937FA64CFA6}"/>
              </a:ext>
            </a:extLst>
          </p:cNvPr>
          <p:cNvSpPr txBox="1">
            <a:spLocks noChangeArrowheads="1"/>
          </p:cNvSpPr>
          <p:nvPr/>
        </p:nvSpPr>
        <p:spPr>
          <a:xfrm>
            <a:off x="4251158" y="1"/>
            <a:ext cx="3834064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Toy Example 2</a:t>
            </a:r>
          </a:p>
        </p:txBody>
      </p:sp>
    </p:spTree>
    <p:extLst>
      <p:ext uri="{BB962C8B-B14F-4D97-AF65-F5344CB8AC3E}">
        <p14:creationId xmlns:p14="http://schemas.microsoft.com/office/powerpoint/2010/main" val="23985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B0347A6-5390-4C43-B0B2-5937FA64CFA6}"/>
              </a:ext>
            </a:extLst>
          </p:cNvPr>
          <p:cNvSpPr txBox="1">
            <a:spLocks noChangeArrowheads="1"/>
          </p:cNvSpPr>
          <p:nvPr/>
        </p:nvSpPr>
        <p:spPr>
          <a:xfrm>
            <a:off x="4251158" y="1"/>
            <a:ext cx="4011896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Toy Example 2b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CEB7F-1709-BE45-A87D-61307912A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473" y="770460"/>
            <a:ext cx="5042475" cy="60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66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Multiplicity problem: &gt; 3000 counties!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Divide </a:t>
            </a:r>
            <a:r>
              <a:rPr lang="en-US" i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 by number of counties?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Borrow idea from neuroimaging: leverage geographical relatedness?</a:t>
            </a: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can we learn from the example? </a:t>
            </a:r>
            <a:r>
              <a:rPr lang="en-US" sz="32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Food for thought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Care about strawman </a:t>
            </a:r>
            <a:r>
              <a:rPr lang="en-US" b="1" i="1" kern="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</a:t>
            </a:r>
            <a:r>
              <a:rPr lang="en-US" kern="0" baseline="-250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0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(zero kidney rate), false positives, </a:t>
            </a:r>
            <a:r>
              <a:rPr lang="en-US" i="1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-value? 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Trust individual county-wise estimates? </a:t>
            </a:r>
            <a:r>
              <a:rPr lang="en-US" kern="0" dirty="0">
                <a:solidFill>
                  <a:prstClr val="black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Unbiased!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</a:t>
            </a: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BLUE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Incorrect sign errors 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(type S): some counties really have higher kidney cancer rate than others?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Incorrect magnitude</a:t>
            </a: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(type M): some counties really have higher/lower cancer rate?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Would correction for multiplicity help at all? 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Useless in controlling for type S and M errors</a:t>
            </a:r>
          </a:p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How can we do better?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Information share: across </a:t>
            </a:r>
            <a:r>
              <a:rPr lang="en-US" kern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spatial elements</a:t>
            </a:r>
            <a:endParaRPr lang="en-US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Research hypothesis: </a:t>
            </a:r>
            <a:r>
              <a:rPr lang="en-US" b="1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( effect &gt; 0 | data)</a:t>
            </a:r>
          </a:p>
          <a:p>
            <a:pPr marL="969963" lvl="2" indent="-285750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kern="0" dirty="0">
              <a:solidFill>
                <a:srgbClr val="002060"/>
              </a:solidFill>
              <a:latin typeface="Garamond Regular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45580" y="0"/>
            <a:ext cx="7853056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Morals from kidney cancer data</a:t>
            </a:r>
          </a:p>
        </p:txBody>
      </p:sp>
    </p:spTree>
    <p:extLst>
      <p:ext uri="{BB962C8B-B14F-4D97-AF65-F5344CB8AC3E}">
        <p14:creationId xmlns:p14="http://schemas.microsoft.com/office/powerpoint/2010/main" val="31340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-1" y="785600"/>
                <a:ext cx="12192001" cy="6005725"/>
              </a:xfrm>
            </p:spPr>
            <p:txBody>
              <a:bodyPr>
                <a:normAutofit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Massively univariate modeling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Pretend full ignorance: fully trust the data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Uniform distribution: each element equally likely to have any value in (-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, +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)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onstantia" panose="02030602050306030303" pitchFamily="18" charset="0"/>
                  </a:rPr>
                  <a:t>Similar for variances: variances can be negative in ANOVA</a:t>
                </a:r>
              </a:p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endParaRPr lang="en-US" sz="800" b="1" kern="0" dirty="0">
                  <a:solidFill>
                    <a:srgbClr val="0054FF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One crucial prior for spatial elements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latin typeface="Constantia" panose="02030602050306030303" pitchFamily="18" charset="0"/>
                  </a:rPr>
                  <a:t>Reasonable to assume Gaussian distribution?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latin typeface="Constantia" panose="02030602050306030303" pitchFamily="18" charset="0"/>
                  </a:rPr>
                  <a:t>Gaussian assumption adopted everywhere!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Subjects, residuals across TRs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dirty="0">
                    <a:latin typeface="Constantia" panose="02030602050306030303" pitchFamily="18" charset="0"/>
                  </a:rPr>
                  <a:t>How can Gaussian assumption help?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Loosely constraining elements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No full trust for individual estimates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Information sharing: shrinkage or partial pooling</a:t>
                </a:r>
              </a:p>
              <a:p>
                <a:pPr marL="1147763" lvl="2" indent="-34290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Controlling type S and M errors</a:t>
                </a: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dirty="0">
                  <a:latin typeface="Constantia" panose="02030602050306030303" pitchFamily="18" charset="0"/>
                </a:endParaRPr>
              </a:p>
              <a:p>
                <a:pPr marL="633413" lvl="1" indent="-285750" eaLnBrk="0" fontAlgn="base" hangingPunct="0">
                  <a:lnSpc>
                    <a:spcPct val="12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800" kern="0" dirty="0">
                  <a:solidFill>
                    <a:prstClr val="black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-1" y="785600"/>
                <a:ext cx="12192001" cy="6005725"/>
              </a:xfrm>
              <a:blipFill>
                <a:blip r:embed="rId3"/>
                <a:stretch>
                  <a:fillRect l="-938" t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74816" y="81665"/>
            <a:ext cx="10467609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do we know about spatial elements?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53939-2AEF-164A-8973-202DC2B86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058" y="3428999"/>
            <a:ext cx="5517362" cy="334167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63EC94-A795-7949-834E-0B6C846AE333}"/>
              </a:ext>
            </a:extLst>
          </p:cNvPr>
          <p:cNvCxnSpPr>
            <a:cxnSpLocks/>
          </p:cNvCxnSpPr>
          <p:nvPr/>
        </p:nvCxnSpPr>
        <p:spPr>
          <a:xfrm flipH="1">
            <a:off x="7689954" y="2098623"/>
            <a:ext cx="2458387" cy="3732551"/>
          </a:xfrm>
          <a:prstGeom prst="straightConnector1">
            <a:avLst/>
          </a:prstGeom>
          <a:ln w="381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A76E84-B3DD-5144-8EB0-54BC4990D8EC}"/>
              </a:ext>
            </a:extLst>
          </p:cNvPr>
          <p:cNvCxnSpPr>
            <a:cxnSpLocks/>
          </p:cNvCxnSpPr>
          <p:nvPr/>
        </p:nvCxnSpPr>
        <p:spPr>
          <a:xfrm>
            <a:off x="4606978" y="3510663"/>
            <a:ext cx="4372130" cy="1589171"/>
          </a:xfrm>
          <a:prstGeom prst="straightConnector1">
            <a:avLst/>
          </a:prstGeom>
          <a:ln w="381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33910"/>
            <a:ext cx="12192001" cy="6124090"/>
          </a:xfrm>
        </p:spPr>
        <p:txBody>
          <a:bodyPr>
            <a:normAutofit lnSpcReduction="10000"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Abandon strawman and </a:t>
            </a:r>
            <a:r>
              <a:rPr lang="en-US" sz="3200" b="1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</a:t>
            </a:r>
            <a:endParaRPr lang="en-US" sz="32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Directly focus on research interest: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&gt; 0 | data)  vs. </a:t>
            </a:r>
            <a:r>
              <a:rPr lang="hr-HR" b="1" i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P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(data |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= 0)</a:t>
            </a:r>
            <a:endParaRPr lang="en-US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None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Build one model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Incorporate all elements into a multilevel or hierarchical structure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Loosely constrain elements: leverage </a:t>
            </a:r>
            <a:r>
              <a:rPr lang="en-US" b="1" dirty="0">
                <a:solidFill>
                  <a:srgbClr val="FF0000"/>
                </a:solidFill>
                <a:latin typeface="Constantia" panose="02030602050306030303" pitchFamily="18" charset="0"/>
              </a:rPr>
              <a:t>prior knowledge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Achieve higher modeling efficiency: </a:t>
            </a:r>
            <a:r>
              <a:rPr lang="en-US" b="1" dirty="0">
                <a:solidFill>
                  <a:srgbClr val="FF0000"/>
                </a:solidFill>
                <a:latin typeface="Constantia" panose="02030602050306030303" pitchFamily="18" charset="0"/>
              </a:rPr>
              <a:t>no more multiplicity</a:t>
            </a:r>
            <a:r>
              <a:rPr lang="en-US" dirty="0">
                <a:latin typeface="Constantia" panose="02030602050306030303" pitchFamily="18" charset="0"/>
              </a:rPr>
              <a:t>!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Validate the model by comparing with potential competitors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Be conservative on effect estimates by controlling type S and M errors: </a:t>
            </a:r>
            <a:r>
              <a:rPr lang="en-US" b="1" dirty="0">
                <a:solidFill>
                  <a:srgbClr val="0054FF"/>
                </a:solidFill>
                <a:latin typeface="Constantia" panose="02030602050306030303" pitchFamily="18" charset="0"/>
              </a:rPr>
              <a:t>biased?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Always be mindful of uncertainties: strength of evidence (no proof)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Less vulnerable to data manipulations: whole brain, gray matter, regions, …</a:t>
            </a: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Avoid dichotomous decisions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Report full results if possible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Highlight instead of hide based on gradient of evidence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</a:rPr>
              <a:t>Focus on estimation, not inferences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39252" y="-118364"/>
            <a:ext cx="10568066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Short summary: </a:t>
            </a:r>
            <a:r>
              <a:rPr lang="en-US" sz="4000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we intend to achieve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23734E11-8E32-D745-BBC5-6E2EF3E58207}"/>
              </a:ext>
            </a:extLst>
          </p:cNvPr>
          <p:cNvSpPr/>
          <p:nvPr/>
        </p:nvSpPr>
        <p:spPr>
          <a:xfrm>
            <a:off x="5262995" y="1031854"/>
            <a:ext cx="2757056" cy="917265"/>
          </a:xfrm>
          <a:prstGeom prst="donut">
            <a:avLst>
              <a:gd name="adj" fmla="val 7163"/>
            </a:avLst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654970"/>
            <a:ext cx="11710219" cy="6203030"/>
          </a:xfrm>
        </p:spPr>
        <p:txBody>
          <a:bodyPr>
            <a:normAutofit fontScale="92500" lnSpcReduction="10000"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Current correction methods for multiplicity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3 perspectives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NHST: </a:t>
            </a:r>
            <a:r>
              <a:rPr lang="en-US" sz="2600" i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 and thresholding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Model accuracy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Integrative modeling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2 toy examples: NBA players; Kidney cancer</a:t>
            </a:r>
          </a:p>
          <a:p>
            <a:pPr marL="457200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13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Application: region-based analysis (RBA)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Program in </a:t>
            </a:r>
            <a:r>
              <a:rPr lang="en-US" sz="26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AFNI</a:t>
            </a: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</a:t>
            </a:r>
            <a:r>
              <a:rPr lang="en-US" sz="2600" b="1" i="1" dirty="0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RBA</a:t>
            </a:r>
            <a:r>
              <a:rPr lang="en-US" sz="2600" b="1" dirty="0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 </a:t>
            </a:r>
            <a:endParaRPr lang="en-US" sz="26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None/>
              <a:defRPr/>
            </a:pPr>
            <a:endParaRPr lang="en-US" sz="1300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Other applications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Matrix-based analysis (program in </a:t>
            </a:r>
            <a:r>
              <a:rPr lang="en-US" sz="26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AFNI</a:t>
            </a: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</a:t>
            </a:r>
            <a:r>
              <a:rPr lang="en-US" sz="2600" b="1" i="1" dirty="0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MBA</a:t>
            </a: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Region-based inter-subject correlation (ISC) analysis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Gray matter connectivity analysis (DTI)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Other cases involving multiplicity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88412" y="66675"/>
            <a:ext cx="2658752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>
                <a:solidFill>
                  <a:srgbClr val="212745"/>
                </a:solidFill>
                <a:latin typeface="Constantia" panose="02030602050306030303" pitchFamily="18" charset="0"/>
              </a:rPr>
              <a:t>Preview</a:t>
            </a:r>
            <a:endParaRPr lang="en-US" sz="4000" b="1" dirty="0">
              <a:solidFill>
                <a:srgbClr val="0000FF"/>
              </a:solidFill>
              <a:latin typeface="Constantia" panose="02030602050306030303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6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Conventional approach: </a:t>
            </a: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neighborhood leverage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Local relatedness: all regions act freely from each other 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BML approach:</a:t>
            </a: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global calibration</a:t>
            </a:r>
            <a:endParaRPr lang="en-US" sz="32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Tug of war: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local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b="1" kern="0" dirty="0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 vs global </a:t>
            </a:r>
            <a:r>
              <a:rPr lang="hr-HR" b="1" kern="0" dirty="0" err="1">
                <a:solidFill>
                  <a:schemeClr val="accent6"/>
                </a:solidFill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endParaRPr lang="hr-HR" b="1" kern="0" dirty="0">
              <a:solidFill>
                <a:schemeClr val="accent6"/>
              </a:solidFill>
              <a:latin typeface="Garamond Regular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Weighted average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Partial pooling, shrinkage</a:t>
            </a:r>
            <a:endParaRPr lang="hr-HR" kern="0" dirty="0">
              <a:solidFill>
                <a:srgbClr val="70AD47"/>
              </a:solidFill>
              <a:latin typeface="Garamond Regular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None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39252" y="-118364"/>
            <a:ext cx="10568066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Bayesian strategy in handling multiplicity</a:t>
            </a:r>
            <a:endParaRPr lang="en-US" sz="4000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F45B4-4F98-8A4C-A117-E9A43D18F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78" y="3640908"/>
            <a:ext cx="10477500" cy="2032000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23734E11-8E32-D745-BBC5-6E2EF3E58207}"/>
              </a:ext>
            </a:extLst>
          </p:cNvPr>
          <p:cNvSpPr/>
          <p:nvPr/>
        </p:nvSpPr>
        <p:spPr>
          <a:xfrm>
            <a:off x="3409406" y="3906828"/>
            <a:ext cx="896439" cy="887242"/>
          </a:xfrm>
          <a:prstGeom prst="donut">
            <a:avLst>
              <a:gd name="adj" fmla="val 7163"/>
            </a:avLst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0C0343-55DB-FD48-AC9A-8182D09C985D}"/>
              </a:ext>
            </a:extLst>
          </p:cNvPr>
          <p:cNvCxnSpPr>
            <a:cxnSpLocks/>
          </p:cNvCxnSpPr>
          <p:nvPr/>
        </p:nvCxnSpPr>
        <p:spPr>
          <a:xfrm>
            <a:off x="3267643" y="2147669"/>
            <a:ext cx="507523" cy="175915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1E1F69-4084-DB41-881C-E11479406565}"/>
              </a:ext>
            </a:extLst>
          </p:cNvPr>
          <p:cNvCxnSpPr>
            <a:cxnSpLocks/>
          </p:cNvCxnSpPr>
          <p:nvPr/>
        </p:nvCxnSpPr>
        <p:spPr>
          <a:xfrm>
            <a:off x="4817769" y="2130976"/>
            <a:ext cx="877637" cy="174694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onut 11">
            <a:extLst>
              <a:ext uri="{FF2B5EF4-FFF2-40B4-BE49-F238E27FC236}">
                <a16:creationId xmlns:a16="http://schemas.microsoft.com/office/drawing/2014/main" id="{5993E2E3-5FA7-8641-B9A4-C9D74D26B0B5}"/>
              </a:ext>
            </a:extLst>
          </p:cNvPr>
          <p:cNvSpPr/>
          <p:nvPr/>
        </p:nvSpPr>
        <p:spPr>
          <a:xfrm>
            <a:off x="5460275" y="3877923"/>
            <a:ext cx="783772" cy="772454"/>
          </a:xfrm>
          <a:prstGeom prst="donut">
            <a:avLst>
              <a:gd name="adj" fmla="val 7163"/>
            </a:avLst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0" y="939800"/>
                <a:ext cx="12192000" cy="5852160"/>
              </a:xfr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>
                <a:normAutofit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Dataset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Subjects: </a:t>
                </a:r>
                <a:r>
                  <a:rPr lang="en-US" i="1" kern="0" dirty="0">
                    <a:solidFill>
                      <a:srgbClr val="002060"/>
                    </a:solidFill>
                    <a:effectLst>
                      <a:glow rad="88900">
                        <a:srgbClr val="FFFF00">
                          <a:alpha val="40000"/>
                        </a:srgbClr>
                      </a:glow>
                    </a:effectLs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n</a:t>
                </a:r>
                <a:r>
                  <a:rPr lang="en-US" kern="0" dirty="0">
                    <a:solidFill>
                      <a:srgbClr val="002060"/>
                    </a:solidFill>
                    <a:effectLst>
                      <a:glow rad="88900">
                        <a:srgbClr val="FFFF00">
                          <a:alpha val="40000"/>
                        </a:srgbClr>
                      </a:glow>
                    </a:effectLs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= 124 children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; resting-state data (</a:t>
                </a:r>
                <a:r>
                  <a:rPr lang="en-US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Xiao et al., 2019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)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Individual subjects: seed-based correlation for each subject</a:t>
                </a:r>
              </a:p>
              <a:p>
                <a:pPr marL="1147763" lvl="2" indent="-34290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3D correlation between seed and whole brain (“functional connectivity”)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Explanatory variable (behavior data): Theory of Mind Index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Palatino Linotype" charset="0"/>
                      </a:rPr>
                      <m:t>𝑥</m:t>
                    </m:r>
                    <m:r>
                      <a:rPr lang="en-US" b="0" i="1" kern="0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Palatino Linotype" charset="0"/>
                      </a:rPr>
                      <m:t>𝑖</m:t>
                    </m:r>
                  </m:oMath>
                </a14:m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b="1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Voxel-wise group analysis: </a:t>
                </a:r>
                <a:r>
                  <a:rPr lang="en-US" sz="3200" b="1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GLMs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Focus: association between </a:t>
                </a: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Palatino Linotype" charset="0"/>
                      </a:rPr>
                      <m:t>𝑥</m:t>
                    </m:r>
                  </m:oMath>
                </a14:m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and seed-based correlation (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z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-score)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Pretense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voxels </a:t>
                </a:r>
                <a:r>
                  <a:rPr lang="en-US" kern="0" dirty="0">
                    <a:highlight>
                      <a:srgbClr val="FF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unrelated -</a:t>
                </a:r>
                <a:r>
                  <a:rPr lang="en-US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equal likelihood within </a:t>
                </a:r>
                <a:r>
                  <a:rPr lang="en-US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(-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∞, ∞)</m:t>
                    </m:r>
                  </m:oMath>
                </a14:m>
                <a:endParaRPr lang="en-US" b="1" kern="0" dirty="0">
                  <a:solidFill>
                    <a:srgbClr val="FF000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Information waste!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GLMs: mass univariate - </a:t>
                </a:r>
                <a:r>
                  <a:rPr lang="en-US" kern="0" dirty="0">
                    <a:solidFill>
                      <a:srgbClr val="002060"/>
                    </a:solidFill>
                    <a:highlight>
                      <a:srgbClr val="FF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multiplicity</a:t>
                </a:r>
              </a:p>
              <a:p>
                <a:pPr marL="119063" lvl="1" indent="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None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   </a:t>
                </a:r>
                <a:r>
                  <a:rPr lang="en-US" sz="2800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= 100,000 voxels → </a:t>
                </a:r>
              </a:p>
              <a:p>
                <a:pPr marL="119063" lvl="1" indent="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None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   </a:t>
                </a:r>
                <a:r>
                  <a:rPr lang="en-US" sz="2800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      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100,000 models</a:t>
                </a:r>
              </a:p>
              <a:p>
                <a:pPr marL="119063" lvl="1" indent="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None/>
                  <a:defRPr/>
                </a:pPr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9063" lvl="1" indent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None/>
                  <a:defRPr/>
                </a:pPr>
                <a:r>
                  <a:rPr lang="en-US" sz="2800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Xiao et al., 2019. </a:t>
                </a:r>
                <a:r>
                  <a:rPr lang="en-US" u="sng" dirty="0">
                    <a:solidFill>
                      <a:srgbClr val="00B050"/>
                    </a:solidFill>
                    <a:latin typeface="Constantia" panose="02030602050306030303" pitchFamily="18" charset="0"/>
                    <a:hlinkClick r:id="rId3" tooltip="NeuroImage.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Neuroimage</a:t>
                </a:r>
                <a:r>
                  <a:rPr lang="en-US" dirty="0">
                    <a:solidFill>
                      <a:srgbClr val="00B050"/>
                    </a:solidFill>
                    <a:latin typeface="Constantia" panose="02030602050306030303" pitchFamily="18" charset="0"/>
                  </a:rPr>
                  <a:t> 184:707-716</a:t>
                </a:r>
                <a:r>
                  <a:rPr lang="en-US" dirty="0"/>
                  <a:t> </a:t>
                </a:r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939800"/>
                <a:ext cx="12192000" cy="5852160"/>
              </a:xfrm>
              <a:blipFill>
                <a:blip r:embed="rId4"/>
                <a:stretch>
                  <a:fillRect l="-937" t="-2160"/>
                </a:stretch>
              </a:blip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DC72C80-DCC6-9149-A3CC-E23872985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890" y="4423031"/>
            <a:ext cx="6214110" cy="2465242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54083"/>
            <a:ext cx="914400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  <a:cs typeface="Sana" pitchFamily="2" charset="-78"/>
              </a:rPr>
              <a:t>Application: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region-based analysis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F7F246B-31ED-FD44-8AB0-D79139F59918}"/>
              </a:ext>
            </a:extLst>
          </p:cNvPr>
          <p:cNvSpPr/>
          <p:nvPr/>
        </p:nvSpPr>
        <p:spPr>
          <a:xfrm>
            <a:off x="9173981" y="4512940"/>
            <a:ext cx="640080" cy="2212540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6350">
            <a:solidFill>
              <a:srgbClr val="FF0000">
                <a:alpha val="7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2749CD8-5F61-BA46-B983-993E404C93BA}"/>
              </a:ext>
            </a:extLst>
          </p:cNvPr>
          <p:cNvSpPr/>
          <p:nvPr/>
        </p:nvSpPr>
        <p:spPr>
          <a:xfrm>
            <a:off x="10073390" y="4377128"/>
            <a:ext cx="809469" cy="2383437"/>
          </a:xfrm>
          <a:custGeom>
            <a:avLst/>
            <a:gdLst>
              <a:gd name="connsiteX0" fmla="*/ 0 w 809469"/>
              <a:gd name="connsiteY0" fmla="*/ 0 h 2323475"/>
              <a:gd name="connsiteX1" fmla="*/ 29980 w 809469"/>
              <a:gd name="connsiteY1" fmla="*/ 1693888 h 2323475"/>
              <a:gd name="connsiteX2" fmla="*/ 329784 w 809469"/>
              <a:gd name="connsiteY2" fmla="*/ 2323475 h 2323475"/>
              <a:gd name="connsiteX3" fmla="*/ 809469 w 809469"/>
              <a:gd name="connsiteY3" fmla="*/ 2323475 h 2323475"/>
              <a:gd name="connsiteX4" fmla="*/ 419725 w 809469"/>
              <a:gd name="connsiteY4" fmla="*/ 1633927 h 2323475"/>
              <a:gd name="connsiteX5" fmla="*/ 389744 w 809469"/>
              <a:gd name="connsiteY5" fmla="*/ 59960 h 2323475"/>
              <a:gd name="connsiteX6" fmla="*/ 14990 w 809469"/>
              <a:gd name="connsiteY6" fmla="*/ 59960 h 23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469" h="2323475">
                <a:moveTo>
                  <a:pt x="0" y="0"/>
                </a:moveTo>
                <a:lnTo>
                  <a:pt x="29980" y="1693888"/>
                </a:lnTo>
                <a:lnTo>
                  <a:pt x="329784" y="2323475"/>
                </a:lnTo>
                <a:lnTo>
                  <a:pt x="809469" y="2323475"/>
                </a:lnTo>
                <a:lnTo>
                  <a:pt x="419725" y="1633927"/>
                </a:lnTo>
                <a:lnTo>
                  <a:pt x="389744" y="59960"/>
                </a:lnTo>
                <a:lnTo>
                  <a:pt x="14990" y="5996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420739A-2C73-A74E-808B-5E7BF76319D8}"/>
              </a:ext>
            </a:extLst>
          </p:cNvPr>
          <p:cNvSpPr/>
          <p:nvPr/>
        </p:nvSpPr>
        <p:spPr>
          <a:xfrm>
            <a:off x="11152682" y="4437089"/>
            <a:ext cx="989351" cy="2308485"/>
          </a:xfrm>
          <a:custGeom>
            <a:avLst/>
            <a:gdLst>
              <a:gd name="connsiteX0" fmla="*/ 0 w 989351"/>
              <a:gd name="connsiteY0" fmla="*/ 0 h 2308485"/>
              <a:gd name="connsiteX1" fmla="*/ 0 w 989351"/>
              <a:gd name="connsiteY1" fmla="*/ 0 h 2308485"/>
              <a:gd name="connsiteX2" fmla="*/ 29980 w 989351"/>
              <a:gd name="connsiteY2" fmla="*/ 1603947 h 2308485"/>
              <a:gd name="connsiteX3" fmla="*/ 509666 w 989351"/>
              <a:gd name="connsiteY3" fmla="*/ 2308485 h 2308485"/>
              <a:gd name="connsiteX4" fmla="*/ 989351 w 989351"/>
              <a:gd name="connsiteY4" fmla="*/ 2308485 h 2308485"/>
              <a:gd name="connsiteX5" fmla="*/ 569626 w 989351"/>
              <a:gd name="connsiteY5" fmla="*/ 1573967 h 2308485"/>
              <a:gd name="connsiteX6" fmla="*/ 554636 w 989351"/>
              <a:gd name="connsiteY6" fmla="*/ 44970 h 2308485"/>
              <a:gd name="connsiteX7" fmla="*/ 0 w 989351"/>
              <a:gd name="connsiteY7" fmla="*/ 0 h 23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351" h="2308485">
                <a:moveTo>
                  <a:pt x="0" y="0"/>
                </a:moveTo>
                <a:lnTo>
                  <a:pt x="0" y="0"/>
                </a:lnTo>
                <a:lnTo>
                  <a:pt x="29980" y="1603947"/>
                </a:lnTo>
                <a:lnTo>
                  <a:pt x="509666" y="2308485"/>
                </a:lnTo>
                <a:lnTo>
                  <a:pt x="989351" y="2308485"/>
                </a:lnTo>
                <a:lnTo>
                  <a:pt x="569626" y="1573967"/>
                </a:lnTo>
                <a:lnTo>
                  <a:pt x="554636" y="4497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08CBE-0D00-3448-84CD-581C7E795BD6}"/>
              </a:ext>
            </a:extLst>
          </p:cNvPr>
          <p:cNvSpPr txBox="1"/>
          <p:nvPr/>
        </p:nvSpPr>
        <p:spPr>
          <a:xfrm>
            <a:off x="9173981" y="2428407"/>
            <a:ext cx="2503357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Uniform distribution</a:t>
            </a:r>
            <a:r>
              <a:rPr lang="en-US" b="1" dirty="0">
                <a:solidFill>
                  <a:srgbClr val="0054FF"/>
                </a:solidFill>
              </a:rPr>
              <a:t>: total freedom - each parameter on its own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E7DCBD-42F7-384C-8597-A48BC480A4EC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9494021" y="3349452"/>
            <a:ext cx="579370" cy="116348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280EFA-C43D-7040-A8BD-C9658E5146B1}"/>
              </a:ext>
            </a:extLst>
          </p:cNvPr>
          <p:cNvCxnSpPr>
            <a:cxnSpLocks/>
          </p:cNvCxnSpPr>
          <p:nvPr/>
        </p:nvCxnSpPr>
        <p:spPr>
          <a:xfrm>
            <a:off x="10278319" y="3383419"/>
            <a:ext cx="1" cy="109159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5BCBF6-2811-EE4F-9D20-A489704B636A}"/>
              </a:ext>
            </a:extLst>
          </p:cNvPr>
          <p:cNvCxnSpPr>
            <a:cxnSpLocks/>
          </p:cNvCxnSpPr>
          <p:nvPr/>
        </p:nvCxnSpPr>
        <p:spPr>
          <a:xfrm>
            <a:off x="10548144" y="3348615"/>
            <a:ext cx="628304" cy="1144231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2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39800"/>
            <a:ext cx="11899900" cy="5854700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Voxel-based analysis: GLMs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Penalty time 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for pretense: multiple testing (</a:t>
            </a:r>
            <a:r>
              <a:rPr lang="en-US" sz="28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= 100,000), magic </a:t>
            </a:r>
            <a:r>
              <a:rPr lang="en-US" sz="2800" kern="0" dirty="0">
                <a:solidFill>
                  <a:schemeClr val="accent6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0.05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Show time 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for various correction methods</a:t>
            </a:r>
            <a:endParaRPr lang="en-US" sz="2800" kern="0" dirty="0">
              <a:solidFill>
                <a:schemeClr val="accent6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262063" lvl="2" indent="-4572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Voxel-wise </a:t>
            </a:r>
            <a:r>
              <a:rPr lang="en-US" sz="24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, FWE, FDR, spatial smoothness, clusters, …</a:t>
            </a:r>
          </a:p>
          <a:p>
            <a:pPr marL="1262063" lvl="2" indent="-4572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Simulations, random field theory, permutations, … </a:t>
            </a:r>
          </a:p>
          <a:p>
            <a:pPr marL="1262063" lvl="2" indent="-4572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How would dataset turn out under GLM? </a:t>
            </a:r>
            <a:r>
              <a:rPr lang="en-US" sz="2400" kern="0" dirty="0"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4 lucky clusters</a:t>
            </a:r>
            <a:r>
              <a:rPr lang="en-US" sz="2400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managed to survive</a:t>
            </a:r>
          </a:p>
          <a:p>
            <a:pPr marL="1262063" lvl="2" indent="-4572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000" b="1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262063" lvl="2" indent="-4572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54083"/>
            <a:ext cx="914400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  <a:cs typeface="Sana" pitchFamily="2" charset="-78"/>
              </a:rPr>
              <a:t>GLMs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: dealing with multiplicity!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ACED3-A5E1-F34A-A63A-A4525352C9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r="1048" b="-1924"/>
          <a:stretch/>
        </p:blipFill>
        <p:spPr>
          <a:xfrm>
            <a:off x="444902" y="3867150"/>
            <a:ext cx="11010095" cy="223163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7010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1403" y="986395"/>
            <a:ext cx="12070630" cy="5868670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Region-wise analysis : GLMs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Focus: association between and seed-based correlation (</a:t>
            </a:r>
            <a:r>
              <a:rPr lang="en-US" sz="28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z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-score)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Pretense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ROIs </a:t>
            </a:r>
            <a:r>
              <a:rPr lang="en-US" sz="2800" kern="0" dirty="0">
                <a:solidFill>
                  <a:srgbClr val="00206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unrelated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GLMs: mass univariate</a:t>
            </a:r>
          </a:p>
          <a:p>
            <a:pPr marL="1190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   </a:t>
            </a:r>
            <a:r>
              <a:rPr lang="en-US" sz="28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= 21 ROIs → </a:t>
            </a:r>
          </a:p>
          <a:p>
            <a:pPr marL="1190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   </a:t>
            </a:r>
            <a:r>
              <a:rPr lang="en-US" sz="28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       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21 models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Penalty </a:t>
            </a: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for pretense:</a:t>
            </a:r>
          </a:p>
          <a:p>
            <a:pPr marL="1190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   multiple testing – what to do?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Bonferroni</a:t>
            </a:r>
            <a:r>
              <a:rPr lang="en-US" sz="24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? Unbearable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else?</a:t>
            </a:r>
          </a:p>
          <a:p>
            <a:pPr marL="576263" lvl="2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24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650" kern="0" dirty="0">
              <a:solidFill>
                <a:srgbClr val="002060"/>
              </a:solidFill>
              <a:highlight>
                <a:srgbClr val="FFFF00"/>
              </a:highlight>
              <a:latin typeface="Garamond Regular"/>
              <a:ea typeface="ＭＳ Ｐゴシック" charset="0"/>
              <a:cs typeface="Palatino Linotype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01D50-8D02-CD4A-BD6E-306CFD08B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20" y="4328805"/>
            <a:ext cx="6282690" cy="250079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3999" y="101075"/>
            <a:ext cx="10270435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  <a:cs typeface="Sana" pitchFamily="2" charset="-78"/>
              </a:rPr>
              <a:t>Switching from voxels to ROIs: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still GLMs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31F4289-7B89-954F-89F6-218D422A424D}"/>
              </a:ext>
            </a:extLst>
          </p:cNvPr>
          <p:cNvSpPr/>
          <p:nvPr/>
        </p:nvSpPr>
        <p:spPr>
          <a:xfrm>
            <a:off x="9173981" y="4512940"/>
            <a:ext cx="640080" cy="2212540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6350">
            <a:solidFill>
              <a:srgbClr val="FF0000">
                <a:alpha val="7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B26BBB2-FD07-104B-B253-E711ADD1D00E}"/>
              </a:ext>
            </a:extLst>
          </p:cNvPr>
          <p:cNvSpPr/>
          <p:nvPr/>
        </p:nvSpPr>
        <p:spPr>
          <a:xfrm>
            <a:off x="10073390" y="4377128"/>
            <a:ext cx="809469" cy="2383437"/>
          </a:xfrm>
          <a:custGeom>
            <a:avLst/>
            <a:gdLst>
              <a:gd name="connsiteX0" fmla="*/ 0 w 809469"/>
              <a:gd name="connsiteY0" fmla="*/ 0 h 2323475"/>
              <a:gd name="connsiteX1" fmla="*/ 29980 w 809469"/>
              <a:gd name="connsiteY1" fmla="*/ 1693888 h 2323475"/>
              <a:gd name="connsiteX2" fmla="*/ 329784 w 809469"/>
              <a:gd name="connsiteY2" fmla="*/ 2323475 h 2323475"/>
              <a:gd name="connsiteX3" fmla="*/ 809469 w 809469"/>
              <a:gd name="connsiteY3" fmla="*/ 2323475 h 2323475"/>
              <a:gd name="connsiteX4" fmla="*/ 419725 w 809469"/>
              <a:gd name="connsiteY4" fmla="*/ 1633927 h 2323475"/>
              <a:gd name="connsiteX5" fmla="*/ 389744 w 809469"/>
              <a:gd name="connsiteY5" fmla="*/ 59960 h 2323475"/>
              <a:gd name="connsiteX6" fmla="*/ 14990 w 809469"/>
              <a:gd name="connsiteY6" fmla="*/ 59960 h 232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469" h="2323475">
                <a:moveTo>
                  <a:pt x="0" y="0"/>
                </a:moveTo>
                <a:lnTo>
                  <a:pt x="29980" y="1693888"/>
                </a:lnTo>
                <a:lnTo>
                  <a:pt x="329784" y="2323475"/>
                </a:lnTo>
                <a:lnTo>
                  <a:pt x="809469" y="2323475"/>
                </a:lnTo>
                <a:lnTo>
                  <a:pt x="419725" y="1633927"/>
                </a:lnTo>
                <a:lnTo>
                  <a:pt x="389744" y="59960"/>
                </a:lnTo>
                <a:lnTo>
                  <a:pt x="14990" y="5996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97BE402-0DE6-054D-8260-05A0E9B82DCC}"/>
              </a:ext>
            </a:extLst>
          </p:cNvPr>
          <p:cNvSpPr/>
          <p:nvPr/>
        </p:nvSpPr>
        <p:spPr>
          <a:xfrm>
            <a:off x="11152682" y="4437089"/>
            <a:ext cx="989351" cy="2308485"/>
          </a:xfrm>
          <a:custGeom>
            <a:avLst/>
            <a:gdLst>
              <a:gd name="connsiteX0" fmla="*/ 0 w 989351"/>
              <a:gd name="connsiteY0" fmla="*/ 0 h 2308485"/>
              <a:gd name="connsiteX1" fmla="*/ 0 w 989351"/>
              <a:gd name="connsiteY1" fmla="*/ 0 h 2308485"/>
              <a:gd name="connsiteX2" fmla="*/ 29980 w 989351"/>
              <a:gd name="connsiteY2" fmla="*/ 1603947 h 2308485"/>
              <a:gd name="connsiteX3" fmla="*/ 509666 w 989351"/>
              <a:gd name="connsiteY3" fmla="*/ 2308485 h 2308485"/>
              <a:gd name="connsiteX4" fmla="*/ 989351 w 989351"/>
              <a:gd name="connsiteY4" fmla="*/ 2308485 h 2308485"/>
              <a:gd name="connsiteX5" fmla="*/ 569626 w 989351"/>
              <a:gd name="connsiteY5" fmla="*/ 1573967 h 2308485"/>
              <a:gd name="connsiteX6" fmla="*/ 554636 w 989351"/>
              <a:gd name="connsiteY6" fmla="*/ 44970 h 2308485"/>
              <a:gd name="connsiteX7" fmla="*/ 0 w 989351"/>
              <a:gd name="connsiteY7" fmla="*/ 0 h 23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351" h="2308485">
                <a:moveTo>
                  <a:pt x="0" y="0"/>
                </a:moveTo>
                <a:lnTo>
                  <a:pt x="0" y="0"/>
                </a:lnTo>
                <a:lnTo>
                  <a:pt x="29980" y="1603947"/>
                </a:lnTo>
                <a:lnTo>
                  <a:pt x="509666" y="2308485"/>
                </a:lnTo>
                <a:lnTo>
                  <a:pt x="989351" y="2308485"/>
                </a:lnTo>
                <a:lnTo>
                  <a:pt x="569626" y="1573967"/>
                </a:lnTo>
                <a:lnTo>
                  <a:pt x="554636" y="4497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BA803-9674-3247-AC71-B2098ADD0B39}"/>
              </a:ext>
            </a:extLst>
          </p:cNvPr>
          <p:cNvSpPr txBox="1"/>
          <p:nvPr/>
        </p:nvSpPr>
        <p:spPr>
          <a:xfrm>
            <a:off x="9173981" y="2428407"/>
            <a:ext cx="2503357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Uniform distribution</a:t>
            </a:r>
            <a:r>
              <a:rPr lang="en-US" b="1" dirty="0">
                <a:solidFill>
                  <a:srgbClr val="0054FF"/>
                </a:solidFill>
              </a:rPr>
              <a:t>: total freedom - each parameter on its own.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5A5C8E-7E90-1B42-A811-003FFE3FA190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9494021" y="3349452"/>
            <a:ext cx="579370" cy="116348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822A0E-122C-4148-814B-7730F073ACF2}"/>
              </a:ext>
            </a:extLst>
          </p:cNvPr>
          <p:cNvCxnSpPr>
            <a:cxnSpLocks/>
          </p:cNvCxnSpPr>
          <p:nvPr/>
        </p:nvCxnSpPr>
        <p:spPr>
          <a:xfrm>
            <a:off x="10278319" y="3383419"/>
            <a:ext cx="1" cy="109159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BB4A17-7CE9-B94E-97CA-64C19544BAE2}"/>
              </a:ext>
            </a:extLst>
          </p:cNvPr>
          <p:cNvCxnSpPr>
            <a:cxnSpLocks/>
          </p:cNvCxnSpPr>
          <p:nvPr/>
        </p:nvCxnSpPr>
        <p:spPr>
          <a:xfrm>
            <a:off x="10548144" y="3348615"/>
            <a:ext cx="628304" cy="1144231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39800"/>
            <a:ext cx="12192000" cy="5854700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Region-wise analysis : Linear Mixed-Effects (LME) model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One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model integrates all regions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ROIs loosely </a:t>
            </a:r>
            <a:r>
              <a:rPr lang="en-US" kern="0" dirty="0">
                <a:solidFill>
                  <a:srgbClr val="00206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constrained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instead of being </a:t>
            </a:r>
            <a:r>
              <a:rPr lang="en-US" kern="0" dirty="0">
                <a:solidFill>
                  <a:srgbClr val="00206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unrelated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Gaussian distribution: Is it far-fetched or subjective?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Similar to cross-subject variability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Goal: effect of interest- </a:t>
            </a:r>
            <a:r>
              <a:rPr lang="en-US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</a:t>
            </a: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+ </a:t>
            </a:r>
            <a:r>
              <a:rPr lang="en-US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α</a:t>
            </a:r>
            <a:r>
              <a:rPr lang="en-US" i="1" kern="0" baseline="-2500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j</a:t>
            </a: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, </a:t>
            </a:r>
            <a:r>
              <a:rPr lang="en-US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</a:t>
            </a: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+ </a:t>
            </a:r>
            <a:r>
              <a:rPr lang="en-US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β</a:t>
            </a:r>
            <a:r>
              <a:rPr lang="en-US" i="1" kern="0" baseline="-2500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j</a:t>
            </a: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Differentiation: fixed vs. random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Fixed: </a:t>
            </a: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epistemic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uncertainty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Random: </a:t>
            </a: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aleatoric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uncertainty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Julius Caesar: </a:t>
            </a:r>
            <a:r>
              <a:rPr lang="en-US" kern="0" dirty="0" err="1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Alea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iacta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est. </a:t>
            </a:r>
            <a:r>
              <a:rPr lang="en-US" dirty="0"/>
              <a:t>January 10, 49 BC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can we get out of LME?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Conventional framework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Estimates for fixed effects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Variances for random effects</a:t>
            </a:r>
            <a:endParaRPr lang="en-US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i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b="1" i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Dead end</a:t>
            </a:r>
            <a:r>
              <a:rPr lang="en-US" sz="2800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!</a:t>
            </a:r>
          </a:p>
          <a:p>
            <a:pPr marL="569913" lvl="1" indent="-2222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650" kern="0" dirty="0">
              <a:solidFill>
                <a:srgbClr val="002060"/>
              </a:solidFill>
              <a:highlight>
                <a:srgbClr val="FFFF00"/>
              </a:highlight>
              <a:latin typeface="Garamond Regular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3999" y="101075"/>
            <a:ext cx="9342783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  <a:cs typeface="Sana" pitchFamily="2" charset="-78"/>
              </a:rPr>
              <a:t>Switching from GLMs to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LME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73AB9-957B-8F4E-9736-235B2BF8E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598" y="4965297"/>
            <a:ext cx="7148747" cy="176228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F9889E7-7824-C544-85D2-B76756E979B6}"/>
              </a:ext>
            </a:extLst>
          </p:cNvPr>
          <p:cNvGrpSpPr/>
          <p:nvPr/>
        </p:nvGrpSpPr>
        <p:grpSpPr>
          <a:xfrm>
            <a:off x="5269816" y="3252104"/>
            <a:ext cx="2294106" cy="2110654"/>
            <a:chOff x="5164886" y="3252104"/>
            <a:chExt cx="2294106" cy="21106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C8D553-E4D6-6C4B-BEF2-FF3143B53DB9}"/>
                </a:ext>
              </a:extLst>
            </p:cNvPr>
            <p:cNvSpPr txBox="1"/>
            <p:nvPr/>
          </p:nvSpPr>
          <p:spPr>
            <a:xfrm>
              <a:off x="5164886" y="3252104"/>
              <a:ext cx="2294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00FF"/>
                  </a:solidFill>
                  <a:latin typeface="Trebuchet MS"/>
                  <a:ea typeface="+mn-ea"/>
                  <a:cs typeface="+mn-cs"/>
                </a:rPr>
                <a:t>Overall effect: shared by all ROIs and subjects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77DD814-BE40-C540-8CE5-DF8DFDB00A2C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6311939" y="4267767"/>
              <a:ext cx="224397" cy="697530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4225940F-73BC-4D4A-B6CD-8943F66CC6A1}"/>
                </a:ext>
              </a:extLst>
            </p:cNvPr>
            <p:cNvSpPr/>
            <p:nvPr/>
          </p:nvSpPr>
          <p:spPr>
            <a:xfrm>
              <a:off x="5804431" y="4973637"/>
              <a:ext cx="1325033" cy="389121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326334-6F66-064F-BF5B-F5DB4F4F0E63}"/>
              </a:ext>
            </a:extLst>
          </p:cNvPr>
          <p:cNvGrpSpPr/>
          <p:nvPr/>
        </p:nvGrpSpPr>
        <p:grpSpPr>
          <a:xfrm>
            <a:off x="7525624" y="3006410"/>
            <a:ext cx="1885349" cy="2356349"/>
            <a:chOff x="7525624" y="3006410"/>
            <a:chExt cx="1885349" cy="23563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5B2299-E44E-184F-ABF9-F95BE9604962}"/>
                </a:ext>
              </a:extLst>
            </p:cNvPr>
            <p:cNvSpPr txBox="1"/>
            <p:nvPr/>
          </p:nvSpPr>
          <p:spPr>
            <a:xfrm>
              <a:off x="7525624" y="3006410"/>
              <a:ext cx="1885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Trebuchet MS"/>
                </a:rPr>
                <a:t>idiosyncratic e</a:t>
              </a:r>
              <a:r>
                <a:rPr lang="en-US" sz="2000" b="1" dirty="0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ffect of </a:t>
              </a:r>
              <a:r>
                <a:rPr lang="en-US" sz="2000" b="1" i="1" dirty="0" err="1">
                  <a:solidFill>
                    <a:srgbClr val="FF0000"/>
                  </a:solidFill>
                  <a:latin typeface="Trebuchet MS"/>
                </a:rPr>
                <a:t>i</a:t>
              </a:r>
              <a:r>
                <a:rPr lang="en-US" sz="2000" b="1" dirty="0" err="1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th</a:t>
              </a:r>
              <a:r>
                <a:rPr lang="en-US" sz="2000" b="1" dirty="0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 subject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3CBFF4C-0FB5-4C43-BAB7-57B6796571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3826" y="3955532"/>
              <a:ext cx="262677" cy="1002723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9F2CFDDD-5FAF-1F48-BA95-2D01722AF4B3}"/>
                </a:ext>
              </a:extLst>
            </p:cNvPr>
            <p:cNvSpPr/>
            <p:nvPr/>
          </p:nvSpPr>
          <p:spPr>
            <a:xfrm>
              <a:off x="7569379" y="4958255"/>
              <a:ext cx="409226" cy="404504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4F5841-7F29-384E-AC53-2C34F5ADAB2D}"/>
              </a:ext>
            </a:extLst>
          </p:cNvPr>
          <p:cNvGrpSpPr/>
          <p:nvPr/>
        </p:nvGrpSpPr>
        <p:grpSpPr>
          <a:xfrm>
            <a:off x="8340798" y="3901600"/>
            <a:ext cx="1858979" cy="1461159"/>
            <a:chOff x="8265848" y="3901600"/>
            <a:chExt cx="1858979" cy="14611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110A7F-CC12-2A48-AF80-A8DF4E369036}"/>
                </a:ext>
              </a:extLst>
            </p:cNvPr>
            <p:cNvSpPr txBox="1"/>
            <p:nvPr/>
          </p:nvSpPr>
          <p:spPr>
            <a:xfrm>
              <a:off x="8296446" y="3901600"/>
              <a:ext cx="18283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Unique effect </a:t>
              </a:r>
              <a:r>
                <a:rPr lang="en-US" sz="2000" b="1" dirty="0">
                  <a:solidFill>
                    <a:srgbClr val="00B050"/>
                  </a:solidFill>
                  <a:latin typeface="Trebuchet MS"/>
                </a:rPr>
                <a:t>of</a:t>
              </a:r>
              <a:r>
                <a:rPr lang="en-US" sz="2000" b="1" dirty="0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 </a:t>
              </a:r>
              <a:r>
                <a:rPr lang="en-US" sz="2000" b="1" i="1" dirty="0" err="1">
                  <a:solidFill>
                    <a:srgbClr val="00B050"/>
                  </a:solidFill>
                  <a:latin typeface="Trebuchet MS"/>
                </a:rPr>
                <a:t>j</a:t>
              </a:r>
              <a:r>
                <a:rPr lang="en-US" sz="2000" b="1" dirty="0" err="1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th</a:t>
              </a:r>
              <a:r>
                <a:rPr lang="en-US" sz="2000" b="1" dirty="0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 ROI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01D416F-59FF-FB43-A7B9-E0DBD1910330}"/>
                </a:ext>
              </a:extLst>
            </p:cNvPr>
            <p:cNvCxnSpPr>
              <a:cxnSpLocks/>
            </p:cNvCxnSpPr>
            <p:nvPr/>
          </p:nvCxnSpPr>
          <p:spPr>
            <a:xfrm>
              <a:off x="9210636" y="4510751"/>
              <a:ext cx="125387" cy="447504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A6A28A3B-0178-B04A-A3C1-85C149C23750}"/>
                </a:ext>
              </a:extLst>
            </p:cNvPr>
            <p:cNvSpPr/>
            <p:nvPr/>
          </p:nvSpPr>
          <p:spPr>
            <a:xfrm>
              <a:off x="8265848" y="4978363"/>
              <a:ext cx="1678170" cy="384396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7DD86A-0F88-474A-82CC-6E9DE1F94B75}"/>
              </a:ext>
            </a:extLst>
          </p:cNvPr>
          <p:cNvGrpSpPr/>
          <p:nvPr/>
        </p:nvGrpSpPr>
        <p:grpSpPr>
          <a:xfrm>
            <a:off x="7480651" y="2228782"/>
            <a:ext cx="2719121" cy="3300481"/>
            <a:chOff x="7375721" y="2228782"/>
            <a:chExt cx="2719121" cy="3300481"/>
          </a:xfrm>
        </p:grpSpPr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093F9000-4D01-FC46-A642-E148912374A1}"/>
                </a:ext>
              </a:extLst>
            </p:cNvPr>
            <p:cNvSpPr/>
            <p:nvPr/>
          </p:nvSpPr>
          <p:spPr>
            <a:xfrm>
              <a:off x="7375721" y="3020006"/>
              <a:ext cx="2719121" cy="2509257"/>
            </a:xfrm>
            <a:prstGeom prst="frame">
              <a:avLst>
                <a:gd name="adj1" fmla="val 2405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924357-C337-1B47-AC11-B87512AE2296}"/>
                </a:ext>
              </a:extLst>
            </p:cNvPr>
            <p:cNvSpPr txBox="1"/>
            <p:nvPr/>
          </p:nvSpPr>
          <p:spPr>
            <a:xfrm>
              <a:off x="7464449" y="2228782"/>
              <a:ext cx="2221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Trebuchet MS"/>
                </a:rPr>
                <a:t>New components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A09DBFC-B43F-0941-97D9-7D73700FDB51}"/>
                </a:ext>
              </a:extLst>
            </p:cNvPr>
            <p:cNvCxnSpPr>
              <a:cxnSpLocks/>
            </p:cNvCxnSpPr>
            <p:nvPr/>
          </p:nvCxnSpPr>
          <p:spPr>
            <a:xfrm>
              <a:off x="8717638" y="2595133"/>
              <a:ext cx="0" cy="471659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34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39800"/>
            <a:ext cx="12192000" cy="5854700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Region-wise analysis : Bayesian multilevel (BML) model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One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model integrates all regions: basically same as LME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ROIs loosely </a:t>
            </a:r>
            <a:r>
              <a:rPr lang="en-US" kern="0" dirty="0">
                <a:solidFill>
                  <a:srgbClr val="00206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constrained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instead of being </a:t>
            </a:r>
            <a:r>
              <a:rPr lang="en-US" kern="0" dirty="0">
                <a:solidFill>
                  <a:srgbClr val="002060"/>
                </a:solidFill>
                <a:highlight>
                  <a:srgbClr val="FF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unrelated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Gaussian distribution: Is it far-fetched or subjective?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Similar to cross-subject variability</a:t>
            </a:r>
          </a:p>
          <a:p>
            <a:pPr marL="1147763" lvl="2" indent="-34290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12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Goal: effect of interest </a:t>
            </a:r>
            <a:r>
              <a:rPr lang="en-US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</a:t>
            </a: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+ </a:t>
            </a:r>
            <a:r>
              <a:rPr lang="en-US" i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β</a:t>
            </a:r>
            <a:r>
              <a:rPr lang="en-US" i="1" kern="0" baseline="-2500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j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more differentiation: fixed vs. random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All parameters: </a:t>
            </a:r>
            <a:r>
              <a:rPr lang="en-US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aleatoric</a:t>
            </a: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8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Same model as LME plus </a:t>
            </a:r>
            <a:r>
              <a:rPr lang="en-US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priors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Markov chain Monte Carlo (MCMC)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Inferences via posterior distribution</a:t>
            </a:r>
          </a:p>
          <a:p>
            <a:pPr marL="633413" lvl="1" indent="-2857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b="1" i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b="1" i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Ka-</a:t>
            </a:r>
            <a:r>
              <a:rPr lang="en-US" sz="2800" b="1" i="1" kern="0" dirty="0" err="1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ching</a:t>
            </a:r>
            <a:r>
              <a:rPr lang="en-US" sz="2800" b="1" i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!</a:t>
            </a: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b="1" i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b="1" i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b="1" i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1400" dirty="0">
                <a:highlight>
                  <a:srgbClr val="FFFF00"/>
                </a:highlight>
              </a:rPr>
              <a:t>Chen, et al, 2019. Handling Multiplicity in Neuroimaging through </a:t>
            </a: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1400" dirty="0">
                <a:highlight>
                  <a:srgbClr val="FFFF00"/>
                </a:highlight>
              </a:rPr>
              <a:t>Bayesian Lenses with Multilevel Modeling. </a:t>
            </a:r>
            <a:r>
              <a:rPr lang="en-US" sz="1400" dirty="0" err="1">
                <a:highlight>
                  <a:srgbClr val="FFFF00"/>
                </a:highlight>
              </a:rPr>
              <a:t>Neuroinformatics</a:t>
            </a:r>
            <a:r>
              <a:rPr lang="en-US" sz="1400" dirty="0">
                <a:highlight>
                  <a:srgbClr val="FFFF00"/>
                </a:highlight>
              </a:rPr>
              <a:t>.</a:t>
            </a:r>
          </a:p>
          <a:p>
            <a:pPr marL="176213" indent="-28575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650" kern="0" dirty="0">
              <a:solidFill>
                <a:srgbClr val="002060"/>
              </a:solidFill>
              <a:highlight>
                <a:srgbClr val="FFFF00"/>
              </a:highlight>
              <a:latin typeface="Garamond Regular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3999" y="101075"/>
            <a:ext cx="9342783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chemeClr val="tx1"/>
                </a:solidFill>
                <a:latin typeface="Constantia" panose="02030602050306030303" pitchFamily="18" charset="0"/>
                <a:cs typeface="Sana" pitchFamily="2" charset="-78"/>
              </a:rPr>
              <a:t>Switching from GLMs to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BML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73AB9-957B-8F4E-9736-235B2BF8E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598" y="4965297"/>
            <a:ext cx="7148747" cy="176228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F9889E7-7824-C544-85D2-B76756E979B6}"/>
              </a:ext>
            </a:extLst>
          </p:cNvPr>
          <p:cNvGrpSpPr/>
          <p:nvPr/>
        </p:nvGrpSpPr>
        <p:grpSpPr>
          <a:xfrm>
            <a:off x="5218459" y="3421096"/>
            <a:ext cx="2294106" cy="1941662"/>
            <a:chOff x="5113529" y="3421096"/>
            <a:chExt cx="2294106" cy="1941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C8D553-E4D6-6C4B-BEF2-FF3143B53DB9}"/>
                </a:ext>
              </a:extLst>
            </p:cNvPr>
            <p:cNvSpPr txBox="1"/>
            <p:nvPr/>
          </p:nvSpPr>
          <p:spPr>
            <a:xfrm>
              <a:off x="5113529" y="3421096"/>
              <a:ext cx="2294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00FF"/>
                  </a:solidFill>
                  <a:latin typeface="Trebuchet MS"/>
                  <a:ea typeface="+mn-ea"/>
                  <a:cs typeface="+mn-cs"/>
                </a:rPr>
                <a:t>Overall effect: shared by all ROIs and subjects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77DD814-BE40-C540-8CE5-DF8DFDB00A2C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6260582" y="4436759"/>
              <a:ext cx="235313" cy="521496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4225940F-73BC-4D4A-B6CD-8943F66CC6A1}"/>
                </a:ext>
              </a:extLst>
            </p:cNvPr>
            <p:cNvSpPr/>
            <p:nvPr/>
          </p:nvSpPr>
          <p:spPr>
            <a:xfrm>
              <a:off x="5804431" y="4973637"/>
              <a:ext cx="1325033" cy="389121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326334-6F66-064F-BF5B-F5DB4F4F0E63}"/>
              </a:ext>
            </a:extLst>
          </p:cNvPr>
          <p:cNvGrpSpPr/>
          <p:nvPr/>
        </p:nvGrpSpPr>
        <p:grpSpPr>
          <a:xfrm>
            <a:off x="7525621" y="3082756"/>
            <a:ext cx="1828380" cy="2280003"/>
            <a:chOff x="7525621" y="3082756"/>
            <a:chExt cx="1828380" cy="22800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5B2299-E44E-184F-ABF9-F95BE9604962}"/>
                </a:ext>
              </a:extLst>
            </p:cNvPr>
            <p:cNvSpPr txBox="1"/>
            <p:nvPr/>
          </p:nvSpPr>
          <p:spPr>
            <a:xfrm>
              <a:off x="7525621" y="3082756"/>
              <a:ext cx="18283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FF0000"/>
                  </a:solidFill>
                  <a:latin typeface="Trebuchet MS"/>
                </a:rPr>
                <a:t>Idiosyncratic e</a:t>
              </a:r>
              <a:r>
                <a:rPr lang="en-US" sz="2000" b="1" dirty="0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ffect by </a:t>
              </a:r>
              <a:r>
                <a:rPr lang="en-US" sz="2000" b="1" i="1" dirty="0" err="1">
                  <a:solidFill>
                    <a:srgbClr val="FF0000"/>
                  </a:solidFill>
                  <a:latin typeface="Trebuchet MS"/>
                </a:rPr>
                <a:t>i</a:t>
              </a:r>
              <a:r>
                <a:rPr lang="en-US" sz="2000" b="1" dirty="0" err="1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th</a:t>
              </a:r>
              <a:r>
                <a:rPr lang="en-US" sz="2000" b="1" dirty="0">
                  <a:solidFill>
                    <a:srgbClr val="FF0000"/>
                  </a:solidFill>
                  <a:latin typeface="Trebuchet MS"/>
                  <a:ea typeface="+mn-ea"/>
                  <a:cs typeface="+mn-cs"/>
                </a:rPr>
                <a:t> subject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3CBFF4C-0FB5-4C43-BAB7-57B6796571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43826" y="3955532"/>
              <a:ext cx="262677" cy="1002723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9F2CFDDD-5FAF-1F48-BA95-2D01722AF4B3}"/>
                </a:ext>
              </a:extLst>
            </p:cNvPr>
            <p:cNvSpPr/>
            <p:nvPr/>
          </p:nvSpPr>
          <p:spPr>
            <a:xfrm>
              <a:off x="7569379" y="4958255"/>
              <a:ext cx="409226" cy="404504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4F5841-7F29-384E-AC53-2C34F5ADAB2D}"/>
              </a:ext>
            </a:extLst>
          </p:cNvPr>
          <p:cNvGrpSpPr/>
          <p:nvPr/>
        </p:nvGrpSpPr>
        <p:grpSpPr>
          <a:xfrm>
            <a:off x="8340798" y="3901600"/>
            <a:ext cx="1858979" cy="1461159"/>
            <a:chOff x="8265848" y="3901600"/>
            <a:chExt cx="1858979" cy="14611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110A7F-CC12-2A48-AF80-A8DF4E369036}"/>
                </a:ext>
              </a:extLst>
            </p:cNvPr>
            <p:cNvSpPr txBox="1"/>
            <p:nvPr/>
          </p:nvSpPr>
          <p:spPr>
            <a:xfrm>
              <a:off x="8296446" y="3901600"/>
              <a:ext cx="18283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Unique effect by </a:t>
              </a:r>
              <a:r>
                <a:rPr lang="en-US" sz="2000" b="1" i="1" dirty="0" err="1">
                  <a:solidFill>
                    <a:srgbClr val="00B050"/>
                  </a:solidFill>
                  <a:latin typeface="Trebuchet MS"/>
                </a:rPr>
                <a:t>j</a:t>
              </a:r>
              <a:r>
                <a:rPr lang="en-US" sz="2000" b="1" dirty="0" err="1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th</a:t>
              </a:r>
              <a:r>
                <a:rPr lang="en-US" sz="2000" b="1" dirty="0">
                  <a:solidFill>
                    <a:srgbClr val="00B050"/>
                  </a:solidFill>
                  <a:latin typeface="Trebuchet MS"/>
                  <a:ea typeface="+mn-ea"/>
                  <a:cs typeface="+mn-cs"/>
                </a:rPr>
                <a:t> ROI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01D416F-59FF-FB43-A7B9-E0DBD1910330}"/>
                </a:ext>
              </a:extLst>
            </p:cNvPr>
            <p:cNvCxnSpPr>
              <a:cxnSpLocks/>
            </p:cNvCxnSpPr>
            <p:nvPr/>
          </p:nvCxnSpPr>
          <p:spPr>
            <a:xfrm>
              <a:off x="9253500" y="4616528"/>
              <a:ext cx="82523" cy="341727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A6A28A3B-0178-B04A-A3C1-85C149C23750}"/>
                </a:ext>
              </a:extLst>
            </p:cNvPr>
            <p:cNvSpPr/>
            <p:nvPr/>
          </p:nvSpPr>
          <p:spPr>
            <a:xfrm>
              <a:off x="8265848" y="4978363"/>
              <a:ext cx="1678170" cy="384396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7DD86A-0F88-474A-82CC-6E9DE1F94B75}"/>
              </a:ext>
            </a:extLst>
          </p:cNvPr>
          <p:cNvGrpSpPr/>
          <p:nvPr/>
        </p:nvGrpSpPr>
        <p:grpSpPr>
          <a:xfrm>
            <a:off x="7474563" y="2513652"/>
            <a:ext cx="2725208" cy="3180504"/>
            <a:chOff x="7375721" y="2348760"/>
            <a:chExt cx="2725208" cy="3180504"/>
          </a:xfrm>
        </p:grpSpPr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093F9000-4D01-FC46-A642-E148912374A1}"/>
                </a:ext>
              </a:extLst>
            </p:cNvPr>
            <p:cNvSpPr/>
            <p:nvPr/>
          </p:nvSpPr>
          <p:spPr>
            <a:xfrm>
              <a:off x="7375721" y="2947514"/>
              <a:ext cx="2725208" cy="2581750"/>
            </a:xfrm>
            <a:prstGeom prst="frame">
              <a:avLst>
                <a:gd name="adj1" fmla="val 1748"/>
              </a:avLst>
            </a:prstGeom>
            <a:solidFill>
              <a:srgbClr val="FF0000"/>
            </a:solidFill>
            <a:ln w="635">
              <a:solidFill>
                <a:srgbClr val="0000FF">
                  <a:alpha val="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3175" cmpd="sng">
                  <a:solidFill>
                    <a:prstClr val="black"/>
                  </a:solidFill>
                  <a:prstDash val="dot"/>
                </a:ln>
                <a:solidFill>
                  <a:srgbClr val="FF0000"/>
                </a:solidFill>
                <a:latin typeface="Trebuchet M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924357-C337-1B47-AC11-B87512AE2296}"/>
                </a:ext>
              </a:extLst>
            </p:cNvPr>
            <p:cNvSpPr txBox="1"/>
            <p:nvPr/>
          </p:nvSpPr>
          <p:spPr>
            <a:xfrm>
              <a:off x="7512565" y="2348760"/>
              <a:ext cx="2221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Trebuchet MS"/>
                </a:rPr>
                <a:t>New components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A09DBFC-B43F-0941-97D9-7D73700FDB51}"/>
                </a:ext>
              </a:extLst>
            </p:cNvPr>
            <p:cNvCxnSpPr>
              <a:cxnSpLocks/>
            </p:cNvCxnSpPr>
            <p:nvPr/>
          </p:nvCxnSpPr>
          <p:spPr>
            <a:xfrm>
              <a:off x="8709012" y="2754195"/>
              <a:ext cx="0" cy="471659"/>
            </a:xfrm>
            <a:prstGeom prst="straightConnector1">
              <a:avLst/>
            </a:prstGeom>
            <a:ln w="76200" cmpd="sng">
              <a:solidFill>
                <a:srgbClr val="66006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4692" y="702132"/>
            <a:ext cx="6881239" cy="6155868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Region-based BML: </a:t>
            </a:r>
            <a:r>
              <a:rPr lang="en-US" sz="2800" b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21 ROIs</a:t>
            </a:r>
          </a:p>
          <a:p>
            <a:pPr marL="233363" indent="-233363" eaLnBrk="0" fontAlgn="base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800" b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Full report </a:t>
            </a: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 richer information: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   </a:t>
            </a: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posterior distributions for each ROI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dichotomization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results hiding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</a:t>
            </a: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discrimination against small regions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No ambiguities about spatial specificity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No inconvenient interpretation of confidence interval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Evidence for each ROI</a:t>
            </a: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: </a:t>
            </a:r>
            <a:r>
              <a:rPr lang="hr-HR" sz="2000" b="1" i="1" kern="0" dirty="0">
                <a:highlight>
                  <a:srgbClr val="FFFF00"/>
                </a:highlight>
                <a:latin typeface="Garamond Regular"/>
                <a:ea typeface="ＭＳ Ｐゴシック" charset="0"/>
                <a:cs typeface="Palatino Linotype" charset="0"/>
              </a:rPr>
              <a:t>P </a:t>
            </a:r>
            <a:r>
              <a:rPr lang="hr-HR" sz="2000" b="1" kern="0" dirty="0">
                <a:highlight>
                  <a:srgbClr val="FFFF00"/>
                </a:highlight>
                <a:latin typeface="Garamond Regular"/>
                <a:ea typeface="ＭＳ Ｐゴシック" charset="0"/>
                <a:cs typeface="Palatino Linotype" charset="0"/>
              </a:rPr>
              <a:t>(</a:t>
            </a:r>
            <a:r>
              <a:rPr lang="hr-HR" sz="2000" b="1" kern="0" dirty="0" err="1">
                <a:highlight>
                  <a:srgbClr val="FFFF00"/>
                </a:highlight>
                <a:latin typeface="Garamond Regular"/>
                <a:ea typeface="ＭＳ Ｐゴシック" charset="0"/>
                <a:cs typeface="Palatino Linotype" charset="0"/>
              </a:rPr>
              <a:t>effect</a:t>
            </a:r>
            <a:r>
              <a:rPr lang="hr-HR" sz="2000" b="1" kern="0" dirty="0">
                <a:highlight>
                  <a:srgbClr val="FFFF00"/>
                </a:highlight>
                <a:latin typeface="Garamond Regular"/>
                <a:ea typeface="ＭＳ Ｐゴシック" charset="0"/>
                <a:cs typeface="Palatino Linotype" charset="0"/>
              </a:rPr>
              <a:t> &gt; 0 | data)</a:t>
            </a:r>
          </a:p>
          <a:p>
            <a:pPr marL="690563" lvl="1" indent="-3429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000" kern="0" dirty="0">
              <a:highlight>
                <a:srgbClr val="FFFF00"/>
              </a:highlight>
              <a:latin typeface="Constantia" panose="02030602050306030303" pitchFamily="18" charset="0"/>
              <a:ea typeface="ＭＳ Ｐゴシック" charset="0"/>
              <a:cs typeface="Arial" panose="020B0604020202020204" pitchFamily="34" charset="0"/>
            </a:endParaRPr>
          </a:p>
          <a:p>
            <a:pPr marL="233363" indent="-233363" eaLnBrk="0" fontAlgn="base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800" b="1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9 ROIs </a:t>
            </a: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 strong evidence of effect compared to  </a:t>
            </a:r>
          </a:p>
          <a:p>
            <a:pPr lvl="1" eaLnBrk="0" fontAlgn="base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Region-wise GLM with </a:t>
            </a:r>
            <a:r>
              <a:rPr lang="en-US" sz="20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Bonferroni correction</a:t>
            </a:r>
          </a:p>
          <a:p>
            <a:pPr lvl="1" eaLnBrk="0" fontAlgn="base" hangingPunct="0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Voxel-wise GLM at cluster level: </a:t>
            </a:r>
            <a:r>
              <a:rPr lang="en-US" sz="20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2 clusters</a:t>
            </a:r>
          </a:p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2800" b="1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2060"/>
              </a:solidFill>
              <a:latin typeface="Garamond Regular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charset="0"/>
              <a:buChar char="H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Inferences from 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full distributions</a:t>
            </a:r>
            <a:endParaRPr lang="en-US" sz="4000" b="1" dirty="0">
              <a:solidFill>
                <a:srgbClr val="00B050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6DC72-D099-464C-8104-F46093025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58" y="550090"/>
            <a:ext cx="4395008" cy="630319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42D1BA-1C5E-BD4F-BD0B-7CCC6FDB050D}"/>
              </a:ext>
            </a:extLst>
          </p:cNvPr>
          <p:cNvSpPr/>
          <p:nvPr/>
        </p:nvSpPr>
        <p:spPr>
          <a:xfrm>
            <a:off x="7892715" y="550090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660672-CBA0-2F4E-B01F-AC93A542707A}"/>
              </a:ext>
            </a:extLst>
          </p:cNvPr>
          <p:cNvSpPr/>
          <p:nvPr/>
        </p:nvSpPr>
        <p:spPr>
          <a:xfrm>
            <a:off x="9296402" y="542070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73BDFA-1EA7-9447-8B59-1F010516ABC1}"/>
              </a:ext>
            </a:extLst>
          </p:cNvPr>
          <p:cNvSpPr/>
          <p:nvPr/>
        </p:nvSpPr>
        <p:spPr>
          <a:xfrm>
            <a:off x="7884695" y="1408342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FC7CA8-4543-1745-8991-601EB965F348}"/>
              </a:ext>
            </a:extLst>
          </p:cNvPr>
          <p:cNvSpPr/>
          <p:nvPr/>
        </p:nvSpPr>
        <p:spPr>
          <a:xfrm>
            <a:off x="7812507" y="4031226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EE71DA-F06C-3C4E-B8F3-237081E84B91}"/>
              </a:ext>
            </a:extLst>
          </p:cNvPr>
          <p:cNvSpPr/>
          <p:nvPr/>
        </p:nvSpPr>
        <p:spPr>
          <a:xfrm>
            <a:off x="10659981" y="4023206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659C4-8EC6-5645-8694-839368B49CD2}"/>
              </a:ext>
            </a:extLst>
          </p:cNvPr>
          <p:cNvSpPr/>
          <p:nvPr/>
        </p:nvSpPr>
        <p:spPr>
          <a:xfrm>
            <a:off x="10659980" y="4921561"/>
            <a:ext cx="1315453" cy="906021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EBC91-994C-EE4F-9A6B-E3A5E007EB21}"/>
              </a:ext>
            </a:extLst>
          </p:cNvPr>
          <p:cNvSpPr/>
          <p:nvPr/>
        </p:nvSpPr>
        <p:spPr>
          <a:xfrm>
            <a:off x="9240253" y="4031225"/>
            <a:ext cx="1315453" cy="906021"/>
          </a:xfrm>
          <a:prstGeom prst="rect">
            <a:avLst/>
          </a:prstGeom>
          <a:noFill/>
          <a:ln w="254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27640-23C3-5C4E-98E2-8A386186A6B8}"/>
              </a:ext>
            </a:extLst>
          </p:cNvPr>
          <p:cNvSpPr/>
          <p:nvPr/>
        </p:nvSpPr>
        <p:spPr>
          <a:xfrm>
            <a:off x="10676021" y="5803879"/>
            <a:ext cx="1315453" cy="906021"/>
          </a:xfrm>
          <a:prstGeom prst="rect">
            <a:avLst/>
          </a:prstGeom>
          <a:noFill/>
          <a:ln w="254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35782-35B5-954D-B4E6-CAE6C6C17993}"/>
              </a:ext>
            </a:extLst>
          </p:cNvPr>
          <p:cNvSpPr txBox="1"/>
          <p:nvPr/>
        </p:nvSpPr>
        <p:spPr>
          <a:xfrm>
            <a:off x="3990814" y="2461344"/>
            <a:ext cx="342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Highlight, not hide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0C7632-F1AD-D44E-885A-9980F616A901}"/>
              </a:ext>
            </a:extLst>
          </p:cNvPr>
          <p:cNvCxnSpPr>
            <a:cxnSpLocks/>
          </p:cNvCxnSpPr>
          <p:nvPr/>
        </p:nvCxnSpPr>
        <p:spPr>
          <a:xfrm flipV="1">
            <a:off x="7325510" y="2314365"/>
            <a:ext cx="486997" cy="40117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2D0307-684C-D941-80AF-9676ADDFBADA}"/>
              </a:ext>
            </a:extLst>
          </p:cNvPr>
          <p:cNvCxnSpPr>
            <a:cxnSpLocks/>
          </p:cNvCxnSpPr>
          <p:nvPr/>
        </p:nvCxnSpPr>
        <p:spPr>
          <a:xfrm>
            <a:off x="7311549" y="2993148"/>
            <a:ext cx="351609" cy="42452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42768C3D-1DD7-AA46-B1E6-818CEF40B58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86163" y="2778568"/>
            <a:ext cx="4058214" cy="2854712"/>
          </a:xfrm>
          <a:prstGeom prst="curvedConnector3">
            <a:avLst>
              <a:gd name="adj1" fmla="val 50000"/>
            </a:avLst>
          </a:prstGeom>
          <a:ln w="57150">
            <a:solidFill>
              <a:srgbClr val="0054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AD59A1-89F0-8941-8BA0-8AB1B41AF939}"/>
              </a:ext>
            </a:extLst>
          </p:cNvPr>
          <p:cNvSpPr txBox="1"/>
          <p:nvPr/>
        </p:nvSpPr>
        <p:spPr>
          <a:xfrm>
            <a:off x="4867273" y="6199248"/>
            <a:ext cx="294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about Left SFG?</a:t>
            </a:r>
          </a:p>
        </p:txBody>
      </p:sp>
    </p:spTree>
    <p:extLst>
      <p:ext uri="{BB962C8B-B14F-4D97-AF65-F5344CB8AC3E}">
        <p14:creationId xmlns:p14="http://schemas.microsoft.com/office/powerpoint/2010/main" val="25003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615950"/>
            <a:ext cx="11981793" cy="5861050"/>
          </a:xfrm>
        </p:spPr>
        <p:txBody>
          <a:bodyPr>
            <a:normAutofit/>
          </a:bodyPr>
          <a:lstStyle/>
          <a:p>
            <a:pPr marL="233363" lvl="0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ROI-based BML: 21 ROIs</a:t>
            </a:r>
          </a:p>
          <a:p>
            <a:pPr marL="233363" lvl="0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Full report with </a:t>
            </a:r>
            <a:r>
              <a:rPr lang="en-US" b="1" kern="0" dirty="0">
                <a:solidFill>
                  <a:schemeClr val="accent2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bar </a:t>
            </a:r>
            <a:r>
              <a:rPr lang="en-US" b="1" kern="0">
                <a:solidFill>
                  <a:schemeClr val="accent2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graph </a:t>
            </a:r>
            <a:r>
              <a:rPr lang="en-US" b="1" kern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uncertainty </a:t>
            </a: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intervals</a:t>
            </a:r>
          </a:p>
          <a:p>
            <a:pPr lvl="1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b="1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Nothing hidden under sea level</a:t>
            </a:r>
          </a:p>
          <a:p>
            <a:pPr marL="233363" lvl="0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8 ROIs with strong evidence for effect of interest</a:t>
            </a: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002060"/>
              </a:solidFill>
              <a:latin typeface="Garamond Regular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charset="0"/>
              <a:buChar char="H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Tx/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Inferences from 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uncertainty</a:t>
            </a:r>
            <a:endParaRPr lang="en-US" sz="4000" dirty="0">
              <a:solidFill>
                <a:srgbClr val="00B050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03525-040D-E242-9E52-AF2FC891F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1" t="7230" r="1600" b="1934"/>
          <a:stretch/>
        </p:blipFill>
        <p:spPr>
          <a:xfrm>
            <a:off x="1524000" y="2379718"/>
            <a:ext cx="9185245" cy="447828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F965F-F4BF-7145-8491-8A2B2206C0FA}"/>
              </a:ext>
            </a:extLst>
          </p:cNvPr>
          <p:cNvSpPr txBox="1"/>
          <p:nvPr/>
        </p:nvSpPr>
        <p:spPr>
          <a:xfrm>
            <a:off x="13868" y="2615301"/>
            <a:ext cx="182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Highlight, not hide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70486-8AF6-4242-8827-C3E7404B590A}"/>
              </a:ext>
            </a:extLst>
          </p:cNvPr>
          <p:cNvSpPr txBox="1"/>
          <p:nvPr/>
        </p:nvSpPr>
        <p:spPr>
          <a:xfrm>
            <a:off x="0" y="4206088"/>
            <a:ext cx="1821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54FF"/>
                </a:solidFill>
                <a:latin typeface="Trebuchet MS"/>
              </a:rPr>
              <a:t>Shrinkage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54FF"/>
                </a:solidFill>
                <a:latin typeface="Trebuchet MS"/>
              </a:rPr>
              <a:t>/ partial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54FF"/>
                </a:solidFill>
                <a:latin typeface="Trebuchet MS"/>
              </a:rPr>
              <a:t>pooling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34A4730F-9823-3A4D-8A04-A07085BDB7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23658" y="1651788"/>
            <a:ext cx="4992915" cy="2281586"/>
          </a:xfrm>
          <a:prstGeom prst="curvedConnector3">
            <a:avLst>
              <a:gd name="adj1" fmla="val 50000"/>
            </a:avLst>
          </a:prstGeom>
          <a:ln w="57150">
            <a:solidFill>
              <a:srgbClr val="0054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35C992D-05B8-B14C-84AE-93B980CA53C7}"/>
              </a:ext>
            </a:extLst>
          </p:cNvPr>
          <p:cNvSpPr txBox="1"/>
          <p:nvPr/>
        </p:nvSpPr>
        <p:spPr>
          <a:xfrm>
            <a:off x="9246766" y="1366916"/>
            <a:ext cx="294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about Left SFG?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5F8618-7775-EC46-9E34-2886AF2D4E57}"/>
              </a:ext>
            </a:extLst>
          </p:cNvPr>
          <p:cNvSpPr txBox="1"/>
          <p:nvPr/>
        </p:nvSpPr>
        <p:spPr>
          <a:xfrm>
            <a:off x="28518" y="5869799"/>
            <a:ext cx="182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Type M &amp; S errors</a:t>
            </a:r>
          </a:p>
        </p:txBody>
      </p:sp>
    </p:spTree>
    <p:extLst>
      <p:ext uri="{BB962C8B-B14F-4D97-AF65-F5344CB8AC3E}">
        <p14:creationId xmlns:p14="http://schemas.microsoft.com/office/powerpoint/2010/main" val="24615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55638"/>
            <a:ext cx="5234411" cy="6202362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Cross-validation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Leave-one-out information criterion (LOOIC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)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Posterior predictive checking</a:t>
            </a:r>
          </a:p>
          <a:p>
            <a:pPr>
              <a:defRPr/>
            </a:pPr>
            <a:r>
              <a:rPr lang="en-US" sz="2300" b="1" dirty="0">
                <a:latin typeface="Constantia" panose="02030602050306030303" pitchFamily="18" charset="0"/>
                <a:ea typeface="ＭＳ Ｐゴシック" charset="0"/>
              </a:rPr>
              <a:t>Effects of BML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  <a:ea typeface="ＭＳ Ｐゴシック" charset="0"/>
              </a:rPr>
              <a:t>Regularizing ROIs: don’t fully trust individual ROI data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Constantia" panose="02030602050306030303" pitchFamily="18" charset="0"/>
                <a:ea typeface="ＭＳ Ｐゴシック" charset="0"/>
              </a:rPr>
              <a:t>Sacrificing fit at each ROI; achieving better overall fit</a:t>
            </a: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charset="0"/>
              <a:buChar char="H"/>
              <a:defRPr/>
            </a:pPr>
            <a:endParaRPr lang="en-US" sz="2400" kern="0" dirty="0">
              <a:solidFill>
                <a:srgbClr val="000000"/>
              </a:solidFill>
              <a:latin typeface="Constantia" panose="02030602050306030303" pitchFamily="18" charset="0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641558" y="67896"/>
            <a:ext cx="5614737" cy="532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Tx/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model validations</a:t>
            </a:r>
            <a:endParaRPr lang="en-US" sz="4000" dirty="0">
              <a:solidFill>
                <a:srgbClr val="00B050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48072-8B6E-0C41-A921-E6A0D64C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95" y="635375"/>
            <a:ext cx="6733341" cy="624060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A3F1AC-1E98-2E48-A8AB-20E3DF90AC08}"/>
              </a:ext>
            </a:extLst>
          </p:cNvPr>
          <p:cNvSpPr txBox="1"/>
          <p:nvPr/>
        </p:nvSpPr>
        <p:spPr>
          <a:xfrm>
            <a:off x="1262898" y="1977627"/>
            <a:ext cx="22476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941100"/>
                </a:solidFill>
                <a:latin typeface="Garamond" panose="02020404030301010803" pitchFamily="18" charset="0"/>
                <a:ea typeface="ＭＳ Ｐゴシック" charset="0"/>
              </a:rPr>
              <a:t>Cross-validation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EBE37-8F62-CC41-BDDF-84DEDD7DE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14" y="2389406"/>
            <a:ext cx="3798551" cy="132189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F44AD-6729-9148-A988-B06827D0A347}"/>
              </a:ext>
            </a:extLst>
          </p:cNvPr>
          <p:cNvSpPr txBox="1"/>
          <p:nvPr/>
        </p:nvSpPr>
        <p:spPr>
          <a:xfrm>
            <a:off x="7059034" y="1204832"/>
            <a:ext cx="425694" cy="25237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lIns="27432" tIns="18288" rIns="27432" bIns="18288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Data</a:t>
            </a:r>
            <a:endParaRPr lang="en-US" sz="1600" dirty="0">
              <a:solidFill>
                <a:prstClr val="black"/>
              </a:solidFill>
              <a:latin typeface="Trebuchet MS" panose="020B0603020202020204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E4E7A-008E-B04C-8ABE-0EFB6E9F1E6E}"/>
              </a:ext>
            </a:extLst>
          </p:cNvPr>
          <p:cNvSpPr txBox="1"/>
          <p:nvPr/>
        </p:nvSpPr>
        <p:spPr>
          <a:xfrm>
            <a:off x="7471736" y="741118"/>
            <a:ext cx="620683" cy="369332"/>
          </a:xfrm>
          <a:prstGeom prst="rect">
            <a:avLst/>
          </a:prstGeom>
          <a:noFill/>
          <a:ln w="25400" cmpd="dbl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GLM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E01B1-6000-8347-8E74-69C5DA9C86C0}"/>
              </a:ext>
            </a:extLst>
          </p:cNvPr>
          <p:cNvSpPr txBox="1"/>
          <p:nvPr/>
        </p:nvSpPr>
        <p:spPr>
          <a:xfrm>
            <a:off x="11127261" y="763747"/>
            <a:ext cx="595035" cy="369332"/>
          </a:xfrm>
          <a:prstGeom prst="rect">
            <a:avLst/>
          </a:prstGeom>
          <a:noFill/>
          <a:ln w="25400" cmpd="dbl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BML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9C7521-94B2-C745-9127-DE1E0AE99C15}"/>
              </a:ext>
            </a:extLst>
          </p:cNvPr>
          <p:cNvCxnSpPr>
            <a:cxnSpLocks/>
          </p:cNvCxnSpPr>
          <p:nvPr/>
        </p:nvCxnSpPr>
        <p:spPr>
          <a:xfrm flipH="1">
            <a:off x="6486698" y="1271368"/>
            <a:ext cx="57233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81D015F-1FE5-3546-B0A0-1B7D90CF7BCC}"/>
              </a:ext>
            </a:extLst>
          </p:cNvPr>
          <p:cNvSpPr txBox="1"/>
          <p:nvPr/>
        </p:nvSpPr>
        <p:spPr>
          <a:xfrm>
            <a:off x="7273895" y="2029466"/>
            <a:ext cx="1016367" cy="68326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lIns="27432" tIns="18288" rIns="27432" bIns="18288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Realizations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from fitted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model</a:t>
            </a:r>
            <a:endParaRPr lang="en-US" sz="1600" dirty="0">
              <a:solidFill>
                <a:prstClr val="black"/>
              </a:solidFill>
              <a:latin typeface="Trebuchet MS" panose="020B0603020202020204"/>
              <a:ea typeface="ＭＳ Ｐゴシック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C84BA5-E9E0-394F-A944-F3A3A3048428}"/>
              </a:ext>
            </a:extLst>
          </p:cNvPr>
          <p:cNvCxnSpPr>
            <a:cxnSpLocks/>
          </p:cNvCxnSpPr>
          <p:nvPr/>
        </p:nvCxnSpPr>
        <p:spPr>
          <a:xfrm flipH="1">
            <a:off x="6713914" y="2096003"/>
            <a:ext cx="57233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009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39800"/>
            <a:ext cx="11899900" cy="5854700"/>
          </a:xfrm>
        </p:spPr>
        <p:txBody>
          <a:bodyPr>
            <a:normAutofit lnSpcReduction="10000"/>
          </a:bodyPr>
          <a:lstStyle/>
          <a:p>
            <a:pPr marL="233363" lvl="0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Region-based analysis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+ high region specificity: region definitions considered as priors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+ low computational cost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+ avoiding potential alignment issues by defining regions in native space: </a:t>
            </a:r>
            <a:r>
              <a:rPr lang="en-US" kern="0" dirty="0" err="1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FreeSurfer</a:t>
            </a:r>
            <a:r>
              <a:rPr lang="en-US" kern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+ SUMA</a:t>
            </a: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not all regions have been defined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</a:t>
            </a:r>
            <a:r>
              <a:rPr lang="en-US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information loss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due to averaging within each region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region definitions can be tricky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relying on results accuracy in literature (e.g., publication bias)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different atlases/parcellations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b="1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Whole-brain analysis</a:t>
            </a:r>
            <a:endParaRPr lang="en-US" sz="3200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+ independent of region definitions</a:t>
            </a:r>
          </a:p>
          <a:p>
            <a:pPr marL="3476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+ less likely to miss small regions that are not in available atlases/parcellations</a:t>
            </a:r>
          </a:p>
          <a:p>
            <a:pPr marL="3476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vulnerable to poor alignment across subjects</a:t>
            </a:r>
          </a:p>
          <a:p>
            <a:pPr marL="347663" lvl="1" indent="0" algn="l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region specificity problem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Voxel-wise results do not respect region definitions</a:t>
            </a:r>
          </a:p>
          <a:p>
            <a:pPr marL="347663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28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 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Computationally challenging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hopeful: within-chain parallelization and GPU usage</a:t>
            </a:r>
          </a:p>
          <a:p>
            <a:pPr marL="1147763" lvl="2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4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34190" y="63500"/>
            <a:ext cx="972362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3600" b="1" dirty="0">
                <a:solidFill>
                  <a:srgbClr val="212745"/>
                </a:solidFill>
                <a:latin typeface="Constantia" panose="02030602050306030303" pitchFamily="18" charset="0"/>
                <a:cs typeface="Sana" pitchFamily="2" charset="-78"/>
              </a:rPr>
              <a:t>BML: Whole-brain vs. region-base analysis</a:t>
            </a:r>
            <a:endParaRPr lang="en-US" sz="36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86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176903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is the distance between earth and moon?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i="1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t</a:t>
            </a: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-statistic = 4.25 (or </a:t>
            </a:r>
            <a:r>
              <a:rPr lang="en-US" sz="2800" i="1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p</a:t>
            </a: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-value = 0.01): informative?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Ridiculous? Check out </a:t>
            </a:r>
            <a:r>
              <a:rPr lang="en-US" sz="2800" kern="0" dirty="0" err="1">
                <a:latin typeface="Constantia" panose="02030602050306030303" pitchFamily="18" charset="0"/>
                <a:ea typeface="Garamond" charset="0"/>
                <a:cs typeface="Garamond" charset="0"/>
              </a:rPr>
              <a:t>colorbars</a:t>
            </a: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, tables and network graphs in publications/slides/posters…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Average: 384,400 km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ＭＳ Ｐゴシック" charset="0"/>
                <a:cs typeface="Garamond" charset="0"/>
              </a:rPr>
              <a:t>Uncertainty: </a:t>
            </a: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r>
              <a:rPr lang="en-US" sz="2800" kern="0" dirty="0">
                <a:latin typeface="Constantia" panose="02030602050306030303" pitchFamily="18" charset="0"/>
                <a:ea typeface="ＭＳ Ｐゴシック" charset="0"/>
                <a:cs typeface="Garamond" charset="0"/>
              </a:rPr>
              <a:t>    </a:t>
            </a: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363,104 km – 405,696 km</a:t>
            </a: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  <a:defRPr/>
            </a:pPr>
            <a:endParaRPr lang="en-US" sz="2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690563" lvl="1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900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467434" y="100794"/>
            <a:ext cx="8602591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Reproducibility: start with physics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8CCF4-DEB0-1E45-A6B0-860D6AA9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503" y="3021980"/>
            <a:ext cx="7177330" cy="32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</p:spPr>
            <p:txBody>
              <a:bodyPr>
                <a:normAutofit fontScale="92500" lnSpcReduction="10000"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Dataset: 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correlation matrix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Subjects: </a:t>
                </a:r>
                <a:r>
                  <a:rPr lang="en-US" sz="2800" i="1" kern="0" dirty="0">
                    <a:solidFill>
                      <a:srgbClr val="002060"/>
                    </a:solidFill>
                    <a:effectLst>
                      <a:glow rad="88900">
                        <a:srgbClr val="FFFF00">
                          <a:alpha val="40000"/>
                        </a:srgbClr>
                      </a:glow>
                    </a:effectLs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n</a:t>
                </a:r>
                <a:r>
                  <a:rPr lang="en-US" sz="2800" kern="0" dirty="0">
                    <a:solidFill>
                      <a:srgbClr val="002060"/>
                    </a:solidFill>
                    <a:effectLst>
                      <a:glow rad="88900">
                        <a:srgbClr val="FFFF00">
                          <a:alpha val="40000"/>
                        </a:srgbClr>
                      </a:glow>
                    </a:effectLs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= </a:t>
                </a:r>
                <a:r>
                  <a:rPr lang="en-US" sz="2800" kern="0">
                    <a:solidFill>
                      <a:srgbClr val="002060"/>
                    </a:solidFill>
                    <a:effectLst>
                      <a:glow rad="88900">
                        <a:srgbClr val="FFFF00">
                          <a:alpha val="40000"/>
                        </a:srgbClr>
                      </a:glow>
                    </a:effectLs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41 subjects</a:t>
                </a:r>
                <a:r>
                  <a:rPr lang="en-US" sz="2800" kern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; 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response-conflict task (</a:t>
                </a:r>
                <a:r>
                  <a:rPr lang="en-US" sz="2800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Choi et al., 2012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)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Individual subjects: </a:t>
                </a:r>
                <a:r>
                  <a:rPr lang="en-US" sz="2800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correlation matrix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among </a:t>
                </a:r>
                <a:r>
                  <a:rPr lang="en-US" sz="2800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= </a:t>
                </a:r>
                <a:r>
                  <a:rPr lang="en-US" sz="2800" kern="0" dirty="0">
                    <a:solidFill>
                      <a:srgbClr val="002060"/>
                    </a:solidFill>
                    <a:highlight>
                      <a:srgbClr val="00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16 ROIs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How to go about group analysis?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GLM for each element in correlation matrix: NBS, CONN, </a:t>
                </a:r>
                <a:r>
                  <a:rPr lang="en-US" sz="2400" b="1" kern="0" dirty="0" err="1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FSLNets</a:t>
                </a: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in FSL, GIFT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Binarization approach: graph theory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More broadly: matrix-based analysis (MBA) (“network modeling”)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solidFill>
                      <a:srgbClr val="002060"/>
                    </a:solidFill>
                    <a:highlight>
                      <a:srgbClr val="FF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Inter-region correlation</a:t>
                </a: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(IRC): FMRI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solidFill>
                      <a:srgbClr val="002060"/>
                    </a:solidFill>
                    <a:highlight>
                      <a:srgbClr val="00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White matter properties</a:t>
                </a: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(FA, MD, …): DTI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Other matrices (e.g., coherence, entropy, mutual information)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900" b="1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Focus on GLM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Student </a:t>
                </a:r>
                <a:r>
                  <a:rPr lang="en-US" sz="2800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t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-test or GLM on each element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i="1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</a:t>
                </a:r>
                <a:r>
                  <a:rPr lang="en-US" sz="2400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= 120 </a:t>
                </a:r>
                <a:r>
                  <a:rPr lang="en-US" sz="24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massively univariate models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Pretense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again: all elements are </a:t>
                </a:r>
                <a:r>
                  <a:rPr lang="en-US" sz="2800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unrelated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Equal likelihood within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(-</a:t>
                </a:r>
                <a14:m>
                  <m:oMath xmlns:m="http://schemas.openxmlformats.org/officeDocument/2006/math">
                    <m:r>
                      <a:rPr lang="en-US" sz="28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∞, ∞)</m:t>
                    </m:r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Information waste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Penalty time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again: permutations? FDR?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endParaRPr lang="en-US" sz="9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0" indent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None/>
                  <a:defRPr/>
                </a:pPr>
                <a:r>
                  <a:rPr lang="en-US" sz="2200" b="1" kern="0" dirty="0">
                    <a:solidFill>
                      <a:srgbClr val="0054FF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Choi et al., 2012. Neuroimage 59(2):1912-1923 </a:t>
                </a: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  <a:blipFill>
                <a:blip r:embed="rId3"/>
                <a:stretch>
                  <a:fillRect l="-85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54083"/>
            <a:ext cx="914400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Application #2: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matrix-based analysis</a:t>
            </a:r>
            <a:endParaRPr lang="en-US" sz="4000" b="1" dirty="0">
              <a:solidFill>
                <a:srgbClr val="00B050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9911C-7485-EB46-AFE2-2F38DA8E7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513" y="4660232"/>
            <a:ext cx="4983299" cy="18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231BD1-CE95-A241-8F46-796337EBE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49" y="3208428"/>
            <a:ext cx="11560688" cy="3605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</p:spPr>
            <p:txBody>
              <a:bodyPr>
                <a:normAutofit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Complexities of IRCs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Some region pairs are unrelated, but others are correlated</a:t>
                </a:r>
              </a:p>
              <a:p>
                <a:pPr marL="633413" lvl="1" indent="-285750" algn="l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Correlation structure is intricate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0</m:t>
                    </m:r>
                    <m:r>
                      <a:rPr lang="en-US" sz="280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≤</m:t>
                    </m:r>
                    <m:r>
                      <a:rPr lang="en-US" sz="2800" b="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 </m:t>
                    </m:r>
                    <m:r>
                      <a:rPr lang="en-US" sz="2800" b="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𝜌</m:t>
                    </m:r>
                    <m:r>
                      <a:rPr lang="en-US" sz="2800" b="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 ≤0.5</m:t>
                    </m:r>
                  </m:oMath>
                </a14:m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Can we do a better job than GLMs or dichotomization?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b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Challenge:</a:t>
                </a:r>
                <a:r>
                  <a:rPr lang="en-US" sz="2400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How to characterize the complex structure?</a:t>
                </a: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  <a:blipFill>
                <a:blip r:embed="rId4"/>
                <a:stretch>
                  <a:fillRect l="-961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10653" y="154083"/>
            <a:ext cx="10459451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Dealing with inter-region correlations (IRCs)</a:t>
            </a:r>
            <a:endParaRPr lang="en-US" sz="4000" b="1" dirty="0">
              <a:solidFill>
                <a:srgbClr val="00B050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06A7379-EEA1-0D43-8F68-924DB0D5B1E8}"/>
              </a:ext>
            </a:extLst>
          </p:cNvPr>
          <p:cNvCxnSpPr>
            <a:cxnSpLocks/>
          </p:cNvCxnSpPr>
          <p:nvPr/>
        </p:nvCxnSpPr>
        <p:spPr>
          <a:xfrm flipH="1">
            <a:off x="1716506" y="6180083"/>
            <a:ext cx="6891466" cy="306109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</p:spPr>
            <p:txBody>
              <a:bodyPr>
                <a:normAutofit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IRC analysis through linear mixed-effects (LME) modeling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One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model integrates all ROIs: LME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ROIs loosely constrained instead of being unrelated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Gaussian distribution: Is it far-fetched?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Similar to cross-subject variability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Differentiation: fixed vs. random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Fixed: </a:t>
                </a:r>
                <a:r>
                  <a:rPr lang="en-US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epistemic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uncertainty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Random: </a:t>
                </a:r>
                <a:r>
                  <a:rPr lang="en-US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aleatoric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uncertainty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Effects of interest 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region pair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</a:t>
                </a:r>
                <a:r>
                  <a:rPr lang="en-US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j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𝜂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jj</a:t>
                </a:r>
                <a:endParaRPr lang="en-US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region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0.5*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</a:t>
                </a:r>
                <a:r>
                  <a:rPr lang="en-US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</a:t>
                </a:r>
                <a:endParaRPr lang="en-US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b="1" kern="0" dirty="0"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LME wouldn’t work!</a:t>
                </a:r>
              </a:p>
              <a:p>
                <a:pPr marL="347663" lvl="1" indent="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None/>
                  <a:defRPr/>
                </a:pPr>
                <a:r>
                  <a:rPr lang="en-US" sz="2800" b="1" i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  Dead end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!</a:t>
                </a: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  <a:blipFill>
                <a:blip r:embed="rId3"/>
                <a:stretch>
                  <a:fillRect l="-961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54083"/>
            <a:ext cx="914400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  <a:cs typeface="Sana" pitchFamily="2" charset="-78"/>
              </a:rPr>
              <a:t>IRC: switching from GLM to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LME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C5A6D-9218-C045-8ECE-844FD734BB5F}"/>
              </a:ext>
            </a:extLst>
          </p:cNvPr>
          <p:cNvSpPr txBox="1"/>
          <p:nvPr/>
        </p:nvSpPr>
        <p:spPr>
          <a:xfrm>
            <a:off x="4096810" y="3741689"/>
            <a:ext cx="2317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</a:rPr>
              <a:t>o</a:t>
            </a: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verall effect: shared by all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ROIs and subjects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002893-DCB8-894A-9730-6F3F8EB9066B}"/>
              </a:ext>
            </a:extLst>
          </p:cNvPr>
          <p:cNvCxnSpPr>
            <a:cxnSpLocks/>
          </p:cNvCxnSpPr>
          <p:nvPr/>
        </p:nvCxnSpPr>
        <p:spPr>
          <a:xfrm>
            <a:off x="5266756" y="4697549"/>
            <a:ext cx="58829" cy="50328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A5DB9A-B63A-7C47-B30E-7E187FC23C54}"/>
              </a:ext>
            </a:extLst>
          </p:cNvPr>
          <p:cNvSpPr txBox="1"/>
          <p:nvPr/>
        </p:nvSpPr>
        <p:spPr>
          <a:xfrm>
            <a:off x="10184611" y="3843787"/>
            <a:ext cx="163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latin typeface="Trebuchet MS"/>
              </a:rPr>
              <a:t>unique effect by </a:t>
            </a:r>
            <a:r>
              <a:rPr lang="en-US" sz="1600" b="1" i="1" dirty="0">
                <a:solidFill>
                  <a:srgbClr val="00B050"/>
                </a:solidFill>
                <a:latin typeface="Trebuchet MS"/>
              </a:rPr>
              <a:t>k</a:t>
            </a:r>
            <a:r>
              <a:rPr lang="en-US" sz="1600" b="1" dirty="0">
                <a:solidFill>
                  <a:srgbClr val="00B050"/>
                </a:solidFill>
                <a:latin typeface="Trebuchet MS"/>
              </a:rPr>
              <a:t>th subject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17A7BC-787E-9241-A85F-8FF0216F67ED}"/>
              </a:ext>
            </a:extLst>
          </p:cNvPr>
          <p:cNvCxnSpPr>
            <a:cxnSpLocks/>
          </p:cNvCxnSpPr>
          <p:nvPr/>
        </p:nvCxnSpPr>
        <p:spPr>
          <a:xfrm flipH="1">
            <a:off x="10364651" y="4488581"/>
            <a:ext cx="492608" cy="71225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3A719B-C6FD-424E-A119-A36E55F33C49}"/>
              </a:ext>
            </a:extLst>
          </p:cNvPr>
          <p:cNvSpPr txBox="1"/>
          <p:nvPr/>
        </p:nvSpPr>
        <p:spPr>
          <a:xfrm>
            <a:off x="8833668" y="3265728"/>
            <a:ext cx="163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rebuchet MS"/>
              </a:rPr>
              <a:t>Unique effect at </a:t>
            </a:r>
            <a:r>
              <a:rPr lang="en-US" sz="1600" b="1" i="1" dirty="0" err="1">
                <a:latin typeface="Trebuchet MS"/>
              </a:rPr>
              <a:t>i</a:t>
            </a:r>
            <a:r>
              <a:rPr lang="en-US" sz="1600" b="1" dirty="0" err="1">
                <a:latin typeface="Trebuchet MS"/>
              </a:rPr>
              <a:t>th</a:t>
            </a:r>
            <a:r>
              <a:rPr lang="en-US" sz="1600" b="1" dirty="0">
                <a:latin typeface="Trebuchet MS"/>
              </a:rPr>
              <a:t> &amp; </a:t>
            </a:r>
            <a:r>
              <a:rPr lang="en-US" sz="1600" b="1" i="1" dirty="0" err="1">
                <a:latin typeface="Trebuchet MS"/>
              </a:rPr>
              <a:t>j</a:t>
            </a:r>
            <a:r>
              <a:rPr lang="en-US" sz="1600" b="1" dirty="0" err="1">
                <a:latin typeface="Trebuchet MS"/>
              </a:rPr>
              <a:t>th</a:t>
            </a:r>
            <a:r>
              <a:rPr lang="en-US" sz="1600" b="1" dirty="0">
                <a:latin typeface="Trebuchet MS"/>
              </a:rPr>
              <a:t> ROI for </a:t>
            </a:r>
            <a:r>
              <a:rPr lang="en-US" sz="1600" b="1" i="1" dirty="0">
                <a:latin typeface="Trebuchet MS"/>
              </a:rPr>
              <a:t>k</a:t>
            </a:r>
            <a:r>
              <a:rPr lang="en-US" sz="1600" b="1" dirty="0">
                <a:latin typeface="Trebuchet MS"/>
              </a:rPr>
              <a:t>th subject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EE3E8F-FFC6-BB47-8002-71B28777F8BB}"/>
              </a:ext>
            </a:extLst>
          </p:cNvPr>
          <p:cNvCxnSpPr>
            <a:cxnSpLocks/>
          </p:cNvCxnSpPr>
          <p:nvPr/>
        </p:nvCxnSpPr>
        <p:spPr>
          <a:xfrm flipH="1">
            <a:off x="8426706" y="4339091"/>
            <a:ext cx="813924" cy="89514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F4FF1A-91B3-2549-9D0A-57090FAE6E73}"/>
              </a:ext>
            </a:extLst>
          </p:cNvPr>
          <p:cNvSpPr txBox="1"/>
          <p:nvPr/>
        </p:nvSpPr>
        <p:spPr>
          <a:xfrm>
            <a:off x="5746083" y="2687767"/>
            <a:ext cx="163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effect at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6D2475-85C6-DE48-B761-28088595905F}"/>
              </a:ext>
            </a:extLst>
          </p:cNvPr>
          <p:cNvCxnSpPr>
            <a:cxnSpLocks/>
          </p:cNvCxnSpPr>
          <p:nvPr/>
        </p:nvCxnSpPr>
        <p:spPr>
          <a:xfrm flipH="1">
            <a:off x="6145503" y="3450524"/>
            <a:ext cx="598168" cy="1677322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5F84D6-E516-3944-A6BF-E1950175B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82" y="5179019"/>
            <a:ext cx="7470098" cy="43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432D7-34EC-F445-AA2C-2B6777ADD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517" y="5692106"/>
            <a:ext cx="8040999" cy="375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B4802-B42A-D94D-A926-0ACC838BF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677" y="6063004"/>
            <a:ext cx="4265677" cy="3274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617840-D0A3-634F-B4E3-F9928F70BB6D}"/>
              </a:ext>
            </a:extLst>
          </p:cNvPr>
          <p:cNvSpPr txBox="1"/>
          <p:nvPr/>
        </p:nvSpPr>
        <p:spPr>
          <a:xfrm>
            <a:off x="7271772" y="2904208"/>
            <a:ext cx="1633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030A0"/>
                </a:solidFill>
                <a:latin typeface="Trebuchet MS"/>
              </a:rPr>
              <a:t>Unique e</a:t>
            </a:r>
            <a:r>
              <a:rPr lang="en-US" sz="2000" b="1" dirty="0">
                <a:solidFill>
                  <a:srgbClr val="7030A0"/>
                </a:solidFill>
                <a:latin typeface="Trebuchet MS"/>
                <a:ea typeface="+mn-ea"/>
                <a:cs typeface="+mn-cs"/>
              </a:rPr>
              <a:t>ffect of RP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6FD5FA-8AF3-6A4D-B386-3BFD1C93BAD3}"/>
              </a:ext>
            </a:extLst>
          </p:cNvPr>
          <p:cNvCxnSpPr>
            <a:cxnSpLocks/>
          </p:cNvCxnSpPr>
          <p:nvPr/>
        </p:nvCxnSpPr>
        <p:spPr>
          <a:xfrm flipH="1">
            <a:off x="7635412" y="3612094"/>
            <a:ext cx="231895" cy="167594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7D0C76-62F9-4144-8A02-F0659689899B}"/>
              </a:ext>
            </a:extLst>
          </p:cNvPr>
          <p:cNvCxnSpPr>
            <a:cxnSpLocks/>
          </p:cNvCxnSpPr>
          <p:nvPr/>
        </p:nvCxnSpPr>
        <p:spPr>
          <a:xfrm>
            <a:off x="6743671" y="3450524"/>
            <a:ext cx="46006" cy="173116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D620CE-A472-5A46-A32C-265ADEE4F4FF}"/>
              </a:ext>
            </a:extLst>
          </p:cNvPr>
          <p:cNvCxnSpPr>
            <a:cxnSpLocks/>
          </p:cNvCxnSpPr>
          <p:nvPr/>
        </p:nvCxnSpPr>
        <p:spPr>
          <a:xfrm>
            <a:off x="9345848" y="4311482"/>
            <a:ext cx="146841" cy="92275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ame 39">
            <a:extLst>
              <a:ext uri="{FF2B5EF4-FFF2-40B4-BE49-F238E27FC236}">
                <a16:creationId xmlns:a16="http://schemas.microsoft.com/office/drawing/2014/main" id="{3321B4BD-B5E7-EE44-96E6-CAEBD68B7B57}"/>
              </a:ext>
            </a:extLst>
          </p:cNvPr>
          <p:cNvSpPr/>
          <p:nvPr/>
        </p:nvSpPr>
        <p:spPr>
          <a:xfrm>
            <a:off x="4137311" y="3741690"/>
            <a:ext cx="2147158" cy="978485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2C6AB90C-22E9-A248-8503-BA62CC940442}"/>
              </a:ext>
            </a:extLst>
          </p:cNvPr>
          <p:cNvSpPr/>
          <p:nvPr/>
        </p:nvSpPr>
        <p:spPr>
          <a:xfrm>
            <a:off x="8811672" y="3261873"/>
            <a:ext cx="1432148" cy="1077218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9E32CBB1-36FB-AD4E-9703-1CCFDF5F0B73}"/>
              </a:ext>
            </a:extLst>
          </p:cNvPr>
          <p:cNvSpPr/>
          <p:nvPr/>
        </p:nvSpPr>
        <p:spPr>
          <a:xfrm>
            <a:off x="10102610" y="3741689"/>
            <a:ext cx="1607824" cy="76453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id="{EECBC776-B23D-2E41-93ED-3B44B2A98B29}"/>
              </a:ext>
            </a:extLst>
          </p:cNvPr>
          <p:cNvSpPr/>
          <p:nvPr/>
        </p:nvSpPr>
        <p:spPr>
          <a:xfrm>
            <a:off x="5804452" y="2597464"/>
            <a:ext cx="1467320" cy="830997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F7B68D60-AFD8-6243-B166-AE10E5A53BC3}"/>
              </a:ext>
            </a:extLst>
          </p:cNvPr>
          <p:cNvSpPr/>
          <p:nvPr/>
        </p:nvSpPr>
        <p:spPr>
          <a:xfrm>
            <a:off x="7307827" y="2936883"/>
            <a:ext cx="1467320" cy="65769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9129F42F-7A4C-1A4D-B644-D50AC2421025}"/>
              </a:ext>
            </a:extLst>
          </p:cNvPr>
          <p:cNvSpPr/>
          <p:nvPr/>
        </p:nvSpPr>
        <p:spPr>
          <a:xfrm>
            <a:off x="5844977" y="5127846"/>
            <a:ext cx="4748073" cy="56426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1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C4D1AB73-634A-9845-9231-76FFD3FB8A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61641" y="3237301"/>
            <a:ext cx="3671667" cy="1445508"/>
          </a:xfrm>
          <a:prstGeom prst="curved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/>
      <p:bldP spid="23" grpId="0"/>
      <p:bldP spid="26" grpId="0"/>
      <p:bldP spid="40" grpId="0" animBg="1"/>
      <p:bldP spid="41" grpId="0" animBg="1"/>
      <p:bldP spid="45" grpId="0" animBg="1"/>
      <p:bldP spid="48" grpId="0" animBg="1"/>
      <p:bldP spid="49" grpId="0" animBg="1"/>
      <p:bldP spid="5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</p:spPr>
            <p:txBody>
              <a:bodyPr>
                <a:normAutofit/>
              </a:bodyPr>
              <a:lstStyle/>
              <a:p>
                <a:pPr marL="233363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r>
                  <a:rPr lang="en-US" sz="3200" b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IRC analysis through Bayesian multilevel (BML) modeling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One</a:t>
                </a: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model integrates all ROIs: BML (essentially same as LME)</a:t>
                </a: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ROIs loosely constrained instead of being unrelated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Gaussian distribution: Is it far-fetched?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Similar to cross-subject variability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No differentiation: fixed vs. random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All parameters: </a:t>
                </a:r>
                <a:r>
                  <a:rPr lang="en-US" b="1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aleatoric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uncertainty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Effects of interest 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region pair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</a:t>
                </a:r>
                <a:r>
                  <a:rPr lang="en-US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j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𝜂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jj</a:t>
                </a:r>
                <a:endParaRPr lang="en-US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region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: 0.5*</a:t>
                </a:r>
                <a:r>
                  <a:rPr lang="en-US" i="1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b</a:t>
                </a:r>
                <a:r>
                  <a:rPr lang="en-US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0</a:t>
                </a:r>
                <a:r>
                  <a:rPr lang="en-US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Palatino Linotype" charset="0"/>
                      </a:rPr>
                      <m:t>𝜉</m:t>
                    </m:r>
                  </m:oMath>
                </a14:m>
                <a:r>
                  <a:rPr lang="en-US" i="1" kern="0" baseline="-2500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i</a:t>
                </a:r>
                <a:endParaRPr lang="en-US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endParaRPr lang="en-US" sz="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LME plus </a:t>
                </a:r>
                <a:r>
                  <a:rPr lang="en-US" sz="2800" kern="0" dirty="0">
                    <a:solidFill>
                      <a:srgbClr val="FF000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priors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kern="0" dirty="0">
                    <a:solidFill>
                      <a:srgbClr val="002060"/>
                    </a:solidFill>
                    <a:highlight>
                      <a:srgbClr val="00FF00"/>
                    </a:highlight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MCMC</a:t>
                </a:r>
              </a:p>
              <a:p>
                <a:pPr marL="1147763" lvl="2" indent="-34290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Wingdings" pitchFamily="2" charset="2"/>
                  <a:buChar char="§"/>
                  <a:defRPr/>
                </a:pPr>
                <a:r>
                  <a:rPr lang="en-US" sz="2400" kern="0" dirty="0">
                    <a:solidFill>
                      <a:srgbClr val="00206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Posterior distribution</a:t>
                </a:r>
                <a:endParaRPr lang="en-US" sz="2800" b="1" i="1" kern="0" dirty="0">
                  <a:solidFill>
                    <a:srgbClr val="00B05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  <a:p>
                <a:pPr marL="633413" lvl="1" indent="-285750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SzPct val="70000"/>
                  <a:buFont typeface="Courier New" panose="02070309020205020404" pitchFamily="49" charset="0"/>
                  <a:buChar char="o"/>
                  <a:defRPr/>
                </a:pPr>
                <a:r>
                  <a:rPr lang="en-US" sz="2800" b="1" i="1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Ka-</a:t>
                </a:r>
                <a:r>
                  <a:rPr lang="en-US" sz="2800" b="1" i="1" kern="0" dirty="0" err="1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ching</a:t>
                </a:r>
                <a:r>
                  <a:rPr lang="en-US" sz="2800" b="1" kern="0" dirty="0">
                    <a:solidFill>
                      <a:srgbClr val="00B050"/>
                    </a:solidFill>
                    <a:latin typeface="Constantia" panose="02030602050306030303" pitchFamily="18" charset="0"/>
                    <a:ea typeface="ＭＳ Ｐゴシック" charset="0"/>
                    <a:cs typeface="Palatino Linotype" charset="0"/>
                  </a:rPr>
                  <a:t>!</a:t>
                </a:r>
              </a:p>
              <a:p>
                <a:pPr marL="233363" lvl="0" indent="-233363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Helvetica" charset="0"/>
                  <a:buChar char="•"/>
                  <a:defRPr/>
                </a:pPr>
                <a:endParaRPr lang="en-US" sz="2800" kern="0" dirty="0">
                  <a:solidFill>
                    <a:srgbClr val="002060"/>
                  </a:solidFill>
                  <a:latin typeface="Constantia" panose="02030602050306030303" pitchFamily="18" charset="0"/>
                  <a:ea typeface="ＭＳ Ｐゴシック" charset="0"/>
                  <a:cs typeface="Palatino Linotype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0" y="939800"/>
                <a:ext cx="11899900" cy="5854700"/>
              </a:xfrm>
              <a:blipFill>
                <a:blip r:embed="rId3"/>
                <a:stretch>
                  <a:fillRect l="-961" t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44380" y="154083"/>
            <a:ext cx="9753600" cy="640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  <a:cs typeface="Sana" pitchFamily="2" charset="-78"/>
              </a:rPr>
              <a:t>IRC: one more jump from LME to </a:t>
            </a:r>
            <a:r>
              <a:rPr lang="en-US" sz="4000" b="1" dirty="0">
                <a:solidFill>
                  <a:srgbClr val="00B050"/>
                </a:solidFill>
                <a:latin typeface="Constantia" panose="02030602050306030303" pitchFamily="18" charset="0"/>
                <a:cs typeface="Sana" pitchFamily="2" charset="-78"/>
              </a:rPr>
              <a:t>BML</a:t>
            </a:r>
            <a:endParaRPr lang="en-US" sz="4000" b="1" dirty="0">
              <a:solidFill>
                <a:srgbClr val="00B050"/>
              </a:solidFill>
              <a:latin typeface="Constantia" panose="02030602050306030303" pitchFamily="18" charset="0"/>
              <a:ea typeface="ＭＳ Ｐゴシック" charset="0"/>
              <a:cs typeface="San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C5A6D-9218-C045-8ECE-844FD734BB5F}"/>
              </a:ext>
            </a:extLst>
          </p:cNvPr>
          <p:cNvSpPr txBox="1"/>
          <p:nvPr/>
        </p:nvSpPr>
        <p:spPr>
          <a:xfrm>
            <a:off x="4096810" y="3741689"/>
            <a:ext cx="2317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</a:rPr>
              <a:t>o</a:t>
            </a: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verall effect: shared by all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ROIs and subjects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002893-DCB8-894A-9730-6F3F8EB9066B}"/>
              </a:ext>
            </a:extLst>
          </p:cNvPr>
          <p:cNvCxnSpPr>
            <a:cxnSpLocks/>
          </p:cNvCxnSpPr>
          <p:nvPr/>
        </p:nvCxnSpPr>
        <p:spPr>
          <a:xfrm>
            <a:off x="5266756" y="4697549"/>
            <a:ext cx="58829" cy="50328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A5DB9A-B63A-7C47-B30E-7E187FC23C54}"/>
              </a:ext>
            </a:extLst>
          </p:cNvPr>
          <p:cNvSpPr txBox="1"/>
          <p:nvPr/>
        </p:nvSpPr>
        <p:spPr>
          <a:xfrm>
            <a:off x="10184611" y="3843787"/>
            <a:ext cx="163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latin typeface="Trebuchet MS"/>
              </a:rPr>
              <a:t>unique effect by </a:t>
            </a:r>
            <a:r>
              <a:rPr lang="en-US" sz="1600" b="1" i="1" dirty="0">
                <a:solidFill>
                  <a:srgbClr val="00B050"/>
                </a:solidFill>
                <a:latin typeface="Trebuchet MS"/>
              </a:rPr>
              <a:t>k</a:t>
            </a:r>
            <a:r>
              <a:rPr lang="en-US" sz="1600" b="1" dirty="0">
                <a:solidFill>
                  <a:srgbClr val="00B050"/>
                </a:solidFill>
                <a:latin typeface="Trebuchet MS"/>
              </a:rPr>
              <a:t>th subject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17A7BC-787E-9241-A85F-8FF0216F67ED}"/>
              </a:ext>
            </a:extLst>
          </p:cNvPr>
          <p:cNvCxnSpPr>
            <a:cxnSpLocks/>
          </p:cNvCxnSpPr>
          <p:nvPr/>
        </p:nvCxnSpPr>
        <p:spPr>
          <a:xfrm flipH="1">
            <a:off x="10364651" y="4488581"/>
            <a:ext cx="492608" cy="71225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43A719B-C6FD-424E-A119-A36E55F33C49}"/>
              </a:ext>
            </a:extLst>
          </p:cNvPr>
          <p:cNvSpPr txBox="1"/>
          <p:nvPr/>
        </p:nvSpPr>
        <p:spPr>
          <a:xfrm>
            <a:off x="8833668" y="3265728"/>
            <a:ext cx="163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rebuchet MS"/>
              </a:rPr>
              <a:t>Unique effect at </a:t>
            </a:r>
            <a:r>
              <a:rPr lang="en-US" sz="1600" b="1" i="1" dirty="0" err="1">
                <a:latin typeface="Trebuchet MS"/>
              </a:rPr>
              <a:t>i</a:t>
            </a:r>
            <a:r>
              <a:rPr lang="en-US" sz="1600" b="1" dirty="0" err="1">
                <a:latin typeface="Trebuchet MS"/>
              </a:rPr>
              <a:t>th</a:t>
            </a:r>
            <a:r>
              <a:rPr lang="en-US" sz="1600" b="1" dirty="0">
                <a:latin typeface="Trebuchet MS"/>
              </a:rPr>
              <a:t> &amp; </a:t>
            </a:r>
            <a:r>
              <a:rPr lang="en-US" sz="1600" b="1" i="1" dirty="0" err="1">
                <a:latin typeface="Trebuchet MS"/>
              </a:rPr>
              <a:t>j</a:t>
            </a:r>
            <a:r>
              <a:rPr lang="en-US" sz="1600" b="1" dirty="0" err="1">
                <a:latin typeface="Trebuchet MS"/>
              </a:rPr>
              <a:t>th</a:t>
            </a:r>
            <a:r>
              <a:rPr lang="en-US" sz="1600" b="1" dirty="0">
                <a:latin typeface="Trebuchet MS"/>
              </a:rPr>
              <a:t> ROI for </a:t>
            </a:r>
            <a:r>
              <a:rPr lang="en-US" sz="1600" b="1" i="1" dirty="0">
                <a:latin typeface="Trebuchet MS"/>
              </a:rPr>
              <a:t>k</a:t>
            </a:r>
            <a:r>
              <a:rPr lang="en-US" sz="1600" b="1" dirty="0">
                <a:latin typeface="Trebuchet MS"/>
              </a:rPr>
              <a:t>th subject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EE3E8F-FFC6-BB47-8002-71B28777F8BB}"/>
              </a:ext>
            </a:extLst>
          </p:cNvPr>
          <p:cNvCxnSpPr>
            <a:cxnSpLocks/>
          </p:cNvCxnSpPr>
          <p:nvPr/>
        </p:nvCxnSpPr>
        <p:spPr>
          <a:xfrm flipH="1">
            <a:off x="8426706" y="4339091"/>
            <a:ext cx="813924" cy="895147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F4FF1A-91B3-2549-9D0A-57090FAE6E73}"/>
              </a:ext>
            </a:extLst>
          </p:cNvPr>
          <p:cNvSpPr txBox="1"/>
          <p:nvPr/>
        </p:nvSpPr>
        <p:spPr>
          <a:xfrm>
            <a:off x="5745931" y="2701415"/>
            <a:ext cx="160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effect at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6D2475-85C6-DE48-B761-28088595905F}"/>
              </a:ext>
            </a:extLst>
          </p:cNvPr>
          <p:cNvCxnSpPr>
            <a:cxnSpLocks/>
          </p:cNvCxnSpPr>
          <p:nvPr/>
        </p:nvCxnSpPr>
        <p:spPr>
          <a:xfrm flipH="1">
            <a:off x="6145503" y="3450524"/>
            <a:ext cx="598168" cy="1677322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5F84D6-E516-3944-A6BF-E1950175B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82" y="5179019"/>
            <a:ext cx="7470098" cy="43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432D7-34EC-F445-AA2C-2B6777ADD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517" y="5692106"/>
            <a:ext cx="8040999" cy="375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B4802-B42A-D94D-A926-0ACC838BF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677" y="6063004"/>
            <a:ext cx="4265677" cy="3274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617840-D0A3-634F-B4E3-F9928F70BB6D}"/>
              </a:ext>
            </a:extLst>
          </p:cNvPr>
          <p:cNvSpPr txBox="1"/>
          <p:nvPr/>
        </p:nvSpPr>
        <p:spPr>
          <a:xfrm>
            <a:off x="7271772" y="2904208"/>
            <a:ext cx="1633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030A0"/>
                </a:solidFill>
                <a:latin typeface="Trebuchet MS"/>
              </a:rPr>
              <a:t>unique e</a:t>
            </a:r>
            <a:r>
              <a:rPr lang="en-US" sz="2000" b="1" dirty="0">
                <a:solidFill>
                  <a:srgbClr val="7030A0"/>
                </a:solidFill>
                <a:latin typeface="Trebuchet MS"/>
                <a:ea typeface="+mn-ea"/>
                <a:cs typeface="+mn-cs"/>
              </a:rPr>
              <a:t>ffect of RP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6FD5FA-8AF3-6A4D-B386-3BFD1C93BAD3}"/>
              </a:ext>
            </a:extLst>
          </p:cNvPr>
          <p:cNvCxnSpPr>
            <a:cxnSpLocks/>
          </p:cNvCxnSpPr>
          <p:nvPr/>
        </p:nvCxnSpPr>
        <p:spPr>
          <a:xfrm flipH="1">
            <a:off x="7635412" y="3612094"/>
            <a:ext cx="231895" cy="1675945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7D0C76-62F9-4144-8A02-F0659689899B}"/>
              </a:ext>
            </a:extLst>
          </p:cNvPr>
          <p:cNvCxnSpPr>
            <a:cxnSpLocks/>
          </p:cNvCxnSpPr>
          <p:nvPr/>
        </p:nvCxnSpPr>
        <p:spPr>
          <a:xfrm>
            <a:off x="6743671" y="3450524"/>
            <a:ext cx="46006" cy="173116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3D620CE-A472-5A46-A32C-265ADEE4F4FF}"/>
              </a:ext>
            </a:extLst>
          </p:cNvPr>
          <p:cNvCxnSpPr>
            <a:cxnSpLocks/>
          </p:cNvCxnSpPr>
          <p:nvPr/>
        </p:nvCxnSpPr>
        <p:spPr>
          <a:xfrm>
            <a:off x="9345848" y="4311482"/>
            <a:ext cx="146841" cy="922756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ame 39">
            <a:extLst>
              <a:ext uri="{FF2B5EF4-FFF2-40B4-BE49-F238E27FC236}">
                <a16:creationId xmlns:a16="http://schemas.microsoft.com/office/drawing/2014/main" id="{3321B4BD-B5E7-EE44-96E6-CAEBD68B7B57}"/>
              </a:ext>
            </a:extLst>
          </p:cNvPr>
          <p:cNvSpPr/>
          <p:nvPr/>
        </p:nvSpPr>
        <p:spPr>
          <a:xfrm>
            <a:off x="4137311" y="3741690"/>
            <a:ext cx="2147158" cy="978485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2C6AB90C-22E9-A248-8503-BA62CC940442}"/>
              </a:ext>
            </a:extLst>
          </p:cNvPr>
          <p:cNvSpPr/>
          <p:nvPr/>
        </p:nvSpPr>
        <p:spPr>
          <a:xfrm>
            <a:off x="8811672" y="3261873"/>
            <a:ext cx="1432148" cy="1077218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5" name="Frame 44">
            <a:extLst>
              <a:ext uri="{FF2B5EF4-FFF2-40B4-BE49-F238E27FC236}">
                <a16:creationId xmlns:a16="http://schemas.microsoft.com/office/drawing/2014/main" id="{9E32CBB1-36FB-AD4E-9703-1CCFDF5F0B73}"/>
              </a:ext>
            </a:extLst>
          </p:cNvPr>
          <p:cNvSpPr/>
          <p:nvPr/>
        </p:nvSpPr>
        <p:spPr>
          <a:xfrm>
            <a:off x="10102610" y="3741689"/>
            <a:ext cx="1607824" cy="76453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8" name="Frame 47">
            <a:extLst>
              <a:ext uri="{FF2B5EF4-FFF2-40B4-BE49-F238E27FC236}">
                <a16:creationId xmlns:a16="http://schemas.microsoft.com/office/drawing/2014/main" id="{EECBC776-B23D-2E41-93ED-3B44B2A98B29}"/>
              </a:ext>
            </a:extLst>
          </p:cNvPr>
          <p:cNvSpPr/>
          <p:nvPr/>
        </p:nvSpPr>
        <p:spPr>
          <a:xfrm>
            <a:off x="5804452" y="2720575"/>
            <a:ext cx="1467320" cy="707886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F7B68D60-AFD8-6243-B166-AE10E5A53BC3}"/>
              </a:ext>
            </a:extLst>
          </p:cNvPr>
          <p:cNvSpPr/>
          <p:nvPr/>
        </p:nvSpPr>
        <p:spPr>
          <a:xfrm>
            <a:off x="7307827" y="2936883"/>
            <a:ext cx="1467320" cy="657690"/>
          </a:xfrm>
          <a:prstGeom prst="frame">
            <a:avLst>
              <a:gd name="adj1" fmla="val 1748"/>
            </a:avLst>
          </a:prstGeom>
          <a:solidFill>
            <a:srgbClr val="FF0000"/>
          </a:solidFill>
          <a:ln w="635">
            <a:solidFill>
              <a:srgbClr val="0000FF">
                <a:alpha val="0"/>
              </a:srgb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n w="3175" cmpd="sng">
                <a:solidFill>
                  <a:prstClr val="black"/>
                </a:solidFill>
                <a:prstDash val="dot"/>
              </a:ln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51" name="Frame 50">
            <a:extLst>
              <a:ext uri="{FF2B5EF4-FFF2-40B4-BE49-F238E27FC236}">
                <a16:creationId xmlns:a16="http://schemas.microsoft.com/office/drawing/2014/main" id="{9129F42F-7A4C-1A4D-B644-D50AC2421025}"/>
              </a:ext>
            </a:extLst>
          </p:cNvPr>
          <p:cNvSpPr/>
          <p:nvPr/>
        </p:nvSpPr>
        <p:spPr>
          <a:xfrm>
            <a:off x="5844977" y="5127846"/>
            <a:ext cx="4748073" cy="56426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1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2AE279-C3A9-5F4E-BAED-5516919A75B7}"/>
              </a:ext>
            </a:extLst>
          </p:cNvPr>
          <p:cNvSpPr/>
          <p:nvPr/>
        </p:nvSpPr>
        <p:spPr>
          <a:xfrm>
            <a:off x="741462" y="6382933"/>
            <a:ext cx="10796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000000"/>
              </a:buClr>
              <a:buSzPct val="70000"/>
              <a:defRPr/>
            </a:pPr>
            <a:r>
              <a:rPr lang="en-US" sz="1600" dirty="0">
                <a:highlight>
                  <a:srgbClr val="FFFF00"/>
                </a:highlight>
              </a:rPr>
              <a:t>Chen, et al, 2019. An integrative Bayesian approach to matrix-based analysis in neuroimaging. Human Brain Mapping.</a:t>
            </a:r>
          </a:p>
        </p:txBody>
      </p:sp>
    </p:spTree>
    <p:extLst>
      <p:ext uri="{BB962C8B-B14F-4D97-AF65-F5344CB8AC3E}">
        <p14:creationId xmlns:p14="http://schemas.microsoft.com/office/powerpoint/2010/main" val="15385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0211" y="817684"/>
            <a:ext cx="7748336" cy="5952084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ROI-based BML: </a:t>
            </a:r>
            <a:r>
              <a:rPr lang="en-US" b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16</a:t>
            </a:r>
            <a:r>
              <a:rPr lang="en-US" sz="2800" b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ROIs</a:t>
            </a:r>
          </a:p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800" b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Full report </a:t>
            </a: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 richer information: posterior distributions for each ROI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lvl="1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No dichotomization</a:t>
            </a:r>
          </a:p>
          <a:p>
            <a:pPr lvl="1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Nothing hidden under sea level</a:t>
            </a:r>
          </a:p>
          <a:p>
            <a:pPr lvl="1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i="1" kern="0" dirty="0" err="1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ρ</a:t>
            </a: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 = 0.483</a:t>
            </a:r>
          </a:p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4</a:t>
            </a:r>
            <a:r>
              <a:rPr lang="en-US" sz="2800" b="1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ROIs </a:t>
            </a:r>
            <a:r>
              <a:rPr lang="en-US" sz="2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 strong evidence of effect compared to  </a:t>
            </a:r>
          </a:p>
          <a:p>
            <a:pPr lvl="1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 effect inferences: unavailable from GLM and graph theory</a:t>
            </a:r>
          </a:p>
          <a:p>
            <a:pPr lvl="1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Hubness?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74295" y="1"/>
            <a:ext cx="10523621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IRC – ROI effect from 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full distributions</a:t>
            </a:r>
            <a:endParaRPr lang="en-US" sz="4000" b="1" dirty="0">
              <a:solidFill>
                <a:srgbClr val="00B050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DE98D-61D7-4049-97DC-0139FAD4A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34" y="742549"/>
            <a:ext cx="5695666" cy="3748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93F346-6ED8-B648-9633-4DBF0D9EA017}"/>
              </a:ext>
            </a:extLst>
          </p:cNvPr>
          <p:cNvSpPr txBox="1"/>
          <p:nvPr/>
        </p:nvSpPr>
        <p:spPr>
          <a:xfrm>
            <a:off x="8846310" y="5233299"/>
            <a:ext cx="182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Highlight, not hide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4144C4-1D30-E942-8237-E37DA864C94C}"/>
              </a:ext>
            </a:extLst>
          </p:cNvPr>
          <p:cNvCxnSpPr>
            <a:cxnSpLocks/>
          </p:cNvCxnSpPr>
          <p:nvPr/>
        </p:nvCxnSpPr>
        <p:spPr>
          <a:xfrm flipV="1">
            <a:off x="9705475" y="4490751"/>
            <a:ext cx="0" cy="742548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F797CE-53FD-7E43-9FD4-DB1A09F6FDB0}"/>
              </a:ext>
            </a:extLst>
          </p:cNvPr>
          <p:cNvSpPr txBox="1"/>
          <p:nvPr/>
        </p:nvSpPr>
        <p:spPr>
          <a:xfrm>
            <a:off x="4394579" y="5567587"/>
            <a:ext cx="302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about basal forebrain and Anterior Insula: L &amp; R?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EE172B-8DF3-8A49-B5A0-C4921FACD3B6}"/>
              </a:ext>
            </a:extLst>
          </p:cNvPr>
          <p:cNvCxnSpPr>
            <a:cxnSpLocks/>
          </p:cNvCxnSpPr>
          <p:nvPr/>
        </p:nvCxnSpPr>
        <p:spPr>
          <a:xfrm flipV="1">
            <a:off x="7151427" y="2261006"/>
            <a:ext cx="4421874" cy="3621180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A2CA96-A92C-1D4F-9A49-1E086F5EB9A4}"/>
              </a:ext>
            </a:extLst>
          </p:cNvPr>
          <p:cNvCxnSpPr>
            <a:cxnSpLocks/>
          </p:cNvCxnSpPr>
          <p:nvPr/>
        </p:nvCxnSpPr>
        <p:spPr>
          <a:xfrm flipV="1">
            <a:off x="7151427" y="2261006"/>
            <a:ext cx="3029803" cy="3621180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9C3FDD-34D7-3A49-9CEA-F22D1F206F5A}"/>
              </a:ext>
            </a:extLst>
          </p:cNvPr>
          <p:cNvCxnSpPr>
            <a:cxnSpLocks/>
          </p:cNvCxnSpPr>
          <p:nvPr/>
        </p:nvCxnSpPr>
        <p:spPr>
          <a:xfrm flipV="1">
            <a:off x="7151427" y="1528148"/>
            <a:ext cx="122830" cy="435403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2F6A48-1396-0347-A859-566D2319B1EE}"/>
              </a:ext>
            </a:extLst>
          </p:cNvPr>
          <p:cNvCxnSpPr>
            <a:cxnSpLocks/>
          </p:cNvCxnSpPr>
          <p:nvPr/>
        </p:nvCxnSpPr>
        <p:spPr>
          <a:xfrm flipV="1">
            <a:off x="7151427" y="1496123"/>
            <a:ext cx="1597628" cy="438606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5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0211" y="817684"/>
            <a:ext cx="7748336" cy="595208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Arial" panose="020B0604020202020204" pitchFamily="34" charset="0"/>
              </a:rPr>
              <a:t>120 RPs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74295" y="1"/>
            <a:ext cx="10523621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IRC – RP effect from 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full distributions</a:t>
            </a:r>
            <a:endParaRPr lang="en-US" sz="4000" b="1" dirty="0">
              <a:solidFill>
                <a:srgbClr val="00B050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67C39-C81B-8840-B5AF-10BBB9212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0" y="738691"/>
            <a:ext cx="9758062" cy="6119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B7C01A-17D7-7C48-93F3-BCC18F347849}"/>
              </a:ext>
            </a:extLst>
          </p:cNvPr>
          <p:cNvSpPr txBox="1"/>
          <p:nvPr/>
        </p:nvSpPr>
        <p:spPr>
          <a:xfrm>
            <a:off x="80211" y="3344746"/>
            <a:ext cx="182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Highlight, not hide</a:t>
            </a:r>
          </a:p>
        </p:txBody>
      </p:sp>
    </p:spTree>
    <p:extLst>
      <p:ext uri="{BB962C8B-B14F-4D97-AF65-F5344CB8AC3E}">
        <p14:creationId xmlns:p14="http://schemas.microsoft.com/office/powerpoint/2010/main" val="41797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546100"/>
            <a:ext cx="12111789" cy="6311900"/>
          </a:xfrm>
          <a:ln>
            <a:noFill/>
          </a:ln>
        </p:spPr>
        <p:txBody>
          <a:bodyPr>
            <a:normAutofit/>
          </a:bodyPr>
          <a:lstStyle/>
          <a:p>
            <a:pPr marL="233363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ROI-based BML: 16 ROIs</a:t>
            </a:r>
          </a:p>
          <a:p>
            <a:pPr marL="233363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Full report for all region pairs (RPs)</a:t>
            </a:r>
          </a:p>
          <a:p>
            <a:pPr marL="233363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Comparisons with GLMs: </a:t>
            </a:r>
            <a:r>
              <a:rPr lang="en-US" b="1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nothing hidden under sea level</a:t>
            </a:r>
            <a:endParaRPr lang="en-US" b="1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90563" lvl="1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63 RPs identified by GLMs with </a:t>
            </a:r>
            <a:r>
              <a:rPr lang="en-US" sz="2000" i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20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of 0.05: </a:t>
            </a:r>
            <a:r>
              <a:rPr lang="en-US" sz="20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none survived </a:t>
            </a:r>
            <a:r>
              <a:rPr lang="en-US" sz="20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after correction with NBS via permutations</a:t>
            </a:r>
          </a:p>
          <a:p>
            <a:pPr marL="690563" lvl="1" indent="-233363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33 RPs </a:t>
            </a:r>
            <a:r>
              <a:rPr lang="en-US" sz="20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 strong evidence under BML</a:t>
            </a:r>
          </a:p>
          <a:p>
            <a:pPr marL="569913" lvl="1" indent="-222250" algn="l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sz="2600" kern="0" dirty="0">
              <a:solidFill>
                <a:srgbClr val="002060"/>
              </a:solidFill>
              <a:latin typeface="Garamond Regular"/>
              <a:ea typeface="ＭＳ Ｐゴシック" charset="0"/>
              <a:cs typeface="Palatino Linotype" charset="0"/>
            </a:endParaRPr>
          </a:p>
          <a:p>
            <a:pPr marL="569913" lvl="1" indent="-222250" algn="l" eaLnBrk="0" fontAlgn="base" hangingPunct="0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charset="0"/>
              <a:buChar char="H"/>
              <a:defRPr/>
            </a:pPr>
            <a:endParaRPr lang="en-US" sz="2400" kern="0" dirty="0">
              <a:solidFill>
                <a:srgbClr val="000000"/>
              </a:solidFill>
              <a:latin typeface="Trebuchet MS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9074" y="1"/>
            <a:ext cx="10258926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IRC- RP effect from BML</a:t>
            </a:r>
            <a:endParaRPr lang="en-US" sz="4000" dirty="0">
              <a:solidFill>
                <a:srgbClr val="00B050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6B0B9-DF63-6041-8EC6-4C0491A0C8EA}"/>
              </a:ext>
            </a:extLst>
          </p:cNvPr>
          <p:cNvSpPr txBox="1"/>
          <p:nvPr/>
        </p:nvSpPr>
        <p:spPr>
          <a:xfrm>
            <a:off x="5058854" y="2413687"/>
            <a:ext cx="81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GLM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239CA-084E-9947-A2E7-46116BDB9BBE}"/>
              </a:ext>
            </a:extLst>
          </p:cNvPr>
          <p:cNvSpPr txBox="1"/>
          <p:nvPr/>
        </p:nvSpPr>
        <p:spPr>
          <a:xfrm>
            <a:off x="9581147" y="2363642"/>
            <a:ext cx="81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Trebuchet MS"/>
                <a:ea typeface="+mn-ea"/>
                <a:cs typeface="+mn-cs"/>
              </a:rPr>
              <a:t>BML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DC19D-25AD-294B-A4A8-FC32C77A9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053" y="2763752"/>
            <a:ext cx="8743247" cy="4133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87C6F6-F1CB-8C43-A0C5-B426AA4D1044}"/>
              </a:ext>
            </a:extLst>
          </p:cNvPr>
          <p:cNvSpPr txBox="1"/>
          <p:nvPr/>
        </p:nvSpPr>
        <p:spPr>
          <a:xfrm>
            <a:off x="408162" y="3937976"/>
            <a:ext cx="1821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rebuchet MS"/>
              </a:rPr>
              <a:t>Highlight, not hide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1B19B3-80E9-BB47-A1D0-42A59B23ED12}"/>
              </a:ext>
            </a:extLst>
          </p:cNvPr>
          <p:cNvCxnSpPr>
            <a:cxnSpLocks/>
          </p:cNvCxnSpPr>
          <p:nvPr/>
        </p:nvCxnSpPr>
        <p:spPr>
          <a:xfrm>
            <a:off x="2245895" y="4379492"/>
            <a:ext cx="1084158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55638"/>
            <a:ext cx="5234411" cy="6202362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2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ROI-based BML with IRD of 16 ROIs: cross-validation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srgbClr val="002060"/>
                </a:solidFill>
                <a:highlight>
                  <a:srgbClr val="00FF00"/>
                </a:highlight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Leave-one-out information criterion</a:t>
            </a:r>
            <a:r>
              <a:rPr lang="en-US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(LOOIC</a:t>
            </a:r>
            <a:r>
              <a:rPr lang="en-US" sz="2400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)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Posterior predictive checking</a:t>
            </a:r>
          </a:p>
          <a:p>
            <a:pPr>
              <a:defRPr/>
            </a:pPr>
            <a:r>
              <a:rPr lang="en-US" sz="2300" b="1" dirty="0">
                <a:latin typeface="Constantia" panose="02030602050306030303" pitchFamily="18" charset="0"/>
                <a:ea typeface="ＭＳ Ｐゴシック" charset="0"/>
              </a:rPr>
              <a:t>Effects of BML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latin typeface="Constantia" panose="02030602050306030303" pitchFamily="18" charset="0"/>
                <a:ea typeface="ＭＳ Ｐゴシック" charset="0"/>
              </a:rPr>
              <a:t>Regularizing ROIs: don’t fully trust individual ROI data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1900" dirty="0">
                <a:latin typeface="Constantia" panose="02030602050306030303" pitchFamily="18" charset="0"/>
                <a:ea typeface="ＭＳ Ｐゴシック" charset="0"/>
              </a:rPr>
              <a:t>Sacrificing fit at each ROI; achieving better overall fit</a:t>
            </a:r>
          </a:p>
          <a:p>
            <a:pPr marL="569913" lvl="1" indent="-222250" algn="l" eaLnBrk="0" fontAlgn="base" hangingPunct="0">
              <a:lnSpc>
                <a:spcPct val="120000"/>
              </a:lnSpc>
              <a:spcBef>
                <a:spcPts val="525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charset="0"/>
              <a:buChar char="H"/>
              <a:defRPr/>
            </a:pPr>
            <a:endParaRPr lang="en-US" sz="2400" kern="0" dirty="0">
              <a:solidFill>
                <a:srgbClr val="000000"/>
              </a:solidFill>
              <a:latin typeface="Constantia" panose="02030602050306030303" pitchFamily="18" charset="0"/>
              <a:ea typeface="Dotum" charset="0"/>
              <a:cs typeface="Trebuchet M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67896"/>
            <a:ext cx="9144000" cy="532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Tx/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BML: </a:t>
            </a:r>
            <a:r>
              <a:rPr lang="en-US" sz="4000" b="1" dirty="0">
                <a:solidFill>
                  <a:srgbClr val="00B050"/>
                </a:solidFill>
                <a:latin typeface="Sana" pitchFamily="2" charset="-78"/>
                <a:cs typeface="Sana" pitchFamily="2" charset="-78"/>
              </a:rPr>
              <a:t>model validations</a:t>
            </a:r>
            <a:endParaRPr lang="en-US" sz="4000" dirty="0">
              <a:solidFill>
                <a:srgbClr val="00B050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3F1AC-1E98-2E48-A8AB-20E3DF90AC08}"/>
              </a:ext>
            </a:extLst>
          </p:cNvPr>
          <p:cNvSpPr txBox="1"/>
          <p:nvPr/>
        </p:nvSpPr>
        <p:spPr>
          <a:xfrm>
            <a:off x="1647906" y="2625229"/>
            <a:ext cx="20365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941100"/>
                </a:solidFill>
                <a:latin typeface="Garamond" panose="02020404030301010803" pitchFamily="18" charset="0"/>
                <a:ea typeface="ＭＳ Ｐゴシック" charset="0"/>
              </a:rPr>
              <a:t>Cross-validation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E4E7A-008E-B04C-8ABE-0EFB6E9F1E6E}"/>
              </a:ext>
            </a:extLst>
          </p:cNvPr>
          <p:cNvSpPr txBox="1"/>
          <p:nvPr/>
        </p:nvSpPr>
        <p:spPr>
          <a:xfrm>
            <a:off x="6799233" y="3007649"/>
            <a:ext cx="620683" cy="369332"/>
          </a:xfrm>
          <a:prstGeom prst="rect">
            <a:avLst/>
          </a:prstGeom>
          <a:noFill/>
          <a:ln w="2540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GLM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E01B1-6000-8347-8E74-69C5DA9C86C0}"/>
              </a:ext>
            </a:extLst>
          </p:cNvPr>
          <p:cNvSpPr txBox="1"/>
          <p:nvPr/>
        </p:nvSpPr>
        <p:spPr>
          <a:xfrm>
            <a:off x="10306314" y="3032131"/>
            <a:ext cx="595035" cy="369332"/>
          </a:xfrm>
          <a:prstGeom prst="rect">
            <a:avLst/>
          </a:prstGeom>
          <a:noFill/>
          <a:ln w="25400" cmpd="dbl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  <a:ea typeface="ＭＳ Ｐゴシック" charset="0"/>
              </a:rPr>
              <a:t>BML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5258B-2F8F-1E45-A789-B453C190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838" y="3445518"/>
            <a:ext cx="6837162" cy="3379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3078EE-A2F9-7D40-80F4-81C780B36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37" y="3092178"/>
            <a:ext cx="3852120" cy="89123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0BBDEB-6ECF-F442-BD28-94C21CE6019B}"/>
              </a:ext>
            </a:extLst>
          </p:cNvPr>
          <p:cNvCxnSpPr>
            <a:cxnSpLocks/>
          </p:cNvCxnSpPr>
          <p:nvPr/>
        </p:nvCxnSpPr>
        <p:spPr>
          <a:xfrm>
            <a:off x="4592257" y="4395537"/>
            <a:ext cx="886122" cy="0"/>
          </a:xfrm>
          <a:prstGeom prst="straightConnector1">
            <a:avLst/>
          </a:prstGeom>
          <a:ln w="76200" cmpd="sng">
            <a:solidFill>
              <a:srgbClr val="660066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1710219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Should one correct for a duplicated study?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5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How about all studies with statistical analyses</a:t>
            </a:r>
          </a:p>
          <a:p>
            <a:pPr marL="457200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en-US" sz="14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13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Everyone is Bayesian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Probabilistic nature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2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data; preprocessing, subjects, groups, sites, scanners, modeling approaches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Reproducibility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2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Most studies: similar; minority: outliers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200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Applying a Gaussian prior</a:t>
            </a: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None/>
              <a:defRPr/>
            </a:pPr>
            <a:endParaRPr lang="en-US" sz="1300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Embracing, not fighting, multiplicity!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452154" y="81099"/>
            <a:ext cx="9287691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</a:rPr>
              <a:t>              Bayesian all the way</a:t>
            </a:r>
            <a:endParaRPr lang="en-US" sz="4000" b="1" dirty="0">
              <a:solidFill>
                <a:srgbClr val="0000FF"/>
              </a:solidFill>
              <a:latin typeface="Constantia" panose="020306020503060303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1BE8F-8C33-D543-81B1-6413156F3C6A}"/>
              </a:ext>
            </a:extLst>
          </p:cNvPr>
          <p:cNvSpPr txBox="1"/>
          <p:nvPr/>
        </p:nvSpPr>
        <p:spPr>
          <a:xfrm>
            <a:off x="-301451" y="2301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1710219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Mass Univariate Approach</a:t>
            </a:r>
          </a:p>
          <a:p>
            <a:pPr lvl="1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Accurate with the current data, but poor for predictions</a:t>
            </a:r>
          </a:p>
          <a:p>
            <a:pPr lvl="1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Trust effect estimates (unbiased), but don’t report them</a:t>
            </a:r>
          </a:p>
          <a:p>
            <a:pPr lvl="1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Doubt about statistical evidence, but selectively report it through filtering with </a:t>
            </a:r>
            <a:r>
              <a:rPr lang="en-US" kern="0" dirty="0" err="1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colorbar</a:t>
            </a:r>
            <a:r>
              <a:rPr lang="en-US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and in table</a:t>
            </a:r>
            <a:endParaRPr lang="en-US" sz="3500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5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BML</a:t>
            </a:r>
          </a:p>
          <a:p>
            <a:pPr lvl="1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Compromise with the current data, but gain accuracy for predictions</a:t>
            </a:r>
            <a:endParaRPr lang="en-US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lvl="1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Pool effect estimate toward the center (biased), and directly show them through posterior distributions</a:t>
            </a:r>
          </a:p>
          <a:p>
            <a:pPr lvl="1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  <a:defRPr/>
            </a:pPr>
            <a:r>
              <a:rPr lang="en-US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Statistical evidence shown without filtering</a:t>
            </a:r>
            <a:endParaRPr lang="en-US" sz="35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5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452154" y="81099"/>
            <a:ext cx="9287691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</a:rPr>
              <a:t>              Contrast</a:t>
            </a:r>
            <a:endParaRPr lang="en-US" sz="4000" b="1" dirty="0">
              <a:solidFill>
                <a:srgbClr val="0000FF"/>
              </a:solidFill>
              <a:latin typeface="Constantia" panose="020306020503060303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1BE8F-8C33-D543-81B1-6413156F3C6A}"/>
              </a:ext>
            </a:extLst>
          </p:cNvPr>
          <p:cNvSpPr txBox="1"/>
          <p:nvPr/>
        </p:nvSpPr>
        <p:spPr>
          <a:xfrm>
            <a:off x="-301451" y="2301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176903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is the BOLD response in a brain region?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i="1" kern="0" dirty="0">
                <a:solidFill>
                  <a:prstClr val="black"/>
                </a:solidFill>
                <a:latin typeface="Constantia" panose="02030602050306030303" pitchFamily="18" charset="0"/>
                <a:ea typeface="Garamond" charset="0"/>
                <a:cs typeface="Garamond" charset="0"/>
              </a:rPr>
              <a:t>t</a:t>
            </a:r>
            <a:r>
              <a:rPr lang="en-US" sz="2800" kern="0" dirty="0">
                <a:solidFill>
                  <a:prstClr val="black"/>
                </a:solidFill>
                <a:latin typeface="Constantia" panose="02030602050306030303" pitchFamily="18" charset="0"/>
                <a:ea typeface="Garamond" charset="0"/>
                <a:cs typeface="Garamond" charset="0"/>
              </a:rPr>
              <a:t>-statistic = 4.25 (or </a:t>
            </a:r>
            <a:r>
              <a:rPr lang="en-US" sz="2800" i="1" kern="0" dirty="0">
                <a:solidFill>
                  <a:prstClr val="black"/>
                </a:solidFill>
                <a:latin typeface="Constantia" panose="02030602050306030303" pitchFamily="18" charset="0"/>
                <a:ea typeface="Garamond" charset="0"/>
                <a:cs typeface="Garamond" charset="0"/>
              </a:rPr>
              <a:t>p</a:t>
            </a:r>
            <a:r>
              <a:rPr lang="en-US" sz="2800" kern="0" dirty="0">
                <a:solidFill>
                  <a:prstClr val="black"/>
                </a:solidFill>
                <a:latin typeface="Constantia" panose="02030602050306030303" pitchFamily="18" charset="0"/>
                <a:ea typeface="Garamond" charset="0"/>
                <a:cs typeface="Garamond" charset="0"/>
              </a:rPr>
              <a:t>-value = 0.01): informative?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 err="1">
                <a:latin typeface="Constantia" panose="02030602050306030303" pitchFamily="18" charset="0"/>
                <a:ea typeface="Garamond" charset="0"/>
                <a:cs typeface="Garamond" charset="0"/>
              </a:rPr>
              <a:t>Colorbars</a:t>
            </a: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, tables and network graphs in publications/slides/posters…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Average: 0.52% signal change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Range (uncertainty/credible/confidence): 0.22% - 0.83%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900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467434" y="100794"/>
            <a:ext cx="8602591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Reproducibility: neuroimaging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CDCB1-42FC-CF46-B2B4-8AAD09CDD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4" y="3235308"/>
            <a:ext cx="7245382" cy="36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1710219" cy="6005725"/>
          </a:xfrm>
        </p:spPr>
        <p:txBody>
          <a:bodyPr>
            <a:normAutofit lnSpcReduction="10000"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Issues with current correction for multiplicity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5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Two toy examples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NBA players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Kidney cancer</a:t>
            </a:r>
          </a:p>
          <a:p>
            <a:pPr marL="457200" lvl="1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en-US" sz="14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13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Application: region-based analysis (RBA)</a:t>
            </a:r>
          </a:p>
          <a:p>
            <a:pPr marL="633413" lvl="1" indent="-285750" algn="l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Program in </a:t>
            </a:r>
            <a:r>
              <a:rPr lang="en-US" sz="26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AFNI</a:t>
            </a: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</a:t>
            </a:r>
            <a:r>
              <a:rPr lang="en-US" sz="2600" b="1" i="1" dirty="0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RBA</a:t>
            </a:r>
            <a:r>
              <a:rPr lang="en-US" sz="2600" b="1" dirty="0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 </a:t>
            </a:r>
            <a:endParaRPr lang="en-US" sz="26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3476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None/>
              <a:defRPr/>
            </a:pPr>
            <a:endParaRPr lang="en-US" sz="1300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5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Other applications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Matrix-based analysis (program in </a:t>
            </a:r>
            <a:r>
              <a:rPr lang="en-US" sz="2600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AFNI</a:t>
            </a: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</a:t>
            </a:r>
            <a:r>
              <a:rPr lang="en-US" sz="2600" b="1" i="1" dirty="0">
                <a:solidFill>
                  <a:srgbClr val="0054FF"/>
                </a:solidFill>
                <a:latin typeface="Trebuchet MS" panose="020B0603020202020204"/>
                <a:ea typeface="ＭＳ Ｐゴシック" charset="0"/>
              </a:rPr>
              <a:t>MBA</a:t>
            </a: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Region-based inter-subject correlation (ISC) analysis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Gray matter connectivity analysis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Others cases involving multiplicity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1200" b="1" kern="0" dirty="0">
              <a:solidFill>
                <a:srgbClr val="0608C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88412" y="66675"/>
            <a:ext cx="2658752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</a:rPr>
              <a:t>Summary</a:t>
            </a:r>
            <a:endParaRPr lang="en-US" sz="4000" b="1" dirty="0">
              <a:solidFill>
                <a:srgbClr val="0000FF"/>
              </a:solidFill>
              <a:latin typeface="Constantia" panose="02030602050306030303" pitchFamily="18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200" b="1" kern="0" dirty="0">
                <a:solidFill>
                  <a:srgbClr val="0054FF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Kidney cancer distribution among counties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002611" y="1"/>
            <a:ext cx="7732793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FF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Keep Kidney Cancer in Mind!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CE42C-4B02-7944-8ACC-0413686DF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8858"/>
            <a:ext cx="6096001" cy="3281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A7EB32-C7D2-B74A-B215-13484B6E7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630" y="2563069"/>
            <a:ext cx="6120397" cy="3267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ECFF7F-20CC-4148-AD5E-F0642515BB27}"/>
              </a:ext>
            </a:extLst>
          </p:cNvPr>
          <p:cNvSpPr txBox="1"/>
          <p:nvPr/>
        </p:nvSpPr>
        <p:spPr>
          <a:xfrm>
            <a:off x="1569493" y="1694393"/>
            <a:ext cx="177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Highest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50259-B6EA-6A47-AA91-67E9F9349B55}"/>
              </a:ext>
            </a:extLst>
          </p:cNvPr>
          <p:cNvSpPr txBox="1"/>
          <p:nvPr/>
        </p:nvSpPr>
        <p:spPr>
          <a:xfrm>
            <a:off x="7961195" y="1694393"/>
            <a:ext cx="177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lowest 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11860-AC32-A547-8048-42B0736554C9}"/>
              </a:ext>
            </a:extLst>
          </p:cNvPr>
          <p:cNvSpPr txBox="1"/>
          <p:nvPr/>
        </p:nvSpPr>
        <p:spPr>
          <a:xfrm>
            <a:off x="191386" y="5931401"/>
            <a:ext cx="1173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tantia" panose="02030602050306030303" pitchFamily="18" charset="0"/>
              </a:rPr>
              <a:t>Calibration, regularization, information sharing, partial pooling, shrinkage</a:t>
            </a:r>
          </a:p>
        </p:txBody>
      </p:sp>
    </p:spTree>
    <p:extLst>
      <p:ext uri="{BB962C8B-B14F-4D97-AF65-F5344CB8AC3E}">
        <p14:creationId xmlns:p14="http://schemas.microsoft.com/office/powerpoint/2010/main" val="41095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147" y="704174"/>
            <a:ext cx="12079705" cy="5917030"/>
          </a:xfrm>
        </p:spPr>
        <p:txBody>
          <a:bodyPr>
            <a:no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Paul-Christian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Bürkner</a:t>
            </a:r>
            <a:r>
              <a:rPr lang="en-US" sz="3200">
                <a:latin typeface="Constantia" panose="02030602050306030303" pitchFamily="18" charset="0"/>
              </a:rPr>
              <a:t> </a:t>
            </a:r>
            <a:r>
              <a:rPr lang="en-US" sz="2400">
                <a:latin typeface="Constantia" panose="02030602050306030303" pitchFamily="18" charset="0"/>
              </a:rPr>
              <a:t>(Aalto University, Finland)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>
                <a:solidFill>
                  <a:srgbClr val="00B050"/>
                </a:solidFill>
                <a:latin typeface="Constantia" panose="02030602050306030303" pitchFamily="18" charset="0"/>
              </a:rPr>
              <a:t>Andrew 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Gelman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(Columbia University), </a:t>
            </a:r>
            <a:r>
              <a:rPr lang="en-US" sz="2400" b="1" dirty="0">
                <a:solidFill>
                  <a:srgbClr val="00B050"/>
                </a:solidFill>
                <a:latin typeface="Constantia" panose="02030602050306030303" pitchFamily="18" charset="0"/>
              </a:rPr>
              <a:t>Stan Development Team, R Foundation</a:t>
            </a:r>
            <a:endParaRPr lang="en-US" sz="2400" dirty="0"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dirty="0"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Yaqiong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 Xiao,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Elizabeth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Redcay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,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Tracy Riggins,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Fengji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Geng</a:t>
            </a:r>
            <a:endParaRPr lang="en-US" b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Luiz Pessoa,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Joshua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Kinnison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(Depart of Psychology, University of Maryland)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dirty="0"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Zhihao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 Li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(School of Psychology and Sociology, Shenzhen University, China)</a:t>
            </a:r>
          </a:p>
          <a:p>
            <a:pPr marL="0" indent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r>
              <a:rPr lang="en-US" sz="3200" b="1" dirty="0">
                <a:solidFill>
                  <a:srgbClr val="00B050"/>
                </a:solidFill>
                <a:latin typeface="Constantia" panose="02030602050306030303" pitchFamily="18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Lijun</a:t>
            </a: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 Yin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(Department of Psychology, Sun </a:t>
            </a:r>
            <a:r>
              <a:rPr lang="en-US" sz="2400" dirty="0" err="1">
                <a:latin typeface="Constantia" panose="02030602050306030303" pitchFamily="18" charset="0"/>
              </a:rPr>
              <a:t>Yat-sen</a:t>
            </a:r>
            <a:r>
              <a:rPr lang="en-US" sz="2400" dirty="0">
                <a:latin typeface="Constantia" panose="02030602050306030303" pitchFamily="18" charset="0"/>
              </a:rPr>
              <a:t> University, China)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dirty="0"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Emily Finn, Daniel </a:t>
            </a:r>
            <a:r>
              <a:rPr lang="en-US" b="1" dirty="0" err="1">
                <a:solidFill>
                  <a:srgbClr val="00B050"/>
                </a:solidFill>
                <a:latin typeface="Constantia" panose="02030602050306030303" pitchFamily="18" charset="0"/>
              </a:rPr>
              <a:t>Handwerker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(SFIM/NIMH, National Institutes of Health)</a:t>
            </a:r>
            <a:endParaRPr lang="en-US" sz="2400" b="1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200" dirty="0">
              <a:latin typeface="Constantia" panose="02030602050306030303" pitchFamily="18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dirty="0">
                <a:solidFill>
                  <a:srgbClr val="00B050"/>
                </a:solidFill>
                <a:latin typeface="Constantia" panose="02030602050306030303" pitchFamily="18" charset="0"/>
              </a:rPr>
              <a:t>Paul A. Taylor, Daniel R. Glen, Justin K. Rajendra, Richard C. Reynolds, John Lee, Robert W. Cox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(SSCC/NIMH, National Institutes of Health)</a:t>
            </a:r>
            <a:endParaRPr lang="en-US" sz="2400" b="1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825456" y="11151"/>
            <a:ext cx="4860758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Sana" pitchFamily="2" charset="-78"/>
                <a:cs typeface="Sana" pitchFamily="2" charset="-78"/>
              </a:rPr>
              <a:t>Acknowledgements</a:t>
            </a:r>
            <a:endParaRPr lang="en-US" sz="4000" b="1" dirty="0">
              <a:solidFill>
                <a:srgbClr val="0000FF"/>
              </a:solidFill>
              <a:latin typeface="Sana" pitchFamily="2" charset="-78"/>
              <a:ea typeface="ＭＳ Ｐゴシック" charset="0"/>
              <a:cs typeface="San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8694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176903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100,000 spatial units - 100,000 models: MUA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Assumption of spatial independence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Sharing no information</a:t>
            </a:r>
          </a:p>
          <a:p>
            <a:pPr marL="690563" lvl="1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Corrections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Multiplicity + spatial relatedness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Heavy penalty: information waste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Arbitrariness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Why not 0.04 or 0.06 instead of 0.05?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Different correction methods: arbitrary voxel </a:t>
            </a:r>
            <a:r>
              <a:rPr lang="en-US" sz="2400" i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24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 vs. power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Heavily dependent on data space: whole brain, gray matter, ROIs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Information waste at global level: only local relatedness considered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900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74320" y="92912"/>
            <a:ext cx="11560629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Multiplicity</a:t>
            </a:r>
            <a:r>
              <a:rPr lang="zh-CN" alt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： </a:t>
            </a:r>
            <a:r>
              <a:rPr lang="en-US" altLang="zh-CN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correctness in the eye of beholder</a:t>
            </a:r>
            <a:endParaRPr lang="en-US" sz="40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C42898-A543-0441-9F19-2BFD5FD76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268" y="1571199"/>
            <a:ext cx="5436408" cy="33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176903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Does strength of statistical evidence shrink?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Previous claim with statistical evidence: </a:t>
            </a:r>
            <a:r>
              <a:rPr lang="en-US" sz="2800" i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sz="2800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-value = 0.03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Current study with evidence: </a:t>
            </a:r>
            <a:r>
              <a:rPr lang="en-US" sz="2800" i="1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p</a:t>
            </a: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-value = 0.04. 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Multiple testing issue? Should one adjust for multiplicity?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How about all studies that use statistical analyses?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690563" lvl="1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How are study repetitions distributed?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Same experiments repeated 100 times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latin typeface="Constantia" panose="02030602050306030303" pitchFamily="18" charset="0"/>
                <a:ea typeface="Garamond" charset="0"/>
                <a:cs typeface="Garamond" charset="0"/>
              </a:rPr>
              <a:t>An effect (population, BOLD) across entities (counties, brain regions)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900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430640" y="92912"/>
            <a:ext cx="7330717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Research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25164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2" y="785600"/>
            <a:ext cx="12192001" cy="6005725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solidFill>
                  <a:srgbClr val="9411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Straw man </a:t>
            </a:r>
            <a:r>
              <a:rPr lang="en-US" sz="3800" b="1" i="1" kern="0" dirty="0">
                <a:solidFill>
                  <a:srgbClr val="9411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H</a:t>
            </a:r>
            <a:r>
              <a:rPr lang="en-US" sz="3800" b="1" kern="0" baseline="-25000" dirty="0">
                <a:solidFill>
                  <a:srgbClr val="9411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0</a:t>
            </a:r>
            <a:r>
              <a:rPr lang="en-US" sz="3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null hypothesis</a:t>
            </a:r>
            <a:endParaRPr lang="en-US" sz="3800" b="1" kern="0" dirty="0">
              <a:solidFill>
                <a:srgbClr val="002060"/>
              </a:solidFill>
              <a:effectLst>
                <a:glow rad="88900">
                  <a:srgbClr val="FFFF00">
                    <a:alpha val="40000"/>
                  </a:srgbClr>
                </a:glow>
              </a:effectLst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prstClr val="black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Witch hunt: Don Quixote’s windmills</a:t>
            </a:r>
            <a:endParaRPr lang="en-US" altLang="en-US" sz="2800" b="1" u="sng" dirty="0">
              <a:latin typeface="Constantia" panose="02030602050306030303" pitchFamily="18" charset="0"/>
            </a:endParaRPr>
          </a:p>
          <a:p>
            <a:pPr marL="633413" lvl="1" indent="-28575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Constantia" panose="02030602050306030303" pitchFamily="18" charset="0"/>
              </a:rPr>
              <a:t>Type I  error</a:t>
            </a:r>
            <a:r>
              <a:rPr lang="en-US" altLang="en-US" sz="2800" dirty="0">
                <a:latin typeface="Constantia" panose="02030602050306030303" pitchFamily="18" charset="0"/>
              </a:rPr>
              <a:t>  = P(data | </a:t>
            </a:r>
            <a:r>
              <a:rPr lang="en-US" altLang="en-US" sz="2800" i="1" dirty="0">
                <a:latin typeface="Constantia" panose="02030602050306030303" pitchFamily="18" charset="0"/>
              </a:rPr>
              <a:t>H</a:t>
            </a:r>
            <a:r>
              <a:rPr lang="en-US" altLang="en-US" sz="2800" baseline="-25000" dirty="0">
                <a:latin typeface="Constantia" panose="02030602050306030303" pitchFamily="18" charset="0"/>
              </a:rPr>
              <a:t>0 </a:t>
            </a:r>
            <a:r>
              <a:rPr lang="en-US" altLang="en-US" sz="2800" dirty="0">
                <a:latin typeface="Constantia" panose="02030602050306030303" pitchFamily="18" charset="0"/>
              </a:rPr>
              <a:t>) = false positive = </a:t>
            </a:r>
            <a:r>
              <a:rPr lang="en-US" altLang="en-US" sz="2800" i="1" dirty="0">
                <a:solidFill>
                  <a:srgbClr val="FF0000"/>
                </a:solidFill>
                <a:latin typeface="Constantia" panose="02030602050306030303" pitchFamily="18" charset="0"/>
              </a:rPr>
              <a:t>p-</a:t>
            </a:r>
            <a:r>
              <a:rPr lang="en-US" altLang="en-US" sz="2800" dirty="0">
                <a:solidFill>
                  <a:srgbClr val="FF0000"/>
                </a:solidFill>
                <a:latin typeface="Constantia" panose="02030602050306030303" pitchFamily="18" charset="0"/>
              </a:rPr>
              <a:t>value</a:t>
            </a:r>
            <a:endParaRPr lang="en-US" sz="2800" b="1" kern="0" dirty="0">
              <a:solidFill>
                <a:srgbClr val="00206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Surprise or weirdness of data: </a:t>
            </a:r>
            <a:r>
              <a:rPr lang="en-US" sz="2400" b="1" kern="0" dirty="0">
                <a:solidFill>
                  <a:srgbClr val="00B05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0.05</a:t>
            </a: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No effect until shown with small </a:t>
            </a:r>
            <a:r>
              <a:rPr lang="en-US" altLang="en-US" sz="2400" i="1" dirty="0">
                <a:solidFill>
                  <a:srgbClr val="FF0000"/>
                </a:solidFill>
                <a:latin typeface="Constantia" panose="02030602050306030303" pitchFamily="18" charset="0"/>
              </a:rPr>
              <a:t>p-</a:t>
            </a:r>
            <a:r>
              <a:rPr lang="en-US" altLang="en-US" sz="2400" dirty="0">
                <a:solidFill>
                  <a:srgbClr val="FF0000"/>
                </a:solidFill>
                <a:latin typeface="Constantia" panose="02030602050306030303" pitchFamily="18" charset="0"/>
              </a:rPr>
              <a:t>value</a:t>
            </a:r>
            <a:endParaRPr lang="en-US" altLang="en-US" sz="2400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</a:endParaRP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Innocent until proven guilty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altLang="en-US" sz="2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Type II error</a:t>
            </a:r>
            <a:r>
              <a:rPr lang="en-US" altLang="en-US" sz="2800" dirty="0">
                <a:latin typeface="Constantia" panose="02030602050306030303" pitchFamily="18" charset="0"/>
              </a:rPr>
              <a:t>  = P(accept </a:t>
            </a:r>
            <a:r>
              <a:rPr lang="en-US" altLang="en-US" sz="2800" i="1" dirty="0">
                <a:latin typeface="Constantia" panose="02030602050306030303" pitchFamily="18" charset="0"/>
              </a:rPr>
              <a:t>H</a:t>
            </a:r>
            <a:r>
              <a:rPr lang="en-US" altLang="en-US" sz="2800" baseline="-25000" dirty="0">
                <a:latin typeface="Constantia" panose="02030602050306030303" pitchFamily="18" charset="0"/>
              </a:rPr>
              <a:t>0</a:t>
            </a:r>
            <a:r>
              <a:rPr lang="en-US" altLang="en-US" sz="2800" dirty="0">
                <a:latin typeface="Constantia" panose="02030602050306030303" pitchFamily="18" charset="0"/>
              </a:rPr>
              <a:t> | </a:t>
            </a:r>
            <a:r>
              <a:rPr lang="en-US" altLang="en-US" sz="2800" i="1" dirty="0">
                <a:latin typeface="Constantia" panose="02030602050306030303" pitchFamily="18" charset="0"/>
              </a:rPr>
              <a:t>H</a:t>
            </a:r>
            <a:r>
              <a:rPr lang="en-US" altLang="en-US" sz="2800" baseline="-25000" dirty="0">
                <a:latin typeface="Constantia" panose="02030602050306030303" pitchFamily="18" charset="0"/>
              </a:rPr>
              <a:t>1</a:t>
            </a:r>
            <a:r>
              <a:rPr lang="en-US" altLang="en-US" sz="2800" dirty="0">
                <a:latin typeface="Constantia" panose="02030602050306030303" pitchFamily="18" charset="0"/>
              </a:rPr>
              <a:t>) = false negative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altLang="en-US" sz="1000" dirty="0">
              <a:latin typeface="Constantia" panose="02030602050306030303" pitchFamily="18" charset="0"/>
            </a:endParaRPr>
          </a:p>
          <a:p>
            <a:pPr marL="233363" lvl="0" indent="-233363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sz="3800" b="1" kern="0" dirty="0">
                <a:solidFill>
                  <a:srgbClr val="9411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Real practice</a:t>
            </a:r>
            <a:r>
              <a:rPr lang="en-US" sz="3800" b="1" kern="0" dirty="0">
                <a:solidFill>
                  <a:srgbClr val="00206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: type I error ONLY</a:t>
            </a:r>
            <a:endParaRPr lang="en-US" sz="3800" b="1" kern="0" dirty="0">
              <a:solidFill>
                <a:srgbClr val="002060"/>
              </a:solidFill>
              <a:effectLst>
                <a:glow rad="88900">
                  <a:srgbClr val="FFFF00">
                    <a:alpha val="40000"/>
                  </a:srgbClr>
                </a:glow>
              </a:effectLst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False positives: purely pleasing to statisticians!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kern="0" dirty="0">
                <a:solidFill>
                  <a:srgbClr val="000000"/>
                </a:solidFill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With NO regard for type II error</a:t>
            </a: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solidFill>
                <a:srgbClr val="00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524000" y="1"/>
            <a:ext cx="9144000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4000" b="1" dirty="0">
                <a:solidFill>
                  <a:srgbClr val="212745"/>
                </a:solidFill>
                <a:latin typeface="Constantia" panose="02030602050306030303" pitchFamily="18" charset="0"/>
              </a:rPr>
              <a:t>Null Hypothesis Significance Testing</a:t>
            </a:r>
            <a:endParaRPr lang="en-US" sz="4000" b="1" dirty="0">
              <a:solidFill>
                <a:srgbClr val="0000FF"/>
              </a:solidFill>
              <a:latin typeface="Constantia" panose="02030602050306030303" pitchFamily="18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4AC7B-84F7-1C4F-B8A2-436BEE08C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716" y="1003721"/>
            <a:ext cx="2690567" cy="2020221"/>
          </a:xfrm>
          <a:prstGeom prst="rect">
            <a:avLst/>
          </a:prstGeom>
        </p:spPr>
      </p:pic>
      <p:graphicFrame>
        <p:nvGraphicFramePr>
          <p:cNvPr id="6" name="Group 18">
            <a:extLst>
              <a:ext uri="{FF2B5EF4-FFF2-40B4-BE49-F238E27FC236}">
                <a16:creationId xmlns:a16="http://schemas.microsoft.com/office/drawing/2014/main" id="{552B11F1-4C9C-DB44-B694-A5F358A329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515463"/>
              </p:ext>
            </p:extLst>
          </p:nvPr>
        </p:nvGraphicFramePr>
        <p:xfrm>
          <a:off x="7571873" y="3242063"/>
          <a:ext cx="4441414" cy="3549262"/>
        </p:xfrm>
        <a:graphic>
          <a:graphicData uri="http://schemas.openxmlformats.org/drawingml/2006/table">
            <a:tbl>
              <a:tblPr/>
              <a:tblGrid>
                <a:gridCol w="157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24"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87" marB="34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5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30000"/>
                        <a:buFont typeface="Times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87" marB="34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True</a:t>
                      </a:r>
                    </a:p>
                  </a:txBody>
                  <a:tcPr marL="68580" marR="68580" marT="34287" marB="34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False</a:t>
                      </a:r>
                    </a:p>
                  </a:txBody>
                  <a:tcPr marL="68580" marR="68580" marT="34287" marB="34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21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      Reject H</a:t>
                      </a:r>
                      <a:r>
                        <a:rPr kumimoji="0" lang="en-US" altLang="en-US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87" marB="34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Type I Error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(false positive)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87" marB="34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Correct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87" marB="34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C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08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Fail to Reject H</a:t>
                      </a:r>
                      <a:r>
                        <a:rPr kumimoji="0" lang="en-US" altLang="ja-JP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68580" marR="68580" marT="34287" marB="34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Correct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87" marB="34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C9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13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SzPct val="7000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SzPct val="7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buFont typeface="Times" charset="0"/>
                        <a:defRPr sz="1400">
                          <a:solidFill>
                            <a:schemeClr val="tx1"/>
                          </a:solidFill>
                          <a:latin typeface="Helvetic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</a:rPr>
                        <a:t>Type II Error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(false negative)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</a:endParaRPr>
                    </a:p>
                  </a:txBody>
                  <a:tcPr marL="68580" marR="68580" marT="34287" marB="34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5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785600"/>
            <a:ext cx="12192001" cy="6176903"/>
          </a:xfrm>
        </p:spPr>
        <p:txBody>
          <a:bodyPr>
            <a:normAutofit/>
          </a:bodyPr>
          <a:lstStyle/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What is the conclusion of a region where </a:t>
            </a:r>
            <a:r>
              <a:rPr lang="en-US" b="1" i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p</a:t>
            </a:r>
            <a:r>
              <a:rPr lang="en-US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=0.6?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r>
              <a:rPr lang="en-US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If p=0.05, what is the probability for the region being activated?</a:t>
            </a: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90563" lvl="1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800" kern="0" dirty="0">
              <a:latin typeface="Constantia" panose="02030602050306030303" pitchFamily="18" charset="0"/>
              <a:ea typeface="Garamond" charset="0"/>
              <a:cs typeface="Garamond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233363" indent="-233363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•"/>
              <a:defRPr/>
            </a:pPr>
            <a:endParaRPr lang="en-US" sz="3800" b="1" kern="0" dirty="0"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1147763" lvl="2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900" b="1" kern="0" dirty="0">
              <a:solidFill>
                <a:srgbClr val="FF0000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srgbClr val="0054FF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  <a:p>
            <a:pPr marL="633413" lvl="1" indent="-28575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800" kern="0" dirty="0">
              <a:solidFill>
                <a:prstClr val="black"/>
              </a:solidFill>
              <a:latin typeface="Constantia" panose="02030602050306030303" pitchFamily="18" charset="0"/>
              <a:ea typeface="ＭＳ Ｐゴシック" charset="0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430640" y="92912"/>
            <a:ext cx="7330717" cy="78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4000" b="1" kern="0" dirty="0">
                <a:latin typeface="Constantia" panose="02030602050306030303" pitchFamily="18" charset="0"/>
                <a:ea typeface="ＭＳ Ｐゴシック" charset="0"/>
                <a:cs typeface="Palatino Linotype" charset="0"/>
              </a:rPr>
              <a:t>Results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65850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534" y="887104"/>
            <a:ext cx="11850660" cy="5883566"/>
          </a:xfrm>
        </p:spPr>
        <p:txBody>
          <a:bodyPr>
            <a:noAutofit/>
          </a:bodyPr>
          <a:lstStyle/>
          <a:p>
            <a:pPr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defRPr/>
            </a:pPr>
            <a:r>
              <a:rPr lang="en-US" sz="2600" b="1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Palatino Linotype" charset="0"/>
              </a:rPr>
              <a:t>             </a:t>
            </a:r>
            <a:r>
              <a:rPr lang="en-US" sz="2600" b="1" kern="0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Palatino Linotype" charset="0"/>
              </a:rPr>
              <a:t>                                     </a:t>
            </a: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  <a:p>
            <a:pPr marL="1147763" lvl="2" indent="-342900" algn="l" eaLnBrk="0" fontAlgn="base" hangingPunct="0">
              <a:lnSpc>
                <a:spcPct val="98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§"/>
              <a:defRPr/>
            </a:pPr>
            <a:endParaRPr lang="en-US" sz="2600" b="1" kern="0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Palatino Linotype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606722" y="53364"/>
            <a:ext cx="7465325" cy="78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defRPr/>
            </a:pPr>
            <a:r>
              <a:rPr lang="en-US" sz="3200" b="1" dirty="0">
                <a:solidFill>
                  <a:srgbClr val="212745"/>
                </a:solidFill>
                <a:latin typeface="Trebuchet MS" panose="020B0603020202020204"/>
                <a:ea typeface="ＭＳ Ｐゴシック" charset="0"/>
                <a:cs typeface="ＭＳ Ｐゴシック" charset="0"/>
              </a:rPr>
              <a:t>Clusters vs islands: </a:t>
            </a:r>
            <a:r>
              <a:rPr lang="en-US" sz="3200" b="1" dirty="0">
                <a:solidFill>
                  <a:srgbClr val="FF1F69"/>
                </a:solidFill>
                <a:latin typeface="Trebuchet MS" panose="020B0603020202020204"/>
                <a:ea typeface="ＭＳ Ｐゴシック" charset="0"/>
                <a:cs typeface="ＭＳ Ｐゴシック" charset="0"/>
              </a:rPr>
              <a:t>arbitrariness</a:t>
            </a:r>
            <a:endParaRPr lang="en-US" sz="3200" b="1" dirty="0">
              <a:solidFill>
                <a:srgbClr val="FF1F69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B30A9-18FA-AF48-9CF6-3664F0343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3" y="994953"/>
            <a:ext cx="11521703" cy="57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0562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92617</TotalTime>
  <Words>3851</Words>
  <Application>Microsoft Macintosh PowerPoint</Application>
  <PresentationFormat>Widescreen</PresentationFormat>
  <Paragraphs>675</Paragraphs>
  <Slides>42</Slides>
  <Notes>42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60" baseType="lpstr">
      <vt:lpstr>Garamond Regular</vt:lpstr>
      <vt:lpstr>Arial</vt:lpstr>
      <vt:lpstr>Calibri</vt:lpstr>
      <vt:lpstr>Calibri Light</vt:lpstr>
      <vt:lpstr>Cambria Math</vt:lpstr>
      <vt:lpstr>Constantia</vt:lpstr>
      <vt:lpstr>Courier New</vt:lpstr>
      <vt:lpstr>Garamond</vt:lpstr>
      <vt:lpstr>Georgia</vt:lpstr>
      <vt:lpstr>Helvetica</vt:lpstr>
      <vt:lpstr>Palatino</vt:lpstr>
      <vt:lpstr>PT Sans</vt:lpstr>
      <vt:lpstr>Sana</vt:lpstr>
      <vt:lpstr>Times</vt:lpstr>
      <vt:lpstr>Trebuchet MS</vt:lpstr>
      <vt:lpstr>Wingdings</vt:lpstr>
      <vt:lpstr>Slipstream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Gang (NIH/NIMH) [C]</dc:creator>
  <cp:lastModifiedBy>Chen, Gang (NIH/NIMH) [E]</cp:lastModifiedBy>
  <cp:revision>1083</cp:revision>
  <cp:lastPrinted>2019-10-25T18:33:19Z</cp:lastPrinted>
  <dcterms:created xsi:type="dcterms:W3CDTF">2018-08-09T17:35:24Z</dcterms:created>
  <dcterms:modified xsi:type="dcterms:W3CDTF">2020-03-06T16:21:08Z</dcterms:modified>
</cp:coreProperties>
</file>