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wdp" ContentType="image/vnd.ms-photo"/>
  <Default Extension="png" ContentType="image/p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459" r:id="rId3"/>
    <p:sldId id="476" r:id="rId4"/>
    <p:sldId id="477" r:id="rId5"/>
    <p:sldId id="483" r:id="rId6"/>
    <p:sldId id="423" r:id="rId7"/>
    <p:sldId id="435" r:id="rId8"/>
    <p:sldId id="436" r:id="rId9"/>
    <p:sldId id="460" r:id="rId10"/>
    <p:sldId id="479" r:id="rId11"/>
    <p:sldId id="467" r:id="rId12"/>
    <p:sldId id="468" r:id="rId13"/>
    <p:sldId id="437" r:id="rId14"/>
    <p:sldId id="424" r:id="rId15"/>
    <p:sldId id="438" r:id="rId16"/>
    <p:sldId id="462" r:id="rId17"/>
    <p:sldId id="439" r:id="rId18"/>
    <p:sldId id="448" r:id="rId19"/>
    <p:sldId id="449" r:id="rId20"/>
    <p:sldId id="425" r:id="rId21"/>
    <p:sldId id="450" r:id="rId22"/>
    <p:sldId id="487" r:id="rId23"/>
    <p:sldId id="443" r:id="rId24"/>
    <p:sldId id="451" r:id="rId25"/>
    <p:sldId id="484" r:id="rId26"/>
    <p:sldId id="452" r:id="rId27"/>
    <p:sldId id="461" r:id="rId28"/>
    <p:sldId id="453" r:id="rId29"/>
    <p:sldId id="454" r:id="rId30"/>
    <p:sldId id="489" r:id="rId31"/>
    <p:sldId id="491" r:id="rId32"/>
    <p:sldId id="490" r:id="rId33"/>
    <p:sldId id="493" r:id="rId34"/>
    <p:sldId id="455" r:id="rId35"/>
    <p:sldId id="456" r:id="rId36"/>
    <p:sldId id="492" r:id="rId37"/>
    <p:sldId id="457" r:id="rId38"/>
    <p:sldId id="458" r:id="rId39"/>
    <p:sldId id="427" r:id="rId40"/>
    <p:sldId id="444" r:id="rId41"/>
    <p:sldId id="440" r:id="rId42"/>
    <p:sldId id="441" r:id="rId43"/>
    <p:sldId id="445" r:id="rId44"/>
    <p:sldId id="442" r:id="rId45"/>
    <p:sldId id="428" r:id="rId46"/>
    <p:sldId id="497" r:id="rId47"/>
    <p:sldId id="498" r:id="rId48"/>
    <p:sldId id="496" r:id="rId49"/>
    <p:sldId id="499" r:id="rId50"/>
    <p:sldId id="500" r:id="rId51"/>
    <p:sldId id="501" r:id="rId52"/>
    <p:sldId id="431" r:id="rId53"/>
    <p:sldId id="430" r:id="rId54"/>
    <p:sldId id="429" r:id="rId55"/>
    <p:sldId id="488" r:id="rId56"/>
    <p:sldId id="446" r:id="rId57"/>
    <p:sldId id="469" r:id="rId58"/>
    <p:sldId id="470" r:id="rId59"/>
    <p:sldId id="471" r:id="rId60"/>
    <p:sldId id="472" r:id="rId61"/>
    <p:sldId id="473" r:id="rId62"/>
    <p:sldId id="474" r:id="rId63"/>
    <p:sldId id="475" r:id="rId64"/>
    <p:sldId id="447" r:id="rId65"/>
    <p:sldId id="466" r:id="rId66"/>
    <p:sldId id="465" r:id="rId67"/>
    <p:sldId id="463" r:id="rId68"/>
    <p:sldId id="485" r:id="rId69"/>
    <p:sldId id="481" r:id="rId70"/>
    <p:sldId id="464" r:id="rId71"/>
    <p:sldId id="482" r:id="rId72"/>
    <p:sldId id="494" r:id="rId73"/>
    <p:sldId id="478" r:id="rId74"/>
    <p:sldId id="486" r:id="rId75"/>
    <p:sldId id="495" r:id="rId76"/>
    <p:sldId id="480" r:id="rId7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5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5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5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5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5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5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5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5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5400" b="1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545B51"/>
    <a:srgbClr val="FFFDAF"/>
    <a:srgbClr val="FE8FFD"/>
    <a:srgbClr val="CCFF00"/>
    <a:srgbClr val="C6C999"/>
    <a:srgbClr val="D2FBFF"/>
    <a:srgbClr val="FFFF66"/>
    <a:srgbClr val="00D1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24"/>
    <p:restoredTop sz="89614"/>
  </p:normalViewPr>
  <p:slideViewPr>
    <p:cSldViewPr snapToGrid="0">
      <p:cViewPr varScale="1">
        <p:scale>
          <a:sx n="117" d="100"/>
          <a:sy n="117" d="100"/>
        </p:scale>
        <p:origin x="34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439" tIns="48219" rIns="96439" bIns="48219" numCol="1" anchor="t" anchorCtr="0" compatLnSpc="1">
            <a:prstTxWarp prst="textNoShape">
              <a:avLst/>
            </a:prstTxWarp>
          </a:bodyPr>
          <a:lstStyle>
            <a:lvl1pPr defTabSz="965200">
              <a:defRPr sz="1300" b="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439" tIns="48219" rIns="96439" bIns="48219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 b="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439" tIns="48219" rIns="96439" bIns="48219" numCol="1" anchor="b" anchorCtr="0" compatLnSpc="1">
            <a:prstTxWarp prst="textNoShape">
              <a:avLst/>
            </a:prstTxWarp>
          </a:bodyPr>
          <a:lstStyle>
            <a:lvl1pPr defTabSz="965200">
              <a:defRPr sz="1300" b="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439" tIns="48219" rIns="96439" bIns="48219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 i="0">
                <a:cs typeface="+mn-cs"/>
              </a:defRPr>
            </a:lvl1pPr>
          </a:lstStyle>
          <a:p>
            <a:pPr>
              <a:defRPr/>
            </a:pPr>
            <a:fld id="{8560A356-D1D1-FF4B-9045-6C42B6374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741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439" tIns="48219" rIns="96439" bIns="48219" numCol="1" anchor="t" anchorCtr="0" compatLnSpc="1">
            <a:prstTxWarp prst="textNoShape">
              <a:avLst/>
            </a:prstTxWarp>
          </a:bodyPr>
          <a:lstStyle>
            <a:lvl1pPr defTabSz="965200">
              <a:defRPr sz="1300" b="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439" tIns="48219" rIns="96439" bIns="48219" numCol="1" anchor="t" anchorCtr="0" compatLnSpc="1">
            <a:prstTxWarp prst="textNoShape">
              <a:avLst/>
            </a:prstTxWarp>
          </a:bodyPr>
          <a:lstStyle>
            <a:lvl1pPr algn="r" defTabSz="965200">
              <a:defRPr sz="1300" b="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9012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439" tIns="48219" rIns="96439" bIns="482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439" tIns="48219" rIns="96439" bIns="48219" numCol="1" anchor="b" anchorCtr="0" compatLnSpc="1">
            <a:prstTxWarp prst="textNoShape">
              <a:avLst/>
            </a:prstTxWarp>
          </a:bodyPr>
          <a:lstStyle>
            <a:lvl1pPr defTabSz="965200">
              <a:defRPr sz="1300" b="0" i="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6439" tIns="48219" rIns="96439" bIns="48219" numCol="1" anchor="b" anchorCtr="0" compatLnSpc="1">
            <a:prstTxWarp prst="textNoShape">
              <a:avLst/>
            </a:prstTxWarp>
          </a:bodyPr>
          <a:lstStyle>
            <a:lvl1pPr algn="r" defTabSz="965200">
              <a:defRPr sz="1300" b="0" i="0">
                <a:cs typeface="+mn-cs"/>
              </a:defRPr>
            </a:lvl1pPr>
          </a:lstStyle>
          <a:p>
            <a:pPr>
              <a:defRPr/>
            </a:pPr>
            <a:fld id="{1A88FC60-588F-D245-BEF5-13DF25A25B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6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E61F55-05BD-7247-B794-54008FB4CB93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396 to be</a:t>
            </a:r>
            <a:r>
              <a:rPr lang="en-US" baseline="0" dirty="0" smtClean="0"/>
              <a:t> exact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6924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e.g., p=0.002 and</a:t>
            </a:r>
            <a:r>
              <a:rPr lang="en-US" baseline="0" dirty="0" smtClean="0"/>
              <a:t> desired FPR=5% </a:t>
            </a:r>
            <a:r>
              <a:rPr lang="en-US" baseline="0" dirty="0" smtClean="0">
                <a:sym typeface="Wingdings"/>
              </a:rPr>
              <a:t> cluster-size threshold = 26 voxels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04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Grand Canyon</a:t>
            </a:r>
            <a:r>
              <a:rPr lang="en-US" baseline="0" dirty="0" smtClean="0"/>
              <a:t> hiking idea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206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CBB94-BD29-9E4A-89C6-43D06E4A638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 to 30% would have been more reasonable IMHO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395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outline of my life from July</a:t>
            </a:r>
            <a:r>
              <a:rPr lang="en-US" baseline="0" dirty="0" smtClean="0"/>
              <a:t> 2016 to June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51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Forman method = estimate FWHM from moments</a:t>
            </a:r>
            <a:r>
              <a:rPr lang="en-US" baseline="0" dirty="0" smtClean="0"/>
              <a:t> of first-differences of noise (residuals)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69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Forman method = estimate FWHM from moments</a:t>
            </a:r>
            <a:r>
              <a:rPr lang="en-US" baseline="0" dirty="0" smtClean="0"/>
              <a:t> of first-differences of noise (residuals)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769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did this idea come from?  A simple plot of log(ACF) vs 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08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ACF is still assumed to be the same everywhere = “stationary”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09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 about 3dQwarp? Ask me later.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53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Has longer tails </a:t>
            </a:r>
            <a:r>
              <a:rPr lang="en-US" dirty="0" smtClean="0">
                <a:solidFill>
                  <a:srgbClr val="FFFF00"/>
                </a:solidFill>
              </a:rPr>
              <a:t>➾</a:t>
            </a:r>
            <a:r>
              <a:rPr lang="en-US" dirty="0" smtClean="0"/>
              <a:t> voxel noise is more correlated </a:t>
            </a:r>
            <a:r>
              <a:rPr lang="en-US" dirty="0" smtClean="0">
                <a:solidFill>
                  <a:srgbClr val="FFFF00"/>
                </a:solidFill>
              </a:rPr>
              <a:t>➾</a:t>
            </a:r>
            <a:r>
              <a:rPr lang="en-US" dirty="0" smtClean="0"/>
              <a:t> noise-only clusters more likely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31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Column 1-2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 ”bug” fix did relatively little</a:t>
            </a:r>
          </a:p>
          <a:p>
            <a:r>
              <a:rPr lang="en-US" baseline="0" dirty="0" smtClean="0">
                <a:sym typeface="Wingdings"/>
              </a:rPr>
              <a:t>Column 2-3  ACF helps for some, but not enough to be close to 5% for larger p-values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87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 develop non-stationary</a:t>
            </a:r>
            <a:r>
              <a:rPr lang="en-US" baseline="0" dirty="0" smtClean="0"/>
              <a:t> ACF model for ClustSim – but that is not the approach I have followed to date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229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Global</a:t>
            </a:r>
            <a:r>
              <a:rPr lang="en-US" baseline="0" dirty="0" smtClean="0"/>
              <a:t> FPR control is as desired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5452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 cluster size thresholds here inspired ETAC --</a:t>
            </a:r>
            <a:r>
              <a:rPr lang="en-US" baseline="0" dirty="0" smtClean="0"/>
              <a:t> plus a hike over Brown’s Pass in Colorado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726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</a:t>
            </a:r>
            <a:r>
              <a:rPr lang="en-US" baseline="0" dirty="0" smtClean="0"/>
              <a:t> to find both small intense and large weak clusters</a:t>
            </a:r>
          </a:p>
          <a:p>
            <a:r>
              <a:rPr lang="en-US" baseline="0" dirty="0" smtClean="0"/>
              <a:t>Remove some arbitrariness from group thresholding decisions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059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Balance FPR from #1 and #2 unless there is some extrinsic reason not</a:t>
            </a:r>
            <a:r>
              <a:rPr lang="en-US" baseline="0" dirty="0" smtClean="0"/>
              <a:t> to do this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4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Grand Canyon inspired</a:t>
            </a:r>
            <a:r>
              <a:rPr lang="en-US" baseline="0" dirty="0" smtClean="0"/>
              <a:t>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2873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Generalization and abstraction of the previous figure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280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Slightly different than multiple</a:t>
            </a:r>
            <a:r>
              <a:rPr lang="en-US" baseline="0" dirty="0" smtClean="0"/>
              <a:t> p-values in that different datasets need to be processed for each blur case </a:t>
            </a:r>
            <a:r>
              <a:rPr lang="en-US" baseline="0" dirty="0" smtClean="0">
                <a:sym typeface="Wingdings"/>
              </a:rPr>
              <a:t> input datasets for t-tests that have been blurred differently for each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6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 conservative because so many voxels = so many tests</a:t>
            </a:r>
            <a:r>
              <a:rPr lang="en-US" baseline="0" dirty="0" smtClean="0"/>
              <a:t> = even a small per-voxel FPR gives a large global FPR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7549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concept is the Brown’s Pass inspiration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29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Reasonably close to 5% level</a:t>
            </a:r>
          </a:p>
          <a:p>
            <a:r>
              <a:rPr lang="en-US" dirty="0" smtClean="0"/>
              <a:t>1000 simulations (each) from rsFMRI 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074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Reasonably close to 5% level</a:t>
            </a:r>
          </a:p>
          <a:p>
            <a:r>
              <a:rPr lang="en-US" dirty="0" smtClean="0"/>
              <a:t>1000 simulations (each) from rsFMRI 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711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Reasonably close to 5% level</a:t>
            </a:r>
          </a:p>
          <a:p>
            <a:r>
              <a:rPr lang="en-US" dirty="0" smtClean="0"/>
              <a:t>1000 simulations (each) from rsFMRI 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5823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Reasonably close to 5% level</a:t>
            </a:r>
          </a:p>
          <a:p>
            <a:r>
              <a:rPr lang="en-US" dirty="0" smtClean="0"/>
              <a:t>1000 simulations (each) from rsFMRI 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9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20,000 simulations</a:t>
            </a:r>
            <a:r>
              <a:rPr lang="en-US" baseline="0" dirty="0" smtClean="0"/>
              <a:t> from rsFMRI datasets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9490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blur case</a:t>
            </a:r>
            <a:r>
              <a:rPr lang="en-US" baseline="0" dirty="0" smtClean="0"/>
              <a:t> (8 mm); single p threshold (0.002)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3171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point: ETAC has no LOSS of power, and a little gain </a:t>
            </a:r>
            <a:r>
              <a:rPr lang="mr-IN" dirty="0" smtClean="0"/>
              <a:t>–</a:t>
            </a:r>
            <a:r>
              <a:rPr lang="en-US" dirty="0" smtClean="0"/>
              <a:t> in this one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208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Main point: ETAC has no LOSS of power, and a little gain </a:t>
            </a:r>
            <a:r>
              <a:rPr lang="mr-IN" dirty="0" smtClean="0"/>
              <a:t>–</a:t>
            </a:r>
            <a:r>
              <a:rPr lang="en-US" dirty="0" smtClean="0"/>
              <a:t> in this one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935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the AFNI users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785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 conservative because so many voxels = so many tests</a:t>
            </a:r>
            <a:r>
              <a:rPr lang="en-US" baseline="0" dirty="0" smtClean="0"/>
              <a:t> = even a small per-voxel FPR gives a large global FPR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5672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use –ETAC_blur, then single subject analysis should be done without blurring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5658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ETACmask outputs </a:t>
            </a:r>
            <a:r>
              <a:rPr lang="en-US" dirty="0" smtClean="0">
                <a:sym typeface="Wingdings"/>
              </a:rPr>
              <a:t> main result of direct interest</a:t>
            </a:r>
          </a:p>
          <a:p>
            <a:r>
              <a:rPr lang="en-US" dirty="0" smtClean="0">
                <a:sym typeface="Wingdings"/>
              </a:rPr>
              <a:t>ETAC.mthresh outputs  used if want to apply</a:t>
            </a:r>
            <a:r>
              <a:rPr lang="en-US" baseline="0" dirty="0" smtClean="0">
                <a:sym typeface="Wingdings"/>
              </a:rPr>
              <a:t> thresholds yourself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400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statistical threshold values will be lower the Bonferroni corrected values due to the smoothing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984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-Clustsim and –ETAC together are mainly just for testing (i.e., for RWCox)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986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Blur=8mm not shown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7780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TMI, but this was a lot of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624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will this happen? A good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32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will this happen? A good question.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15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will this happen? In</a:t>
            </a:r>
            <a:r>
              <a:rPr lang="en-US" baseline="0" dirty="0" smtClean="0"/>
              <a:t> my next incarnation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4356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will this happen? In</a:t>
            </a:r>
            <a:r>
              <a:rPr lang="en-US" baseline="0" dirty="0" smtClean="0"/>
              <a:t> my next incarnation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4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Solution started with PET, adopted</a:t>
            </a:r>
            <a:r>
              <a:rPr lang="en-US" baseline="0" dirty="0" smtClean="0"/>
              <a:t> early on in FMRI (by 1995 or so)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49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Second</a:t>
            </a:r>
            <a:r>
              <a:rPr lang="en-US" baseline="0" dirty="0" smtClean="0"/>
              <a:t> point is why a non-stationary ACF model for Clustsim is desirable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1284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556D4B-D580-B341-9E99-D6E1FC23ECB7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3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56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a Gaussian ACF? Partially</a:t>
            </a:r>
            <a:r>
              <a:rPr lang="en-US" baseline="0" dirty="0" smtClean="0"/>
              <a:t> from notion of multiple types of blurring end up as Gaussian. Also arose in analysis of PET data, which has little intrinsic spatial correlation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36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Simple</a:t>
            </a:r>
            <a:r>
              <a:rPr lang="en-US" baseline="0" dirty="0" smtClean="0"/>
              <a:t> in concept. Careful programming needed to make efficient.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8FC60-588F-D245-BEF5-13DF25A25BB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29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9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7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8950" y="152400"/>
            <a:ext cx="222885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53415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688933" y="6561951"/>
            <a:ext cx="436017" cy="276999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800" smtClean="0">
                <a:solidFill>
                  <a:srgbClr val="FFFF66"/>
                </a:solidFill>
              </a:rPr>
              <a:t>-</a:t>
            </a:r>
            <a:fld id="{BC00507E-62E1-F44F-B657-25439D8A0A63}" type="slidenum">
              <a:rPr lang="en-US" sz="1800" smtClean="0">
                <a:solidFill>
                  <a:srgbClr val="FFFF66"/>
                </a:solidFill>
              </a:rPr>
              <a:pPr algn="ctr"/>
              <a:t>‹#›</a:t>
            </a:fld>
            <a:r>
              <a:rPr lang="en-US" sz="1800" smtClean="0">
                <a:solidFill>
                  <a:srgbClr val="FFFF66"/>
                </a:solidFill>
              </a:rPr>
              <a:t>-</a:t>
            </a:r>
            <a:endParaRPr lang="en-US" sz="180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7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8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815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066800"/>
            <a:ext cx="43815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3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1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0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2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15400" cy="838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066800"/>
            <a:ext cx="8915400" cy="5638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u="sng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 u="sng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 u="sng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 u="sng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 u="sng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 u="sng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 u="sng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 u="sng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 u="sng">
          <a:solidFill>
            <a:srgbClr val="FFFF66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20000"/>
        <a:buFont typeface="Times" charset="0"/>
        <a:buChar char="•"/>
        <a:defRPr sz="3600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10000"/>
        <a:buFont typeface="Times" charset="0"/>
        <a:buChar char="•"/>
        <a:defRPr sz="32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charset="0"/>
        <a:buChar char="•"/>
        <a:defRPr sz="28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CCFFFF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CCFFFF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CCFFFF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rgbClr val="CC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eg"/><Relationship Id="rId12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gif"/><Relationship Id="rId10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2.04846" TargetMode="External"/><Relationship Id="rId4" Type="http://schemas.openxmlformats.org/officeDocument/2006/relationships/hyperlink" Target="http://doi.org/10.1073/pnas.1614961114" TargetMode="External"/><Relationship Id="rId5" Type="http://schemas.openxmlformats.org/officeDocument/2006/relationships/hyperlink" Target="https://arxiv.org/abs/1702.04845" TargetMode="External"/><Relationship Id="rId6" Type="http://schemas.openxmlformats.org/officeDocument/2006/relationships/hyperlink" Target="https://doi.org/10.1089/brain.2016.0475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5715" y="110137"/>
            <a:ext cx="8832570" cy="1969210"/>
          </a:xfrm>
          <a:gradFill>
            <a:gsLst>
              <a:gs pos="0">
                <a:schemeClr val="tx1"/>
              </a:gs>
              <a:gs pos="100000">
                <a:schemeClr val="accent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solidFill>
              <a:srgbClr val="CCFF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5400" u="none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</a:t>
            </a:r>
            <a:r>
              <a:rPr lang="en-US" sz="5400" u="none" dirty="0" smtClean="0">
                <a:cs typeface="+mj-cs"/>
              </a:rPr>
              <a:t>quitable </a:t>
            </a:r>
            <a:r>
              <a:rPr lang="en-US" sz="5400" u="none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</a:t>
            </a:r>
            <a:r>
              <a:rPr lang="en-US" sz="5400" u="none" dirty="0" smtClean="0">
                <a:cs typeface="+mj-cs"/>
              </a:rPr>
              <a:t>hresholding </a:t>
            </a:r>
            <a:r>
              <a:rPr lang="en-US" sz="5400" u="none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</a:t>
            </a:r>
            <a:r>
              <a:rPr lang="en-US" sz="5400" u="none" dirty="0" smtClean="0">
                <a:cs typeface="+mj-cs"/>
              </a:rPr>
              <a:t>nd </a:t>
            </a:r>
            <a:r>
              <a:rPr lang="en-US" sz="5400" u="none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</a:t>
            </a:r>
            <a:r>
              <a:rPr lang="en-US" sz="5400" u="none" dirty="0" smtClean="0">
                <a:cs typeface="+mj-cs"/>
              </a:rPr>
              <a:t>lustering </a:t>
            </a:r>
            <a:r>
              <a:rPr lang="en-US" u="none" dirty="0" smtClean="0">
                <a:cs typeface="+mj-cs"/>
              </a:rPr>
              <a:t>(</a:t>
            </a:r>
            <a:r>
              <a:rPr lang="en-US" u="none" dirty="0" smtClean="0">
                <a:solidFill>
                  <a:schemeClr val="bg1"/>
                </a:solidFill>
                <a:effectLst>
                  <a:glow rad="25400">
                    <a:srgbClr val="FF0000"/>
                  </a:glow>
                  <a:outerShdw blurRad="38100" dist="38100" dir="2700000" algn="tl">
                    <a:srgbClr val="000000"/>
                  </a:outerShdw>
                </a:effectLst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u="none" dirty="0" smtClean="0">
                <a:cs typeface="+mj-cs"/>
              </a:rPr>
              <a:t>)</a:t>
            </a:r>
            <a:endParaRPr lang="en-US" i="1" dirty="0" smtClean="0">
              <a:cs typeface="+mj-cs"/>
            </a:endParaRP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38100" y="2384170"/>
            <a:ext cx="9067800" cy="209957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6600" b="1" i="1" dirty="0" smtClean="0">
                <a:solidFill>
                  <a:srgbClr val="FFFDAF"/>
                </a:solidFill>
                <a:effectLst>
                  <a:glow rad="101600">
                    <a:srgbClr val="590356"/>
                  </a:glow>
                  <a:outerShdw blurRad="38100" dist="38100" dir="2700000" algn="tl">
                    <a:srgbClr val="FFFF66"/>
                  </a:outerShdw>
                </a:effectLst>
                <a:latin typeface="Chalkduster" charset="0"/>
                <a:ea typeface="Chalkduster" charset="0"/>
                <a:cs typeface="Chalkduster" charset="0"/>
              </a:rPr>
              <a:t>Robert W Cox	</a:t>
            </a:r>
            <a:endParaRPr lang="en-US" sz="4800" b="1" i="1" dirty="0" smtClean="0">
              <a:solidFill>
                <a:srgbClr val="FFFDAF"/>
              </a:solidFill>
              <a:effectLst>
                <a:glow rad="101600">
                  <a:srgbClr val="590356"/>
                </a:glow>
                <a:outerShdw blurRad="38100" dist="38100" dir="2700000" algn="tl">
                  <a:srgbClr val="FFFF66"/>
                </a:outerShdw>
              </a:effectLst>
              <a:cs typeface="+mn-cs"/>
            </a:endParaRPr>
          </a:p>
          <a:p>
            <a:pPr eaLnBrk="1" hangingPunct="1">
              <a:spcBef>
                <a:spcPts val="1368"/>
              </a:spcBef>
              <a:defRPr/>
            </a:pPr>
            <a:r>
              <a:rPr lang="en-US" sz="3200" b="1" dirty="0" smtClean="0">
                <a:cs typeface="+mn-cs"/>
              </a:rPr>
              <a:t>SSCC </a:t>
            </a:r>
            <a:r>
              <a:rPr lang="en-US" sz="3200" b="1" dirty="0" smtClean="0">
                <a:solidFill>
                  <a:srgbClr val="FFFF66"/>
                </a:solidFill>
                <a:cs typeface="+mn-cs"/>
              </a:rPr>
              <a:t>/</a:t>
            </a:r>
            <a:r>
              <a:rPr lang="en-US" sz="3200" b="1" dirty="0" smtClean="0">
                <a:cs typeface="+mn-cs"/>
              </a:rPr>
              <a:t> NIMH </a:t>
            </a:r>
            <a:r>
              <a:rPr lang="en-US" sz="3200" b="1" dirty="0" smtClean="0">
                <a:solidFill>
                  <a:srgbClr val="FFFF66"/>
                </a:solidFill>
                <a:cs typeface="+mn-cs"/>
              </a:rPr>
              <a:t>/</a:t>
            </a:r>
            <a:r>
              <a:rPr lang="en-US" sz="3200" b="1" dirty="0" smtClean="0">
                <a:cs typeface="+mn-cs"/>
              </a:rPr>
              <a:t> NIH </a:t>
            </a:r>
            <a:r>
              <a:rPr lang="en-US" sz="3200" b="1" dirty="0" smtClean="0">
                <a:solidFill>
                  <a:srgbClr val="FFFF66"/>
                </a:solidFill>
                <a:cs typeface="+mn-cs"/>
              </a:rPr>
              <a:t>/</a:t>
            </a:r>
            <a:r>
              <a:rPr lang="en-US" sz="3200" b="1" dirty="0" smtClean="0">
                <a:cs typeface="+mn-cs"/>
              </a:rPr>
              <a:t> DHHS </a:t>
            </a:r>
            <a:r>
              <a:rPr lang="en-US" sz="3200" b="1" dirty="0" smtClean="0">
                <a:solidFill>
                  <a:srgbClr val="FFFF66"/>
                </a:solidFill>
                <a:cs typeface="+mn-cs"/>
              </a:rPr>
              <a:t>/</a:t>
            </a:r>
            <a:r>
              <a:rPr lang="en-US" sz="3200" b="1" dirty="0" smtClean="0">
                <a:cs typeface="+mn-cs"/>
              </a:rPr>
              <a:t> USA </a:t>
            </a:r>
            <a:r>
              <a:rPr lang="en-US" sz="3200" b="1" dirty="0" smtClean="0">
                <a:solidFill>
                  <a:srgbClr val="FFFF66"/>
                </a:solidFill>
                <a:cs typeface="+mn-cs"/>
              </a:rPr>
              <a:t>/</a:t>
            </a:r>
            <a:r>
              <a:rPr lang="en-US" sz="3200" b="1" dirty="0" smtClean="0">
                <a:cs typeface="+mn-cs"/>
              </a:rPr>
              <a:t> EARTH</a:t>
            </a:r>
          </a:p>
        </p:txBody>
      </p:sp>
      <p:sp>
        <p:nvSpPr>
          <p:cNvPr id="2073" name="Text Box 25"/>
          <p:cNvSpPr txBox="1">
            <a:spLocks noChangeArrowheads="1"/>
          </p:cNvSpPr>
          <p:nvPr/>
        </p:nvSpPr>
        <p:spPr bwMode="auto">
          <a:xfrm>
            <a:off x="2228850" y="6081076"/>
            <a:ext cx="4950394" cy="584775"/>
          </a:xfrm>
          <a:prstGeom prst="rect">
            <a:avLst/>
          </a:prstGeom>
          <a:solidFill>
            <a:schemeClr val="tx1"/>
          </a:solidFill>
          <a:ln w="9525">
            <a:solidFill>
              <a:srgbClr val="CC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i="0" dirty="0" smtClean="0">
                <a:solidFill>
                  <a:srgbClr val="FFFF66"/>
                </a:solidFill>
                <a:cs typeface="+mn-cs"/>
              </a:rPr>
              <a:t>https</a:t>
            </a:r>
            <a:r>
              <a:rPr lang="en-US" sz="3200" i="0" dirty="0" smtClean="0">
                <a:solidFill>
                  <a:srgbClr val="CCFF00"/>
                </a:solidFill>
                <a:cs typeface="+mn-cs"/>
              </a:rPr>
              <a:t>:</a:t>
            </a:r>
            <a:r>
              <a:rPr lang="en-US" sz="3200" i="0" dirty="0" smtClean="0">
                <a:solidFill>
                  <a:schemeClr val="bg1"/>
                </a:solidFill>
                <a:cs typeface="+mn-cs"/>
              </a:rPr>
              <a:t>//</a:t>
            </a:r>
            <a:r>
              <a:rPr lang="en-US" sz="3200" i="0" dirty="0">
                <a:solidFill>
                  <a:srgbClr val="FFFF66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sz="3200" i="0" dirty="0">
                <a:solidFill>
                  <a:srgbClr val="FFFF66"/>
                </a:solidFill>
                <a:cs typeface="+mn-cs"/>
              </a:rPr>
              <a:t>.nimh.nih.gov</a:t>
            </a:r>
            <a:endParaRPr lang="en-US" sz="3200" i="0" dirty="0">
              <a:solidFill>
                <a:schemeClr val="bg1"/>
              </a:solidFill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9268" y="4500323"/>
            <a:ext cx="9054592" cy="1247775"/>
            <a:chOff x="39268" y="4142835"/>
            <a:chExt cx="9054592" cy="1247775"/>
          </a:xfrm>
        </p:grpSpPr>
        <p:pic>
          <p:nvPicPr>
            <p:cNvPr id="16389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830" y="4174585"/>
              <a:ext cx="1090613" cy="1184275"/>
            </a:xfrm>
            <a:prstGeom prst="rect">
              <a:avLst/>
            </a:prstGeom>
            <a:noFill/>
            <a:ln w="9525">
              <a:solidFill>
                <a:srgbClr val="2D012C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1" name="Picture 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7533" y="4285710"/>
              <a:ext cx="1262063" cy="962025"/>
            </a:xfrm>
            <a:prstGeom prst="rect">
              <a:avLst/>
            </a:prstGeom>
            <a:noFill/>
            <a:ln w="9525">
              <a:solidFill>
                <a:srgbClr val="2D012C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2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6124" y="4396041"/>
              <a:ext cx="1143000" cy="741363"/>
            </a:xfrm>
            <a:prstGeom prst="rect">
              <a:avLst/>
            </a:prstGeom>
            <a:noFill/>
            <a:ln w="9525">
              <a:solidFill>
                <a:srgbClr val="2D012C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3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6085" y="4142835"/>
              <a:ext cx="1247775" cy="1247775"/>
            </a:xfrm>
            <a:prstGeom prst="rect">
              <a:avLst/>
            </a:prstGeom>
            <a:noFill/>
            <a:ln w="9525">
              <a:solidFill>
                <a:srgbClr val="2D012C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4" name="Picture 23" descr="unfla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3805" y="4395247"/>
              <a:ext cx="1117600" cy="742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Picture 1" descr="nih_newlogo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4277" y="4379748"/>
              <a:ext cx="1261872" cy="773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68" y="4144930"/>
              <a:ext cx="1243584" cy="124358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085" y="2208577"/>
            <a:ext cx="1142200" cy="1273426"/>
          </a:xfrm>
          <a:prstGeom prst="rect">
            <a:avLst/>
          </a:prstGeom>
          <a:ln>
            <a:solidFill>
              <a:srgbClr val="CCFF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406074" y="6455151"/>
            <a:ext cx="582211" cy="307777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i="0" smtClean="0">
                <a:solidFill>
                  <a:srgbClr val="FFFDAF"/>
                </a:solidFill>
              </a:rPr>
              <a:t>2017</a:t>
            </a:r>
            <a:endParaRPr lang="en-US" sz="1400" b="0" i="0" dirty="0">
              <a:solidFill>
                <a:srgbClr val="FFFDA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80000"/>
                    </a14:imgEffect>
                    <a14:imgEffect>
                      <a14:saturation sat="107000"/>
                    </a14:imgEffect>
                    <a14:imgEffect>
                      <a14:brightnessContrast bright="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140" b="6043"/>
          <a:stretch/>
        </p:blipFill>
        <p:spPr>
          <a:xfrm>
            <a:off x="0" y="4100520"/>
            <a:ext cx="9144000" cy="1828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9363" y="5870915"/>
            <a:ext cx="1133772" cy="369332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FFFDAF"/>
                </a:solidFill>
              </a:rPr>
              <a:t>Ahu </a:t>
            </a:r>
            <a:r>
              <a:rPr lang="en-US" sz="1800" b="0" i="0" dirty="0" err="1" smtClean="0">
                <a:solidFill>
                  <a:srgbClr val="FFFDAF"/>
                </a:solidFill>
              </a:rPr>
              <a:t>Akivi</a:t>
            </a:r>
            <a:endParaRPr lang="en-US" sz="1800" b="0" i="0" dirty="0">
              <a:solidFill>
                <a:srgbClr val="FFFDA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2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2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10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  <p:bldP spid="2059" grpId="0" build="p"/>
      <p:bldP spid="2073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152400"/>
            <a:ext cx="9067800" cy="838200"/>
          </a:xfrm>
        </p:spPr>
        <p:txBody>
          <a:bodyPr/>
          <a:lstStyle/>
          <a:p>
            <a:pPr algn="l"/>
            <a:r>
              <a:rPr lang="en-US" sz="3600" dirty="0" smtClean="0"/>
              <a:t>1D Double Thresholding </a:t>
            </a:r>
            <a:r>
              <a:rPr lang="en-US" sz="3200" b="0" dirty="0" smtClean="0"/>
              <a:t>(real data)</a:t>
            </a:r>
            <a:r>
              <a:rPr lang="en-US" sz="3200" b="0" u="none" dirty="0" smtClean="0"/>
              <a:t>	</a:t>
            </a:r>
            <a:endParaRPr lang="en-US" sz="32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4" y="1069542"/>
            <a:ext cx="7630350" cy="5468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5400"/>
            <a:ext cx="1625600" cy="19304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1225296" y="5065776"/>
            <a:ext cx="66751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387850" y="5065776"/>
            <a:ext cx="70535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693664" y="5065776"/>
            <a:ext cx="47853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6815328" y="5065776"/>
            <a:ext cx="58216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3493008" y="5065776"/>
            <a:ext cx="429768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>
            <a:off x="2218944" y="5065776"/>
            <a:ext cx="486156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1511808" y="5065776"/>
            <a:ext cx="221742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5989738" y="1273145"/>
            <a:ext cx="1407758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6 mm blur</a:t>
            </a:r>
            <a:endParaRPr lang="en-US" sz="2000" dirty="0">
              <a:solidFill>
                <a:srgbClr val="7030A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7606" y="5065776"/>
            <a:ext cx="5889890" cy="1404874"/>
            <a:chOff x="1507606" y="5065776"/>
            <a:chExt cx="5889890" cy="1404874"/>
          </a:xfrm>
        </p:grpSpPr>
        <p:sp>
          <p:nvSpPr>
            <p:cNvPr id="3" name="Rectangle 2"/>
            <p:cNvSpPr/>
            <p:nvPr/>
          </p:nvSpPr>
          <p:spPr bwMode="auto">
            <a:xfrm>
              <a:off x="4387850" y="5065776"/>
              <a:ext cx="705358" cy="1404874"/>
            </a:xfrm>
            <a:prstGeom prst="rect">
              <a:avLst/>
            </a:prstGeom>
            <a:solidFill>
              <a:srgbClr val="CCFF00">
                <a:alpha val="50196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218944" y="5065776"/>
              <a:ext cx="446786" cy="1404874"/>
            </a:xfrm>
            <a:prstGeom prst="rect">
              <a:avLst/>
            </a:prstGeom>
            <a:solidFill>
              <a:srgbClr val="CCFF00">
                <a:alpha val="50196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1507606" y="5065776"/>
              <a:ext cx="208418" cy="1404874"/>
            </a:xfrm>
            <a:prstGeom prst="rect">
              <a:avLst/>
            </a:prstGeom>
            <a:solidFill>
              <a:srgbClr val="CCFF00">
                <a:alpha val="50196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3499474" y="5065776"/>
              <a:ext cx="385456" cy="1404874"/>
            </a:xfrm>
            <a:prstGeom prst="rect">
              <a:avLst/>
            </a:prstGeom>
            <a:solidFill>
              <a:srgbClr val="CCFF00">
                <a:alpha val="50196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702144" y="5065776"/>
              <a:ext cx="470055" cy="1404874"/>
            </a:xfrm>
            <a:prstGeom prst="rect">
              <a:avLst/>
            </a:prstGeom>
            <a:solidFill>
              <a:srgbClr val="CCFF00">
                <a:alpha val="50196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834822" y="5065776"/>
              <a:ext cx="562674" cy="1404874"/>
            </a:xfrm>
            <a:prstGeom prst="rect">
              <a:avLst/>
            </a:prstGeom>
            <a:solidFill>
              <a:srgbClr val="CCFF00">
                <a:alpha val="50196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49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4" y="1069542"/>
            <a:ext cx="7630350" cy="54684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1225296" y="4361688"/>
            <a:ext cx="66751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406900" y="4361688"/>
            <a:ext cx="64135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5854700" y="4361688"/>
            <a:ext cx="25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2311400" y="4361688"/>
            <a:ext cx="2540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3152" y="152400"/>
            <a:ext cx="9067800" cy="838200"/>
          </a:xfrm>
        </p:spPr>
        <p:txBody>
          <a:bodyPr/>
          <a:lstStyle/>
          <a:p>
            <a:pPr algn="l"/>
            <a:r>
              <a:rPr lang="en-US" sz="3600" dirty="0" smtClean="0"/>
              <a:t>1D Double Thresholding </a:t>
            </a:r>
            <a:r>
              <a:rPr lang="en-US" sz="3200" b="0" dirty="0" smtClean="0"/>
              <a:t>(real data)</a:t>
            </a:r>
            <a:r>
              <a:rPr lang="en-US" sz="3200" b="0" u="none" dirty="0" smtClean="0"/>
              <a:t>	</a:t>
            </a:r>
            <a:endParaRPr lang="en-US" sz="3200" b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5400"/>
            <a:ext cx="1625600" cy="1930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89738" y="1273145"/>
            <a:ext cx="1407758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6 mm blur</a:t>
            </a:r>
            <a:endParaRPr lang="en-US" sz="2000" dirty="0">
              <a:solidFill>
                <a:srgbClr val="7030A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19498" y="4361688"/>
            <a:ext cx="3772546" cy="2108962"/>
            <a:chOff x="2319498" y="4361688"/>
            <a:chExt cx="3772546" cy="2108962"/>
          </a:xfrm>
        </p:grpSpPr>
        <p:sp>
          <p:nvSpPr>
            <p:cNvPr id="12" name="Rectangle 11"/>
            <p:cNvSpPr/>
            <p:nvPr/>
          </p:nvSpPr>
          <p:spPr bwMode="auto">
            <a:xfrm>
              <a:off x="4406899" y="4361688"/>
              <a:ext cx="641351" cy="2108962"/>
            </a:xfrm>
            <a:prstGeom prst="rect">
              <a:avLst/>
            </a:prstGeom>
            <a:solidFill>
              <a:srgbClr val="CCFF00">
                <a:alpha val="50196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319498" y="4361688"/>
              <a:ext cx="245901" cy="2108962"/>
            </a:xfrm>
            <a:prstGeom prst="rect">
              <a:avLst/>
            </a:prstGeom>
            <a:solidFill>
              <a:srgbClr val="CCFF00">
                <a:alpha val="50196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833336" y="4361688"/>
              <a:ext cx="258708" cy="2108962"/>
            </a:xfrm>
            <a:prstGeom prst="rect">
              <a:avLst/>
            </a:prstGeom>
            <a:solidFill>
              <a:srgbClr val="CCFF00">
                <a:alpha val="50196"/>
              </a:srgbClr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76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4" y="1069542"/>
            <a:ext cx="7630350" cy="546841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1225296" y="2944368"/>
            <a:ext cx="667512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4508500" y="2944368"/>
            <a:ext cx="4318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3152" y="152400"/>
            <a:ext cx="9067800" cy="838200"/>
          </a:xfrm>
        </p:spPr>
        <p:txBody>
          <a:bodyPr/>
          <a:lstStyle/>
          <a:p>
            <a:pPr algn="l"/>
            <a:r>
              <a:rPr lang="en-US" sz="3600" dirty="0" smtClean="0"/>
              <a:t>1D Double Thresholding </a:t>
            </a:r>
            <a:r>
              <a:rPr lang="en-US" sz="3200" b="0" dirty="0" smtClean="0"/>
              <a:t>(real data)</a:t>
            </a:r>
            <a:r>
              <a:rPr lang="en-US" sz="3200" b="0" u="none" dirty="0" smtClean="0"/>
              <a:t>	</a:t>
            </a:r>
            <a:endParaRPr lang="en-US" sz="3200" b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5400"/>
            <a:ext cx="1625600" cy="193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89738" y="1273145"/>
            <a:ext cx="1407758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6 mm blur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08500" y="2944368"/>
            <a:ext cx="431800" cy="3526282"/>
          </a:xfrm>
          <a:prstGeom prst="rect">
            <a:avLst/>
          </a:prstGeom>
          <a:solidFill>
            <a:srgbClr val="CCFF00">
              <a:alpha val="50196"/>
            </a:srgbClr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(Semi-) </a:t>
            </a:r>
            <a:r>
              <a:rPr lang="en-US" dirty="0" smtClean="0"/>
              <a:t>Arbitrary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7044"/>
            <a:ext cx="8915400" cy="5638800"/>
          </a:xfrm>
        </p:spPr>
        <p:txBody>
          <a:bodyPr/>
          <a:lstStyle/>
          <a:p>
            <a:r>
              <a:rPr lang="en-US" dirty="0" smtClean="0"/>
              <a:t>I’ve mentioned two parameters that must be chosen by the researcher:</a:t>
            </a:r>
          </a:p>
          <a:p>
            <a:pPr lvl="1"/>
            <a:r>
              <a:rPr lang="en-US" dirty="0" smtClean="0"/>
              <a:t>Voxel-wise </a:t>
            </a:r>
            <a:r>
              <a:rPr lang="en-US" i="1" dirty="0" smtClean="0"/>
              <a:t>p</a:t>
            </a:r>
            <a:r>
              <a:rPr lang="en-US" dirty="0" smtClean="0"/>
              <a:t>-value for first-level thresholding</a:t>
            </a:r>
          </a:p>
          <a:p>
            <a:pPr lvl="2">
              <a:buClr>
                <a:schemeClr val="bg1"/>
              </a:buClr>
            </a:pPr>
            <a:r>
              <a:rPr lang="en-US" dirty="0" smtClean="0">
                <a:solidFill>
                  <a:srgbClr val="FFFDAF"/>
                </a:solidFill>
              </a:rPr>
              <a:t>Typical values range from 0.001 to 0.01</a:t>
            </a:r>
          </a:p>
          <a:p>
            <a:pPr lvl="1"/>
            <a:r>
              <a:rPr lang="en-US" dirty="0" smtClean="0"/>
              <a:t>Amount of spatial blurring to add to data</a:t>
            </a:r>
          </a:p>
          <a:p>
            <a:pPr lvl="2">
              <a:buClr>
                <a:schemeClr val="bg1"/>
              </a:buClr>
            </a:pPr>
            <a:r>
              <a:rPr lang="en-US" dirty="0" smtClean="0">
                <a:solidFill>
                  <a:srgbClr val="FFFDAF"/>
                </a:solidFill>
              </a:rPr>
              <a:t>Typical values range from 4 to 10 mm</a:t>
            </a:r>
          </a:p>
          <a:p>
            <a:r>
              <a:rPr lang="en-US" dirty="0" smtClean="0"/>
              <a:t>But there are no “best” values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</a:t>
            </a:r>
          </a:p>
          <a:p>
            <a:pPr lvl="1"/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  <a:sym typeface="Wingdings"/>
              </a:rPr>
              <a:t>ETAC</a:t>
            </a:r>
            <a:r>
              <a:rPr lang="en-US" dirty="0" smtClean="0">
                <a:sym typeface="Wingdings"/>
              </a:rPr>
              <a:t> can rescue you</a:t>
            </a:r>
            <a:r>
              <a:rPr lang="en-US" i="1" dirty="0">
                <a:solidFill>
                  <a:srgbClr val="FFFF00"/>
                </a:solidFill>
                <a:sym typeface="Wingdings"/>
              </a:rPr>
              <a:t>!</a:t>
            </a:r>
            <a:r>
              <a:rPr lang="en-US" dirty="0" smtClean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(from these choices)</a:t>
            </a:r>
            <a:r>
              <a:rPr lang="en-US" sz="3600" i="1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sz="3600" dirty="0" smtClean="0">
                <a:solidFill>
                  <a:srgbClr val="FFFF00"/>
                </a:solidFill>
                <a:sym typeface="Wingdings"/>
              </a:rPr>
              <a:t>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ClustSim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5382"/>
            <a:ext cx="8915400" cy="5638800"/>
          </a:xfrm>
        </p:spPr>
        <p:txBody>
          <a:bodyPr/>
          <a:lstStyle/>
          <a:p>
            <a:r>
              <a:rPr lang="en-US" dirty="0" smtClean="0"/>
              <a:t>Spatial correlation of “noise” in FMRI data means no exact formula for cluster-FOM threshold, for a given </a:t>
            </a:r>
            <a:r>
              <a:rPr lang="en-US" i="1" dirty="0" smtClean="0"/>
              <a:t>p</a:t>
            </a:r>
            <a:r>
              <a:rPr lang="en-US" dirty="0"/>
              <a:t> </a:t>
            </a:r>
            <a:r>
              <a:rPr lang="en-US" dirty="0" smtClean="0"/>
              <a:t>threshold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rgbClr val="FFFF00"/>
                </a:solidFill>
              </a:rPr>
              <a:t>So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Assume Gaussian-shape for spatial 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uto-</a:t>
            </a:r>
            <a:r>
              <a:rPr lang="en-US" dirty="0" smtClean="0">
                <a:solidFill>
                  <a:srgbClr val="FFFF00"/>
                </a:solidFill>
              </a:rPr>
              <a:t>c</a:t>
            </a:r>
            <a:r>
              <a:rPr lang="en-US" dirty="0" smtClean="0"/>
              <a:t>orrelation </a:t>
            </a:r>
            <a:r>
              <a:rPr lang="en-US" dirty="0" smtClean="0">
                <a:solidFill>
                  <a:srgbClr val="FFFF00"/>
                </a:solidFill>
              </a:rPr>
              <a:t>f</a:t>
            </a:r>
            <a:r>
              <a:rPr lang="en-US" dirty="0" smtClean="0"/>
              <a:t>unction </a:t>
            </a:r>
            <a:r>
              <a:rPr lang="en-US" sz="3200" dirty="0" smtClean="0"/>
              <a:t>(</a:t>
            </a:r>
            <a:r>
              <a:rPr lang="en-US" sz="3200" dirty="0" smtClean="0">
                <a:solidFill>
                  <a:srgbClr val="FFFF00"/>
                </a:solidFill>
              </a:rPr>
              <a:t>ACF</a:t>
            </a:r>
            <a:r>
              <a:rPr lang="en-US" sz="3200" dirty="0" smtClean="0"/>
              <a:t>) </a:t>
            </a:r>
            <a:r>
              <a:rPr lang="en-US" i="1" dirty="0" smtClean="0">
                <a:solidFill>
                  <a:srgbClr val="FFFDAF"/>
                </a:solidFill>
              </a:rPr>
              <a:t>of noise</a:t>
            </a:r>
          </a:p>
          <a:p>
            <a:pPr lvl="1"/>
            <a:r>
              <a:rPr lang="en-US" dirty="0" smtClean="0"/>
              <a:t>Fit Gaussian width parameter </a:t>
            </a:r>
            <a:r>
              <a:rPr lang="en-US" sz="2800" dirty="0" smtClean="0"/>
              <a:t>(Forman 1995)</a:t>
            </a:r>
          </a:p>
          <a:p>
            <a:pPr lvl="1"/>
            <a:r>
              <a:rPr lang="en-US" dirty="0" smtClean="0"/>
              <a:t>Use approximate formula (</a:t>
            </a:r>
            <a:r>
              <a:rPr lang="en-US" b="1" dirty="0" smtClean="0"/>
              <a:t>SPM</a:t>
            </a:r>
            <a:r>
              <a:rPr lang="en-US" dirty="0" smtClean="0"/>
              <a:t>) </a:t>
            </a:r>
            <a:r>
              <a:rPr lang="en-US" i="1" dirty="0" smtClean="0"/>
              <a:t>or</a:t>
            </a:r>
            <a:r>
              <a:rPr lang="en-US" dirty="0" smtClean="0"/>
              <a:t> Monte-Carlo simulation (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dirty="0" smtClean="0"/>
              <a:t>) to get cluster-size threshold</a:t>
            </a:r>
          </a:p>
          <a:p>
            <a:pPr lvl="2"/>
            <a:r>
              <a:rPr lang="en-US" dirty="0" smtClean="0"/>
              <a:t>SPM method possible due to Gaussian ACF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89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ClustSim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arenR"/>
            </a:pPr>
            <a:r>
              <a:rPr lang="en-US" dirty="0" smtClean="0"/>
              <a:t>Generate random noise-only dataset with Gaussian ACF </a:t>
            </a:r>
            <a:r>
              <a:rPr lang="en-US" sz="3200" dirty="0" smtClean="0"/>
              <a:t>(with chosen FWHM)</a:t>
            </a:r>
            <a:endParaRPr lang="en-US" dirty="0" smtClean="0"/>
          </a:p>
          <a:p>
            <a:pPr marL="742950" indent="-742950">
              <a:buFont typeface="+mj-lt"/>
              <a:buAutoNum type="arabicParenR"/>
            </a:pPr>
            <a:r>
              <a:rPr lang="en-US" dirty="0" smtClean="0"/>
              <a:t>Threshold at various per-voxel </a:t>
            </a:r>
            <a:r>
              <a:rPr lang="en-US" i="1" dirty="0" smtClean="0"/>
              <a:t>p-</a:t>
            </a:r>
            <a:r>
              <a:rPr lang="en-US" dirty="0" smtClean="0"/>
              <a:t>values</a:t>
            </a:r>
          </a:p>
          <a:p>
            <a:pPr marL="742950" indent="-742950">
              <a:buFont typeface="+mj-lt"/>
              <a:buAutoNum type="arabicParenR"/>
            </a:pPr>
            <a:r>
              <a:rPr lang="en-US" dirty="0" smtClean="0"/>
              <a:t>Find largest cluster </a:t>
            </a:r>
            <a:r>
              <a:rPr lang="en-US" i="1" dirty="0" smtClean="0">
                <a:solidFill>
                  <a:srgbClr val="FFFF00"/>
                </a:solidFill>
              </a:rPr>
              <a:t>in brain mask</a:t>
            </a:r>
          </a:p>
          <a:p>
            <a:pPr marL="742950" indent="-742950">
              <a:buFont typeface="+mj-lt"/>
              <a:buAutoNum type="arabicParenR"/>
            </a:pPr>
            <a:r>
              <a:rPr lang="en-US" dirty="0" smtClean="0"/>
              <a:t>Repeat steps 1-3 10,000+ times</a:t>
            </a:r>
          </a:p>
          <a:p>
            <a:pPr marL="742950" indent="-742950">
              <a:buClr>
                <a:srgbClr val="FFFF00"/>
              </a:buClr>
              <a:buFont typeface="+mj-lt"/>
              <a:buAutoNum type="arabicParenR"/>
            </a:pPr>
            <a:r>
              <a:rPr lang="en-US" dirty="0" smtClean="0"/>
              <a:t>For each per-voxel </a:t>
            </a:r>
            <a:r>
              <a:rPr lang="en-US" i="1" dirty="0" smtClean="0"/>
              <a:t>p</a:t>
            </a:r>
            <a:r>
              <a:rPr lang="en-US" dirty="0" smtClean="0"/>
              <a:t>-value, cluster-size threshold is largest cluster size which occurs only in 5% </a:t>
            </a:r>
            <a:r>
              <a:rPr lang="en-US" sz="3200" dirty="0" smtClean="0"/>
              <a:t>(</a:t>
            </a:r>
            <a:r>
              <a:rPr lang="en-US" sz="3200" i="1" dirty="0" smtClean="0"/>
              <a:t>e.g</a:t>
            </a:r>
            <a:r>
              <a:rPr lang="en-US" sz="3200" dirty="0" smtClean="0"/>
              <a:t>.) </a:t>
            </a:r>
            <a:r>
              <a:rPr lang="en-US" dirty="0" smtClean="0"/>
              <a:t>of cases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8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ClustSim: Table of Sizes Found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488" y="1188720"/>
            <a:ext cx="2380488" cy="5001768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cs-CZ" sz="2400" b="1" u="sng" dirty="0" smtClean="0">
                <a:solidFill>
                  <a:srgbClr val="FFFF00"/>
                </a:solidFill>
                <a:ea typeface="Courier New" charset="0"/>
                <a:cs typeface="Courier New" charset="0"/>
              </a:rPr>
              <a:t>size</a:t>
            </a:r>
            <a:r>
              <a:rPr lang="cs-CZ" sz="2400" b="1" dirty="0" smtClean="0">
                <a:solidFill>
                  <a:srgbClr val="FFFF00"/>
                </a:solidFill>
                <a:ea typeface="Courier New" charset="0"/>
                <a:cs typeface="Courier New" charset="0"/>
              </a:rPr>
              <a:t> </a:t>
            </a:r>
            <a:r>
              <a:rPr lang="cs-CZ" sz="2400" b="1" dirty="0" smtClean="0">
                <a:ea typeface="Courier New" charset="0"/>
                <a:cs typeface="Courier New" charset="0"/>
              </a:rPr>
              <a:t> </a:t>
            </a:r>
            <a:r>
              <a:rPr lang="cs-CZ" sz="1800" b="1" dirty="0" smtClean="0">
                <a:ea typeface="Courier New" charset="0"/>
                <a:cs typeface="Courier New" charset="0"/>
              </a:rPr>
              <a:t>  </a:t>
            </a:r>
            <a:r>
              <a:rPr lang="cs-CZ" sz="2400" b="1" u="sng" dirty="0" smtClean="0">
                <a:ea typeface="Courier New" charset="0"/>
                <a:cs typeface="Courier New" charset="0"/>
              </a:rPr>
              <a:t>count</a:t>
            </a:r>
            <a:endParaRPr lang="cs-CZ" sz="2400" b="1" u="sng" dirty="0" smtClean="0">
              <a:solidFill>
                <a:srgbClr val="FFFF00"/>
              </a:solidFill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cs-CZ" sz="2400" b="1" dirty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 1  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1830</a:t>
            </a: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 2106</a:t>
            </a: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3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 1572</a:t>
            </a: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4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 1204</a:t>
            </a: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5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  792</a:t>
            </a: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6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  595</a:t>
            </a: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7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  405</a:t>
            </a: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8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  302</a:t>
            </a: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</a:t>
            </a: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9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  177</a:t>
            </a:r>
          </a:p>
          <a:p>
            <a:pPr marL="0" indent="0">
              <a:buNone/>
            </a:pPr>
            <a:r>
              <a:rPr lang="cs-CZ" sz="24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 10</a:t>
            </a:r>
            <a:r>
              <a:rPr lang="cs-CZ" sz="2400" b="1" dirty="0" smtClean="0">
                <a:latin typeface="Courier New" charset="0"/>
                <a:ea typeface="Courier New" charset="0"/>
                <a:cs typeface="Courier New" charset="0"/>
              </a:rPr>
              <a:t>    127</a:t>
            </a: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endParaRPr lang="cs-CZ" sz="24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752088" y="1639824"/>
            <a:ext cx="1987296" cy="45506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20000"/>
              <a:buFont typeface="Times" charset="0"/>
              <a:buChar char="•"/>
              <a:defRPr sz="3600">
                <a:solidFill>
                  <a:schemeClr val="bg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Font typeface="Times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8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FFF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FFF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FFF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FFFF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11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82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12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45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13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44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14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32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15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12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16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13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17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11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18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9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19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6</a:t>
            </a:r>
          </a:p>
          <a:p>
            <a:pPr marL="0" indent="0">
              <a:buNone/>
            </a:pPr>
            <a:r>
              <a:rPr lang="cs-CZ" sz="2400" i="0" kern="0" dirty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20</a:t>
            </a:r>
            <a:r>
              <a:rPr lang="cs-CZ" sz="2400" i="0" kern="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5</a:t>
            </a:r>
            <a:endParaRPr lang="cs-CZ" sz="2400" i="0" kern="0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Font typeface="Times" charset="0"/>
              <a:buNone/>
            </a:pPr>
            <a:endParaRPr lang="cs-CZ" sz="2400" i="0" kern="0" dirty="0" smtClean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961888" y="1670304"/>
            <a:ext cx="1987296" cy="45506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20000"/>
              <a:buFont typeface="Times" charset="0"/>
              <a:buChar char="•"/>
              <a:defRPr sz="3600">
                <a:solidFill>
                  <a:schemeClr val="bg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10000"/>
              <a:buFont typeface="Times" charset="0"/>
              <a:buChar char="•"/>
              <a:defRPr sz="3200">
                <a:solidFill>
                  <a:schemeClr val="bg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800">
                <a:solidFill>
                  <a:schemeClr val="bg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FFFF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FFFF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FFFF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CCFFFF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21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2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22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3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23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0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24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3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25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0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26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1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27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0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28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0</a:t>
            </a:r>
          </a:p>
          <a:p>
            <a:pPr marL="0" indent="0">
              <a:buFont typeface="Times" charset="0"/>
              <a:buNone/>
            </a:pPr>
            <a:r>
              <a:rPr lang="cs-CZ" sz="2400" i="0" kern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29</a:t>
            </a:r>
            <a:r>
              <a:rPr lang="cs-CZ" sz="2400" i="0" kern="0" dirty="0" smtClean="0">
                <a:latin typeface="Courier New" charset="0"/>
                <a:ea typeface="Courier New" charset="0"/>
                <a:cs typeface="Courier New" charset="0"/>
              </a:rPr>
              <a:t>  1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Font typeface="Times" charset="0"/>
              <a:buNone/>
            </a:pPr>
            <a:endParaRPr lang="en-US" sz="2400" i="0" kern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969264" y="5559552"/>
            <a:ext cx="2121408" cy="448056"/>
          </a:xfrm>
          <a:prstGeom prst="roundRect">
            <a:avLst/>
          </a:prstGeom>
          <a:solidFill>
            <a:srgbClr val="FFFF00">
              <a:alpha val="32941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2496" y="1023604"/>
            <a:ext cx="2916183" cy="369332"/>
          </a:xfrm>
          <a:prstGeom prst="rect">
            <a:avLst/>
          </a:prstGeom>
          <a:solidFill>
            <a:srgbClr val="FFFF00">
              <a:alpha val="32941"/>
            </a:srgb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Out of 10000 simulations</a:t>
            </a:r>
            <a:endParaRPr lang="en-US" sz="18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346704" y="1670304"/>
            <a:ext cx="0" cy="42367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5391912" y="1670304"/>
            <a:ext cx="0" cy="423672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7" name="Group 16"/>
          <p:cNvGrpSpPr/>
          <p:nvPr/>
        </p:nvGrpSpPr>
        <p:grpSpPr>
          <a:xfrm>
            <a:off x="969264" y="1208270"/>
            <a:ext cx="7439415" cy="5357122"/>
            <a:chOff x="969264" y="1208270"/>
            <a:chExt cx="7439415" cy="5357122"/>
          </a:xfrm>
        </p:grpSpPr>
        <p:sp>
          <p:nvSpPr>
            <p:cNvPr id="9" name="TextBox 8"/>
            <p:cNvSpPr txBox="1"/>
            <p:nvPr/>
          </p:nvSpPr>
          <p:spPr>
            <a:xfrm>
              <a:off x="969264" y="6196060"/>
              <a:ext cx="7090403" cy="369332"/>
            </a:xfrm>
            <a:prstGeom prst="rect">
              <a:avLst/>
            </a:prstGeom>
            <a:solidFill>
              <a:srgbClr val="FFFF00">
                <a:alpha val="32941"/>
              </a:srgbClr>
            </a:solidFill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i="0" dirty="0">
                  <a:solidFill>
                    <a:schemeClr val="bg1"/>
                  </a:solidFill>
                </a:rPr>
                <a:t>Smallest cluster size with &lt; 500 </a:t>
              </a:r>
              <a:r>
                <a:rPr lang="en-US" sz="1800" i="0" dirty="0" smtClean="0">
                  <a:solidFill>
                    <a:schemeClr val="bg1"/>
                  </a:solidFill>
                </a:rPr>
                <a:t>false positives (5% FPR) above</a:t>
              </a:r>
              <a:endParaRPr lang="en-US" sz="1800" i="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Elbow Connector 14"/>
            <p:cNvCxnSpPr>
              <a:stCxn id="7" idx="3"/>
              <a:endCxn id="9" idx="3"/>
            </p:cNvCxnSpPr>
            <p:nvPr/>
          </p:nvCxnSpPr>
          <p:spPr bwMode="auto">
            <a:xfrm flipH="1">
              <a:off x="8059667" y="1208270"/>
              <a:ext cx="349012" cy="5172456"/>
            </a:xfrm>
            <a:prstGeom prst="bentConnector3">
              <a:avLst>
                <a:gd name="adj1" fmla="val -65499"/>
              </a:avLst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0" name="TextBox 9"/>
          <p:cNvSpPr txBox="1"/>
          <p:nvPr/>
        </p:nvSpPr>
        <p:spPr>
          <a:xfrm>
            <a:off x="7164310" y="4706362"/>
            <a:ext cx="1029471" cy="1077218"/>
          </a:xfrm>
          <a:prstGeom prst="rect">
            <a:avLst/>
          </a:prstGeom>
          <a:solidFill>
            <a:srgbClr val="545B51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chemeClr val="bg1"/>
                </a:solidFill>
              </a:rPr>
              <a:t>Add up until total just </a:t>
            </a:r>
            <a:r>
              <a:rPr lang="en-US" sz="1600" b="0" i="0" smtClean="0">
                <a:solidFill>
                  <a:schemeClr val="bg1"/>
                </a:solidFill>
              </a:rPr>
              <a:t>less than 500</a:t>
            </a:r>
            <a:endParaRPr lang="en-US" sz="1600" b="0" i="0" dirty="0">
              <a:solidFill>
                <a:schemeClr val="bg1"/>
              </a:solidFill>
            </a:endParaRPr>
          </a:p>
        </p:txBody>
      </p:sp>
      <p:cxnSp>
        <p:nvCxnSpPr>
          <p:cNvPr id="16" name="Straight Arrow Connector 15"/>
          <p:cNvCxnSpPr>
            <a:stCxn id="10" idx="0"/>
          </p:cNvCxnSpPr>
          <p:nvPr/>
        </p:nvCxnSpPr>
        <p:spPr bwMode="auto">
          <a:xfrm flipH="1" flipV="1">
            <a:off x="7679045" y="4069080"/>
            <a:ext cx="1" cy="6372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6551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ClustSim - 4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76" y="990600"/>
            <a:ext cx="8915400" cy="5715000"/>
          </a:xfrm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 typeface="Arial" charset="0"/>
              <a:buChar char="•"/>
              <a:tabLst/>
              <a:defRPr/>
            </a:pPr>
            <a:r>
              <a:rPr lang="de-DE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3dClustSim</a:t>
            </a:r>
            <a:r>
              <a:rPr lang="de-DE" b="1" dirty="0" smtClean="0">
                <a:latin typeface="+mj-lt"/>
                <a:ea typeface="Courier New" charset="0"/>
                <a:cs typeface="Courier New" charset="0"/>
              </a:rPr>
              <a:t> </a:t>
            </a:r>
            <a:r>
              <a:rPr lang="de-DE" dirty="0" smtClean="0">
                <a:latin typeface="+mj-lt"/>
                <a:ea typeface="Courier New" charset="0"/>
                <a:cs typeface="Courier New" charset="0"/>
              </a:rPr>
              <a:t>outputs tables like this: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de-DE" sz="2400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 #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CLUSTER SIZE THRESHOLD(pthr,alpha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 #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-NN 2  | 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alpha=Prob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(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Cluster &gt; given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size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 # 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pthr  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|.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10000 .05000 .02000 .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01000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 #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------ | ------ ------ ------ 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------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 0.010000   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50.3   57.2   66.3   73.6 </a:t>
            </a:r>
            <a:endParaRPr lang="de-DE" sz="26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 0.005000   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34.4   39.5   46.3   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51.6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 0.002000    </a:t>
            </a:r>
            <a:r>
              <a:rPr lang="de-DE" sz="2600" b="1" dirty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22.1   25.7   30.4   34.1 </a:t>
            </a:r>
            <a:endParaRPr lang="de-DE" sz="2600" b="1" dirty="0" smtClean="0">
              <a:solidFill>
                <a:srgbClr val="CCFF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 0.001000   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16.0   19.0   22.8   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26.0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0.000500   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12.0   14.5   17.4   20.1 </a:t>
            </a:r>
            <a:endParaRPr lang="de-DE" sz="26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 0.000200    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8.1   10.0   12.6   </a:t>
            </a: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14.6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b="1" dirty="0" smtClean="0">
                <a:latin typeface="Courier New" charset="0"/>
                <a:ea typeface="Courier New" charset="0"/>
                <a:cs typeface="Courier New" charset="0"/>
              </a:rPr>
              <a:t> 0.000100     </a:t>
            </a:r>
            <a:r>
              <a:rPr lang="de-DE" sz="2600" b="1" dirty="0">
                <a:latin typeface="Courier New" charset="0"/>
                <a:ea typeface="Courier New" charset="0"/>
                <a:cs typeface="Courier New" charset="0"/>
              </a:rPr>
              <a:t>6.1    7.7    9.9   11.6</a:t>
            </a:r>
            <a:endParaRPr lang="en-US" sz="2600" b="1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68941" y="4760259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385571" y="4304621"/>
            <a:ext cx="7628814" cy="372755"/>
          </a:xfrm>
          <a:prstGeom prst="roundRect">
            <a:avLst/>
          </a:prstGeom>
          <a:solidFill>
            <a:srgbClr val="FFFF66">
              <a:alpha val="2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987" y="4291369"/>
            <a:ext cx="450574" cy="357808"/>
          </a:xfrm>
          <a:prstGeom prst="rect">
            <a:avLst/>
          </a:prstGeom>
          <a:noFill/>
        </p:spPr>
        <p:txBody>
          <a:bodyPr wrap="square" lIns="0" tIns="0" bIns="0" rtlCol="0">
            <a:noAutofit/>
          </a:bodyPr>
          <a:lstStyle/>
          <a:p>
            <a:pPr marL="0" lvl="1"/>
            <a:r>
              <a:rPr lang="en-US" sz="2800" i="0" dirty="0">
                <a:solidFill>
                  <a:srgbClr val="FFFF00"/>
                </a:solidFill>
              </a:rPr>
              <a:t>➾</a:t>
            </a:r>
            <a:endParaRPr lang="en-US" sz="2800" i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37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ClustSim - 5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</a:t>
            </a:r>
            <a:r>
              <a:rPr lang="en-US" i="1" dirty="0" smtClean="0"/>
              <a:t>t</a:t>
            </a:r>
            <a:r>
              <a:rPr lang="en-US" dirty="0"/>
              <a:t> </a:t>
            </a:r>
            <a:r>
              <a:rPr lang="en-US" dirty="0" smtClean="0"/>
              <a:t>threshold</a:t>
            </a:r>
            <a:r>
              <a:rPr lang="en-US" sz="2400" dirty="0" smtClean="0"/>
              <a:t> </a:t>
            </a:r>
            <a:r>
              <a:rPr lang="en-US" dirty="0">
                <a:solidFill>
                  <a:srgbClr val="FFFF00"/>
                </a:solidFill>
              </a:rPr>
              <a:t>➾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dirty="0" smtClean="0"/>
              <a:t>small cluster threshold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13" y="1788266"/>
            <a:ext cx="7623449" cy="45322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69921" y="2718289"/>
            <a:ext cx="2782736" cy="646331"/>
          </a:xfrm>
          <a:prstGeom prst="rect">
            <a:avLst/>
          </a:prstGeom>
          <a:solidFill>
            <a:srgbClr val="FFFDAF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Voxel configurations in</a:t>
            </a:r>
          </a:p>
          <a:p>
            <a:pPr algn="ctr"/>
            <a:r>
              <a:rPr lang="en-US" sz="1800" dirty="0"/>
              <a:t>here will be </a:t>
            </a:r>
            <a:r>
              <a:rPr lang="en-US" sz="1800" dirty="0" smtClean="0"/>
              <a:t>accepted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944174" y="5167444"/>
            <a:ext cx="2697752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/>
              <a:t>5% FPR tradeoff curve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155999" y="3881292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CFF00"/>
                </a:solidFill>
              </a:rPr>
              <a:t>Cluster-size threshold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0690" y="6278782"/>
            <a:ext cx="6929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CFF00"/>
                </a:solidFill>
              </a:rPr>
              <a:t>-log(p) </a:t>
            </a:r>
            <a:r>
              <a:rPr lang="en-US" sz="2400" i="1" dirty="0">
                <a:solidFill>
                  <a:srgbClr val="FFFDAF"/>
                </a:solidFill>
              </a:rPr>
              <a:t>or</a:t>
            </a:r>
            <a:r>
              <a:rPr lang="en-US" sz="2400" i="1" dirty="0">
                <a:solidFill>
                  <a:srgbClr val="CCFF00"/>
                </a:solidFill>
              </a:rPr>
              <a:t> </a:t>
            </a:r>
            <a:r>
              <a:rPr lang="en-US" sz="2400" i="1" dirty="0" smtClean="0">
                <a:solidFill>
                  <a:srgbClr val="CCFF00"/>
                </a:solidFill>
              </a:rPr>
              <a:t>t- </a:t>
            </a:r>
            <a:r>
              <a:rPr lang="en-US" sz="2400" i="1" dirty="0" smtClean="0">
                <a:solidFill>
                  <a:srgbClr val="FFFDAF"/>
                </a:solidFill>
              </a:rPr>
              <a:t>or</a:t>
            </a:r>
            <a:r>
              <a:rPr lang="en-US" sz="2400" i="1" dirty="0" smtClean="0">
                <a:solidFill>
                  <a:srgbClr val="CCFF00"/>
                </a:solidFill>
              </a:rPr>
              <a:t> z-</a:t>
            </a:r>
            <a:r>
              <a:rPr lang="en-US" sz="2400" i="1" dirty="0">
                <a:solidFill>
                  <a:srgbClr val="CCFF00"/>
                </a:solidFill>
              </a:rPr>
              <a:t>statistic </a:t>
            </a:r>
            <a:r>
              <a:rPr lang="en-US" sz="2400" i="1" dirty="0">
                <a:solidFill>
                  <a:srgbClr val="FFFF00"/>
                </a:solidFill>
              </a:rPr>
              <a:t>voxel-wise threshold</a:t>
            </a:r>
          </a:p>
        </p:txBody>
      </p:sp>
    </p:spTree>
    <p:extLst>
      <p:ext uri="{BB962C8B-B14F-4D97-AF65-F5344CB8AC3E}">
        <p14:creationId xmlns:p14="http://schemas.microsoft.com/office/powerpoint/2010/main" val="112367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1"/>
            <a:ext cx="8229600" cy="1143000"/>
          </a:xfrm>
        </p:spPr>
        <p:txBody>
          <a:bodyPr/>
          <a:lstStyle/>
          <a:p>
            <a:r>
              <a:rPr lang="en-US" dirty="0" smtClean="0"/>
              <a:t>FPR: Testing </a:t>
            </a:r>
            <a:r>
              <a:rPr lang="en-US" i="1" dirty="0" smtClean="0"/>
              <a:t>Some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0898"/>
            <a:ext cx="9112251" cy="5201187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buClr>
                <a:schemeClr val="bg1"/>
              </a:buClr>
            </a:pPr>
            <a:r>
              <a:rPr lang="en-US" sz="3300" b="1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Eklund </a:t>
            </a:r>
            <a:r>
              <a:rPr lang="en-US" sz="3300" b="1" i="1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et al</a:t>
            </a:r>
            <a:r>
              <a:rPr lang="en-US" sz="3300" dirty="0" smtClean="0">
                <a:latin typeface="Calibri" charset="0"/>
                <a:ea typeface="Calibri" charset="0"/>
                <a:cs typeface="Calibri" charset="0"/>
              </a:rPr>
              <a:t>: use rsFMRI (FCON-1000) as null data</a:t>
            </a:r>
          </a:p>
          <a:p>
            <a:pPr lvl="1">
              <a:spcBef>
                <a:spcPts val="40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Analyze each of 198 x 2 subject collections (Beijing and Cambridge) with fake task timings</a:t>
            </a:r>
          </a:p>
          <a:p>
            <a:pPr lvl="2">
              <a:spcBef>
                <a:spcPts val="4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2 x Block design, 2 x Event-related design</a:t>
            </a:r>
          </a:p>
          <a:p>
            <a:pPr lvl="2">
              <a:spcBef>
                <a:spcPts val="4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4 x spatial blur levels (4, 6, 8, 10 mm)</a:t>
            </a:r>
          </a:p>
          <a:p>
            <a:pPr lvl="1">
              <a:spcBef>
                <a:spcPts val="40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Carry out 1- and 2-sample t-tests between subsets of these collections – </a:t>
            </a:r>
            <a:r>
              <a:rPr lang="en-US" sz="280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1000 random subsets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(per case, per collection, per diverse variations)</a:t>
            </a:r>
          </a:p>
          <a:p>
            <a:pPr lvl="1">
              <a:spcBef>
                <a:spcPts val="400"/>
              </a:spcBef>
            </a:pP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Count clusters surviving the given software, get FPR estimate</a:t>
            </a:r>
          </a:p>
          <a:p>
            <a:pPr>
              <a:spcBef>
                <a:spcPts val="400"/>
              </a:spcBef>
            </a:pPr>
            <a:r>
              <a:rPr lang="en-US" sz="3300" dirty="0" smtClean="0">
                <a:latin typeface="Calibri" charset="0"/>
                <a:ea typeface="Calibri" charset="0"/>
                <a:cs typeface="Calibri" charset="0"/>
              </a:rPr>
              <a:t>Scripts and tabular results available on GitHub</a:t>
            </a:r>
          </a:p>
        </p:txBody>
      </p:sp>
      <p:sp>
        <p:nvSpPr>
          <p:cNvPr id="5" name="Rectangle 4"/>
          <p:cNvSpPr/>
          <p:nvPr/>
        </p:nvSpPr>
        <p:spPr>
          <a:xfrm>
            <a:off x="7075266" y="2324407"/>
            <a:ext cx="5020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i="0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badi MT Condensed Light" charset="0"/>
                <a:ea typeface="Abadi MT Condensed Light" charset="0"/>
                <a:cs typeface="Abadi MT Condensed Light" charset="0"/>
              </a:rPr>
              <a:t>}</a:t>
            </a:r>
            <a:endParaRPr lang="en-US" sz="7200" b="1" i="0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badi MT Condensed Light" charset="0"/>
              <a:ea typeface="Abadi MT Condensed Light" charset="0"/>
              <a:cs typeface="Abadi MT Condensed Ligh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0092" y="2630398"/>
            <a:ext cx="1029448" cy="7078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16 basic</a:t>
            </a:r>
          </a:p>
          <a:p>
            <a:pPr algn="ctr"/>
            <a:r>
              <a:rPr lang="en-US" sz="20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cases </a:t>
            </a:r>
            <a:endParaRPr lang="en-US" sz="2000" b="0" i="0" dirty="0">
              <a:solidFill>
                <a:srgbClr val="FFFDA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3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Voxel-Wise Group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first level time series analysis on each subject’s data separately</a:t>
            </a:r>
          </a:p>
          <a:p>
            <a:pPr lvl="1"/>
            <a:r>
              <a:rPr lang="en-US" dirty="0" smtClean="0"/>
              <a:t>Transformed to common template </a:t>
            </a:r>
            <a:r>
              <a:rPr lang="en-US" sz="2800" dirty="0" smtClean="0"/>
              <a:t>(</a:t>
            </a:r>
            <a:r>
              <a:rPr lang="en-US" sz="2800" i="1" dirty="0" smtClean="0"/>
              <a:t>e.g</a:t>
            </a:r>
            <a:r>
              <a:rPr lang="en-US" sz="2800" dirty="0" smtClean="0"/>
              <a:t>., MNI)</a:t>
            </a:r>
            <a:endParaRPr lang="en-US" sz="3600" dirty="0" smtClean="0"/>
          </a:p>
          <a:p>
            <a:pPr lvl="2"/>
            <a:r>
              <a:rPr lang="en-US" dirty="0" smtClean="0"/>
              <a:t>Best with nonlinear transformation (</a:t>
            </a: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3dQwarp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Can restrict analysis to dilated gray matter mask</a:t>
            </a:r>
          </a:p>
          <a:p>
            <a:r>
              <a:rPr lang="en-US" dirty="0" smtClean="0"/>
              <a:t>Second level group analysis on voxel </a:t>
            </a:r>
            <a:r>
              <a:rPr lang="en-US" i="1" dirty="0" smtClean="0"/>
              <a:t>𝛃 </a:t>
            </a:r>
            <a:r>
              <a:rPr lang="en-US" dirty="0" smtClean="0"/>
              <a:t>values = % signal change </a:t>
            </a:r>
            <a:r>
              <a:rPr lang="en-US" sz="3200" dirty="0" smtClean="0"/>
              <a:t>(</a:t>
            </a:r>
            <a:r>
              <a:rPr lang="en-US" sz="3200" i="1" dirty="0" smtClean="0"/>
              <a:t>not</a:t>
            </a:r>
            <a:r>
              <a:rPr lang="en-US" sz="3200" dirty="0" smtClean="0"/>
              <a:t> ROIs)</a:t>
            </a:r>
          </a:p>
          <a:p>
            <a:pPr lvl="1"/>
            <a:r>
              <a:rPr lang="en-US" sz="2800" dirty="0" smtClean="0"/>
              <a:t>Can be as simple as </a:t>
            </a:r>
            <a:r>
              <a:rPr lang="en-US" sz="2800" i="1" dirty="0" smtClean="0"/>
              <a:t>t</a:t>
            </a:r>
            <a:r>
              <a:rPr lang="en-US" sz="2800" dirty="0" smtClean="0"/>
              <a:t>-tests (</a:t>
            </a:r>
            <a:r>
              <a:rPr lang="en-US" sz="28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3dttest++</a:t>
            </a:r>
            <a:r>
              <a:rPr lang="en-US" sz="2800" dirty="0" smtClean="0"/>
              <a:t>)</a:t>
            </a:r>
          </a:p>
          <a:p>
            <a:pPr lvl="1"/>
            <a:r>
              <a:rPr lang="en-US" sz="2800" dirty="0" smtClean="0"/>
              <a:t>Or a complicated model such as Linear Mixed Effects (</a:t>
            </a:r>
            <a:r>
              <a:rPr lang="en-US" sz="28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3dLME</a:t>
            </a:r>
            <a:r>
              <a:rPr lang="en-US" sz="2800" dirty="0" smtClean="0"/>
              <a:t>), </a:t>
            </a:r>
            <a:r>
              <a:rPr lang="en-US" sz="2800" i="1" dirty="0" smtClean="0"/>
              <a:t>etc.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355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z="4700" dirty="0" smtClean="0"/>
              <a:t>Old ClustSim - We Got Trouble</a:t>
            </a:r>
            <a:endParaRPr lang="en-US" sz="47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" y="1084082"/>
            <a:ext cx="9053245" cy="3646016"/>
          </a:xfrm>
          <a:ln>
            <a:solidFill>
              <a:srgbClr val="CC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925312" y="1520577"/>
            <a:ext cx="2193122" cy="61653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800" b="0" i="0" dirty="0" smtClean="0">
                <a:solidFill>
                  <a:srgbClr val="7030A0"/>
                </a:solidFill>
              </a:rPr>
              <a:t>Eklund </a:t>
            </a:r>
            <a:r>
              <a:rPr lang="en-US" sz="1800" b="0" dirty="0" smtClean="0">
                <a:solidFill>
                  <a:srgbClr val="7030A0"/>
                </a:solidFill>
              </a:rPr>
              <a:t>et al</a:t>
            </a:r>
            <a:r>
              <a:rPr lang="en-US" sz="1800" b="0" i="0" dirty="0" smtClean="0">
                <a:solidFill>
                  <a:srgbClr val="7030A0"/>
                </a:solidFill>
              </a:rPr>
              <a:t>, </a:t>
            </a:r>
            <a:r>
              <a:rPr lang="en-US" sz="1600" b="0" i="0" dirty="0" smtClean="0">
                <a:solidFill>
                  <a:srgbClr val="7030A0"/>
                </a:solidFill>
              </a:rPr>
              <a:t>PNAS </a:t>
            </a:r>
            <a:r>
              <a:rPr lang="en-US" sz="1600" i="0" dirty="0" smtClean="0">
                <a:solidFill>
                  <a:srgbClr val="7030A0"/>
                </a:solidFill>
              </a:rPr>
              <a:t>113</a:t>
            </a:r>
            <a:r>
              <a:rPr lang="en-US" sz="1600" b="0" i="0" dirty="0" smtClean="0">
                <a:solidFill>
                  <a:srgbClr val="7030A0"/>
                </a:solidFill>
              </a:rPr>
              <a:t>:7900-7905 (2016)</a:t>
            </a:r>
            <a:endParaRPr lang="en-US" sz="1600" b="0" i="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846" y="4917359"/>
            <a:ext cx="8929954" cy="16604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 smtClean="0">
                <a:solidFill>
                  <a:schemeClr val="bg1"/>
                </a:solidFill>
              </a:rPr>
              <a:t>• </a:t>
            </a:r>
            <a:r>
              <a:rPr lang="en-US" sz="3600" b="0" i="0" dirty="0" smtClean="0">
                <a:solidFill>
                  <a:srgbClr val="FFFF00"/>
                </a:solidFill>
              </a:rPr>
              <a:t>FPR</a:t>
            </a:r>
            <a:r>
              <a:rPr lang="en-US" sz="3600" i="0" dirty="0" smtClean="0">
                <a:solidFill>
                  <a:srgbClr val="FFFF00"/>
                </a:solidFill>
              </a:rPr>
              <a:t>≫</a:t>
            </a:r>
            <a:r>
              <a:rPr lang="en-US" sz="3600" b="0" i="0" dirty="0" smtClean="0">
                <a:solidFill>
                  <a:srgbClr val="FFFF00"/>
                </a:solidFill>
              </a:rPr>
              <a:t>5%</a:t>
            </a:r>
            <a:r>
              <a:rPr lang="en-US" sz="3600" b="0" i="0" dirty="0" smtClean="0">
                <a:solidFill>
                  <a:schemeClr val="bg1"/>
                </a:solidFill>
              </a:rPr>
              <a:t>: </a:t>
            </a:r>
            <a:r>
              <a:rPr lang="en-US" sz="3600" b="0" dirty="0" smtClean="0">
                <a:solidFill>
                  <a:schemeClr val="bg1"/>
                </a:solidFill>
              </a:rPr>
              <a:t>notably</a:t>
            </a:r>
            <a:r>
              <a:rPr lang="en-US" sz="3600" b="0" i="0" dirty="0" smtClean="0">
                <a:solidFill>
                  <a:schemeClr val="bg1"/>
                </a:solidFill>
              </a:rPr>
              <a:t> for voxel-wise </a:t>
            </a:r>
            <a:r>
              <a:rPr lang="en-US" sz="3600" b="0" dirty="0" smtClean="0">
                <a:solidFill>
                  <a:schemeClr val="bg1"/>
                </a:solidFill>
              </a:rPr>
              <a:t>p</a:t>
            </a:r>
            <a:r>
              <a:rPr lang="en-US" sz="3600" b="0" i="0" dirty="0" smtClean="0">
                <a:solidFill>
                  <a:schemeClr val="bg1"/>
                </a:solidFill>
              </a:rPr>
              <a:t>=0.01</a:t>
            </a:r>
          </a:p>
          <a:p>
            <a:r>
              <a:rPr lang="en-US" sz="3600" b="0" i="0" dirty="0" smtClean="0">
                <a:solidFill>
                  <a:schemeClr val="bg1"/>
                </a:solidFill>
              </a:rPr>
              <a:t>• A lot of doom-crying about this in 2016:</a:t>
            </a:r>
          </a:p>
          <a:p>
            <a:r>
              <a:rPr lang="en-US" sz="3600" b="0" i="0" dirty="0">
                <a:solidFill>
                  <a:schemeClr val="bg1"/>
                </a:solidFill>
              </a:rPr>
              <a:t> </a:t>
            </a:r>
            <a:r>
              <a:rPr lang="en-US" sz="3600" b="0" i="0" dirty="0" smtClean="0">
                <a:solidFill>
                  <a:schemeClr val="bg1"/>
                </a:solidFill>
              </a:rPr>
              <a:t>     “</a:t>
            </a:r>
            <a:r>
              <a:rPr lang="en-US" sz="2800" b="0" dirty="0">
                <a:solidFill>
                  <a:srgbClr val="FFFF00"/>
                </a:solidFill>
              </a:rPr>
              <a:t>Could Invalidate 15 Years of Brain </a:t>
            </a:r>
            <a:r>
              <a:rPr lang="en-US" sz="2800" b="0" dirty="0" smtClean="0">
                <a:solidFill>
                  <a:srgbClr val="FFFF00"/>
                </a:solidFill>
              </a:rPr>
              <a:t>Research</a:t>
            </a:r>
            <a:r>
              <a:rPr lang="en-US" sz="1400" b="0" dirty="0" smtClean="0">
                <a:solidFill>
                  <a:srgbClr val="FFFF00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”</a:t>
            </a:r>
            <a:endParaRPr lang="en-US" sz="2800" b="0" i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5429" y="2986209"/>
            <a:ext cx="96303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AFNI’s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3D </a:t>
            </a:r>
            <a:r>
              <a:rPr lang="en-US" sz="1200" b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</a:t>
            </a:r>
            <a:r>
              <a:rPr lang="en-US" sz="1200" b="0" i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-testing program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926093" y="3472774"/>
            <a:ext cx="272374" cy="31592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stealth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689370" y="2137110"/>
            <a:ext cx="963038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AFNI’s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3D </a:t>
            </a:r>
            <a:r>
              <a:rPr lang="en-US" sz="1200" b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t</a:t>
            </a:r>
            <a:r>
              <a:rPr lang="en-US" sz="1200" b="0" i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-testing program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380034" y="2623675"/>
            <a:ext cx="272374" cy="31592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6800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7" y="138446"/>
            <a:ext cx="9119983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All Their Results Summarized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940" y="4460860"/>
            <a:ext cx="9027583" cy="2260948"/>
          </a:xfrm>
        </p:spPr>
        <p:txBody>
          <a:bodyPr>
            <a:normAutofit fontScale="92500"/>
          </a:bodyPr>
          <a:lstStyle/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Box plots across all cases: 1- and 2-sample, various sample sizes, various “stimuli”, various data sources</a:t>
            </a:r>
          </a:p>
          <a:p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en-US" sz="32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Up to 70%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”</a:t>
            </a:r>
            <a:r>
              <a:rPr lang="en-US" sz="320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FPR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(triply-used quote from </a:t>
            </a:r>
            <a:r>
              <a:rPr lang="en-US" sz="2800" dirty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Eklund </a:t>
            </a:r>
            <a:r>
              <a:rPr lang="en-US" sz="2800" i="1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et </a:t>
            </a:r>
            <a:r>
              <a:rPr lang="en-US" sz="2800" i="1" dirty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al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 is </a:t>
            </a:r>
            <a:r>
              <a:rPr lang="en-US" sz="3200" i="1" dirty="0" smtClean="0">
                <a:latin typeface="Calibri" charset="0"/>
                <a:ea typeface="Calibri" charset="0"/>
                <a:cs typeface="Calibri" charset="0"/>
              </a:rPr>
              <a:t>not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 a decent summary of the situation.</a:t>
            </a:r>
          </a:p>
        </p:txBody>
      </p:sp>
      <p:pic>
        <p:nvPicPr>
          <p:cNvPr id="1026" name="Picture 2" descr="https://lh5.googleusercontent.com/0kuN1fs4UAktpCIOy-uGJzfjvtbOKEUfy4LTShQ0KvlkFZPzLc3sMqjD6Ti8UniNbfS3EvCRCusPCrVHVMGXfLlKmduH77dJfhbyM0a4MQUm-Wa8C_hpWpX9QlGPSTYIyeGGrS1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1000"/>
          <a:stretch/>
        </p:blipFill>
        <p:spPr bwMode="auto">
          <a:xfrm>
            <a:off x="24017" y="1175326"/>
            <a:ext cx="9095967" cy="315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87435" y="2167742"/>
            <a:ext cx="963038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Eklund </a:t>
            </a:r>
            <a:r>
              <a:rPr lang="en-US" sz="1200" b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et al</a:t>
            </a:r>
            <a:r>
              <a:rPr lang="en-US" sz="1200" b="0" i="0" dirty="0" smtClean="0">
                <a:solidFill>
                  <a:prstClr val="black"/>
                </a:solidFill>
                <a:latin typeface="Calibri"/>
                <a:ea typeface=""/>
                <a:cs typeface=""/>
              </a:rPr>
              <a:t>’s method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378099" y="2567219"/>
            <a:ext cx="272374" cy="315929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53379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Rest: A Good Null for Task?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rsFMRI data a good/valid null case for task-based analysis?</a:t>
            </a:r>
          </a:p>
          <a:p>
            <a:pPr lvl="1"/>
            <a:r>
              <a:rPr lang="en-US" dirty="0" smtClean="0"/>
              <a:t>Perhaps it has some task-like temporal structure being uncovered by accident?</a:t>
            </a:r>
          </a:p>
          <a:p>
            <a:pPr lvl="1"/>
            <a:r>
              <a:rPr lang="en-US" dirty="0" smtClean="0"/>
              <a:t>Is it more correlated in space than the noise </a:t>
            </a:r>
            <a:r>
              <a:rPr lang="en-US" sz="2800" dirty="0" smtClean="0"/>
              <a:t>(residuals) </a:t>
            </a:r>
            <a:r>
              <a:rPr lang="en-US" dirty="0" smtClean="0"/>
              <a:t>in task-based datasets?</a:t>
            </a:r>
          </a:p>
          <a:p>
            <a:pPr lvl="2"/>
            <a:r>
              <a:rPr lang="en-US" dirty="0" smtClean="0"/>
              <a:t>Not in the datasets I’ve looked at (cursorily)</a:t>
            </a:r>
          </a:p>
          <a:p>
            <a:r>
              <a:rPr lang="en-US" dirty="0" smtClean="0"/>
              <a:t>My opinion:</a:t>
            </a:r>
          </a:p>
          <a:p>
            <a:pPr lvl="1"/>
            <a:r>
              <a:rPr lang="en-US" dirty="0" smtClean="0"/>
              <a:t>rsFMRI not perfect as a null, but as </a:t>
            </a:r>
            <a:r>
              <a:rPr lang="en-US" i="1" dirty="0" smtClean="0"/>
              <a:t>real</a:t>
            </a:r>
            <a:r>
              <a:rPr lang="en-US" dirty="0" smtClean="0"/>
              <a:t> </a:t>
            </a:r>
            <a:r>
              <a:rPr lang="en-US" i="1" dirty="0" smtClean="0"/>
              <a:t>data</a:t>
            </a:r>
            <a:r>
              <a:rPr lang="en-US" dirty="0" smtClean="0"/>
              <a:t>, it is reasonable to use it </a:t>
            </a:r>
            <a:r>
              <a:rPr lang="en-US" sz="2800" dirty="0" smtClean="0"/>
              <a:t>(</a:t>
            </a:r>
            <a:r>
              <a:rPr lang="en-US" sz="2800" i="1" dirty="0" smtClean="0"/>
              <a:t>vs </a:t>
            </a:r>
            <a:r>
              <a:rPr lang="en-US" sz="2800" dirty="0" smtClean="0"/>
              <a:t>simulations)</a:t>
            </a:r>
          </a:p>
        </p:txBody>
      </p:sp>
    </p:spTree>
    <p:extLst>
      <p:ext uri="{BB962C8B-B14F-4D97-AF65-F5344CB8AC3E}">
        <p14:creationId xmlns:p14="http://schemas.microsoft.com/office/powerpoint/2010/main" val="5665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Fix + 3 Solutions in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FFFF00"/>
              </a:buClr>
              <a:buNone/>
            </a:pPr>
            <a:r>
              <a:rPr lang="en-US" sz="4000" dirty="0" smtClean="0">
                <a:solidFill>
                  <a:srgbClr val="FFFF00"/>
                </a:solidFill>
              </a:rPr>
              <a:t>0</a:t>
            </a:r>
            <a:r>
              <a:rPr lang="en-US" sz="1100" dirty="0" smtClean="0">
                <a:solidFill>
                  <a:srgbClr val="FFFF00"/>
                </a:solidFill>
              </a:rPr>
              <a:t> </a:t>
            </a:r>
            <a:r>
              <a:rPr lang="en-US" sz="4000" dirty="0" smtClean="0">
                <a:solidFill>
                  <a:srgbClr val="FFFF00"/>
                </a:solidFill>
              </a:rPr>
              <a:t>) 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Fix </a:t>
            </a:r>
            <a:r>
              <a:rPr lang="de-DE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3dClustSim</a:t>
            </a:r>
            <a:r>
              <a:rPr lang="en-US" dirty="0" smtClean="0"/>
              <a:t> </a:t>
            </a:r>
            <a:r>
              <a:rPr lang="en-US" i="1" dirty="0" smtClean="0"/>
              <a:t>bug</a:t>
            </a:r>
            <a:r>
              <a:rPr lang="en-US" dirty="0" smtClean="0"/>
              <a:t> found by Eklund</a:t>
            </a:r>
          </a:p>
          <a:p>
            <a:pPr marL="742950" indent="-742950">
              <a:buClr>
                <a:srgbClr val="FFFF00"/>
              </a:buClr>
              <a:buFont typeface="+mj-lt"/>
              <a:buAutoNum type="arabicParenR"/>
            </a:pPr>
            <a:r>
              <a:rPr lang="en-US" dirty="0" smtClean="0"/>
              <a:t>Extend ACF model in </a:t>
            </a:r>
            <a:r>
              <a:rPr lang="de-DE" b="1" dirty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3dClustSim</a:t>
            </a:r>
            <a:r>
              <a:rPr lang="de-DE" b="1" dirty="0">
                <a:ea typeface="Courier New" charset="0"/>
                <a:cs typeface="Courier New" charset="0"/>
              </a:rPr>
              <a:t> </a:t>
            </a:r>
            <a:r>
              <a:rPr lang="en-US" dirty="0" smtClean="0"/>
              <a:t>to be more complicated than a Gaussian shape </a:t>
            </a:r>
            <a:r>
              <a:rPr lang="en-US" sz="3200" dirty="0" smtClean="0"/>
              <a:t>(the </a:t>
            </a:r>
            <a:r>
              <a:rPr lang="en-US" sz="3200" dirty="0" smtClean="0">
                <a:solidFill>
                  <a:srgbClr val="FFFF00"/>
                </a:solidFill>
              </a:rPr>
              <a:t>mixed model</a:t>
            </a:r>
            <a:r>
              <a:rPr lang="en-US" sz="3200" dirty="0" smtClean="0"/>
              <a:t>)</a:t>
            </a:r>
          </a:p>
          <a:p>
            <a:pPr marL="742950" indent="-742950">
              <a:buClr>
                <a:srgbClr val="FFFF00"/>
              </a:buClr>
              <a:buFont typeface="+mj-lt"/>
              <a:buAutoNum type="arabicParenR"/>
            </a:pPr>
            <a:r>
              <a:rPr lang="en-US" dirty="0" smtClean="0"/>
              <a:t>Eliminate ACF modeling by extending </a:t>
            </a:r>
            <a:r>
              <a:rPr lang="de-DE" b="1" dirty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3dClustSim</a:t>
            </a:r>
            <a:r>
              <a:rPr lang="de-DE" b="1" dirty="0">
                <a:ea typeface="Courier New" charset="0"/>
                <a:cs typeface="Courier New" charset="0"/>
              </a:rPr>
              <a:t> </a:t>
            </a:r>
            <a:r>
              <a:rPr lang="en-US" dirty="0" smtClean="0"/>
              <a:t>to directly use </a:t>
            </a:r>
            <a:r>
              <a:rPr lang="en-US" i="1" dirty="0" smtClean="0">
                <a:solidFill>
                  <a:srgbClr val="FFFF00"/>
                </a:solidFill>
              </a:rPr>
              <a:t>residuals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from </a:t>
            </a:r>
            <a:r>
              <a:rPr lang="de-DE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3dttest++</a:t>
            </a:r>
            <a:r>
              <a:rPr lang="de-DE" b="1" dirty="0" smtClean="0">
                <a:ea typeface="Courier New" charset="0"/>
                <a:cs typeface="Courier New" charset="0"/>
              </a:rPr>
              <a:t> </a:t>
            </a:r>
            <a:r>
              <a:rPr lang="en-US" dirty="0" smtClean="0"/>
              <a:t>via randomization</a:t>
            </a:r>
          </a:p>
          <a:p>
            <a:pPr marL="742950" indent="-742950">
              <a:buClr>
                <a:srgbClr val="FFFF00"/>
              </a:buClr>
              <a:buFont typeface="+mj-lt"/>
              <a:buAutoNum type="arabicParenR"/>
            </a:pPr>
            <a:r>
              <a:rPr lang="en-US" dirty="0" smtClean="0"/>
              <a:t>Generalize cluster-thresholding model in several more directions: </a:t>
            </a:r>
            <a:r>
              <a:rPr lang="en-US" b="1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endParaRPr lang="en-US" b="1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9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01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0) Bugs and Flaws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909530"/>
            <a:ext cx="9027583" cy="5734461"/>
          </a:xfrm>
        </p:spPr>
        <p:txBody>
          <a:bodyPr>
            <a:noAutofit/>
          </a:bodyPr>
          <a:lstStyle/>
          <a:p>
            <a:pPr>
              <a:lnSpc>
                <a:spcPts val="3920"/>
              </a:lnSpc>
              <a:spcBef>
                <a:spcPts val="264"/>
              </a:spcBef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’s cluster-size threshold calculating program (</a:t>
            </a:r>
            <a:r>
              <a:rPr lang="de-DE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3dClustSim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 had a bug</a:t>
            </a: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big deal in the PNAS paper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(and popular press)</a:t>
            </a: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Not actually that important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i="1" dirty="0" smtClean="0">
                <a:latin typeface="Calibri" charset="0"/>
                <a:ea typeface="Calibri" charset="0"/>
                <a:cs typeface="Calibri" charset="0"/>
              </a:rPr>
              <a:t>cf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5 slides ahead)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Forman method for </a:t>
            </a:r>
            <a:r>
              <a:rPr lang="en-US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FWHM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estimate = another flaw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2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FHWM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sz="2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ull </a:t>
            </a:r>
            <a:r>
              <a:rPr lang="en-US" sz="2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idth at </a:t>
            </a:r>
            <a:r>
              <a:rPr lang="en-US" sz="2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H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alf </a:t>
            </a:r>
            <a:r>
              <a:rPr lang="en-US" sz="2800" b="1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M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aximum)</a:t>
            </a:r>
          </a:p>
          <a:p>
            <a:pPr lvl="2">
              <a:lnSpc>
                <a:spcPts val="3920"/>
              </a:lnSpc>
              <a:spcBef>
                <a:spcPts val="2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Using statistics of nearest-neighbor differences of noise to estimate FWHM of noise correlation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43217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4" name="Freeform 3"/>
          <p:cNvSpPr/>
          <p:nvPr/>
        </p:nvSpPr>
        <p:spPr bwMode="auto">
          <a:xfrm>
            <a:off x="2093842" y="5115339"/>
            <a:ext cx="4558747" cy="1528651"/>
          </a:xfrm>
          <a:custGeom>
            <a:avLst/>
            <a:gdLst>
              <a:gd name="connsiteX0" fmla="*/ 0 w 4903304"/>
              <a:gd name="connsiteY0" fmla="*/ 747212 h 853229"/>
              <a:gd name="connsiteX1" fmla="*/ 1033669 w 4903304"/>
              <a:gd name="connsiteY1" fmla="*/ 217125 h 853229"/>
              <a:gd name="connsiteX2" fmla="*/ 2756452 w 4903304"/>
              <a:gd name="connsiteY2" fmla="*/ 18342 h 853229"/>
              <a:gd name="connsiteX3" fmla="*/ 3604591 w 4903304"/>
              <a:gd name="connsiteY3" fmla="*/ 641195 h 853229"/>
              <a:gd name="connsiteX4" fmla="*/ 4903304 w 4903304"/>
              <a:gd name="connsiteY4" fmla="*/ 853229 h 853229"/>
              <a:gd name="connsiteX5" fmla="*/ 4903304 w 4903304"/>
              <a:gd name="connsiteY5" fmla="*/ 853229 h 853229"/>
              <a:gd name="connsiteX0" fmla="*/ 0 w 5141843"/>
              <a:gd name="connsiteY0" fmla="*/ 774073 h 853586"/>
              <a:gd name="connsiteX1" fmla="*/ 1272208 w 5141843"/>
              <a:gd name="connsiteY1" fmla="*/ 217482 h 853586"/>
              <a:gd name="connsiteX2" fmla="*/ 2994991 w 5141843"/>
              <a:gd name="connsiteY2" fmla="*/ 18699 h 853586"/>
              <a:gd name="connsiteX3" fmla="*/ 3843130 w 5141843"/>
              <a:gd name="connsiteY3" fmla="*/ 641552 h 853586"/>
              <a:gd name="connsiteX4" fmla="*/ 5141843 w 5141843"/>
              <a:gd name="connsiteY4" fmla="*/ 853586 h 853586"/>
              <a:gd name="connsiteX5" fmla="*/ 5141843 w 5141843"/>
              <a:gd name="connsiteY5" fmla="*/ 853586 h 853586"/>
              <a:gd name="connsiteX0" fmla="*/ 0 w 5141843"/>
              <a:gd name="connsiteY0" fmla="*/ 774073 h 853586"/>
              <a:gd name="connsiteX1" fmla="*/ 1272208 w 5141843"/>
              <a:gd name="connsiteY1" fmla="*/ 217482 h 853586"/>
              <a:gd name="connsiteX2" fmla="*/ 2994991 w 5141843"/>
              <a:gd name="connsiteY2" fmla="*/ 18699 h 853586"/>
              <a:gd name="connsiteX3" fmla="*/ 3843130 w 5141843"/>
              <a:gd name="connsiteY3" fmla="*/ 641552 h 853586"/>
              <a:gd name="connsiteX4" fmla="*/ 5141843 w 5141843"/>
              <a:gd name="connsiteY4" fmla="*/ 853586 h 853586"/>
              <a:gd name="connsiteX5" fmla="*/ 5141843 w 5141843"/>
              <a:gd name="connsiteY5" fmla="*/ 853586 h 853586"/>
              <a:gd name="connsiteX0" fmla="*/ 0 w 5141843"/>
              <a:gd name="connsiteY0" fmla="*/ 762256 h 841769"/>
              <a:gd name="connsiteX1" fmla="*/ 1311965 w 5141843"/>
              <a:gd name="connsiteY1" fmla="*/ 324934 h 841769"/>
              <a:gd name="connsiteX2" fmla="*/ 2994991 w 5141843"/>
              <a:gd name="connsiteY2" fmla="*/ 6882 h 841769"/>
              <a:gd name="connsiteX3" fmla="*/ 3843130 w 5141843"/>
              <a:gd name="connsiteY3" fmla="*/ 629735 h 841769"/>
              <a:gd name="connsiteX4" fmla="*/ 5141843 w 5141843"/>
              <a:gd name="connsiteY4" fmla="*/ 841769 h 841769"/>
              <a:gd name="connsiteX5" fmla="*/ 5141843 w 5141843"/>
              <a:gd name="connsiteY5" fmla="*/ 841769 h 841769"/>
              <a:gd name="connsiteX0" fmla="*/ 0 w 5141843"/>
              <a:gd name="connsiteY0" fmla="*/ 764202 h 843715"/>
              <a:gd name="connsiteX1" fmla="*/ 1311965 w 5141843"/>
              <a:gd name="connsiteY1" fmla="*/ 326880 h 843715"/>
              <a:gd name="connsiteX2" fmla="*/ 2994991 w 5141843"/>
              <a:gd name="connsiteY2" fmla="*/ 8828 h 843715"/>
              <a:gd name="connsiteX3" fmla="*/ 3843130 w 5141843"/>
              <a:gd name="connsiteY3" fmla="*/ 631681 h 843715"/>
              <a:gd name="connsiteX4" fmla="*/ 5141843 w 5141843"/>
              <a:gd name="connsiteY4" fmla="*/ 843715 h 843715"/>
              <a:gd name="connsiteX5" fmla="*/ 5141843 w 5141843"/>
              <a:gd name="connsiteY5" fmla="*/ 843715 h 843715"/>
              <a:gd name="connsiteX0" fmla="*/ 0 w 5141843"/>
              <a:gd name="connsiteY0" fmla="*/ 749281 h 828794"/>
              <a:gd name="connsiteX1" fmla="*/ 1311965 w 5141843"/>
              <a:gd name="connsiteY1" fmla="*/ 311959 h 828794"/>
              <a:gd name="connsiteX2" fmla="*/ 2398643 w 5141843"/>
              <a:gd name="connsiteY2" fmla="*/ 7160 h 828794"/>
              <a:gd name="connsiteX3" fmla="*/ 3843130 w 5141843"/>
              <a:gd name="connsiteY3" fmla="*/ 616760 h 828794"/>
              <a:gd name="connsiteX4" fmla="*/ 5141843 w 5141843"/>
              <a:gd name="connsiteY4" fmla="*/ 828794 h 828794"/>
              <a:gd name="connsiteX5" fmla="*/ 5141843 w 5141843"/>
              <a:gd name="connsiteY5" fmla="*/ 828794 h 828794"/>
              <a:gd name="connsiteX0" fmla="*/ 0 w 5141843"/>
              <a:gd name="connsiteY0" fmla="*/ 742577 h 822090"/>
              <a:gd name="connsiteX1" fmla="*/ 1311965 w 5141843"/>
              <a:gd name="connsiteY1" fmla="*/ 305255 h 822090"/>
              <a:gd name="connsiteX2" fmla="*/ 2398643 w 5141843"/>
              <a:gd name="connsiteY2" fmla="*/ 456 h 822090"/>
              <a:gd name="connsiteX3" fmla="*/ 3843130 w 5141843"/>
              <a:gd name="connsiteY3" fmla="*/ 610056 h 822090"/>
              <a:gd name="connsiteX4" fmla="*/ 5141843 w 5141843"/>
              <a:gd name="connsiteY4" fmla="*/ 822090 h 822090"/>
              <a:gd name="connsiteX5" fmla="*/ 5141843 w 5141843"/>
              <a:gd name="connsiteY5" fmla="*/ 822090 h 822090"/>
              <a:gd name="connsiteX0" fmla="*/ 0 w 5141843"/>
              <a:gd name="connsiteY0" fmla="*/ 742292 h 821805"/>
              <a:gd name="connsiteX1" fmla="*/ 1311965 w 5141843"/>
              <a:gd name="connsiteY1" fmla="*/ 304970 h 821805"/>
              <a:gd name="connsiteX2" fmla="*/ 2398643 w 5141843"/>
              <a:gd name="connsiteY2" fmla="*/ 171 h 821805"/>
              <a:gd name="connsiteX3" fmla="*/ 3233530 w 5141843"/>
              <a:gd name="connsiteY3" fmla="*/ 344728 h 821805"/>
              <a:gd name="connsiteX4" fmla="*/ 5141843 w 5141843"/>
              <a:gd name="connsiteY4" fmla="*/ 821805 h 821805"/>
              <a:gd name="connsiteX5" fmla="*/ 5141843 w 5141843"/>
              <a:gd name="connsiteY5" fmla="*/ 821805 h 821805"/>
              <a:gd name="connsiteX0" fmla="*/ 0 w 5141843"/>
              <a:gd name="connsiteY0" fmla="*/ 742292 h 821805"/>
              <a:gd name="connsiteX1" fmla="*/ 1311965 w 5141843"/>
              <a:gd name="connsiteY1" fmla="*/ 304970 h 821805"/>
              <a:gd name="connsiteX2" fmla="*/ 2398643 w 5141843"/>
              <a:gd name="connsiteY2" fmla="*/ 171 h 821805"/>
              <a:gd name="connsiteX3" fmla="*/ 3233530 w 5141843"/>
              <a:gd name="connsiteY3" fmla="*/ 344728 h 821805"/>
              <a:gd name="connsiteX4" fmla="*/ 5141843 w 5141843"/>
              <a:gd name="connsiteY4" fmla="*/ 821805 h 821805"/>
              <a:gd name="connsiteX5" fmla="*/ 5141843 w 5141843"/>
              <a:gd name="connsiteY5" fmla="*/ 821805 h 821805"/>
              <a:gd name="connsiteX0" fmla="*/ 0 w 5141843"/>
              <a:gd name="connsiteY0" fmla="*/ 742292 h 840127"/>
              <a:gd name="connsiteX1" fmla="*/ 1311965 w 5141843"/>
              <a:gd name="connsiteY1" fmla="*/ 304970 h 840127"/>
              <a:gd name="connsiteX2" fmla="*/ 2398643 w 5141843"/>
              <a:gd name="connsiteY2" fmla="*/ 171 h 840127"/>
              <a:gd name="connsiteX3" fmla="*/ 3233530 w 5141843"/>
              <a:gd name="connsiteY3" fmla="*/ 344728 h 840127"/>
              <a:gd name="connsiteX4" fmla="*/ 5141843 w 5141843"/>
              <a:gd name="connsiteY4" fmla="*/ 821805 h 840127"/>
              <a:gd name="connsiteX5" fmla="*/ 5141843 w 5141843"/>
              <a:gd name="connsiteY5" fmla="*/ 821805 h 840127"/>
              <a:gd name="connsiteX0" fmla="*/ 0 w 5163339"/>
              <a:gd name="connsiteY0" fmla="*/ 742292 h 860775"/>
              <a:gd name="connsiteX1" fmla="*/ 1311965 w 5163339"/>
              <a:gd name="connsiteY1" fmla="*/ 304970 h 860775"/>
              <a:gd name="connsiteX2" fmla="*/ 2398643 w 5163339"/>
              <a:gd name="connsiteY2" fmla="*/ 171 h 860775"/>
              <a:gd name="connsiteX3" fmla="*/ 3233530 w 5163339"/>
              <a:gd name="connsiteY3" fmla="*/ 344728 h 860775"/>
              <a:gd name="connsiteX4" fmla="*/ 5141843 w 5163339"/>
              <a:gd name="connsiteY4" fmla="*/ 821805 h 860775"/>
              <a:gd name="connsiteX5" fmla="*/ 4200938 w 5163339"/>
              <a:gd name="connsiteY5" fmla="*/ 835058 h 860775"/>
              <a:gd name="connsiteX0" fmla="*/ 0 w 4615052"/>
              <a:gd name="connsiteY0" fmla="*/ 742292 h 880665"/>
              <a:gd name="connsiteX1" fmla="*/ 1311965 w 4615052"/>
              <a:gd name="connsiteY1" fmla="*/ 304970 h 880665"/>
              <a:gd name="connsiteX2" fmla="*/ 2398643 w 4615052"/>
              <a:gd name="connsiteY2" fmla="*/ 171 h 880665"/>
              <a:gd name="connsiteX3" fmla="*/ 3233530 w 4615052"/>
              <a:gd name="connsiteY3" fmla="*/ 344728 h 880665"/>
              <a:gd name="connsiteX4" fmla="*/ 4558747 w 4615052"/>
              <a:gd name="connsiteY4" fmla="*/ 848310 h 880665"/>
              <a:gd name="connsiteX5" fmla="*/ 4200938 w 4615052"/>
              <a:gd name="connsiteY5" fmla="*/ 835058 h 880665"/>
              <a:gd name="connsiteX0" fmla="*/ 0 w 4615052"/>
              <a:gd name="connsiteY0" fmla="*/ 742576 h 879008"/>
              <a:gd name="connsiteX1" fmla="*/ 1311965 w 4615052"/>
              <a:gd name="connsiteY1" fmla="*/ 305254 h 879008"/>
              <a:gd name="connsiteX2" fmla="*/ 2398643 w 4615052"/>
              <a:gd name="connsiteY2" fmla="*/ 455 h 879008"/>
              <a:gd name="connsiteX3" fmla="*/ 3233530 w 4615052"/>
              <a:gd name="connsiteY3" fmla="*/ 371517 h 879008"/>
              <a:gd name="connsiteX4" fmla="*/ 4558747 w 4615052"/>
              <a:gd name="connsiteY4" fmla="*/ 848594 h 879008"/>
              <a:gd name="connsiteX5" fmla="*/ 4200938 w 4615052"/>
              <a:gd name="connsiteY5" fmla="*/ 835342 h 879008"/>
              <a:gd name="connsiteX0" fmla="*/ 0 w 4615052"/>
              <a:gd name="connsiteY0" fmla="*/ 742576 h 879008"/>
              <a:gd name="connsiteX1" fmla="*/ 1311965 w 4615052"/>
              <a:gd name="connsiteY1" fmla="*/ 305254 h 879008"/>
              <a:gd name="connsiteX2" fmla="*/ 2398643 w 4615052"/>
              <a:gd name="connsiteY2" fmla="*/ 455 h 879008"/>
              <a:gd name="connsiteX3" fmla="*/ 3233530 w 4615052"/>
              <a:gd name="connsiteY3" fmla="*/ 371517 h 879008"/>
              <a:gd name="connsiteX4" fmla="*/ 4558747 w 4615052"/>
              <a:gd name="connsiteY4" fmla="*/ 848594 h 879008"/>
              <a:gd name="connsiteX5" fmla="*/ 4200938 w 4615052"/>
              <a:gd name="connsiteY5" fmla="*/ 835342 h 879008"/>
              <a:gd name="connsiteX0" fmla="*/ 0 w 4615052"/>
              <a:gd name="connsiteY0" fmla="*/ 742195 h 878627"/>
              <a:gd name="connsiteX1" fmla="*/ 1325217 w 4615052"/>
              <a:gd name="connsiteY1" fmla="*/ 397639 h 878627"/>
              <a:gd name="connsiteX2" fmla="*/ 2398643 w 4615052"/>
              <a:gd name="connsiteY2" fmla="*/ 74 h 878627"/>
              <a:gd name="connsiteX3" fmla="*/ 3233530 w 4615052"/>
              <a:gd name="connsiteY3" fmla="*/ 371136 h 878627"/>
              <a:gd name="connsiteX4" fmla="*/ 4558747 w 4615052"/>
              <a:gd name="connsiteY4" fmla="*/ 848213 h 878627"/>
              <a:gd name="connsiteX5" fmla="*/ 4200938 w 4615052"/>
              <a:gd name="connsiteY5" fmla="*/ 834961 h 878627"/>
              <a:gd name="connsiteX0" fmla="*/ 0 w 4615052"/>
              <a:gd name="connsiteY0" fmla="*/ 742195 h 878627"/>
              <a:gd name="connsiteX1" fmla="*/ 1325217 w 4615052"/>
              <a:gd name="connsiteY1" fmla="*/ 397639 h 878627"/>
              <a:gd name="connsiteX2" fmla="*/ 2398643 w 4615052"/>
              <a:gd name="connsiteY2" fmla="*/ 74 h 878627"/>
              <a:gd name="connsiteX3" fmla="*/ 3233530 w 4615052"/>
              <a:gd name="connsiteY3" fmla="*/ 371136 h 878627"/>
              <a:gd name="connsiteX4" fmla="*/ 4558747 w 4615052"/>
              <a:gd name="connsiteY4" fmla="*/ 848213 h 878627"/>
              <a:gd name="connsiteX5" fmla="*/ 4200938 w 4615052"/>
              <a:gd name="connsiteY5" fmla="*/ 834961 h 878627"/>
              <a:gd name="connsiteX0" fmla="*/ 0 w 4615052"/>
              <a:gd name="connsiteY0" fmla="*/ 901186 h 1037618"/>
              <a:gd name="connsiteX1" fmla="*/ 1325217 w 4615052"/>
              <a:gd name="connsiteY1" fmla="*/ 556630 h 1037618"/>
              <a:gd name="connsiteX2" fmla="*/ 2358887 w 4615052"/>
              <a:gd name="connsiteY2" fmla="*/ 39 h 1037618"/>
              <a:gd name="connsiteX3" fmla="*/ 3233530 w 4615052"/>
              <a:gd name="connsiteY3" fmla="*/ 530127 h 1037618"/>
              <a:gd name="connsiteX4" fmla="*/ 4558747 w 4615052"/>
              <a:gd name="connsiteY4" fmla="*/ 1007204 h 1037618"/>
              <a:gd name="connsiteX5" fmla="*/ 4200938 w 4615052"/>
              <a:gd name="connsiteY5" fmla="*/ 993952 h 1037618"/>
              <a:gd name="connsiteX0" fmla="*/ 0 w 4558747"/>
              <a:gd name="connsiteY0" fmla="*/ 901186 h 1007204"/>
              <a:gd name="connsiteX1" fmla="*/ 1325217 w 4558747"/>
              <a:gd name="connsiteY1" fmla="*/ 556630 h 1007204"/>
              <a:gd name="connsiteX2" fmla="*/ 2358887 w 4558747"/>
              <a:gd name="connsiteY2" fmla="*/ 39 h 1007204"/>
              <a:gd name="connsiteX3" fmla="*/ 3233530 w 4558747"/>
              <a:gd name="connsiteY3" fmla="*/ 530127 h 1007204"/>
              <a:gd name="connsiteX4" fmla="*/ 4558747 w 4558747"/>
              <a:gd name="connsiteY4" fmla="*/ 1007204 h 1007204"/>
              <a:gd name="connsiteX0" fmla="*/ 0 w 4558747"/>
              <a:gd name="connsiteY0" fmla="*/ 901186 h 1007204"/>
              <a:gd name="connsiteX1" fmla="*/ 1325217 w 4558747"/>
              <a:gd name="connsiteY1" fmla="*/ 556630 h 1007204"/>
              <a:gd name="connsiteX2" fmla="*/ 2358887 w 4558747"/>
              <a:gd name="connsiteY2" fmla="*/ 39 h 1007204"/>
              <a:gd name="connsiteX3" fmla="*/ 3233530 w 4558747"/>
              <a:gd name="connsiteY3" fmla="*/ 530127 h 1007204"/>
              <a:gd name="connsiteX4" fmla="*/ 4558747 w 4558747"/>
              <a:gd name="connsiteY4" fmla="*/ 1007204 h 1007204"/>
              <a:gd name="connsiteX0" fmla="*/ 0 w 4558747"/>
              <a:gd name="connsiteY0" fmla="*/ 901186 h 1007226"/>
              <a:gd name="connsiteX1" fmla="*/ 1325217 w 4558747"/>
              <a:gd name="connsiteY1" fmla="*/ 556630 h 1007226"/>
              <a:gd name="connsiteX2" fmla="*/ 2358887 w 4558747"/>
              <a:gd name="connsiteY2" fmla="*/ 39 h 1007226"/>
              <a:gd name="connsiteX3" fmla="*/ 3233530 w 4558747"/>
              <a:gd name="connsiteY3" fmla="*/ 530127 h 1007226"/>
              <a:gd name="connsiteX4" fmla="*/ 4558747 w 4558747"/>
              <a:gd name="connsiteY4" fmla="*/ 1007204 h 1007226"/>
              <a:gd name="connsiteX0" fmla="*/ 0 w 4558747"/>
              <a:gd name="connsiteY0" fmla="*/ 901186 h 1007591"/>
              <a:gd name="connsiteX1" fmla="*/ 1325217 w 4558747"/>
              <a:gd name="connsiteY1" fmla="*/ 556630 h 1007591"/>
              <a:gd name="connsiteX2" fmla="*/ 2358887 w 4558747"/>
              <a:gd name="connsiteY2" fmla="*/ 39 h 1007591"/>
              <a:gd name="connsiteX3" fmla="*/ 3233530 w 4558747"/>
              <a:gd name="connsiteY3" fmla="*/ 530127 h 1007591"/>
              <a:gd name="connsiteX4" fmla="*/ 4558747 w 4558747"/>
              <a:gd name="connsiteY4" fmla="*/ 1007204 h 1007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58747" h="1007591">
                <a:moveTo>
                  <a:pt x="0" y="901186"/>
                </a:moveTo>
                <a:cubicBezTo>
                  <a:pt x="618435" y="908915"/>
                  <a:pt x="932069" y="706821"/>
                  <a:pt x="1325217" y="556630"/>
                </a:cubicBezTo>
                <a:cubicBezTo>
                  <a:pt x="1718365" y="406439"/>
                  <a:pt x="2040835" y="4456"/>
                  <a:pt x="2358887" y="39"/>
                </a:cubicBezTo>
                <a:cubicBezTo>
                  <a:pt x="2676939" y="-4378"/>
                  <a:pt x="2866887" y="362266"/>
                  <a:pt x="3233530" y="530127"/>
                </a:cubicBezTo>
                <a:cubicBezTo>
                  <a:pt x="3600173" y="697988"/>
                  <a:pt x="4079459" y="1020307"/>
                  <a:pt x="4558747" y="1007204"/>
                </a:cubicBezTo>
              </a:path>
            </a:pathLst>
          </a:custGeom>
          <a:noFill/>
          <a:ln w="317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7" name="Straight Arrow Connector 6"/>
          <p:cNvCxnSpPr>
            <a:endCxn id="4" idx="3"/>
          </p:cNvCxnSpPr>
          <p:nvPr/>
        </p:nvCxnSpPr>
        <p:spPr bwMode="auto">
          <a:xfrm flipV="1">
            <a:off x="3506092" y="5919613"/>
            <a:ext cx="1821280" cy="21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triangle" w="lg" len="lg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975652" y="5997925"/>
            <a:ext cx="902811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0" i="0" dirty="0" smtClean="0">
                <a:solidFill>
                  <a:srgbClr val="FFFDAF"/>
                </a:solidFill>
              </a:rPr>
              <a:t>FWHM</a:t>
            </a:r>
            <a:endParaRPr lang="en-US" sz="1800" b="0" i="0" dirty="0">
              <a:solidFill>
                <a:srgbClr val="FFFD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8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5019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0) Bugs and Flaws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896083"/>
            <a:ext cx="9027583" cy="5734461"/>
          </a:xfrm>
        </p:spPr>
        <p:txBody>
          <a:bodyPr>
            <a:noAutofit/>
          </a:bodyPr>
          <a:lstStyle/>
          <a:p>
            <a:pPr>
              <a:lnSpc>
                <a:spcPts val="3920"/>
              </a:lnSpc>
              <a:spcBef>
                <a:spcPts val="2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However, there was/is a 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much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bigger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flaw</a:t>
            </a: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Shared with FSL and SPM for unnumbered years</a:t>
            </a: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Assumption of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Gaussian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shape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for spatial </a:t>
            </a:r>
            <a:r>
              <a:rPr lang="en-US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uto</a:t>
            </a:r>
            <a:r>
              <a:rPr lang="en-US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orrelation </a:t>
            </a:r>
            <a:r>
              <a:rPr lang="en-US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unction (</a:t>
            </a:r>
            <a:r>
              <a:rPr lang="en-US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ACF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 of the noise</a:t>
            </a:r>
          </a:p>
          <a:p>
            <a:pPr lvl="2">
              <a:lnSpc>
                <a:spcPts val="3920"/>
              </a:lnSpc>
              <a:spcBef>
                <a:spcPts val="2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ACF(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 describes how noise in one voxel is correlated with noise in another voxel (distance 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away)</a:t>
            </a:r>
          </a:p>
          <a:p>
            <a:pPr>
              <a:lnSpc>
                <a:spcPts val="3920"/>
              </a:lnSpc>
              <a:spcBef>
                <a:spcPts val="2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We are interested in clusters caused by true differences in signal</a:t>
            </a:r>
          </a:p>
          <a:p>
            <a:pPr>
              <a:lnSpc>
                <a:spcPts val="3920"/>
              </a:lnSpc>
              <a:spcBef>
                <a:spcPts val="2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But we also have to study clusters caused by noise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(signal fluctuations)</a:t>
            </a:r>
          </a:p>
          <a:p>
            <a:pPr lvl="1">
              <a:lnSpc>
                <a:spcPts val="3920"/>
              </a:lnSpc>
              <a:spcBef>
                <a:spcPts val="2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Estimate probability of results being “bad luck”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43217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4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467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1) NonGaussianity in ACF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714700"/>
            <a:ext cx="9027583" cy="1404311"/>
          </a:xfrm>
        </p:spPr>
        <p:txBody>
          <a:bodyPr>
            <a:normAutofit fontScale="92500"/>
          </a:bodyPr>
          <a:lstStyle/>
          <a:p>
            <a:pPr>
              <a:lnSpc>
                <a:spcPts val="3560"/>
              </a:lnSpc>
              <a:spcBef>
                <a:spcPts val="0"/>
              </a:spcBef>
            </a:pPr>
            <a:r>
              <a:rPr lang="en-US" dirty="0" smtClean="0"/>
              <a:t>ACF from single subject datasets has long tails – </a:t>
            </a:r>
            <a:r>
              <a:rPr lang="en-US" sz="3200" dirty="0" smtClean="0"/>
              <a:t>nonGaussian shape + 1</a:t>
            </a:r>
            <a:r>
              <a:rPr lang="en-US" sz="3200" baseline="30000" dirty="0" smtClean="0"/>
              <a:t>st</a:t>
            </a:r>
            <a:r>
              <a:rPr lang="en-US" sz="3200" dirty="0" smtClean="0"/>
              <a:t> difference fail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" y="1759705"/>
            <a:ext cx="5675944" cy="4134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8493" y="2133212"/>
            <a:ext cx="3011207" cy="3046988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Modify 3dClustSim to use mixed ACF model </a:t>
            </a:r>
            <a:r>
              <a:rPr lang="en-US" sz="24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(Gaussian plus mono-exponential) </a:t>
            </a:r>
            <a:r>
              <a:rPr lang="en-US" sz="28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with 3 parameters (</a:t>
            </a:r>
            <a:r>
              <a:rPr lang="en-US" sz="2800" b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sz="28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US" sz="2800" b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b</a:t>
            </a:r>
            <a:r>
              <a:rPr lang="en-US" sz="28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,</a:t>
            </a:r>
            <a:r>
              <a:rPr lang="en-US" sz="2800" b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sz="28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) instead of 1 (</a:t>
            </a:r>
            <a:r>
              <a:rPr lang="en-US" sz="2800" b="0" i="0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FWHM</a:t>
            </a:r>
            <a:r>
              <a:rPr lang="en-US" sz="28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r>
              <a:rPr lang="en-US" sz="24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    </a:t>
            </a:r>
            <a:endParaRPr lang="en-US" sz="2400" b="0" i="0" dirty="0">
              <a:solidFill>
                <a:srgbClr val="FFFDA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4085" y="5921225"/>
                <a:ext cx="883583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3600" b="0" i="0" dirty="0" smtClean="0">
                    <a:solidFill>
                      <a:srgbClr val="FFFF00"/>
                    </a:solidFill>
                  </a:rPr>
                  <a:t>ACF(</a:t>
                </a:r>
                <a:r>
                  <a:rPr lang="en-US" sz="3600" b="0" dirty="0" smtClean="0">
                    <a:solidFill>
                      <a:srgbClr val="FFFF00"/>
                    </a:solidFill>
                  </a:rPr>
                  <a:t>r</a:t>
                </a:r>
                <a:r>
                  <a:rPr lang="en-US" sz="3600" b="0" i="0" dirty="0" smtClean="0">
                    <a:solidFill>
                      <a:srgbClr val="FFFF00"/>
                    </a:solidFill>
                  </a:rPr>
                  <a:t>)</a:t>
                </a:r>
                <a:r>
                  <a:rPr lang="en-US" sz="3600" b="0" dirty="0" smtClean="0">
                    <a:solidFill>
                      <a:srgbClr val="FFFF00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𝑎</m:t>
                    </m:r>
                    <m:r>
                      <a:rPr lang="en-US" sz="3600" b="0" i="0" smtClean="0">
                        <a:solidFill>
                          <a:srgbClr val="FFFF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600" b="0" i="0" dirty="0" smtClean="0">
                    <a:solidFill>
                      <a:srgbClr val="FFFF00"/>
                    </a:solidFill>
                  </a:rPr>
                  <a:t>exp</a:t>
                </a:r>
                <a:r>
                  <a:rPr lang="en-US" sz="3600" b="0" i="0" dirty="0">
                    <a:solidFill>
                      <a:srgbClr val="FFFF00"/>
                    </a:solidFill>
                  </a:rPr>
                  <a:t>[</a:t>
                </a:r>
                <a:r>
                  <a:rPr lang="en-US" sz="3600" b="0" i="0" dirty="0" smtClean="0">
                    <a:solidFill>
                      <a:srgbClr val="FFFF00"/>
                    </a:solidFill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en-US" sz="3600" b="0" i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3600" b="0" i="0" smtClean="0">
                        <a:solidFill>
                          <a:srgbClr val="FFFF00"/>
                        </a:solidFill>
                        <a:latin typeface="Cambria Math" charset="0"/>
                      </a:rPr>
                      <m:t>/(2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𝑏</m:t>
                        </m:r>
                      </m:e>
                      <m:sup>
                        <m:r>
                          <a:rPr lang="en-US" sz="3600" b="0" i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 b="0" i="0" dirty="0" smtClean="0">
                    <a:solidFill>
                      <a:srgbClr val="FFFF00"/>
                    </a:solidFill>
                  </a:rPr>
                  <a:t>)]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FFFF00"/>
                        </a:solidFill>
                        <a:latin typeface="Cambria Math" charset="0"/>
                      </a:rPr>
                      <m:t>+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3600" b="0" i="0" smtClean="0">
                            <a:solidFill>
                              <a:srgbClr val="FFFF00"/>
                            </a:solidFill>
                            <a:latin typeface="Cambria Math" charset="0"/>
                          </a:rPr>
                          <m:t>1−</m:t>
                        </m:r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𝑎</m:t>
                        </m:r>
                      </m:e>
                    </m:d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FF00"/>
                        </a:solidFill>
                        <a:latin typeface="Cambria Math" charset="0"/>
                      </a:rPr>
                      <m:t>exp</m:t>
                    </m:r>
                    <m:r>
                      <a:rPr lang="en-US" sz="3600" b="0" i="0" smtClean="0">
                        <a:solidFill>
                          <a:srgbClr val="FFFF00"/>
                        </a:solidFill>
                        <a:latin typeface="Cambria Math" charset="0"/>
                      </a:rPr>
                      <m:t>⁡[−</m:t>
                    </m:r>
                    <m:r>
                      <a:rPr lang="en-US" sz="3600" b="0" i="1" smtClean="0">
                        <a:solidFill>
                          <a:srgbClr val="FFFF00"/>
                        </a:solidFill>
                        <a:latin typeface="Cambria Math" charset="0"/>
                      </a:rPr>
                      <m:t>𝑟</m:t>
                    </m:r>
                    <m:r>
                      <a:rPr lang="en-US" sz="3600" b="0" i="0" smtClean="0">
                        <a:solidFill>
                          <a:srgbClr val="FFFF00"/>
                        </a:solidFill>
                        <a:latin typeface="Cambria Math" charset="0"/>
                      </a:rPr>
                      <m:t>/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charset="0"/>
                      </a:rPr>
                      <m:t>𝑐</m:t>
                    </m:r>
                  </m:oMath>
                </a14:m>
                <a:r>
                  <a:rPr lang="en-US" sz="3600" b="0" i="0" dirty="0" smtClean="0">
                    <a:solidFill>
                      <a:srgbClr val="FFFF00"/>
                    </a:solidFill>
                  </a:rPr>
                  <a:t>]</a:t>
                </a:r>
                <a:endParaRPr lang="en-US" sz="3600" b="0" i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085" y="5921225"/>
                <a:ext cx="8835830" cy="553998"/>
              </a:xfrm>
              <a:prstGeom prst="rect">
                <a:avLst/>
              </a:prstGeom>
              <a:blipFill rotWithShape="0">
                <a:blip r:embed="rId4"/>
                <a:stretch>
                  <a:fillRect l="-2276" t="-25275" r="-2276" b="-49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22570" y="3522727"/>
            <a:ext cx="90467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1200" baseline="30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st</a:t>
            </a:r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-diff bad for FWHM estimate: too small;</a:t>
            </a:r>
          </a:p>
          <a:p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Forman</a:t>
            </a:r>
          </a:p>
          <a:p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method</a:t>
            </a:r>
          </a:p>
          <a:p>
            <a:r>
              <a:rPr lang="en-US" sz="12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unreliable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15840" y="2908571"/>
            <a:ext cx="115292" cy="666479"/>
          </a:xfrm>
          <a:prstGeom prst="straightConnector1">
            <a:avLst/>
          </a:prstGeom>
          <a:ln>
            <a:solidFill>
              <a:schemeClr val="bg1">
                <a:lumMod val="50000"/>
                <a:lumOff val="50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own Arrow 4"/>
          <p:cNvSpPr/>
          <p:nvPr/>
        </p:nvSpPr>
        <p:spPr bwMode="auto">
          <a:xfrm>
            <a:off x="8679024" y="5262984"/>
            <a:ext cx="292608" cy="671493"/>
          </a:xfrm>
          <a:prstGeom prst="downArrow">
            <a:avLst/>
          </a:prstGeom>
          <a:gradFill>
            <a:gsLst>
              <a:gs pos="0">
                <a:srgbClr val="C00000"/>
              </a:gs>
              <a:gs pos="70000">
                <a:srgbClr val="FFFF0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Down Arrow 12"/>
          <p:cNvSpPr/>
          <p:nvPr/>
        </p:nvSpPr>
        <p:spPr bwMode="auto">
          <a:xfrm rot="13493075">
            <a:off x="5443246" y="4390359"/>
            <a:ext cx="292608" cy="1003603"/>
          </a:xfrm>
          <a:prstGeom prst="downArrow">
            <a:avLst/>
          </a:prstGeom>
          <a:gradFill>
            <a:gsLst>
              <a:gs pos="0">
                <a:srgbClr val="C00000"/>
              </a:gs>
              <a:gs pos="79000">
                <a:srgbClr val="FFFF0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 cap="flat" cmpd="sng" algn="ctr">
            <a:solidFill>
              <a:srgbClr val="59035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8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1) Updated ClustSim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6459"/>
            <a:ext cx="8915400" cy="56388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Program </a:t>
            </a: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3dFWHMx</a:t>
            </a:r>
            <a:r>
              <a:rPr lang="en-US" dirty="0" smtClean="0">
                <a:solidFill>
                  <a:srgbClr val="CCFF00"/>
                </a:solidFill>
              </a:rPr>
              <a:t> </a:t>
            </a:r>
            <a:r>
              <a:rPr lang="en-US" dirty="0" smtClean="0"/>
              <a:t>now estimates the mixed model (</a:t>
            </a:r>
            <a:r>
              <a:rPr lang="en-US" i="1" dirty="0" smtClean="0">
                <a:solidFill>
                  <a:srgbClr val="FFFF66"/>
                </a:solidFill>
              </a:rPr>
              <a:t>a</a:t>
            </a:r>
            <a:r>
              <a:rPr lang="en-US" dirty="0" smtClean="0"/>
              <a:t>,</a:t>
            </a:r>
            <a:r>
              <a:rPr lang="en-US" i="1" dirty="0" smtClean="0">
                <a:solidFill>
                  <a:srgbClr val="FFFF66"/>
                </a:solidFill>
              </a:rPr>
              <a:t>b</a:t>
            </a:r>
            <a:r>
              <a:rPr lang="en-US" dirty="0" smtClean="0"/>
              <a:t>,</a:t>
            </a:r>
            <a:r>
              <a:rPr lang="en-US" i="1" dirty="0" smtClean="0">
                <a:solidFill>
                  <a:srgbClr val="FFFF66"/>
                </a:solidFill>
              </a:rPr>
              <a:t>c</a:t>
            </a:r>
            <a:r>
              <a:rPr lang="en-US" dirty="0" smtClean="0"/>
              <a:t>) ACF parameters</a:t>
            </a:r>
          </a:p>
          <a:p>
            <a:pPr lvl="1">
              <a:spcBef>
                <a:spcPts val="600"/>
              </a:spcBef>
            </a:pPr>
            <a:r>
              <a:rPr lang="en-US" i="1" dirty="0" smtClean="0"/>
              <a:t>No longer shows Forman estimates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Program </a:t>
            </a: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3dClustSim</a:t>
            </a:r>
            <a:r>
              <a:rPr lang="en-US" dirty="0" smtClean="0">
                <a:solidFill>
                  <a:srgbClr val="CCFF00"/>
                </a:solidFill>
              </a:rPr>
              <a:t> </a:t>
            </a:r>
            <a:r>
              <a:rPr lang="en-US" dirty="0" smtClean="0"/>
              <a:t>takes ACF parameters </a:t>
            </a:r>
            <a:r>
              <a:rPr lang="en-US" i="1" dirty="0" smtClean="0"/>
              <a:t>and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Simulates random noise-only 3D dataset with mixed model ACF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A little slower than Gaussian ACF approach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Otherwise, the same method as before: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Builds tables of cluster sizes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285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 ¿Do Long Tails Matter?</a:t>
            </a:r>
            <a:r>
              <a:rPr lang="en-US" u="none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5400" i="1" u="none" dirty="0" smtClean="0">
                <a:solidFill>
                  <a:srgbClr val="CCFF00"/>
                </a:solidFill>
                <a:latin typeface="Calibri" charset="0"/>
                <a:ea typeface="Calibri" charset="0"/>
                <a:cs typeface="Calibri" charset="0"/>
              </a:rPr>
              <a:t>Yes</a:t>
            </a:r>
            <a:r>
              <a:rPr lang="is-IS" sz="5400" i="1" u="none" smtClean="0">
                <a:solidFill>
                  <a:srgbClr val="CCFF00"/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5400" i="1" u="none" dirty="0">
              <a:solidFill>
                <a:srgbClr val="CCFF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01" t="2249" r="2000" b="483"/>
          <a:stretch/>
        </p:blipFill>
        <p:spPr>
          <a:xfrm>
            <a:off x="35528" y="797952"/>
            <a:ext cx="9072944" cy="4489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28" y="5287656"/>
            <a:ext cx="9108472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300" b="0" i="0" dirty="0" smtClean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Compare cluster-size thresholds for 198 subjects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300" b="0" i="0" dirty="0" smtClean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Computed via 3dClustSim using 2 different ACF models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300" b="0" i="0" dirty="0" smtClean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In words: don’t use Gaussian ACF for FMRI (as is usually done)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b="0" dirty="0" smtClean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NB</a:t>
            </a:r>
            <a:r>
              <a:rPr lang="en-US" sz="2000" b="0" i="0" dirty="0" smtClean="0">
                <a:solidFill>
                  <a:schemeClr val="bg1"/>
                </a:solidFill>
                <a:latin typeface="+mn-lt"/>
                <a:ea typeface="Calibri" charset="0"/>
                <a:cs typeface="Calibri" charset="0"/>
              </a:rPr>
              <a:t>: Gaussian FWHM taken from mixed model ACF (not Forman)</a:t>
            </a:r>
            <a:endParaRPr lang="en-US" sz="2000" b="0" i="0" dirty="0">
              <a:solidFill>
                <a:schemeClr val="bg1"/>
              </a:solidFill>
              <a:latin typeface="+mn-lt"/>
              <a:ea typeface="Calibri" charset="0"/>
              <a:cs typeface="Calibri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30571" y="3216938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=</a:t>
            </a:r>
            <a:r>
              <a:rPr lang="en-US" sz="2000" b="0" i="1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0" i="0" dirty="0" smtClean="0">
                <a:solidFill>
                  <a:schemeClr val="bg1">
                    <a:lumMod val="50000"/>
                  </a:schemeClr>
                </a:solidFill>
              </a:rPr>
              <a:t>line</a:t>
            </a:r>
            <a:endParaRPr lang="en-US" sz="2000" b="0" i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2190" y="3955376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1" dirty="0" smtClean="0">
                <a:solidFill>
                  <a:schemeClr val="bg1">
                    <a:lumMod val="50000"/>
                  </a:schemeClr>
                </a:solidFill>
              </a:rPr>
              <a:t>x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=</a:t>
            </a:r>
            <a:r>
              <a:rPr lang="en-US" sz="2000" b="0" i="1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sz="2000" b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0" i="0" dirty="0" smtClean="0">
                <a:solidFill>
                  <a:schemeClr val="bg1">
                    <a:lumMod val="50000"/>
                  </a:schemeClr>
                </a:solidFill>
              </a:rPr>
              <a:t>line</a:t>
            </a:r>
            <a:endParaRPr lang="en-US" sz="2000" b="0" i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94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448" y="19449"/>
            <a:ext cx="7360920" cy="785333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0 </a:t>
            </a:r>
            <a:r>
              <a:rPr lang="en-US" sz="4400" dirty="0" smtClean="0">
                <a:latin typeface="Calibri" charset="0"/>
                <a:ea typeface="Calibri" charset="0"/>
                <a:cs typeface="Calibri" charset="0"/>
              </a:rPr>
              <a:t>&amp;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1)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Results Redux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20" b="2998"/>
          <a:stretch/>
        </p:blipFill>
        <p:spPr>
          <a:xfrm>
            <a:off x="920164" y="1245139"/>
            <a:ext cx="8186676" cy="5157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7838" y="796517"/>
            <a:ext cx="1194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Pre-bug fix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02425" y="796517"/>
            <a:ext cx="127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Post-bug fix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67069" y="796517"/>
            <a:ext cx="1845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Mixed-model ACF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63" y="198004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=0.010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63" y="3639276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=0.005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63" y="5300929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=0.001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9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Aside: Whole Brain Mask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44" y="990600"/>
            <a:ext cx="7822113" cy="556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47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Resampling &amp; Smoothness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3307"/>
            <a:ext cx="9067800" cy="5638800"/>
          </a:xfrm>
        </p:spPr>
        <p:txBody>
          <a:bodyPr/>
          <a:lstStyle/>
          <a:p>
            <a:r>
              <a:rPr lang="en-US" dirty="0" smtClean="0"/>
              <a:t>Frontiers commentary</a:t>
            </a:r>
            <a:r>
              <a:rPr lang="en-US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(K Mueller </a:t>
            </a:r>
            <a:r>
              <a:rPr lang="en-US" sz="2400" i="1" dirty="0" smtClean="0">
                <a:sym typeface="Wingdings"/>
              </a:rPr>
              <a:t>et al</a:t>
            </a:r>
            <a:r>
              <a:rPr lang="en-US" sz="2400" dirty="0" smtClean="0">
                <a:sym typeface="Wingdings"/>
              </a:rPr>
              <a:t>,</a:t>
            </a:r>
            <a:r>
              <a:rPr lang="en-US" sz="2400" i="1" dirty="0" smtClean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June</a:t>
            </a:r>
            <a:r>
              <a:rPr lang="en-US" sz="2400" i="1" dirty="0" smtClean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2017)</a:t>
            </a:r>
            <a:endParaRPr lang="en-US" dirty="0" smtClean="0">
              <a:sym typeface="Wingdings"/>
            </a:endParaRPr>
          </a:p>
          <a:p>
            <a:pPr lvl="1"/>
            <a:r>
              <a:rPr lang="en-US" sz="2800" dirty="0" smtClean="0">
                <a:sym typeface="Wingdings"/>
              </a:rPr>
              <a:t>Examined effect of resampling voxel size on smoothness estimates in </a:t>
            </a:r>
            <a:r>
              <a:rPr lang="en-US" sz="2800" b="1" dirty="0" smtClean="0">
                <a:sym typeface="Wingdings"/>
              </a:rPr>
              <a:t>SPM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000" dirty="0" smtClean="0">
                <a:sym typeface="Wingdings"/>
              </a:rPr>
              <a:t>(47 datasets; 8 mm blur)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" y="2607492"/>
            <a:ext cx="4977384" cy="40516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1830" y="2607492"/>
            <a:ext cx="2951707" cy="3890127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0" i="0" dirty="0" smtClean="0">
                <a:solidFill>
                  <a:srgbClr val="FFFDAF"/>
                </a:solidFill>
              </a:rPr>
              <a:t>Smoothness goes down as resampled voxel size goes down </a:t>
            </a:r>
            <a:r>
              <a:rPr lang="en-US" sz="2800" i="0" dirty="0" smtClean="0">
                <a:solidFill>
                  <a:schemeClr val="bg1"/>
                </a:solidFill>
              </a:rPr>
              <a:t>⇒</a:t>
            </a:r>
            <a:r>
              <a:rPr lang="en-US" sz="2800" b="0" i="0" dirty="0" smtClean="0">
                <a:solidFill>
                  <a:srgbClr val="FFFDAF"/>
                </a:solidFill>
              </a:rPr>
              <a:t> cluster-size threshold volumes go down</a:t>
            </a:r>
            <a:r>
              <a:rPr lang="en-US" sz="2800" i="0" dirty="0">
                <a:solidFill>
                  <a:srgbClr val="FFFDAF"/>
                </a:solidFill>
              </a:rPr>
              <a:t> </a:t>
            </a:r>
            <a:r>
              <a:rPr lang="en-US" sz="2800" i="0" dirty="0" smtClean="0">
                <a:solidFill>
                  <a:schemeClr val="bg1"/>
                </a:solidFill>
              </a:rPr>
              <a:t>⇒</a:t>
            </a:r>
            <a:r>
              <a:rPr lang="en-US" sz="2800" i="0" dirty="0" smtClean="0">
                <a:solidFill>
                  <a:srgbClr val="FFFDAF"/>
                </a:solidFill>
              </a:rPr>
              <a:t> “</a:t>
            </a:r>
            <a:r>
              <a:rPr lang="en-US" sz="2800" i="0" dirty="0" smtClean="0">
                <a:solidFill>
                  <a:srgbClr val="FFFF00"/>
                </a:solidFill>
              </a:rPr>
              <a:t>more sensitive</a:t>
            </a:r>
            <a:r>
              <a:rPr lang="en-US" sz="2000" i="0" baseline="50000" dirty="0" smtClean="0">
                <a:solidFill>
                  <a:schemeClr val="bg1"/>
                </a:solidFill>
              </a:rPr>
              <a:t>★</a:t>
            </a:r>
            <a:r>
              <a:rPr lang="en-US" sz="2800" i="0" dirty="0" smtClean="0">
                <a:solidFill>
                  <a:srgbClr val="FFFDAF"/>
                </a:solidFill>
              </a:rPr>
              <a:t>”</a:t>
            </a:r>
            <a:endParaRPr lang="en-US" sz="2800" b="0" i="0" dirty="0">
              <a:solidFill>
                <a:srgbClr val="FFFDA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647381" y="4796835"/>
            <a:ext cx="0" cy="5730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FF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15477" y="4929459"/>
            <a:ext cx="631904" cy="307777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FDAF"/>
                </a:solidFill>
              </a:rPr>
              <a:t>2 mm</a:t>
            </a:r>
            <a:endParaRPr lang="en-US" sz="1400" b="0" i="0" dirty="0">
              <a:solidFill>
                <a:srgbClr val="FFFDA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10974" y="6513228"/>
            <a:ext cx="1008609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i="0" baseline="50000" dirty="0">
                <a:solidFill>
                  <a:schemeClr val="bg1"/>
                </a:solidFill>
              </a:rPr>
              <a:t>★ </a:t>
            </a:r>
            <a:r>
              <a:rPr lang="en-US" sz="1200" b="0" i="0" dirty="0" smtClean="0">
                <a:solidFill>
                  <a:srgbClr val="FFFDAF"/>
                </a:solidFill>
              </a:rPr>
              <a:t>KJ Friston</a:t>
            </a:r>
            <a:endParaRPr lang="en-US" sz="1200" b="0" i="0" dirty="0">
              <a:solidFill>
                <a:srgbClr val="FFFDA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9196" y="2895871"/>
            <a:ext cx="1141492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i="0" dirty="0" smtClean="0">
                <a:solidFill>
                  <a:srgbClr val="C00000"/>
                </a:solidFill>
              </a:rPr>
              <a:t>Smoothed by 8 mm</a:t>
            </a:r>
            <a:endParaRPr lang="en-US" sz="1400" i="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Resampling &amp; Smoothness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50259"/>
            <a:ext cx="8915400" cy="5638800"/>
          </a:xfrm>
        </p:spPr>
        <p:txBody>
          <a:bodyPr/>
          <a:lstStyle/>
          <a:p>
            <a:r>
              <a:rPr lang="en-US" dirty="0" smtClean="0"/>
              <a:t>Same calculation in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dirty="0" smtClean="0"/>
              <a:t> </a:t>
            </a:r>
            <a:r>
              <a:rPr lang="en-US" sz="3200" dirty="0" smtClean="0"/>
              <a:t>(78 datasets from UCLA Phenomics study</a:t>
            </a:r>
            <a:r>
              <a:rPr lang="en-US" sz="3200" dirty="0"/>
              <a:t> @OpenFMRI</a:t>
            </a:r>
            <a:r>
              <a:rPr lang="en-US" sz="3200" dirty="0" smtClean="0"/>
              <a:t>)</a:t>
            </a:r>
          </a:p>
          <a:p>
            <a:pPr lvl="1"/>
            <a:r>
              <a:rPr lang="en-US" sz="2800" dirty="0" smtClean="0"/>
              <a:t>Using mixed model ACF FWHM estimate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897880" y="2611419"/>
            <a:ext cx="2951707" cy="3163824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0" i="0" dirty="0" smtClean="0">
                <a:solidFill>
                  <a:srgbClr val="FFFDAF"/>
                </a:solidFill>
              </a:rPr>
              <a:t>Little change in smoothness estimates with resampled voxel size (perhaps a slight drift upwards?)</a:t>
            </a:r>
            <a:endParaRPr lang="en-US" sz="2800" b="0" i="0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47381" y="4796835"/>
            <a:ext cx="0" cy="57302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FF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15477" y="4929459"/>
            <a:ext cx="631904" cy="307777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0" i="0" dirty="0" smtClean="0">
                <a:solidFill>
                  <a:srgbClr val="FFFDAF"/>
                </a:solidFill>
              </a:rPr>
              <a:t>2 mm</a:t>
            </a:r>
            <a:endParaRPr lang="en-US" sz="1400" b="0" i="0" dirty="0">
              <a:solidFill>
                <a:srgbClr val="FFFDAF"/>
              </a:solidFill>
            </a:endParaRPr>
          </a:p>
        </p:txBody>
      </p:sp>
      <p:pic>
        <p:nvPicPr>
          <p:cNvPr id="8" name="Picture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2611419"/>
            <a:ext cx="4974336" cy="40507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95954" y="5896114"/>
            <a:ext cx="2155557" cy="830997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 smtClean="0">
                <a:solidFill>
                  <a:schemeClr val="bg1"/>
                </a:solidFill>
              </a:rPr>
              <a:t>Gaussian FWHM estimate also stable w.r.t. resampling size</a:t>
            </a:r>
            <a:endParaRPr lang="en-US" sz="16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7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Resampling &amp; Smoothness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53307"/>
            <a:ext cx="8915400" cy="5638800"/>
          </a:xfrm>
        </p:spPr>
        <p:txBody>
          <a:bodyPr/>
          <a:lstStyle/>
          <a:p>
            <a:r>
              <a:rPr lang="en-US" dirty="0" smtClean="0"/>
              <a:t>Same calculation in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dirty="0" smtClean="0"/>
              <a:t> </a:t>
            </a:r>
            <a:r>
              <a:rPr lang="en-US" sz="3200" dirty="0" smtClean="0"/>
              <a:t>(78 datasets from UCLA Phenomics study @OpenFMRI)</a:t>
            </a:r>
          </a:p>
          <a:p>
            <a:pPr lvl="1"/>
            <a:r>
              <a:rPr lang="en-US" sz="2800" dirty="0" smtClean="0"/>
              <a:t>Using mixed model ACF FWHM estimate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897880" y="2611419"/>
            <a:ext cx="2951707" cy="3163824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800" b="0" i="0" dirty="0" smtClean="0">
                <a:solidFill>
                  <a:srgbClr val="FFFDAF"/>
                </a:solidFill>
              </a:rPr>
              <a:t>Little change in smoothness estimates with resampled voxel size (perhaps a slight drift upwards?)</a:t>
            </a:r>
            <a:endParaRPr lang="en-US" sz="2800" b="0" i="0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2611419"/>
            <a:ext cx="4974336" cy="40507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36099" y="6257827"/>
            <a:ext cx="2475358" cy="338554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0" i="0" dirty="0" smtClean="0">
                <a:solidFill>
                  <a:schemeClr val="bg1"/>
                </a:solidFill>
              </a:rPr>
              <a:t>Note </a:t>
            </a:r>
            <a:r>
              <a:rPr lang="en-US" sz="1600" b="0" dirty="0" smtClean="0">
                <a:solidFill>
                  <a:schemeClr val="bg1"/>
                </a:solidFill>
              </a:rPr>
              <a:t>y</a:t>
            </a:r>
            <a:r>
              <a:rPr lang="en-US" sz="1600" b="0" i="0" dirty="0" smtClean="0">
                <a:solidFill>
                  <a:schemeClr val="bg1"/>
                </a:solidFill>
              </a:rPr>
              <a:t>-axis scale change</a:t>
            </a:r>
            <a:endParaRPr lang="en-US" sz="1600" b="0" i="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47381" y="3937299"/>
            <a:ext cx="0" cy="23205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FF00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5477" y="4943675"/>
            <a:ext cx="631904" cy="307777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0" i="0" dirty="0" smtClean="0">
                <a:solidFill>
                  <a:srgbClr val="FFFDAF"/>
                </a:solidFill>
              </a:rPr>
              <a:t>2 mm</a:t>
            </a:r>
            <a:endParaRPr lang="en-US" sz="1400" b="0" i="0" dirty="0">
              <a:solidFill>
                <a:srgbClr val="FFFD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15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Resampling &amp; Smoothness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53307"/>
            <a:ext cx="8915400" cy="5638800"/>
          </a:xfrm>
        </p:spPr>
        <p:txBody>
          <a:bodyPr/>
          <a:lstStyle/>
          <a:p>
            <a:r>
              <a:rPr lang="en-US" dirty="0" smtClean="0"/>
              <a:t>Same calculation in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dirty="0" smtClean="0"/>
              <a:t> </a:t>
            </a:r>
            <a:r>
              <a:rPr lang="en-US" sz="3200" dirty="0" smtClean="0"/>
              <a:t>(78 datasets from UCLA Phenomics study @OpenFMRI)</a:t>
            </a:r>
          </a:p>
          <a:p>
            <a:pPr lvl="1"/>
            <a:r>
              <a:rPr lang="en-US" sz="2800" dirty="0" smtClean="0"/>
              <a:t>Using mixed model ACF FWHM estimate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897880" y="2611419"/>
                <a:ext cx="2951707" cy="2368296"/>
              </a:xfrm>
              <a:prstGeom prst="rect">
                <a:avLst/>
              </a:prstGeom>
              <a:noFill/>
              <a:ln>
                <a:solidFill>
                  <a:srgbClr val="CCFF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ctr"/>
                <a:r>
                  <a:rPr lang="en-US" sz="2800" b="0" i="0" dirty="0" smtClean="0">
                    <a:solidFill>
                      <a:srgbClr val="FFFDAF"/>
                    </a:solidFill>
                  </a:rPr>
                  <a:t>Cluster-volume thresholds </a:t>
                </a:r>
                <a:r>
                  <a:rPr lang="en-US" sz="2400" b="0" i="0" dirty="0" smtClean="0">
                    <a:solidFill>
                      <a:srgbClr val="FFFDAF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FDA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𝜇</m:t>
                    </m:r>
                    <m:r>
                      <a:rPr lang="en-US" sz="2400" b="0" i="1" smtClean="0">
                        <a:solidFill>
                          <a:srgbClr val="FFFDAF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𝐿</m:t>
                    </m:r>
                  </m:oMath>
                </a14:m>
                <a:r>
                  <a:rPr lang="en-US" sz="2400" b="0" i="0" dirty="0" smtClean="0">
                    <a:solidFill>
                      <a:srgbClr val="FFFDAF"/>
                    </a:solidFill>
                  </a:rPr>
                  <a:t>) </a:t>
                </a:r>
                <a:r>
                  <a:rPr lang="en-US" sz="2800" b="0" i="0" dirty="0" smtClean="0">
                    <a:solidFill>
                      <a:srgbClr val="FFFDAF"/>
                    </a:solidFill>
                  </a:rPr>
                  <a:t>for resampled voxels sizes =</a:t>
                </a:r>
              </a:p>
              <a:p>
                <a:pPr algn="ctr"/>
                <a:r>
                  <a:rPr lang="en-US" sz="2800" b="0" i="0" dirty="0" smtClean="0">
                    <a:solidFill>
                      <a:srgbClr val="FFFDAF"/>
                    </a:solidFill>
                  </a:rPr>
                  <a:t>3, 2, </a:t>
                </a:r>
                <a:r>
                  <a:rPr lang="en-US" sz="2800" b="0" dirty="0" smtClean="0">
                    <a:solidFill>
                      <a:srgbClr val="FFFDAF"/>
                    </a:solidFill>
                  </a:rPr>
                  <a:t>&amp;</a:t>
                </a:r>
                <a:r>
                  <a:rPr lang="en-US" sz="2800" b="0" i="0" dirty="0" smtClean="0">
                    <a:solidFill>
                      <a:srgbClr val="FFFDAF"/>
                    </a:solidFill>
                  </a:rPr>
                  <a:t> 1 mm</a:t>
                </a:r>
                <a:endParaRPr lang="en-US" sz="2800" b="0" i="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880" y="2611419"/>
                <a:ext cx="2951707" cy="2368296"/>
              </a:xfrm>
              <a:prstGeom prst="rect">
                <a:avLst/>
              </a:prstGeom>
              <a:blipFill rotWithShape="0">
                <a:blip r:embed="rId2"/>
                <a:stretch>
                  <a:fillRect r="-1440" b="-3836"/>
                </a:stretch>
              </a:blipFill>
              <a:ln>
                <a:solidFill>
                  <a:srgbClr val="CC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" y="2611419"/>
            <a:ext cx="4974336" cy="405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9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43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1) How to: ACF method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4668" y="985690"/>
                <a:ext cx="9027583" cy="5726006"/>
              </a:xfrm>
            </p:spPr>
            <p:txBody>
              <a:bodyPr/>
              <a:lstStyle/>
              <a:p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Run </a:t>
                </a:r>
                <a:r>
                  <a:rPr lang="de-DE" b="1" dirty="0" smtClean="0">
                    <a:solidFill>
                      <a:srgbClr val="CCFF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3dFWHMx</a:t>
                </a:r>
                <a:r>
                  <a:rPr lang="en-US" dirty="0" smtClean="0"/>
                  <a:t> </a:t>
                </a:r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with ‘</a:t>
                </a:r>
                <a:r>
                  <a:rPr lang="en-US" dirty="0" smtClean="0">
                    <a:solidFill>
                      <a:srgbClr val="FFFF00"/>
                    </a:solidFill>
                    <a:latin typeface="Calibri" charset="0"/>
                    <a:ea typeface="Calibri" charset="0"/>
                    <a:cs typeface="Calibri" charset="0"/>
                  </a:rPr>
                  <a:t>-acf</a:t>
                </a:r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’ option to get (</a:t>
                </a:r>
                <a:r>
                  <a:rPr lang="en-US" i="1" dirty="0" smtClean="0">
                    <a:latin typeface="Calibri" charset="0"/>
                    <a:ea typeface="Calibri" charset="0"/>
                    <a:cs typeface="Calibri" charset="0"/>
                  </a:rPr>
                  <a:t>a</a:t>
                </a:r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en-US" i="1" dirty="0" smtClean="0">
                    <a:latin typeface="Calibri" charset="0"/>
                    <a:ea typeface="Calibri" charset="0"/>
                    <a:cs typeface="Calibri" charset="0"/>
                  </a:rPr>
                  <a:t>b</a:t>
                </a:r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,</a:t>
                </a:r>
                <a:r>
                  <a:rPr lang="en-US" i="1" dirty="0" smtClean="0"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) for each subject, from residuals dataset </a:t>
                </a:r>
                <a:r>
                  <a:rPr lang="en-US" dirty="0" smtClean="0">
                    <a:solidFill>
                      <a:srgbClr val="FFFF00"/>
                    </a:solidFill>
                    <a:latin typeface="Calibri" charset="0"/>
                    <a:ea typeface="Calibri" charset="0"/>
                    <a:cs typeface="Calibri" charset="0"/>
                  </a:rPr>
                  <a:t>errts*+tlrc.HEAD</a:t>
                </a:r>
                <a:endParaRPr lang="en-US" dirty="0">
                  <a:solidFill>
                    <a:srgbClr val="FFFF00"/>
                  </a:solidFill>
                  <a:latin typeface="Calibri" charset="0"/>
                  <a:ea typeface="Calibri" charset="0"/>
                  <a:cs typeface="Calibri" charset="0"/>
                </a:endParaRPr>
              </a:p>
              <a:p>
                <a:pPr lvl="1">
                  <a:buClr>
                    <a:schemeClr val="bg1"/>
                  </a:buClr>
                </a:pPr>
                <a:r>
                  <a:rPr lang="en-US" dirty="0" smtClean="0">
                    <a:solidFill>
                      <a:srgbClr val="FFFF00"/>
                    </a:solidFill>
                    <a:latin typeface="Calibri" charset="0"/>
                    <a:ea typeface="Calibri" charset="0"/>
                    <a:cs typeface="Calibri" charset="0"/>
                  </a:rPr>
                  <a:t>This calculation is done now in </a:t>
                </a:r>
                <a:r>
                  <a:rPr lang="de-DE" b="1" dirty="0" smtClean="0">
                    <a:solidFill>
                      <a:srgbClr val="CCFF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afni_proc.py</a:t>
                </a:r>
                <a:endParaRPr lang="en-US" dirty="0" smtClean="0"/>
              </a:p>
              <a:p>
                <a:pPr lvl="1">
                  <a:buClr>
                    <a:schemeClr val="bg1"/>
                  </a:buClr>
                </a:pPr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Average each of the 3 ACF parameters across subjects </a:t>
                </a:r>
                <a:r>
                  <a:rPr lang="en-US" sz="3200" dirty="0" smtClean="0">
                    <a:latin typeface="Calibri" charset="0"/>
                    <a:ea typeface="Calibri" charset="0"/>
                    <a:cs typeface="Calibri" charset="0"/>
                  </a:rPr>
                  <a:t>(not automatic)</a:t>
                </a:r>
              </a:p>
              <a:p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Use </a:t>
                </a:r>
                <a:r>
                  <a:rPr lang="de-DE" b="1" dirty="0">
                    <a:solidFill>
                      <a:srgbClr val="CCFF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3dClustSim</a:t>
                </a:r>
                <a:r>
                  <a:rPr lang="en-US" dirty="0"/>
                  <a:t> </a:t>
                </a:r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with ‘</a:t>
                </a:r>
                <a:r>
                  <a:rPr lang="en-US" dirty="0" smtClean="0">
                    <a:solidFill>
                      <a:srgbClr val="FFFF00"/>
                    </a:solidFill>
                    <a:latin typeface="Calibri" charset="0"/>
                    <a:ea typeface="Calibri" charset="0"/>
                    <a:cs typeface="Calibri" charset="0"/>
                  </a:rPr>
                  <a:t>-acf</a:t>
                </a:r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’ option </a:t>
                </a:r>
                <a:r>
                  <a:rPr lang="en-US" sz="3200" dirty="0" smtClean="0">
                    <a:latin typeface="Calibri" charset="0"/>
                    <a:ea typeface="Calibri" charset="0"/>
                    <a:cs typeface="Calibri" charset="0"/>
                  </a:rPr>
                  <a:t>(giving it the 3 averaged parameters)</a:t>
                </a:r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 to get cluster size threshold tables for group analysis</a:t>
                </a:r>
              </a:p>
              <a:p>
                <a:pPr lvl="1"/>
                <a:r>
                  <a:rPr lang="en-US" dirty="0" smtClean="0">
                    <a:latin typeface="Calibri" charset="0"/>
                    <a:ea typeface="Calibri" charset="0"/>
                    <a:cs typeface="Calibri" charset="0"/>
                  </a:rPr>
                  <a:t>This method is OK, </a:t>
                </a:r>
                <a:r>
                  <a:rPr lang="en-US" dirty="0" smtClean="0">
                    <a:solidFill>
                      <a:srgbClr val="FFFF00"/>
                    </a:solidFill>
                    <a:latin typeface="Calibri" charset="0"/>
                    <a:ea typeface="Calibri" charset="0"/>
                    <a:cs typeface="Calibri" charset="0"/>
                  </a:rPr>
                  <a:t>if per-voxel </a:t>
                </a:r>
                <a:r>
                  <a:rPr lang="en-US" i="1" dirty="0" smtClean="0">
                    <a:solidFill>
                      <a:srgbClr val="FFFF00"/>
                    </a:solidFill>
                    <a:latin typeface="Calibri" charset="0"/>
                    <a:ea typeface="Calibri" charset="0"/>
                    <a:cs typeface="Calibri" charset="0"/>
                  </a:rPr>
                  <a:t>p</a:t>
                </a:r>
                <a:r>
                  <a:rPr lang="en-US" dirty="0" smtClean="0">
                    <a:solidFill>
                      <a:srgbClr val="FFFF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≤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latin typeface="Calibri" charset="0"/>
                    <a:ea typeface="Calibri" charset="0"/>
                    <a:cs typeface="Calibri" charset="0"/>
                  </a:rPr>
                  <a:t> 0.002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4668" y="985690"/>
                <a:ext cx="9027583" cy="5726006"/>
              </a:xfrm>
              <a:blipFill rotWithShape="0">
                <a:blip r:embed="rId2"/>
                <a:stretch>
                  <a:fillRect l="-2566" t="-3408" r="-1215" b="-4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512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69" y="21154"/>
            <a:ext cx="8814243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Calibri" charset="0"/>
                <a:ea typeface="Calibri" charset="0"/>
                <a:cs typeface="Calibri" charset="0"/>
              </a:rPr>
              <a:t>¿Why Is Model-Based FPR Still High?</a:t>
            </a:r>
            <a:endParaRPr lang="en-US" sz="4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876718"/>
            <a:ext cx="9027583" cy="5344739"/>
          </a:xfrm>
        </p:spPr>
        <p:txBody>
          <a:bodyPr/>
          <a:lstStyle/>
          <a:p>
            <a:pPr>
              <a:spcBef>
                <a:spcPts val="6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Using ACF mixed model improved results</a:t>
            </a:r>
          </a:p>
          <a:p>
            <a:pPr lvl="1">
              <a:spcBef>
                <a:spcPts val="6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So the wider ACF and longer tails are a part of the original problem – but not all of it</a:t>
            </a:r>
          </a:p>
          <a:p>
            <a:pPr>
              <a:spcBef>
                <a:spcPts val="6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Too short tails in the group 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-statistics, caused by outlier subjects in the data</a:t>
            </a:r>
          </a:p>
          <a:p>
            <a:pPr lvl="1">
              <a:spcBef>
                <a:spcPts val="664"/>
              </a:spcBef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lso explained a part of it – 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but not very much</a:t>
            </a:r>
          </a:p>
          <a:p>
            <a:pPr>
              <a:spcBef>
                <a:spcPts val="6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Spatial ACF is not stationary </a:t>
            </a:r>
            <a:r>
              <a:rPr lang="en-US" sz="3200" dirty="0" smtClean="0">
                <a:latin typeface="Calibri" charset="0"/>
                <a:ea typeface="Calibri" charset="0"/>
                <a:cs typeface="Calibri" charset="0"/>
              </a:rPr>
              <a:t>(same everywhere)</a:t>
            </a: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lvl="1">
              <a:spcBef>
                <a:spcPts val="6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Over-wide in some places</a:t>
            </a:r>
          </a:p>
          <a:p>
            <a:pPr lvl="1">
              <a:spcBef>
                <a:spcPts val="664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Drives up FPR in those regions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58680" y="4914542"/>
            <a:ext cx="2981739" cy="1903701"/>
            <a:chOff x="5658680" y="4914542"/>
            <a:chExt cx="2981739" cy="1903701"/>
          </a:xfrm>
        </p:grpSpPr>
        <p:pic>
          <p:nvPicPr>
            <p:cNvPr id="4" name="Picture 9" descr="blurOL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4787" y="4914542"/>
              <a:ext cx="2345632" cy="1903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658680" y="6401444"/>
              <a:ext cx="902811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800" b="0" i="0" dirty="0" smtClean="0">
                  <a:solidFill>
                    <a:srgbClr val="FFFDAF"/>
                  </a:solidFill>
                </a:rPr>
                <a:t>FWHM</a:t>
              </a:r>
              <a:endParaRPr lang="en-US" sz="1800" b="0" i="0" dirty="0">
                <a:solidFill>
                  <a:srgbClr val="FFFDA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000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5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81" y="30048"/>
            <a:ext cx="8657617" cy="1120140"/>
          </a:xfrm>
        </p:spPr>
        <p:txBody>
          <a:bodyPr>
            <a:noAutofit/>
          </a:bodyPr>
          <a:lstStyle/>
          <a:p>
            <a:pPr>
              <a:lnSpc>
                <a:spcPts val="4300"/>
              </a:lnSpc>
            </a:pPr>
            <a:r>
              <a:rPr lang="en-US" sz="4400" dirty="0" smtClean="0">
                <a:latin typeface="Calibri" charset="0"/>
                <a:ea typeface="Calibri" charset="0"/>
                <a:cs typeface="Calibri" charset="0"/>
              </a:rPr>
              <a:t>2) A Different Solution</a:t>
            </a:r>
            <a:r>
              <a:rPr lang="en-US" sz="4000" b="0" dirty="0" smtClean="0">
                <a:latin typeface="Calibri" charset="0"/>
                <a:ea typeface="Calibri" charset="0"/>
                <a:cs typeface="Calibri" charset="0"/>
              </a:rPr>
              <a:t>:</a:t>
            </a:r>
            <a:br>
              <a:rPr lang="en-US" sz="4000" b="0" dirty="0" smtClean="0">
                <a:latin typeface="Calibri" charset="0"/>
                <a:ea typeface="Calibri" charset="0"/>
                <a:cs typeface="Calibri" charset="0"/>
              </a:rPr>
            </a:br>
            <a:r>
              <a:rPr lang="en-US" sz="4000" b="0" i="1" u="none" dirty="0" smtClean="0">
                <a:latin typeface="Calibri" charset="0"/>
                <a:ea typeface="Calibri" charset="0"/>
                <a:cs typeface="Calibri" charset="0"/>
              </a:rPr>
              <a:t>Nonparametric </a:t>
            </a:r>
            <a:r>
              <a:rPr lang="en-US" sz="4000" b="0" u="none" dirty="0" smtClean="0">
                <a:latin typeface="Calibri" charset="0"/>
                <a:ea typeface="Calibri" charset="0"/>
                <a:cs typeface="Calibri" charset="0"/>
              </a:rPr>
              <a:t>Clustering in </a:t>
            </a:r>
            <a:r>
              <a:rPr lang="en-US" sz="4000" b="0" u="none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endParaRPr lang="en-US" sz="4000" b="0" u="none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2326"/>
            <a:ext cx="9144000" cy="461772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00611" y="5798334"/>
            <a:ext cx="874277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b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8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-test residuals are permuted/randomized (10000 times)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10000 re-</a:t>
            </a:r>
            <a:r>
              <a:rPr lang="en-US" sz="2400" b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sz="2400" b="0" i="0" dirty="0" smtClean="0">
                <a:solidFill>
                  <a:srgbClr val="FFFDAF"/>
                </a:solidFill>
                <a:latin typeface="Calibri" charset="0"/>
                <a:ea typeface="Calibri" charset="0"/>
                <a:cs typeface="Calibri" charset="0"/>
              </a:rPr>
              <a:t>-tests computed from residuals fed to </a:t>
            </a:r>
            <a:r>
              <a:rPr lang="en-US" sz="2400" i="0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3dClustSim</a:t>
            </a:r>
            <a:endParaRPr lang="en-US" sz="2400" i="0" dirty="0">
              <a:solidFill>
                <a:srgbClr val="CCFF0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9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68" y="-38288"/>
            <a:ext cx="9059332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Calibri" charset="0"/>
                <a:ea typeface="Calibri" charset="0"/>
                <a:cs typeface="Calibri" charset="0"/>
              </a:rPr>
              <a:t>2) How to: Nonparametric Clustering</a:t>
            </a:r>
            <a:endParaRPr lang="en-US" sz="4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68" y="985706"/>
            <a:ext cx="9027583" cy="5578823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Only for </a:t>
            </a:r>
            <a:r>
              <a:rPr lang="en-US" b="1" i="1" dirty="0" smtClean="0">
                <a:latin typeface="Calibri" charset="0"/>
                <a:ea typeface="Calibri" charset="0"/>
                <a:cs typeface="Calibri" charset="0"/>
              </a:rPr>
              <a:t>t</a:t>
            </a:r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-tests at this time</a:t>
            </a:r>
          </a:p>
          <a:p>
            <a:pPr lvl="1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Re-running many </a:t>
            </a: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3dLME</a:t>
            </a:r>
            <a:r>
              <a:rPr lang="en-US" dirty="0" smtClean="0">
                <a:solidFill>
                  <a:srgbClr val="CCFF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cases (</a:t>
            </a:r>
            <a:r>
              <a:rPr lang="en-US" i="1" dirty="0" smtClean="0">
                <a:latin typeface="Calibri" charset="0"/>
                <a:ea typeface="Calibri" charset="0"/>
                <a:cs typeface="Calibri" charset="0"/>
              </a:rPr>
              <a:t>e.g.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 is too slow</a:t>
            </a:r>
          </a:p>
          <a:p>
            <a:pPr>
              <a:buClr>
                <a:schemeClr val="bg1"/>
              </a:buClr>
            </a:pP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3dttest++</a:t>
            </a:r>
            <a:r>
              <a:rPr lang="en-US" b="1" dirty="0" smtClean="0">
                <a:solidFill>
                  <a:srgbClr val="CC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with the </a:t>
            </a: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–Clustsim</a:t>
            </a:r>
            <a:r>
              <a:rPr lang="en-US" b="1" dirty="0" smtClean="0">
                <a:solidFill>
                  <a:srgbClr val="CC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option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Gives excellent FPR control </a:t>
            </a:r>
            <a:r>
              <a:rPr lang="en-US" dirty="0" smtClean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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Has stringently large cluster-size thresholds </a:t>
            </a:r>
            <a:r>
              <a:rPr lang="en-US" dirty="0" smtClean="0">
                <a:solidFill>
                  <a:srgbClr val="CCFF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</a:t>
            </a:r>
          </a:p>
          <a:p>
            <a:pPr lvl="1"/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Seems to be needed to deal with the extra-wide spatial ACF in some regions (notably, midline)</a:t>
            </a:r>
          </a:p>
          <a:p>
            <a:pPr lvl="1"/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Cluster-size threshold is nonlinear in smoothness</a:t>
            </a:r>
            <a:endParaRPr lang="en-US" dirty="0"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lvl="1"/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Leads to the idea of making the cluster-size threshold depend on spatial location </a:t>
            </a:r>
            <a:r>
              <a:rPr lang="en-US" dirty="0" smtClean="0">
                <a:solidFill>
                  <a:srgbClr val="FFFF00"/>
                </a:solidFill>
              </a:rPr>
              <a:t>➾➾</a:t>
            </a:r>
            <a:r>
              <a:rPr lang="mr-IN" baseline="30000" dirty="0">
                <a:solidFill>
                  <a:srgbClr val="FFFF00"/>
                </a:solidFill>
              </a:rPr>
              <a:t> 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370" y="6429980"/>
            <a:ext cx="1293046" cy="307777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</a:schemeClr>
                </a:solidFill>
              </a:rPr>
              <a:t>RWC: Feb 2017</a:t>
            </a:r>
            <a:endParaRPr lang="en-US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04" y="132017"/>
            <a:ext cx="8310716" cy="838200"/>
          </a:xfrm>
        </p:spPr>
        <p:txBody>
          <a:bodyPr/>
          <a:lstStyle/>
          <a:p>
            <a:r>
              <a:rPr lang="en-US" dirty="0" smtClean="0"/>
              <a:t>3)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endParaRPr lang="en-US" u="none" dirty="0">
              <a:solidFill>
                <a:srgbClr val="CC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46417"/>
            <a:ext cx="8915400" cy="5638800"/>
          </a:xfrm>
        </p:spPr>
        <p:txBody>
          <a:bodyPr/>
          <a:lstStyle/>
          <a:p>
            <a:pPr>
              <a:lnSpc>
                <a:spcPts val="4220"/>
              </a:lnSpc>
              <a:buClr>
                <a:schemeClr val="bg1"/>
              </a:buClr>
            </a:pPr>
            <a:r>
              <a:rPr lang="en-US" b="1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</a:t>
            </a:r>
            <a:r>
              <a:rPr lang="en-US" dirty="0" smtClean="0"/>
              <a:t>quitable </a:t>
            </a:r>
            <a:r>
              <a:rPr lang="en-US" b="1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</a:t>
            </a:r>
            <a:r>
              <a:rPr lang="en-US" dirty="0" smtClean="0"/>
              <a:t>hresholding </a:t>
            </a:r>
            <a:r>
              <a:rPr lang="en-US" b="1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</a:t>
            </a:r>
            <a:r>
              <a:rPr lang="en-US" dirty="0" smtClean="0"/>
              <a:t>nd </a:t>
            </a:r>
            <a:r>
              <a:rPr lang="en-US" b="1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</a:t>
            </a:r>
            <a:r>
              <a:rPr lang="en-US" dirty="0" smtClean="0"/>
              <a:t>lustering</a:t>
            </a:r>
          </a:p>
          <a:p>
            <a:pPr>
              <a:lnSpc>
                <a:spcPts val="4220"/>
              </a:lnSpc>
              <a:buClr>
                <a:schemeClr val="bg1"/>
              </a:buClr>
            </a:pPr>
            <a:r>
              <a:rPr lang="en-US" dirty="0" smtClean="0"/>
              <a:t>Uses multiple sub-methods at same time</a:t>
            </a:r>
          </a:p>
          <a:p>
            <a:pPr lvl="1">
              <a:lnSpc>
                <a:spcPts val="4220"/>
              </a:lnSpc>
              <a:buClr>
                <a:schemeClr val="bg1"/>
              </a:buClr>
            </a:pPr>
            <a:r>
              <a:rPr lang="en-US" b="1" dirty="0" smtClean="0">
                <a:solidFill>
                  <a:srgbClr val="FFFF00"/>
                </a:solidFill>
              </a:rPr>
              <a:t>Equity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rgbClr val="CCFF00"/>
                </a:solidFill>
              </a:rPr>
              <a:t>balancing</a:t>
            </a:r>
            <a:r>
              <a:rPr lang="en-US" b="1" dirty="0" smtClean="0"/>
              <a:t> </a:t>
            </a:r>
            <a:r>
              <a:rPr lang="en-US" dirty="0" smtClean="0"/>
              <a:t>FPRs of sub-methods</a:t>
            </a:r>
          </a:p>
          <a:p>
            <a:pPr marL="742950" indent="-742950">
              <a:lnSpc>
                <a:spcPts val="4220"/>
              </a:lnSpc>
              <a:buClr>
                <a:schemeClr val="bg1"/>
              </a:buClr>
              <a:buFont typeface="+mj-lt"/>
              <a:buAutoNum type="arabicParenR"/>
            </a:pPr>
            <a:r>
              <a:rPr lang="en-US" dirty="0" smtClean="0"/>
              <a:t>Voxel-wise thresholding at multiple </a:t>
            </a:r>
            <a:r>
              <a:rPr lang="en-US" i="1" dirty="0" smtClean="0"/>
              <a:t>p</a:t>
            </a:r>
            <a:r>
              <a:rPr lang="en-US" dirty="0" smtClean="0"/>
              <a:t>-values, then cluster-FOM thresholding</a:t>
            </a:r>
          </a:p>
          <a:p>
            <a:pPr marL="742950" indent="-742950">
              <a:lnSpc>
                <a:spcPts val="4220"/>
              </a:lnSpc>
              <a:buClr>
                <a:schemeClr val="bg1"/>
              </a:buClr>
              <a:buFont typeface="+mj-lt"/>
              <a:buAutoNum type="arabicParenR"/>
            </a:pPr>
            <a:r>
              <a:rPr lang="en-US" dirty="0" smtClean="0"/>
              <a:t>Multiple cases of spatial blurring</a:t>
            </a:r>
          </a:p>
          <a:p>
            <a:pPr marL="742950" indent="-742950">
              <a:lnSpc>
                <a:spcPts val="4220"/>
              </a:lnSpc>
              <a:buClr>
                <a:schemeClr val="bg1"/>
              </a:buClr>
              <a:buFont typeface="+mj-lt"/>
              <a:buAutoNum type="arabicParenR"/>
            </a:pPr>
            <a:r>
              <a:rPr lang="en-US" dirty="0" smtClean="0"/>
              <a:t>Different cluster-FOM thresholds in different brain regions </a:t>
            </a:r>
            <a:r>
              <a:rPr lang="en-US" sz="3200" dirty="0" smtClean="0"/>
              <a:t>(</a:t>
            </a:r>
            <a:r>
              <a:rPr lang="en-US" sz="3200" i="1" dirty="0" smtClean="0"/>
              <a:t>vs</a:t>
            </a:r>
            <a:r>
              <a:rPr lang="en-US" sz="3200" dirty="0" smtClean="0"/>
              <a:t> global thresh)</a:t>
            </a:r>
          </a:p>
          <a:p>
            <a:pPr>
              <a:lnSpc>
                <a:spcPts val="4220"/>
              </a:lnSpc>
              <a:buClr>
                <a:schemeClr val="bg1"/>
              </a:buClr>
            </a:pPr>
            <a:r>
              <a:rPr lang="en-US" dirty="0" smtClean="0"/>
              <a:t>No model for ACF: uses </a:t>
            </a:r>
            <a:r>
              <a:rPr lang="en-US" dirty="0" smtClean="0">
                <a:solidFill>
                  <a:srgbClr val="FFFF00"/>
                </a:solidFill>
              </a:rPr>
              <a:t>randomization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09734" y="92261"/>
            <a:ext cx="23198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>
                <a:solidFill>
                  <a:srgbClr val="CCFF00"/>
                </a:solidFill>
                <a:sym typeface="Wingdings"/>
              </a:rPr>
              <a:t>  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23809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Dilated GM Mask </a:t>
            </a:r>
            <a:r>
              <a:rPr lang="en-US" sz="4400" dirty="0" smtClean="0"/>
              <a:t>(≈60% of WB)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0" t="-8449" r="-8480" b="-8449"/>
          <a:stretch/>
        </p:blipFill>
        <p:spPr>
          <a:xfrm>
            <a:off x="0" y="525780"/>
            <a:ext cx="9144000" cy="6509770"/>
          </a:xfrm>
          <a:prstGeom prst="rect">
            <a:avLst/>
          </a:prstGeom>
        </p:spPr>
      </p:pic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1861963" y="6309675"/>
            <a:ext cx="5420074" cy="461665"/>
          </a:xfrm>
          <a:prstGeom prst="rect">
            <a:avLst/>
          </a:prstGeom>
          <a:solidFill>
            <a:schemeClr val="tx1"/>
          </a:solidFill>
          <a:ln w="9525">
            <a:solidFill>
              <a:srgbClr val="CC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0" i="0" dirty="0" smtClean="0">
                <a:solidFill>
                  <a:srgbClr val="FFFF66"/>
                </a:solidFill>
                <a:cs typeface="+mn-cs"/>
              </a:rPr>
              <a:t>Recommend use of script </a:t>
            </a:r>
            <a:r>
              <a:rPr lang="en-US" sz="2400" i="0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@SSwarper</a:t>
            </a:r>
            <a:endParaRPr lang="en-US" sz="2400" i="0" dirty="0">
              <a:solidFill>
                <a:srgbClr val="CCFF0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79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Equity: A Toy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mean of a set different from 0?</a:t>
            </a:r>
          </a:p>
          <a:p>
            <a:pPr lvl="1"/>
            <a:r>
              <a:rPr lang="en-US" dirty="0" smtClean="0"/>
              <a:t>Compute </a:t>
            </a:r>
            <a:r>
              <a:rPr lang="en-US" i="1" dirty="0" smtClean="0"/>
              <a:t>t</a:t>
            </a:r>
            <a:r>
              <a:rPr lang="en-US" dirty="0" smtClean="0"/>
              <a:t>-statistic from the set</a:t>
            </a:r>
          </a:p>
          <a:p>
            <a:r>
              <a:rPr lang="en-US" dirty="0" smtClean="0"/>
              <a:t>Method #1: accept if </a:t>
            </a:r>
            <a:r>
              <a:rPr lang="en-US" i="1" dirty="0" smtClean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&gt;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i="1" dirty="0" smtClean="0">
                <a:solidFill>
                  <a:srgbClr val="FFFF00"/>
                </a:solidFill>
              </a:rPr>
              <a:t>X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Occurs by chance: probability = </a:t>
            </a:r>
            <a:r>
              <a:rPr lang="en-US" dirty="0" smtClean="0">
                <a:solidFill>
                  <a:srgbClr val="FFFF00"/>
                </a:solidFill>
              </a:rPr>
              <a:t>A(</a:t>
            </a:r>
            <a:r>
              <a:rPr lang="en-US" i="1" dirty="0" smtClean="0">
                <a:solidFill>
                  <a:srgbClr val="FFFF00"/>
                </a:solidFill>
              </a:rPr>
              <a:t>X</a:t>
            </a:r>
            <a:r>
              <a:rPr lang="en-US" sz="1600" i="1" dirty="0" smtClean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r>
              <a:rPr lang="en-US" dirty="0" smtClean="0"/>
              <a:t>Method #2: accept if </a:t>
            </a:r>
            <a:r>
              <a:rPr lang="en-US" i="1" dirty="0" smtClean="0">
                <a:solidFill>
                  <a:srgbClr val="FFFF00"/>
                </a:solidFill>
              </a:rPr>
              <a:t>t </a:t>
            </a:r>
            <a:r>
              <a:rPr lang="en-US" i="1" dirty="0" smtClean="0"/>
              <a:t>&lt;</a:t>
            </a:r>
            <a:r>
              <a:rPr lang="en-US" i="1" dirty="0" smtClean="0">
                <a:solidFill>
                  <a:srgbClr val="FFFF00"/>
                </a:solidFill>
              </a:rPr>
              <a:t> −Y</a:t>
            </a:r>
            <a:endParaRPr lang="en-US" dirty="0" smtClean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Occurs by chance: probability = </a:t>
            </a:r>
            <a:r>
              <a:rPr lang="en-US" dirty="0" smtClean="0">
                <a:solidFill>
                  <a:srgbClr val="FFFF00"/>
                </a:solidFill>
              </a:rPr>
              <a:t>A(</a:t>
            </a:r>
            <a:r>
              <a:rPr lang="en-US" i="1" dirty="0" smtClean="0">
                <a:solidFill>
                  <a:srgbClr val="FFFF00"/>
                </a:solidFill>
              </a:rPr>
              <a:t>Y</a:t>
            </a:r>
            <a:r>
              <a:rPr lang="en-US" sz="1600" i="1" dirty="0" smtClean="0">
                <a:solidFill>
                  <a:srgbClr val="FFFF00"/>
                </a:solidFill>
                <a:cs typeface="ＭＳ Ｐゴシック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en-US" dirty="0">
              <a:solidFill>
                <a:srgbClr val="FFFF00"/>
              </a:solidFill>
            </a:endParaRPr>
          </a:p>
          <a:p>
            <a:pPr marL="342900" lvl="1" indent="-342900">
              <a:spcBef>
                <a:spcPts val="1368"/>
              </a:spcBef>
              <a:buSzPct val="120000"/>
            </a:pPr>
            <a:r>
              <a:rPr lang="en-US" dirty="0" smtClean="0"/>
              <a:t>Accept either case </a:t>
            </a:r>
            <a:r>
              <a:rPr lang="en-US" sz="2800" dirty="0" smtClean="0"/>
              <a:t>(2-sided)</a:t>
            </a:r>
            <a:r>
              <a:rPr lang="en-US" dirty="0" smtClean="0"/>
              <a:t>: </a:t>
            </a:r>
            <a:r>
              <a:rPr lang="en-US" dirty="0" smtClean="0">
                <a:solidFill>
                  <a:srgbClr val="FFFF00"/>
                </a:solidFill>
              </a:rPr>
              <a:t>A(</a:t>
            </a:r>
            <a:r>
              <a:rPr lang="en-US" i="1" dirty="0" smtClean="0">
                <a:solidFill>
                  <a:srgbClr val="FFFF00"/>
                </a:solidFill>
              </a:rPr>
              <a:t>X</a:t>
            </a:r>
            <a:r>
              <a:rPr lang="en-US" sz="1600" i="1" dirty="0">
                <a:solidFill>
                  <a:srgbClr val="FFFF00"/>
                </a:solidFill>
                <a:cs typeface="ＭＳ Ｐゴシック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)+A(</a:t>
            </a:r>
            <a:r>
              <a:rPr lang="en-US" i="1" dirty="0" smtClean="0">
                <a:solidFill>
                  <a:srgbClr val="FFFF00"/>
                </a:solidFill>
              </a:rPr>
              <a:t>Y</a:t>
            </a:r>
            <a:r>
              <a:rPr lang="en-US" sz="1600" i="1" dirty="0">
                <a:solidFill>
                  <a:srgbClr val="FFFF00"/>
                </a:solidFill>
                <a:cs typeface="ＭＳ Ｐゴシック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</a:p>
          <a:p>
            <a:pPr marL="742950" lvl="2" indent="-342900">
              <a:buSzPct val="120000"/>
            </a:pPr>
            <a:r>
              <a:rPr lang="en-US" dirty="0" smtClean="0"/>
              <a:t>Get 5% FPR with many combinations of </a:t>
            </a:r>
            <a:r>
              <a:rPr lang="en-US" i="1" dirty="0" smtClean="0">
                <a:solidFill>
                  <a:srgbClr val="FFFF00"/>
                </a:solidFill>
              </a:rPr>
              <a:t>X</a:t>
            </a:r>
            <a:r>
              <a:rPr lang="en-US" i="1" dirty="0" smtClean="0"/>
              <a:t> </a:t>
            </a:r>
            <a:r>
              <a:rPr lang="en-US" dirty="0" smtClean="0"/>
              <a:t>&amp;</a:t>
            </a:r>
            <a:r>
              <a:rPr lang="en-US" sz="2400" dirty="0" smtClean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Y</a:t>
            </a:r>
          </a:p>
          <a:p>
            <a:pPr marL="342900" lvl="1" indent="-342900">
              <a:buClr>
                <a:schemeClr val="bg1"/>
              </a:buClr>
              <a:buSzPct val="120000"/>
            </a:pPr>
            <a:r>
              <a:rPr lang="en-US" b="1" dirty="0" smtClean="0">
                <a:solidFill>
                  <a:srgbClr val="FFFF00"/>
                </a:solidFill>
              </a:rPr>
              <a:t>Equity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says: take </a:t>
            </a:r>
            <a:r>
              <a:rPr lang="en-US" i="1" dirty="0" smtClean="0">
                <a:solidFill>
                  <a:srgbClr val="FFFF00"/>
                </a:solidFill>
              </a:rPr>
              <a:t>X</a:t>
            </a:r>
            <a:r>
              <a:rPr lang="en-US" sz="1600" i="1" dirty="0">
                <a:solidFill>
                  <a:srgbClr val="FFFF00"/>
                </a:solidFill>
                <a:cs typeface="ＭＳ Ｐゴシック" charset="0"/>
              </a:rPr>
              <a:t> </a:t>
            </a:r>
            <a:r>
              <a:rPr lang="en-US" dirty="0" smtClean="0"/>
              <a:t>=</a:t>
            </a:r>
            <a:r>
              <a:rPr lang="en-US" i="1" dirty="0" smtClean="0">
                <a:solidFill>
                  <a:srgbClr val="FFFF00"/>
                </a:solidFill>
              </a:rPr>
              <a:t>Y</a:t>
            </a:r>
            <a:r>
              <a:rPr lang="en-US" sz="2800" i="1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➾</a:t>
            </a:r>
            <a:r>
              <a:rPr lang="en-US" sz="2400" dirty="0" smtClean="0"/>
              <a:t> </a:t>
            </a:r>
            <a:r>
              <a:rPr lang="en-US" dirty="0" smtClean="0"/>
              <a:t>normal 2-sided test</a:t>
            </a:r>
            <a:endParaRPr lang="en-US" dirty="0"/>
          </a:p>
          <a:p>
            <a:pPr marL="342900" lvl="1" indent="-342900">
              <a:buSzPct val="120000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43800" y="2441448"/>
            <a:ext cx="1570902" cy="2404872"/>
            <a:chOff x="7543800" y="2441448"/>
            <a:chExt cx="1570902" cy="2404872"/>
          </a:xfrm>
        </p:grpSpPr>
        <p:sp>
          <p:nvSpPr>
            <p:cNvPr id="4" name="TextBox 3"/>
            <p:cNvSpPr txBox="1"/>
            <p:nvPr/>
          </p:nvSpPr>
          <p:spPr>
            <a:xfrm>
              <a:off x="8088459" y="3289941"/>
              <a:ext cx="1026243" cy="707886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0" i="0" dirty="0" smtClean="0">
                  <a:solidFill>
                    <a:srgbClr val="FFFDAF"/>
                  </a:solidFill>
                </a:rPr>
                <a:t>1-sided</a:t>
              </a:r>
            </a:p>
            <a:p>
              <a:pPr algn="ctr"/>
              <a:r>
                <a:rPr lang="en-US" sz="2000" b="0" i="0" dirty="0" smtClean="0">
                  <a:solidFill>
                    <a:srgbClr val="FFFDAF"/>
                  </a:solidFill>
                </a:rPr>
                <a:t>tests</a:t>
              </a:r>
              <a:endParaRPr lang="en-US" sz="2000" b="0" i="0" dirty="0">
                <a:solidFill>
                  <a:srgbClr val="FFFDAF"/>
                </a:solidFill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0800000">
              <a:off x="7543800" y="2441448"/>
              <a:ext cx="544659" cy="2404872"/>
            </a:xfrm>
            <a:prstGeom prst="leftBrace">
              <a:avLst/>
            </a:prstGeom>
            <a:noFill/>
            <a:ln w="57150" cap="flat" cmpd="sng" algn="ctr">
              <a:solidFill>
                <a:srgbClr val="FFFDA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400" b="1" i="1" u="none" strike="noStrike" cap="none" normalizeH="0" baseline="0" dirty="0">
                <a:ln>
                  <a:noFill/>
                </a:ln>
                <a:solidFill>
                  <a:srgbClr val="FFFB09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09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5324"/>
            <a:ext cx="8915400" cy="838200"/>
          </a:xfrm>
        </p:spPr>
        <p:txBody>
          <a:bodyPr/>
          <a:lstStyle/>
          <a:p>
            <a:r>
              <a:rPr lang="en-US" dirty="0" smtClean="0"/>
              <a:t>Equity: Multi-Thresholding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4" y="3794313"/>
            <a:ext cx="6920361" cy="2456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6" y="990601"/>
            <a:ext cx="5610182" cy="26355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4223" y="1340992"/>
            <a:ext cx="2782736" cy="646331"/>
          </a:xfrm>
          <a:prstGeom prst="rect">
            <a:avLst/>
          </a:prstGeom>
          <a:solidFill>
            <a:srgbClr val="FFFDAF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Voxel configurations in</a:t>
            </a:r>
          </a:p>
          <a:p>
            <a:pPr algn="ctr"/>
            <a:r>
              <a:rPr lang="en-US" sz="1800" dirty="0"/>
              <a:t>here will be </a:t>
            </a:r>
            <a:r>
              <a:rPr lang="en-US" sz="1800" dirty="0" smtClean="0"/>
              <a:t>accepted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2226243" y="3825591"/>
            <a:ext cx="5213717" cy="1200329"/>
          </a:xfrm>
          <a:prstGeom prst="rect">
            <a:avLst/>
          </a:prstGeom>
          <a:solidFill>
            <a:srgbClr val="FFFDAF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Voxel configurations </a:t>
            </a:r>
            <a:r>
              <a:rPr lang="en-US" sz="1800" dirty="0" smtClean="0"/>
              <a:t>in here </a:t>
            </a:r>
            <a:r>
              <a:rPr lang="en-US" sz="1800" dirty="0"/>
              <a:t>will be </a:t>
            </a:r>
            <a:r>
              <a:rPr lang="en-US" sz="1800" dirty="0" smtClean="0"/>
              <a:t>accepted;</a:t>
            </a:r>
            <a:endParaRPr lang="en-US" sz="1800" dirty="0"/>
          </a:p>
          <a:p>
            <a:pPr algn="ctr"/>
            <a:r>
              <a:rPr lang="en-US" sz="1800" dirty="0"/>
              <a:t>Individual thresholds </a:t>
            </a:r>
            <a:r>
              <a:rPr lang="en-US" sz="1800" dirty="0" smtClean="0"/>
              <a:t>fall along</a:t>
            </a:r>
          </a:p>
          <a:p>
            <a:pPr algn="ctr"/>
            <a:r>
              <a:rPr lang="en-US" sz="1800" dirty="0" smtClean="0"/>
              <a:t>the </a:t>
            </a:r>
            <a:r>
              <a:rPr lang="en-US" sz="1800" dirty="0"/>
              <a:t>same </a:t>
            </a:r>
            <a:r>
              <a:rPr lang="en-US" sz="1800" i="1" dirty="0"/>
              <a:t>t</a:t>
            </a:r>
            <a:r>
              <a:rPr lang="en-US" sz="1800" dirty="0"/>
              <a:t>-vs-cluster-size</a:t>
            </a:r>
          </a:p>
          <a:p>
            <a:pPr algn="ctr"/>
            <a:r>
              <a:rPr lang="en-US" sz="1800" dirty="0"/>
              <a:t>tradeoff curve = </a:t>
            </a:r>
            <a:r>
              <a:rPr lang="en-US" sz="1800" b="1" dirty="0">
                <a:solidFill>
                  <a:srgbClr val="002060"/>
                </a:solidFill>
              </a:rPr>
              <a:t>equity (balance)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999" y="2644145"/>
            <a:ext cx="2586055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Single per-voxel</a:t>
            </a:r>
          </a:p>
          <a:p>
            <a:r>
              <a:rPr lang="en-US" sz="1800" b="1" i="1" dirty="0">
                <a:solidFill>
                  <a:srgbClr val="002060"/>
                </a:solidFill>
              </a:rPr>
              <a:t>p</a:t>
            </a:r>
            <a:r>
              <a:rPr lang="en-US" sz="1800" b="1" dirty="0">
                <a:solidFill>
                  <a:srgbClr val="002060"/>
                </a:solidFill>
              </a:rPr>
              <a:t>-value threshold</a:t>
            </a:r>
          </a:p>
          <a:p>
            <a:r>
              <a:rPr lang="en-US" sz="1800" b="1" dirty="0" smtClean="0">
                <a:solidFill>
                  <a:srgbClr val="002060"/>
                </a:solidFill>
              </a:rPr>
              <a:t>giving 5</a:t>
            </a:r>
            <a:r>
              <a:rPr lang="en-US" sz="1800" b="1" dirty="0">
                <a:solidFill>
                  <a:srgbClr val="002060"/>
                </a:solidFill>
              </a:rPr>
              <a:t>% global FPR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999" y="5359053"/>
            <a:ext cx="6323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</a:rPr>
              <a:t>Four per-voxel </a:t>
            </a:r>
            <a:r>
              <a:rPr lang="en-US" sz="1800" b="1" i="1" dirty="0">
                <a:solidFill>
                  <a:srgbClr val="002060"/>
                </a:solidFill>
              </a:rPr>
              <a:t>p</a:t>
            </a:r>
            <a:r>
              <a:rPr lang="en-US" sz="1800" b="1" dirty="0">
                <a:solidFill>
                  <a:srgbClr val="002060"/>
                </a:solidFill>
              </a:rPr>
              <a:t>-</a:t>
            </a:r>
          </a:p>
          <a:p>
            <a:r>
              <a:rPr lang="en-US" sz="1800" b="1" dirty="0">
                <a:solidFill>
                  <a:srgbClr val="002060"/>
                </a:solidFill>
              </a:rPr>
              <a:t>value </a:t>
            </a:r>
            <a:r>
              <a:rPr lang="en-US" sz="1800" b="1" dirty="0" smtClean="0">
                <a:solidFill>
                  <a:srgbClr val="002060"/>
                </a:solidFill>
              </a:rPr>
              <a:t>thresholds, </a:t>
            </a:r>
            <a:r>
              <a:rPr lang="en-US" sz="1800" b="1" dirty="0">
                <a:solidFill>
                  <a:srgbClr val="002060"/>
                </a:solidFill>
              </a:rPr>
              <a:t>adjusted</a:t>
            </a:r>
          </a:p>
          <a:p>
            <a:r>
              <a:rPr lang="en-US" sz="1800" b="1" dirty="0">
                <a:solidFill>
                  <a:srgbClr val="002060"/>
                </a:solidFill>
              </a:rPr>
              <a:t>to give 5% global FPR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54298" y="3120494"/>
            <a:ext cx="2841483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</a:rPr>
              <a:t>= 5</a:t>
            </a:r>
            <a:r>
              <a:rPr lang="en-US" sz="1800" dirty="0">
                <a:solidFill>
                  <a:srgbClr val="C00000"/>
                </a:solidFill>
              </a:rPr>
              <a:t>%</a:t>
            </a:r>
            <a:r>
              <a:rPr lang="en-US" sz="1800" dirty="0"/>
              <a:t> FPR tradeoff curve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7789" y="5634375"/>
            <a:ext cx="2896687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ea typeface="Symbol" charset="2"/>
                <a:cs typeface="Symbol" charset="2"/>
              </a:rPr>
              <a:t>&lt; </a:t>
            </a:r>
            <a:r>
              <a:rPr lang="en-US" sz="1800" dirty="0">
                <a:solidFill>
                  <a:srgbClr val="C00000"/>
                </a:solidFill>
                <a:ea typeface="Symbol" charset="2"/>
                <a:cs typeface="Symbol" charset="2"/>
              </a:rPr>
              <a:t>5%</a:t>
            </a:r>
            <a:r>
              <a:rPr lang="en-US" sz="1800" b="1" dirty="0">
                <a:solidFill>
                  <a:srgbClr val="C00000"/>
                </a:solidFill>
                <a:ea typeface="Symbol" charset="2"/>
                <a:cs typeface="Symbol" charset="2"/>
              </a:rPr>
              <a:t> </a:t>
            </a:r>
            <a:r>
              <a:rPr lang="en-US" sz="1800" dirty="0"/>
              <a:t>FPR tradeoff curve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9515" y="6296334"/>
            <a:ext cx="6929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CFF00"/>
                </a:solidFill>
              </a:rPr>
              <a:t>-log(p) or </a:t>
            </a:r>
            <a:r>
              <a:rPr lang="en-US" sz="2400" i="1" dirty="0" smtClean="0">
                <a:solidFill>
                  <a:srgbClr val="CCFF00"/>
                </a:solidFill>
              </a:rPr>
              <a:t>t- or z-</a:t>
            </a:r>
            <a:r>
              <a:rPr lang="en-US" sz="2400" i="1" dirty="0">
                <a:solidFill>
                  <a:srgbClr val="CCFF00"/>
                </a:solidFill>
              </a:rPr>
              <a:t>statistic voxel-wise threshold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766653" y="3567301"/>
            <a:ext cx="4042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CFF00"/>
                </a:solidFill>
              </a:rPr>
              <a:t>Cluster-size threshold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8348" y="3958921"/>
            <a:ext cx="1368098" cy="923330"/>
          </a:xfrm>
          <a:prstGeom prst="rect">
            <a:avLst/>
          </a:prstGeom>
          <a:solidFill>
            <a:srgbClr val="FFFDA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590356"/>
                </a:solidFill>
              </a:rPr>
              <a:t>Adjust to</a:t>
            </a:r>
          </a:p>
          <a:p>
            <a:pPr algn="ctr"/>
            <a:r>
              <a:rPr lang="en-US" sz="1800" dirty="0" smtClean="0">
                <a:solidFill>
                  <a:srgbClr val="590356"/>
                </a:solidFill>
              </a:rPr>
              <a:t>make final</a:t>
            </a:r>
          </a:p>
          <a:p>
            <a:pPr algn="ctr"/>
            <a:r>
              <a:rPr lang="en-US" sz="1800" dirty="0" smtClean="0">
                <a:solidFill>
                  <a:srgbClr val="590356"/>
                </a:solidFill>
              </a:rPr>
              <a:t>FPR 5%</a:t>
            </a:r>
            <a:endParaRPr lang="en-US" sz="1800" dirty="0">
              <a:solidFill>
                <a:srgbClr val="590356"/>
              </a:solidFill>
            </a:endParaRPr>
          </a:p>
        </p:txBody>
      </p:sp>
      <p:sp>
        <p:nvSpPr>
          <p:cNvPr id="12" name="Down Arrow 11"/>
          <p:cNvSpPr/>
          <p:nvPr/>
        </p:nvSpPr>
        <p:spPr bwMode="auto">
          <a:xfrm>
            <a:off x="8136809" y="4919296"/>
            <a:ext cx="329886" cy="671779"/>
          </a:xfrm>
          <a:prstGeom prst="downArrow">
            <a:avLst>
              <a:gd name="adj1" fmla="val 50000"/>
              <a:gd name="adj2" fmla="val 54082"/>
            </a:avLst>
          </a:prstGeom>
          <a:solidFill>
            <a:srgbClr val="FFFDAF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01962" y="1422547"/>
            <a:ext cx="1560158" cy="923330"/>
          </a:xfrm>
          <a:prstGeom prst="rect">
            <a:avLst/>
          </a:prstGeom>
          <a:solidFill>
            <a:srgbClr val="FFFDA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590356"/>
                </a:solidFill>
              </a:rPr>
              <a:t>This is what</a:t>
            </a:r>
          </a:p>
          <a:p>
            <a:pPr algn="ctr"/>
            <a:r>
              <a:rPr lang="en-US" sz="1800" dirty="0" smtClean="0">
                <a:solidFill>
                  <a:srgbClr val="590356"/>
                </a:solidFill>
              </a:rPr>
              <a:t>ClustSim</a:t>
            </a:r>
          </a:p>
          <a:p>
            <a:pPr algn="ctr"/>
            <a:r>
              <a:rPr lang="en-US" sz="1800" dirty="0" smtClean="0">
                <a:solidFill>
                  <a:srgbClr val="590356"/>
                </a:solidFill>
              </a:rPr>
              <a:t>computes</a:t>
            </a:r>
            <a:endParaRPr lang="en-US" sz="1800" dirty="0">
              <a:solidFill>
                <a:srgbClr val="590356"/>
              </a:solidFill>
            </a:endParaRPr>
          </a:p>
        </p:txBody>
      </p:sp>
      <p:sp>
        <p:nvSpPr>
          <p:cNvPr id="17" name="Down Arrow 16"/>
          <p:cNvSpPr/>
          <p:nvPr/>
        </p:nvSpPr>
        <p:spPr bwMode="auto">
          <a:xfrm>
            <a:off x="7596451" y="2399417"/>
            <a:ext cx="329886" cy="671779"/>
          </a:xfrm>
          <a:prstGeom prst="downArrow">
            <a:avLst>
              <a:gd name="adj1" fmla="val 50000"/>
              <a:gd name="adj2" fmla="val 54082"/>
            </a:avLst>
          </a:prstGeom>
          <a:solidFill>
            <a:srgbClr val="FFFDAF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16297" y="3705705"/>
            <a:ext cx="8551503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DA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7243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Equity: Across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56018"/>
            <a:ext cx="8915400" cy="5749582"/>
          </a:xfrm>
        </p:spPr>
        <p:txBody>
          <a:bodyPr/>
          <a:lstStyle/>
          <a:p>
            <a:r>
              <a:rPr lang="en-US" dirty="0" smtClean="0"/>
              <a:t>Balancing can apply to any multi-choice method for selecting voxel clusters</a:t>
            </a:r>
            <a:endParaRPr lang="en-US" dirty="0"/>
          </a:p>
          <a:p>
            <a:pPr lvl="1"/>
            <a:r>
              <a:rPr lang="en-US" dirty="0" smtClean="0"/>
              <a:t>Each sub-method has a cluster-FOM threshold adjustable to get desired FPR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rgbClr val="FFFF00"/>
                </a:solidFill>
              </a:rPr>
              <a:t>Balance</a:t>
            </a:r>
            <a:r>
              <a:rPr lang="en-US" dirty="0" smtClean="0"/>
              <a:t> = choose each sub-method’s cluster-FOM threshold to have the same global FPR </a:t>
            </a:r>
            <a:r>
              <a:rPr lang="en-US" dirty="0" smtClean="0">
                <a:solidFill>
                  <a:srgbClr val="FFFF00"/>
                </a:solidFill>
              </a:rPr>
              <a:t>α</a:t>
            </a:r>
            <a:r>
              <a:rPr lang="en-US" baseline="-25000" dirty="0" smtClean="0">
                <a:solidFill>
                  <a:srgbClr val="FFFF00"/>
                </a:solidFill>
              </a:rPr>
              <a:t>0</a:t>
            </a:r>
            <a:r>
              <a:rPr lang="en-US" dirty="0" smtClean="0"/>
              <a:t> &lt; </a:t>
            </a:r>
            <a:r>
              <a:rPr lang="en-US" dirty="0" smtClean="0">
                <a:solidFill>
                  <a:srgbClr val="FFFF00"/>
                </a:solidFill>
              </a:rPr>
              <a:t>α</a:t>
            </a:r>
            <a:r>
              <a:rPr lang="en-US" baseline="-25000" dirty="0" smtClean="0">
                <a:solidFill>
                  <a:srgbClr val="FFFF00"/>
                </a:solidFill>
              </a:rPr>
              <a:t>Goal</a:t>
            </a:r>
            <a:r>
              <a:rPr lang="en-US" baseline="-25000" dirty="0" smtClean="0"/>
              <a:t> </a:t>
            </a:r>
            <a:r>
              <a:rPr lang="en-US" dirty="0" smtClean="0"/>
              <a:t>(e.g., 5%)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>
                <a:solidFill>
                  <a:srgbClr val="FFFF00"/>
                </a:solidFill>
              </a:rPr>
              <a:t> method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(set union)</a:t>
            </a:r>
            <a:r>
              <a:rPr lang="en-US" dirty="0" smtClean="0"/>
              <a:t>: accept a voxel if it survives at least one sub-method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djust </a:t>
            </a:r>
            <a:r>
              <a:rPr lang="en-US" dirty="0" smtClean="0">
                <a:solidFill>
                  <a:srgbClr val="FFFF00"/>
                </a:solidFill>
              </a:rPr>
              <a:t>α</a:t>
            </a:r>
            <a:r>
              <a:rPr lang="en-US" baseline="-25000" dirty="0" smtClean="0">
                <a:solidFill>
                  <a:srgbClr val="FFFF00"/>
                </a:solidFill>
              </a:rPr>
              <a:t>0 </a:t>
            </a:r>
            <a:r>
              <a:rPr lang="en-US" dirty="0" smtClean="0"/>
              <a:t>up or down to get final FPR = </a:t>
            </a:r>
            <a:r>
              <a:rPr lang="en-US" dirty="0" smtClean="0">
                <a:solidFill>
                  <a:srgbClr val="FFFF00"/>
                </a:solidFill>
              </a:rPr>
              <a:t>α</a:t>
            </a:r>
            <a:r>
              <a:rPr lang="en-US" baseline="-25000" dirty="0" smtClean="0">
                <a:solidFill>
                  <a:srgbClr val="FFFF00"/>
                </a:solidFill>
              </a:rPr>
              <a:t>Goal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11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Equity: Across Blur Cases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Blurring at </a:t>
            </a:r>
            <a:r>
              <a:rPr lang="en-US" sz="3200" dirty="0" smtClean="0"/>
              <a:t>(</a:t>
            </a:r>
            <a:r>
              <a:rPr lang="en-US" sz="3200" i="1" dirty="0" smtClean="0"/>
              <a:t>e.g.</a:t>
            </a:r>
            <a:r>
              <a:rPr lang="en-US" sz="3200" dirty="0" smtClean="0"/>
              <a:t>) </a:t>
            </a:r>
            <a:r>
              <a:rPr lang="en-US" dirty="0" smtClean="0"/>
              <a:t>4, 6, 8, 10 mm</a:t>
            </a:r>
          </a:p>
          <a:p>
            <a:r>
              <a:rPr lang="en-US" dirty="0" smtClean="0"/>
              <a:t>Potential to detect both small intense clusters and larger weak clusters</a:t>
            </a:r>
          </a:p>
          <a:p>
            <a:pPr lvl="1"/>
            <a:r>
              <a:rPr lang="en-US" dirty="0" smtClean="0"/>
              <a:t>Blur = 10 mm might “wash out” small cluster</a:t>
            </a:r>
          </a:p>
          <a:p>
            <a:pPr lvl="1"/>
            <a:r>
              <a:rPr lang="en-US" dirty="0" smtClean="0"/>
              <a:t>Blur = 4 mm might not reduce noise enough to find larger weak cluster</a:t>
            </a:r>
          </a:p>
          <a:p>
            <a:r>
              <a:rPr lang="en-US" dirty="0" smtClean="0"/>
              <a:t>Combined with multi-thresholding </a:t>
            </a:r>
            <a:r>
              <a:rPr lang="en-US" sz="3200" dirty="0" smtClean="0"/>
              <a:t>(different </a:t>
            </a:r>
            <a:r>
              <a:rPr lang="en-US" sz="3200" i="1" dirty="0" smtClean="0"/>
              <a:t>p</a:t>
            </a:r>
            <a:r>
              <a:rPr lang="en-US" sz="3200" dirty="0" smtClean="0"/>
              <a:t>-values)</a:t>
            </a:r>
            <a:r>
              <a:rPr lang="en-US" dirty="0" smtClean="0"/>
              <a:t>, reduces number of arbitrary choices to make in thresholding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91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Equity: Across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17315"/>
            <a:ext cx="8915400" cy="5638800"/>
          </a:xfrm>
        </p:spPr>
        <p:txBody>
          <a:bodyPr/>
          <a:lstStyle/>
          <a:p>
            <a:r>
              <a:rPr lang="en-US" dirty="0" smtClean="0"/>
              <a:t>Smoothness (ACF) of noise varies across the brain</a:t>
            </a:r>
          </a:p>
          <a:p>
            <a:pPr lvl="1"/>
            <a:r>
              <a:rPr lang="en-US" dirty="0" smtClean="0"/>
              <a:t>Using same cluster threshold everywhere will make FPR non-uniform</a:t>
            </a:r>
          </a:p>
          <a:p>
            <a:pPr lvl="1"/>
            <a:r>
              <a:rPr lang="en-US" i="1" dirty="0" smtClean="0"/>
              <a:t>Could</a:t>
            </a:r>
            <a:r>
              <a:rPr lang="en-US" dirty="0" smtClean="0"/>
              <a:t> try to differentially smooth to make ACF more uniform </a:t>
            </a:r>
            <a:r>
              <a:rPr lang="en-US" sz="2800" dirty="0" smtClean="0"/>
              <a:t>(not implemented in </a:t>
            </a:r>
            <a:r>
              <a:rPr lang="en-US" sz="28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sz="2800" dirty="0" smtClean="0"/>
              <a:t>)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>
                <a:solidFill>
                  <a:srgbClr val="FFFF00"/>
                </a:solidFill>
              </a:rPr>
              <a:t> method</a:t>
            </a:r>
            <a:r>
              <a:rPr lang="en-US" dirty="0" smtClean="0"/>
              <a:t>: Use different cluster-FOM thresholds at different locations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For each sub-method, produce a 3D map of the cluster-FOM threshold to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51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025581" cy="838200"/>
          </a:xfrm>
        </p:spPr>
        <p:txBody>
          <a:bodyPr/>
          <a:lstStyle/>
          <a:p>
            <a:r>
              <a:rPr lang="en-US" dirty="0" smtClean="0"/>
              <a:t>ETAC: Global FPR Control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4835" r="1838" b="9339"/>
          <a:stretch/>
        </p:blipFill>
        <p:spPr>
          <a:xfrm>
            <a:off x="76581" y="1091559"/>
            <a:ext cx="8991219" cy="5017860"/>
          </a:xfrm>
          <a:prstGeom prst="rect">
            <a:avLst/>
          </a:prstGeom>
          <a:ln>
            <a:solidFill>
              <a:srgbClr val="CCFF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275279" y="1327864"/>
            <a:ext cx="13644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9044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78088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467131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956175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45218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34262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3305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912349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dirty="0" smtClean="0"/>
              <a:t>10s blocks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21092" y="1327864"/>
            <a:ext cx="136447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9044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78088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467131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956175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45218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34262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3305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912349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dirty="0" smtClean="0"/>
              <a:t>30s blocks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53891" y="1327864"/>
            <a:ext cx="1762021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9044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78088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467131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956175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45218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34262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3305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912349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dirty="0" smtClean="0"/>
              <a:t>regular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8480" y="1327864"/>
            <a:ext cx="1826141" cy="369332"/>
          </a:xfrm>
          <a:prstGeom prst="rect">
            <a:avLst/>
          </a:prstGeom>
          <a:solidFill>
            <a:srgbClr val="0600FF"/>
          </a:solidFill>
        </p:spPr>
        <p:txBody>
          <a:bodyPr wrap="none" rtlCol="0" anchor="ctr" anchorCtr="1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89044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78088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467131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956175" algn="l" rtl="0" eaLnBrk="0" fontAlgn="base" hangingPunct="0">
              <a:spcBef>
                <a:spcPct val="0"/>
              </a:spcBef>
              <a:spcAft>
                <a:spcPct val="0"/>
              </a:spcAft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445218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34262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3305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912349" algn="l" defTabSz="489044" rtl="0" eaLnBrk="1" latinLnBrk="0" hangingPunct="1">
              <a:defRPr sz="26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800" b="1" dirty="0" smtClean="0">
                <a:solidFill>
                  <a:srgbClr val="FFFF00"/>
                </a:solidFill>
              </a:rPr>
              <a:t>random events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1257" y="6201885"/>
            <a:ext cx="8189979" cy="575350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0" dirty="0" smtClean="0">
                <a:solidFill>
                  <a:srgbClr val="FFFF00"/>
                </a:solidFill>
              </a:rPr>
              <a:t>p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=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0.01,</a:t>
            </a:r>
            <a:r>
              <a:rPr lang="en-US" sz="1000" b="0" i="0" dirty="0" smtClean="0">
                <a:solidFill>
                  <a:schemeClr val="bg1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0.005,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0.003,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0.002,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smtClean="0">
                <a:solidFill>
                  <a:schemeClr val="bg1"/>
                </a:solidFill>
              </a:rPr>
              <a:t>0.001  </a:t>
            </a:r>
            <a:r>
              <a:rPr lang="en-US" sz="2800" b="0" i="0" smtClean="0">
                <a:solidFill>
                  <a:srgbClr val="FFFF00"/>
                </a:solidFill>
              </a:rPr>
              <a:t>blurs</a:t>
            </a:r>
            <a:r>
              <a:rPr lang="en-US" sz="1000" b="0" i="0" smtClean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=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4,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6,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8,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10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7548" y="27040"/>
            <a:ext cx="2719580" cy="40011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smtClean="0">
                <a:solidFill>
                  <a:srgbClr val="FFFF00"/>
                </a:solidFill>
              </a:rPr>
              <a:t>1000 simulations each</a:t>
            </a:r>
            <a:endParaRPr lang="en-US" sz="2000" b="0" i="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025581" cy="838200"/>
          </a:xfrm>
        </p:spPr>
        <p:txBody>
          <a:bodyPr/>
          <a:lstStyle/>
          <a:p>
            <a:r>
              <a:rPr lang="en-US" dirty="0" smtClean="0"/>
              <a:t>ETAC: Global FPR Control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611" y="6201885"/>
            <a:ext cx="7978625" cy="575350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0" dirty="0" smtClean="0">
                <a:solidFill>
                  <a:srgbClr val="FFFF00"/>
                </a:solidFill>
              </a:rPr>
              <a:t>p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=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0.01,</a:t>
            </a:r>
            <a:r>
              <a:rPr lang="en-US" sz="1000" b="0" i="0" dirty="0" smtClean="0">
                <a:solidFill>
                  <a:schemeClr val="bg1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0.005,</a:t>
            </a:r>
            <a:r>
              <a:rPr lang="en-US" sz="1000" b="0" i="0" dirty="0" smtClean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0.002,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0.001  </a:t>
            </a:r>
            <a:r>
              <a:rPr lang="en-US" sz="2800" b="0" i="0" dirty="0" smtClean="0">
                <a:solidFill>
                  <a:srgbClr val="FFFF00"/>
                </a:solidFill>
              </a:rPr>
              <a:t>blur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=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4,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7,</a:t>
            </a:r>
            <a:r>
              <a:rPr lang="en-US" sz="1000" b="0" i="0" dirty="0" smtClean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10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7548" y="27040"/>
            <a:ext cx="2719580" cy="40011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smtClean="0">
                <a:solidFill>
                  <a:srgbClr val="FFFF00"/>
                </a:solidFill>
              </a:rPr>
              <a:t>1000 simulations each</a:t>
            </a:r>
            <a:endParaRPr lang="en-US" sz="2000" b="0" i="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05840"/>
            <a:ext cx="7036708" cy="5120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5886" y="1534886"/>
            <a:ext cx="1452642" cy="461665"/>
          </a:xfrm>
          <a:prstGeom prst="rect">
            <a:avLst/>
          </a:prstGeom>
          <a:solidFill>
            <a:srgbClr val="545B5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i="0" smtClean="0">
                <a:solidFill>
                  <a:srgbClr val="FFFF00"/>
                </a:solidFill>
              </a:rPr>
              <a:t>2-sample</a:t>
            </a:r>
            <a:endParaRPr lang="en-US" sz="2400" b="0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75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025581" cy="838200"/>
          </a:xfrm>
        </p:spPr>
        <p:txBody>
          <a:bodyPr/>
          <a:lstStyle/>
          <a:p>
            <a:r>
              <a:rPr lang="en-US" dirty="0" smtClean="0"/>
              <a:t>ETAC: Global FPR Control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611" y="6201885"/>
            <a:ext cx="7978625" cy="575350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0" dirty="0" smtClean="0">
                <a:solidFill>
                  <a:srgbClr val="FFFF00"/>
                </a:solidFill>
              </a:rPr>
              <a:t>p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=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0.01,</a:t>
            </a:r>
            <a:r>
              <a:rPr lang="en-US" sz="1000" b="0" i="0" dirty="0" smtClean="0">
                <a:solidFill>
                  <a:schemeClr val="bg1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0.005,</a:t>
            </a:r>
            <a:r>
              <a:rPr lang="en-US" sz="1000" b="0" i="0" dirty="0" smtClean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0.002,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0.001  </a:t>
            </a:r>
            <a:r>
              <a:rPr lang="en-US" sz="2800" b="0" i="0" dirty="0" smtClean="0">
                <a:solidFill>
                  <a:srgbClr val="FFFF00"/>
                </a:solidFill>
              </a:rPr>
              <a:t>blur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=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4,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7,</a:t>
            </a:r>
            <a:r>
              <a:rPr lang="en-US" sz="1000" b="0" i="0" dirty="0" smtClean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10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7548" y="27040"/>
            <a:ext cx="2719580" cy="40011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smtClean="0">
                <a:solidFill>
                  <a:srgbClr val="FFFF00"/>
                </a:solidFill>
              </a:rPr>
              <a:t>1000 simulations each</a:t>
            </a:r>
            <a:endParaRPr lang="en-US" sz="2000" b="0" i="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05840"/>
            <a:ext cx="7040880" cy="51206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886" y="1534886"/>
            <a:ext cx="1452642" cy="461665"/>
          </a:xfrm>
          <a:prstGeom prst="rect">
            <a:avLst/>
          </a:prstGeom>
          <a:solidFill>
            <a:srgbClr val="545B5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i="0" dirty="0" smtClean="0">
                <a:solidFill>
                  <a:srgbClr val="FFFF00"/>
                </a:solidFill>
              </a:rPr>
              <a:t>1-sample</a:t>
            </a:r>
            <a:endParaRPr lang="en-US" sz="2400" b="0" i="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3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025581" cy="838200"/>
          </a:xfrm>
        </p:spPr>
        <p:txBody>
          <a:bodyPr/>
          <a:lstStyle/>
          <a:p>
            <a:r>
              <a:rPr lang="en-US" dirty="0" smtClean="0"/>
              <a:t>ETAC: Global FPR Control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611" y="6288257"/>
            <a:ext cx="7978625" cy="513471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0" dirty="0" smtClean="0">
                <a:solidFill>
                  <a:srgbClr val="FFFF00"/>
                </a:solidFill>
              </a:rPr>
              <a:t>p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=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0.01,</a:t>
            </a:r>
            <a:r>
              <a:rPr lang="en-US" sz="1000" b="0" i="0" dirty="0" smtClean="0">
                <a:solidFill>
                  <a:schemeClr val="bg1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0.005,</a:t>
            </a:r>
            <a:r>
              <a:rPr lang="en-US" sz="1000" b="0" i="0" dirty="0" smtClean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0.002,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0.001  </a:t>
            </a:r>
            <a:r>
              <a:rPr lang="en-US" sz="2800" b="0" i="0" dirty="0" smtClean="0">
                <a:solidFill>
                  <a:srgbClr val="FFFF00"/>
                </a:solidFill>
              </a:rPr>
              <a:t>blurs</a:t>
            </a:r>
            <a:r>
              <a:rPr lang="en-US" sz="1000" b="0" i="0" dirty="0" smtClean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=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4,</a:t>
            </a:r>
            <a:r>
              <a:rPr lang="en-US" sz="1000" b="0" i="0" dirty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7,</a:t>
            </a:r>
            <a:r>
              <a:rPr lang="en-US" sz="1000" b="0" i="0" dirty="0" smtClean="0">
                <a:solidFill>
                  <a:srgbClr val="FFFFFF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10</a:t>
            </a:r>
            <a:endParaRPr lang="en-US" sz="2400" b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7886" y="27040"/>
            <a:ext cx="2619242" cy="384721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b="0" i="0" dirty="0" smtClean="0">
                <a:solidFill>
                  <a:srgbClr val="FFFF00"/>
                </a:solidFill>
              </a:rPr>
              <a:t>1000 simulations each</a:t>
            </a:r>
            <a:endParaRPr lang="en-US" sz="1900" b="0" i="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5" y="917331"/>
            <a:ext cx="9146155" cy="5315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230" y="2044471"/>
            <a:ext cx="4171335" cy="707886"/>
          </a:xfrm>
          <a:prstGeom prst="rect">
            <a:avLst/>
          </a:prstGeom>
          <a:solidFill>
            <a:srgbClr val="FFFDAF"/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0" i="0" dirty="0" smtClean="0">
                <a:solidFill>
                  <a:srgbClr val="002060"/>
                </a:solidFill>
              </a:rPr>
              <a:t>3 stimuli x (1-sided &amp; 2-sided tests)</a:t>
            </a:r>
          </a:p>
          <a:p>
            <a:r>
              <a:rPr lang="en-US" sz="2000" b="0" i="0" dirty="0" smtClean="0">
                <a:solidFill>
                  <a:srgbClr val="002060"/>
                </a:solidFill>
              </a:rPr>
              <a:t>Various FPR </a:t>
            </a:r>
            <a:r>
              <a:rPr lang="en-US" sz="2000" dirty="0">
                <a:solidFill>
                  <a:srgbClr val="0070C0"/>
                </a:solidFill>
              </a:rPr>
              <a:t>α</a:t>
            </a:r>
            <a:r>
              <a:rPr lang="en-US" sz="2000" baseline="-25000" dirty="0">
                <a:solidFill>
                  <a:srgbClr val="0070C0"/>
                </a:solidFill>
              </a:rPr>
              <a:t>Goal</a:t>
            </a:r>
            <a:r>
              <a:rPr lang="en-US" sz="2000" b="0" i="0" dirty="0" smtClean="0">
                <a:solidFill>
                  <a:srgbClr val="002060"/>
                </a:solidFill>
              </a:rPr>
              <a:t> from 2%‒9%</a:t>
            </a:r>
            <a:endParaRPr lang="en-US" sz="2000" b="0" i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8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 Resampling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Eklund</a:t>
            </a:r>
            <a:r>
              <a:rPr lang="en-US" dirty="0" smtClean="0"/>
              <a:t>-Nichols resampling methodology:</a:t>
            </a:r>
          </a:p>
          <a:p>
            <a:pPr lvl="1"/>
            <a:r>
              <a:rPr lang="en-US" dirty="0" smtClean="0"/>
              <a:t>Given 198 datasets, choose 40 of them</a:t>
            </a:r>
          </a:p>
          <a:p>
            <a:pPr lvl="1"/>
            <a:r>
              <a:rPr lang="en-US" dirty="0" smtClean="0"/>
              <a:t>1-sample tests = all 40 in one sample </a:t>
            </a:r>
            <a:r>
              <a:rPr lang="en-US" i="1" dirty="0" smtClean="0"/>
              <a:t>t</a:t>
            </a:r>
            <a:r>
              <a:rPr lang="en-US" dirty="0" smtClean="0"/>
              <a:t>-test</a:t>
            </a:r>
          </a:p>
          <a:p>
            <a:pPr lvl="1"/>
            <a:r>
              <a:rPr lang="en-US" dirty="0" smtClean="0"/>
              <a:t>2-sample tests = 20 per sample</a:t>
            </a:r>
          </a:p>
          <a:p>
            <a:pPr lvl="1"/>
            <a:r>
              <a:rPr lang="en-US" dirty="0" smtClean="0"/>
              <a:t>Do this 1000 times</a:t>
            </a:r>
          </a:p>
          <a:p>
            <a:pPr lvl="1"/>
            <a:r>
              <a:rPr lang="en-US" dirty="0" smtClean="0"/>
              <a:t>But </a:t>
            </a:r>
            <a:r>
              <a:rPr lang="mr-IN" dirty="0" smtClean="0"/>
              <a:t>…</a:t>
            </a:r>
            <a:r>
              <a:rPr lang="en-US" dirty="0"/>
              <a:t> </a:t>
            </a:r>
            <a:r>
              <a:rPr lang="en-US" dirty="0" smtClean="0"/>
              <a:t>the 1000 samples aren’t independent</a:t>
            </a:r>
          </a:p>
          <a:p>
            <a:r>
              <a:rPr lang="en-US" dirty="0" smtClean="0"/>
              <a:t>In </a:t>
            </a:r>
            <a:r>
              <a:rPr lang="en-US" dirty="0" smtClean="0">
                <a:solidFill>
                  <a:srgbClr val="FFFF00"/>
                </a:solidFill>
              </a:rPr>
              <a:t>1-sample</a:t>
            </a:r>
            <a:r>
              <a:rPr lang="en-US" dirty="0" smtClean="0"/>
              <a:t> tests, FPR results </a:t>
            </a:r>
            <a:r>
              <a:rPr lang="en-US" i="1" dirty="0" smtClean="0">
                <a:solidFill>
                  <a:srgbClr val="FFFF00"/>
                </a:solidFill>
              </a:rPr>
              <a:t>much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wilder </a:t>
            </a:r>
            <a:r>
              <a:rPr lang="en-US" sz="3200" dirty="0" smtClean="0"/>
              <a:t>(bigger variance)</a:t>
            </a:r>
            <a:r>
              <a:rPr lang="en-US" dirty="0" smtClean="0"/>
              <a:t> than should be</a:t>
            </a:r>
          </a:p>
          <a:p>
            <a:pPr lvl="1"/>
            <a:r>
              <a:rPr lang="en-US" dirty="0" smtClean="0"/>
              <a:t>Verified by doing yet more simulations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➾</a:t>
            </a:r>
            <a:r>
              <a:rPr lang="mr-IN" baseline="30000" dirty="0" smtClean="0">
                <a:solidFill>
                  <a:srgbClr val="FFFF00"/>
                </a:solidFill>
              </a:rPr>
              <a:t> </a:t>
            </a:r>
            <a:r>
              <a:rPr lang="mr-IN" baseline="30000" dirty="0">
                <a:solidFill>
                  <a:srgbClr val="FFFF00"/>
                </a:solidFill>
              </a:rPr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55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82296" y="4069080"/>
            <a:ext cx="8869680" cy="2633472"/>
          </a:xfrm>
          <a:prstGeom prst="roundRect">
            <a:avLst/>
          </a:prstGeom>
          <a:solidFill>
            <a:schemeClr val="bg2">
              <a:lumMod val="50000"/>
              <a:alpha val="57000"/>
            </a:schemeClr>
          </a:solidFill>
          <a:ln w="38100" cap="flat" cmpd="dbl" algn="ctr">
            <a:solidFill>
              <a:srgbClr val="FFFDA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Spatial Inference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3688"/>
            <a:ext cx="8915400" cy="5638800"/>
          </a:xfrm>
        </p:spPr>
        <p:txBody>
          <a:bodyPr/>
          <a:lstStyle/>
          <a:p>
            <a:pPr>
              <a:spcBef>
                <a:spcPts val="464"/>
              </a:spcBef>
              <a:buClr>
                <a:schemeClr val="bg1"/>
              </a:buClr>
            </a:pPr>
            <a:r>
              <a:rPr lang="en-US" b="1" i="1" dirty="0">
                <a:solidFill>
                  <a:srgbClr val="FFFF00"/>
                </a:solidFill>
              </a:rPr>
              <a:t>Goal</a:t>
            </a:r>
            <a:r>
              <a:rPr lang="en-US" dirty="0"/>
              <a:t>: control </a:t>
            </a:r>
            <a:r>
              <a:rPr lang="en-US" i="1" dirty="0">
                <a:solidFill>
                  <a:srgbClr val="FFFF66"/>
                </a:solidFill>
              </a:rPr>
              <a:t>global</a:t>
            </a:r>
            <a:r>
              <a:rPr lang="en-US" dirty="0">
                <a:solidFill>
                  <a:srgbClr val="FFFF66"/>
                </a:solidFill>
              </a:rPr>
              <a:t> </a:t>
            </a:r>
            <a:r>
              <a:rPr lang="en-US" b="1" dirty="0">
                <a:solidFill>
                  <a:srgbClr val="FFFF66"/>
                </a:solidFill>
              </a:rPr>
              <a:t>F</a:t>
            </a:r>
            <a:r>
              <a:rPr lang="en-US" dirty="0"/>
              <a:t>alse </a:t>
            </a:r>
            <a:r>
              <a:rPr lang="en-US" b="1" dirty="0">
                <a:solidFill>
                  <a:srgbClr val="FFFF66"/>
                </a:solidFill>
              </a:rPr>
              <a:t>P</a:t>
            </a:r>
            <a:r>
              <a:rPr lang="en-US" dirty="0"/>
              <a:t>ositive </a:t>
            </a:r>
            <a:r>
              <a:rPr lang="en-US" b="1" dirty="0">
                <a:solidFill>
                  <a:srgbClr val="FFFF66"/>
                </a:solidFill>
              </a:rPr>
              <a:t>R</a:t>
            </a:r>
            <a:r>
              <a:rPr lang="en-US" dirty="0"/>
              <a:t>ate </a:t>
            </a:r>
            <a:r>
              <a:rPr lang="en-US" sz="3200" dirty="0"/>
              <a:t>(</a:t>
            </a:r>
            <a:r>
              <a:rPr lang="en-US" sz="3200" dirty="0">
                <a:solidFill>
                  <a:srgbClr val="FFFF66"/>
                </a:solidFill>
              </a:rPr>
              <a:t>FPR</a:t>
            </a:r>
            <a:r>
              <a:rPr lang="en-US" sz="3200" dirty="0" smtClean="0"/>
              <a:t>) </a:t>
            </a:r>
            <a:r>
              <a:rPr lang="mr-IN" sz="3200" dirty="0" smtClean="0"/>
              <a:t>–</a:t>
            </a:r>
            <a:r>
              <a:rPr lang="en-US" sz="3200" dirty="0" smtClean="0"/>
              <a:t> to 5% level </a:t>
            </a:r>
            <a:r>
              <a:rPr lang="en-US" sz="2800" dirty="0" smtClean="0"/>
              <a:t>(</a:t>
            </a:r>
            <a:r>
              <a:rPr lang="en-US" sz="2800" i="1" dirty="0" smtClean="0"/>
              <a:t>e.g.</a:t>
            </a:r>
            <a:r>
              <a:rPr lang="en-US" sz="2800" dirty="0" smtClean="0"/>
              <a:t>)</a:t>
            </a:r>
          </a:p>
          <a:p>
            <a:pPr lvl="1">
              <a:spcBef>
                <a:spcPts val="464"/>
              </a:spcBef>
              <a:buClr>
                <a:schemeClr val="bg1"/>
              </a:buClr>
            </a:pPr>
            <a:r>
              <a:rPr lang="en-US" b="1" dirty="0" smtClean="0">
                <a:solidFill>
                  <a:srgbClr val="FFFF00"/>
                </a:solidFill>
              </a:rPr>
              <a:t>FPR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rgbClr val="FFFF00"/>
                </a:solidFill>
              </a:rPr>
              <a:t>FWE</a:t>
            </a:r>
            <a:r>
              <a:rPr lang="en-US" dirty="0" smtClean="0"/>
              <a:t> = </a:t>
            </a:r>
            <a:r>
              <a:rPr lang="en-US" b="1" dirty="0" smtClean="0">
                <a:solidFill>
                  <a:srgbClr val="FFFF00"/>
                </a:solidFill>
              </a:rPr>
              <a:t>F</a:t>
            </a:r>
            <a:r>
              <a:rPr lang="en-US" dirty="0" smtClean="0"/>
              <a:t>amily-</a:t>
            </a:r>
            <a:r>
              <a:rPr lang="en-US" b="1" dirty="0" smtClean="0">
                <a:solidFill>
                  <a:srgbClr val="FFFF00"/>
                </a:solidFill>
              </a:rPr>
              <a:t>W</a:t>
            </a:r>
            <a:r>
              <a:rPr lang="en-US" dirty="0" smtClean="0"/>
              <a:t>ise </a:t>
            </a:r>
            <a:r>
              <a:rPr lang="en-US" b="1" dirty="0" smtClean="0">
                <a:solidFill>
                  <a:srgbClr val="FFFF00"/>
                </a:solidFill>
              </a:rPr>
              <a:t>E</a:t>
            </a:r>
            <a:r>
              <a:rPr lang="en-US" dirty="0" smtClean="0"/>
              <a:t>rror</a:t>
            </a:r>
          </a:p>
          <a:p>
            <a:pPr lvl="2">
              <a:spcBef>
                <a:spcPts val="464"/>
              </a:spcBef>
              <a:buClr>
                <a:schemeClr val="bg1"/>
              </a:buClr>
            </a:pPr>
            <a:r>
              <a:rPr lang="en-US" dirty="0" smtClean="0"/>
              <a:t>= rate of errors across the family of voxel tests</a:t>
            </a:r>
          </a:p>
          <a:p>
            <a:pPr lvl="2">
              <a:spcBef>
                <a:spcPts val="464"/>
              </a:spcBef>
              <a:buClr>
                <a:schemeClr val="bg1"/>
              </a:buClr>
            </a:pPr>
            <a:r>
              <a:rPr lang="en-US" dirty="0" smtClean="0"/>
              <a:t>“error” = when </a:t>
            </a:r>
            <a:r>
              <a:rPr lang="en-US" i="1" dirty="0" smtClean="0"/>
              <a:t>anything</a:t>
            </a:r>
            <a:r>
              <a:rPr lang="en-US" dirty="0" smtClean="0"/>
              <a:t> is found in noise-only data </a:t>
            </a:r>
            <a:r>
              <a:rPr lang="en-US" i="1" dirty="0" smtClean="0"/>
              <a:t>vs</a:t>
            </a:r>
            <a:r>
              <a:rPr lang="en-US" dirty="0" smtClean="0"/>
              <a:t> the </a:t>
            </a:r>
            <a:r>
              <a:rPr lang="en-US" b="1" dirty="0" smtClean="0"/>
              <a:t>null hypothesis</a:t>
            </a:r>
            <a:r>
              <a:rPr lang="en-US" dirty="0" smtClean="0"/>
              <a:t> (</a:t>
            </a:r>
            <a:r>
              <a:rPr lang="en-US" i="1" dirty="0" smtClean="0"/>
              <a:t>i.e</a:t>
            </a:r>
            <a:r>
              <a:rPr lang="en-US" dirty="0" smtClean="0"/>
              <a:t>., no “activity”)</a:t>
            </a:r>
          </a:p>
          <a:p>
            <a:pPr>
              <a:spcBef>
                <a:spcPts val="464"/>
              </a:spcBef>
              <a:buClr>
                <a:schemeClr val="bg1"/>
              </a:buClr>
            </a:pPr>
            <a:r>
              <a:rPr lang="en-US" dirty="0"/>
              <a:t>D</a:t>
            </a:r>
            <a:r>
              <a:rPr lang="en-US" dirty="0" smtClean="0"/>
              <a:t>ifferent approach: to control the </a:t>
            </a:r>
            <a:r>
              <a:rPr lang="en-US" b="1" dirty="0" smtClean="0">
                <a:solidFill>
                  <a:srgbClr val="FFFF00"/>
                </a:solidFill>
              </a:rPr>
              <a:t>F</a:t>
            </a:r>
            <a:r>
              <a:rPr lang="en-US" dirty="0" smtClean="0"/>
              <a:t>alse </a:t>
            </a:r>
            <a:r>
              <a:rPr lang="en-US" b="1" dirty="0" smtClean="0">
                <a:solidFill>
                  <a:srgbClr val="FFFF00"/>
                </a:solidFill>
              </a:rPr>
              <a:t>D</a:t>
            </a:r>
            <a:r>
              <a:rPr lang="en-US" dirty="0" smtClean="0"/>
              <a:t>iscovery </a:t>
            </a:r>
            <a:r>
              <a:rPr lang="en-US" b="1" dirty="0" smtClean="0">
                <a:solidFill>
                  <a:srgbClr val="FFFF00"/>
                </a:solidFill>
              </a:rPr>
              <a:t>R</a:t>
            </a:r>
            <a:r>
              <a:rPr lang="en-US" dirty="0" smtClean="0"/>
              <a:t>ate </a:t>
            </a:r>
            <a:r>
              <a:rPr lang="en-US" sz="3200" dirty="0" smtClean="0"/>
              <a:t>(</a:t>
            </a:r>
            <a:r>
              <a:rPr lang="en-US" sz="3200" b="1" dirty="0" smtClean="0">
                <a:solidFill>
                  <a:srgbClr val="FFFF00"/>
                </a:solidFill>
              </a:rPr>
              <a:t>FDR</a:t>
            </a:r>
            <a:r>
              <a:rPr lang="en-US" sz="3200" dirty="0" smtClean="0"/>
              <a:t>, voxel-wise)</a:t>
            </a:r>
          </a:p>
          <a:p>
            <a:pPr lvl="1">
              <a:spcBef>
                <a:spcPts val="464"/>
              </a:spcBef>
              <a:buClr>
                <a:schemeClr val="bg1"/>
              </a:buClr>
            </a:pPr>
            <a:r>
              <a:rPr lang="en-US" sz="2800" dirty="0" smtClean="0"/>
              <a:t>= fraction of ”discoveries” that are “errors”</a:t>
            </a:r>
          </a:p>
          <a:p>
            <a:pPr lvl="1">
              <a:spcBef>
                <a:spcPts val="464"/>
              </a:spcBef>
              <a:buClr>
                <a:schemeClr val="bg1"/>
              </a:buClr>
            </a:pPr>
            <a:r>
              <a:rPr lang="en-US" sz="2800" i="1" dirty="0" smtClean="0"/>
              <a:t>Not</a:t>
            </a:r>
            <a:r>
              <a:rPr lang="en-US" sz="2800" dirty="0" smtClean="0"/>
              <a:t> what I’m going to talk about here</a:t>
            </a:r>
          </a:p>
          <a:p>
            <a:pPr lvl="2">
              <a:spcBef>
                <a:spcPts val="464"/>
              </a:spcBef>
              <a:buClr>
                <a:schemeClr val="bg1"/>
              </a:buClr>
            </a:pPr>
            <a:r>
              <a:rPr lang="en-US" sz="2400" dirty="0" smtClean="0"/>
              <a:t>Difficult to allow for inter-voxel correlation in noise</a:t>
            </a:r>
          </a:p>
        </p:txBody>
      </p:sp>
    </p:spTree>
    <p:extLst>
      <p:ext uri="{BB962C8B-B14F-4D97-AF65-F5344CB8AC3E}">
        <p14:creationId xmlns:p14="http://schemas.microsoft.com/office/powerpoint/2010/main" val="85948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smtClean="0"/>
              <a:t>500 Noise-only Simulations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2" y="859973"/>
            <a:ext cx="3163884" cy="5943600"/>
          </a:xfrm>
          <a:ln>
            <a:solidFill>
              <a:srgbClr val="C0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53741" y="990599"/>
            <a:ext cx="5250773" cy="547551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no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b="0" i="0" dirty="0" smtClean="0">
                <a:solidFill>
                  <a:schemeClr val="bg1"/>
                </a:solidFill>
              </a:rPr>
              <a:t>Each simulation runs 1000 3D </a:t>
            </a:r>
            <a:r>
              <a:rPr lang="en-US" sz="3000" b="0" dirty="0" smtClean="0">
                <a:solidFill>
                  <a:schemeClr val="bg1"/>
                </a:solidFill>
              </a:rPr>
              <a:t>t</a:t>
            </a:r>
            <a:r>
              <a:rPr lang="en-US" sz="3000" b="0" i="0" dirty="0" smtClean="0">
                <a:solidFill>
                  <a:schemeClr val="bg1"/>
                </a:solidFill>
              </a:rPr>
              <a:t>-test cases </a:t>
            </a:r>
            <a:r>
              <a:rPr lang="en-US" sz="2800" b="0" i="0" dirty="0" smtClean="0">
                <a:solidFill>
                  <a:schemeClr val="bg1"/>
                </a:solidFill>
              </a:rPr>
              <a:t>(40 datasets, 1 sample) </a:t>
            </a:r>
            <a:r>
              <a:rPr lang="en-US" sz="3000" b="0" i="0" dirty="0" smtClean="0">
                <a:solidFill>
                  <a:schemeClr val="bg1"/>
                </a:solidFill>
              </a:rPr>
              <a:t>and does cluster-detection </a:t>
            </a:r>
            <a:r>
              <a:rPr lang="en-US" sz="2800" b="0" i="0" dirty="0" smtClean="0">
                <a:solidFill>
                  <a:schemeClr val="bg1"/>
                </a:solidFill>
              </a:rPr>
              <a:t>(fixed cluster-size threshold, not ETAC </a:t>
            </a:r>
            <a:r>
              <a:rPr lang="mr-IN" sz="2800" b="0" i="0" dirty="0" smtClean="0">
                <a:solidFill>
                  <a:schemeClr val="bg1"/>
                </a:solidFill>
              </a:rPr>
              <a:t>–</a:t>
            </a:r>
            <a:r>
              <a:rPr lang="en-US" sz="2800" b="0" i="0" dirty="0" smtClean="0">
                <a:solidFill>
                  <a:schemeClr val="bg1"/>
                </a:solidFill>
              </a:rPr>
              <a:t> for speed)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0" i="0" dirty="0" smtClean="0">
                <a:solidFill>
                  <a:schemeClr val="bg1"/>
                </a:solidFill>
              </a:rPr>
              <a:t>Left column: all 40,000 inputs are independent in each simulation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0" i="0" dirty="0" smtClean="0">
                <a:solidFill>
                  <a:schemeClr val="bg1"/>
                </a:solidFill>
              </a:rPr>
              <a:t>Right column: inputs resampled from 198 datasets in each simulation</a:t>
            </a:r>
          </a:p>
        </p:txBody>
      </p:sp>
    </p:spTree>
    <p:extLst>
      <p:ext uri="{BB962C8B-B14F-4D97-AF65-F5344CB8AC3E}">
        <p14:creationId xmlns:p14="http://schemas.microsoft.com/office/powerpoint/2010/main" val="155372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15400" cy="990600"/>
          </a:xfrm>
        </p:spPr>
        <p:txBody>
          <a:bodyPr/>
          <a:lstStyle/>
          <a:p>
            <a:r>
              <a:rPr lang="en-US" smtClean="0"/>
              <a:t>500 Noise-only Simulations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58541" y="990599"/>
            <a:ext cx="5141921" cy="54755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45720" rIns="45720" rtlCol="0">
            <a:no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000" b="0" i="0" dirty="0" smtClean="0">
                <a:solidFill>
                  <a:schemeClr val="bg1"/>
                </a:solidFill>
              </a:rPr>
              <a:t>Each simulation runs 1000 3D </a:t>
            </a:r>
            <a:r>
              <a:rPr lang="en-US" sz="3000" b="0" dirty="0" smtClean="0">
                <a:solidFill>
                  <a:schemeClr val="bg1"/>
                </a:solidFill>
              </a:rPr>
              <a:t>t</a:t>
            </a:r>
            <a:r>
              <a:rPr lang="en-US" sz="3000" b="0" i="0" dirty="0" smtClean="0">
                <a:solidFill>
                  <a:schemeClr val="bg1"/>
                </a:solidFill>
              </a:rPr>
              <a:t>-test cases </a:t>
            </a:r>
            <a:r>
              <a:rPr lang="en-US" sz="2800" b="0" i="0" dirty="0" smtClean="0">
                <a:solidFill>
                  <a:schemeClr val="bg1"/>
                </a:solidFill>
              </a:rPr>
              <a:t>(40 datasets, 1 sample) </a:t>
            </a:r>
            <a:r>
              <a:rPr lang="en-US" sz="3000" b="0" i="0" dirty="0" smtClean="0">
                <a:solidFill>
                  <a:schemeClr val="bg1"/>
                </a:solidFill>
              </a:rPr>
              <a:t>and does cluster-detection </a:t>
            </a:r>
            <a:r>
              <a:rPr lang="en-US" sz="2800" b="0" i="0" dirty="0" smtClean="0">
                <a:solidFill>
                  <a:schemeClr val="bg1"/>
                </a:solidFill>
              </a:rPr>
              <a:t>(fixed cluster-size threshold, not ETAC </a:t>
            </a:r>
            <a:r>
              <a:rPr lang="mr-IN" sz="2800" b="0" i="0" dirty="0" smtClean="0">
                <a:solidFill>
                  <a:schemeClr val="bg1"/>
                </a:solidFill>
              </a:rPr>
              <a:t>–</a:t>
            </a:r>
            <a:r>
              <a:rPr lang="en-US" sz="2800" b="0" i="0" dirty="0" smtClean="0">
                <a:solidFill>
                  <a:schemeClr val="bg1"/>
                </a:solidFill>
              </a:rPr>
              <a:t> for speed)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0" i="0" dirty="0" smtClean="0">
                <a:solidFill>
                  <a:schemeClr val="bg1"/>
                </a:solidFill>
              </a:rPr>
              <a:t>Left column: all 40,000 inputs are independent in each simulation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0" i="0" dirty="0" smtClean="0">
                <a:solidFill>
                  <a:schemeClr val="bg1"/>
                </a:solidFill>
              </a:rPr>
              <a:t>Right column: inputs resampled from 198 datasets in each simulation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34" b="7421"/>
          <a:stretch/>
        </p:blipFill>
        <p:spPr>
          <a:xfrm>
            <a:off x="97966" y="801188"/>
            <a:ext cx="3817027" cy="5664926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62002" y="1726122"/>
            <a:ext cx="10341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smtClean="0"/>
              <a:t>Independent</a:t>
            </a:r>
          </a:p>
          <a:p>
            <a:pPr algn="ctr"/>
            <a:r>
              <a:rPr lang="en-US" sz="1200" b="0" i="0" dirty="0" smtClean="0"/>
              <a:t>dataset</a:t>
            </a:r>
            <a:endParaRPr lang="en-US" sz="1200" b="0" i="0" dirty="0"/>
          </a:p>
        </p:txBody>
      </p:sp>
      <p:sp>
        <p:nvSpPr>
          <p:cNvPr id="8" name="TextBox 7"/>
          <p:cNvSpPr txBox="1"/>
          <p:nvPr/>
        </p:nvSpPr>
        <p:spPr>
          <a:xfrm>
            <a:off x="2188029" y="2033153"/>
            <a:ext cx="103414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0" i="0" dirty="0" smtClean="0"/>
              <a:t>Resampled</a:t>
            </a:r>
          </a:p>
          <a:p>
            <a:pPr algn="ctr"/>
            <a:r>
              <a:rPr lang="en-US" sz="1200" b="0" i="0" dirty="0" smtClean="0"/>
              <a:t>datasets</a:t>
            </a:r>
            <a:endParaRPr lang="en-US" sz="1200" b="0" i="0" dirty="0"/>
          </a:p>
        </p:txBody>
      </p:sp>
    </p:spTree>
    <p:extLst>
      <p:ext uri="{BB962C8B-B14F-4D97-AF65-F5344CB8AC3E}">
        <p14:creationId xmlns:p14="http://schemas.microsoft.com/office/powerpoint/2010/main" val="116646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52400"/>
            <a:ext cx="8173065" cy="838200"/>
          </a:xfrm>
        </p:spPr>
        <p:txBody>
          <a:bodyPr/>
          <a:lstStyle/>
          <a:p>
            <a:r>
              <a:rPr lang="en-US" dirty="0" smtClean="0"/>
              <a:t>ETAC: FPR spatial density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97280"/>
            <a:ext cx="9141147" cy="4270248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1710214" y="5577840"/>
            <a:ext cx="5678106" cy="748720"/>
            <a:chOff x="1910994" y="5204001"/>
            <a:chExt cx="5678106" cy="7487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95126" y="2602062"/>
              <a:ext cx="373888" cy="55777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910994" y="5552611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chemeClr val="bg1"/>
                  </a:solidFill>
                </a:rPr>
                <a:t>small</a:t>
              </a:r>
              <a:endParaRPr lang="en-US" sz="2000" b="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20327" y="55526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chemeClr val="bg1"/>
                  </a:solidFill>
                </a:rPr>
                <a:t>max</a:t>
              </a:r>
              <a:endParaRPr lang="en-US" sz="20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674554" y="6126505"/>
            <a:ext cx="3953283" cy="575350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0" i="0" dirty="0" smtClean="0">
                <a:solidFill>
                  <a:schemeClr val="bg1"/>
                </a:solidFill>
              </a:rPr>
              <a:t>Fairly uniform in space</a:t>
            </a:r>
            <a:endParaRPr lang="en-US" sz="2400" b="0" i="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72748" y="27040"/>
            <a:ext cx="2234380" cy="40011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smtClean="0">
                <a:solidFill>
                  <a:srgbClr val="FFFF00"/>
                </a:solidFill>
              </a:rPr>
              <a:t>20000 simulations</a:t>
            </a:r>
            <a:endParaRPr lang="en-US" sz="2000" b="0" i="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600" dirty="0" smtClean="0"/>
              <a:t>Global Threshold: FPR density</a:t>
            </a:r>
            <a:endParaRPr lang="en-US" sz="4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97280"/>
            <a:ext cx="9144000" cy="4271581"/>
          </a:xfrm>
          <a:prstGeom prst="rect">
            <a:avLst/>
          </a:prstGeom>
          <a:ln>
            <a:solidFill>
              <a:srgbClr val="C00000"/>
            </a:solidFill>
          </a:ln>
        </p:spPr>
      </p:pic>
      <p:grpSp>
        <p:nvGrpSpPr>
          <p:cNvPr id="15" name="Group 14"/>
          <p:cNvGrpSpPr/>
          <p:nvPr/>
        </p:nvGrpSpPr>
        <p:grpSpPr>
          <a:xfrm>
            <a:off x="1710214" y="5577840"/>
            <a:ext cx="5678106" cy="748720"/>
            <a:chOff x="1910994" y="5204001"/>
            <a:chExt cx="5678106" cy="74872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95126" y="2602062"/>
              <a:ext cx="373888" cy="55777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910994" y="5552611"/>
              <a:ext cx="7841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chemeClr val="bg1"/>
                  </a:solidFill>
                </a:rPr>
                <a:t>small</a:t>
              </a:r>
              <a:endParaRPr lang="en-US" sz="2000" b="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20327" y="5552611"/>
              <a:ext cx="6687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 smtClean="0">
                  <a:solidFill>
                    <a:schemeClr val="bg1"/>
                  </a:solidFill>
                </a:rPr>
                <a:t>max</a:t>
              </a:r>
              <a:endParaRPr lang="en-US" sz="20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674554" y="6126505"/>
            <a:ext cx="3953283" cy="575350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0" i="0" dirty="0" smtClean="0">
                <a:solidFill>
                  <a:schemeClr val="bg1"/>
                </a:solidFill>
              </a:rPr>
              <a:t>Not so uniform in space</a:t>
            </a:r>
            <a:endParaRPr lang="en-US" sz="24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5140"/>
            <a:ext cx="8915400" cy="838200"/>
          </a:xfrm>
        </p:spPr>
        <p:txBody>
          <a:bodyPr/>
          <a:lstStyle/>
          <a:p>
            <a:r>
              <a:rPr lang="en-US" dirty="0" smtClean="0"/>
              <a:t>Task Detection Power:</a:t>
            </a:r>
            <a:r>
              <a:rPr lang="en-US" u="none" dirty="0" smtClean="0"/>
              <a:t> 		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44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sz="4400" dirty="0" smtClean="0"/>
              <a:t> </a:t>
            </a:r>
            <a:r>
              <a:rPr lang="en-US" sz="4400" i="1" dirty="0" smtClean="0">
                <a:solidFill>
                  <a:srgbClr val="FFFDAF"/>
                </a:solidFill>
                <a:uFill>
                  <a:solidFill>
                    <a:srgbClr val="FFFF00"/>
                  </a:solidFill>
                </a:uFill>
              </a:rPr>
              <a:t>minus</a:t>
            </a:r>
            <a:r>
              <a:rPr lang="en-US" sz="4400" dirty="0" smtClean="0"/>
              <a:t> </a:t>
            </a:r>
            <a:r>
              <a:rPr lang="en-US" sz="4400" dirty="0" smtClean="0">
                <a:solidFill>
                  <a:srgbClr val="00D1FF"/>
                </a:solidFill>
                <a:uFill>
                  <a:solidFill>
                    <a:srgbClr val="FFFF00"/>
                  </a:solidFill>
                </a:uFill>
              </a:rPr>
              <a:t>Global Threshold</a:t>
            </a:r>
            <a:endParaRPr lang="en-US" sz="4400" dirty="0">
              <a:solidFill>
                <a:srgbClr val="00D1FF"/>
              </a:solidFill>
              <a:uFill>
                <a:solidFill>
                  <a:srgbClr val="FFFF00"/>
                </a:solidFill>
              </a:u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9" y="1522221"/>
            <a:ext cx="8340892" cy="390253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" t="1042" r="3797" b="832"/>
          <a:stretch/>
        </p:blipFill>
        <p:spPr>
          <a:xfrm>
            <a:off x="30823" y="1515988"/>
            <a:ext cx="649539" cy="3941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352" y="5476129"/>
            <a:ext cx="7970479" cy="1325366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0" i="0" dirty="0" smtClean="0">
                <a:solidFill>
                  <a:schemeClr val="bg1"/>
                </a:solidFill>
              </a:rPr>
              <a:t>UCLA Phenomics study (</a:t>
            </a:r>
            <a:r>
              <a:rPr lang="en-US" sz="2800" b="0" dirty="0" smtClean="0">
                <a:solidFill>
                  <a:schemeClr val="bg1"/>
                </a:solidFill>
              </a:rPr>
              <a:t>pamenc vs control task</a:t>
            </a:r>
            <a:r>
              <a:rPr lang="en-US" sz="2800" b="0" i="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800" b="0" i="0" dirty="0" smtClean="0">
                <a:solidFill>
                  <a:schemeClr val="bg1"/>
                </a:solidFill>
              </a:rPr>
              <a:t>20 </a:t>
            </a:r>
            <a:r>
              <a:rPr lang="en-US" sz="2400" b="0" i="0" dirty="0" smtClean="0">
                <a:solidFill>
                  <a:schemeClr val="bg1"/>
                </a:solidFill>
              </a:rPr>
              <a:t>(out of 81) </a:t>
            </a:r>
            <a:r>
              <a:rPr lang="en-US" sz="2800" b="0" i="0" dirty="0" smtClean="0">
                <a:solidFill>
                  <a:schemeClr val="bg1"/>
                </a:solidFill>
              </a:rPr>
              <a:t>subjects per test</a:t>
            </a:r>
          </a:p>
          <a:p>
            <a:pPr algn="ctr"/>
            <a:r>
              <a:rPr lang="en-US" sz="2800" b="0" i="0" dirty="0" smtClean="0">
                <a:solidFill>
                  <a:srgbClr val="FFFF00"/>
                </a:solidFill>
              </a:rPr>
              <a:t>➾</a:t>
            </a:r>
            <a:r>
              <a:rPr lang="en-US" sz="2800" b="0" i="0" dirty="0" smtClean="0">
                <a:solidFill>
                  <a:schemeClr val="bg1"/>
                </a:solidFill>
              </a:rPr>
              <a:t> data from OpenFMRI web site</a:t>
            </a:r>
            <a:endParaRPr lang="en-US" sz="2800" b="0" i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8052" y="27040"/>
            <a:ext cx="1959076" cy="40011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i="0" dirty="0" smtClean="0">
                <a:solidFill>
                  <a:srgbClr val="FFFF00"/>
                </a:solidFill>
              </a:rPr>
              <a:t>500 simulations</a:t>
            </a:r>
            <a:endParaRPr lang="en-US" sz="2000" b="0" i="0" dirty="0">
              <a:solidFill>
                <a:srgbClr val="FFFF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7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55140"/>
            <a:ext cx="8915400" cy="838200"/>
          </a:xfrm>
        </p:spPr>
        <p:txBody>
          <a:bodyPr/>
          <a:lstStyle/>
          <a:p>
            <a:r>
              <a:rPr lang="en-US" sz="4400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sz="4400" dirty="0"/>
              <a:t> </a:t>
            </a:r>
            <a:r>
              <a:rPr lang="en-US" sz="4400" dirty="0" smtClean="0"/>
              <a:t>activation mask</a:t>
            </a:r>
            <a:br>
              <a:rPr lang="en-US" sz="4400" dirty="0" smtClean="0"/>
            </a:br>
            <a:r>
              <a:rPr lang="en-US" sz="4000" dirty="0" smtClean="0"/>
              <a:t>(2% FPR, all 81 subjects)</a:t>
            </a:r>
            <a:endParaRPr lang="en-US" sz="4400" dirty="0">
              <a:solidFill>
                <a:srgbClr val="00D1FF"/>
              </a:solidFill>
              <a:uFill>
                <a:solidFill>
                  <a:srgbClr val="FFFF00"/>
                </a:solidFill>
              </a:u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5352" y="5476129"/>
            <a:ext cx="7970479" cy="1325366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2800" b="0" i="0" dirty="0" smtClean="0">
                <a:solidFill>
                  <a:schemeClr val="bg1"/>
                </a:solidFill>
              </a:rPr>
              <a:t>UCLA Phenomics study (</a:t>
            </a:r>
            <a:r>
              <a:rPr lang="en-US" sz="2800" b="0" dirty="0" smtClean="0">
                <a:solidFill>
                  <a:schemeClr val="bg1"/>
                </a:solidFill>
              </a:rPr>
              <a:t>pamenc vs control task</a:t>
            </a:r>
            <a:r>
              <a:rPr lang="en-US" sz="2800" b="0" i="0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800" b="0" i="0" dirty="0" smtClean="0">
                <a:solidFill>
                  <a:schemeClr val="bg1"/>
                </a:solidFill>
              </a:rPr>
              <a:t>20 </a:t>
            </a:r>
            <a:r>
              <a:rPr lang="en-US" sz="2400" b="0" i="0" dirty="0" smtClean="0">
                <a:solidFill>
                  <a:schemeClr val="bg1"/>
                </a:solidFill>
              </a:rPr>
              <a:t>(out of 81) </a:t>
            </a:r>
            <a:r>
              <a:rPr lang="en-US" sz="2800" b="0" i="0" dirty="0" smtClean="0">
                <a:solidFill>
                  <a:schemeClr val="bg1"/>
                </a:solidFill>
              </a:rPr>
              <a:t>subjects per test</a:t>
            </a:r>
          </a:p>
          <a:p>
            <a:pPr algn="ctr"/>
            <a:r>
              <a:rPr lang="en-US" sz="2800" b="0" i="0" dirty="0" smtClean="0">
                <a:solidFill>
                  <a:srgbClr val="FFFF00"/>
                </a:solidFill>
              </a:rPr>
              <a:t>➾</a:t>
            </a:r>
            <a:r>
              <a:rPr lang="en-US" sz="2800" b="0" i="0" dirty="0" smtClean="0">
                <a:solidFill>
                  <a:schemeClr val="bg1"/>
                </a:solidFill>
              </a:rPr>
              <a:t> data from OpenFMRI web site</a:t>
            </a:r>
            <a:endParaRPr lang="en-US" sz="2800" b="0" i="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" y="1517904"/>
            <a:ext cx="8339327" cy="390489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5303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latin typeface="Arial Rounded MT Bold" charset="0"/>
                    <a:ea typeface="Arial Rounded MT Bold" charset="0"/>
                    <a:cs typeface="Arial Rounded MT Bold" charset="0"/>
                  </a:rPr>
                  <a:t>ETAC</a:t>
                </a:r>
                <a:r>
                  <a:rPr lang="en-US" dirty="0" smtClean="0"/>
                  <a:t> algorithm: program </a:t>
                </a:r>
                <a:r>
                  <a:rPr lang="de-DE" b="1" dirty="0" smtClean="0">
                    <a:solidFill>
                      <a:srgbClr val="CCFF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3dXClustSim</a:t>
                </a:r>
                <a:endParaRPr lang="en-US" dirty="0" smtClean="0"/>
              </a:p>
              <a:p>
                <a:r>
                  <a:rPr lang="en-US" dirty="0" smtClean="0"/>
                  <a:t>User adds options to </a:t>
                </a:r>
                <a:r>
                  <a:rPr lang="de-DE" b="1" dirty="0">
                    <a:solidFill>
                      <a:srgbClr val="CCFF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3dttest</a:t>
                </a:r>
                <a:r>
                  <a:rPr lang="de-DE" b="1" dirty="0" smtClean="0">
                    <a:solidFill>
                      <a:srgbClr val="CCFF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++</a:t>
                </a:r>
                <a:r>
                  <a:rPr lang="de-DE" b="1" dirty="0" smtClean="0">
                    <a:ea typeface="Courier New" charset="0"/>
                    <a:cs typeface="Courier New" charset="0"/>
                  </a:rPr>
                  <a:t> </a:t>
                </a:r>
                <a:r>
                  <a:rPr lang="de-DE" dirty="0" smtClean="0">
                    <a:ea typeface="Courier New" charset="0"/>
                    <a:cs typeface="Courier New" charset="0"/>
                  </a:rPr>
                  <a:t>to run </a:t>
                </a:r>
                <a:r>
                  <a:rPr lang="de-DE" dirty="0" smtClean="0">
                    <a:latin typeface="Arial Rounded MT Bold" charset="0"/>
                    <a:ea typeface="Arial Rounded MT Bold" charset="0"/>
                    <a:cs typeface="Arial Rounded MT Bold" charset="0"/>
                  </a:rPr>
                  <a:t>ETAC </a:t>
                </a:r>
                <a:r>
                  <a:rPr lang="de-DE" dirty="0" smtClean="0">
                    <a:ea typeface="Courier New" charset="0"/>
                    <a:cs typeface="Courier New" charset="0"/>
                  </a:rPr>
                  <a:t>after the group</a:t>
                </a:r>
                <a:r>
                  <a:rPr lang="de-DE" i="1" dirty="0" smtClean="0">
                    <a:ea typeface="Courier New" charset="0"/>
                    <a:cs typeface="Courier New" charset="0"/>
                  </a:rPr>
                  <a:t> t</a:t>
                </a:r>
                <a:r>
                  <a:rPr lang="de-DE" dirty="0" smtClean="0">
                    <a:ea typeface="Courier New" charset="0"/>
                    <a:cs typeface="Courier New" charset="0"/>
                  </a:rPr>
                  <a:t>-tests are done</a:t>
                </a:r>
              </a:p>
              <a:p>
                <a:pPr lvl="1"/>
                <a:r>
                  <a:rPr lang="de-DE" dirty="0" smtClean="0">
                    <a:ea typeface="Courier New" charset="0"/>
                    <a:cs typeface="Courier New" charset="0"/>
                  </a:rPr>
                  <a:t> </a:t>
                </a:r>
                <a:r>
                  <a:rPr lang="de-DE" b="1" dirty="0" smtClean="0">
                    <a:solidFill>
                      <a:srgbClr val="CCFF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–ETAC</a:t>
                </a:r>
                <a:r>
                  <a:rPr lang="de-DE" b="1" dirty="0" smtClean="0">
                    <a:solidFill>
                      <a:srgbClr val="CCFF00"/>
                    </a:solidFill>
                    <a:ea typeface="Courier New" charset="0"/>
                    <a:cs typeface="Courier New" charset="0"/>
                  </a:rPr>
                  <a:t> </a:t>
                </a:r>
                <a:r>
                  <a:rPr lang="de-DE" dirty="0" smtClean="0">
                    <a:ea typeface="Courier New" charset="0"/>
                    <a:cs typeface="Courier New" charset="0"/>
                  </a:rPr>
                  <a:t>to enable the algorithm</a:t>
                </a:r>
              </a:p>
              <a:p>
                <a:pPr lvl="1"/>
                <a:r>
                  <a:rPr lang="de-DE" dirty="0" smtClean="0">
                    <a:ea typeface="Courier New" charset="0"/>
                    <a:cs typeface="Courier New" charset="0"/>
                  </a:rPr>
                  <a:t> </a:t>
                </a:r>
                <a:r>
                  <a:rPr lang="de-DE" b="1" dirty="0" smtClean="0">
                    <a:solidFill>
                      <a:srgbClr val="CCFF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–ETAC_blur</a:t>
                </a:r>
                <a:r>
                  <a:rPr lang="de-DE" b="1" dirty="0" smtClean="0">
                    <a:solidFill>
                      <a:srgbClr val="CCFF00"/>
                    </a:solidFill>
                    <a:ea typeface="Courier New" charset="0"/>
                    <a:cs typeface="Courier New" charset="0"/>
                  </a:rPr>
                  <a:t> </a:t>
                </a:r>
                <a:r>
                  <a:rPr lang="de-DE" dirty="0" smtClean="0">
                    <a:ea typeface="Courier New" charset="0"/>
                    <a:cs typeface="Courier New" charset="0"/>
                  </a:rPr>
                  <a:t>to specify blur cases to use</a:t>
                </a:r>
              </a:p>
              <a:p>
                <a:pPr lvl="1"/>
                <a:r>
                  <a:rPr lang="de-DE" dirty="0" smtClean="0">
                    <a:ea typeface="Courier New" charset="0"/>
                    <a:cs typeface="Courier New" charset="0"/>
                  </a:rPr>
                  <a:t> </a:t>
                </a:r>
                <a:r>
                  <a:rPr lang="de-DE" b="1" dirty="0" smtClean="0">
                    <a:solidFill>
                      <a:srgbClr val="CCFF00"/>
                    </a:solidFill>
                    <a:latin typeface="Courier New" charset="0"/>
                    <a:ea typeface="Courier New" charset="0"/>
                    <a:cs typeface="Courier New" charset="0"/>
                  </a:rPr>
                  <a:t>–ETAC_opt</a:t>
                </a:r>
                <a:r>
                  <a:rPr lang="de-DE" b="1" dirty="0" smtClean="0">
                    <a:solidFill>
                      <a:srgbClr val="CCFF00"/>
                    </a:solidFill>
                    <a:ea typeface="Courier New" charset="0"/>
                    <a:cs typeface="Courier New" charset="0"/>
                  </a:rPr>
                  <a:t> </a:t>
                </a:r>
                <a:r>
                  <a:rPr lang="de-DE" dirty="0" smtClean="0">
                    <a:ea typeface="Courier New" charset="0"/>
                    <a:cs typeface="Courier New" charset="0"/>
                  </a:rPr>
                  <a:t>to specify thresholding options</a:t>
                </a:r>
              </a:p>
              <a:p>
                <a:pPr lvl="2"/>
                <a:r>
                  <a:rPr lang="de-DE" dirty="0" smtClean="0">
                    <a:ea typeface="Courier New" charset="0"/>
                    <a:cs typeface="Courier New" charset="0"/>
                  </a:rPr>
                  <a:t>To change from default per-voxel </a:t>
                </a:r>
                <a:r>
                  <a:rPr lang="de-DE" i="1" dirty="0" smtClean="0">
                    <a:ea typeface="Courier New" charset="0"/>
                    <a:cs typeface="Courier New" charset="0"/>
                  </a:rPr>
                  <a:t>p</a:t>
                </a:r>
                <a:r>
                  <a:rPr lang="de-DE" dirty="0" smtClean="0">
                    <a:ea typeface="Courier New" charset="0"/>
                    <a:cs typeface="Courier New" charset="0"/>
                  </a:rPr>
                  <a:t>-values of</a:t>
                </a:r>
                <a:r>
                  <a:rPr lang="de-DE" dirty="0">
                    <a:ea typeface="Courier New" charset="0"/>
                    <a:cs typeface="Courier New" charset="0"/>
                  </a:rPr>
                  <a:t> 	</a:t>
                </a:r>
                <a:r>
                  <a:rPr lang="en-US" sz="2400" dirty="0" smtClean="0"/>
                  <a:t>0.0100  0.0056  0.0031  0.0018  0.0010</a:t>
                </a:r>
              </a:p>
              <a:p>
                <a:pPr lvl="2"/>
                <a:r>
                  <a:rPr lang="en-US" dirty="0" smtClean="0"/>
                  <a:t>To change default clustering parameters</a:t>
                </a:r>
                <a:r>
                  <a:rPr lang="en-US" dirty="0"/>
                  <a:t>	</a:t>
                </a:r>
                <a:r>
                  <a:rPr lang="en-US" sz="2400" dirty="0" smtClean="0"/>
                  <a:t>NN=2   FOM=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400" i="1">
                            <a:latin typeface="Cambria Math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400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400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2400" dirty="0" smtClean="0"/>
                  <a:t>  2-sided tests  goal=</a:t>
                </a:r>
                <a:r>
                  <a:rPr lang="en-US" sz="2400" dirty="0" smtClean="0">
                    <a:solidFill>
                      <a:srgbClr val="FFFF00"/>
                    </a:solidFill>
                  </a:rPr>
                  <a:t>α</a:t>
                </a:r>
                <a:r>
                  <a:rPr lang="en-US" sz="2400" baseline="-25000" dirty="0" smtClean="0">
                    <a:solidFill>
                      <a:srgbClr val="FFFF00"/>
                    </a:solidFill>
                  </a:rPr>
                  <a:t>Goal</a:t>
                </a:r>
                <a:r>
                  <a:rPr lang="en-US" sz="2400" dirty="0" smtClean="0"/>
                  <a:t>=5%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2529" t="-3459" r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0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ETAC </a:t>
            </a:r>
            <a:r>
              <a:rPr lang="en-US" dirty="0" smtClean="0"/>
              <a:t>Sample Command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3dttest++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-setA </a:t>
            </a:r>
            <a:r>
              <a:rPr lang="en-US" sz="2800" b="1" i="1" dirty="0" smtClean="0">
                <a:solidFill>
                  <a:srgbClr val="FFFDAF"/>
                </a:solidFill>
                <a:latin typeface="Courier New" charset="0"/>
                <a:ea typeface="Courier New" charset="0"/>
                <a:cs typeface="Courier New" charset="0"/>
              </a:rPr>
              <a:t>datasets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 -setB </a:t>
            </a:r>
            <a:r>
              <a:rPr lang="en-US" sz="2800" b="1" i="1" dirty="0" smtClean="0">
                <a:solidFill>
                  <a:srgbClr val="FFFDAF"/>
                </a:solidFill>
                <a:latin typeface="Courier New" charset="0"/>
                <a:ea typeface="Courier New" charset="0"/>
                <a:cs typeface="Courier New" charset="0"/>
              </a:rPr>
              <a:t>datasets</a:t>
            </a:r>
            <a:r>
              <a:rPr lang="en-US" sz="2800" b="1" dirty="0" smtClean="0">
                <a:solidFill>
                  <a:srgbClr val="FFFDAF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{ other options here ... }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 -prefix </a:t>
            </a:r>
            <a:r>
              <a:rPr lang="en-US" sz="28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Gtest.nii</a:t>
            </a:r>
            <a:endParaRPr lang="en-US" sz="2800" b="1" i="1" dirty="0">
              <a:solidFill>
                <a:srgbClr val="CCFF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Courier New" charset="0"/>
                <a:ea typeface="Courier New" charset="0"/>
                <a:cs typeface="Courier New" charset="0"/>
              </a:rPr>
              <a:t> -prefix_clustsim </a:t>
            </a:r>
            <a:r>
              <a:rPr lang="en-US" sz="28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GtestX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-ETAC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 -ETAC_blur 6 12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 -ETAC_opt</a:t>
            </a:r>
            <a:endParaRPr lang="en-US" sz="2800" b="1" dirty="0">
              <a:solidFill>
                <a:srgbClr val="FFFF00"/>
              </a:solidFill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 sid=2:pthr=0.01,0.003,0.001:name=TestA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sz="2800" b="1" dirty="0" smtClean="0">
                <a:solidFill>
                  <a:srgbClr val="FFFDAF"/>
                </a:solidFill>
                <a:latin typeface="Courier New" charset="0"/>
                <a:ea typeface="Courier New" charset="0"/>
                <a:cs typeface="Courier New" charset="0"/>
              </a:rPr>
              <a:t>-</a:t>
            </a:r>
            <a:r>
              <a:rPr lang="en-US" sz="2800" b="1" dirty="0">
                <a:solidFill>
                  <a:srgbClr val="FFFDAF"/>
                </a:solidFill>
                <a:latin typeface="Courier New" charset="0"/>
                <a:ea typeface="Courier New" charset="0"/>
                <a:cs typeface="Courier New" charset="0"/>
              </a:rPr>
              <a:t>ETAC_opt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FDAF"/>
                </a:solidFill>
                <a:latin typeface="Courier New" charset="0"/>
                <a:ea typeface="Courier New" charset="0"/>
                <a:cs typeface="Courier New" charset="0"/>
              </a:rPr>
              <a:t> sid=1:pthr=0.01,0.003,0.001:name=TestB</a:t>
            </a:r>
            <a:endParaRPr lang="en-US" sz="2800" b="1" dirty="0">
              <a:solidFill>
                <a:srgbClr val="FFFDAF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1104" y="3655367"/>
            <a:ext cx="4689104" cy="461665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i="0" dirty="0" smtClean="0">
                <a:solidFill>
                  <a:schemeClr val="bg1"/>
                </a:solidFill>
              </a:rPr>
              <a:t>Combines with any other blurring</a:t>
            </a:r>
            <a:endParaRPr lang="en-US" sz="2400" b="0" i="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 bwMode="auto">
          <a:xfrm flipH="1">
            <a:off x="3712464" y="3886200"/>
            <a:ext cx="54864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FF0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7596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 </a:t>
            </a:r>
            <a:r>
              <a:rPr lang="en-US" dirty="0" smtClean="0"/>
              <a:t>Sample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066800"/>
            <a:ext cx="8915400" cy="5638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.5percent.txt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2sid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  <a:endParaRPr lang="en-US" sz="32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1pos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1neg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896" y="5967984"/>
            <a:ext cx="4613764" cy="52322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chemeClr val="bg1"/>
                </a:solidFill>
              </a:rPr>
              <a:t>Plus</a:t>
            </a:r>
            <a:r>
              <a:rPr lang="en-US" sz="2800" b="0" i="0" dirty="0">
                <a:solidFill>
                  <a:schemeClr val="bg1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a set of </a:t>
            </a:r>
            <a:r>
              <a:rPr lang="en-US" sz="2800" i="0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B12.0</a:t>
            </a:r>
            <a:r>
              <a:rPr lang="en-US" sz="2800" b="0" i="0" dirty="0" smtClean="0">
                <a:solidFill>
                  <a:srgbClr val="FFFF00"/>
                </a:solidFill>
              </a:rPr>
              <a:t> </a:t>
            </a:r>
            <a:r>
              <a:rPr lang="en-US" sz="2800" b="0" i="0" dirty="0" smtClean="0">
                <a:solidFill>
                  <a:schemeClr val="bg1"/>
                </a:solidFill>
              </a:rPr>
              <a:t>outputs</a:t>
            </a:r>
            <a:endParaRPr lang="en-US" sz="2800" b="0" i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39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 </a:t>
            </a:r>
            <a:r>
              <a:rPr lang="en-US" dirty="0" smtClean="0"/>
              <a:t>Sample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066800"/>
            <a:ext cx="8915400" cy="5638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.5percent.txt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2sid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  <a:endParaRPr lang="en-US" sz="32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1pos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1neg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896" y="5967984"/>
            <a:ext cx="6723315" cy="52322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chemeClr val="bg1"/>
                </a:solidFill>
              </a:rPr>
              <a:t>The main </a:t>
            </a:r>
            <a:r>
              <a:rPr lang="en-US" sz="2800" b="0" dirty="0" smtClean="0">
                <a:solidFill>
                  <a:schemeClr val="bg1"/>
                </a:solidFill>
              </a:rPr>
              <a:t>t</a:t>
            </a:r>
            <a:r>
              <a:rPr lang="en-US" sz="2800" b="0" i="0" dirty="0" smtClean="0">
                <a:solidFill>
                  <a:schemeClr val="bg1"/>
                </a:solidFill>
              </a:rPr>
              <a:t>-test output file, </a:t>
            </a:r>
            <a:r>
              <a:rPr lang="en-US" sz="2800" b="0" dirty="0" smtClean="0">
                <a:solidFill>
                  <a:schemeClr val="bg1"/>
                </a:solidFill>
              </a:rPr>
              <a:t>unthresholded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9774" y="1405581"/>
            <a:ext cx="241122" cy="4878493"/>
          </a:xfrm>
          <a:custGeom>
            <a:avLst/>
            <a:gdLst>
              <a:gd name="connsiteX0" fmla="*/ 45720 w 55037"/>
              <a:gd name="connsiteY0" fmla="*/ 292870 h 5203260"/>
              <a:gd name="connsiteX1" fmla="*/ 18288 w 55037"/>
              <a:gd name="connsiteY1" fmla="*/ 5203198 h 5203260"/>
              <a:gd name="connsiteX2" fmla="*/ 54864 w 55037"/>
              <a:gd name="connsiteY2" fmla="*/ 402598 h 5203260"/>
              <a:gd name="connsiteX3" fmla="*/ 0 w 55037"/>
              <a:gd name="connsiteY3" fmla="*/ 256294 h 5203260"/>
              <a:gd name="connsiteX0" fmla="*/ 82429 w 82429"/>
              <a:gd name="connsiteY0" fmla="*/ 36576 h 4956000"/>
              <a:gd name="connsiteX1" fmla="*/ 54997 w 82429"/>
              <a:gd name="connsiteY1" fmla="*/ 4946904 h 4956000"/>
              <a:gd name="connsiteX2" fmla="*/ 133 w 82429"/>
              <a:gd name="connsiteY2" fmla="*/ 1225296 h 4956000"/>
              <a:gd name="connsiteX3" fmla="*/ 36709 w 82429"/>
              <a:gd name="connsiteY3" fmla="*/ 0 h 4956000"/>
              <a:gd name="connsiteX0" fmla="*/ 768105 w 801817"/>
              <a:gd name="connsiteY0" fmla="*/ 198079 h 5108756"/>
              <a:gd name="connsiteX1" fmla="*/ 740673 w 801817"/>
              <a:gd name="connsiteY1" fmla="*/ 5108407 h 5108756"/>
              <a:gd name="connsiteX2" fmla="*/ 9 w 801817"/>
              <a:gd name="connsiteY2" fmla="*/ 454111 h 5108756"/>
              <a:gd name="connsiteX3" fmla="*/ 722385 w 801817"/>
              <a:gd name="connsiteY3" fmla="*/ 161503 h 5108756"/>
              <a:gd name="connsiteX0" fmla="*/ 832113 w 833712"/>
              <a:gd name="connsiteY0" fmla="*/ 591271 h 5108592"/>
              <a:gd name="connsiteX1" fmla="*/ 740673 w 833712"/>
              <a:gd name="connsiteY1" fmla="*/ 5108407 h 5108592"/>
              <a:gd name="connsiteX2" fmla="*/ 9 w 833712"/>
              <a:gd name="connsiteY2" fmla="*/ 454111 h 5108592"/>
              <a:gd name="connsiteX3" fmla="*/ 722385 w 833712"/>
              <a:gd name="connsiteY3" fmla="*/ 161503 h 5108592"/>
              <a:gd name="connsiteX0" fmla="*/ 832329 w 833928"/>
              <a:gd name="connsiteY0" fmla="*/ 578717 h 5096038"/>
              <a:gd name="connsiteX1" fmla="*/ 740889 w 833928"/>
              <a:gd name="connsiteY1" fmla="*/ 5095853 h 5096038"/>
              <a:gd name="connsiteX2" fmla="*/ 225 w 833928"/>
              <a:gd name="connsiteY2" fmla="*/ 441557 h 5096038"/>
              <a:gd name="connsiteX3" fmla="*/ 823185 w 833928"/>
              <a:gd name="connsiteY3" fmla="*/ 176381 h 5096038"/>
              <a:gd name="connsiteX0" fmla="*/ 832381 w 833980"/>
              <a:gd name="connsiteY0" fmla="*/ 578717 h 5096038"/>
              <a:gd name="connsiteX1" fmla="*/ 740941 w 833980"/>
              <a:gd name="connsiteY1" fmla="*/ 5095853 h 5096038"/>
              <a:gd name="connsiteX2" fmla="*/ 277 w 833980"/>
              <a:gd name="connsiteY2" fmla="*/ 441557 h 5096038"/>
              <a:gd name="connsiteX3" fmla="*/ 832381 w 833980"/>
              <a:gd name="connsiteY3" fmla="*/ 176381 h 5096038"/>
              <a:gd name="connsiteX0" fmla="*/ 184873 w 185332"/>
              <a:gd name="connsiteY0" fmla="*/ 418020 h 4935393"/>
              <a:gd name="connsiteX1" fmla="*/ 93433 w 185332"/>
              <a:gd name="connsiteY1" fmla="*/ 4935156 h 4935393"/>
              <a:gd name="connsiteX2" fmla="*/ 1993 w 185332"/>
              <a:gd name="connsiteY2" fmla="*/ 619188 h 4935393"/>
              <a:gd name="connsiteX3" fmla="*/ 184873 w 185332"/>
              <a:gd name="connsiteY3" fmla="*/ 15684 h 4935393"/>
              <a:gd name="connsiteX0" fmla="*/ 591090 w 591090"/>
              <a:gd name="connsiteY0" fmla="*/ 3645852 h 5410384"/>
              <a:gd name="connsiteX1" fmla="*/ 97314 w 591090"/>
              <a:gd name="connsiteY1" fmla="*/ 4935156 h 5410384"/>
              <a:gd name="connsiteX2" fmla="*/ 5874 w 591090"/>
              <a:gd name="connsiteY2" fmla="*/ 619188 h 5410384"/>
              <a:gd name="connsiteX3" fmla="*/ 188754 w 591090"/>
              <a:gd name="connsiteY3" fmla="*/ 15684 h 5410384"/>
              <a:gd name="connsiteX0" fmla="*/ 585216 w 585216"/>
              <a:gd name="connsiteY0" fmla="*/ 3645852 h 3645852"/>
              <a:gd name="connsiteX1" fmla="*/ 0 w 585216"/>
              <a:gd name="connsiteY1" fmla="*/ 619188 h 3645852"/>
              <a:gd name="connsiteX2" fmla="*/ 182880 w 585216"/>
              <a:gd name="connsiteY2" fmla="*/ 15684 h 3645852"/>
              <a:gd name="connsiteX0" fmla="*/ 173767 w 183339"/>
              <a:gd name="connsiteY0" fmla="*/ 5058858 h 5058858"/>
              <a:gd name="connsiteX1" fmla="*/ 31 w 183339"/>
              <a:gd name="connsiteY1" fmla="*/ 624018 h 5058858"/>
              <a:gd name="connsiteX2" fmla="*/ 182911 w 183339"/>
              <a:gd name="connsiteY2" fmla="*/ 20514 h 5058858"/>
              <a:gd name="connsiteX0" fmla="*/ 199263 w 208835"/>
              <a:gd name="connsiteY0" fmla="*/ 5058858 h 5058858"/>
              <a:gd name="connsiteX1" fmla="*/ 25527 w 208835"/>
              <a:gd name="connsiteY1" fmla="*/ 624018 h 5058858"/>
              <a:gd name="connsiteX2" fmla="*/ 208407 w 208835"/>
              <a:gd name="connsiteY2" fmla="*/ 20514 h 5058858"/>
              <a:gd name="connsiteX0" fmla="*/ 208975 w 208975"/>
              <a:gd name="connsiteY0" fmla="*/ 5001727 h 5001727"/>
              <a:gd name="connsiteX1" fmla="*/ 16951 w 208975"/>
              <a:gd name="connsiteY1" fmla="*/ 621751 h 5001727"/>
              <a:gd name="connsiteX2" fmla="*/ 199831 w 208975"/>
              <a:gd name="connsiteY2" fmla="*/ 18247 h 5001727"/>
              <a:gd name="connsiteX0" fmla="*/ 203743 w 203743"/>
              <a:gd name="connsiteY0" fmla="*/ 5001727 h 5001727"/>
              <a:gd name="connsiteX1" fmla="*/ 11719 w 203743"/>
              <a:gd name="connsiteY1" fmla="*/ 621751 h 5001727"/>
              <a:gd name="connsiteX2" fmla="*/ 194599 w 203743"/>
              <a:gd name="connsiteY2" fmla="*/ 18247 h 5001727"/>
              <a:gd name="connsiteX0" fmla="*/ 204196 w 204196"/>
              <a:gd name="connsiteY0" fmla="*/ 5026374 h 5026374"/>
              <a:gd name="connsiteX1" fmla="*/ 12172 w 204196"/>
              <a:gd name="connsiteY1" fmla="*/ 646398 h 5026374"/>
              <a:gd name="connsiteX2" fmla="*/ 201283 w 204196"/>
              <a:gd name="connsiteY2" fmla="*/ 10897 h 5026374"/>
              <a:gd name="connsiteX0" fmla="*/ 215200 w 215200"/>
              <a:gd name="connsiteY0" fmla="*/ 5015477 h 5015477"/>
              <a:gd name="connsiteX1" fmla="*/ 7599 w 215200"/>
              <a:gd name="connsiteY1" fmla="*/ 734691 h 5015477"/>
              <a:gd name="connsiteX2" fmla="*/ 212287 w 215200"/>
              <a:gd name="connsiteY2" fmla="*/ 0 h 5015477"/>
              <a:gd name="connsiteX0" fmla="*/ 213221 w 213221"/>
              <a:gd name="connsiteY0" fmla="*/ 5015477 h 5015911"/>
              <a:gd name="connsiteX1" fmla="*/ 5620 w 213221"/>
              <a:gd name="connsiteY1" fmla="*/ 734691 h 5015911"/>
              <a:gd name="connsiteX2" fmla="*/ 210308 w 213221"/>
              <a:gd name="connsiteY2" fmla="*/ 0 h 5015911"/>
              <a:gd name="connsiteX0" fmla="*/ 211393 w 211393"/>
              <a:gd name="connsiteY0" fmla="*/ 5015477 h 5089132"/>
              <a:gd name="connsiteX1" fmla="*/ 85533 w 211393"/>
              <a:gd name="connsiteY1" fmla="*/ 4669272 h 5089132"/>
              <a:gd name="connsiteX2" fmla="*/ 3792 w 211393"/>
              <a:gd name="connsiteY2" fmla="*/ 734691 h 5089132"/>
              <a:gd name="connsiteX3" fmla="*/ 208480 w 211393"/>
              <a:gd name="connsiteY3" fmla="*/ 0 h 5089132"/>
              <a:gd name="connsiteX0" fmla="*/ 211393 w 211393"/>
              <a:gd name="connsiteY0" fmla="*/ 5015477 h 5038472"/>
              <a:gd name="connsiteX1" fmla="*/ 85533 w 211393"/>
              <a:gd name="connsiteY1" fmla="*/ 4669272 h 5038472"/>
              <a:gd name="connsiteX2" fmla="*/ 3792 w 211393"/>
              <a:gd name="connsiteY2" fmla="*/ 734691 h 5038472"/>
              <a:gd name="connsiteX3" fmla="*/ 208480 w 211393"/>
              <a:gd name="connsiteY3" fmla="*/ 0 h 5038472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71003"/>
              <a:gd name="connsiteX1" fmla="*/ 58553 w 215566"/>
              <a:gd name="connsiteY1" fmla="*/ 4678871 h 5071003"/>
              <a:gd name="connsiteX2" fmla="*/ 7965 w 215566"/>
              <a:gd name="connsiteY2" fmla="*/ 734691 h 5071003"/>
              <a:gd name="connsiteX3" fmla="*/ 212653 w 215566"/>
              <a:gd name="connsiteY3" fmla="*/ 0 h 5071003"/>
              <a:gd name="connsiteX0" fmla="*/ 213133 w 213133"/>
              <a:gd name="connsiteY0" fmla="*/ 4906688 h 4962214"/>
              <a:gd name="connsiteX1" fmla="*/ 56120 w 213133"/>
              <a:gd name="connsiteY1" fmla="*/ 4570082 h 4962214"/>
              <a:gd name="connsiteX2" fmla="*/ 5532 w 213133"/>
              <a:gd name="connsiteY2" fmla="*/ 625902 h 4962214"/>
              <a:gd name="connsiteX3" fmla="*/ 172836 w 213133"/>
              <a:gd name="connsiteY3" fmla="*/ 0 h 4962214"/>
              <a:gd name="connsiteX0" fmla="*/ 228862 w 228862"/>
              <a:gd name="connsiteY0" fmla="*/ 4906688 h 4911699"/>
              <a:gd name="connsiteX1" fmla="*/ 25119 w 228862"/>
              <a:gd name="connsiteY1" fmla="*/ 4371703 h 4911699"/>
              <a:gd name="connsiteX2" fmla="*/ 21261 w 228862"/>
              <a:gd name="connsiteY2" fmla="*/ 625902 h 4911699"/>
              <a:gd name="connsiteX3" fmla="*/ 188565 w 228862"/>
              <a:gd name="connsiteY3" fmla="*/ 0 h 4911699"/>
              <a:gd name="connsiteX0" fmla="*/ 236592 w 236592"/>
              <a:gd name="connsiteY0" fmla="*/ 4906688 h 4916401"/>
              <a:gd name="connsiteX1" fmla="*/ 20388 w 236592"/>
              <a:gd name="connsiteY1" fmla="*/ 4413299 h 4916401"/>
              <a:gd name="connsiteX2" fmla="*/ 28991 w 236592"/>
              <a:gd name="connsiteY2" fmla="*/ 625902 h 4916401"/>
              <a:gd name="connsiteX3" fmla="*/ 196295 w 236592"/>
              <a:gd name="connsiteY3" fmla="*/ 0 h 491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92" h="4916401">
                <a:moveTo>
                  <a:pt x="236592" y="4906688"/>
                </a:moveTo>
                <a:cubicBezTo>
                  <a:pt x="81655" y="4919380"/>
                  <a:pt x="-7319" y="4992377"/>
                  <a:pt x="20388" y="4413299"/>
                </a:cubicBezTo>
                <a:cubicBezTo>
                  <a:pt x="-14212" y="3699835"/>
                  <a:pt x="-327" y="1361452"/>
                  <a:pt x="28991" y="625902"/>
                </a:cubicBezTo>
                <a:cubicBezTo>
                  <a:pt x="58309" y="-109648"/>
                  <a:pt x="206963" y="22860"/>
                  <a:pt x="196295" y="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stealth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37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Spatial Inference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0192"/>
            <a:ext cx="8915400" cy="5638800"/>
          </a:xfrm>
        </p:spPr>
        <p:txBody>
          <a:bodyPr/>
          <a:lstStyle/>
          <a:p>
            <a:pPr>
              <a:spcBef>
                <a:spcPts val="564"/>
              </a:spcBef>
              <a:buClr>
                <a:schemeClr val="bg1"/>
              </a:buClr>
            </a:pPr>
            <a:r>
              <a:rPr lang="en-US" dirty="0" smtClean="0"/>
              <a:t>Voxel-wise thresholding on group </a:t>
            </a:r>
            <a:r>
              <a:rPr lang="en-US" i="1" dirty="0" smtClean="0"/>
              <a:t>t</a:t>
            </a:r>
            <a:r>
              <a:rPr lang="en-US" dirty="0" smtClean="0"/>
              <a:t>-statistic is usually super conservative </a:t>
            </a:r>
            <a:r>
              <a:rPr lang="en-US" sz="3200" dirty="0" smtClean="0"/>
              <a:t>(to get global FPR≈5%)</a:t>
            </a:r>
          </a:p>
          <a:p>
            <a:pPr lvl="1">
              <a:spcBef>
                <a:spcPts val="564"/>
              </a:spcBef>
            </a:pPr>
            <a:r>
              <a:rPr lang="en-US" dirty="0" smtClean="0"/>
              <a:t>Can estimate </a:t>
            </a:r>
            <a:r>
              <a:rPr lang="en-US" i="1" dirty="0" smtClean="0"/>
              <a:t>false</a:t>
            </a:r>
            <a:r>
              <a:rPr lang="en-US" dirty="0" smtClean="0"/>
              <a:t> </a:t>
            </a:r>
            <a:r>
              <a:rPr lang="en-US" i="1" dirty="0" smtClean="0"/>
              <a:t>non-discovery rate</a:t>
            </a:r>
            <a:r>
              <a:rPr lang="en-US" dirty="0" smtClean="0"/>
              <a:t> </a:t>
            </a:r>
            <a:r>
              <a:rPr lang="en-US" sz="2800" dirty="0" smtClean="0"/>
              <a:t>(FNDR of voxels) </a:t>
            </a:r>
            <a:r>
              <a:rPr lang="en-US" dirty="0" smtClean="0"/>
              <a:t>using adaptation of voxel-wise </a:t>
            </a:r>
            <a:r>
              <a:rPr lang="en-US" sz="2800" dirty="0" smtClean="0"/>
              <a:t>FDR </a:t>
            </a:r>
            <a:r>
              <a:rPr lang="en-US" dirty="0" smtClean="0"/>
              <a:t>algorithm</a:t>
            </a:r>
          </a:p>
          <a:p>
            <a:pPr lvl="2">
              <a:spcBef>
                <a:spcPts val="564"/>
              </a:spcBef>
            </a:pPr>
            <a:r>
              <a:rPr lang="en-US" dirty="0" smtClean="0"/>
              <a:t>Not highly accurate, nor widely used in FMRI</a:t>
            </a:r>
          </a:p>
          <a:p>
            <a:pPr lvl="2">
              <a:spcBef>
                <a:spcPts val="564"/>
              </a:spcBef>
            </a:pPr>
            <a:r>
              <a:rPr lang="en-US" dirty="0" smtClean="0"/>
              <a:t>An algorithm for this estimate is hidden in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endParaRPr lang="en-US" dirty="0" smtClean="0">
              <a:ea typeface="Arial Rounded MT Bold" charset="0"/>
              <a:cs typeface="Arial Rounded MT Bold" charset="0"/>
            </a:endParaRPr>
          </a:p>
          <a:p>
            <a:pPr lvl="1">
              <a:spcBef>
                <a:spcPts val="564"/>
              </a:spcBef>
            </a:pPr>
            <a:r>
              <a:rPr lang="en-US" dirty="0" smtClean="0"/>
              <a:t>Typically 60-90% </a:t>
            </a:r>
            <a:r>
              <a:rPr lang="en-US" sz="2800" dirty="0" smtClean="0"/>
              <a:t>(or more)</a:t>
            </a:r>
          </a:p>
          <a:p>
            <a:pPr lvl="2">
              <a:spcBef>
                <a:spcPts val="564"/>
              </a:spcBef>
            </a:pPr>
            <a:r>
              <a:rPr lang="en-US" dirty="0" smtClean="0"/>
              <a:t>Depends on number of subjects </a:t>
            </a:r>
            <a:r>
              <a:rPr lang="en-US" sz="2400" dirty="0" smtClean="0"/>
              <a:t>(</a:t>
            </a:r>
            <a:r>
              <a:rPr lang="en-US" sz="2400" i="1" dirty="0" smtClean="0"/>
              <a:t>i.e.</a:t>
            </a:r>
            <a:r>
              <a:rPr lang="en-US" sz="2400" dirty="0" smtClean="0"/>
              <a:t>, statistical power) – figure above is </a:t>
            </a:r>
            <a:r>
              <a:rPr lang="en-US" sz="2400" dirty="0"/>
              <a:t>for </a:t>
            </a:r>
            <a:r>
              <a:rPr lang="en-US" sz="2400" dirty="0" smtClean="0"/>
              <a:t>≈20 subjects</a:t>
            </a:r>
          </a:p>
        </p:txBody>
      </p:sp>
    </p:spTree>
    <p:extLst>
      <p:ext uri="{BB962C8B-B14F-4D97-AF65-F5344CB8AC3E}">
        <p14:creationId xmlns:p14="http://schemas.microsoft.com/office/powerpoint/2010/main" val="10377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 </a:t>
            </a:r>
            <a:r>
              <a:rPr lang="en-US" dirty="0" smtClean="0"/>
              <a:t>Sample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066800"/>
            <a:ext cx="8915400" cy="5638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.5percent.txt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2sid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  <a:endParaRPr lang="en-US" sz="32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1pos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1neg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896" y="5967984"/>
            <a:ext cx="6680034" cy="52322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chemeClr val="bg1"/>
                </a:solidFill>
              </a:rPr>
              <a:t>t</a:t>
            </a:r>
            <a:r>
              <a:rPr lang="en-US" sz="2800" b="0" i="0" dirty="0" smtClean="0">
                <a:solidFill>
                  <a:schemeClr val="bg1"/>
                </a:solidFill>
              </a:rPr>
              <a:t>-test output file, with 6 mm extra blurring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9774" y="2331720"/>
            <a:ext cx="241122" cy="3952354"/>
          </a:xfrm>
          <a:custGeom>
            <a:avLst/>
            <a:gdLst>
              <a:gd name="connsiteX0" fmla="*/ 45720 w 55037"/>
              <a:gd name="connsiteY0" fmla="*/ 292870 h 5203260"/>
              <a:gd name="connsiteX1" fmla="*/ 18288 w 55037"/>
              <a:gd name="connsiteY1" fmla="*/ 5203198 h 5203260"/>
              <a:gd name="connsiteX2" fmla="*/ 54864 w 55037"/>
              <a:gd name="connsiteY2" fmla="*/ 402598 h 5203260"/>
              <a:gd name="connsiteX3" fmla="*/ 0 w 55037"/>
              <a:gd name="connsiteY3" fmla="*/ 256294 h 5203260"/>
              <a:gd name="connsiteX0" fmla="*/ 82429 w 82429"/>
              <a:gd name="connsiteY0" fmla="*/ 36576 h 4956000"/>
              <a:gd name="connsiteX1" fmla="*/ 54997 w 82429"/>
              <a:gd name="connsiteY1" fmla="*/ 4946904 h 4956000"/>
              <a:gd name="connsiteX2" fmla="*/ 133 w 82429"/>
              <a:gd name="connsiteY2" fmla="*/ 1225296 h 4956000"/>
              <a:gd name="connsiteX3" fmla="*/ 36709 w 82429"/>
              <a:gd name="connsiteY3" fmla="*/ 0 h 4956000"/>
              <a:gd name="connsiteX0" fmla="*/ 768105 w 801817"/>
              <a:gd name="connsiteY0" fmla="*/ 198079 h 5108756"/>
              <a:gd name="connsiteX1" fmla="*/ 740673 w 801817"/>
              <a:gd name="connsiteY1" fmla="*/ 5108407 h 5108756"/>
              <a:gd name="connsiteX2" fmla="*/ 9 w 801817"/>
              <a:gd name="connsiteY2" fmla="*/ 454111 h 5108756"/>
              <a:gd name="connsiteX3" fmla="*/ 722385 w 801817"/>
              <a:gd name="connsiteY3" fmla="*/ 161503 h 5108756"/>
              <a:gd name="connsiteX0" fmla="*/ 832113 w 833712"/>
              <a:gd name="connsiteY0" fmla="*/ 591271 h 5108592"/>
              <a:gd name="connsiteX1" fmla="*/ 740673 w 833712"/>
              <a:gd name="connsiteY1" fmla="*/ 5108407 h 5108592"/>
              <a:gd name="connsiteX2" fmla="*/ 9 w 833712"/>
              <a:gd name="connsiteY2" fmla="*/ 454111 h 5108592"/>
              <a:gd name="connsiteX3" fmla="*/ 722385 w 833712"/>
              <a:gd name="connsiteY3" fmla="*/ 161503 h 5108592"/>
              <a:gd name="connsiteX0" fmla="*/ 832329 w 833928"/>
              <a:gd name="connsiteY0" fmla="*/ 578717 h 5096038"/>
              <a:gd name="connsiteX1" fmla="*/ 740889 w 833928"/>
              <a:gd name="connsiteY1" fmla="*/ 5095853 h 5096038"/>
              <a:gd name="connsiteX2" fmla="*/ 225 w 833928"/>
              <a:gd name="connsiteY2" fmla="*/ 441557 h 5096038"/>
              <a:gd name="connsiteX3" fmla="*/ 823185 w 833928"/>
              <a:gd name="connsiteY3" fmla="*/ 176381 h 5096038"/>
              <a:gd name="connsiteX0" fmla="*/ 832381 w 833980"/>
              <a:gd name="connsiteY0" fmla="*/ 578717 h 5096038"/>
              <a:gd name="connsiteX1" fmla="*/ 740941 w 833980"/>
              <a:gd name="connsiteY1" fmla="*/ 5095853 h 5096038"/>
              <a:gd name="connsiteX2" fmla="*/ 277 w 833980"/>
              <a:gd name="connsiteY2" fmla="*/ 441557 h 5096038"/>
              <a:gd name="connsiteX3" fmla="*/ 832381 w 833980"/>
              <a:gd name="connsiteY3" fmla="*/ 176381 h 5096038"/>
              <a:gd name="connsiteX0" fmla="*/ 184873 w 185332"/>
              <a:gd name="connsiteY0" fmla="*/ 418020 h 4935393"/>
              <a:gd name="connsiteX1" fmla="*/ 93433 w 185332"/>
              <a:gd name="connsiteY1" fmla="*/ 4935156 h 4935393"/>
              <a:gd name="connsiteX2" fmla="*/ 1993 w 185332"/>
              <a:gd name="connsiteY2" fmla="*/ 619188 h 4935393"/>
              <a:gd name="connsiteX3" fmla="*/ 184873 w 185332"/>
              <a:gd name="connsiteY3" fmla="*/ 15684 h 4935393"/>
              <a:gd name="connsiteX0" fmla="*/ 591090 w 591090"/>
              <a:gd name="connsiteY0" fmla="*/ 3645852 h 5410384"/>
              <a:gd name="connsiteX1" fmla="*/ 97314 w 591090"/>
              <a:gd name="connsiteY1" fmla="*/ 4935156 h 5410384"/>
              <a:gd name="connsiteX2" fmla="*/ 5874 w 591090"/>
              <a:gd name="connsiteY2" fmla="*/ 619188 h 5410384"/>
              <a:gd name="connsiteX3" fmla="*/ 188754 w 591090"/>
              <a:gd name="connsiteY3" fmla="*/ 15684 h 5410384"/>
              <a:gd name="connsiteX0" fmla="*/ 585216 w 585216"/>
              <a:gd name="connsiteY0" fmla="*/ 3645852 h 3645852"/>
              <a:gd name="connsiteX1" fmla="*/ 0 w 585216"/>
              <a:gd name="connsiteY1" fmla="*/ 619188 h 3645852"/>
              <a:gd name="connsiteX2" fmla="*/ 182880 w 585216"/>
              <a:gd name="connsiteY2" fmla="*/ 15684 h 3645852"/>
              <a:gd name="connsiteX0" fmla="*/ 173767 w 183339"/>
              <a:gd name="connsiteY0" fmla="*/ 5058858 h 5058858"/>
              <a:gd name="connsiteX1" fmla="*/ 31 w 183339"/>
              <a:gd name="connsiteY1" fmla="*/ 624018 h 5058858"/>
              <a:gd name="connsiteX2" fmla="*/ 182911 w 183339"/>
              <a:gd name="connsiteY2" fmla="*/ 20514 h 5058858"/>
              <a:gd name="connsiteX0" fmla="*/ 199263 w 208835"/>
              <a:gd name="connsiteY0" fmla="*/ 5058858 h 5058858"/>
              <a:gd name="connsiteX1" fmla="*/ 25527 w 208835"/>
              <a:gd name="connsiteY1" fmla="*/ 624018 h 5058858"/>
              <a:gd name="connsiteX2" fmla="*/ 208407 w 208835"/>
              <a:gd name="connsiteY2" fmla="*/ 20514 h 5058858"/>
              <a:gd name="connsiteX0" fmla="*/ 208975 w 208975"/>
              <a:gd name="connsiteY0" fmla="*/ 5001727 h 5001727"/>
              <a:gd name="connsiteX1" fmla="*/ 16951 w 208975"/>
              <a:gd name="connsiteY1" fmla="*/ 621751 h 5001727"/>
              <a:gd name="connsiteX2" fmla="*/ 199831 w 208975"/>
              <a:gd name="connsiteY2" fmla="*/ 18247 h 5001727"/>
              <a:gd name="connsiteX0" fmla="*/ 203743 w 203743"/>
              <a:gd name="connsiteY0" fmla="*/ 5001727 h 5001727"/>
              <a:gd name="connsiteX1" fmla="*/ 11719 w 203743"/>
              <a:gd name="connsiteY1" fmla="*/ 621751 h 5001727"/>
              <a:gd name="connsiteX2" fmla="*/ 194599 w 203743"/>
              <a:gd name="connsiteY2" fmla="*/ 18247 h 5001727"/>
              <a:gd name="connsiteX0" fmla="*/ 204196 w 204196"/>
              <a:gd name="connsiteY0" fmla="*/ 5026374 h 5026374"/>
              <a:gd name="connsiteX1" fmla="*/ 12172 w 204196"/>
              <a:gd name="connsiteY1" fmla="*/ 646398 h 5026374"/>
              <a:gd name="connsiteX2" fmla="*/ 201283 w 204196"/>
              <a:gd name="connsiteY2" fmla="*/ 10897 h 5026374"/>
              <a:gd name="connsiteX0" fmla="*/ 215200 w 215200"/>
              <a:gd name="connsiteY0" fmla="*/ 5015477 h 5015477"/>
              <a:gd name="connsiteX1" fmla="*/ 7599 w 215200"/>
              <a:gd name="connsiteY1" fmla="*/ 734691 h 5015477"/>
              <a:gd name="connsiteX2" fmla="*/ 212287 w 215200"/>
              <a:gd name="connsiteY2" fmla="*/ 0 h 5015477"/>
              <a:gd name="connsiteX0" fmla="*/ 213221 w 213221"/>
              <a:gd name="connsiteY0" fmla="*/ 5015477 h 5015911"/>
              <a:gd name="connsiteX1" fmla="*/ 5620 w 213221"/>
              <a:gd name="connsiteY1" fmla="*/ 734691 h 5015911"/>
              <a:gd name="connsiteX2" fmla="*/ 210308 w 213221"/>
              <a:gd name="connsiteY2" fmla="*/ 0 h 5015911"/>
              <a:gd name="connsiteX0" fmla="*/ 211393 w 211393"/>
              <a:gd name="connsiteY0" fmla="*/ 5015477 h 5089132"/>
              <a:gd name="connsiteX1" fmla="*/ 85533 w 211393"/>
              <a:gd name="connsiteY1" fmla="*/ 4669272 h 5089132"/>
              <a:gd name="connsiteX2" fmla="*/ 3792 w 211393"/>
              <a:gd name="connsiteY2" fmla="*/ 734691 h 5089132"/>
              <a:gd name="connsiteX3" fmla="*/ 208480 w 211393"/>
              <a:gd name="connsiteY3" fmla="*/ 0 h 5089132"/>
              <a:gd name="connsiteX0" fmla="*/ 211393 w 211393"/>
              <a:gd name="connsiteY0" fmla="*/ 5015477 h 5038472"/>
              <a:gd name="connsiteX1" fmla="*/ 85533 w 211393"/>
              <a:gd name="connsiteY1" fmla="*/ 4669272 h 5038472"/>
              <a:gd name="connsiteX2" fmla="*/ 3792 w 211393"/>
              <a:gd name="connsiteY2" fmla="*/ 734691 h 5038472"/>
              <a:gd name="connsiteX3" fmla="*/ 208480 w 211393"/>
              <a:gd name="connsiteY3" fmla="*/ 0 h 5038472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71003"/>
              <a:gd name="connsiteX1" fmla="*/ 58553 w 215566"/>
              <a:gd name="connsiteY1" fmla="*/ 4678871 h 5071003"/>
              <a:gd name="connsiteX2" fmla="*/ 7965 w 215566"/>
              <a:gd name="connsiteY2" fmla="*/ 734691 h 5071003"/>
              <a:gd name="connsiteX3" fmla="*/ 212653 w 215566"/>
              <a:gd name="connsiteY3" fmla="*/ 0 h 5071003"/>
              <a:gd name="connsiteX0" fmla="*/ 213133 w 213133"/>
              <a:gd name="connsiteY0" fmla="*/ 4906688 h 4962214"/>
              <a:gd name="connsiteX1" fmla="*/ 56120 w 213133"/>
              <a:gd name="connsiteY1" fmla="*/ 4570082 h 4962214"/>
              <a:gd name="connsiteX2" fmla="*/ 5532 w 213133"/>
              <a:gd name="connsiteY2" fmla="*/ 625902 h 4962214"/>
              <a:gd name="connsiteX3" fmla="*/ 172836 w 213133"/>
              <a:gd name="connsiteY3" fmla="*/ 0 h 4962214"/>
              <a:gd name="connsiteX0" fmla="*/ 228862 w 228862"/>
              <a:gd name="connsiteY0" fmla="*/ 4906688 h 4911699"/>
              <a:gd name="connsiteX1" fmla="*/ 25119 w 228862"/>
              <a:gd name="connsiteY1" fmla="*/ 4371703 h 4911699"/>
              <a:gd name="connsiteX2" fmla="*/ 21261 w 228862"/>
              <a:gd name="connsiteY2" fmla="*/ 625902 h 4911699"/>
              <a:gd name="connsiteX3" fmla="*/ 188565 w 228862"/>
              <a:gd name="connsiteY3" fmla="*/ 0 h 4911699"/>
              <a:gd name="connsiteX0" fmla="*/ 236592 w 236592"/>
              <a:gd name="connsiteY0" fmla="*/ 4906688 h 4916401"/>
              <a:gd name="connsiteX1" fmla="*/ 20388 w 236592"/>
              <a:gd name="connsiteY1" fmla="*/ 4413299 h 4916401"/>
              <a:gd name="connsiteX2" fmla="*/ 28991 w 236592"/>
              <a:gd name="connsiteY2" fmla="*/ 625902 h 4916401"/>
              <a:gd name="connsiteX3" fmla="*/ 196295 w 236592"/>
              <a:gd name="connsiteY3" fmla="*/ 0 h 491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92" h="4916401">
                <a:moveTo>
                  <a:pt x="236592" y="4906688"/>
                </a:moveTo>
                <a:cubicBezTo>
                  <a:pt x="81655" y="4919380"/>
                  <a:pt x="-7319" y="4992377"/>
                  <a:pt x="20388" y="4413299"/>
                </a:cubicBezTo>
                <a:cubicBezTo>
                  <a:pt x="-14212" y="3699835"/>
                  <a:pt x="-327" y="1361452"/>
                  <a:pt x="28991" y="625902"/>
                </a:cubicBezTo>
                <a:cubicBezTo>
                  <a:pt x="58309" y="-109648"/>
                  <a:pt x="206963" y="22860"/>
                  <a:pt x="196295" y="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stealth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2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 </a:t>
            </a:r>
            <a:r>
              <a:rPr lang="en-US" dirty="0" smtClean="0"/>
              <a:t>Sample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066800"/>
            <a:ext cx="8915400" cy="5638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.5percent.txt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2sid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  <a:endParaRPr lang="en-US" sz="32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1pos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1neg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896" y="5967984"/>
            <a:ext cx="8013732" cy="52322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chemeClr val="bg1"/>
                </a:solidFill>
              </a:rPr>
              <a:t>Multi-threshold dataset for blur=6 mm, 3 </a:t>
            </a:r>
            <a:r>
              <a:rPr lang="en-US" sz="2800" b="0" dirty="0" smtClean="0">
                <a:solidFill>
                  <a:schemeClr val="bg1"/>
                </a:solidFill>
              </a:rPr>
              <a:t>p-</a:t>
            </a:r>
            <a:r>
              <a:rPr lang="en-US" sz="2800" b="0" i="0" dirty="0" smtClean="0">
                <a:solidFill>
                  <a:schemeClr val="bg1"/>
                </a:solidFill>
              </a:rPr>
              <a:t>values</a:t>
            </a:r>
            <a:endParaRPr lang="en-US" sz="2800" b="0" i="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9774" y="3310128"/>
            <a:ext cx="241122" cy="2973946"/>
          </a:xfrm>
          <a:custGeom>
            <a:avLst/>
            <a:gdLst>
              <a:gd name="connsiteX0" fmla="*/ 45720 w 55037"/>
              <a:gd name="connsiteY0" fmla="*/ 292870 h 5203260"/>
              <a:gd name="connsiteX1" fmla="*/ 18288 w 55037"/>
              <a:gd name="connsiteY1" fmla="*/ 5203198 h 5203260"/>
              <a:gd name="connsiteX2" fmla="*/ 54864 w 55037"/>
              <a:gd name="connsiteY2" fmla="*/ 402598 h 5203260"/>
              <a:gd name="connsiteX3" fmla="*/ 0 w 55037"/>
              <a:gd name="connsiteY3" fmla="*/ 256294 h 5203260"/>
              <a:gd name="connsiteX0" fmla="*/ 82429 w 82429"/>
              <a:gd name="connsiteY0" fmla="*/ 36576 h 4956000"/>
              <a:gd name="connsiteX1" fmla="*/ 54997 w 82429"/>
              <a:gd name="connsiteY1" fmla="*/ 4946904 h 4956000"/>
              <a:gd name="connsiteX2" fmla="*/ 133 w 82429"/>
              <a:gd name="connsiteY2" fmla="*/ 1225296 h 4956000"/>
              <a:gd name="connsiteX3" fmla="*/ 36709 w 82429"/>
              <a:gd name="connsiteY3" fmla="*/ 0 h 4956000"/>
              <a:gd name="connsiteX0" fmla="*/ 768105 w 801817"/>
              <a:gd name="connsiteY0" fmla="*/ 198079 h 5108756"/>
              <a:gd name="connsiteX1" fmla="*/ 740673 w 801817"/>
              <a:gd name="connsiteY1" fmla="*/ 5108407 h 5108756"/>
              <a:gd name="connsiteX2" fmla="*/ 9 w 801817"/>
              <a:gd name="connsiteY2" fmla="*/ 454111 h 5108756"/>
              <a:gd name="connsiteX3" fmla="*/ 722385 w 801817"/>
              <a:gd name="connsiteY3" fmla="*/ 161503 h 5108756"/>
              <a:gd name="connsiteX0" fmla="*/ 832113 w 833712"/>
              <a:gd name="connsiteY0" fmla="*/ 591271 h 5108592"/>
              <a:gd name="connsiteX1" fmla="*/ 740673 w 833712"/>
              <a:gd name="connsiteY1" fmla="*/ 5108407 h 5108592"/>
              <a:gd name="connsiteX2" fmla="*/ 9 w 833712"/>
              <a:gd name="connsiteY2" fmla="*/ 454111 h 5108592"/>
              <a:gd name="connsiteX3" fmla="*/ 722385 w 833712"/>
              <a:gd name="connsiteY3" fmla="*/ 161503 h 5108592"/>
              <a:gd name="connsiteX0" fmla="*/ 832329 w 833928"/>
              <a:gd name="connsiteY0" fmla="*/ 578717 h 5096038"/>
              <a:gd name="connsiteX1" fmla="*/ 740889 w 833928"/>
              <a:gd name="connsiteY1" fmla="*/ 5095853 h 5096038"/>
              <a:gd name="connsiteX2" fmla="*/ 225 w 833928"/>
              <a:gd name="connsiteY2" fmla="*/ 441557 h 5096038"/>
              <a:gd name="connsiteX3" fmla="*/ 823185 w 833928"/>
              <a:gd name="connsiteY3" fmla="*/ 176381 h 5096038"/>
              <a:gd name="connsiteX0" fmla="*/ 832381 w 833980"/>
              <a:gd name="connsiteY0" fmla="*/ 578717 h 5096038"/>
              <a:gd name="connsiteX1" fmla="*/ 740941 w 833980"/>
              <a:gd name="connsiteY1" fmla="*/ 5095853 h 5096038"/>
              <a:gd name="connsiteX2" fmla="*/ 277 w 833980"/>
              <a:gd name="connsiteY2" fmla="*/ 441557 h 5096038"/>
              <a:gd name="connsiteX3" fmla="*/ 832381 w 833980"/>
              <a:gd name="connsiteY3" fmla="*/ 176381 h 5096038"/>
              <a:gd name="connsiteX0" fmla="*/ 184873 w 185332"/>
              <a:gd name="connsiteY0" fmla="*/ 418020 h 4935393"/>
              <a:gd name="connsiteX1" fmla="*/ 93433 w 185332"/>
              <a:gd name="connsiteY1" fmla="*/ 4935156 h 4935393"/>
              <a:gd name="connsiteX2" fmla="*/ 1993 w 185332"/>
              <a:gd name="connsiteY2" fmla="*/ 619188 h 4935393"/>
              <a:gd name="connsiteX3" fmla="*/ 184873 w 185332"/>
              <a:gd name="connsiteY3" fmla="*/ 15684 h 4935393"/>
              <a:gd name="connsiteX0" fmla="*/ 591090 w 591090"/>
              <a:gd name="connsiteY0" fmla="*/ 3645852 h 5410384"/>
              <a:gd name="connsiteX1" fmla="*/ 97314 w 591090"/>
              <a:gd name="connsiteY1" fmla="*/ 4935156 h 5410384"/>
              <a:gd name="connsiteX2" fmla="*/ 5874 w 591090"/>
              <a:gd name="connsiteY2" fmla="*/ 619188 h 5410384"/>
              <a:gd name="connsiteX3" fmla="*/ 188754 w 591090"/>
              <a:gd name="connsiteY3" fmla="*/ 15684 h 5410384"/>
              <a:gd name="connsiteX0" fmla="*/ 585216 w 585216"/>
              <a:gd name="connsiteY0" fmla="*/ 3645852 h 3645852"/>
              <a:gd name="connsiteX1" fmla="*/ 0 w 585216"/>
              <a:gd name="connsiteY1" fmla="*/ 619188 h 3645852"/>
              <a:gd name="connsiteX2" fmla="*/ 182880 w 585216"/>
              <a:gd name="connsiteY2" fmla="*/ 15684 h 3645852"/>
              <a:gd name="connsiteX0" fmla="*/ 173767 w 183339"/>
              <a:gd name="connsiteY0" fmla="*/ 5058858 h 5058858"/>
              <a:gd name="connsiteX1" fmla="*/ 31 w 183339"/>
              <a:gd name="connsiteY1" fmla="*/ 624018 h 5058858"/>
              <a:gd name="connsiteX2" fmla="*/ 182911 w 183339"/>
              <a:gd name="connsiteY2" fmla="*/ 20514 h 5058858"/>
              <a:gd name="connsiteX0" fmla="*/ 199263 w 208835"/>
              <a:gd name="connsiteY0" fmla="*/ 5058858 h 5058858"/>
              <a:gd name="connsiteX1" fmla="*/ 25527 w 208835"/>
              <a:gd name="connsiteY1" fmla="*/ 624018 h 5058858"/>
              <a:gd name="connsiteX2" fmla="*/ 208407 w 208835"/>
              <a:gd name="connsiteY2" fmla="*/ 20514 h 5058858"/>
              <a:gd name="connsiteX0" fmla="*/ 208975 w 208975"/>
              <a:gd name="connsiteY0" fmla="*/ 5001727 h 5001727"/>
              <a:gd name="connsiteX1" fmla="*/ 16951 w 208975"/>
              <a:gd name="connsiteY1" fmla="*/ 621751 h 5001727"/>
              <a:gd name="connsiteX2" fmla="*/ 199831 w 208975"/>
              <a:gd name="connsiteY2" fmla="*/ 18247 h 5001727"/>
              <a:gd name="connsiteX0" fmla="*/ 203743 w 203743"/>
              <a:gd name="connsiteY0" fmla="*/ 5001727 h 5001727"/>
              <a:gd name="connsiteX1" fmla="*/ 11719 w 203743"/>
              <a:gd name="connsiteY1" fmla="*/ 621751 h 5001727"/>
              <a:gd name="connsiteX2" fmla="*/ 194599 w 203743"/>
              <a:gd name="connsiteY2" fmla="*/ 18247 h 5001727"/>
              <a:gd name="connsiteX0" fmla="*/ 204196 w 204196"/>
              <a:gd name="connsiteY0" fmla="*/ 5026374 h 5026374"/>
              <a:gd name="connsiteX1" fmla="*/ 12172 w 204196"/>
              <a:gd name="connsiteY1" fmla="*/ 646398 h 5026374"/>
              <a:gd name="connsiteX2" fmla="*/ 201283 w 204196"/>
              <a:gd name="connsiteY2" fmla="*/ 10897 h 5026374"/>
              <a:gd name="connsiteX0" fmla="*/ 215200 w 215200"/>
              <a:gd name="connsiteY0" fmla="*/ 5015477 h 5015477"/>
              <a:gd name="connsiteX1" fmla="*/ 7599 w 215200"/>
              <a:gd name="connsiteY1" fmla="*/ 734691 h 5015477"/>
              <a:gd name="connsiteX2" fmla="*/ 212287 w 215200"/>
              <a:gd name="connsiteY2" fmla="*/ 0 h 5015477"/>
              <a:gd name="connsiteX0" fmla="*/ 213221 w 213221"/>
              <a:gd name="connsiteY0" fmla="*/ 5015477 h 5015911"/>
              <a:gd name="connsiteX1" fmla="*/ 5620 w 213221"/>
              <a:gd name="connsiteY1" fmla="*/ 734691 h 5015911"/>
              <a:gd name="connsiteX2" fmla="*/ 210308 w 213221"/>
              <a:gd name="connsiteY2" fmla="*/ 0 h 5015911"/>
              <a:gd name="connsiteX0" fmla="*/ 211393 w 211393"/>
              <a:gd name="connsiteY0" fmla="*/ 5015477 h 5089132"/>
              <a:gd name="connsiteX1" fmla="*/ 85533 w 211393"/>
              <a:gd name="connsiteY1" fmla="*/ 4669272 h 5089132"/>
              <a:gd name="connsiteX2" fmla="*/ 3792 w 211393"/>
              <a:gd name="connsiteY2" fmla="*/ 734691 h 5089132"/>
              <a:gd name="connsiteX3" fmla="*/ 208480 w 211393"/>
              <a:gd name="connsiteY3" fmla="*/ 0 h 5089132"/>
              <a:gd name="connsiteX0" fmla="*/ 211393 w 211393"/>
              <a:gd name="connsiteY0" fmla="*/ 5015477 h 5038472"/>
              <a:gd name="connsiteX1" fmla="*/ 85533 w 211393"/>
              <a:gd name="connsiteY1" fmla="*/ 4669272 h 5038472"/>
              <a:gd name="connsiteX2" fmla="*/ 3792 w 211393"/>
              <a:gd name="connsiteY2" fmla="*/ 734691 h 5038472"/>
              <a:gd name="connsiteX3" fmla="*/ 208480 w 211393"/>
              <a:gd name="connsiteY3" fmla="*/ 0 h 5038472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71003"/>
              <a:gd name="connsiteX1" fmla="*/ 58553 w 215566"/>
              <a:gd name="connsiteY1" fmla="*/ 4678871 h 5071003"/>
              <a:gd name="connsiteX2" fmla="*/ 7965 w 215566"/>
              <a:gd name="connsiteY2" fmla="*/ 734691 h 5071003"/>
              <a:gd name="connsiteX3" fmla="*/ 212653 w 215566"/>
              <a:gd name="connsiteY3" fmla="*/ 0 h 5071003"/>
              <a:gd name="connsiteX0" fmla="*/ 213133 w 213133"/>
              <a:gd name="connsiteY0" fmla="*/ 4906688 h 4962214"/>
              <a:gd name="connsiteX1" fmla="*/ 56120 w 213133"/>
              <a:gd name="connsiteY1" fmla="*/ 4570082 h 4962214"/>
              <a:gd name="connsiteX2" fmla="*/ 5532 w 213133"/>
              <a:gd name="connsiteY2" fmla="*/ 625902 h 4962214"/>
              <a:gd name="connsiteX3" fmla="*/ 172836 w 213133"/>
              <a:gd name="connsiteY3" fmla="*/ 0 h 4962214"/>
              <a:gd name="connsiteX0" fmla="*/ 228862 w 228862"/>
              <a:gd name="connsiteY0" fmla="*/ 4906688 h 4911699"/>
              <a:gd name="connsiteX1" fmla="*/ 25119 w 228862"/>
              <a:gd name="connsiteY1" fmla="*/ 4371703 h 4911699"/>
              <a:gd name="connsiteX2" fmla="*/ 21261 w 228862"/>
              <a:gd name="connsiteY2" fmla="*/ 625902 h 4911699"/>
              <a:gd name="connsiteX3" fmla="*/ 188565 w 228862"/>
              <a:gd name="connsiteY3" fmla="*/ 0 h 4911699"/>
              <a:gd name="connsiteX0" fmla="*/ 236592 w 236592"/>
              <a:gd name="connsiteY0" fmla="*/ 4906688 h 4916401"/>
              <a:gd name="connsiteX1" fmla="*/ 20388 w 236592"/>
              <a:gd name="connsiteY1" fmla="*/ 4413299 h 4916401"/>
              <a:gd name="connsiteX2" fmla="*/ 28991 w 236592"/>
              <a:gd name="connsiteY2" fmla="*/ 625902 h 4916401"/>
              <a:gd name="connsiteX3" fmla="*/ 196295 w 236592"/>
              <a:gd name="connsiteY3" fmla="*/ 0 h 491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92" h="4916401">
                <a:moveTo>
                  <a:pt x="236592" y="4906688"/>
                </a:moveTo>
                <a:cubicBezTo>
                  <a:pt x="81655" y="4919380"/>
                  <a:pt x="-7319" y="4992377"/>
                  <a:pt x="20388" y="4413299"/>
                </a:cubicBezTo>
                <a:cubicBezTo>
                  <a:pt x="-14212" y="3699835"/>
                  <a:pt x="-327" y="1361452"/>
                  <a:pt x="28991" y="625902"/>
                </a:cubicBezTo>
                <a:cubicBezTo>
                  <a:pt x="58309" y="-109648"/>
                  <a:pt x="206963" y="22860"/>
                  <a:pt x="196295" y="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stealth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54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 </a:t>
            </a:r>
            <a:r>
              <a:rPr lang="en-US" dirty="0" smtClean="0"/>
              <a:t>Sample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066800"/>
            <a:ext cx="8915400" cy="5638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.5percent.txt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GtestX.TestA.ETACmask.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2sid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GtestX.TestB.ETAC.mthresh.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  <a:endParaRPr lang="en-US" sz="3200" b="1" dirty="0">
              <a:latin typeface="Courier New" charset="0"/>
              <a:ea typeface="Courier New" charset="0"/>
              <a:cs typeface="Courier New" charset="0"/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SzTx/>
              <a:buNone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1pos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GtestX.TestB.ETACmask.</a:t>
            </a:r>
            <a:r>
              <a:rPr lang="en-US" sz="3200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1neg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.nii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896" y="5967984"/>
            <a:ext cx="8829597" cy="523220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chemeClr val="bg1"/>
                </a:solidFill>
              </a:rPr>
              <a:t>Multi-thresholded mask for </a:t>
            </a:r>
            <a:r>
              <a:rPr lang="en-US" sz="2800" i="0" dirty="0" smtClean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Gtest.nii</a:t>
            </a:r>
            <a:r>
              <a:rPr lang="en-US" sz="2800" b="0" i="0" dirty="0" smtClean="0">
                <a:solidFill>
                  <a:schemeClr val="bg1"/>
                </a:solidFill>
              </a:rPr>
              <a:t> (2 blurs, 3 </a:t>
            </a:r>
            <a:r>
              <a:rPr lang="en-US" sz="2800" b="0" dirty="0" smtClean="0">
                <a:solidFill>
                  <a:schemeClr val="bg1"/>
                </a:solidFill>
              </a:rPr>
              <a:t>p</a:t>
            </a:r>
            <a:r>
              <a:rPr lang="en-US" sz="2800" b="0" i="0" dirty="0" smtClean="0">
                <a:solidFill>
                  <a:schemeClr val="bg1"/>
                </a:solidFill>
              </a:rPr>
              <a:t>’s)</a:t>
            </a:r>
            <a:endParaRPr lang="en-US" sz="2800" b="0" i="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9774" y="3803904"/>
            <a:ext cx="241122" cy="2480170"/>
          </a:xfrm>
          <a:custGeom>
            <a:avLst/>
            <a:gdLst>
              <a:gd name="connsiteX0" fmla="*/ 45720 w 55037"/>
              <a:gd name="connsiteY0" fmla="*/ 292870 h 5203260"/>
              <a:gd name="connsiteX1" fmla="*/ 18288 w 55037"/>
              <a:gd name="connsiteY1" fmla="*/ 5203198 h 5203260"/>
              <a:gd name="connsiteX2" fmla="*/ 54864 w 55037"/>
              <a:gd name="connsiteY2" fmla="*/ 402598 h 5203260"/>
              <a:gd name="connsiteX3" fmla="*/ 0 w 55037"/>
              <a:gd name="connsiteY3" fmla="*/ 256294 h 5203260"/>
              <a:gd name="connsiteX0" fmla="*/ 82429 w 82429"/>
              <a:gd name="connsiteY0" fmla="*/ 36576 h 4956000"/>
              <a:gd name="connsiteX1" fmla="*/ 54997 w 82429"/>
              <a:gd name="connsiteY1" fmla="*/ 4946904 h 4956000"/>
              <a:gd name="connsiteX2" fmla="*/ 133 w 82429"/>
              <a:gd name="connsiteY2" fmla="*/ 1225296 h 4956000"/>
              <a:gd name="connsiteX3" fmla="*/ 36709 w 82429"/>
              <a:gd name="connsiteY3" fmla="*/ 0 h 4956000"/>
              <a:gd name="connsiteX0" fmla="*/ 768105 w 801817"/>
              <a:gd name="connsiteY0" fmla="*/ 198079 h 5108756"/>
              <a:gd name="connsiteX1" fmla="*/ 740673 w 801817"/>
              <a:gd name="connsiteY1" fmla="*/ 5108407 h 5108756"/>
              <a:gd name="connsiteX2" fmla="*/ 9 w 801817"/>
              <a:gd name="connsiteY2" fmla="*/ 454111 h 5108756"/>
              <a:gd name="connsiteX3" fmla="*/ 722385 w 801817"/>
              <a:gd name="connsiteY3" fmla="*/ 161503 h 5108756"/>
              <a:gd name="connsiteX0" fmla="*/ 832113 w 833712"/>
              <a:gd name="connsiteY0" fmla="*/ 591271 h 5108592"/>
              <a:gd name="connsiteX1" fmla="*/ 740673 w 833712"/>
              <a:gd name="connsiteY1" fmla="*/ 5108407 h 5108592"/>
              <a:gd name="connsiteX2" fmla="*/ 9 w 833712"/>
              <a:gd name="connsiteY2" fmla="*/ 454111 h 5108592"/>
              <a:gd name="connsiteX3" fmla="*/ 722385 w 833712"/>
              <a:gd name="connsiteY3" fmla="*/ 161503 h 5108592"/>
              <a:gd name="connsiteX0" fmla="*/ 832329 w 833928"/>
              <a:gd name="connsiteY0" fmla="*/ 578717 h 5096038"/>
              <a:gd name="connsiteX1" fmla="*/ 740889 w 833928"/>
              <a:gd name="connsiteY1" fmla="*/ 5095853 h 5096038"/>
              <a:gd name="connsiteX2" fmla="*/ 225 w 833928"/>
              <a:gd name="connsiteY2" fmla="*/ 441557 h 5096038"/>
              <a:gd name="connsiteX3" fmla="*/ 823185 w 833928"/>
              <a:gd name="connsiteY3" fmla="*/ 176381 h 5096038"/>
              <a:gd name="connsiteX0" fmla="*/ 832381 w 833980"/>
              <a:gd name="connsiteY0" fmla="*/ 578717 h 5096038"/>
              <a:gd name="connsiteX1" fmla="*/ 740941 w 833980"/>
              <a:gd name="connsiteY1" fmla="*/ 5095853 h 5096038"/>
              <a:gd name="connsiteX2" fmla="*/ 277 w 833980"/>
              <a:gd name="connsiteY2" fmla="*/ 441557 h 5096038"/>
              <a:gd name="connsiteX3" fmla="*/ 832381 w 833980"/>
              <a:gd name="connsiteY3" fmla="*/ 176381 h 5096038"/>
              <a:gd name="connsiteX0" fmla="*/ 184873 w 185332"/>
              <a:gd name="connsiteY0" fmla="*/ 418020 h 4935393"/>
              <a:gd name="connsiteX1" fmla="*/ 93433 w 185332"/>
              <a:gd name="connsiteY1" fmla="*/ 4935156 h 4935393"/>
              <a:gd name="connsiteX2" fmla="*/ 1993 w 185332"/>
              <a:gd name="connsiteY2" fmla="*/ 619188 h 4935393"/>
              <a:gd name="connsiteX3" fmla="*/ 184873 w 185332"/>
              <a:gd name="connsiteY3" fmla="*/ 15684 h 4935393"/>
              <a:gd name="connsiteX0" fmla="*/ 591090 w 591090"/>
              <a:gd name="connsiteY0" fmla="*/ 3645852 h 5410384"/>
              <a:gd name="connsiteX1" fmla="*/ 97314 w 591090"/>
              <a:gd name="connsiteY1" fmla="*/ 4935156 h 5410384"/>
              <a:gd name="connsiteX2" fmla="*/ 5874 w 591090"/>
              <a:gd name="connsiteY2" fmla="*/ 619188 h 5410384"/>
              <a:gd name="connsiteX3" fmla="*/ 188754 w 591090"/>
              <a:gd name="connsiteY3" fmla="*/ 15684 h 5410384"/>
              <a:gd name="connsiteX0" fmla="*/ 585216 w 585216"/>
              <a:gd name="connsiteY0" fmla="*/ 3645852 h 3645852"/>
              <a:gd name="connsiteX1" fmla="*/ 0 w 585216"/>
              <a:gd name="connsiteY1" fmla="*/ 619188 h 3645852"/>
              <a:gd name="connsiteX2" fmla="*/ 182880 w 585216"/>
              <a:gd name="connsiteY2" fmla="*/ 15684 h 3645852"/>
              <a:gd name="connsiteX0" fmla="*/ 173767 w 183339"/>
              <a:gd name="connsiteY0" fmla="*/ 5058858 h 5058858"/>
              <a:gd name="connsiteX1" fmla="*/ 31 w 183339"/>
              <a:gd name="connsiteY1" fmla="*/ 624018 h 5058858"/>
              <a:gd name="connsiteX2" fmla="*/ 182911 w 183339"/>
              <a:gd name="connsiteY2" fmla="*/ 20514 h 5058858"/>
              <a:gd name="connsiteX0" fmla="*/ 199263 w 208835"/>
              <a:gd name="connsiteY0" fmla="*/ 5058858 h 5058858"/>
              <a:gd name="connsiteX1" fmla="*/ 25527 w 208835"/>
              <a:gd name="connsiteY1" fmla="*/ 624018 h 5058858"/>
              <a:gd name="connsiteX2" fmla="*/ 208407 w 208835"/>
              <a:gd name="connsiteY2" fmla="*/ 20514 h 5058858"/>
              <a:gd name="connsiteX0" fmla="*/ 208975 w 208975"/>
              <a:gd name="connsiteY0" fmla="*/ 5001727 h 5001727"/>
              <a:gd name="connsiteX1" fmla="*/ 16951 w 208975"/>
              <a:gd name="connsiteY1" fmla="*/ 621751 h 5001727"/>
              <a:gd name="connsiteX2" fmla="*/ 199831 w 208975"/>
              <a:gd name="connsiteY2" fmla="*/ 18247 h 5001727"/>
              <a:gd name="connsiteX0" fmla="*/ 203743 w 203743"/>
              <a:gd name="connsiteY0" fmla="*/ 5001727 h 5001727"/>
              <a:gd name="connsiteX1" fmla="*/ 11719 w 203743"/>
              <a:gd name="connsiteY1" fmla="*/ 621751 h 5001727"/>
              <a:gd name="connsiteX2" fmla="*/ 194599 w 203743"/>
              <a:gd name="connsiteY2" fmla="*/ 18247 h 5001727"/>
              <a:gd name="connsiteX0" fmla="*/ 204196 w 204196"/>
              <a:gd name="connsiteY0" fmla="*/ 5026374 h 5026374"/>
              <a:gd name="connsiteX1" fmla="*/ 12172 w 204196"/>
              <a:gd name="connsiteY1" fmla="*/ 646398 h 5026374"/>
              <a:gd name="connsiteX2" fmla="*/ 201283 w 204196"/>
              <a:gd name="connsiteY2" fmla="*/ 10897 h 5026374"/>
              <a:gd name="connsiteX0" fmla="*/ 215200 w 215200"/>
              <a:gd name="connsiteY0" fmla="*/ 5015477 h 5015477"/>
              <a:gd name="connsiteX1" fmla="*/ 7599 w 215200"/>
              <a:gd name="connsiteY1" fmla="*/ 734691 h 5015477"/>
              <a:gd name="connsiteX2" fmla="*/ 212287 w 215200"/>
              <a:gd name="connsiteY2" fmla="*/ 0 h 5015477"/>
              <a:gd name="connsiteX0" fmla="*/ 213221 w 213221"/>
              <a:gd name="connsiteY0" fmla="*/ 5015477 h 5015911"/>
              <a:gd name="connsiteX1" fmla="*/ 5620 w 213221"/>
              <a:gd name="connsiteY1" fmla="*/ 734691 h 5015911"/>
              <a:gd name="connsiteX2" fmla="*/ 210308 w 213221"/>
              <a:gd name="connsiteY2" fmla="*/ 0 h 5015911"/>
              <a:gd name="connsiteX0" fmla="*/ 211393 w 211393"/>
              <a:gd name="connsiteY0" fmla="*/ 5015477 h 5089132"/>
              <a:gd name="connsiteX1" fmla="*/ 85533 w 211393"/>
              <a:gd name="connsiteY1" fmla="*/ 4669272 h 5089132"/>
              <a:gd name="connsiteX2" fmla="*/ 3792 w 211393"/>
              <a:gd name="connsiteY2" fmla="*/ 734691 h 5089132"/>
              <a:gd name="connsiteX3" fmla="*/ 208480 w 211393"/>
              <a:gd name="connsiteY3" fmla="*/ 0 h 5089132"/>
              <a:gd name="connsiteX0" fmla="*/ 211393 w 211393"/>
              <a:gd name="connsiteY0" fmla="*/ 5015477 h 5038472"/>
              <a:gd name="connsiteX1" fmla="*/ 85533 w 211393"/>
              <a:gd name="connsiteY1" fmla="*/ 4669272 h 5038472"/>
              <a:gd name="connsiteX2" fmla="*/ 3792 w 211393"/>
              <a:gd name="connsiteY2" fmla="*/ 734691 h 5038472"/>
              <a:gd name="connsiteX3" fmla="*/ 208480 w 211393"/>
              <a:gd name="connsiteY3" fmla="*/ 0 h 5038472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71003"/>
              <a:gd name="connsiteX1" fmla="*/ 58553 w 215566"/>
              <a:gd name="connsiteY1" fmla="*/ 4678871 h 5071003"/>
              <a:gd name="connsiteX2" fmla="*/ 7965 w 215566"/>
              <a:gd name="connsiteY2" fmla="*/ 734691 h 5071003"/>
              <a:gd name="connsiteX3" fmla="*/ 212653 w 215566"/>
              <a:gd name="connsiteY3" fmla="*/ 0 h 5071003"/>
              <a:gd name="connsiteX0" fmla="*/ 213133 w 213133"/>
              <a:gd name="connsiteY0" fmla="*/ 4906688 h 4962214"/>
              <a:gd name="connsiteX1" fmla="*/ 56120 w 213133"/>
              <a:gd name="connsiteY1" fmla="*/ 4570082 h 4962214"/>
              <a:gd name="connsiteX2" fmla="*/ 5532 w 213133"/>
              <a:gd name="connsiteY2" fmla="*/ 625902 h 4962214"/>
              <a:gd name="connsiteX3" fmla="*/ 172836 w 213133"/>
              <a:gd name="connsiteY3" fmla="*/ 0 h 4962214"/>
              <a:gd name="connsiteX0" fmla="*/ 228862 w 228862"/>
              <a:gd name="connsiteY0" fmla="*/ 4906688 h 4911699"/>
              <a:gd name="connsiteX1" fmla="*/ 25119 w 228862"/>
              <a:gd name="connsiteY1" fmla="*/ 4371703 h 4911699"/>
              <a:gd name="connsiteX2" fmla="*/ 21261 w 228862"/>
              <a:gd name="connsiteY2" fmla="*/ 625902 h 4911699"/>
              <a:gd name="connsiteX3" fmla="*/ 188565 w 228862"/>
              <a:gd name="connsiteY3" fmla="*/ 0 h 4911699"/>
              <a:gd name="connsiteX0" fmla="*/ 236592 w 236592"/>
              <a:gd name="connsiteY0" fmla="*/ 4906688 h 4916401"/>
              <a:gd name="connsiteX1" fmla="*/ 20388 w 236592"/>
              <a:gd name="connsiteY1" fmla="*/ 4413299 h 4916401"/>
              <a:gd name="connsiteX2" fmla="*/ 28991 w 236592"/>
              <a:gd name="connsiteY2" fmla="*/ 625902 h 4916401"/>
              <a:gd name="connsiteX3" fmla="*/ 196295 w 236592"/>
              <a:gd name="connsiteY3" fmla="*/ 0 h 491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92" h="4916401">
                <a:moveTo>
                  <a:pt x="236592" y="4906688"/>
                </a:moveTo>
                <a:cubicBezTo>
                  <a:pt x="81655" y="4919380"/>
                  <a:pt x="-7319" y="4992377"/>
                  <a:pt x="20388" y="4413299"/>
                </a:cubicBezTo>
                <a:cubicBezTo>
                  <a:pt x="-14212" y="3699835"/>
                  <a:pt x="-327" y="1361452"/>
                  <a:pt x="28991" y="625902"/>
                </a:cubicBezTo>
                <a:cubicBezTo>
                  <a:pt x="58309" y="-109648"/>
                  <a:pt x="206963" y="22860"/>
                  <a:pt x="196295" y="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stealth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94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 </a:t>
            </a:r>
            <a:r>
              <a:rPr lang="en-US" dirty="0" smtClean="0"/>
              <a:t>Sample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066800"/>
            <a:ext cx="8915400" cy="56388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 smtClean="0">
              <a:latin typeface="Courier New" charset="0"/>
              <a:ea typeface="Courier New" charset="0"/>
              <a:cs typeface="Courier New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GtestX.</a:t>
            </a:r>
            <a:r>
              <a:rPr lang="en-US" sz="3200" b="1" dirty="0" smtClean="0">
                <a:solidFill>
                  <a:srgbClr val="FFFF00"/>
                </a:solidFill>
                <a:latin typeface="Courier New" charset="0"/>
                <a:ea typeface="Courier New" charset="0"/>
                <a:cs typeface="Courier New" charset="0"/>
              </a:rPr>
              <a:t>B6.0</a:t>
            </a: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.5percent.txt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705" y="5785172"/>
            <a:ext cx="8644260" cy="954107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0" i="0" dirty="0" smtClean="0">
                <a:solidFill>
                  <a:schemeClr val="bg1"/>
                </a:solidFill>
              </a:rPr>
              <a:t>Voxel-wise threshold for 5% </a:t>
            </a:r>
            <a:r>
              <a:rPr lang="en-US" sz="2800" b="0" i="0" dirty="0">
                <a:solidFill>
                  <a:schemeClr val="bg1"/>
                </a:solidFill>
              </a:rPr>
              <a:t>g</a:t>
            </a:r>
            <a:r>
              <a:rPr lang="en-US" sz="2800" b="0" i="0" dirty="0" smtClean="0">
                <a:solidFill>
                  <a:schemeClr val="bg1"/>
                </a:solidFill>
              </a:rPr>
              <a:t>lobal FPR, </a:t>
            </a:r>
            <a:r>
              <a:rPr lang="en-US" sz="2800" b="0" dirty="0" smtClean="0">
                <a:solidFill>
                  <a:schemeClr val="bg1"/>
                </a:solidFill>
              </a:rPr>
              <a:t>unclustered</a:t>
            </a:r>
            <a:r>
              <a:rPr lang="en-US" sz="2800" b="0" i="0" dirty="0" smtClean="0">
                <a:solidFill>
                  <a:schemeClr val="bg1"/>
                </a:solidFill>
              </a:rPr>
              <a:t>;</a:t>
            </a:r>
          </a:p>
          <a:p>
            <a:r>
              <a:rPr lang="en-US" sz="2800" b="0" i="0" dirty="0" smtClean="0">
                <a:solidFill>
                  <a:schemeClr val="bg1"/>
                </a:solidFill>
              </a:rPr>
              <a:t>Smaller than Bonferroni correction </a:t>
            </a:r>
            <a:r>
              <a:rPr lang="en-US" sz="2400" b="0" i="0" dirty="0" smtClean="0">
                <a:solidFill>
                  <a:schemeClr val="bg1"/>
                </a:solidFill>
              </a:rPr>
              <a:t>(spatial correlation)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69774" y="2852928"/>
            <a:ext cx="241122" cy="3431146"/>
          </a:xfrm>
          <a:custGeom>
            <a:avLst/>
            <a:gdLst>
              <a:gd name="connsiteX0" fmla="*/ 45720 w 55037"/>
              <a:gd name="connsiteY0" fmla="*/ 292870 h 5203260"/>
              <a:gd name="connsiteX1" fmla="*/ 18288 w 55037"/>
              <a:gd name="connsiteY1" fmla="*/ 5203198 h 5203260"/>
              <a:gd name="connsiteX2" fmla="*/ 54864 w 55037"/>
              <a:gd name="connsiteY2" fmla="*/ 402598 h 5203260"/>
              <a:gd name="connsiteX3" fmla="*/ 0 w 55037"/>
              <a:gd name="connsiteY3" fmla="*/ 256294 h 5203260"/>
              <a:gd name="connsiteX0" fmla="*/ 82429 w 82429"/>
              <a:gd name="connsiteY0" fmla="*/ 36576 h 4956000"/>
              <a:gd name="connsiteX1" fmla="*/ 54997 w 82429"/>
              <a:gd name="connsiteY1" fmla="*/ 4946904 h 4956000"/>
              <a:gd name="connsiteX2" fmla="*/ 133 w 82429"/>
              <a:gd name="connsiteY2" fmla="*/ 1225296 h 4956000"/>
              <a:gd name="connsiteX3" fmla="*/ 36709 w 82429"/>
              <a:gd name="connsiteY3" fmla="*/ 0 h 4956000"/>
              <a:gd name="connsiteX0" fmla="*/ 768105 w 801817"/>
              <a:gd name="connsiteY0" fmla="*/ 198079 h 5108756"/>
              <a:gd name="connsiteX1" fmla="*/ 740673 w 801817"/>
              <a:gd name="connsiteY1" fmla="*/ 5108407 h 5108756"/>
              <a:gd name="connsiteX2" fmla="*/ 9 w 801817"/>
              <a:gd name="connsiteY2" fmla="*/ 454111 h 5108756"/>
              <a:gd name="connsiteX3" fmla="*/ 722385 w 801817"/>
              <a:gd name="connsiteY3" fmla="*/ 161503 h 5108756"/>
              <a:gd name="connsiteX0" fmla="*/ 832113 w 833712"/>
              <a:gd name="connsiteY0" fmla="*/ 591271 h 5108592"/>
              <a:gd name="connsiteX1" fmla="*/ 740673 w 833712"/>
              <a:gd name="connsiteY1" fmla="*/ 5108407 h 5108592"/>
              <a:gd name="connsiteX2" fmla="*/ 9 w 833712"/>
              <a:gd name="connsiteY2" fmla="*/ 454111 h 5108592"/>
              <a:gd name="connsiteX3" fmla="*/ 722385 w 833712"/>
              <a:gd name="connsiteY3" fmla="*/ 161503 h 5108592"/>
              <a:gd name="connsiteX0" fmla="*/ 832329 w 833928"/>
              <a:gd name="connsiteY0" fmla="*/ 578717 h 5096038"/>
              <a:gd name="connsiteX1" fmla="*/ 740889 w 833928"/>
              <a:gd name="connsiteY1" fmla="*/ 5095853 h 5096038"/>
              <a:gd name="connsiteX2" fmla="*/ 225 w 833928"/>
              <a:gd name="connsiteY2" fmla="*/ 441557 h 5096038"/>
              <a:gd name="connsiteX3" fmla="*/ 823185 w 833928"/>
              <a:gd name="connsiteY3" fmla="*/ 176381 h 5096038"/>
              <a:gd name="connsiteX0" fmla="*/ 832381 w 833980"/>
              <a:gd name="connsiteY0" fmla="*/ 578717 h 5096038"/>
              <a:gd name="connsiteX1" fmla="*/ 740941 w 833980"/>
              <a:gd name="connsiteY1" fmla="*/ 5095853 h 5096038"/>
              <a:gd name="connsiteX2" fmla="*/ 277 w 833980"/>
              <a:gd name="connsiteY2" fmla="*/ 441557 h 5096038"/>
              <a:gd name="connsiteX3" fmla="*/ 832381 w 833980"/>
              <a:gd name="connsiteY3" fmla="*/ 176381 h 5096038"/>
              <a:gd name="connsiteX0" fmla="*/ 184873 w 185332"/>
              <a:gd name="connsiteY0" fmla="*/ 418020 h 4935393"/>
              <a:gd name="connsiteX1" fmla="*/ 93433 w 185332"/>
              <a:gd name="connsiteY1" fmla="*/ 4935156 h 4935393"/>
              <a:gd name="connsiteX2" fmla="*/ 1993 w 185332"/>
              <a:gd name="connsiteY2" fmla="*/ 619188 h 4935393"/>
              <a:gd name="connsiteX3" fmla="*/ 184873 w 185332"/>
              <a:gd name="connsiteY3" fmla="*/ 15684 h 4935393"/>
              <a:gd name="connsiteX0" fmla="*/ 591090 w 591090"/>
              <a:gd name="connsiteY0" fmla="*/ 3645852 h 5410384"/>
              <a:gd name="connsiteX1" fmla="*/ 97314 w 591090"/>
              <a:gd name="connsiteY1" fmla="*/ 4935156 h 5410384"/>
              <a:gd name="connsiteX2" fmla="*/ 5874 w 591090"/>
              <a:gd name="connsiteY2" fmla="*/ 619188 h 5410384"/>
              <a:gd name="connsiteX3" fmla="*/ 188754 w 591090"/>
              <a:gd name="connsiteY3" fmla="*/ 15684 h 5410384"/>
              <a:gd name="connsiteX0" fmla="*/ 585216 w 585216"/>
              <a:gd name="connsiteY0" fmla="*/ 3645852 h 3645852"/>
              <a:gd name="connsiteX1" fmla="*/ 0 w 585216"/>
              <a:gd name="connsiteY1" fmla="*/ 619188 h 3645852"/>
              <a:gd name="connsiteX2" fmla="*/ 182880 w 585216"/>
              <a:gd name="connsiteY2" fmla="*/ 15684 h 3645852"/>
              <a:gd name="connsiteX0" fmla="*/ 173767 w 183339"/>
              <a:gd name="connsiteY0" fmla="*/ 5058858 h 5058858"/>
              <a:gd name="connsiteX1" fmla="*/ 31 w 183339"/>
              <a:gd name="connsiteY1" fmla="*/ 624018 h 5058858"/>
              <a:gd name="connsiteX2" fmla="*/ 182911 w 183339"/>
              <a:gd name="connsiteY2" fmla="*/ 20514 h 5058858"/>
              <a:gd name="connsiteX0" fmla="*/ 199263 w 208835"/>
              <a:gd name="connsiteY0" fmla="*/ 5058858 h 5058858"/>
              <a:gd name="connsiteX1" fmla="*/ 25527 w 208835"/>
              <a:gd name="connsiteY1" fmla="*/ 624018 h 5058858"/>
              <a:gd name="connsiteX2" fmla="*/ 208407 w 208835"/>
              <a:gd name="connsiteY2" fmla="*/ 20514 h 5058858"/>
              <a:gd name="connsiteX0" fmla="*/ 208975 w 208975"/>
              <a:gd name="connsiteY0" fmla="*/ 5001727 h 5001727"/>
              <a:gd name="connsiteX1" fmla="*/ 16951 w 208975"/>
              <a:gd name="connsiteY1" fmla="*/ 621751 h 5001727"/>
              <a:gd name="connsiteX2" fmla="*/ 199831 w 208975"/>
              <a:gd name="connsiteY2" fmla="*/ 18247 h 5001727"/>
              <a:gd name="connsiteX0" fmla="*/ 203743 w 203743"/>
              <a:gd name="connsiteY0" fmla="*/ 5001727 h 5001727"/>
              <a:gd name="connsiteX1" fmla="*/ 11719 w 203743"/>
              <a:gd name="connsiteY1" fmla="*/ 621751 h 5001727"/>
              <a:gd name="connsiteX2" fmla="*/ 194599 w 203743"/>
              <a:gd name="connsiteY2" fmla="*/ 18247 h 5001727"/>
              <a:gd name="connsiteX0" fmla="*/ 204196 w 204196"/>
              <a:gd name="connsiteY0" fmla="*/ 5026374 h 5026374"/>
              <a:gd name="connsiteX1" fmla="*/ 12172 w 204196"/>
              <a:gd name="connsiteY1" fmla="*/ 646398 h 5026374"/>
              <a:gd name="connsiteX2" fmla="*/ 201283 w 204196"/>
              <a:gd name="connsiteY2" fmla="*/ 10897 h 5026374"/>
              <a:gd name="connsiteX0" fmla="*/ 215200 w 215200"/>
              <a:gd name="connsiteY0" fmla="*/ 5015477 h 5015477"/>
              <a:gd name="connsiteX1" fmla="*/ 7599 w 215200"/>
              <a:gd name="connsiteY1" fmla="*/ 734691 h 5015477"/>
              <a:gd name="connsiteX2" fmla="*/ 212287 w 215200"/>
              <a:gd name="connsiteY2" fmla="*/ 0 h 5015477"/>
              <a:gd name="connsiteX0" fmla="*/ 213221 w 213221"/>
              <a:gd name="connsiteY0" fmla="*/ 5015477 h 5015911"/>
              <a:gd name="connsiteX1" fmla="*/ 5620 w 213221"/>
              <a:gd name="connsiteY1" fmla="*/ 734691 h 5015911"/>
              <a:gd name="connsiteX2" fmla="*/ 210308 w 213221"/>
              <a:gd name="connsiteY2" fmla="*/ 0 h 5015911"/>
              <a:gd name="connsiteX0" fmla="*/ 211393 w 211393"/>
              <a:gd name="connsiteY0" fmla="*/ 5015477 h 5089132"/>
              <a:gd name="connsiteX1" fmla="*/ 85533 w 211393"/>
              <a:gd name="connsiteY1" fmla="*/ 4669272 h 5089132"/>
              <a:gd name="connsiteX2" fmla="*/ 3792 w 211393"/>
              <a:gd name="connsiteY2" fmla="*/ 734691 h 5089132"/>
              <a:gd name="connsiteX3" fmla="*/ 208480 w 211393"/>
              <a:gd name="connsiteY3" fmla="*/ 0 h 5089132"/>
              <a:gd name="connsiteX0" fmla="*/ 211393 w 211393"/>
              <a:gd name="connsiteY0" fmla="*/ 5015477 h 5038472"/>
              <a:gd name="connsiteX1" fmla="*/ 85533 w 211393"/>
              <a:gd name="connsiteY1" fmla="*/ 4669272 h 5038472"/>
              <a:gd name="connsiteX2" fmla="*/ 3792 w 211393"/>
              <a:gd name="connsiteY2" fmla="*/ 734691 h 5038472"/>
              <a:gd name="connsiteX3" fmla="*/ 208480 w 211393"/>
              <a:gd name="connsiteY3" fmla="*/ 0 h 5038472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42936"/>
              <a:gd name="connsiteX1" fmla="*/ 58553 w 215566"/>
              <a:gd name="connsiteY1" fmla="*/ 4678871 h 5042936"/>
              <a:gd name="connsiteX2" fmla="*/ 7965 w 215566"/>
              <a:gd name="connsiteY2" fmla="*/ 734691 h 5042936"/>
              <a:gd name="connsiteX3" fmla="*/ 212653 w 215566"/>
              <a:gd name="connsiteY3" fmla="*/ 0 h 5042936"/>
              <a:gd name="connsiteX0" fmla="*/ 215566 w 215566"/>
              <a:gd name="connsiteY0" fmla="*/ 5015477 h 5071003"/>
              <a:gd name="connsiteX1" fmla="*/ 58553 w 215566"/>
              <a:gd name="connsiteY1" fmla="*/ 4678871 h 5071003"/>
              <a:gd name="connsiteX2" fmla="*/ 7965 w 215566"/>
              <a:gd name="connsiteY2" fmla="*/ 734691 h 5071003"/>
              <a:gd name="connsiteX3" fmla="*/ 212653 w 215566"/>
              <a:gd name="connsiteY3" fmla="*/ 0 h 5071003"/>
              <a:gd name="connsiteX0" fmla="*/ 213133 w 213133"/>
              <a:gd name="connsiteY0" fmla="*/ 4906688 h 4962214"/>
              <a:gd name="connsiteX1" fmla="*/ 56120 w 213133"/>
              <a:gd name="connsiteY1" fmla="*/ 4570082 h 4962214"/>
              <a:gd name="connsiteX2" fmla="*/ 5532 w 213133"/>
              <a:gd name="connsiteY2" fmla="*/ 625902 h 4962214"/>
              <a:gd name="connsiteX3" fmla="*/ 172836 w 213133"/>
              <a:gd name="connsiteY3" fmla="*/ 0 h 4962214"/>
              <a:gd name="connsiteX0" fmla="*/ 228862 w 228862"/>
              <a:gd name="connsiteY0" fmla="*/ 4906688 h 4911699"/>
              <a:gd name="connsiteX1" fmla="*/ 25119 w 228862"/>
              <a:gd name="connsiteY1" fmla="*/ 4371703 h 4911699"/>
              <a:gd name="connsiteX2" fmla="*/ 21261 w 228862"/>
              <a:gd name="connsiteY2" fmla="*/ 625902 h 4911699"/>
              <a:gd name="connsiteX3" fmla="*/ 188565 w 228862"/>
              <a:gd name="connsiteY3" fmla="*/ 0 h 4911699"/>
              <a:gd name="connsiteX0" fmla="*/ 236592 w 236592"/>
              <a:gd name="connsiteY0" fmla="*/ 4906688 h 4916401"/>
              <a:gd name="connsiteX1" fmla="*/ 20388 w 236592"/>
              <a:gd name="connsiteY1" fmla="*/ 4413299 h 4916401"/>
              <a:gd name="connsiteX2" fmla="*/ 28991 w 236592"/>
              <a:gd name="connsiteY2" fmla="*/ 625902 h 4916401"/>
              <a:gd name="connsiteX3" fmla="*/ 196295 w 236592"/>
              <a:gd name="connsiteY3" fmla="*/ 0 h 491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592" h="4916401">
                <a:moveTo>
                  <a:pt x="236592" y="4906688"/>
                </a:moveTo>
                <a:cubicBezTo>
                  <a:pt x="81655" y="4919380"/>
                  <a:pt x="-7319" y="4992377"/>
                  <a:pt x="20388" y="4413299"/>
                </a:cubicBezTo>
                <a:cubicBezTo>
                  <a:pt x="-14212" y="3699835"/>
                  <a:pt x="-327" y="1361452"/>
                  <a:pt x="28991" y="625902"/>
                </a:cubicBezTo>
                <a:cubicBezTo>
                  <a:pt x="58309" y="-109648"/>
                  <a:pt x="206963" y="22860"/>
                  <a:pt x="196295" y="0"/>
                </a:cubicBezTo>
              </a:path>
            </a:pathLst>
          </a:custGeom>
          <a:noFill/>
          <a:ln w="28575" cap="flat" cmpd="sng" algn="ctr">
            <a:solidFill>
              <a:srgbClr val="FFFF00"/>
            </a:solidFill>
            <a:prstDash val="solid"/>
            <a:round/>
            <a:headEnd type="stealth" w="lg" len="lg"/>
            <a:tailEnd type="non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400" b="1" i="1" u="none" strike="noStrike" cap="none" normalizeH="0" baseline="0" dirty="0">
              <a:ln>
                <a:noFill/>
              </a:ln>
              <a:solidFill>
                <a:srgbClr val="FFFB09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496" y="3228719"/>
            <a:ext cx="5615640" cy="107721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0" dirty="0" smtClean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4.292 </a:t>
            </a:r>
            <a:r>
              <a:rPr lang="en-US" sz="3200" i="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= 1-sided 5% </a:t>
            </a:r>
            <a:r>
              <a:rPr lang="en-US" sz="3200" i="0" dirty="0" smtClean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FPR</a:t>
            </a:r>
          </a:p>
          <a:p>
            <a:r>
              <a:rPr lang="en-US" sz="3200" i="0" dirty="0" smtClean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4.465 </a:t>
            </a:r>
            <a:r>
              <a:rPr lang="en-US" sz="3200" i="0" dirty="0">
                <a:solidFill>
                  <a:schemeClr val="bg1"/>
                </a:solidFill>
                <a:latin typeface="Courier New" charset="0"/>
                <a:ea typeface="Courier New" charset="0"/>
                <a:cs typeface="Courier New" charset="0"/>
              </a:rPr>
              <a:t>= 2-sided 5% FPR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8864" y="4568501"/>
            <a:ext cx="6502165" cy="954107"/>
          </a:xfrm>
          <a:prstGeom prst="rect">
            <a:avLst/>
          </a:prstGeom>
          <a:solidFill>
            <a:srgbClr val="00206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0" i="0" dirty="0" smtClean="0">
                <a:solidFill>
                  <a:schemeClr val="bg1"/>
                </a:solidFill>
              </a:rPr>
              <a:t>You get this “free” when running </a:t>
            </a:r>
            <a:r>
              <a:rPr lang="mr-IN" sz="2800" i="0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sz="2800" i="0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ETAC</a:t>
            </a:r>
          </a:p>
          <a:p>
            <a:r>
              <a:rPr lang="en-US" sz="2800" b="0" i="0" dirty="0" smtClean="0">
                <a:solidFill>
                  <a:schemeClr val="bg1"/>
                </a:solidFill>
              </a:rPr>
              <a:t>and/or </a:t>
            </a:r>
            <a:r>
              <a:rPr lang="mr-IN" sz="2800" i="0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en-US" sz="2800" i="0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Clustsim </a:t>
            </a:r>
            <a:r>
              <a:rPr lang="en-US" sz="2800" b="0" i="0" dirty="0" smtClean="0">
                <a:solidFill>
                  <a:schemeClr val="bg1"/>
                </a:solidFill>
              </a:rPr>
              <a:t>in </a:t>
            </a:r>
            <a:r>
              <a:rPr lang="en-US" sz="2800" i="0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3dttest++</a:t>
            </a:r>
            <a:endParaRPr lang="en-US" sz="2800" i="0" dirty="0">
              <a:solidFill>
                <a:srgbClr val="CCFF00"/>
              </a:solidFill>
              <a:latin typeface="Courier New" charset="0"/>
              <a:ea typeface="Courier New" charset="0"/>
              <a:cs typeface="Courier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63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>
                <a:solidFill>
                  <a:srgbClr val="92D050"/>
                </a:solidFill>
              </a:rPr>
              <a:t>¿</a:t>
            </a:r>
            <a:r>
              <a:rPr lang="en-US" dirty="0" smtClean="0"/>
              <a:t>Using ClustSim with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u="none" dirty="0" smtClean="0">
                <a:solidFill>
                  <a:srgbClr val="92D050"/>
                </a:solidFill>
              </a:rPr>
              <a:t>?</a:t>
            </a:r>
            <a:endParaRPr lang="en-US" u="none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0540"/>
            <a:ext cx="8915400" cy="5638800"/>
          </a:xfrm>
        </p:spPr>
        <p:txBody>
          <a:bodyPr/>
          <a:lstStyle/>
          <a:p>
            <a:pPr>
              <a:spcBef>
                <a:spcPts val="564"/>
              </a:spcBef>
            </a:pPr>
            <a:r>
              <a:rPr lang="en-US" dirty="0" smtClean="0"/>
              <a:t>Also in </a:t>
            </a:r>
            <a:r>
              <a:rPr lang="de-DE" b="1" dirty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3dttest</a:t>
            </a:r>
            <a:r>
              <a:rPr lang="de-DE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++</a:t>
            </a:r>
            <a:r>
              <a:rPr lang="en-US" dirty="0" smtClean="0"/>
              <a:t>: option </a:t>
            </a:r>
            <a:r>
              <a:rPr lang="de-DE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-Clustsim</a:t>
            </a:r>
            <a:endParaRPr lang="en-US" dirty="0" smtClean="0"/>
          </a:p>
          <a:p>
            <a:pPr lvl="1">
              <a:spcBef>
                <a:spcPts val="564"/>
              </a:spcBef>
            </a:pPr>
            <a:r>
              <a:rPr lang="en-US" dirty="0" smtClean="0"/>
              <a:t>Can combine with </a:t>
            </a: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–</a:t>
            </a:r>
            <a:r>
              <a:rPr lang="de-DE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ETAC</a:t>
            </a:r>
            <a:r>
              <a:rPr lang="de-DE" b="1" dirty="0" smtClean="0">
                <a:solidFill>
                  <a:srgbClr val="CCFF00"/>
                </a:solidFill>
                <a:latin typeface="+mj-lt"/>
                <a:ea typeface="Courier New" charset="0"/>
                <a:cs typeface="Courier New" charset="0"/>
              </a:rPr>
              <a:t> </a:t>
            </a:r>
            <a:r>
              <a:rPr lang="en-US" dirty="0" smtClean="0"/>
              <a:t>for comparison</a:t>
            </a:r>
          </a:p>
          <a:p>
            <a:pPr>
              <a:spcBef>
                <a:spcPts val="564"/>
              </a:spcBef>
              <a:buClr>
                <a:schemeClr val="bg1"/>
              </a:buClr>
            </a:pPr>
            <a:r>
              <a:rPr lang="en-US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F00"/>
                </a:solidFill>
              </a:rPr>
              <a:t>ClustSim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/>
              <a:t>use lots </a:t>
            </a:r>
            <a:r>
              <a:rPr lang="en-US" sz="3200" dirty="0">
                <a:solidFill>
                  <a:srgbClr val="FFFFFF"/>
                </a:solidFill>
              </a:rPr>
              <a:t>(40000) </a:t>
            </a:r>
            <a:r>
              <a:rPr lang="en-US" dirty="0" smtClean="0"/>
              <a:t>of randomized </a:t>
            </a:r>
            <a:r>
              <a:rPr lang="en-US" i="1" dirty="0" smtClean="0"/>
              <a:t>t</a:t>
            </a:r>
            <a:r>
              <a:rPr lang="en-US" dirty="0" smtClean="0"/>
              <a:t>-tests to create “noise-only” data for cluster FPR analysis </a:t>
            </a:r>
            <a:r>
              <a:rPr lang="en-US" sz="3200" dirty="0" smtClean="0"/>
              <a:t>(slow)</a:t>
            </a:r>
          </a:p>
          <a:p>
            <a:pPr lvl="1">
              <a:spcBef>
                <a:spcPts val="564"/>
              </a:spcBef>
              <a:buClr>
                <a:schemeClr val="bg1"/>
              </a:buClr>
            </a:pPr>
            <a:r>
              <a:rPr lang="en-US" dirty="0" smtClean="0"/>
              <a:t>1-sample test: randomize signs of </a:t>
            </a:r>
            <a:r>
              <a:rPr lang="en-US" i="1" dirty="0" smtClean="0"/>
              <a:t>t</a:t>
            </a:r>
            <a:r>
              <a:rPr lang="en-US" dirty="0" smtClean="0"/>
              <a:t>-test residuals</a:t>
            </a:r>
          </a:p>
          <a:p>
            <a:pPr lvl="1">
              <a:spcBef>
                <a:spcPts val="564"/>
              </a:spcBef>
              <a:buClr>
                <a:schemeClr val="bg1"/>
              </a:buClr>
            </a:pPr>
            <a:r>
              <a:rPr lang="en-US" dirty="0" smtClean="0"/>
              <a:t>2-sample test: &amp; inter-sample permutations</a:t>
            </a:r>
          </a:p>
          <a:p>
            <a:pPr lvl="1">
              <a:spcBef>
                <a:spcPts val="564"/>
              </a:spcBef>
              <a:buClr>
                <a:schemeClr val="bg1"/>
              </a:buClr>
            </a:pPr>
            <a:r>
              <a:rPr lang="en-US" dirty="0"/>
              <a:t>U</a:t>
            </a:r>
            <a:r>
              <a:rPr lang="en-US" dirty="0" smtClean="0"/>
              <a:t>ses multiple CPUs to help with speed</a:t>
            </a:r>
          </a:p>
          <a:p>
            <a:pPr>
              <a:spcBef>
                <a:spcPts val="564"/>
              </a:spcBef>
              <a:buClr>
                <a:schemeClr val="bg1"/>
              </a:buClr>
            </a:pPr>
            <a:r>
              <a:rPr lang="en-US" i="1" dirty="0" smtClean="0"/>
              <a:t>Why both</a:t>
            </a:r>
            <a:r>
              <a:rPr lang="en-US" dirty="0" smtClean="0"/>
              <a:t>? To compare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9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" y="22969"/>
            <a:ext cx="8915400" cy="8382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Images of Multi-Thresh Maps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993648"/>
            <a:ext cx="3854517" cy="2092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2884932"/>
            <a:ext cx="3854517" cy="2092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" y="4735068"/>
            <a:ext cx="3854517" cy="2092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40" y="993648"/>
            <a:ext cx="3854517" cy="20924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40" y="2884932"/>
            <a:ext cx="3854517" cy="2092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40" y="4735068"/>
            <a:ext cx="3854517" cy="20924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82" y="1709928"/>
            <a:ext cx="292100" cy="397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3979" y="871932"/>
            <a:ext cx="1377300" cy="4308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blur=4mm</a:t>
            </a:r>
            <a:endParaRPr lang="en-US" sz="22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71033" y="871932"/>
            <a:ext cx="1519968" cy="4308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blur=12mm</a:t>
            </a:r>
            <a:endParaRPr lang="en-US" sz="22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7192" y="6126879"/>
            <a:ext cx="649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log</a:t>
            </a:r>
          </a:p>
          <a:p>
            <a:pPr algn="ctr"/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scale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33970" y="561826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200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6951" y="1354429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13000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502309" y="774411"/>
                <a:ext cx="1865062" cy="523220"/>
              </a:xfrm>
              <a:prstGeom prst="rect">
                <a:avLst/>
              </a:prstGeom>
              <a:ln>
                <a:solidFill>
                  <a:srgbClr val="FFFF00"/>
                </a:solidFill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i="0" dirty="0" smtClean="0">
                    <a:solidFill>
                      <a:schemeClr val="bg1"/>
                    </a:solidFill>
                  </a:rPr>
                  <a:t>FOM</a:t>
                </a:r>
                <a:r>
                  <a:rPr lang="en-US" sz="2800" dirty="0" smtClean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800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2309" y="774411"/>
                <a:ext cx="1865062" cy="523220"/>
              </a:xfrm>
              <a:prstGeom prst="rect">
                <a:avLst/>
              </a:prstGeom>
              <a:blipFill rotWithShape="0">
                <a:blip r:embed="rId10"/>
                <a:stretch>
                  <a:fillRect l="-6515" t="-10227" b="-29545"/>
                </a:stretch>
              </a:blipFill>
              <a:ln>
                <a:solidFill>
                  <a:srgbClr val="FFFF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1433732" y="2515600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=0.001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3732" y="4406884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=0.003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33732" y="6403878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=0.010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2140" y="2439400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=0.001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22140" y="4330684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=0.003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2140" y="6327678"/>
            <a:ext cx="94769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sz="1800" b="0" i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=0.010</a:t>
            </a:r>
            <a:endParaRPr lang="en-US" sz="1800" b="0" i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73728" y="3486347"/>
            <a:ext cx="652744" cy="369332"/>
          </a:xfrm>
          <a:prstGeom prst="rect">
            <a:avLst/>
          </a:prstGeom>
          <a:noFill/>
          <a:effectLst>
            <a:glow>
              <a:srgbClr val="FFFF00"/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800" i="0" dirty="0" smtClean="0">
                <a:effectLst>
                  <a:glow rad="76200">
                    <a:srgbClr val="FFFF00">
                      <a:alpha val="63000"/>
                    </a:srgbClr>
                  </a:glow>
                </a:effectLst>
                <a:latin typeface="Calibri" charset="0"/>
                <a:ea typeface="Calibri" charset="0"/>
                <a:cs typeface="Calibri" charset="0"/>
              </a:rPr>
              <a:t>1600</a:t>
            </a:r>
            <a:endParaRPr lang="en-US" sz="1800" i="0" dirty="0">
              <a:effectLst>
                <a:glow rad="76200">
                  <a:srgbClr val="FFFF00">
                    <a:alpha val="63000"/>
                  </a:srgbClr>
                </a:glo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 ETAC </a:t>
            </a:r>
            <a:r>
              <a:rPr lang="en-US" dirty="0" smtClean="0"/>
              <a:t>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63706"/>
            <a:ext cx="8915400" cy="5715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More complex than ClustSim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Must keep cluster-FOM tables </a:t>
            </a:r>
            <a:r>
              <a:rPr lang="en-US" dirty="0" smtClean="0">
                <a:solidFill>
                  <a:srgbClr val="FFFDAF"/>
                </a:solidFill>
              </a:rPr>
              <a:t>for each sub-method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FDAF"/>
                </a:solidFill>
              </a:rPr>
              <a:t>for each voxel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Some voxels don’t get many “hits”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Clusters are dilated to get brain coverage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But FOM for cluster is based on original size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How to apply spatially variable cluster-FOM to a given cluster in real data?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Sort thresholds for all voxels in real cluster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Use the 80% point </a:t>
            </a:r>
            <a:r>
              <a:rPr lang="en-US" sz="2800" dirty="0" smtClean="0"/>
              <a:t>(100% = maximum)</a:t>
            </a:r>
          </a:p>
          <a:p>
            <a:pPr lvl="1"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60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/>
              <a:t>: Things to be Done - 1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4096"/>
            <a:ext cx="8915400" cy="5638800"/>
          </a:xfrm>
        </p:spPr>
        <p:txBody>
          <a:bodyPr/>
          <a:lstStyle/>
          <a:p>
            <a:pPr>
              <a:spcBef>
                <a:spcPts val="564"/>
              </a:spcBef>
            </a:pPr>
            <a:r>
              <a:rPr lang="en-US" dirty="0"/>
              <a:t>S</a:t>
            </a:r>
            <a:r>
              <a:rPr lang="en-US" dirty="0" smtClean="0"/>
              <a:t>ingle-subject via mixed-model ACF</a:t>
            </a:r>
          </a:p>
          <a:p>
            <a:pPr lvl="1">
              <a:spcBef>
                <a:spcPts val="564"/>
              </a:spcBef>
            </a:pPr>
            <a:r>
              <a:rPr lang="en-US" dirty="0" smtClean="0"/>
              <a:t>Spatially non-stationary? A little complex.</a:t>
            </a:r>
          </a:p>
          <a:p>
            <a:pPr>
              <a:spcBef>
                <a:spcPts val="564"/>
              </a:spcBef>
            </a:pP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/>
              <a:t> algorithm </a:t>
            </a:r>
            <a:r>
              <a:rPr lang="en-US" i="1" dirty="0" smtClean="0"/>
              <a:t>without</a:t>
            </a:r>
            <a:r>
              <a:rPr lang="en-US" dirty="0" smtClean="0"/>
              <a:t> voxel equity</a:t>
            </a:r>
          </a:p>
          <a:p>
            <a:pPr lvl="1">
              <a:spcBef>
                <a:spcPts val="564"/>
              </a:spcBef>
            </a:pPr>
            <a:r>
              <a:rPr lang="en-US" dirty="0" smtClean="0"/>
              <a:t>Multi-method with global cluster thresholds</a:t>
            </a:r>
          </a:p>
          <a:p>
            <a:pPr>
              <a:spcBef>
                <a:spcPts val="564"/>
              </a:spcBef>
            </a:pPr>
            <a:r>
              <a:rPr lang="en-US" dirty="0" smtClean="0"/>
              <a:t>Implementation details </a:t>
            </a:r>
            <a:r>
              <a:rPr lang="en-US" sz="3200" dirty="0" smtClean="0"/>
              <a:t>(short term)</a:t>
            </a:r>
            <a:r>
              <a:rPr lang="en-US" dirty="0" smtClean="0"/>
              <a:t>:</a:t>
            </a:r>
          </a:p>
          <a:p>
            <a:pPr lvl="1">
              <a:spcBef>
                <a:spcPts val="564"/>
              </a:spcBef>
              <a:buFont typeface="Wingdings" charset="2"/>
              <a:buChar char="ü"/>
            </a:pPr>
            <a:r>
              <a:rPr lang="en-US" dirty="0"/>
              <a:t>D</a:t>
            </a:r>
            <a:r>
              <a:rPr lang="en-US" dirty="0" smtClean="0"/>
              <a:t>ifferent </a:t>
            </a:r>
            <a:r>
              <a:rPr lang="en-US" dirty="0" smtClean="0">
                <a:solidFill>
                  <a:srgbClr val="FFFF00"/>
                </a:solidFill>
              </a:rPr>
              <a:t>α</a:t>
            </a:r>
            <a:r>
              <a:rPr lang="en-US" baseline="-25000" dirty="0" smtClean="0">
                <a:solidFill>
                  <a:srgbClr val="FFFF00"/>
                </a:solidFill>
              </a:rPr>
              <a:t>Goal</a:t>
            </a:r>
            <a:r>
              <a:rPr lang="en-US" dirty="0" smtClean="0"/>
              <a:t>s in same run </a:t>
            </a:r>
            <a:r>
              <a:rPr lang="en-US" sz="2400" dirty="0" smtClean="0"/>
              <a:t>(</a:t>
            </a:r>
            <a:r>
              <a:rPr lang="en-US" sz="2400" i="1" dirty="0" smtClean="0"/>
              <a:t>e.g., </a:t>
            </a:r>
            <a:r>
              <a:rPr lang="en-US" sz="2400" dirty="0" smtClean="0"/>
              <a:t>2% 3% 4% 5%)</a:t>
            </a:r>
          </a:p>
          <a:p>
            <a:pPr lvl="1">
              <a:spcBef>
                <a:spcPts val="564"/>
              </a:spcBef>
            </a:pPr>
            <a:r>
              <a:rPr lang="en-US" sz="2000" dirty="0" smtClean="0"/>
              <a:t> </a:t>
            </a:r>
            <a:r>
              <a:rPr lang="en-US" dirty="0" smtClean="0"/>
              <a:t>Apply multi-thresholds to other </a:t>
            </a:r>
            <a:r>
              <a:rPr lang="en-US" i="1" dirty="0" smtClean="0"/>
              <a:t>t</a:t>
            </a:r>
            <a:r>
              <a:rPr lang="en-US" dirty="0" smtClean="0"/>
              <a:t>-volumes in </a:t>
            </a:r>
            <a:r>
              <a:rPr lang="en-US" b="1" dirty="0" smtClean="0">
                <a:solidFill>
                  <a:srgbClr val="92D050"/>
                </a:solidFill>
                <a:latin typeface="Courier New" charset="0"/>
                <a:ea typeface="Courier New" charset="0"/>
                <a:cs typeface="Courier New" charset="0"/>
              </a:rPr>
              <a:t>3dttest++</a:t>
            </a:r>
            <a:r>
              <a:rPr lang="en-US" b="1" dirty="0" smtClean="0">
                <a:solidFill>
                  <a:srgbClr val="92D050"/>
                </a:solidFill>
                <a:ea typeface="Courier New" charset="0"/>
                <a:cs typeface="Courier New" charset="0"/>
              </a:rPr>
              <a:t> </a:t>
            </a:r>
            <a:r>
              <a:rPr lang="en-US" dirty="0" smtClean="0"/>
              <a:t>output</a:t>
            </a:r>
          </a:p>
          <a:p>
            <a:pPr lvl="2">
              <a:spcBef>
                <a:spcPts val="564"/>
              </a:spcBef>
            </a:pPr>
            <a:r>
              <a:rPr lang="en-US" i="1" dirty="0" smtClean="0"/>
              <a:t>e.g.</a:t>
            </a:r>
            <a:r>
              <a:rPr lang="en-US" dirty="0" smtClean="0"/>
              <a:t>, 1-sample results in 2-sample tests</a:t>
            </a:r>
          </a:p>
          <a:p>
            <a:pPr lvl="1">
              <a:spcBef>
                <a:spcPts val="564"/>
              </a:spcBef>
            </a:pPr>
            <a:r>
              <a:rPr lang="en-US" dirty="0" smtClean="0"/>
              <a:t>Other cluster</a:t>
            </a:r>
            <a:r>
              <a:rPr lang="en-US" dirty="0"/>
              <a:t>-</a:t>
            </a:r>
            <a:r>
              <a:rPr lang="en-US" dirty="0" smtClean="0"/>
              <a:t>FOMs </a:t>
            </a:r>
            <a:r>
              <a:rPr lang="en-US" sz="2800" dirty="0" smtClean="0"/>
              <a:t>(</a:t>
            </a:r>
            <a:r>
              <a:rPr lang="en-US" sz="2800" i="1" dirty="0" smtClean="0"/>
              <a:t>e.g.</a:t>
            </a:r>
            <a:r>
              <a:rPr lang="en-US" sz="2800" dirty="0" smtClean="0"/>
              <a:t>, TFCE’s)</a:t>
            </a:r>
            <a:r>
              <a:rPr lang="en-US" dirty="0" smtClean="0"/>
              <a:t>?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97794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/>
              <a:t>: Things to be Done - 2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13792"/>
            <a:ext cx="8915400" cy="5638800"/>
          </a:xfrm>
        </p:spPr>
        <p:txBody>
          <a:bodyPr/>
          <a:lstStyle/>
          <a:p>
            <a:r>
              <a:rPr lang="en-US" dirty="0" smtClean="0"/>
              <a:t>Test more null cases for FPR</a:t>
            </a:r>
          </a:p>
          <a:p>
            <a:pPr lvl="1">
              <a:buClr>
                <a:schemeClr val="bg1"/>
              </a:buClr>
            </a:pP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3dttest++ </a:t>
            </a:r>
            <a:r>
              <a:rPr lang="en-US" dirty="0" smtClean="0"/>
              <a:t>options, such as covariates</a:t>
            </a:r>
          </a:p>
          <a:p>
            <a:pPr lvl="2">
              <a:buClr>
                <a:schemeClr val="bg1"/>
              </a:buClr>
            </a:pPr>
            <a:r>
              <a:rPr lang="en-US" dirty="0" smtClean="0"/>
              <a:t>Do multi-threshold maps from the main effect apply to the extra </a:t>
            </a:r>
            <a:r>
              <a:rPr lang="en-US" i="1" dirty="0" smtClean="0"/>
              <a:t>t</a:t>
            </a:r>
            <a:r>
              <a:rPr lang="en-US" dirty="0" smtClean="0"/>
              <a:t>-tests, such as covariates and 1-sample results in 2-sample tests?</a:t>
            </a:r>
          </a:p>
          <a:p>
            <a:pPr lvl="3">
              <a:buClr>
                <a:schemeClr val="bg1"/>
              </a:buClr>
            </a:pPr>
            <a:r>
              <a:rPr lang="en-US" dirty="0" smtClean="0"/>
              <a:t>And give approximately the desired FPR?</a:t>
            </a:r>
          </a:p>
          <a:p>
            <a:pPr lvl="2">
              <a:buClr>
                <a:schemeClr val="bg1"/>
              </a:buClr>
            </a:pPr>
            <a:r>
              <a:rPr lang="en-US" dirty="0"/>
              <a:t>O</a:t>
            </a:r>
            <a:r>
              <a:rPr lang="en-US" dirty="0" smtClean="0"/>
              <a:t>r does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/>
              <a:t> need to be run separately for each </a:t>
            </a:r>
            <a:r>
              <a:rPr lang="en-US" i="1" dirty="0" smtClean="0"/>
              <a:t>t</a:t>
            </a:r>
            <a:r>
              <a:rPr lang="en-US" dirty="0" smtClean="0"/>
              <a:t>-test included in the output?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</a:t>
            </a:r>
            <a:endParaRPr lang="en-US" dirty="0" smtClean="0">
              <a:solidFill>
                <a:srgbClr val="FFFF00"/>
              </a:solidFill>
            </a:endParaRPr>
          </a:p>
          <a:p>
            <a:pPr lvl="1">
              <a:buClr>
                <a:schemeClr val="bg1"/>
              </a:buClr>
            </a:pPr>
            <a:r>
              <a:rPr lang="en-US" dirty="0" smtClean="0"/>
              <a:t>Resting state FMRI seed-based correlation maps </a:t>
            </a:r>
            <a:r>
              <a:rPr lang="en-US" sz="2800" dirty="0" smtClean="0"/>
              <a:t>(all tests up to now are task-based)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Other scenarios?</a:t>
            </a:r>
          </a:p>
        </p:txBody>
      </p:sp>
    </p:spTree>
    <p:extLst>
      <p:ext uri="{BB962C8B-B14F-4D97-AF65-F5344CB8AC3E}">
        <p14:creationId xmlns:p14="http://schemas.microsoft.com/office/powerpoint/2010/main" val="18651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/>
              <a:t>: Things to be Done - 3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40296"/>
            <a:ext cx="8915400" cy="56388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/>
              <a:t>Test more </a:t>
            </a:r>
            <a:r>
              <a:rPr lang="en-US" i="1" dirty="0"/>
              <a:t>positive</a:t>
            </a:r>
            <a:r>
              <a:rPr lang="en-US" dirty="0"/>
              <a:t> cases for power</a:t>
            </a:r>
          </a:p>
          <a:p>
            <a:pPr lvl="1">
              <a:buClr>
                <a:schemeClr val="bg1"/>
              </a:buClr>
            </a:pPr>
            <a:r>
              <a:rPr lang="en-US" dirty="0"/>
              <a:t>Task-based and resting state</a:t>
            </a:r>
          </a:p>
          <a:p>
            <a:pPr lvl="1">
              <a:buClr>
                <a:schemeClr val="bg1"/>
              </a:buClr>
            </a:pPr>
            <a:r>
              <a:rPr lang="en-US" dirty="0"/>
              <a:t>Need large number of subjects for this </a:t>
            </a:r>
            <a:r>
              <a:rPr lang="en-US" dirty="0" smtClean="0"/>
              <a:t>work</a:t>
            </a:r>
          </a:p>
          <a:p>
            <a:pPr lvl="2">
              <a:buClr>
                <a:schemeClr val="bg1"/>
              </a:buClr>
            </a:pPr>
            <a:r>
              <a:rPr lang="en-US" dirty="0" smtClean="0"/>
              <a:t>So can test subsets of different sizes</a:t>
            </a:r>
          </a:p>
          <a:p>
            <a:pPr lvl="2">
              <a:buClr>
                <a:schemeClr val="bg1"/>
              </a:buClr>
            </a:pPr>
            <a:r>
              <a:rPr lang="en-US" dirty="0" smtClean="0"/>
              <a:t>And draw lots of random sub-collections</a:t>
            </a:r>
          </a:p>
          <a:p>
            <a:pPr lvl="1">
              <a:buClr>
                <a:schemeClr val="bg1"/>
              </a:buClr>
            </a:pPr>
            <a:r>
              <a:rPr lang="en-US" dirty="0" smtClean="0"/>
              <a:t>For task cases, need a variety of conditions</a:t>
            </a:r>
          </a:p>
          <a:p>
            <a:pPr lvl="2">
              <a:buClr>
                <a:schemeClr val="bg1"/>
              </a:buClr>
            </a:pPr>
            <a:r>
              <a:rPr lang="en-US" dirty="0" smtClean="0"/>
              <a:t>So can cover large parts of brain</a:t>
            </a:r>
          </a:p>
          <a:p>
            <a:pPr lvl="2">
              <a:buClr>
                <a:schemeClr val="bg1"/>
              </a:buClr>
            </a:pPr>
            <a:r>
              <a:rPr lang="en-US" dirty="0" smtClean="0"/>
              <a:t>Including conditions with small (focal) activations, such as amygdala</a:t>
            </a:r>
          </a:p>
          <a:p>
            <a:pPr lvl="3">
              <a:buClr>
                <a:schemeClr val="bg1"/>
              </a:buClr>
            </a:pPr>
            <a:r>
              <a:rPr lang="en-US" sz="2800" dirty="0" smtClean="0">
                <a:solidFill>
                  <a:srgbClr val="FFFF00"/>
                </a:solidFill>
              </a:rPr>
              <a:t> Will </a:t>
            </a:r>
            <a:r>
              <a:rPr lang="en-US" sz="2800" dirty="0" smtClean="0">
                <a:solidFill>
                  <a:srgbClr val="FFFF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sz="2800" dirty="0" smtClean="0">
                <a:solidFill>
                  <a:srgbClr val="FFFF00"/>
                </a:solidFill>
              </a:rPr>
              <a:t> work well for such cases?</a:t>
            </a:r>
            <a:endParaRPr lang="en-US" sz="28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Spatial Inference - 3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12864"/>
            <a:ext cx="8915400" cy="5638800"/>
          </a:xfrm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i="1" dirty="0" smtClean="0">
                <a:solidFill>
                  <a:srgbClr val="FFFF00"/>
                </a:solidFill>
              </a:rPr>
              <a:t>A Solution</a:t>
            </a:r>
            <a:r>
              <a:rPr lang="en-US" dirty="0" smtClean="0"/>
              <a:t>: form clusters of neighboring voxels, each above a lower </a:t>
            </a:r>
            <a:r>
              <a:rPr lang="en-US" sz="3200" dirty="0" smtClean="0"/>
              <a:t>(less strict) </a:t>
            </a:r>
            <a:r>
              <a:rPr lang="en-US" dirty="0" smtClean="0"/>
              <a:t>voxel-wise </a:t>
            </a:r>
            <a:r>
              <a:rPr lang="en-US" i="1" dirty="0" smtClean="0"/>
              <a:t>t</a:t>
            </a:r>
            <a:r>
              <a:rPr lang="en-US" dirty="0" smtClean="0"/>
              <a:t>-statistic </a:t>
            </a:r>
            <a:r>
              <a:rPr lang="en-US" sz="3200" dirty="0" smtClean="0"/>
              <a:t>(or </a:t>
            </a:r>
            <a:r>
              <a:rPr lang="en-US" sz="3200" i="1" dirty="0" smtClean="0"/>
              <a:t>z-</a:t>
            </a:r>
            <a:r>
              <a:rPr lang="en-US" sz="3200" dirty="0" smtClean="0"/>
              <a:t>statistic)</a:t>
            </a:r>
          </a:p>
          <a:p>
            <a:pPr lvl="1"/>
            <a:r>
              <a:rPr lang="en-US" dirty="0" smtClean="0"/>
              <a:t>With a larger voxel-wise </a:t>
            </a:r>
            <a:r>
              <a:rPr lang="en-US" i="1" dirty="0" smtClean="0"/>
              <a:t>p</a:t>
            </a:r>
            <a:r>
              <a:rPr lang="en-US" dirty="0" smtClean="0"/>
              <a:t>-value </a:t>
            </a:r>
            <a:r>
              <a:rPr lang="en-US" sz="2800" dirty="0" smtClean="0"/>
              <a:t>(=smaller </a:t>
            </a:r>
            <a:r>
              <a:rPr lang="en-US" sz="2800" i="1" dirty="0" smtClean="0"/>
              <a:t>t</a:t>
            </a:r>
            <a:r>
              <a:rPr lang="en-US" sz="1100" i="1" dirty="0" smtClean="0"/>
              <a:t> </a:t>
            </a:r>
            <a:r>
              <a:rPr lang="en-US" sz="2800" dirty="0" smtClean="0"/>
              <a:t>)</a:t>
            </a:r>
          </a:p>
          <a:p>
            <a:pPr>
              <a:buClr>
                <a:schemeClr val="bg1"/>
              </a:buClr>
            </a:pPr>
            <a:r>
              <a:rPr lang="en-US" i="1" dirty="0" smtClean="0">
                <a:solidFill>
                  <a:srgbClr val="FFFF00"/>
                </a:solidFill>
              </a:rPr>
              <a:t>Then</a:t>
            </a:r>
            <a:r>
              <a:rPr lang="en-US" dirty="0" smtClean="0"/>
              <a:t>: threshold on cluster-size as well</a:t>
            </a:r>
          </a:p>
          <a:p>
            <a:pPr lvl="1"/>
            <a:r>
              <a:rPr lang="en-US" dirty="0" smtClean="0"/>
              <a:t>Or some other cluster-</a:t>
            </a:r>
            <a:r>
              <a:rPr lang="en-US" dirty="0" smtClean="0">
                <a:solidFill>
                  <a:srgbClr val="FFFF00"/>
                </a:solidFill>
              </a:rPr>
              <a:t>FOM</a:t>
            </a:r>
            <a:r>
              <a:rPr lang="en-US" dirty="0" smtClean="0"/>
              <a:t> </a:t>
            </a: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FF00"/>
                </a:solidFill>
              </a:rPr>
              <a:t>F</a:t>
            </a:r>
            <a:r>
              <a:rPr lang="en-US" sz="2800" dirty="0" smtClean="0"/>
              <a:t>igure </a:t>
            </a:r>
            <a:r>
              <a:rPr lang="en-US" sz="2800" dirty="0" smtClean="0">
                <a:solidFill>
                  <a:srgbClr val="FFFF00"/>
                </a:solidFill>
              </a:rPr>
              <a:t>o</a:t>
            </a:r>
            <a:r>
              <a:rPr lang="en-US" sz="2800" dirty="0" smtClean="0"/>
              <a:t>f </a:t>
            </a:r>
            <a:r>
              <a:rPr lang="en-US" sz="2800" dirty="0" smtClean="0">
                <a:solidFill>
                  <a:srgbClr val="FFFF00"/>
                </a:solidFill>
              </a:rPr>
              <a:t>M</a:t>
            </a:r>
            <a:r>
              <a:rPr lang="en-US" sz="2800" dirty="0" smtClean="0"/>
              <a:t>erit)</a:t>
            </a:r>
            <a:endParaRPr lang="en-US" dirty="0" smtClean="0"/>
          </a:p>
          <a:p>
            <a:pPr lvl="2"/>
            <a:r>
              <a:rPr lang="en-US" i="1" dirty="0" smtClean="0"/>
              <a:t>e.g.</a:t>
            </a:r>
            <a:r>
              <a:rPr lang="en-US" dirty="0" smtClean="0"/>
              <a:t>, Sum over cluster of voxel-wise </a:t>
            </a:r>
            <a:r>
              <a:rPr lang="en-US" i="1" dirty="0" smtClean="0">
                <a:solidFill>
                  <a:srgbClr val="FFFF00"/>
                </a:solidFill>
              </a:rPr>
              <a:t>z</a:t>
            </a:r>
            <a:r>
              <a:rPr lang="en-US" baseline="30000" dirty="0" smtClean="0">
                <a:solidFill>
                  <a:srgbClr val="FFFF00"/>
                </a:solidFill>
              </a:rPr>
              <a:t>2</a:t>
            </a:r>
            <a:endParaRPr lang="en-US" dirty="0" smtClean="0">
              <a:solidFill>
                <a:srgbClr val="FFFF00"/>
              </a:solidFill>
            </a:endParaRPr>
          </a:p>
          <a:p>
            <a:pPr lvl="2"/>
            <a:r>
              <a:rPr lang="en-US" dirty="0" smtClean="0"/>
              <a:t>Reject small/weak isolated clusters</a:t>
            </a:r>
          </a:p>
          <a:p>
            <a:pPr lvl="1"/>
            <a:r>
              <a:rPr lang="en-US" dirty="0" smtClean="0"/>
              <a:t>Given voxel-wise </a:t>
            </a:r>
            <a:r>
              <a:rPr lang="en-US" i="1" dirty="0" smtClean="0"/>
              <a:t>p</a:t>
            </a:r>
            <a:r>
              <a:rPr lang="en-US" dirty="0" smtClean="0"/>
              <a:t>, adjust cluster-FOM threshold to get desired global FPR </a:t>
            </a:r>
            <a:r>
              <a:rPr lang="en-US" dirty="0" smtClean="0">
                <a:solidFill>
                  <a:srgbClr val="FFFF00"/>
                </a:solidFill>
              </a:rPr>
              <a:t>➾➾</a:t>
            </a:r>
            <a:r>
              <a:rPr lang="mr-IN" baseline="30000" dirty="0" smtClean="0">
                <a:solidFill>
                  <a:srgbClr val="FFFF00"/>
                </a:solidFill>
              </a:rPr>
              <a:t>…</a:t>
            </a:r>
            <a:endParaRPr lang="en-US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92623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/>
              <a:t>: Things to be Done - 4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40296"/>
            <a:ext cx="8915400" cy="5638800"/>
          </a:xfrm>
        </p:spPr>
        <p:txBody>
          <a:bodyPr/>
          <a:lstStyle/>
          <a:p>
            <a:r>
              <a:rPr lang="en-US" dirty="0" smtClean="0"/>
              <a:t>Extend method to work on surface domains, not just 3D volumes</a:t>
            </a:r>
          </a:p>
          <a:p>
            <a:pPr lvl="1"/>
            <a:r>
              <a:rPr lang="en-US" dirty="0" smtClean="0"/>
              <a:t>Will need a </a:t>
            </a:r>
            <a:r>
              <a:rPr lang="en-US" i="1" dirty="0" smtClean="0"/>
              <a:t>lot</a:t>
            </a:r>
            <a:r>
              <a:rPr lang="en-US" dirty="0" smtClean="0"/>
              <a:t> of work </a:t>
            </a:r>
            <a:r>
              <a:rPr lang="en-US" b="1" dirty="0">
                <a:solidFill>
                  <a:srgbClr val="FFFF00"/>
                </a:solidFill>
                <a:sym typeface="Wingdings"/>
              </a:rPr>
              <a:t> </a:t>
            </a:r>
            <a:r>
              <a:rPr lang="en-US" sz="2800" b="1" dirty="0" smtClean="0">
                <a:solidFill>
                  <a:srgbClr val="FFFF00"/>
                </a:solidFill>
                <a:sym typeface="Wingdings"/>
              </a:rPr>
              <a:t></a:t>
            </a:r>
            <a:r>
              <a:rPr lang="en-US" sz="3600" b="1" dirty="0">
                <a:solidFill>
                  <a:srgbClr val="FFFF00"/>
                </a:solidFill>
                <a:cs typeface="ＭＳ Ｐゴシック" charset="0"/>
                <a:sym typeface="Wingdings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sym typeface="Wingdings"/>
              </a:rPr>
              <a:t></a:t>
            </a:r>
            <a:r>
              <a:rPr lang="en-US" sz="3600" b="1" dirty="0">
                <a:solidFill>
                  <a:srgbClr val="FFFF00"/>
                </a:solidFill>
                <a:cs typeface="ＭＳ Ｐゴシック" charset="0"/>
                <a:sym typeface="Wingding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sym typeface="Wingdings"/>
              </a:rPr>
              <a:t></a:t>
            </a:r>
            <a:r>
              <a:rPr lang="en-US" sz="3600" b="1" dirty="0">
                <a:solidFill>
                  <a:srgbClr val="FFFF00"/>
                </a:solidFill>
                <a:cs typeface="ＭＳ Ｐゴシック" charset="0"/>
                <a:sym typeface="Wingdings"/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  <a:sym typeface="Wingdings"/>
              </a:rPr>
              <a:t></a:t>
            </a:r>
            <a:r>
              <a:rPr lang="en-US" sz="3600" b="1" dirty="0">
                <a:solidFill>
                  <a:srgbClr val="FFFF00"/>
                </a:solidFill>
                <a:cs typeface="ＭＳ Ｐゴシック" charset="0"/>
                <a:sym typeface="Wingdings"/>
              </a:rPr>
              <a:t> </a:t>
            </a:r>
            <a:r>
              <a:rPr lang="en-US" sz="1600" b="1" dirty="0" smtClean="0">
                <a:solidFill>
                  <a:srgbClr val="FFFF00"/>
                </a:solidFill>
                <a:sym typeface="Wingdings"/>
              </a:rPr>
              <a:t></a:t>
            </a:r>
            <a:r>
              <a:rPr lang="en-US" sz="3600" b="1" dirty="0">
                <a:solidFill>
                  <a:srgbClr val="FFFF00"/>
                </a:solidFill>
                <a:cs typeface="ＭＳ Ｐゴシック" charset="0"/>
                <a:sym typeface="Wingdings"/>
              </a:rPr>
              <a:t> </a:t>
            </a:r>
            <a:r>
              <a:rPr lang="en-US" sz="1400" b="1" dirty="0" smtClean="0">
                <a:solidFill>
                  <a:srgbClr val="FFFF00"/>
                </a:solidFill>
                <a:sym typeface="Wingdings"/>
              </a:rPr>
              <a:t></a:t>
            </a:r>
            <a:r>
              <a:rPr lang="en-US" sz="3600" b="1" dirty="0">
                <a:solidFill>
                  <a:srgbClr val="FFFF00"/>
                </a:solidFill>
                <a:cs typeface="ＭＳ Ｐゴシック" charset="0"/>
                <a:sym typeface="Wingdings"/>
              </a:rPr>
              <a:t> </a:t>
            </a:r>
            <a:r>
              <a:rPr lang="en-US" sz="1200" b="1" dirty="0" smtClean="0">
                <a:solidFill>
                  <a:srgbClr val="FFFF00"/>
                </a:solidFill>
                <a:sym typeface="Wingdings"/>
              </a:rPr>
              <a:t></a:t>
            </a:r>
            <a:endParaRPr lang="en-US" b="1" dirty="0" smtClean="0">
              <a:solidFill>
                <a:srgbClr val="FFFF00"/>
              </a:solidFill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Need to write ClustSim for surfaces </a:t>
            </a:r>
          </a:p>
          <a:p>
            <a:pPr lvl="1"/>
            <a:r>
              <a:rPr lang="en-US" dirty="0" smtClean="0">
                <a:sym typeface="Wingdings"/>
              </a:rPr>
              <a:t>Need to write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  <a:sym typeface="Wingdings"/>
              </a:rPr>
              <a:t>ETAC</a:t>
            </a:r>
            <a:r>
              <a:rPr lang="en-US" dirty="0" smtClean="0">
                <a:sym typeface="Wingdings"/>
              </a:rPr>
              <a:t> (multi-thresholding and FPR solving) for surfaces</a:t>
            </a:r>
          </a:p>
          <a:p>
            <a:pPr lvl="1"/>
            <a:r>
              <a:rPr lang="en-US" i="1" dirty="0" smtClean="0">
                <a:sym typeface="Wingdings"/>
              </a:rPr>
              <a:t>Or</a:t>
            </a:r>
            <a:r>
              <a:rPr lang="en-US" dirty="0" smtClean="0">
                <a:sym typeface="Wingdings"/>
              </a:rPr>
              <a:t> for mixed 2D+3D domains, as in the CIFTI-format data </a:t>
            </a:r>
            <a:r>
              <a:rPr lang="en-US" sz="2800" dirty="0" smtClean="0">
                <a:sym typeface="Wingdings"/>
              </a:rPr>
              <a:t>(</a:t>
            </a:r>
            <a:r>
              <a:rPr lang="en-US" sz="2800" i="1" dirty="0" smtClean="0">
                <a:sym typeface="Wingdings"/>
              </a:rPr>
              <a:t>e.g</a:t>
            </a:r>
            <a:r>
              <a:rPr lang="en-US" sz="2800" dirty="0" smtClean="0">
                <a:sym typeface="Wingdings"/>
              </a:rPr>
              <a:t>., HCP)</a:t>
            </a:r>
          </a:p>
          <a:p>
            <a:pPr lvl="2"/>
            <a:r>
              <a:rPr lang="en-US" dirty="0" smtClean="0">
                <a:sym typeface="Wingdings"/>
              </a:rPr>
              <a:t>Cortical surfaces plus basal ganglia volumes</a:t>
            </a:r>
          </a:p>
          <a:p>
            <a:pPr lvl="2"/>
            <a:r>
              <a:rPr lang="en-US" dirty="0" smtClean="0">
                <a:sym typeface="Wingdings"/>
              </a:rPr>
              <a:t>ETAC is based on topology </a:t>
            </a:r>
            <a:r>
              <a:rPr lang="en-US" i="1" dirty="0" smtClean="0">
                <a:sym typeface="Wingdings"/>
              </a:rPr>
              <a:t>not</a:t>
            </a:r>
            <a:r>
              <a:rPr lang="en-US" dirty="0" smtClean="0">
                <a:sym typeface="Wingdings"/>
              </a:rPr>
              <a:t> on geometry </a:t>
            </a:r>
            <a:endParaRPr lang="en-US" dirty="0">
              <a:solidFill>
                <a:srgbClr val="FFFF00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9611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/>
              <a:t>: Things to be Done - 5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/>
              </a:rPr>
              <a:t>Should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  <a:sym typeface="Wingdings"/>
              </a:rPr>
              <a:t>ETAC</a:t>
            </a:r>
            <a:r>
              <a:rPr lang="en-US" dirty="0" smtClean="0">
                <a:sym typeface="Wingdings"/>
              </a:rPr>
              <a:t> output show you </a:t>
            </a:r>
            <a:r>
              <a:rPr lang="en-US" i="1" dirty="0" smtClean="0">
                <a:sym typeface="Wingdings"/>
              </a:rPr>
              <a:t>which</a:t>
            </a:r>
            <a:r>
              <a:rPr lang="en-US" dirty="0" smtClean="0">
                <a:sym typeface="Wingdings"/>
              </a:rPr>
              <a:t> sub-methods a voxel passed?</a:t>
            </a:r>
          </a:p>
          <a:p>
            <a:pPr lvl="1"/>
            <a:r>
              <a:rPr lang="en-US" i="1" dirty="0" smtClean="0">
                <a:sym typeface="Wingdings"/>
              </a:rPr>
              <a:t>e.g.</a:t>
            </a:r>
            <a:r>
              <a:rPr lang="en-US" dirty="0" smtClean="0">
                <a:sym typeface="Wingdings"/>
              </a:rPr>
              <a:t>, which </a:t>
            </a:r>
            <a:r>
              <a:rPr lang="en-US" i="1" dirty="0" smtClean="0">
                <a:sym typeface="Wingdings"/>
              </a:rPr>
              <a:t>p</a:t>
            </a:r>
            <a:r>
              <a:rPr lang="en-US" dirty="0" smtClean="0">
                <a:sym typeface="Wingdings"/>
              </a:rPr>
              <a:t>-values, which blur cases?</a:t>
            </a:r>
          </a:p>
          <a:p>
            <a:r>
              <a:rPr lang="en-US" dirty="0" smtClean="0">
                <a:sym typeface="Wingdings"/>
              </a:rPr>
              <a:t>Need experience with actual users/actual studies to find things out:</a:t>
            </a:r>
          </a:p>
          <a:p>
            <a:pPr lvl="1"/>
            <a:r>
              <a:rPr lang="en-US" dirty="0" smtClean="0">
                <a:sym typeface="Wingdings"/>
              </a:rPr>
              <a:t>What other outputs would be interesting?</a:t>
            </a:r>
          </a:p>
          <a:p>
            <a:pPr lvl="1"/>
            <a:r>
              <a:rPr lang="en-US" dirty="0" smtClean="0">
                <a:sym typeface="Wingdings"/>
              </a:rPr>
              <a:t>How useful is </a:t>
            </a:r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  <a:sym typeface="Wingdings"/>
              </a:rPr>
              <a:t>ETAC</a:t>
            </a:r>
            <a:r>
              <a:rPr lang="en-US" dirty="0">
                <a:sym typeface="Wingdings"/>
              </a:rPr>
              <a:t> </a:t>
            </a:r>
            <a:r>
              <a:rPr lang="en-US" i="1" dirty="0" smtClean="0">
                <a:sym typeface="Wingdings"/>
              </a:rPr>
              <a:t>now</a:t>
            </a:r>
            <a:r>
              <a:rPr lang="en-US" dirty="0" smtClean="0">
                <a:sym typeface="Wingdings"/>
              </a:rPr>
              <a:t>, compared to other methods for global thresholding?</a:t>
            </a:r>
          </a:p>
          <a:p>
            <a:r>
              <a:rPr lang="en-US" dirty="0" smtClean="0">
                <a:sym typeface="Wingdings"/>
              </a:rPr>
              <a:t>These 5 slides are just </a:t>
            </a:r>
            <a:r>
              <a:rPr lang="en-US" i="1" dirty="0" smtClean="0">
                <a:solidFill>
                  <a:srgbClr val="FFFF00"/>
                </a:solidFill>
                <a:sym typeface="Wingdings"/>
              </a:rPr>
              <a:t>part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of </a:t>
            </a:r>
            <a:r>
              <a:rPr lang="en-US" i="1" dirty="0" smtClean="0">
                <a:solidFill>
                  <a:srgbClr val="FE8FFD"/>
                </a:solidFill>
                <a:sym typeface="Wingdings"/>
              </a:rPr>
              <a:t>the list </a:t>
            </a:r>
            <a:r>
              <a:rPr lang="mr-IN" dirty="0" smtClean="0">
                <a:sym typeface="Wingdings"/>
              </a:rPr>
              <a:t>…</a:t>
            </a:r>
            <a:endParaRPr lang="en-US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57272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Ruminations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6459"/>
            <a:ext cx="8915400" cy="5638800"/>
          </a:xfrm>
        </p:spPr>
        <p:txBody>
          <a:bodyPr/>
          <a:lstStyle/>
          <a:p>
            <a:r>
              <a:rPr lang="en-US" dirty="0" smtClean="0"/>
              <a:t>With many subjects in a study, does cluster-FOM thresholding continue to make sense?</a:t>
            </a:r>
          </a:p>
          <a:p>
            <a:pPr lvl="1"/>
            <a:r>
              <a:rPr lang="en-US" dirty="0" smtClean="0"/>
              <a:t>More and more of brain will pass test</a:t>
            </a:r>
          </a:p>
          <a:p>
            <a:pPr lvl="2"/>
            <a:r>
              <a:rPr lang="en-US" dirty="0" smtClean="0"/>
              <a:t>Unless looking at a restricted hypothesis, such as brain regions correlated with some subject behavior/condition</a:t>
            </a:r>
          </a:p>
          <a:p>
            <a:pPr lvl="1"/>
            <a:r>
              <a:rPr lang="en-US" dirty="0" smtClean="0"/>
              <a:t>How to interpret such results?</a:t>
            </a:r>
          </a:p>
          <a:p>
            <a:r>
              <a:rPr lang="en-US" dirty="0" smtClean="0"/>
              <a:t>At what point does voxel-wise </a:t>
            </a:r>
            <a:r>
              <a:rPr lang="en-US" i="1" dirty="0" smtClean="0"/>
              <a:t>only</a:t>
            </a:r>
            <a:r>
              <a:rPr lang="en-US" dirty="0" smtClean="0"/>
              <a:t> thresholding become ”reasonable”?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7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</a:t>
            </a:r>
            <a:r>
              <a:rPr lang="en-US" sz="4400" dirty="0" smtClean="0"/>
              <a:t>(At Long Last</a:t>
            </a:r>
            <a:r>
              <a:rPr lang="en-US" sz="4400" i="1" dirty="0" smtClean="0">
                <a:solidFill>
                  <a:srgbClr val="FF0000"/>
                </a:solidFill>
                <a:effectLst>
                  <a:glow rad="25400">
                    <a:srgbClr val="FFFF00"/>
                  </a:glow>
                  <a:outerShdw blurRad="38100" dist="38100" dir="2700000" algn="tl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!</a:t>
            </a:r>
            <a:r>
              <a:rPr lang="en-US" sz="1800" i="1" dirty="0" smtClean="0">
                <a:effectLst>
                  <a:glow rad="25400">
                    <a:srgbClr val="FFFF00"/>
                  </a:glow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400" dirty="0" smtClean="0"/>
              <a:t>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26459"/>
            <a:ext cx="8915400" cy="5638800"/>
          </a:xfrm>
        </p:spPr>
        <p:txBody>
          <a:bodyPr/>
          <a:lstStyle/>
          <a:p>
            <a:pPr>
              <a:spcBef>
                <a:spcPts val="364"/>
              </a:spcBef>
            </a:pPr>
            <a:r>
              <a:rPr lang="en-US" dirty="0" smtClean="0"/>
              <a:t>If </a:t>
            </a: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3dttest++</a:t>
            </a:r>
            <a:r>
              <a:rPr lang="en-US" dirty="0" smtClean="0"/>
              <a:t> can do your group analysis, </a:t>
            </a:r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dirty="0" smtClean="0"/>
              <a:t> might be your new friend</a:t>
            </a:r>
          </a:p>
          <a:p>
            <a:pPr lvl="1">
              <a:spcBef>
                <a:spcPts val="364"/>
              </a:spcBef>
            </a:pPr>
            <a:r>
              <a:rPr lang="en-US" dirty="0" smtClean="0"/>
              <a:t>Fewer arbitrary thresholding choices 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</a:t>
            </a:r>
            <a:endParaRPr lang="en-US" dirty="0" smtClean="0">
              <a:solidFill>
                <a:srgbClr val="FFFF00"/>
              </a:solidFill>
            </a:endParaRPr>
          </a:p>
          <a:p>
            <a:pPr lvl="1">
              <a:spcBef>
                <a:spcPts val="364"/>
              </a:spcBef>
            </a:pPr>
            <a:r>
              <a:rPr lang="en-US" dirty="0" smtClean="0"/>
              <a:t>No loss of power 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</a:t>
            </a:r>
          </a:p>
          <a:p>
            <a:pPr lvl="1">
              <a:spcBef>
                <a:spcPts val="364"/>
              </a:spcBef>
            </a:pPr>
            <a:r>
              <a:rPr lang="en-US" dirty="0" smtClean="0">
                <a:sym typeface="Wingdings"/>
              </a:rPr>
              <a:t>Not fully tested yet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</a:t>
            </a:r>
            <a:endParaRPr lang="en-US" dirty="0" smtClean="0">
              <a:solidFill>
                <a:srgbClr val="FFFF00"/>
              </a:solidFill>
            </a:endParaRPr>
          </a:p>
          <a:p>
            <a:pPr lvl="1">
              <a:spcBef>
                <a:spcPts val="364"/>
              </a:spcBef>
            </a:pPr>
            <a:r>
              <a:rPr lang="en-US" dirty="0" smtClean="0"/>
              <a:t>No publication to cite yet 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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spcBef>
                <a:spcPts val="364"/>
              </a:spcBef>
            </a:pPr>
            <a:r>
              <a:rPr lang="en-US" dirty="0" smtClean="0"/>
              <a:t>If you need </a:t>
            </a: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3dLME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CCFF00"/>
                </a:solidFill>
                <a:latin typeface="Courier New" charset="0"/>
                <a:ea typeface="Courier New" charset="0"/>
                <a:cs typeface="Courier New" charset="0"/>
              </a:rPr>
              <a:t>3dMVM</a:t>
            </a:r>
            <a:r>
              <a:rPr lang="en-US" dirty="0" smtClean="0"/>
              <a:t>, </a:t>
            </a:r>
            <a:r>
              <a:rPr lang="en-US" i="1" dirty="0" smtClean="0"/>
              <a:t>etc.</a:t>
            </a:r>
            <a:r>
              <a:rPr lang="en-US" dirty="0" smtClean="0"/>
              <a:t>, then the mixed model ACF method is decent</a:t>
            </a:r>
          </a:p>
          <a:p>
            <a:pPr lvl="1">
              <a:spcBef>
                <a:spcPts val="364"/>
              </a:spcBef>
            </a:pPr>
            <a:r>
              <a:rPr lang="en-US" dirty="0" smtClean="0"/>
              <a:t>With per-voxel </a:t>
            </a:r>
            <a:r>
              <a:rPr lang="en-US" i="1" dirty="0" smtClean="0"/>
              <a:t>p ≤ </a:t>
            </a:r>
            <a:r>
              <a:rPr lang="en-US" dirty="0" smtClean="0"/>
              <a:t>0.002</a:t>
            </a:r>
          </a:p>
          <a:p>
            <a:pPr lvl="1">
              <a:spcBef>
                <a:spcPts val="364"/>
              </a:spcBef>
            </a:pPr>
            <a:r>
              <a:rPr lang="en-US" dirty="0" smtClean="0"/>
              <a:t>Publication you can cite  </a:t>
            </a:r>
            <a:r>
              <a:rPr lang="en-US" dirty="0" smtClean="0">
                <a:solidFill>
                  <a:srgbClr val="FFFF00"/>
                </a:solidFill>
                <a:sym typeface="Wingdings"/>
              </a:rPr>
              <a:t>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dirty="0" smtClean="0"/>
              <a:t> Clustering 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3451"/>
            <a:ext cx="8915400" cy="5638800"/>
          </a:xfrm>
        </p:spPr>
        <p:txBody>
          <a:bodyPr/>
          <a:lstStyle/>
          <a:p>
            <a:pPr>
              <a:spcBef>
                <a:spcPts val="602"/>
              </a:spcBef>
            </a:pPr>
            <a:r>
              <a:rPr lang="en-US" sz="3300" dirty="0"/>
              <a:t>Somewhere over the rainbow – </a:t>
            </a:r>
            <a:r>
              <a:rPr lang="en-US" sz="3300" dirty="0">
                <a:latin typeface="Arial Rounded MT Bold" charset="0"/>
                <a:ea typeface="Arial Rounded MT Bold" charset="0"/>
                <a:cs typeface="Arial Rounded MT Bold" charset="0"/>
              </a:rPr>
              <a:t>ETAC</a:t>
            </a:r>
            <a:r>
              <a:rPr lang="en-US" sz="3300" dirty="0"/>
              <a:t> </a:t>
            </a:r>
            <a:r>
              <a:rPr lang="en-US" sz="3300" dirty="0" smtClean="0"/>
              <a:t>paper</a:t>
            </a:r>
          </a:p>
          <a:p>
            <a:pPr>
              <a:spcBef>
                <a:spcPts val="602"/>
              </a:spcBef>
            </a:pPr>
            <a:r>
              <a:rPr lang="en-US" sz="3300" dirty="0" smtClean="0"/>
              <a:t>FMRI </a:t>
            </a:r>
            <a:r>
              <a:rPr lang="en-US" sz="3300" dirty="0"/>
              <a:t>Clustering and False Positive </a:t>
            </a:r>
            <a:r>
              <a:rPr lang="en-US" sz="3300" dirty="0" smtClean="0"/>
              <a:t>Rates. PNAS </a:t>
            </a:r>
            <a:r>
              <a:rPr lang="sk-SK" sz="3300" dirty="0" smtClean="0"/>
              <a:t>114: E3370–E3371, 2017.</a:t>
            </a:r>
          </a:p>
          <a:p>
            <a:pPr lvl="1">
              <a:spcBef>
                <a:spcPts val="602"/>
              </a:spcBef>
            </a:pPr>
            <a:r>
              <a:rPr lang="de-DE" sz="3300" dirty="0">
                <a:solidFill>
                  <a:srgbClr val="FFFF66"/>
                </a:solidFill>
                <a:hlinkClick r:id="rId3"/>
              </a:rPr>
              <a:t>https://arxiv.org/abs/1702.04846</a:t>
            </a:r>
            <a:endParaRPr lang="de-DE" sz="3300" dirty="0">
              <a:solidFill>
                <a:srgbClr val="FFFF66"/>
              </a:solidFill>
            </a:endParaRPr>
          </a:p>
          <a:p>
            <a:pPr lvl="1">
              <a:spcBef>
                <a:spcPts val="602"/>
              </a:spcBef>
            </a:pPr>
            <a:r>
              <a:rPr lang="pt-BR" sz="3300" dirty="0" smtClean="0">
                <a:hlinkClick r:id="rId4"/>
              </a:rPr>
              <a:t>https</a:t>
            </a:r>
            <a:r>
              <a:rPr lang="pt-BR" sz="3300" smtClean="0">
                <a:hlinkClick r:id="rId4"/>
              </a:rPr>
              <a:t>://</a:t>
            </a:r>
            <a:r>
              <a:rPr lang="pt-BR" sz="3300">
                <a:hlinkClick r:id="rId4"/>
              </a:rPr>
              <a:t>doi.org/10.1073/pnas.1614961114</a:t>
            </a:r>
            <a:endParaRPr lang="is-IS" sz="3300"/>
          </a:p>
          <a:p>
            <a:pPr>
              <a:spcBef>
                <a:spcPts val="602"/>
              </a:spcBef>
            </a:pPr>
            <a:r>
              <a:rPr lang="en-US" sz="3300" dirty="0"/>
              <a:t>FMRI Clustering in </a:t>
            </a:r>
            <a:r>
              <a:rPr lang="en-US" sz="3300" dirty="0">
                <a:latin typeface="Arial Rounded MT Bold" charset="0"/>
                <a:ea typeface="Arial Rounded MT Bold" charset="0"/>
                <a:cs typeface="Arial Rounded MT Bold" charset="0"/>
              </a:rPr>
              <a:t>AFNI</a:t>
            </a:r>
            <a:r>
              <a:rPr lang="en-US" sz="3300" dirty="0"/>
              <a:t>: False Positive Rates </a:t>
            </a:r>
            <a:r>
              <a:rPr lang="en-US" sz="3300" dirty="0" smtClean="0"/>
              <a:t>Redux.</a:t>
            </a:r>
            <a:r>
              <a:rPr lang="en-US" sz="3300" dirty="0"/>
              <a:t> </a:t>
            </a:r>
            <a:r>
              <a:rPr lang="en-US" sz="3300" dirty="0" smtClean="0"/>
              <a:t>Brain Connectivity</a:t>
            </a:r>
            <a:r>
              <a:rPr lang="is-IS" sz="3300" smtClean="0"/>
              <a:t> 7:152-171, 2017.</a:t>
            </a:r>
          </a:p>
          <a:p>
            <a:pPr lvl="1">
              <a:spcBef>
                <a:spcPts val="602"/>
              </a:spcBef>
            </a:pPr>
            <a:r>
              <a:rPr lang="de-DE" sz="3300" dirty="0">
                <a:hlinkClick r:id="rId5"/>
              </a:rPr>
              <a:t>https://</a:t>
            </a:r>
            <a:r>
              <a:rPr lang="de-DE" sz="3300" dirty="0" smtClean="0">
                <a:hlinkClick r:id="rId5"/>
              </a:rPr>
              <a:t>arxiv.org/abs/1702.04845</a:t>
            </a:r>
            <a:endParaRPr lang="is-IS" sz="3300" smtClean="0"/>
          </a:p>
          <a:p>
            <a:pPr lvl="1">
              <a:spcBef>
                <a:spcPts val="602"/>
              </a:spcBef>
            </a:pPr>
            <a:r>
              <a:rPr lang="en-US" sz="3300" dirty="0">
                <a:hlinkClick r:id="rId6"/>
              </a:rPr>
              <a:t>https://</a:t>
            </a:r>
            <a:r>
              <a:rPr lang="en-US" sz="3300" dirty="0" smtClean="0">
                <a:hlinkClick r:id="rId6"/>
              </a:rPr>
              <a:t>doi.org/10.1089/brain.2016.0475</a:t>
            </a:r>
            <a:endParaRPr lang="en-US" sz="3300" dirty="0" smtClean="0"/>
          </a:p>
        </p:txBody>
      </p:sp>
    </p:spTree>
    <p:extLst>
      <p:ext uri="{BB962C8B-B14F-4D97-AF65-F5344CB8AC3E}">
        <p14:creationId xmlns:p14="http://schemas.microsoft.com/office/powerpoint/2010/main" val="14576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It Started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" y="919160"/>
            <a:ext cx="8791847" cy="5867400"/>
          </a:xfrm>
        </p:spPr>
      </p:pic>
      <p:sp>
        <p:nvSpPr>
          <p:cNvPr id="5" name="TextBox 4"/>
          <p:cNvSpPr txBox="1"/>
          <p:nvPr/>
        </p:nvSpPr>
        <p:spPr>
          <a:xfrm>
            <a:off x="428628" y="990600"/>
            <a:ext cx="812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0" dirty="0" smtClean="0">
                <a:solidFill>
                  <a:srgbClr val="FFFDAF"/>
                </a:solidFill>
                <a:latin typeface="Comic Sans MS" charset="0"/>
                <a:ea typeface="Comic Sans MS" charset="0"/>
                <a:cs typeface="Comic Sans MS" charset="0"/>
              </a:rPr>
              <a:t>Clear Creek trail, Grand Canyon</a:t>
            </a:r>
            <a:endParaRPr lang="en-US" sz="4000" i="0" dirty="0">
              <a:solidFill>
                <a:srgbClr val="FFFDA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7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15913" y="123825"/>
            <a:ext cx="8526462" cy="990600"/>
          </a:xfrm>
          <a:solidFill>
            <a:srgbClr val="4E004F"/>
          </a:solidFill>
          <a:ln w="38100">
            <a:solidFill>
              <a:srgbClr val="00780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5400" u="none" dirty="0" smtClean="0">
                <a:cs typeface="+mj-cs"/>
              </a:rPr>
              <a:t>Finally … Thanks</a:t>
            </a:r>
            <a:endParaRPr lang="en-US" sz="5400" dirty="0" smtClean="0">
              <a:cs typeface="+mj-cs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81767"/>
            <a:ext cx="8382000" cy="10747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cs typeface="+mn-cs"/>
              </a:rPr>
              <a:t>The list of people I should thank is not </a:t>
            </a:r>
            <a:r>
              <a:rPr lang="en-US" i="1" dirty="0" smtClean="0">
                <a:cs typeface="+mn-cs"/>
              </a:rPr>
              <a:t>quite</a:t>
            </a:r>
            <a:r>
              <a:rPr lang="en-US" dirty="0" smtClean="0">
                <a:cs typeface="+mn-cs"/>
              </a:rPr>
              <a:t> as large as Skewes’ number</a:t>
            </a:r>
            <a:r>
              <a:rPr lang="en-US" sz="3200" baseline="30000" dirty="0" smtClean="0">
                <a:solidFill>
                  <a:srgbClr val="CCFF00"/>
                </a:solidFill>
                <a:cs typeface="+mn-cs"/>
              </a:rPr>
              <a:t>★</a:t>
            </a:r>
            <a:r>
              <a:rPr lang="en-US" dirty="0" smtClean="0">
                <a:cs typeface="+mn-cs"/>
              </a:rPr>
              <a:t> …</a:t>
            </a:r>
          </a:p>
          <a:p>
            <a:pPr eaLnBrk="1" hangingPunct="1">
              <a:lnSpc>
                <a:spcPct val="90000"/>
              </a:lnSpc>
              <a:buFont typeface="Times" charset="0"/>
              <a:buNone/>
              <a:defRPr/>
            </a:pPr>
            <a:endParaRPr lang="en-US" dirty="0" smtClean="0">
              <a:cs typeface="+mn-cs"/>
            </a:endParaRPr>
          </a:p>
        </p:txBody>
      </p:sp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03188" y="2292912"/>
            <a:ext cx="8951912" cy="449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868686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i="0" dirty="0">
                <a:solidFill>
                  <a:srgbClr val="FEFC00"/>
                </a:solidFill>
                <a:effectLst>
                  <a:glow rad="63500">
                    <a:srgbClr val="FFC000">
                      <a:alpha val="40000"/>
                    </a:srgbClr>
                  </a:glow>
                </a:effectLst>
                <a:latin typeface="Helvetica" charset="0"/>
                <a:cs typeface="+mn-cs"/>
              </a:rPr>
              <a:t>MM </a:t>
            </a:r>
            <a:r>
              <a:rPr lang="en-US" sz="2200" i="0" dirty="0" err="1">
                <a:solidFill>
                  <a:srgbClr val="FEFC00"/>
                </a:solidFill>
                <a:effectLst>
                  <a:glow rad="63500">
                    <a:srgbClr val="FFC000">
                      <a:alpha val="40000"/>
                    </a:srgbClr>
                  </a:glow>
                </a:effectLst>
                <a:latin typeface="Helvetica" charset="0"/>
                <a:cs typeface="+mn-cs"/>
              </a:rPr>
              <a:t>Klosek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JS Hyde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JR Binder.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EA </a:t>
            </a:r>
            <a:r>
              <a:rPr lang="en-US" sz="2200" i="0" dirty="0" err="1">
                <a:solidFill>
                  <a:srgbClr val="FFFDAF"/>
                </a:solidFill>
                <a:latin typeface="Helvetica" charset="0"/>
                <a:cs typeface="+mn-cs"/>
              </a:rPr>
              <a:t>DeYoe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SM Rao.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EA Stein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A </a:t>
            </a:r>
            <a:r>
              <a:rPr lang="en-US" sz="2200" i="0" dirty="0" err="1">
                <a:solidFill>
                  <a:srgbClr val="FEFC00"/>
                </a:solidFill>
                <a:latin typeface="Helvetica" charset="0"/>
                <a:cs typeface="+mn-cs"/>
              </a:rPr>
              <a:t>Jesmanowicz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MS Beauchamp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BD Ward.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KM Donahue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PA </a:t>
            </a:r>
            <a:r>
              <a:rPr lang="en-US" sz="2200" i="0" dirty="0" err="1">
                <a:solidFill>
                  <a:srgbClr val="FEFC00"/>
                </a:solidFill>
                <a:latin typeface="Helvetica" charset="0"/>
                <a:cs typeface="+mn-cs"/>
              </a:rPr>
              <a:t>Bandettini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AS Bloom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T Ross.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M Huerta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ZS </a:t>
            </a:r>
            <a:r>
              <a:rPr lang="en-US" sz="2200" i="0" dirty="0" err="1">
                <a:solidFill>
                  <a:srgbClr val="FEFC00"/>
                </a:solidFill>
                <a:latin typeface="Helvetica" charset="0"/>
                <a:cs typeface="+mn-cs"/>
              </a:rPr>
              <a:t>Saad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K </a:t>
            </a:r>
            <a:r>
              <a:rPr lang="en-US" sz="2200" i="0" dirty="0" err="1">
                <a:solidFill>
                  <a:srgbClr val="FFFDAF"/>
                </a:solidFill>
                <a:latin typeface="Helvetica" charset="0"/>
                <a:cs typeface="+mn-cs"/>
              </a:rPr>
              <a:t>Ropella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B Knutson.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J </a:t>
            </a:r>
            <a:r>
              <a:rPr lang="en-US" sz="2200" i="0" dirty="0" err="1">
                <a:solidFill>
                  <a:srgbClr val="FFFDAF"/>
                </a:solidFill>
                <a:latin typeface="Helvetica" charset="0"/>
                <a:cs typeface="+mn-cs"/>
              </a:rPr>
              <a:t>Bobholz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G Chen.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RM </a:t>
            </a:r>
            <a:r>
              <a:rPr lang="en-US" sz="2200" i="0" dirty="0" err="1">
                <a:solidFill>
                  <a:srgbClr val="FFFDAF"/>
                </a:solidFill>
                <a:latin typeface="Helvetica" charset="0"/>
                <a:cs typeface="+mn-cs"/>
              </a:rPr>
              <a:t>Birn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J </a:t>
            </a:r>
            <a:r>
              <a:rPr lang="en-US" sz="2200" i="0" dirty="0" err="1">
                <a:solidFill>
                  <a:srgbClr val="FEFC00"/>
                </a:solidFill>
                <a:latin typeface="Helvetica" charset="0"/>
                <a:cs typeface="+mn-cs"/>
              </a:rPr>
              <a:t>Ratke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PSF </a:t>
            </a:r>
            <a:r>
              <a:rPr lang="en-US" sz="2200" i="0" dirty="0" err="1">
                <a:solidFill>
                  <a:srgbClr val="FFFDAF"/>
                </a:solidFill>
                <a:latin typeface="Helvetica" charset="0"/>
                <a:cs typeface="+mn-cs"/>
              </a:rPr>
              <a:t>Bellgowan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J Frost. 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K </a:t>
            </a:r>
            <a:r>
              <a:rPr lang="en-US" sz="2200" i="0" dirty="0" err="1">
                <a:solidFill>
                  <a:srgbClr val="FFFDAF"/>
                </a:solidFill>
                <a:latin typeface="Helvetica" charset="0"/>
                <a:cs typeface="+mn-cs"/>
              </a:rPr>
              <a:t>Bove-Bettis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R Doucette.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RC Reynolds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PP </a:t>
            </a:r>
            <a:r>
              <a:rPr lang="en-US" sz="2200" i="0" dirty="0" err="1">
                <a:solidFill>
                  <a:srgbClr val="FEFC00"/>
                </a:solidFill>
                <a:latin typeface="Helvetica" charset="0"/>
                <a:cs typeface="+mn-cs"/>
              </a:rPr>
              <a:t>Christidis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LR Frank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R </a:t>
            </a:r>
            <a:r>
              <a:rPr lang="en-US" sz="2200" i="0" dirty="0" err="1">
                <a:solidFill>
                  <a:srgbClr val="FEFC00"/>
                </a:solidFill>
                <a:latin typeface="Helvetica" charset="0"/>
                <a:cs typeface="+mn-cs"/>
              </a:rPr>
              <a:t>Desimone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L Ungerleider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KR Hammett. 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DS Cohen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</a:t>
            </a:r>
            <a:r>
              <a:rPr lang="en-US" sz="2200" i="0" dirty="0">
                <a:solidFill>
                  <a:srgbClr val="FFFF00"/>
                </a:solidFill>
                <a:latin typeface="Helvetica" charset="0"/>
                <a:cs typeface="+mn-cs"/>
              </a:rPr>
              <a:t>DA Jacobson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  <a:cs typeface="+mn-cs"/>
              </a:rPr>
              <a:t>EC Wong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. </a:t>
            </a:r>
            <a:r>
              <a:rPr lang="en-US" sz="2200" i="0" dirty="0" smtClean="0">
                <a:solidFill>
                  <a:srgbClr val="FEFC00"/>
                </a:solidFill>
                <a:latin typeface="Helvetica" charset="0"/>
                <a:cs typeface="+mn-cs"/>
              </a:rPr>
              <a:t>J </a:t>
            </a:r>
            <a:r>
              <a:rPr lang="en-US" sz="2200" i="0" dirty="0">
                <a:solidFill>
                  <a:srgbClr val="FEFC00"/>
                </a:solidFill>
                <a:latin typeface="Helvetica" charset="0"/>
                <a:cs typeface="+mn-cs"/>
              </a:rPr>
              <a:t>Gonzalez-Castillo. </a:t>
            </a:r>
            <a:r>
              <a:rPr lang="en-US" sz="2200" i="0" dirty="0">
                <a:solidFill>
                  <a:srgbClr val="FFFDAF"/>
                </a:solidFill>
                <a:latin typeface="Helvetica" charset="0"/>
              </a:rPr>
              <a:t>D Glen</a:t>
            </a:r>
            <a:r>
              <a:rPr lang="en-US" sz="2200" i="0" dirty="0" smtClean="0">
                <a:solidFill>
                  <a:srgbClr val="FEFC00"/>
                </a:solidFill>
                <a:latin typeface="Helvetica" charset="0"/>
              </a:rPr>
              <a:t>.</a:t>
            </a:r>
          </a:p>
          <a:p>
            <a:pPr algn="ctr">
              <a:spcBef>
                <a:spcPct val="20000"/>
              </a:spcBef>
              <a:defRPr/>
            </a:pPr>
            <a:r>
              <a:rPr lang="en-US" sz="2200" i="0" dirty="0" smtClean="0">
                <a:solidFill>
                  <a:srgbClr val="FEFC00"/>
                </a:solidFill>
                <a:latin typeface="Helvetica" charset="0"/>
              </a:rPr>
              <a:t> </a:t>
            </a:r>
            <a:r>
              <a:rPr lang="en-US" sz="2200" i="0" dirty="0" smtClean="0">
                <a:solidFill>
                  <a:srgbClr val="FEFC00"/>
                </a:solidFill>
                <a:latin typeface="Helvetica" charset="0"/>
                <a:cs typeface="+mn-cs"/>
              </a:rPr>
              <a:t>P </a:t>
            </a:r>
            <a:r>
              <a:rPr lang="en-US" sz="2200" i="0" dirty="0" err="1" smtClean="0">
                <a:solidFill>
                  <a:srgbClr val="FEFC00"/>
                </a:solidFill>
                <a:latin typeface="Helvetica" charset="0"/>
                <a:cs typeface="+mn-cs"/>
              </a:rPr>
              <a:t>Kundu</a:t>
            </a:r>
            <a:r>
              <a:rPr lang="en-US" sz="2200" i="0" dirty="0" smtClean="0">
                <a:solidFill>
                  <a:srgbClr val="FEFC00"/>
                </a:solidFill>
                <a:latin typeface="Helvetica" charset="0"/>
                <a:cs typeface="+mn-cs"/>
              </a:rPr>
              <a:t> </a:t>
            </a:r>
            <a:r>
              <a:rPr lang="en-US" sz="1800" i="0" dirty="0" smtClean="0">
                <a:solidFill>
                  <a:srgbClr val="FFC000"/>
                </a:solidFill>
                <a:latin typeface="Helvetica" charset="0"/>
                <a:cs typeface="+mn-cs"/>
              </a:rPr>
              <a:t>(AKA </a:t>
            </a:r>
            <a:r>
              <a:rPr lang="en-US" sz="1800" i="0" dirty="0" err="1" smtClean="0">
                <a:solidFill>
                  <a:srgbClr val="FFC000"/>
                </a:solidFill>
                <a:latin typeface="Helvetica" charset="0"/>
                <a:cs typeface="+mn-cs"/>
              </a:rPr>
              <a:t>IMoM</a:t>
            </a:r>
            <a:r>
              <a:rPr lang="en-US" sz="1800" i="0" dirty="0" smtClean="0">
                <a:solidFill>
                  <a:srgbClr val="FFC000"/>
                </a:solidFill>
                <a:latin typeface="Helvetica" charset="0"/>
                <a:cs typeface="+mn-cs"/>
              </a:rPr>
              <a:t>)</a:t>
            </a:r>
            <a:r>
              <a:rPr lang="en-US" sz="2200" i="0" dirty="0" smtClean="0">
                <a:solidFill>
                  <a:srgbClr val="FFFF00"/>
                </a:solidFill>
                <a:latin typeface="Helvetica" charset="0"/>
                <a:cs typeface="+mn-cs"/>
              </a:rPr>
              <a:t>.</a:t>
            </a:r>
            <a:r>
              <a:rPr lang="en-US" sz="2200" i="0" dirty="0" smtClean="0">
                <a:solidFill>
                  <a:srgbClr val="FFC000"/>
                </a:solidFill>
                <a:latin typeface="Helvetica" charset="0"/>
                <a:cs typeface="+mn-cs"/>
              </a:rPr>
              <a:t>  </a:t>
            </a:r>
            <a:r>
              <a:rPr lang="en-US" sz="2200" i="0" dirty="0" smtClean="0">
                <a:solidFill>
                  <a:srgbClr val="FFFDAF"/>
                </a:solidFill>
                <a:latin typeface="Helvetica" charset="0"/>
                <a:cs typeface="+mn-cs"/>
              </a:rPr>
              <a:t>E </a:t>
            </a:r>
            <a:r>
              <a:rPr lang="en-US" sz="2200" i="0" dirty="0" err="1" smtClean="0">
                <a:solidFill>
                  <a:srgbClr val="FFFDAF"/>
                </a:solidFill>
                <a:latin typeface="Helvetica" charset="0"/>
                <a:cs typeface="+mn-cs"/>
              </a:rPr>
              <a:t>Raab</a:t>
            </a:r>
            <a:r>
              <a:rPr lang="en-US" sz="2200" i="0" dirty="0" smtClean="0">
                <a:solidFill>
                  <a:srgbClr val="FEFC00"/>
                </a:solidFill>
                <a:latin typeface="Helvetica" charset="0"/>
                <a:cs typeface="+mn-cs"/>
              </a:rPr>
              <a:t>.  A Martin.  </a:t>
            </a:r>
            <a:r>
              <a:rPr lang="en-US" sz="2200" i="0" dirty="0" smtClean="0">
                <a:solidFill>
                  <a:srgbClr val="FFFDAF"/>
                </a:solidFill>
                <a:latin typeface="Helvetica" charset="0"/>
                <a:cs typeface="+mn-cs"/>
              </a:rPr>
              <a:t>S Gotts</a:t>
            </a:r>
            <a:r>
              <a:rPr lang="en-US" sz="2200" i="0" dirty="0" smtClean="0">
                <a:solidFill>
                  <a:srgbClr val="FEFC00"/>
                </a:solidFill>
                <a:latin typeface="Helvetica" charset="0"/>
                <a:cs typeface="+mn-cs"/>
              </a:rPr>
              <a:t>.  PA Taylor.</a:t>
            </a:r>
            <a:endParaRPr lang="en-US" sz="2200" i="0" dirty="0">
              <a:solidFill>
                <a:srgbClr val="FEFC00"/>
              </a:solidFill>
              <a:latin typeface="Helvetica" charset="0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r>
              <a:rPr lang="en-US" sz="2400" i="0" dirty="0">
                <a:solidFill>
                  <a:srgbClr val="FEFC00"/>
                </a:solidFill>
                <a:latin typeface="Helvetica" charset="0"/>
                <a:cs typeface="+mn-cs"/>
              </a:rPr>
              <a:t>  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And </a:t>
            </a:r>
            <a:r>
              <a:rPr lang="en-US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 </a:t>
            </a:r>
            <a:r>
              <a:rPr lang="en-US" sz="2400" i="0" dirty="0">
                <a:solidFill>
                  <a:srgbClr val="CC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YOU</a:t>
            </a:r>
            <a:r>
              <a:rPr lang="en-US" sz="24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,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 the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suffering audience</a:t>
            </a:r>
            <a:r>
              <a:rPr lang="en-US" sz="2400" i="0" dirty="0" smtClean="0">
                <a:solidFill>
                  <a:srgbClr val="FEF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 </a:t>
            </a:r>
            <a:r>
              <a:rPr lang="en-US" sz="2400" i="0" dirty="0">
                <a:solidFill>
                  <a:srgbClr val="FEF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cs typeface="+mn-cs"/>
              </a:rPr>
              <a:t>…</a:t>
            </a:r>
            <a:endParaRPr lang="en-US" sz="1800" b="0" i="0" dirty="0">
              <a:solidFill>
                <a:srgbClr val="FFE8D1"/>
              </a:solidFill>
              <a:latin typeface="Helvetica" charset="0"/>
              <a:cs typeface="+mn-cs"/>
            </a:endParaRPr>
          </a:p>
          <a:p>
            <a:pPr algn="ctr" eaLnBrk="0" hangingPunct="0">
              <a:defRPr/>
            </a:pPr>
            <a:endParaRPr lang="en-US" sz="2400" b="0" i="0" dirty="0">
              <a:latin typeface="Times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3188" y="6439676"/>
            <a:ext cx="4051109" cy="338554"/>
          </a:xfrm>
          <a:prstGeom prst="rect">
            <a:avLst/>
          </a:prstGeom>
          <a:noFill/>
          <a:ln>
            <a:solidFill>
              <a:srgbClr val="CC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0" i="0" baseline="30000" smtClean="0">
                <a:solidFill>
                  <a:srgbClr val="CCFF00"/>
                </a:solidFill>
              </a:rPr>
              <a:t>★</a:t>
            </a:r>
            <a:r>
              <a:rPr lang="en-US" sz="1600" b="0" i="0" smtClean="0">
                <a:solidFill>
                  <a:srgbClr val="CCFF00"/>
                </a:solidFill>
              </a:rPr>
              <a:t>Currently thought to be about 1.4×10</a:t>
            </a:r>
            <a:r>
              <a:rPr lang="en-US" sz="1600" b="0" i="0" baseline="30000" smtClean="0">
                <a:solidFill>
                  <a:srgbClr val="CCFF00"/>
                </a:solidFill>
              </a:rPr>
              <a:t>316</a:t>
            </a:r>
            <a:endParaRPr lang="en-US" sz="1600" b="0" i="0">
              <a:solidFill>
                <a:srgbClr val="CC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"/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Spatial Inference - 4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12684"/>
            <a:ext cx="8915400" cy="5638800"/>
          </a:xfrm>
        </p:spPr>
        <p:txBody>
          <a:bodyPr/>
          <a:lstStyle/>
          <a:p>
            <a:r>
              <a:rPr lang="en-US" dirty="0" smtClean="0"/>
              <a:t>Double threshold method </a:t>
            </a:r>
            <a:r>
              <a:rPr lang="en-US" sz="3200" dirty="0" smtClean="0"/>
              <a:t>(voxel then cluster) </a:t>
            </a:r>
            <a:r>
              <a:rPr lang="en-US" dirty="0" smtClean="0"/>
              <a:t>can be weak </a:t>
            </a:r>
            <a:r>
              <a:rPr lang="en-US" sz="3200" dirty="0" smtClean="0"/>
              <a:t>(low power to detect)</a:t>
            </a:r>
          </a:p>
          <a:p>
            <a:pPr>
              <a:buClr>
                <a:schemeClr val="bg1"/>
              </a:buClr>
            </a:pPr>
            <a:r>
              <a:rPr lang="en-US" i="1" dirty="0" smtClean="0">
                <a:solidFill>
                  <a:srgbClr val="FFFF00"/>
                </a:solidFill>
              </a:rPr>
              <a:t>A Solution</a:t>
            </a:r>
            <a:r>
              <a:rPr lang="en-US" dirty="0" smtClean="0"/>
              <a:t>: use spatial blurring ≈ average nearby voxel </a:t>
            </a:r>
            <a:r>
              <a:rPr lang="en-US" i="1" dirty="0" smtClean="0"/>
              <a:t>𝛃</a:t>
            </a:r>
            <a:r>
              <a:rPr lang="en-US" dirty="0" smtClean="0"/>
              <a:t> </a:t>
            </a:r>
            <a:r>
              <a:rPr lang="en-US" sz="3200" dirty="0" smtClean="0"/>
              <a:t>(“</a:t>
            </a:r>
            <a:r>
              <a:rPr lang="en-US" sz="3200" dirty="0" smtClean="0">
                <a:solidFill>
                  <a:srgbClr val="FFFDAF"/>
                </a:solidFill>
              </a:rPr>
              <a:t>Coef</a:t>
            </a:r>
            <a:r>
              <a:rPr lang="en-US" sz="1800" dirty="0" smtClean="0">
                <a:solidFill>
                  <a:srgbClr val="FFFDAF"/>
                </a:solidFill>
              </a:rPr>
              <a:t> </a:t>
            </a:r>
            <a:r>
              <a:rPr lang="en-US" sz="3200" dirty="0" smtClean="0"/>
              <a:t>”) </a:t>
            </a:r>
            <a:r>
              <a:rPr lang="en-US" dirty="0" smtClean="0"/>
              <a:t>values together, in each subject, </a:t>
            </a:r>
            <a:r>
              <a:rPr lang="en-US" i="1" dirty="0" smtClean="0"/>
              <a:t>before</a:t>
            </a:r>
            <a:r>
              <a:rPr lang="en-US" dirty="0" smtClean="0"/>
              <a:t> group statistics</a:t>
            </a:r>
          </a:p>
          <a:p>
            <a:pPr lvl="1"/>
            <a:r>
              <a:rPr lang="en-US" dirty="0" smtClean="0"/>
              <a:t>To reduce noise and reinforce commonality</a:t>
            </a:r>
          </a:p>
          <a:p>
            <a:pPr lvl="1"/>
            <a:r>
              <a:rPr lang="en-US" dirty="0" smtClean="0"/>
              <a:t>To reduce effective number of independent statistical tests </a:t>
            </a:r>
            <a:r>
              <a:rPr lang="en-US" sz="2800" dirty="0" smtClean="0"/>
              <a:t>(but lose spatial resolution)</a:t>
            </a:r>
          </a:p>
          <a:p>
            <a:pPr lvl="1"/>
            <a:r>
              <a:rPr lang="en-US" dirty="0" smtClean="0"/>
              <a:t>To select the </a:t>
            </a:r>
            <a:r>
              <a:rPr lang="en-US" i="1" dirty="0" smtClean="0"/>
              <a:t>minimum</a:t>
            </a:r>
            <a:r>
              <a:rPr lang="en-US" dirty="0" smtClean="0"/>
              <a:t> spatial scale of what we are hunting for</a:t>
            </a:r>
          </a:p>
        </p:txBody>
      </p:sp>
    </p:spTree>
    <p:extLst>
      <p:ext uri="{BB962C8B-B14F-4D97-AF65-F5344CB8AC3E}">
        <p14:creationId xmlns:p14="http://schemas.microsoft.com/office/powerpoint/2010/main" val="67040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" y="152400"/>
            <a:ext cx="9067800" cy="838200"/>
          </a:xfrm>
        </p:spPr>
        <p:txBody>
          <a:bodyPr/>
          <a:lstStyle/>
          <a:p>
            <a:pPr algn="l"/>
            <a:r>
              <a:rPr lang="en-US" sz="3600" dirty="0" smtClean="0"/>
              <a:t>1D Double Thresholding </a:t>
            </a:r>
            <a:r>
              <a:rPr lang="en-US" sz="3200" b="0" dirty="0" smtClean="0"/>
              <a:t>(real data)</a:t>
            </a:r>
            <a:r>
              <a:rPr lang="en-US" sz="3200" b="0" u="none" dirty="0" smtClean="0"/>
              <a:t>	</a:t>
            </a:r>
            <a:endParaRPr lang="en-US" sz="32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74" y="1069542"/>
            <a:ext cx="7630350" cy="5468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25400"/>
            <a:ext cx="1625600" cy="19304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89738" y="1273145"/>
            <a:ext cx="1407758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6 mm blur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1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rfaces_simply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D637"/>
      </a:hlink>
      <a:folHlink>
        <a:srgbClr val="99CC00"/>
      </a:folHlink>
    </a:clrScheme>
    <a:fontScheme name="Surfaces_simply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1" i="1" u="none" strike="noStrike" cap="none" normalizeH="0" baseline="0">
            <a:ln>
              <a:noFill/>
            </a:ln>
            <a:solidFill>
              <a:srgbClr val="FFFB09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400" b="1" i="1" u="none" strike="noStrike" cap="none" normalizeH="0" baseline="0">
            <a:ln>
              <a:noFill/>
            </a:ln>
            <a:solidFill>
              <a:srgbClr val="FFFB09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urfaces_simp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faces_simpl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faces_simpl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faces_simpl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faces_simpl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rfaces_simpl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rfaces_simpl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rfaces_simpl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rfaces_simpl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rfaces_simpl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rfaces_simpl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rfaces_simpl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7263</TotalTime>
  <Words>4765</Words>
  <Application>Microsoft Macintosh PowerPoint</Application>
  <PresentationFormat>On-screen Show (4:3)</PresentationFormat>
  <Paragraphs>692</Paragraphs>
  <Slides>76</Slides>
  <Notes>51</Notes>
  <HiddenSlides>18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0" baseType="lpstr">
      <vt:lpstr>Abadi MT Condensed Light</vt:lpstr>
      <vt:lpstr>Arial</vt:lpstr>
      <vt:lpstr>Arial Rounded MT Bold</vt:lpstr>
      <vt:lpstr>Calibri</vt:lpstr>
      <vt:lpstr>Cambria Math</vt:lpstr>
      <vt:lpstr>Chalkduster</vt:lpstr>
      <vt:lpstr>Comic Sans MS</vt:lpstr>
      <vt:lpstr>Courier New</vt:lpstr>
      <vt:lpstr>Helvetica</vt:lpstr>
      <vt:lpstr>ＭＳ Ｐゴシック</vt:lpstr>
      <vt:lpstr>Symbol</vt:lpstr>
      <vt:lpstr>Times</vt:lpstr>
      <vt:lpstr>Wingdings</vt:lpstr>
      <vt:lpstr>Surfaces_simply</vt:lpstr>
      <vt:lpstr>Equitable Thresholding And Clustering (ETAC)</vt:lpstr>
      <vt:lpstr>Voxel-Wise Group Analysis</vt:lpstr>
      <vt:lpstr>Aside: Whole Brain Mask</vt:lpstr>
      <vt:lpstr>Dilated GM Mask (≈60% of WB)</vt:lpstr>
      <vt:lpstr>Group Spatial Inference - 1</vt:lpstr>
      <vt:lpstr>Group Spatial Inference - 2</vt:lpstr>
      <vt:lpstr>Group Spatial Inference - 3</vt:lpstr>
      <vt:lpstr>Group Spatial Inference - 4</vt:lpstr>
      <vt:lpstr>1D Double Thresholding (real data) </vt:lpstr>
      <vt:lpstr>1D Double Thresholding (real data) </vt:lpstr>
      <vt:lpstr>1D Double Thresholding (real data) </vt:lpstr>
      <vt:lpstr>1D Double Thresholding (real data) </vt:lpstr>
      <vt:lpstr>(Semi-) Arbitrary Choices</vt:lpstr>
      <vt:lpstr>Old ClustSim - 1</vt:lpstr>
      <vt:lpstr>Old ClustSim - 2</vt:lpstr>
      <vt:lpstr>ClustSim: Table of Sizes Found</vt:lpstr>
      <vt:lpstr>ClustSim - 4</vt:lpstr>
      <vt:lpstr>ClustSim - 5</vt:lpstr>
      <vt:lpstr>FPR: Testing Some Method</vt:lpstr>
      <vt:lpstr>Old ClustSim - We Got Trouble</vt:lpstr>
      <vt:lpstr>All Their Results Summarized</vt:lpstr>
      <vt:lpstr>Rest: A Good Null for Task?</vt:lpstr>
      <vt:lpstr>1 Fix + 3 Solutions in AFNI</vt:lpstr>
      <vt:lpstr>0) Bugs and Flaws</vt:lpstr>
      <vt:lpstr>0) Bugs and Flaws</vt:lpstr>
      <vt:lpstr>1) NonGaussianity in ACF</vt:lpstr>
      <vt:lpstr>1) Updated ClustSim</vt:lpstr>
      <vt:lpstr>1) ¿Do Long Tails Matter? Yes…</vt:lpstr>
      <vt:lpstr>0 &amp; 1) AFNI Results Redux</vt:lpstr>
      <vt:lpstr>Resampling &amp; Smoothness</vt:lpstr>
      <vt:lpstr>Resampling &amp; Smoothness</vt:lpstr>
      <vt:lpstr>Resampling &amp; Smoothness</vt:lpstr>
      <vt:lpstr>Resampling &amp; Smoothness</vt:lpstr>
      <vt:lpstr>1) How to: ACF method</vt:lpstr>
      <vt:lpstr>¿Why Is Model-Based FPR Still High?</vt:lpstr>
      <vt:lpstr>PowerPoint Presentation</vt:lpstr>
      <vt:lpstr>2) A Different Solution: Nonparametric Clustering in AFNI</vt:lpstr>
      <vt:lpstr>2) How to: Nonparametric Clustering</vt:lpstr>
      <vt:lpstr>3) ETAC</vt:lpstr>
      <vt:lpstr>Equity: A Toy Example</vt:lpstr>
      <vt:lpstr>Equity: Multi-Thresholding</vt:lpstr>
      <vt:lpstr>Equity: Across Methods</vt:lpstr>
      <vt:lpstr>Equity: Across Blur Cases</vt:lpstr>
      <vt:lpstr>Equity: Across Space</vt:lpstr>
      <vt:lpstr>ETAC: Global FPR Control</vt:lpstr>
      <vt:lpstr>ETAC: Global FPR Control</vt:lpstr>
      <vt:lpstr>ETAC: Global FPR Control</vt:lpstr>
      <vt:lpstr>ETAC: Global FPR Control</vt:lpstr>
      <vt:lpstr>Dataset Resampling</vt:lpstr>
      <vt:lpstr>500 Noise-only Simulations</vt:lpstr>
      <vt:lpstr>500 Noise-only Simulations</vt:lpstr>
      <vt:lpstr>ETAC: FPR spatial density</vt:lpstr>
      <vt:lpstr>Global Threshold: FPR density</vt:lpstr>
      <vt:lpstr>Task Detection Power:    ETAC minus Global Threshold</vt:lpstr>
      <vt:lpstr>ETAC activation mask (2% FPR, all 81 subjects)</vt:lpstr>
      <vt:lpstr>Using ETAC</vt:lpstr>
      <vt:lpstr>ETAC Sample Command</vt:lpstr>
      <vt:lpstr>ETAC Sample Outputs</vt:lpstr>
      <vt:lpstr>ETAC Sample Outputs</vt:lpstr>
      <vt:lpstr>ETAC Sample Outputs</vt:lpstr>
      <vt:lpstr>ETAC Sample Outputs</vt:lpstr>
      <vt:lpstr>ETAC Sample Outputs</vt:lpstr>
      <vt:lpstr>ETAC Sample Outputs</vt:lpstr>
      <vt:lpstr>¿Using ClustSim with ETAC?</vt:lpstr>
      <vt:lpstr>Images of Multi-Thresh Maps</vt:lpstr>
      <vt:lpstr>How ETAC Works</vt:lpstr>
      <vt:lpstr>ETAC: Things to be Done - 1</vt:lpstr>
      <vt:lpstr>ETAC: Things to be Done - 2</vt:lpstr>
      <vt:lpstr>ETAC: Things to be Done - 3</vt:lpstr>
      <vt:lpstr>ETAC: Things to be Done - 4</vt:lpstr>
      <vt:lpstr>ETAC: Things to be Done - 5</vt:lpstr>
      <vt:lpstr>Other Ruminations</vt:lpstr>
      <vt:lpstr>Conclusions (At Long Last! )</vt:lpstr>
      <vt:lpstr>AFNI Clustering Papers</vt:lpstr>
      <vt:lpstr>Where It Started</vt:lpstr>
      <vt:lpstr>Finally … Thanks</vt:lpstr>
    </vt:vector>
  </TitlesOfParts>
  <Company>뿿쳐뿿찰뿿_</Company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Modeling, the General Linear Model, and Statistical Inference</dc:title>
  <dc:creator>Robert Cox</dc:creator>
  <cp:lastModifiedBy>Cox, Robert W. (NIH/NIMH) [E]</cp:lastModifiedBy>
  <cp:revision>1110</cp:revision>
  <cp:lastPrinted>2017-07-26T13:10:44Z</cp:lastPrinted>
  <dcterms:created xsi:type="dcterms:W3CDTF">2004-05-05T13:36:19Z</dcterms:created>
  <dcterms:modified xsi:type="dcterms:W3CDTF">2017-11-30T19:49:06Z</dcterms:modified>
</cp:coreProperties>
</file>