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6.jpeg" ContentType="image/jpeg"/>
  <Override PartName="/ppt/media/image2.png" ContentType="image/png"/>
  <Override PartName="/ppt/media/image25.png" ContentType="image/png"/>
  <Override PartName="/ppt/media/image12.png" ContentType="image/png"/>
  <Override PartName="/ppt/media/image39.jpeg" ContentType="image/jpeg"/>
  <Override PartName="/ppt/media/image10.png" ContentType="image/png"/>
  <Override PartName="/ppt/media/image41.png" ContentType="image/png"/>
  <Override PartName="/ppt/media/image3.png" ContentType="image/png"/>
  <Override PartName="/ppt/media/image13.png" ContentType="image/png"/>
  <Override PartName="/ppt/media/image36.jpeg" ContentType="image/jpeg"/>
  <Override PartName="/ppt/media/image11.png" ContentType="image/png"/>
  <Override PartName="/ppt/media/image42.png" ContentType="image/png"/>
  <Override PartName="/ppt/media/image1.png" ContentType="image/png"/>
  <Override PartName="/ppt/media/image24.png" ContentType="image/png"/>
  <Override PartName="/ppt/media/image34.jpeg" ContentType="image/jpeg"/>
  <Override PartName="/ppt/media/image5.png" ContentType="image/png"/>
  <Override PartName="/ppt/media/image4.jpeg" ContentType="image/jpeg"/>
  <Override PartName="/ppt/media/image27.jpeg" ContentType="image/jpeg"/>
  <Override PartName="/ppt/media/image15.png" ContentType="image/png"/>
  <Override PartName="/ppt/media/image7.jpeg" ContentType="image/jpeg"/>
  <Override PartName="/ppt/media/image16.png" ContentType="image/png"/>
  <Override PartName="/ppt/media/image8.png" ContentType="image/png"/>
  <Override PartName="/ppt/media/image18.png" ContentType="image/png"/>
  <Override PartName="/ppt/media/image20.png" ContentType="image/png"/>
  <Override PartName="/ppt/media/image9.jpeg" ContentType="image/jpeg"/>
  <Override PartName="/ppt/media/image30.png" ContentType="image/png"/>
  <Override PartName="/ppt/media/image21.jpeg" ContentType="image/jpeg"/>
  <Override PartName="/ppt/media/image14.png" ContentType="image/png"/>
  <Override PartName="/ppt/media/image33.jpeg" ContentType="image/jpeg"/>
  <Override PartName="/ppt/media/image17.png" ContentType="image/png"/>
  <Override PartName="/ppt/media/image22.jpeg" ContentType="image/jpeg"/>
  <Override PartName="/ppt/media/image28.jpeg" ContentType="image/jpeg"/>
  <Override PartName="/ppt/media/image19.png" ContentType="image/png"/>
  <Override PartName="/ppt/media/image23.png" ContentType="image/png"/>
  <Override PartName="/ppt/media/image37.jpeg" ContentType="image/jpeg"/>
  <Override PartName="/ppt/media/image31.png" ContentType="image/png"/>
  <Override PartName="/ppt/media/image29.png" ContentType="image/png"/>
  <Override PartName="/ppt/media/image32.jpeg" ContentType="image/jpeg"/>
  <Override PartName="/ppt/media/image35.jpeg" ContentType="image/jpeg"/>
  <Override PartName="/ppt/media/image40.gif" ContentType="image/gif"/>
  <Override PartName="/ppt/media/image26.jpeg" ContentType="image/jpeg"/>
  <Override PartName="/ppt/media/image38.jpeg" ContentType="image/jpeg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4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_rels/slide53.xml.rels" ContentType="application/vnd.openxmlformats-package.relationships+xml"/>
  <Override PartName="/ppt/slides/_rels/slide4.xml.rels" ContentType="application/vnd.openxmlformats-package.relationships+xml"/>
  <Override PartName="/ppt/slides/_rels/slide51.xml.rels" ContentType="application/vnd.openxmlformats-package.relationships+xml"/>
  <Override PartName="/ppt/slides/_rels/slide2.xml.rels" ContentType="application/vnd.openxmlformats-package.relationships+xml"/>
  <Override PartName="/ppt/slides/_rels/slide50.xml.rels" ContentType="application/vnd.openxmlformats-package.relationships+xml"/>
  <Override PartName="/ppt/slides/_rels/slide1.xml.rels" ContentType="application/vnd.openxmlformats-package.relationships+xml"/>
  <Override PartName="/ppt/slides/_rels/slide37.xml.rels" ContentType="application/vnd.openxmlformats-package.relationships+xml"/>
  <Override PartName="/ppt/slides/_rels/slide40.xml.rels" ContentType="application/vnd.openxmlformats-package.relationships+xml"/>
  <Override PartName="/ppt/slides/_rels/slide52.xml.rels" ContentType="application/vnd.openxmlformats-package.relationships+xml"/>
  <Override PartName="/ppt/slides/_rels/slide3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56.xml.rels" ContentType="application/vnd.openxmlformats-package.relationships+xml"/>
  <Override PartName="/ppt/slides/_rels/slide2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5.xml.rels" ContentType="application/vnd.openxmlformats-package.relationships+xml"/>
  <Override PartName="/ppt/slides/_rels/slide2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5.xml.rels" ContentType="application/vnd.openxmlformats-package.relationships+xml"/>
  <Override PartName="/ppt/slides/_rels/slide59.xml.rels" ContentType="application/vnd.openxmlformats-package.relationships+xml"/>
  <Override PartName="/ppt/slides/_rels/slide7.xml.rels" ContentType="application/vnd.openxmlformats-package.relationships+xml"/>
  <Override PartName="/ppt/slides/_rels/slide54.xml.rels" ContentType="application/vnd.openxmlformats-package.relationships+xml"/>
  <Override PartName="/ppt/slides/_rels/slide20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58.xml.rels" ContentType="application/vnd.openxmlformats-package.relationships+xml"/>
  <Override PartName="/ppt/slides/_rels/slide6.xml.rels" ContentType="application/vnd.openxmlformats-package.relationships+xml"/>
  <Override PartName="/ppt/slides/_rels/slide26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57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9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47.xml.rels" ContentType="application/vnd.openxmlformats-package.relationships+xml"/>
  <Override PartName="/ppt/slides/_rels/slide14.xml.rels" ContentType="application/vnd.openxmlformats-package.relationships+xml"/>
  <Override PartName="/ppt/slides/_rels/slide48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46.xml.rels" ContentType="application/vnd.openxmlformats-package.relationships+xml"/>
  <Override PartName="/ppt/slides/_rels/slide38.xml.rels" ContentType="application/vnd.openxmlformats-package.relationships+xml"/>
  <Override PartName="/ppt/slides/_rels/slide42.xml.rels" ContentType="application/vnd.openxmlformats-package.relationships+xml"/>
  <Override PartName="/ppt/slides/_rels/slide11.xml.rels" ContentType="application/vnd.openxmlformats-package.relationships+xml"/>
  <Override PartName="/ppt/slides/_rels/slide45.xml.rels" ContentType="application/vnd.openxmlformats-package.relationships+xml"/>
  <Override PartName="/ppt/slides/_rels/slide19.xml.rels" ContentType="application/vnd.openxmlformats-package.relationships+xml"/>
  <Override PartName="/ppt/slides/_rels/slide41.xml.rels" ContentType="application/vnd.openxmlformats-package.relationships+xml"/>
  <Override PartName="/ppt/slides/_rels/slide10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39.xml.rels" ContentType="application/vnd.openxmlformats-package.relationships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56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58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59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50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5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52.xml" ContentType="application/vnd.openxmlformats-officedocument.presentationml.slide+xml"/>
  <Override PartName="/ppt/slides/slide40.xml" ContentType="application/vnd.openxmlformats-officedocument.presentationml.slide+xml"/>
  <Override PartName="/ppt/slides/slide37.xml" ContentType="application/vnd.openxmlformats-officedocument.presentationml.slide+xml"/>
  <Override PartName="/ppt/slides/slide53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_rels/notesSlide5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1.xml.rels" ContentType="application/vnd.openxmlformats-package.relationship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535B3BE-A7F3-4059-B094-CF2A32E1500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sldNum" idx="4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9F8773-CB34-4D97-81CD-3DC7C231941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sldNum" idx="13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AA17DE-8C2E-4E6C-8A71-C1C4B2F27B4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sldNum" idx="14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48DA65-9138-43AE-A793-021449B702B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sldNum" idx="15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14F6F0-FC4C-486A-93AF-8C1BB4FD8CB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sldNum" idx="16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330340-4C1C-4D25-8C10-40546C03EC3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ldNum" idx="17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C3F649-9342-42B8-B4AE-844DAEF9BCC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sldNum" idx="18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97F00D-3256-41F6-881D-C852F52ADE9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sldNum" idx="19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066718-4290-4015-AB26-D25FCFA8F5D1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sldNum" idx="20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0CC99B-F8D1-4DD6-80A1-F8B5F14D202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sldNum" idx="21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3973E2-5102-466B-998D-DC9B9DCD080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ldNum" idx="22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39E4D6-ECCC-47C1-B3F3-D5575FC3308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sldNum" idx="5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F2C1CD-F8FF-4F9D-8C4A-8C385C09CAA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Num" idx="23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DDFD4F-4EE8-419B-A7B6-CC0FF3A7FEC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ldNum" idx="24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465CF15-C770-41F5-B8B1-8E0929F8A98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sldNum" idx="25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839CA4-FB6A-4086-ADB9-0719B249D91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sldNum" idx="26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8AD024-5940-4830-B264-99A0A072227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sldNum" idx="27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0DA934-1466-404A-A5E3-78B972ABD2F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sldNum" idx="28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FA5A18-D304-4B8A-8925-7384634CE795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sldNum" idx="29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90A141-6B59-4EAE-983D-B39669E2F88E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5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sldNum" idx="30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3F142E6-2320-42DA-ACC2-9D2F79B9EDCE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sldNum" idx="31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451CE9-D657-424D-8BF8-3E427FE3058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6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sldNum" idx="6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19813C-1503-4FD0-9EF2-0A4CA3245C8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ldNum" idx="32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66ED59-FBD4-43ED-965F-7A6A904504A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sldNum" idx="33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5DE2EDB-A2C4-4520-B0F4-79F50E48A8E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6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sldNum" idx="34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2016DAE-F67D-4589-A56C-128EF82867D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7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ldNum" idx="35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35325EF-32F5-427E-AFD4-55D506091ACE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sldNum" idx="36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3884577-718B-4FF9-A6D1-44086E5510E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sldNum" idx="37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B4E9EE-3F7F-4770-81E3-2750BF8B0B9E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sldNum" idx="38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679849-6D14-4E8A-8851-6BD232A2624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sldNum" idx="39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12068BF-027F-4385-8A77-BD41211E4FB3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8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sldNum" idx="40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81610E-6493-46D5-BA82-D84EC145160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sldNum" idx="41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498CD4-7956-4015-A616-FBCC59BC4B6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sldNum" idx="7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45C8BCF-B561-44E4-9605-EF9BE0D2C98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sldNum" idx="42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56FBDE-5083-4D44-B125-427DBC1B1DE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sldNum" idx="43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9C5D0D-B17D-404A-88B4-48B8DC500036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sldNum" idx="44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1249F1-55F8-402C-B16A-0F879D25A3E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sldNum" idx="45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3BCC053-3611-4861-AA38-5D957B984C43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0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sldNum" idx="46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8E39BA-1855-4947-B0CD-457C1E79E56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0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ldNum" idx="47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2BB45B-854B-4110-82BF-FAEE8208248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1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sldNum" idx="48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057114-D096-4537-BB61-8CCFC99BD51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1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sldNum" idx="49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B9FDC00-A4A0-4C01-8070-1DBF92E3DB2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1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sldNum" idx="50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3EF12F-EEAB-480F-8CA8-97B79221C08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sldNum" idx="51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662251-B31F-476D-A138-14FCBAC056E6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sldNum" idx="8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CA2A9A7-8E1B-4FD2-A8E6-059A07E6DA6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sldNum" idx="52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5244455-8CC7-4BEA-BD53-CED78772BFE5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sldNum" idx="53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24A934-4A40-48DE-98B2-0A8526C5D69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sldNum" idx="54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0DB2B60-0C88-4E91-870B-44D4FE740E5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3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sldNum" idx="55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1B53D4-6988-4C51-A5FB-27BEBC8C535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3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sldNum" idx="56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74E99C-85E8-4BF6-B36E-F2AD7468BF4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3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sldNum" idx="57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C722AB-951C-4B01-9AB8-AA7360F50021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4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sldNum" idx="58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77E4CB-A005-4A11-BFD7-9DEA9F30ABB6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sldNum" idx="59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05D91E-6489-4EC8-96A7-525ACEF4DF7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4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sldNum" idx="60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EB28C5-EC95-433E-AC5F-9C9F8CA64FD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5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sldNum" idx="61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994310-CECB-4CB3-890B-B8643001949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5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ldNum" idx="9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14959D-12FC-4C16-B630-CE41879E75E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9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Num" idx="10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8F1D7D-C424-4AB5-831E-D2FC957EADA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Num" idx="11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B3D9B6-5689-4356-970E-32229E3B609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sldNum" idx="12"/>
          </p:nvPr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967631-83C3-43AA-821D-18C73A8FDA1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028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120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6972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028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9120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65280" y="160200"/>
            <a:ext cx="7772040" cy="353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028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120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36972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028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9120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65280" y="160200"/>
            <a:ext cx="7772040" cy="353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23028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120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36972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323028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609120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65280" y="160200"/>
            <a:ext cx="7772040" cy="353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323028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1200" y="112860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36972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/>
          </p:nvPr>
        </p:nvSpPr>
        <p:spPr>
          <a:xfrm>
            <a:off x="323028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/>
          </p:nvPr>
        </p:nvSpPr>
        <p:spPr>
          <a:xfrm>
            <a:off x="6091200" y="3928680"/>
            <a:ext cx="272412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65280" y="160200"/>
            <a:ext cx="7772040" cy="353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536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705560" y="392868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705560" y="1128600"/>
            <a:ext cx="412884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69720" y="3928680"/>
            <a:ext cx="8461080" cy="255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8"/>
          <p:cNvSpPr/>
          <p:nvPr/>
        </p:nvSpPr>
        <p:spPr>
          <a:xfrm>
            <a:off x="-136080" y="12600"/>
            <a:ext cx="84708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fld id="{01E8E23F-E6C3-4D22-B932-1827810ACCF0}" type="slidenum"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35</a:t>
            </a:fld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/>
          <p:nvPr/>
        </p:nvSpPr>
        <p:spPr>
          <a:xfrm>
            <a:off x="-136080" y="12600"/>
            <a:ext cx="84708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fld id="{04E24ED2-85C4-4E98-9908-E7A83B1A94CB}" type="slidenum"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&lt;number&gt;</a:t>
            </a:fld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137304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Times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8"/>
          <p:cNvSpPr/>
          <p:nvPr/>
        </p:nvSpPr>
        <p:spPr>
          <a:xfrm>
            <a:off x="-136080" y="12600"/>
            <a:ext cx="84708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fld id="{A51A27C3-CBEB-4910-B243-B1FD6BCDFC39}" type="slidenum"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&lt;number&gt;</a:t>
            </a:fld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8"/>
          <p:cNvSpPr/>
          <p:nvPr/>
        </p:nvSpPr>
        <p:spPr>
          <a:xfrm>
            <a:off x="-136080" y="12600"/>
            <a:ext cx="84708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fld id="{48E6D7A1-0674-43BE-ABF3-DAC91DE9C5E5}" type="slidenum"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&lt;number&gt;</a:t>
            </a:fld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video" Target="file:///Users/rwcox/Desktop/Old_Desktop/Bootery/ListerHill_Oct2015/latest/afni01_intro/precanim.gif" TargetMode="External"/><Relationship Id="rId3" Type="http://schemas.microsoft.com/office/2007/relationships/media" Target="file:///Users/rwcox/Desktop/Old_Desktop/Bootery/ListerHill_Oct2015/latest/afni01_intro/precanim.gif" TargetMode="External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video" Target="file:///Users/rwcox/Desktop/Old_Desktop/Bootery/ListerHill_Oct2015/latest/afni01_intro/spiral.gif" TargetMode="External"/><Relationship Id="rId3" Type="http://schemas.microsoft.com/office/2007/relationships/media" Target="file:///Users/rwcox/Desktop/Old_Desktop/Bootery/ListerHill_Oct2015/latest/afni01_intro/spiral.gif" TargetMode="External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video" Target="file:///Users/rwcox/Desktop/Old_Desktop/Bootery/ListerHill_Oct2015/latest/afni01_intro/afni_vrender.gif" TargetMode="External"/><Relationship Id="rId2" Type="http://schemas.microsoft.com/office/2007/relationships/media" Target="file:///Users/rwcox/Desktop/Old_Desktop/Bootery/ListerHill_Oct2015/latest/afni01_intro/afni_vrender.gif" TargetMode="External"/><Relationship Id="rId3" Type="http://schemas.openxmlformats.org/officeDocument/2006/relationships/image" Target="../media/image40.g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video" Target="file:///ssuma" TargetMode="External"/><Relationship Id="rId2" Type="http://schemas.microsoft.com/office/2007/relationships/media" Target="file:///ssuma" TargetMode="External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video" Target="file:///Users/rwcox/Desktop/Old_Desktop/Bootery/ListerHill_Oct2015/latest/afni01_intro/hrfsum.gif" TargetMode="External"/><Relationship Id="rId2" Type="http://schemas.microsoft.com/office/2007/relationships/media" Target="file:///Users/rwcox/Desktop/Old_Desktop/Bootery/ListerHill_Oct2015/latest/afni01_intro/hrfsum.gif" TargetMode="External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video" Target="file:///Users/rwcox/Desktop/Old_Desktop/Bootery/ListerHill_Oct2015/latest/afni01_intro/ssuma.gif" TargetMode="External"/><Relationship Id="rId2" Type="http://schemas.microsoft.com/office/2007/relationships/media" Target="file:///Users/rwcox/Desktop/Old_Desktop/Bootery/ListerHill_Oct2015/latest/afni01_intro/ssuma.gif" TargetMode="External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720" y="287280"/>
            <a:ext cx="848628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65000"/>
              </a:lnSpc>
              <a:buNone/>
            </a:pPr>
            <a:r>
              <a:rPr b="1" lang="en-US" sz="8800" spc="-1" strike="noStrike">
                <a:solidFill>
                  <a:srgbClr val="e600e6"/>
                </a:solidFill>
                <a:latin typeface="Arial Rounded MT Bold"/>
                <a:ea typeface="ＭＳ Ｐゴシック"/>
              </a:rPr>
              <a:t>A</a:t>
            </a:r>
            <a:r>
              <a:rPr b="1" lang="en-US" sz="8800" spc="-1" strike="noStrike">
                <a:solidFill>
                  <a:schemeClr val="accent2"/>
                </a:solidFill>
                <a:latin typeface="Arial Rounded MT Bold"/>
                <a:ea typeface="ＭＳ Ｐゴシック"/>
              </a:rPr>
              <a:t>F</a:t>
            </a:r>
            <a:r>
              <a:rPr b="1" lang="en-US" sz="8800" spc="-1" strike="noStrike">
                <a:solidFill>
                  <a:srgbClr val="ff011c"/>
                </a:solidFill>
                <a:latin typeface="Arial Rounded MT Bold"/>
                <a:ea typeface="ＭＳ Ｐゴシック"/>
              </a:rPr>
              <a:t>N</a:t>
            </a:r>
            <a:r>
              <a:rPr b="1" lang="en-US" sz="8800" spc="-1" strike="noStrike">
                <a:solidFill>
                  <a:srgbClr val="00b300"/>
                </a:solidFill>
                <a:latin typeface="Arial Rounded MT Bold"/>
                <a:ea typeface="ＭＳ Ｐゴシック"/>
              </a:rPr>
              <a:t>I </a:t>
            </a:r>
            <a:r>
              <a:rPr b="1" lang="en-US" sz="6600" spc="-1" strike="noStrike">
                <a:solidFill>
                  <a:srgbClr val="808080"/>
                </a:solidFill>
                <a:latin typeface="Arial Rounded MT Bold"/>
                <a:ea typeface="ＭＳ Ｐゴシック"/>
              </a:rPr>
              <a:t>&amp;</a:t>
            </a:r>
            <a:r>
              <a:rPr b="1" lang="en-US" sz="8800" spc="-1" strike="noStrike">
                <a:solidFill>
                  <a:srgbClr val="00b300"/>
                </a:solidFill>
                <a:latin typeface="Arial Rounded MT Bold"/>
                <a:ea typeface="ＭＳ Ｐゴシック"/>
              </a:rPr>
              <a:t> </a:t>
            </a:r>
            <a:r>
              <a:rPr b="1" lang="en-US" sz="8800" spc="-1" strike="noStrike">
                <a:solidFill>
                  <a:srgbClr val="000000"/>
                </a:solidFill>
                <a:latin typeface="Arial Rounded MT Bold"/>
                <a:ea typeface="ＭＳ Ｐゴシック"/>
              </a:rPr>
              <a:t>FMRI</a:t>
            </a:r>
            <a:br>
              <a:rPr sz="3200"/>
            </a:b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Introduction, Concepts, Principles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1355760" y="6207120"/>
            <a:ext cx="6400440" cy="490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n-US" sz="28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http://afni.nimh.nih.gov/afni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Picture 6" descr=""/>
          <p:cNvPicPr/>
          <p:nvPr/>
        </p:nvPicPr>
        <p:blipFill>
          <a:blip r:embed="rId1"/>
          <a:stretch/>
        </p:blipFill>
        <p:spPr>
          <a:xfrm>
            <a:off x="7559640" y="1752480"/>
            <a:ext cx="1469520" cy="146952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7" descr=""/>
          <p:cNvPicPr/>
          <p:nvPr/>
        </p:nvPicPr>
        <p:blipFill>
          <a:blip r:embed="rId2"/>
          <a:stretch/>
        </p:blipFill>
        <p:spPr>
          <a:xfrm>
            <a:off x="465120" y="4187880"/>
            <a:ext cx="914040" cy="99324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8" descr=""/>
          <p:cNvPicPr/>
          <p:nvPr/>
        </p:nvPicPr>
        <p:blipFill>
          <a:blip r:embed="rId3"/>
          <a:stretch/>
        </p:blipFill>
        <p:spPr>
          <a:xfrm>
            <a:off x="465120" y="152388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9" descr=""/>
          <p:cNvPicPr/>
          <p:nvPr/>
        </p:nvPicPr>
        <p:blipFill>
          <a:blip r:embed="rId4"/>
          <a:stretch/>
        </p:blipFill>
        <p:spPr>
          <a:xfrm>
            <a:off x="465120" y="2484360"/>
            <a:ext cx="914040" cy="69660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10" descr=""/>
          <p:cNvPicPr/>
          <p:nvPr/>
        </p:nvPicPr>
        <p:blipFill>
          <a:blip r:embed="rId5"/>
          <a:stretch/>
        </p:blipFill>
        <p:spPr>
          <a:xfrm>
            <a:off x="465120" y="32274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11" descr=""/>
          <p:cNvPicPr/>
          <p:nvPr/>
        </p:nvPicPr>
        <p:blipFill>
          <a:blip r:embed="rId6"/>
          <a:stretch/>
        </p:blipFill>
        <p:spPr>
          <a:xfrm rot="10800000">
            <a:off x="465480" y="5227920"/>
            <a:ext cx="914040" cy="59184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12" descr=""/>
          <p:cNvPicPr/>
          <p:nvPr/>
        </p:nvPicPr>
        <p:blipFill>
          <a:blip r:embed="rId7"/>
          <a:stretch/>
        </p:blipFill>
        <p:spPr>
          <a:xfrm>
            <a:off x="465120" y="586728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4" descr=""/>
          <p:cNvPicPr/>
          <p:nvPr/>
        </p:nvPicPr>
        <p:blipFill>
          <a:blip r:embed="rId8"/>
          <a:stretch/>
        </p:blipFill>
        <p:spPr>
          <a:xfrm>
            <a:off x="7558200" y="3440160"/>
            <a:ext cx="1471320" cy="1471320"/>
          </a:xfrm>
          <a:prstGeom prst="rect">
            <a:avLst/>
          </a:prstGeom>
          <a:ln w="0">
            <a:noFill/>
          </a:ln>
        </p:spPr>
      </p:pic>
      <p:sp>
        <p:nvSpPr>
          <p:cNvPr id="172" name="Line 15"/>
          <p:cNvSpPr/>
          <p:nvPr/>
        </p:nvSpPr>
        <p:spPr>
          <a:xfrm>
            <a:off x="1584000" y="1512720"/>
            <a:ext cx="6023160" cy="360"/>
          </a:xfrm>
          <a:prstGeom prst="line">
            <a:avLst/>
          </a:prstGeom>
          <a:ln w="9525">
            <a:solidFill>
              <a:srgbClr val="e600e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3" name="Line 16"/>
          <p:cNvSpPr/>
          <p:nvPr/>
        </p:nvSpPr>
        <p:spPr>
          <a:xfrm>
            <a:off x="1584000" y="1535040"/>
            <a:ext cx="6023160" cy="360"/>
          </a:xfrm>
          <a:prstGeom prst="line">
            <a:avLst/>
          </a:prstGeom>
          <a:ln w="9525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4" name="Line 17"/>
          <p:cNvSpPr/>
          <p:nvPr/>
        </p:nvSpPr>
        <p:spPr>
          <a:xfrm>
            <a:off x="1584000" y="1557000"/>
            <a:ext cx="6023160" cy="360"/>
          </a:xfrm>
          <a:prstGeom prst="line">
            <a:avLst/>
          </a:prstGeom>
          <a:ln w="9525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5" name="Line 18"/>
          <p:cNvSpPr/>
          <p:nvPr/>
        </p:nvSpPr>
        <p:spPr>
          <a:xfrm>
            <a:off x="1584000" y="1579320"/>
            <a:ext cx="6023160" cy="360"/>
          </a:xfrm>
          <a:prstGeom prst="line">
            <a:avLst/>
          </a:prstGeom>
          <a:ln w="9525">
            <a:solidFill>
              <a:srgbClr val="2db81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76" name="Picture 19" descr=""/>
          <p:cNvPicPr/>
          <p:nvPr/>
        </p:nvPicPr>
        <p:blipFill>
          <a:blip r:embed="rId9"/>
          <a:stretch/>
        </p:blipFill>
        <p:spPr>
          <a:xfrm>
            <a:off x="7561440" y="5129280"/>
            <a:ext cx="1463400" cy="14601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1" descr="afnisplash.tiff"/>
          <p:cNvPicPr/>
          <p:nvPr/>
        </p:nvPicPr>
        <p:blipFill>
          <a:blip r:embed="rId10"/>
          <a:srcRect l="-39" t="5267" r="39" b="12327"/>
          <a:stretch/>
        </p:blipFill>
        <p:spPr>
          <a:xfrm>
            <a:off x="1689120" y="1636560"/>
            <a:ext cx="5711400" cy="440496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6" descr="precession"/>
          <p:cNvPicPr/>
          <p:nvPr/>
        </p:nvPicPr>
        <p:blipFill>
          <a:blip r:embed="rId1"/>
          <a:stretch/>
        </p:blipFill>
        <p:spPr>
          <a:xfrm>
            <a:off x="63360" y="2558880"/>
            <a:ext cx="4673160" cy="4103280"/>
          </a:xfrm>
          <a:prstGeom prst="rect">
            <a:avLst/>
          </a:prstGeom>
          <a:ln w="0">
            <a:noFill/>
          </a:ln>
        </p:spPr>
      </p:pic>
      <p:sp>
        <p:nvSpPr>
          <p:cNvPr id="215" name="Text Box 2"/>
          <p:cNvSpPr/>
          <p:nvPr/>
        </p:nvSpPr>
        <p:spPr>
          <a:xfrm>
            <a:off x="4935600" y="2823120"/>
            <a:ext cx="4119120" cy="25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Clr>
                <a:srgbClr val="001142"/>
              </a:buClr>
              <a:buFont typeface="Symbol"/>
              <a:buChar char="¨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If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is not parallel to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, then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it precesses clockwise around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the direction of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1142"/>
              </a:buClr>
              <a:buFont typeface="Symbol"/>
              <a:buChar char="¨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However,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normal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(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fully relaxed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situation has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parallel to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, which means there won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 be any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precession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80960" y="60480"/>
            <a:ext cx="818316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Precession of Magnetization </a:t>
            </a:r>
            <a:r>
              <a:rPr b="0" i="1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M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209520" y="928800"/>
            <a:ext cx="8778600" cy="13600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Magnetic field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causes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rotate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precess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”</a:t>
            </a:r>
            <a:r>
              <a:rPr b="0" i="1" lang="en-US" sz="1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about the direction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at a frequency proportional to the size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— 42 million times per second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(42 MHz)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per Tesla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127 MHz at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3 Tesla — range of radio frequencies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 Box 7"/>
          <p:cNvSpPr/>
          <p:nvPr/>
        </p:nvSpPr>
        <p:spPr>
          <a:xfrm>
            <a:off x="4872600" y="5799960"/>
            <a:ext cx="385776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Clr>
                <a:srgbClr val="001142"/>
              </a:buClr>
              <a:buFont typeface="Symbol"/>
              <a:buChar char="¨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N.B.: part of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parallel to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(M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does not precess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" descr="/Users/rwcox/Desktop/AFNI_Bootcamps/latest/afni01_intro/precanim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0080" y="2849400"/>
            <a:ext cx="4330440" cy="28872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40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7" restart="whenNotActive" nodeType="interactiveSeq" fill="hold">
                <p:stCondLst>
                  <p:cond delay="0" evt="onClick">
                    <p:tgtEl>
                      <p:spTgt spid="219"/>
                    </p:tgtEl>
                  </p:cond>
                </p:stCondLst>
                <p:childTnLst>
                  <p:par>
                    <p:cTn id="18" nodeType="clickEffect" fill="hold">
                      <p:stCondLst>
                        <p:cond delay="0" evt="onClick">
                          <p:tgtEl>
                            <p:spTgt spid="219"/>
                          </p:tgtEl>
                        </p:cond>
                      </p:stCondLst>
                      <p:childTnLst>
                        <p:par>
                          <p:cTn id="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 Box 2"/>
          <p:cNvSpPr/>
          <p:nvPr/>
        </p:nvSpPr>
        <p:spPr>
          <a:xfrm>
            <a:off x="519840" y="3365280"/>
            <a:ext cx="3481920" cy="24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marL="216000" indent="-216000">
              <a:lnSpc>
                <a:spcPct val="90000"/>
              </a:lnSpc>
              <a:buClr>
                <a:srgbClr val="000000"/>
              </a:buClr>
              <a:buFont typeface="Symbol"/>
              <a:buChar char="¨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The effect of the tiny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to cause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to spiral away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from the direction of the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static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field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¨"/>
            </a:pP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Symbol"/>
                <a:ea typeface="ＭＳ Ｐゴシック"/>
              </a:rPr>
              <a:t>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r>
            <a:r>
              <a:rPr b="0" lang="en-US" sz="2000" spc="-1" strike="noStrike" baseline="30000">
                <a:solidFill>
                  <a:srgbClr val="000000"/>
                </a:solidFill>
                <a:latin typeface="Times New Roman"/>
                <a:ea typeface="ＭＳ Ｐゴシック"/>
              </a:rPr>
              <a:t>–4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Tesla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¨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This is called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resonance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00000"/>
              </a:buClr>
              <a:buFont typeface="Symbol"/>
              <a:buChar char="¨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If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frequency is not close to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resonance,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has no effect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Picture 4" descr="spiral"/>
          <p:cNvPicPr/>
          <p:nvPr/>
        </p:nvPicPr>
        <p:blipFill>
          <a:blip r:embed="rId1"/>
          <a:stretch/>
        </p:blipFill>
        <p:spPr>
          <a:xfrm>
            <a:off x="4952880" y="3051000"/>
            <a:ext cx="4070160" cy="3752640"/>
          </a:xfrm>
          <a:prstGeom prst="rect">
            <a:avLst/>
          </a:prstGeom>
          <a:ln w="0">
            <a:noFill/>
          </a:ln>
        </p:spPr>
      </p:pic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80960" y="252360"/>
            <a:ext cx="8183160" cy="659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3600" spc="-1" strike="noStrike" baseline="-25000">
                <a:solidFill>
                  <a:srgbClr val="001142"/>
                </a:solidFill>
                <a:latin typeface="Arial"/>
                <a:ea typeface="ＭＳ Ｐゴシック"/>
              </a:rPr>
              <a:t>1</a:t>
            </a: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= Excitation (Transmitted) RF Field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80960" y="985680"/>
            <a:ext cx="8183160" cy="2239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Left alone,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will align itself with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 about 2–3 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ＭＳ Ｐゴシック"/>
              </a:rPr>
              <a:t>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 precession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ＭＳ Ｐゴシック"/>
              </a:rPr>
              <a:t>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no detectable signal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So don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’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t leave it alone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apply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(transmit)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 magnetic field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that fluctuates at the precession frequency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(radio frequency=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RF</a:t>
            </a:r>
            <a:r>
              <a:rPr b="0" i="1" lang="en-US" sz="1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and that points perpendicularly to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 Box 7"/>
          <p:cNvSpPr/>
          <p:nvPr/>
        </p:nvSpPr>
        <p:spPr>
          <a:xfrm>
            <a:off x="1267920" y="6315840"/>
            <a:ext cx="20296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  <a:ea typeface="ＭＳ Ｐゴシック"/>
              </a:rPr>
              <a:t>Time = 2–4 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" descr="/Users/rwcox/Desktop/AFNI_Bootcamps/latest/afni01_intro/spiral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640" y="3068640"/>
            <a:ext cx="4220640" cy="32778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nodeType="clickEffect" fill="hold">
                      <p:stCondLst>
                        <p:cond delay="indefinite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820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8" restart="whenNotActive" nodeType="interactiveSeq" fill="hold">
                <p:stCondLst>
                  <p:cond delay="0" evt="onClick">
                    <p:tgtEl>
                      <p:spTgt spid="225"/>
                    </p:tgtEl>
                  </p:cond>
                </p:stCondLst>
                <p:childTnLst>
                  <p:par>
                    <p:cTn id="39" nodeType="clickEffect" fill="hold">
                      <p:stCondLst>
                        <p:cond delay="0" evt="onClick">
                          <p:tgtEl>
                            <p:spTgt spid="225"/>
                          </p:tgtEl>
                        </p:cond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695600" y="237960"/>
            <a:ext cx="4325400" cy="794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Readout RF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9080" y="1170000"/>
            <a:ext cx="9100800" cy="5424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When excitation RF is turned off,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is left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pointed off at some angle to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flip angle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Precessing part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[M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xy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 is like having a magnet rotating around at very high speed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(at RF speed: millions of revs/second)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Will generate an oscillating voltage in a coil of wires placed around the subject — this is magnetic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induction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voltage is the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RF signal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the raw data for MRI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At each instant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can measure one voltage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), which is proportional to the sum of all transverse M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xy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inside the coil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Must separate signals originating from different regions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Times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By reading out data for 5-60 ms, manipulating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field, being clever …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Times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Then have </a:t>
            </a:r>
            <a:r>
              <a:rPr b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image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of M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xy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map of how much signal from each </a:t>
            </a:r>
            <a:r>
              <a:rPr b="1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voxel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Picture 4" descr="precession"/>
          <p:cNvPicPr/>
          <p:nvPr/>
        </p:nvPicPr>
        <p:blipFill>
          <a:blip r:embed="rId1"/>
          <a:stretch/>
        </p:blipFill>
        <p:spPr>
          <a:xfrm>
            <a:off x="6867360" y="30240"/>
            <a:ext cx="2253960" cy="197784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precession"/>
          <p:cNvPicPr/>
          <p:nvPr/>
        </p:nvPicPr>
        <p:blipFill>
          <a:blip r:embed="rId1"/>
          <a:stretch/>
        </p:blipFill>
        <p:spPr>
          <a:xfrm>
            <a:off x="6994440" y="6480"/>
            <a:ext cx="2153880" cy="1890360"/>
          </a:xfrm>
          <a:prstGeom prst="rect">
            <a:avLst/>
          </a:prstGeom>
          <a:ln w="0">
            <a:noFill/>
          </a:ln>
        </p:spPr>
      </p:pic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03040" y="352440"/>
            <a:ext cx="6702120" cy="875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Relaxation: Nothing Lasts Forever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71280" y="1295280"/>
            <a:ext cx="6955920" cy="5214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 the absence of external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will go back to being aligned with static field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0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relaxation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Part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perpendicular to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0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shrinks [M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xy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part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= 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transverse magnetization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It generates the detectable RF signal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relaxation of M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xy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during readout affects the image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Part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parallel to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grows back [M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z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part of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longitudinal magnetization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 directly detectable, but is converted into transverse magnetization by external 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Therefore, M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z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is the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ultimate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source of the NMR signal, but is not the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proximate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source of the signal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WordArt 5"/>
          <p:cNvSpPr txBox="1"/>
          <p:nvPr/>
        </p:nvSpPr>
        <p:spPr>
          <a:xfrm>
            <a:off x="6647040" y="2158920"/>
            <a:ext cx="190080" cy="153468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1" i="1" lang="en-US" sz="3600" spc="-1" strike="noStrike">
                <a:ln w="0">
                  <a:noFill/>
                </a:ln>
                <a:solidFill>
                  <a:srgbClr val="ff0000"/>
                </a:solidFill>
                <a:latin typeface="Impact"/>
                <a:ea typeface="ＭＳ Ｐゴシック"/>
              </a:rPr>
              <a:t>}</a:t>
            </a:r>
            <a:endParaRPr b="0" lang="en-US" sz="3600" spc="-1" strike="noStrike">
              <a:ln w="0">
                <a:noFill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233" name="Text Box 6"/>
          <p:cNvSpPr/>
          <p:nvPr/>
        </p:nvSpPr>
        <p:spPr>
          <a:xfrm>
            <a:off x="6936120" y="2293200"/>
            <a:ext cx="2108880" cy="1308960"/>
          </a:xfrm>
          <a:prstGeom prst="rect">
            <a:avLst/>
          </a:prstGeom>
          <a:noFill/>
          <a:ln w="1270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Time scale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for this relaxation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is called T2 or T2</a:t>
            </a:r>
            <a:r>
              <a:rPr b="0" lang="en-US" sz="2000" spc="-1" strike="noStrike" baseline="30000">
                <a:solidFill>
                  <a:srgbClr val="1113e4"/>
                </a:solidFill>
                <a:latin typeface="Times New Roman"/>
                <a:ea typeface="ＭＳ Ｐゴシック"/>
              </a:rPr>
              <a:t>*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= 20-40 ms in brain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WordArt 7"/>
          <p:cNvSpPr txBox="1"/>
          <p:nvPr/>
        </p:nvSpPr>
        <p:spPr>
          <a:xfrm>
            <a:off x="6710400" y="4294080"/>
            <a:ext cx="191880" cy="153468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1" i="1" lang="en-US" sz="3600" spc="-1" strike="noStrike">
                <a:ln w="0">
                  <a:noFill/>
                </a:ln>
                <a:solidFill>
                  <a:srgbClr val="ff0000"/>
                </a:solidFill>
                <a:latin typeface="Impact"/>
                <a:ea typeface="ＭＳ Ｐゴシック"/>
              </a:rPr>
              <a:t>}</a:t>
            </a:r>
            <a:endParaRPr b="0" lang="en-US" sz="3600" spc="-1" strike="noStrike">
              <a:ln w="0">
                <a:noFill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235" name="Text Box 8"/>
          <p:cNvSpPr/>
          <p:nvPr/>
        </p:nvSpPr>
        <p:spPr>
          <a:xfrm>
            <a:off x="6993720" y="4428360"/>
            <a:ext cx="1904400" cy="1308960"/>
          </a:xfrm>
          <a:prstGeom prst="rect">
            <a:avLst/>
          </a:prstGeom>
          <a:noFill/>
          <a:ln w="1270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Time scale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for this relaxation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is called T1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= 500-2500 ms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80960" y="177840"/>
            <a:ext cx="8183160" cy="596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Material Induced Inhomogeneities in </a:t>
            </a:r>
            <a:r>
              <a:rPr b="0" i="1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9200" y="878040"/>
            <a:ext cx="8529120" cy="5763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Adding a non-uniform object (like a person) to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 baseline="-25000">
                <a:solidFill>
                  <a:srgbClr val="001142"/>
                </a:solidFill>
                <a:latin typeface="Arial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will make the total magnetic field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non-uniform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is due to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susceptibility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generation of extra magnetic fields in materials that are immersed in an external field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Diamagnetic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materials produce negative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fields  [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most tissue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Paramagnetic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materials produce positive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fields [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deoxyhemoglobin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70000"/>
              <a:buFont typeface="Wingdings" charset="2"/>
              <a:buChar char=""/>
            </a:pPr>
            <a:r>
              <a:rPr b="1" i="1" lang="en-US" sz="2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f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Makes the H nuclei RF frequency non-uniform in space, which affects the image intensity and quality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For large scale (100+ mm) inhomogeneities, scanner-supplied non-uniform magnetic fields can be adjusted 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even out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the ripples in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i="1" lang="en-US" sz="2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—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is called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shimming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Non-uniformities in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bigger than voxel size (≈1-3 mm) distort (spatially warp) whole image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Non-uniformities in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smaller than voxel size affect voxel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brightness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80960" y="162000"/>
            <a:ext cx="8183160" cy="626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The Concept of Contrast (or Weighting)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80960" y="853920"/>
            <a:ext cx="8183160" cy="216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Contrast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difference in RF signals — emitted by water protons — between different tissues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Example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gray-white contrast is possible because </a:t>
            </a:r>
            <a:r>
              <a:rPr b="0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rate that magnetization returns to normal after RF transmit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is different between these two types of tissue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Picture 4" descr="COR"/>
          <p:cNvPicPr/>
          <p:nvPr/>
        </p:nvPicPr>
        <p:blipFill>
          <a:blip r:embed="rId1"/>
          <a:stretch/>
        </p:blipFill>
        <p:spPr>
          <a:xfrm>
            <a:off x="166680" y="2743200"/>
            <a:ext cx="3904920" cy="38476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5" descr="SAG"/>
          <p:cNvPicPr/>
          <p:nvPr/>
        </p:nvPicPr>
        <p:blipFill>
          <a:blip r:embed="rId2"/>
          <a:stretch/>
        </p:blipFill>
        <p:spPr>
          <a:xfrm>
            <a:off x="4334040" y="2751120"/>
            <a:ext cx="4603320" cy="382392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95360" y="230040"/>
            <a:ext cx="81831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Types of Contrast Used in Brain FMRI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155520" y="1042920"/>
            <a:ext cx="8880120" cy="5536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T1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contrast at high spatial resolution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Technique: use very short timing between RF shots (small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TR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and use large flip angles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Useful for anatomical reference scans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5-10 minutes to acquire 256×256×128 volume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 mm resolution easily achievable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finer voxels are possible, but acquisition time increases a lot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1142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T2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(spin-echo) and</a:t>
            </a:r>
            <a:r>
              <a:rPr b="0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T2*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(gradient-echo) contrast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Useful for functional activation studies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100 ms per 64×64 2D slice </a:t>
            </a:r>
            <a:r>
              <a:rPr b="0" lang="en-US" sz="2400" spc="-1" strike="noStrike">
                <a:solidFill>
                  <a:srgbClr val="000000"/>
                </a:solidFill>
                <a:latin typeface="Wingdings"/>
                <a:ea typeface="ＭＳ Ｐゴシック"/>
              </a:rPr>
              <a:t>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2-3 s to acquire whole brain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4 mm resolution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better is possible with better gradient system, and/or multiple RF readout coils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80960" y="157320"/>
            <a:ext cx="8183160" cy="667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What is Functional MRI?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80960" y="866880"/>
            <a:ext cx="8183160" cy="17172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0000"/>
              </a:lnSpc>
              <a:spcBef>
                <a:spcPts val="561"/>
              </a:spcBef>
              <a:buClr>
                <a:srgbClr val="001142"/>
              </a:buClr>
              <a:buSzPct val="130000"/>
              <a:buFont typeface="Times"/>
              <a:buChar char="•"/>
            </a:pPr>
            <a:r>
              <a:rPr b="0" lang="en-US" sz="28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800" spc="-1" strike="noStrike" u="sng">
                <a:solidFill>
                  <a:srgbClr val="001142"/>
                </a:solidFill>
                <a:uFillTx/>
                <a:latin typeface="Arial"/>
                <a:ea typeface="ＭＳ Ｐゴシック"/>
              </a:rPr>
              <a:t>1991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Discovery that MRI-measurable signal increases a few % </a:t>
            </a:r>
            <a:r>
              <a:rPr b="0" i="1" lang="en-US" sz="28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locally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 the brain subsequent to increases in neuronal activity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(Kwong,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et al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.)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 Box 5"/>
          <p:cNvSpPr/>
          <p:nvPr/>
        </p:nvSpPr>
        <p:spPr>
          <a:xfrm>
            <a:off x="488880" y="2550240"/>
            <a:ext cx="1676160" cy="1613880"/>
          </a:xfrm>
          <a:prstGeom prst="rect">
            <a:avLst/>
          </a:prstGeom>
          <a:solidFill>
            <a:srgbClr val="ffff01">
              <a:alpha val="51000"/>
            </a:srgbClr>
          </a:solidFill>
          <a:ln w="12700">
            <a:solidFill>
              <a:srgbClr val="2db81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1113e4"/>
                </a:solidFill>
                <a:uFillTx/>
                <a:latin typeface="Times New Roman"/>
                <a:ea typeface="ＭＳ Ｐゴシック"/>
              </a:rPr>
              <a:t>Cartoon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 of MRI signal in a single </a:t>
            </a:r>
            <a:r>
              <a:rPr b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“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activated</a:t>
            </a:r>
            <a:r>
              <a:rPr b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”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 brain voxel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Freeform 6"/>
          <p:cNvSpPr/>
          <p:nvPr/>
        </p:nvSpPr>
        <p:spPr>
          <a:xfrm>
            <a:off x="836640" y="2635200"/>
            <a:ext cx="7848360" cy="2947680"/>
          </a:xfrm>
          <a:custGeom>
            <a:avLst/>
            <a:gdLst>
              <a:gd name="textAreaLeft" fmla="*/ 0 w 7848360"/>
              <a:gd name="textAreaRight" fmla="*/ 7848720 w 7848360"/>
              <a:gd name="textAreaTop" fmla="*/ 0 h 2947680"/>
              <a:gd name="textAreaBottom" fmla="*/ 2948040 h 2947680"/>
            </a:gdLst>
            <a:ahLst/>
            <a:rect l="textAreaLeft" t="textAreaTop" r="textAreaRight" b="textAreaBottom"/>
            <a:pathLst>
              <a:path w="4944" h="1857">
                <a:moveTo>
                  <a:pt x="0" y="1848"/>
                </a:moveTo>
                <a:cubicBezTo>
                  <a:pt x="120" y="1846"/>
                  <a:pt x="546" y="1840"/>
                  <a:pt x="710" y="1839"/>
                </a:cubicBezTo>
                <a:cubicBezTo>
                  <a:pt x="874" y="1838"/>
                  <a:pt x="908" y="1840"/>
                  <a:pt x="983" y="1840"/>
                </a:cubicBezTo>
                <a:cubicBezTo>
                  <a:pt x="1057" y="1840"/>
                  <a:pt x="1098" y="1842"/>
                  <a:pt x="1158" y="1840"/>
                </a:cubicBezTo>
                <a:cubicBezTo>
                  <a:pt x="1218" y="1838"/>
                  <a:pt x="1279" y="1849"/>
                  <a:pt x="1343" y="1829"/>
                </a:cubicBezTo>
                <a:cubicBezTo>
                  <a:pt x="1407" y="1810"/>
                  <a:pt x="1477" y="1807"/>
                  <a:pt x="1542" y="1722"/>
                </a:cubicBezTo>
                <a:cubicBezTo>
                  <a:pt x="1608" y="1637"/>
                  <a:pt x="1669" y="1486"/>
                  <a:pt x="1735" y="1317"/>
                </a:cubicBezTo>
                <a:cubicBezTo>
                  <a:pt x="1800" y="1149"/>
                  <a:pt x="1865" y="909"/>
                  <a:pt x="1941" y="709"/>
                </a:cubicBezTo>
                <a:cubicBezTo>
                  <a:pt x="2015" y="510"/>
                  <a:pt x="2081" y="231"/>
                  <a:pt x="2181" y="118"/>
                </a:cubicBezTo>
                <a:cubicBezTo>
                  <a:pt x="2280" y="4"/>
                  <a:pt x="2415" y="37"/>
                  <a:pt x="2544" y="22"/>
                </a:cubicBezTo>
                <a:cubicBezTo>
                  <a:pt x="2674" y="8"/>
                  <a:pt x="2853" y="26"/>
                  <a:pt x="2962" y="31"/>
                </a:cubicBezTo>
                <a:cubicBezTo>
                  <a:pt x="3071" y="37"/>
                  <a:pt x="3132" y="0"/>
                  <a:pt x="3203" y="48"/>
                </a:cubicBezTo>
                <a:cubicBezTo>
                  <a:pt x="3273" y="97"/>
                  <a:pt x="3319" y="196"/>
                  <a:pt x="3381" y="320"/>
                </a:cubicBezTo>
                <a:cubicBezTo>
                  <a:pt x="3442" y="444"/>
                  <a:pt x="3505" y="625"/>
                  <a:pt x="3572" y="794"/>
                </a:cubicBezTo>
                <a:cubicBezTo>
                  <a:pt x="3639" y="963"/>
                  <a:pt x="3716" y="1181"/>
                  <a:pt x="3781" y="1334"/>
                </a:cubicBezTo>
                <a:cubicBezTo>
                  <a:pt x="3846" y="1487"/>
                  <a:pt x="3916" y="1630"/>
                  <a:pt x="3961" y="1712"/>
                </a:cubicBezTo>
                <a:cubicBezTo>
                  <a:pt x="4006" y="1794"/>
                  <a:pt x="3997" y="1805"/>
                  <a:pt x="4049" y="1826"/>
                </a:cubicBezTo>
                <a:cubicBezTo>
                  <a:pt x="4101" y="1847"/>
                  <a:pt x="4144" y="1835"/>
                  <a:pt x="4272" y="1840"/>
                </a:cubicBezTo>
                <a:cubicBezTo>
                  <a:pt x="4400" y="1845"/>
                  <a:pt x="4703" y="1854"/>
                  <a:pt x="4815" y="1855"/>
                </a:cubicBezTo>
                <a:cubicBezTo>
                  <a:pt x="4927" y="1857"/>
                  <a:pt x="4935" y="1853"/>
                  <a:pt x="4944" y="1850"/>
                </a:cubicBezTo>
              </a:path>
            </a:pathLst>
          </a:custGeom>
          <a:noFill/>
          <a:ln w="57150">
            <a:solidFill>
              <a:srgbClr val="1113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8" name="Line 7"/>
          <p:cNvSpPr/>
          <p:nvPr/>
        </p:nvSpPr>
        <p:spPr>
          <a:xfrm>
            <a:off x="244440" y="5595840"/>
            <a:ext cx="8658000" cy="360"/>
          </a:xfrm>
          <a:prstGeom prst="line">
            <a:avLst/>
          </a:prstGeom>
          <a:ln w="12700">
            <a:solidFill>
              <a:srgbClr val="ff011c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9" name="Text Box 8"/>
          <p:cNvSpPr/>
          <p:nvPr/>
        </p:nvSpPr>
        <p:spPr>
          <a:xfrm>
            <a:off x="8372160" y="5638680"/>
            <a:ext cx="565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time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0" name="Group 42"/>
          <p:cNvGrpSpPr/>
          <p:nvPr/>
        </p:nvGrpSpPr>
        <p:grpSpPr>
          <a:xfrm>
            <a:off x="2371680" y="4641840"/>
            <a:ext cx="960120" cy="834840"/>
            <a:chOff x="2371680" y="4641840"/>
            <a:chExt cx="960120" cy="834840"/>
          </a:xfrm>
        </p:grpSpPr>
        <p:sp>
          <p:nvSpPr>
            <p:cNvPr id="251" name="Text Box 30"/>
            <p:cNvSpPr/>
            <p:nvPr/>
          </p:nvSpPr>
          <p:spPr>
            <a:xfrm>
              <a:off x="2371680" y="4641840"/>
              <a:ext cx="960120" cy="57636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C: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≈ 2 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delay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52" name="Group 18"/>
            <p:cNvGrpSpPr/>
            <p:nvPr/>
          </p:nvGrpSpPr>
          <p:grpSpPr>
            <a:xfrm>
              <a:off x="2465280" y="5295600"/>
              <a:ext cx="746280" cy="181080"/>
              <a:chOff x="2465280" y="5295600"/>
              <a:chExt cx="746280" cy="181080"/>
            </a:xfrm>
          </p:grpSpPr>
          <p:sp>
            <p:nvSpPr>
              <p:cNvPr id="253" name="Line 19"/>
              <p:cNvSpPr/>
              <p:nvPr/>
            </p:nvSpPr>
            <p:spPr>
              <a:xfrm>
                <a:off x="2465280" y="529560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54" name="Line 20"/>
              <p:cNvSpPr/>
              <p:nvPr/>
            </p:nvSpPr>
            <p:spPr>
              <a:xfrm>
                <a:off x="3211200" y="529560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55" name="Line 21"/>
              <p:cNvSpPr/>
              <p:nvPr/>
            </p:nvSpPr>
            <p:spPr>
              <a:xfrm>
                <a:off x="2468160" y="5384520"/>
                <a:ext cx="740160" cy="360"/>
              </a:xfrm>
              <a:prstGeom prst="line">
                <a:avLst/>
              </a:prstGeom>
              <a:ln w="127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grpSp>
        <p:nvGrpSpPr>
          <p:cNvPr id="256" name="Group 43"/>
          <p:cNvGrpSpPr/>
          <p:nvPr/>
        </p:nvGrpSpPr>
        <p:grpSpPr>
          <a:xfrm>
            <a:off x="3219120" y="2357280"/>
            <a:ext cx="1019520" cy="825840"/>
            <a:chOff x="3219120" y="2357280"/>
            <a:chExt cx="1019520" cy="825840"/>
          </a:xfrm>
        </p:grpSpPr>
        <p:sp>
          <p:nvSpPr>
            <p:cNvPr id="257" name="Text Box 31"/>
            <p:cNvSpPr/>
            <p:nvPr/>
          </p:nvSpPr>
          <p:spPr>
            <a:xfrm>
              <a:off x="3236760" y="2606760"/>
              <a:ext cx="974520" cy="57636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D: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15 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rise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58" name="Group 22"/>
            <p:cNvGrpSpPr/>
            <p:nvPr/>
          </p:nvGrpSpPr>
          <p:grpSpPr>
            <a:xfrm>
              <a:off x="3219120" y="2357280"/>
              <a:ext cx="1019520" cy="181080"/>
              <a:chOff x="3219120" y="2357280"/>
              <a:chExt cx="1019520" cy="181080"/>
            </a:xfrm>
          </p:grpSpPr>
          <p:sp>
            <p:nvSpPr>
              <p:cNvPr id="259" name="Line 23"/>
              <p:cNvSpPr/>
              <p:nvPr/>
            </p:nvSpPr>
            <p:spPr>
              <a:xfrm>
                <a:off x="3219120" y="235728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60" name="Line 24"/>
              <p:cNvSpPr/>
              <p:nvPr/>
            </p:nvSpPr>
            <p:spPr>
              <a:xfrm>
                <a:off x="4238280" y="235728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61" name="Line 25"/>
              <p:cNvSpPr/>
              <p:nvPr/>
            </p:nvSpPr>
            <p:spPr>
              <a:xfrm>
                <a:off x="3223440" y="2446200"/>
                <a:ext cx="1009800" cy="360"/>
              </a:xfrm>
              <a:prstGeom prst="line">
                <a:avLst/>
              </a:prstGeom>
              <a:ln w="127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grpSp>
        <p:nvGrpSpPr>
          <p:cNvPr id="262" name="Group 46"/>
          <p:cNvGrpSpPr/>
          <p:nvPr/>
        </p:nvGrpSpPr>
        <p:grpSpPr>
          <a:xfrm>
            <a:off x="1828800" y="5762520"/>
            <a:ext cx="2596680" cy="540360"/>
            <a:chOff x="1828800" y="5762520"/>
            <a:chExt cx="2596680" cy="540360"/>
          </a:xfrm>
        </p:grpSpPr>
        <p:sp>
          <p:nvSpPr>
            <p:cNvPr id="263" name="Text Box 17"/>
            <p:cNvSpPr/>
            <p:nvPr/>
          </p:nvSpPr>
          <p:spPr>
            <a:xfrm>
              <a:off x="1828800" y="5969160"/>
              <a:ext cx="2596680" cy="33372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B:</a:t>
              </a: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20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s neural activity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64" name="Group 26"/>
            <p:cNvGrpSpPr/>
            <p:nvPr/>
          </p:nvGrpSpPr>
          <p:grpSpPr>
            <a:xfrm>
              <a:off x="2120400" y="5762520"/>
              <a:ext cx="2010240" cy="181080"/>
              <a:chOff x="2120400" y="5762520"/>
              <a:chExt cx="2010240" cy="181080"/>
            </a:xfrm>
          </p:grpSpPr>
          <p:sp>
            <p:nvSpPr>
              <p:cNvPr id="265" name="Line 27"/>
              <p:cNvSpPr/>
              <p:nvPr/>
            </p:nvSpPr>
            <p:spPr>
              <a:xfrm>
                <a:off x="2120400" y="5762520"/>
                <a:ext cx="72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66" name="Line 28"/>
              <p:cNvSpPr/>
              <p:nvPr/>
            </p:nvSpPr>
            <p:spPr>
              <a:xfrm>
                <a:off x="4130280" y="576252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67" name="Line 29"/>
              <p:cNvSpPr/>
              <p:nvPr/>
            </p:nvSpPr>
            <p:spPr>
              <a:xfrm>
                <a:off x="2129040" y="5851440"/>
                <a:ext cx="1986480" cy="360"/>
              </a:xfrm>
              <a:prstGeom prst="line">
                <a:avLst/>
              </a:prstGeom>
              <a:ln w="127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grpSp>
        <p:nvGrpSpPr>
          <p:cNvPr id="268" name="Group 44"/>
          <p:cNvGrpSpPr/>
          <p:nvPr/>
        </p:nvGrpSpPr>
        <p:grpSpPr>
          <a:xfrm>
            <a:off x="4282920" y="2357280"/>
            <a:ext cx="1716480" cy="833400"/>
            <a:chOff x="4282920" y="2357280"/>
            <a:chExt cx="1716480" cy="833400"/>
          </a:xfrm>
        </p:grpSpPr>
        <p:grpSp>
          <p:nvGrpSpPr>
            <p:cNvPr id="269" name="Group 12"/>
            <p:cNvGrpSpPr/>
            <p:nvPr/>
          </p:nvGrpSpPr>
          <p:grpSpPr>
            <a:xfrm>
              <a:off x="4282920" y="2357280"/>
              <a:ext cx="1716480" cy="181080"/>
              <a:chOff x="4282920" y="2357280"/>
              <a:chExt cx="1716480" cy="181080"/>
            </a:xfrm>
          </p:grpSpPr>
          <p:sp>
            <p:nvSpPr>
              <p:cNvPr id="270" name="Line 9"/>
              <p:cNvSpPr/>
              <p:nvPr/>
            </p:nvSpPr>
            <p:spPr>
              <a:xfrm>
                <a:off x="4282920" y="235728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1" name="Line 10"/>
              <p:cNvSpPr/>
              <p:nvPr/>
            </p:nvSpPr>
            <p:spPr>
              <a:xfrm>
                <a:off x="5999040" y="235728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2" name="Line 11"/>
              <p:cNvSpPr/>
              <p:nvPr/>
            </p:nvSpPr>
            <p:spPr>
              <a:xfrm>
                <a:off x="4290120" y="2446200"/>
                <a:ext cx="1696320" cy="360"/>
              </a:xfrm>
              <a:prstGeom prst="line">
                <a:avLst/>
              </a:prstGeom>
              <a:ln w="127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273" name="Text Box 32"/>
            <p:cNvSpPr/>
            <p:nvPr/>
          </p:nvSpPr>
          <p:spPr>
            <a:xfrm>
              <a:off x="4386240" y="2857680"/>
              <a:ext cx="1487160" cy="33300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E: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5 s plateau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4" name="Freeform 33"/>
          <p:cNvSpPr/>
          <p:nvPr/>
        </p:nvSpPr>
        <p:spPr>
          <a:xfrm>
            <a:off x="2751120" y="3238560"/>
            <a:ext cx="2134800" cy="3482640"/>
          </a:xfrm>
          <a:custGeom>
            <a:avLst/>
            <a:gdLst>
              <a:gd name="textAreaLeft" fmla="*/ 0 w 2134800"/>
              <a:gd name="textAreaRight" fmla="*/ 2135160 w 2134800"/>
              <a:gd name="textAreaTop" fmla="*/ 0 h 3482640"/>
              <a:gd name="textAreaBottom" fmla="*/ 3483000 h 3482640"/>
            </a:gdLst>
            <a:ahLst/>
            <a:rect l="textAreaLeft" t="textAreaTop" r="textAreaRight" b="textAreaBottom"/>
            <a:pathLst>
              <a:path w="1121" h="2194">
                <a:moveTo>
                  <a:pt x="1121" y="0"/>
                </a:moveTo>
                <a:lnTo>
                  <a:pt x="1117" y="2189"/>
                </a:lnTo>
                <a:lnTo>
                  <a:pt x="0" y="2194"/>
                </a:lnTo>
                <a:lnTo>
                  <a:pt x="2" y="1943"/>
                </a:lnTo>
              </a:path>
            </a:pathLst>
          </a:custGeom>
          <a:noFill/>
          <a:ln cap="rnd" w="38100">
            <a:solidFill>
              <a:srgbClr val="008000"/>
            </a:solidFill>
            <a:prstDash val="sysDot"/>
            <a:round/>
            <a:headEnd len="lg" type="stealth" w="med"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275" name="Group 45"/>
          <p:cNvGrpSpPr/>
          <p:nvPr/>
        </p:nvGrpSpPr>
        <p:grpSpPr>
          <a:xfrm>
            <a:off x="6198840" y="5762520"/>
            <a:ext cx="1013400" cy="783000"/>
            <a:chOff x="6198840" y="5762520"/>
            <a:chExt cx="1013400" cy="783000"/>
          </a:xfrm>
        </p:grpSpPr>
        <p:grpSp>
          <p:nvGrpSpPr>
            <p:cNvPr id="276" name="Group 35"/>
            <p:cNvGrpSpPr/>
            <p:nvPr/>
          </p:nvGrpSpPr>
          <p:grpSpPr>
            <a:xfrm>
              <a:off x="6198840" y="5762520"/>
              <a:ext cx="1013400" cy="181080"/>
              <a:chOff x="6198840" y="5762520"/>
              <a:chExt cx="1013400" cy="181080"/>
            </a:xfrm>
          </p:grpSpPr>
          <p:sp>
            <p:nvSpPr>
              <p:cNvPr id="277" name="Line 36"/>
              <p:cNvSpPr/>
              <p:nvPr/>
            </p:nvSpPr>
            <p:spPr>
              <a:xfrm>
                <a:off x="6198840" y="576252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8" name="Line 37"/>
              <p:cNvSpPr/>
              <p:nvPr/>
            </p:nvSpPr>
            <p:spPr>
              <a:xfrm>
                <a:off x="7211880" y="5762520"/>
                <a:ext cx="360" cy="18108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9" name="Line 38"/>
              <p:cNvSpPr/>
              <p:nvPr/>
            </p:nvSpPr>
            <p:spPr>
              <a:xfrm>
                <a:off x="6203160" y="5851440"/>
                <a:ext cx="1003320" cy="360"/>
              </a:xfrm>
              <a:prstGeom prst="line">
                <a:avLst/>
              </a:prstGeom>
              <a:ln w="127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i="1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280" name="Text Box 39"/>
            <p:cNvSpPr/>
            <p:nvPr/>
          </p:nvSpPr>
          <p:spPr>
            <a:xfrm>
              <a:off x="6208560" y="5969160"/>
              <a:ext cx="950400" cy="57636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F: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15 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fall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81" name="Text Box 40"/>
          <p:cNvSpPr/>
          <p:nvPr/>
        </p:nvSpPr>
        <p:spPr>
          <a:xfrm>
            <a:off x="7245360" y="4543560"/>
            <a:ext cx="1802880" cy="819720"/>
          </a:xfrm>
          <a:prstGeom prst="rect">
            <a:avLst/>
          </a:prstGeom>
          <a:noFill/>
          <a:ln w="2857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G:</a:t>
            </a: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Return to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baseline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(or undershoot)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 Box 41"/>
          <p:cNvSpPr/>
          <p:nvPr/>
        </p:nvSpPr>
        <p:spPr>
          <a:xfrm>
            <a:off x="343080" y="4641840"/>
            <a:ext cx="1869840" cy="576360"/>
          </a:xfrm>
          <a:prstGeom prst="rect">
            <a:avLst/>
          </a:prstGeom>
          <a:noFill/>
          <a:ln w="2857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A:</a:t>
            </a: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Pre-activation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baseline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Freeform 47"/>
          <p:cNvSpPr/>
          <p:nvPr/>
        </p:nvSpPr>
        <p:spPr>
          <a:xfrm>
            <a:off x="7215120" y="5526000"/>
            <a:ext cx="1814040" cy="877680"/>
          </a:xfrm>
          <a:custGeom>
            <a:avLst/>
            <a:gdLst>
              <a:gd name="textAreaLeft" fmla="*/ 0 w 1814040"/>
              <a:gd name="textAreaRight" fmla="*/ 1814400 w 1814040"/>
              <a:gd name="textAreaTop" fmla="*/ 0 h 877680"/>
              <a:gd name="textAreaBottom" fmla="*/ 878040 h 877680"/>
            </a:gdLst>
            <a:ahLst/>
            <a:rect l="textAreaLeft" t="textAreaTop" r="textAreaRight" b="textAreaBottom"/>
            <a:pathLst>
              <a:path w="1143" h="465">
                <a:moveTo>
                  <a:pt x="0" y="0"/>
                </a:moveTo>
                <a:cubicBezTo>
                  <a:pt x="33" y="55"/>
                  <a:pt x="67" y="111"/>
                  <a:pt x="106" y="163"/>
                </a:cubicBezTo>
                <a:cubicBezTo>
                  <a:pt x="145" y="215"/>
                  <a:pt x="177" y="269"/>
                  <a:pt x="233" y="313"/>
                </a:cubicBezTo>
                <a:cubicBezTo>
                  <a:pt x="289" y="357"/>
                  <a:pt x="361" y="404"/>
                  <a:pt x="440" y="427"/>
                </a:cubicBezTo>
                <a:cubicBezTo>
                  <a:pt x="519" y="450"/>
                  <a:pt x="628" y="465"/>
                  <a:pt x="708" y="449"/>
                </a:cubicBezTo>
                <a:cubicBezTo>
                  <a:pt x="788" y="433"/>
                  <a:pt x="864" y="365"/>
                  <a:pt x="919" y="330"/>
                </a:cubicBezTo>
                <a:cubicBezTo>
                  <a:pt x="974" y="295"/>
                  <a:pt x="1001" y="271"/>
                  <a:pt x="1038" y="242"/>
                </a:cubicBezTo>
                <a:cubicBezTo>
                  <a:pt x="1075" y="213"/>
                  <a:pt x="1109" y="183"/>
                  <a:pt x="1143" y="154"/>
                </a:cubicBezTo>
              </a:path>
            </a:pathLst>
          </a:custGeom>
          <a:noFill/>
          <a:ln cap="rnd" w="38100">
            <a:solidFill>
              <a:srgbClr val="1113e4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284" name="Group 48"/>
          <p:cNvGrpSpPr/>
          <p:nvPr/>
        </p:nvGrpSpPr>
        <p:grpSpPr>
          <a:xfrm>
            <a:off x="8636040" y="72000"/>
            <a:ext cx="441000" cy="455040"/>
            <a:chOff x="8636040" y="72000"/>
            <a:chExt cx="441000" cy="455040"/>
          </a:xfrm>
        </p:grpSpPr>
        <p:sp>
          <p:nvSpPr>
            <p:cNvPr id="285" name="Oval 49"/>
            <p:cNvSpPr/>
            <p:nvPr/>
          </p:nvSpPr>
          <p:spPr>
            <a:xfrm>
              <a:off x="8636040" y="77760"/>
              <a:ext cx="441000" cy="441000"/>
            </a:xfrm>
            <a:prstGeom prst="ellipse">
              <a:avLst/>
            </a:prstGeom>
            <a:solidFill>
              <a:srgbClr val="ffff01"/>
            </a:solidFill>
            <a:ln w="3175">
              <a:solidFill>
                <a:srgbClr val="ff01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86" name="Text Box 50"/>
            <p:cNvSpPr/>
            <p:nvPr/>
          </p:nvSpPr>
          <p:spPr>
            <a:xfrm>
              <a:off x="8664480" y="72000"/>
              <a:ext cx="38376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87" name="Text Box 51"/>
          <p:cNvSpPr/>
          <p:nvPr/>
        </p:nvSpPr>
        <p:spPr>
          <a:xfrm>
            <a:off x="6851520" y="2268360"/>
            <a:ext cx="2120400" cy="1985760"/>
          </a:xfrm>
          <a:prstGeom prst="rect">
            <a:avLst/>
          </a:prstGeom>
          <a:solidFill>
            <a:srgbClr val="ffff00">
              <a:alpha val="51000"/>
            </a:srgbClr>
          </a:solidFill>
          <a:ln w="28575">
            <a:solidFill>
              <a:srgbClr val="2db81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Signal increase caused by change in H</a:t>
            </a:r>
            <a:r>
              <a:rPr b="1" lang="en-US" sz="1800" spc="-1" strike="noStrike" baseline="-25000">
                <a:solidFill>
                  <a:srgbClr val="1113e4"/>
                </a:solidFill>
                <a:latin typeface="Arial"/>
                <a:ea typeface="ＭＳ Ｐゴシック"/>
              </a:rPr>
              <a:t>2</a:t>
            </a: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O surroundings: </a:t>
            </a:r>
            <a:r>
              <a:rPr b="1" lang="en-US" sz="18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more oxygenated hemoglobin is present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 Box 59"/>
          <p:cNvSpPr/>
          <p:nvPr/>
        </p:nvSpPr>
        <p:spPr>
          <a:xfrm>
            <a:off x="658800" y="4184640"/>
            <a:ext cx="1334520" cy="243720"/>
          </a:xfrm>
          <a:prstGeom prst="rect">
            <a:avLst/>
          </a:prstGeom>
          <a:noFill/>
          <a:ln w="1270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with no noise!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Box 1"/>
          <p:cNvSpPr/>
          <p:nvPr/>
        </p:nvSpPr>
        <p:spPr>
          <a:xfrm>
            <a:off x="5037480" y="4020480"/>
            <a:ext cx="1333080" cy="1186920"/>
          </a:xfrm>
          <a:prstGeom prst="rect">
            <a:avLst/>
          </a:prstGeom>
          <a:solidFill>
            <a:srgbClr val="1113e4"/>
          </a:solidFill>
          <a:ln>
            <a:solidFill>
              <a:srgbClr val="252571"/>
            </a:solidFill>
            <a:round/>
          </a:ln>
          <a:effectLst>
            <a:glow rad="139680">
              <a:srgbClr val="0a0aad">
                <a:alpha val="40000"/>
              </a:srgbClr>
            </a:glow>
          </a:effectLst>
          <a:scene3d>
            <a:camera prst="orthographicFront"/>
            <a:lightRig dir="t" rig="threePt"/>
          </a:scene3d>
          <a:sp3d>
            <a:bevelT prst="hardEdge" w="1143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ff01"/>
                </a:solidFill>
                <a:latin typeface="Arial"/>
                <a:ea typeface="ＭＳ Ｐゴシック"/>
              </a:rPr>
              <a:t>Contrast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ff01"/>
                </a:solidFill>
                <a:latin typeface="Arial"/>
                <a:ea typeface="ＭＳ Ｐゴシック"/>
              </a:rPr>
              <a:t>through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time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med">
    <p:fade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nodeType="clickEffect" fill="hold">
                      <p:stCondLst>
                        <p:cond delay="0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fill="hold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nodeType="clickEffect" fill="hold">
                      <p:stCondLst>
                        <p:cond delay="indefinite"/>
                      </p:stCondLst>
                      <p:childTnLst>
                        <p:par>
                          <p:cTn id="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nodeType="clickEffect" fill="hold">
                      <p:stCondLst>
                        <p:cond delay="indefinite"/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nodeType="afterEffect" fill="hold" presetClass="entr" presetID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3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nodeType="afterEffect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nodeType="afterEffect" fill="hold" presetClass="entr" presetID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nodeType="afterEffect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nodeType="afterEffect" fill="hold" presetClass="exit" presetID="1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03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73040" y="135000"/>
            <a:ext cx="8181720" cy="680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How FMRI Experiments Are Done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297000" y="716040"/>
            <a:ext cx="8645040" cy="5855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Alternate subject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 neural state between 2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(or more)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conditions using sensory stimuli, tasks to perform, ...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82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only measure relative signals, so must look for </a:t>
            </a:r>
            <a:r>
              <a:rPr b="0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changes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 the signal between the conditions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Acquire MR images repeatedly during this process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Search for voxels whose NMR signal time series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(up-and-down)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matches the stimulus time series pattern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(on-and-off)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82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FMRI data analysis is basically pattern matching 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in time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Signal changes due to neural activity are small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82000"/>
              </a:lnSpc>
              <a:spcBef>
                <a:spcPts val="360"/>
              </a:spcBef>
              <a:buClr>
                <a:srgbClr val="000000"/>
              </a:buClr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Need 500 or so images in time series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(in each slice)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1113e4"/>
                </a:solidFill>
                <a:latin typeface="Wingdings"/>
                <a:ea typeface="ＭＳ Ｐゴシック"/>
              </a:rPr>
              <a:t>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takes 30 min or so to get reliable activation maps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2000"/>
              </a:lnSpc>
              <a:spcBef>
                <a:spcPts val="300"/>
              </a:spcBef>
              <a:buClr>
                <a:srgbClr val="000000"/>
              </a:buClr>
              <a:buFont typeface="Times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Usually break image acquisition into shorter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runs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give the subject and scanner some break 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Other small effects can corrupt the results </a:t>
            </a:r>
            <a:r>
              <a:rPr b="1" lang="en-US" sz="2400" spc="-1" strike="noStrike">
                <a:solidFill>
                  <a:srgbClr val="1113e4"/>
                </a:solidFill>
                <a:latin typeface="Wingdings"/>
                <a:ea typeface="ＭＳ Ｐゴシック"/>
              </a:rPr>
              <a:t>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post-process the data to reduce these effects &amp; 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be vigilant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Lengthy computations for image recon and temporal pattern matching</a:t>
            </a:r>
            <a:r>
              <a:rPr b="0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1113e4"/>
                </a:solidFill>
                <a:latin typeface="Wingdings"/>
                <a:ea typeface="ＭＳ Ｐゴシック"/>
              </a:rPr>
              <a:t>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data analysis usually done offline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Line 5"/>
          <p:cNvSpPr/>
          <p:nvPr/>
        </p:nvSpPr>
        <p:spPr>
          <a:xfrm>
            <a:off x="55440" y="2104920"/>
            <a:ext cx="9024840" cy="360"/>
          </a:xfrm>
          <a:prstGeom prst="line">
            <a:avLst/>
          </a:prstGeom>
          <a:ln w="3175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3" name="Line 6"/>
          <p:cNvSpPr/>
          <p:nvPr/>
        </p:nvSpPr>
        <p:spPr>
          <a:xfrm>
            <a:off x="55440" y="2492280"/>
            <a:ext cx="9024840" cy="360"/>
          </a:xfrm>
          <a:prstGeom prst="line">
            <a:avLst/>
          </a:prstGeom>
          <a:ln w="3175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4" name="Line 7"/>
          <p:cNvSpPr/>
          <p:nvPr/>
        </p:nvSpPr>
        <p:spPr>
          <a:xfrm>
            <a:off x="55440" y="3581280"/>
            <a:ext cx="9024840" cy="360"/>
          </a:xfrm>
          <a:prstGeom prst="line">
            <a:avLst/>
          </a:prstGeom>
          <a:ln w="3175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5" name="Line 8"/>
          <p:cNvSpPr/>
          <p:nvPr/>
        </p:nvSpPr>
        <p:spPr>
          <a:xfrm>
            <a:off x="61560" y="5975280"/>
            <a:ext cx="9025200" cy="360"/>
          </a:xfrm>
          <a:prstGeom prst="line">
            <a:avLst/>
          </a:prstGeom>
          <a:ln w="3175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6" name="Line 9"/>
          <p:cNvSpPr/>
          <p:nvPr/>
        </p:nvSpPr>
        <p:spPr>
          <a:xfrm>
            <a:off x="117360" y="3416040"/>
            <a:ext cx="649080" cy="360"/>
          </a:xfrm>
          <a:prstGeom prst="line">
            <a:avLst/>
          </a:prstGeom>
          <a:ln w="76200">
            <a:solidFill>
              <a:srgbClr val="ff011c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80960" y="324000"/>
            <a:ext cx="8183160" cy="858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Some Sample Data Time Series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60440" y="1295280"/>
            <a:ext cx="8345160" cy="1477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16 slices, 64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  <a:ea typeface="ＭＳ Ｐゴシック"/>
              </a:rPr>
              <a:t>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64 matrix, 68 repetitions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(TR=5 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Task: phoneme discrimination: 20 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20 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rest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Picture 4" descr="gra"/>
          <p:cNvPicPr/>
          <p:nvPr/>
        </p:nvPicPr>
        <p:blipFill>
          <a:blip r:embed="rId1"/>
          <a:srcRect l="6021" t="0" r="1722" b="4378"/>
          <a:stretch/>
        </p:blipFill>
        <p:spPr>
          <a:xfrm>
            <a:off x="92160" y="3102120"/>
            <a:ext cx="8953200" cy="3263400"/>
          </a:xfrm>
          <a:prstGeom prst="rect">
            <a:avLst/>
          </a:prstGeom>
          <a:ln w="0">
            <a:noFill/>
          </a:ln>
        </p:spPr>
      </p:pic>
      <p:sp>
        <p:nvSpPr>
          <p:cNvPr id="300" name="Text Box 5"/>
          <p:cNvSpPr/>
          <p:nvPr/>
        </p:nvSpPr>
        <p:spPr>
          <a:xfrm>
            <a:off x="596880" y="2607840"/>
            <a:ext cx="3120840" cy="394200"/>
          </a:xfrm>
          <a:prstGeom prst="rect">
            <a:avLst/>
          </a:prstGeom>
          <a:noFill/>
          <a:ln w="12700">
            <a:solidFill>
              <a:srgbClr val="0099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1142"/>
                </a:solidFill>
                <a:latin typeface="Times New Roman"/>
                <a:ea typeface="ＭＳ Ｐゴシック"/>
              </a:rPr>
              <a:t>graphs of 9 voxel time series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 Box 6"/>
          <p:cNvSpPr/>
          <p:nvPr/>
        </p:nvSpPr>
        <p:spPr>
          <a:xfrm>
            <a:off x="8438400" y="6417720"/>
            <a:ext cx="6184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Line 7"/>
          <p:cNvSpPr/>
          <p:nvPr/>
        </p:nvSpPr>
        <p:spPr>
          <a:xfrm>
            <a:off x="7421400" y="6438600"/>
            <a:ext cx="1530360" cy="360"/>
          </a:xfrm>
          <a:prstGeom prst="line">
            <a:avLst/>
          </a:prstGeom>
          <a:ln w="28575">
            <a:solidFill>
              <a:srgbClr val="1113e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303" name="Group 8"/>
          <p:cNvGrpSpPr/>
          <p:nvPr/>
        </p:nvGrpSpPr>
        <p:grpSpPr>
          <a:xfrm>
            <a:off x="162000" y="2646360"/>
            <a:ext cx="7598880" cy="2603160"/>
            <a:chOff x="162000" y="2646360"/>
            <a:chExt cx="7598880" cy="2603160"/>
          </a:xfrm>
        </p:grpSpPr>
        <p:sp>
          <p:nvSpPr>
            <p:cNvPr id="304" name="Text Box 9"/>
            <p:cNvSpPr/>
            <p:nvPr/>
          </p:nvSpPr>
          <p:spPr>
            <a:xfrm>
              <a:off x="5969880" y="2682720"/>
              <a:ext cx="1760040" cy="394200"/>
            </a:xfrm>
            <a:prstGeom prst="rect">
              <a:avLst/>
            </a:prstGeom>
            <a:noFill/>
            <a:ln w="12700">
              <a:solidFill>
                <a:srgbClr val="00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001142"/>
                  </a:solidFill>
                  <a:latin typeface="Arial"/>
                  <a:ea typeface="ＭＳ Ｐゴシック"/>
                </a:rPr>
                <a:t>“</a:t>
              </a:r>
              <a:r>
                <a:rPr b="0" lang="en-US" sz="2000" spc="-1" strike="noStrike">
                  <a:solidFill>
                    <a:srgbClr val="001142"/>
                  </a:solidFill>
                  <a:latin typeface="Times New Roman"/>
                  <a:ea typeface="ＭＳ Ｐゴシック"/>
                </a:rPr>
                <a:t>Active</a:t>
              </a:r>
              <a:r>
                <a:rPr b="0" lang="en-US" sz="2000" spc="-1" strike="noStrike">
                  <a:solidFill>
                    <a:srgbClr val="001142"/>
                  </a:solidFill>
                  <a:latin typeface="Arial"/>
                  <a:ea typeface="ＭＳ Ｐゴシック"/>
                </a:rPr>
                <a:t>”</a:t>
              </a:r>
              <a:r>
                <a:rPr b="0" lang="en-US" sz="2000" spc="-1" strike="noStrike">
                  <a:solidFill>
                    <a:srgbClr val="001142"/>
                  </a:solidFill>
                  <a:latin typeface="Times New Roman"/>
                  <a:ea typeface="ＭＳ Ｐゴシック"/>
                </a:rPr>
                <a:t> voxels</a:t>
              </a:r>
              <a:endParaRPr b="0" lang="en-US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Rectangle 10"/>
            <p:cNvSpPr/>
            <p:nvPr/>
          </p:nvSpPr>
          <p:spPr>
            <a:xfrm>
              <a:off x="3155760" y="3248280"/>
              <a:ext cx="2803320" cy="1000440"/>
            </a:xfrm>
            <a:prstGeom prst="rect">
              <a:avLst/>
            </a:prstGeom>
            <a:noFill/>
            <a:ln w="57150">
              <a:solidFill>
                <a:srgbClr val="00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06" name="Rectangle 11"/>
            <p:cNvSpPr/>
            <p:nvPr/>
          </p:nvSpPr>
          <p:spPr>
            <a:xfrm>
              <a:off x="3155760" y="4234680"/>
              <a:ext cx="2803320" cy="986040"/>
            </a:xfrm>
            <a:prstGeom prst="rect">
              <a:avLst/>
            </a:prstGeom>
            <a:noFill/>
            <a:ln w="57150">
              <a:solidFill>
                <a:srgbClr val="00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07" name="Rectangle 12"/>
            <p:cNvSpPr/>
            <p:nvPr/>
          </p:nvSpPr>
          <p:spPr>
            <a:xfrm>
              <a:off x="162000" y="4263480"/>
              <a:ext cx="2803320" cy="986040"/>
            </a:xfrm>
            <a:prstGeom prst="rect">
              <a:avLst/>
            </a:prstGeom>
            <a:noFill/>
            <a:ln w="57150">
              <a:solidFill>
                <a:srgbClr val="00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08" name="Rectangle 13"/>
            <p:cNvSpPr/>
            <p:nvPr/>
          </p:nvSpPr>
          <p:spPr>
            <a:xfrm>
              <a:off x="5955120" y="2646360"/>
              <a:ext cx="1805760" cy="467280"/>
            </a:xfrm>
            <a:prstGeom prst="rect">
              <a:avLst/>
            </a:prstGeom>
            <a:noFill/>
            <a:ln w="57150">
              <a:solidFill>
                <a:srgbClr val="00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cxnSp>
          <p:nvCxnSpPr>
            <p:cNvPr id="309" name="AutoShape 14"/>
            <p:cNvCxnSpPr>
              <a:stCxn id="308" idx="1"/>
              <a:endCxn id="305" idx="0"/>
            </p:cNvCxnSpPr>
            <p:nvPr/>
          </p:nvCxnSpPr>
          <p:spPr>
            <a:xfrm flipV="1" rot="10800000">
              <a:off x="4556880" y="2879640"/>
              <a:ext cx="1398240" cy="368640"/>
            </a:xfrm>
            <a:prstGeom prst="bentConnector2">
              <a:avLst/>
            </a:prstGeom>
            <a:ln w="38100">
              <a:solidFill>
                <a:srgbClr val="009999"/>
              </a:solidFill>
              <a:miter/>
              <a:tailEnd len="med" type="triangle" w="med"/>
            </a:ln>
          </p:spPr>
        </p:cxnSp>
      </p:grpSp>
    </p:spTree>
  </p:cSld>
  <p:transition spd="med">
    <p:fade/>
  </p:transition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nodeType="clickEffect" fill="hold">
                      <p:stCondLst>
                        <p:cond delay="0"/>
                      </p:stCondLst>
                      <p:childTnLst>
                        <p:par>
                          <p:cTn id="1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19240" y="271440"/>
            <a:ext cx="8799120" cy="761760"/>
          </a:xfrm>
          <a:prstGeom prst="rect">
            <a:avLst/>
          </a:prstGeom>
          <a:solidFill>
            <a:srgbClr val="ffff01"/>
          </a:solidFill>
          <a:ln w="57240">
            <a:solidFill>
              <a:srgbClr val="e600e6"/>
            </a:solidFill>
            <a:miter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e600e6"/>
                </a:solidFill>
                <a:latin typeface="Arial Rounded MT Bold"/>
                <a:ea typeface="ＭＳ Ｐゴシック"/>
              </a:rPr>
              <a:t>A</a:t>
            </a:r>
            <a:r>
              <a:rPr b="1" lang="en-US" sz="3600" spc="-1" strike="noStrike">
                <a:solidFill>
                  <a:schemeClr val="accent2"/>
                </a:solidFill>
                <a:latin typeface="Arial Rounded MT Bold"/>
                <a:ea typeface="ＭＳ Ｐゴシック"/>
              </a:rPr>
              <a:t>F</a:t>
            </a:r>
            <a:r>
              <a:rPr b="1" lang="en-US" sz="3600" spc="-1" strike="noStrike">
                <a:solidFill>
                  <a:srgbClr val="ff011c"/>
                </a:solidFill>
                <a:latin typeface="Arial Rounded MT Bold"/>
                <a:ea typeface="ＭＳ Ｐゴシック"/>
              </a:rPr>
              <a:t>N</a:t>
            </a:r>
            <a:r>
              <a:rPr b="1" lang="en-US" sz="3600" spc="-1" strike="noStrike">
                <a:solidFill>
                  <a:srgbClr val="00b300"/>
                </a:solidFill>
                <a:latin typeface="Arial Rounded MT Bold"/>
                <a:ea typeface="ＭＳ Ｐゴシック"/>
              </a:rPr>
              <a:t>I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nalysis of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unctional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N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euro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I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mages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165240" y="1166760"/>
            <a:ext cx="8830800" cy="5360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Developed to provide an environment for FMRI data analyses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 a platform for development of new software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AFNI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refers to both the program of that name and the entire package of external programs and plugins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(more than 200)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Important principles in the development of AFNI: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Allow user to stay close to the data and view it in many different ways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Give users the power to assemble pieces in different ways to make customized analyses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With great power comes great responsibility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03160" indent="0">
              <a:lnSpc>
                <a:spcPct val="93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— 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to understand the analyses and the tools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Provide mechanism, not policy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Allow other programmers to add features that can interact with the rest of the package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2" descr="gra"/>
          <p:cNvPicPr/>
          <p:nvPr/>
        </p:nvPicPr>
        <p:blipFill>
          <a:blip r:embed="rId1"/>
          <a:stretch/>
        </p:blipFill>
        <p:spPr>
          <a:xfrm>
            <a:off x="3471840" y="297000"/>
            <a:ext cx="5552640" cy="6143400"/>
          </a:xfrm>
          <a:prstGeom prst="rect">
            <a:avLst/>
          </a:prstGeom>
          <a:ln w="9525">
            <a:solidFill>
              <a:srgbClr val="ffff01"/>
            </a:solidFill>
            <a:miter/>
          </a:ln>
        </p:spPr>
      </p:pic>
      <p:pic>
        <p:nvPicPr>
          <p:cNvPr id="311" name="Picture 3" descr="epi"/>
          <p:cNvPicPr/>
          <p:nvPr/>
        </p:nvPicPr>
        <p:blipFill>
          <a:blip r:embed="rId2"/>
          <a:stretch/>
        </p:blipFill>
        <p:spPr>
          <a:xfrm>
            <a:off x="406440" y="228600"/>
            <a:ext cx="2776320" cy="3123720"/>
          </a:xfrm>
          <a:prstGeom prst="rect">
            <a:avLst/>
          </a:prstGeom>
          <a:ln w="9525">
            <a:solidFill>
              <a:srgbClr val="ffff01"/>
            </a:solidFill>
            <a:miter/>
          </a:ln>
        </p:spPr>
      </p:pic>
      <p:pic>
        <p:nvPicPr>
          <p:cNvPr id="312" name="Picture 4" descr="spgr"/>
          <p:cNvPicPr/>
          <p:nvPr/>
        </p:nvPicPr>
        <p:blipFill>
          <a:blip r:embed="rId3"/>
          <a:stretch/>
        </p:blipFill>
        <p:spPr>
          <a:xfrm>
            <a:off x="406440" y="3505320"/>
            <a:ext cx="2776320" cy="3123720"/>
          </a:xfrm>
          <a:prstGeom prst="rect">
            <a:avLst/>
          </a:prstGeom>
          <a:ln w="9525">
            <a:solidFill>
              <a:srgbClr val="ffff01"/>
            </a:solidFill>
            <a:miter/>
          </a:ln>
        </p:spPr>
      </p:pic>
      <p:sp>
        <p:nvSpPr>
          <p:cNvPr id="313" name="Line 5"/>
          <p:cNvSpPr/>
          <p:nvPr/>
        </p:nvSpPr>
        <p:spPr>
          <a:xfrm>
            <a:off x="1693800" y="1828800"/>
            <a:ext cx="1893600" cy="4157640"/>
          </a:xfrm>
          <a:prstGeom prst="line">
            <a:avLst/>
          </a:prstGeom>
          <a:ln cap="rnd" w="38100">
            <a:solidFill>
              <a:srgbClr val="ffff01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14" name="Text Box 6"/>
          <p:cNvSpPr/>
          <p:nvPr/>
        </p:nvSpPr>
        <p:spPr>
          <a:xfrm>
            <a:off x="4299120" y="380880"/>
            <a:ext cx="4325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 u="sng">
                <a:solidFill>
                  <a:srgbClr val="ffff66"/>
                </a:solidFill>
                <a:uFillTx/>
                <a:latin typeface="Times New Roman"/>
                <a:ea typeface="ＭＳ Ｐゴシック"/>
              </a:rPr>
              <a:t>Graphs vs. time of 3</a:t>
            </a:r>
            <a:r>
              <a:rPr b="1" lang="en-US" sz="2000" spc="-1" strike="noStrike" u="sng">
                <a:solidFill>
                  <a:srgbClr val="ffff66"/>
                </a:solidFill>
                <a:uFillTx/>
                <a:latin typeface="Symbol"/>
                <a:ea typeface="ＭＳ Ｐゴシック"/>
              </a:rPr>
              <a:t></a:t>
            </a:r>
            <a:r>
              <a:rPr b="1" lang="en-US" sz="2000" spc="-1" strike="noStrike" u="sng">
                <a:solidFill>
                  <a:srgbClr val="ffff66"/>
                </a:solidFill>
                <a:uFillTx/>
                <a:latin typeface="Times New Roman"/>
                <a:ea typeface="ＭＳ Ｐゴシック"/>
              </a:rPr>
              <a:t>3 voxel region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 Box 7"/>
          <p:cNvSpPr/>
          <p:nvPr/>
        </p:nvSpPr>
        <p:spPr>
          <a:xfrm>
            <a:off x="358920" y="295200"/>
            <a:ext cx="209988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  <a:ea typeface="ＭＳ Ｐゴシック"/>
              </a:rPr>
              <a:t>One Fast Image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 Box 8"/>
          <p:cNvSpPr/>
          <p:nvPr/>
        </p:nvSpPr>
        <p:spPr>
          <a:xfrm>
            <a:off x="358920" y="3581280"/>
            <a:ext cx="189684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  <a:ea typeface="ＭＳ Ｐゴシック"/>
              </a:rPr>
              <a:t>Overlay on Anatomy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 Box 9"/>
          <p:cNvSpPr/>
          <p:nvPr/>
        </p:nvSpPr>
        <p:spPr>
          <a:xfrm>
            <a:off x="3664080" y="6461280"/>
            <a:ext cx="5239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68 points in time 5 s apart; 16 slices of 64</a:t>
            </a:r>
            <a:r>
              <a:rPr b="1" lang="en-US" sz="1600" spc="-1" strike="noStrike">
                <a:solidFill>
                  <a:srgbClr val="1113e4"/>
                </a:solidFill>
                <a:latin typeface="Symbol"/>
                <a:ea typeface="ＭＳ Ｐゴシック"/>
              </a:rPr>
              <a:t></a:t>
            </a:r>
            <a:r>
              <a:rPr b="1" lang="en-US" sz="16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64 images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 Box 10"/>
          <p:cNvSpPr/>
          <p:nvPr/>
        </p:nvSpPr>
        <p:spPr>
          <a:xfrm>
            <a:off x="7320600" y="2441520"/>
            <a:ext cx="1554120" cy="555480"/>
          </a:xfrm>
          <a:prstGeom prst="rect">
            <a:avLst/>
          </a:prstGeom>
          <a:noFill/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5000"/>
              </a:lnSpc>
            </a:pPr>
            <a:r>
              <a:rPr b="1" lang="en-US" sz="1800" spc="-1" strike="noStrike">
                <a:solidFill>
                  <a:srgbClr val="ffff66"/>
                </a:solidFill>
                <a:latin typeface="Times New Roman"/>
                <a:ea typeface="ＭＳ Ｐゴシック"/>
              </a:rPr>
              <a:t>This voxel did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1800" spc="-1" strike="noStrike">
                <a:solidFill>
                  <a:srgbClr val="ffff66"/>
                </a:solidFill>
                <a:latin typeface="Times New Roman"/>
                <a:ea typeface="ＭＳ Ｐゴシック"/>
              </a:rPr>
              <a:t>not respond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 Box 11"/>
          <p:cNvSpPr/>
          <p:nvPr/>
        </p:nvSpPr>
        <p:spPr>
          <a:xfrm>
            <a:off x="3908160" y="4300560"/>
            <a:ext cx="4869000" cy="867240"/>
          </a:xfrm>
          <a:prstGeom prst="rect">
            <a:avLst/>
          </a:prstGeom>
          <a:noFill/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700" spc="-1" strike="noStrike">
                <a:solidFill>
                  <a:srgbClr val="ffff66"/>
                </a:solidFill>
                <a:latin typeface="Times New Roman"/>
                <a:ea typeface="ＭＳ Ｐゴシック"/>
              </a:rPr>
              <a:t>Colored voxels responded to the mental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700" spc="-1" strike="noStrike">
                <a:solidFill>
                  <a:srgbClr val="ffff66"/>
                </a:solidFill>
                <a:latin typeface="Times New Roman"/>
                <a:ea typeface="ＭＳ Ｐゴシック"/>
              </a:rPr>
              <a:t>stimulus alternation, whose pattern is shown in the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700" spc="-1" strike="noStrike">
                <a:solidFill>
                  <a:srgbClr val="ffff66"/>
                </a:solidFill>
                <a:latin typeface="Times New Roman"/>
                <a:ea typeface="ＭＳ Ｐゴシック"/>
              </a:rPr>
              <a:t>yellow reference curve plotted in the central voxel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Line 12"/>
          <p:cNvSpPr/>
          <p:nvPr/>
        </p:nvSpPr>
        <p:spPr>
          <a:xfrm flipV="1">
            <a:off x="1685880" y="480960"/>
            <a:ext cx="1896840" cy="1093680"/>
          </a:xfrm>
          <a:prstGeom prst="line">
            <a:avLst/>
          </a:prstGeom>
          <a:ln cap="rnd" w="38100">
            <a:solidFill>
              <a:srgbClr val="ffff01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15880" y="141120"/>
            <a:ext cx="8183160" cy="663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Sample Data Time Series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88880" y="758880"/>
            <a:ext cx="8519760" cy="1631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64×64 matrix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(TR=2.5 s; 130 time points per imaging run)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Somatosensory task: 27 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27 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rest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Note that this is 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really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good data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3" name="Picture 15" descr=""/>
          <p:cNvPicPr/>
          <p:nvPr/>
        </p:nvPicPr>
        <p:blipFill>
          <a:blip r:embed="rId1"/>
          <a:stretch/>
        </p:blipFill>
        <p:spPr>
          <a:xfrm>
            <a:off x="0" y="1979640"/>
            <a:ext cx="9140400" cy="2741400"/>
          </a:xfrm>
          <a:prstGeom prst="rect">
            <a:avLst/>
          </a:prstGeom>
          <a:ln w="0">
            <a:noFill/>
          </a:ln>
        </p:spPr>
      </p:pic>
      <p:sp>
        <p:nvSpPr>
          <p:cNvPr id="324" name="Text Box 16"/>
          <p:cNvSpPr/>
          <p:nvPr/>
        </p:nvSpPr>
        <p:spPr>
          <a:xfrm>
            <a:off x="7027920" y="1370160"/>
            <a:ext cx="2014200" cy="487080"/>
          </a:xfrm>
          <a:prstGeom prst="rect">
            <a:avLst/>
          </a:prstGeom>
          <a:noFill/>
          <a:ln w="635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pattern of expected BOLD signal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Line 17"/>
          <p:cNvSpPr/>
          <p:nvPr/>
        </p:nvSpPr>
        <p:spPr>
          <a:xfrm flipH="1">
            <a:off x="7034040" y="1869840"/>
            <a:ext cx="365040" cy="484200"/>
          </a:xfrm>
          <a:prstGeom prst="line">
            <a:avLst/>
          </a:prstGeom>
          <a:ln w="28575">
            <a:solidFill>
              <a:srgbClr val="ff011c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26" name="Text Box 19"/>
          <p:cNvSpPr/>
          <p:nvPr/>
        </p:nvSpPr>
        <p:spPr>
          <a:xfrm>
            <a:off x="141840" y="4229280"/>
            <a:ext cx="2136240" cy="243720"/>
          </a:xfrm>
          <a:prstGeom prst="rect">
            <a:avLst/>
          </a:prstGeom>
          <a:noFill/>
          <a:ln w="635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pattern fitted to data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Line 20"/>
          <p:cNvSpPr/>
          <p:nvPr/>
        </p:nvSpPr>
        <p:spPr>
          <a:xfrm flipV="1">
            <a:off x="1180800" y="3695400"/>
            <a:ext cx="152640" cy="533520"/>
          </a:xfrm>
          <a:prstGeom prst="line">
            <a:avLst/>
          </a:prstGeom>
          <a:ln w="28575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328" name="Picture 21" descr=""/>
          <p:cNvPicPr/>
          <p:nvPr/>
        </p:nvPicPr>
        <p:blipFill>
          <a:blip r:embed="rId2"/>
          <a:srcRect l="4836" t="6005" r="0" b="12009"/>
          <a:stretch/>
        </p:blipFill>
        <p:spPr>
          <a:xfrm>
            <a:off x="7331040" y="4754520"/>
            <a:ext cx="1450440" cy="201420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22" descr="aaa"/>
          <p:cNvPicPr/>
          <p:nvPr/>
        </p:nvPicPr>
        <p:blipFill>
          <a:blip r:embed="rId3"/>
          <a:stretch/>
        </p:blipFill>
        <p:spPr>
          <a:xfrm>
            <a:off x="685800" y="4737240"/>
            <a:ext cx="1599840" cy="2017440"/>
          </a:xfrm>
          <a:prstGeom prst="rect">
            <a:avLst/>
          </a:prstGeom>
          <a:ln w="0">
            <a:noFill/>
          </a:ln>
        </p:spPr>
      </p:pic>
      <p:sp>
        <p:nvSpPr>
          <p:cNvPr id="330" name="Text Box 23"/>
          <p:cNvSpPr/>
          <p:nvPr/>
        </p:nvSpPr>
        <p:spPr>
          <a:xfrm>
            <a:off x="3071520" y="4900680"/>
            <a:ext cx="3364560" cy="455400"/>
          </a:xfrm>
          <a:prstGeom prst="rect">
            <a:avLst/>
          </a:prstGeom>
          <a:noFill/>
          <a:ln w="1905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One echo-planar image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 Box 24"/>
          <p:cNvSpPr/>
          <p:nvPr/>
        </p:nvSpPr>
        <p:spPr>
          <a:xfrm>
            <a:off x="2608200" y="5464080"/>
            <a:ext cx="4282560" cy="1186920"/>
          </a:xfrm>
          <a:prstGeom prst="rect">
            <a:avLst/>
          </a:prstGeom>
          <a:noFill/>
          <a:ln w="1905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One anatomical image, with voxels that match the pattern given a color overlay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Line 25"/>
          <p:cNvSpPr/>
          <p:nvPr/>
        </p:nvSpPr>
        <p:spPr>
          <a:xfrm flipH="1">
            <a:off x="2288880" y="5136840"/>
            <a:ext cx="760680" cy="360"/>
          </a:xfrm>
          <a:prstGeom prst="line">
            <a:avLst/>
          </a:prstGeom>
          <a:ln w="28575">
            <a:solidFill>
              <a:srgbClr val="ff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33" name="Line 26"/>
          <p:cNvSpPr/>
          <p:nvPr/>
        </p:nvSpPr>
        <p:spPr>
          <a:xfrm>
            <a:off x="6899040" y="6078240"/>
            <a:ext cx="411120" cy="360"/>
          </a:xfrm>
          <a:prstGeom prst="line">
            <a:avLst/>
          </a:prstGeom>
          <a:ln w="28575">
            <a:solidFill>
              <a:srgbClr val="ff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34" name="Line 27"/>
          <p:cNvSpPr/>
          <p:nvPr/>
        </p:nvSpPr>
        <p:spPr>
          <a:xfrm>
            <a:off x="6173640" y="4444920"/>
            <a:ext cx="1498680" cy="16048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35" name="Text Box 28"/>
          <p:cNvSpPr/>
          <p:nvPr/>
        </p:nvSpPr>
        <p:spPr>
          <a:xfrm>
            <a:off x="4929480" y="4390920"/>
            <a:ext cx="597240" cy="24372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Line 29"/>
          <p:cNvSpPr/>
          <p:nvPr/>
        </p:nvSpPr>
        <p:spPr>
          <a:xfrm flipV="1">
            <a:off x="5524200" y="4444920"/>
            <a:ext cx="530280" cy="27000"/>
          </a:xfrm>
          <a:prstGeom prst="line">
            <a:avLst/>
          </a:prstGeom>
          <a:ln w="28575">
            <a:solidFill>
              <a:srgbClr val="00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80960" y="182520"/>
            <a:ext cx="866268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85000"/>
              </a:lnSpc>
              <a:buNone/>
            </a:pPr>
            <a:r>
              <a:rPr b="0" lang="en-US" sz="32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Why </a:t>
            </a:r>
            <a:r>
              <a:rPr b="0" lang="en-US" sz="28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(and How)</a:t>
            </a:r>
            <a:r>
              <a:rPr b="0" lang="en-US" sz="32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Does NMR Signal Change</a:t>
            </a:r>
            <a:br>
              <a:rPr sz="3200"/>
            </a:br>
            <a:r>
              <a:rPr b="0" lang="en-US" sz="32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With Neuronal Activity?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480960" y="1181160"/>
            <a:ext cx="8183160" cy="5298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There must be something that affects the water molecules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and/or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the magnetic field inside voxels that are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active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neural activity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 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changes</a:t>
            </a:r>
            <a:r>
              <a:rPr b="1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 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blood flow and oxygen usage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blood flow changes which H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 molecules are present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also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changes the magnetic field locally because oxygenated hemoglobin and de-oxygenated hemoglobin have different magnetic properties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10000"/>
              </a:lnSpc>
              <a:spcBef>
                <a:spcPts val="6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FMRI is thus at least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doubly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indirect from physiology of interest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(synaptic activity)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also is much slower: 4-6 seconds after neurons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also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smears out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neural activity: cannot resolve 10-100 ms timing of neural sequence of events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80960" y="166680"/>
            <a:ext cx="8183160" cy="777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Neurophysiological Changes &amp; FMRI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18960" y="981000"/>
            <a:ext cx="8473680" cy="56574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There are 4 changes caused by neural activty that are currently observable using MRI: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Increased Blood Flow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New protons flow into slice from outside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More protons are aligned with 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Equivalent to a shorter T1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(as if protons are realigned faster)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NMR signal goes up [mostly in arteries]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Increased Blood Volume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(due to increased flow)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Total deoxyhemoglobin increases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(as veins expand)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Magnetic field randomness increases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43040" indent="0" algn="just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[more paramagnetic stuff in blood vessels]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NMR signal goes down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[near veins and capillaries]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/>
          </p:nvPr>
        </p:nvSpPr>
        <p:spPr>
          <a:xfrm>
            <a:off x="196920" y="407880"/>
            <a:ext cx="8759520" cy="6248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“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Oversupply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”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of oxyhemoglobin after activation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Total deoxyhemoglobin decreases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Magnetic field randomness decreases [less paramag stuff]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NMR signal goes up [near veins and capillaries]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ff011c"/>
              </a:buClr>
              <a:buSzPct val="70000"/>
              <a:buFont typeface="Wingdings" charset="2"/>
              <a:buChar char=""/>
            </a:pPr>
            <a:r>
              <a:rPr b="1" lang="en-US" sz="2400" spc="-1" strike="noStrike">
                <a:solidFill>
                  <a:schemeClr val="hlink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This is the important effect for FMRI as currently practiced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39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5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Increased capillary perfusion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Most inflowing water molecules exchange to parenchyma at capillaries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i.e., the water that flows into a brain capillary is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the water that flows out!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be detected with perfusion-weighted imaging methods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factoid is also the basis for 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15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 water-based PET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May someday be important in FMRI, but is hard to do now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 descr="vessels"/>
          <p:cNvPicPr/>
          <p:nvPr/>
        </p:nvPicPr>
        <p:blipFill>
          <a:blip r:embed="rId1"/>
          <a:stretch/>
        </p:blipFill>
        <p:spPr>
          <a:xfrm>
            <a:off x="1795320" y="692280"/>
            <a:ext cx="7341840" cy="5914800"/>
          </a:xfrm>
          <a:prstGeom prst="rect">
            <a:avLst/>
          </a:prstGeom>
          <a:ln w="0">
            <a:noFill/>
          </a:ln>
        </p:spPr>
      </p:pic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480" y="3780000"/>
            <a:ext cx="1828440" cy="1342800"/>
          </a:xfrm>
          <a:prstGeom prst="rect">
            <a:avLst/>
          </a:prstGeom>
          <a:noFill/>
          <a:ln w="28440">
            <a:solidFill>
              <a:srgbClr val="99cc00"/>
            </a:solidFill>
            <a:miter/>
          </a:ln>
        </p:spPr>
        <p:txBody>
          <a:bodyPr numCol="1" spcCol="0" anchor="ctr">
            <a:noAutofit/>
          </a:bodyPr>
          <a:p>
            <a:pPr indent="0" algn="ctr">
              <a:lnSpc>
                <a:spcPct val="95000"/>
              </a:lnSpc>
              <a:buNone/>
            </a:pP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Deoxyhemo-</a:t>
            </a:r>
            <a:br>
              <a:rPr sz="1800"/>
            </a:b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globin is paramagnetic</a:t>
            </a:r>
            <a:br>
              <a:rPr sz="1800"/>
            </a:b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(increases </a:t>
            </a:r>
            <a:r>
              <a:rPr b="1" i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B</a:t>
            </a: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 Box 4"/>
          <p:cNvSpPr/>
          <p:nvPr/>
        </p:nvSpPr>
        <p:spPr>
          <a:xfrm>
            <a:off x="60480" y="5411520"/>
            <a:ext cx="1860120" cy="1130400"/>
          </a:xfrm>
          <a:prstGeom prst="rect">
            <a:avLst/>
          </a:prstGeom>
          <a:noFill/>
          <a:ln w="28575">
            <a:solidFill>
              <a:srgbClr val="99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5000"/>
              </a:lnSpc>
            </a:pP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Rest of tissue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+oxyhemoglobin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is diamagnetic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(decreases </a:t>
            </a:r>
            <a:r>
              <a:rPr b="1" i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B</a:t>
            </a: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 Box 5"/>
          <p:cNvSpPr/>
          <p:nvPr/>
        </p:nvSpPr>
        <p:spPr>
          <a:xfrm>
            <a:off x="1509840" y="50760"/>
            <a:ext cx="646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1142"/>
                </a:solidFill>
                <a:latin typeface="Times New Roman"/>
                <a:ea typeface="ＭＳ Ｐゴシック"/>
              </a:rPr>
              <a:t>Cartoon of Veins inside a Voxel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85640" y="138240"/>
            <a:ext cx="8181720" cy="785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BOLD</a:t>
            </a: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Contrast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480960" y="876240"/>
            <a:ext cx="833400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001142"/>
                </a:solidFill>
                <a:uFillTx/>
                <a:latin typeface="Arial"/>
                <a:ea typeface="ＭＳ Ｐゴシック"/>
              </a:rPr>
              <a:t>BOLD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</a:t>
            </a:r>
            <a:r>
              <a:rPr b="1" lang="en-US" sz="2400" spc="-1" strike="noStrike" u="sng">
                <a:solidFill>
                  <a:srgbClr val="001142"/>
                </a:solidFill>
                <a:uFillTx/>
                <a:latin typeface="Arial"/>
                <a:ea typeface="ＭＳ Ｐゴシック"/>
              </a:rPr>
              <a:t>B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lood </a:t>
            </a:r>
            <a:r>
              <a:rPr b="1" lang="en-US" sz="2400" spc="-1" strike="noStrike" u="sng">
                <a:solidFill>
                  <a:srgbClr val="001142"/>
                </a:solidFill>
                <a:uFillTx/>
                <a:latin typeface="Arial"/>
                <a:ea typeface="ＭＳ Ｐゴシック"/>
              </a:rPr>
              <a:t>O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xygenation </a:t>
            </a:r>
            <a:r>
              <a:rPr b="1" lang="en-US" sz="2400" spc="-1" strike="noStrike" u="sng">
                <a:solidFill>
                  <a:srgbClr val="001142"/>
                </a:solidFill>
                <a:uFillTx/>
                <a:latin typeface="Arial"/>
                <a:ea typeface="ＭＳ Ｐゴシック"/>
              </a:rPr>
              <a:t>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evel </a:t>
            </a:r>
            <a:r>
              <a:rPr b="1" lang="en-US" sz="2400" spc="-1" strike="noStrike" u="sng">
                <a:solidFill>
                  <a:srgbClr val="001142"/>
                </a:solidFill>
                <a:uFillTx/>
                <a:latin typeface="Arial"/>
                <a:ea typeface="ＭＳ Ｐゴシック"/>
              </a:rPr>
              <a:t>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ependent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Amount of deoxyhemoglobin in a voxel determines how inhomogeneous that voxel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 magnetic field is at the scale of the blood vessels (and red blood cells) = micro structure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Increase in oxyhemoglobin in veins after neural activation means magnetic field becomes more uniform inside voxel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 NMR signal goes up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(T2 and T2* are larger)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since it doesn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 decay as much during data readout interval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 MR image is brighter during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activation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 little)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2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Summary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NMR signal increases 4-6 s after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activation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due to hemodynamic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(blood)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response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Increase is same size as noise, so need lots of data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/>
          </p:nvPr>
        </p:nvSpPr>
        <p:spPr>
          <a:xfrm>
            <a:off x="314280" y="969840"/>
            <a:ext cx="8600760" cy="4287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Basic unit of data in AFNI is the 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dataset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collection of 1 or more 3D arrays of numbers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Each entry in the array is in a particular spatial location in a 3D grid (a </a:t>
            </a:r>
            <a:r>
              <a:rPr b="0" lang="en-US" sz="20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voxel</a:t>
            </a:r>
            <a:r>
              <a:rPr b="0" lang="en-US" sz="20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3D pixel)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Image datasets: each array holds a collection of slices from the scanner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Each number is the signal intensity for that particular voxel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Derived datasets: each number is computed from other dataset(s)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e.g., each voxel value is a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-statistic reporting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activation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significance from an FMRI time series dataset, for that voxel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Each 3D array in a dataset is called a 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sub-brick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There is one number in each voxel in each sub-brick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title"/>
          </p:nvPr>
        </p:nvSpPr>
        <p:spPr>
          <a:xfrm>
            <a:off x="1359000" y="88920"/>
            <a:ext cx="6490800" cy="761760"/>
          </a:xfrm>
          <a:prstGeom prst="rect">
            <a:avLst/>
          </a:prstGeom>
          <a:solidFill>
            <a:srgbClr val="ffff01"/>
          </a:solidFill>
          <a:ln w="57240">
            <a:solidFill>
              <a:srgbClr val="e600e6"/>
            </a:solidFill>
            <a:miter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Fundamental AFNI Concepts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Picture 8" descr=""/>
          <p:cNvPicPr/>
          <p:nvPr/>
        </p:nvPicPr>
        <p:blipFill>
          <a:blip r:embed="rId1"/>
          <a:stretch/>
        </p:blipFill>
        <p:spPr>
          <a:xfrm>
            <a:off x="646200" y="5257800"/>
            <a:ext cx="7002000" cy="1496520"/>
          </a:xfrm>
          <a:prstGeom prst="rect">
            <a:avLst/>
          </a:prstGeom>
          <a:ln w="0">
            <a:noFill/>
          </a:ln>
        </p:spPr>
      </p:pic>
      <p:sp>
        <p:nvSpPr>
          <p:cNvPr id="351" name="WordArt 9"/>
          <p:cNvSpPr txBox="1"/>
          <p:nvPr/>
        </p:nvSpPr>
        <p:spPr>
          <a:xfrm rot="21300000">
            <a:off x="7715160" y="5086080"/>
            <a:ext cx="182160" cy="136476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ln w="0">
                  <a:noFill/>
                </a:ln>
                <a:solidFill>
                  <a:srgbClr val="0066cc"/>
                </a:solidFill>
                <a:latin typeface="Impact"/>
                <a:ea typeface="ＭＳ Ｐゴシック"/>
              </a:rPr>
              <a:t>}</a:t>
            </a:r>
            <a:endParaRPr b="0" lang="en-US" sz="4800" spc="-1" strike="noStrike">
              <a:ln w="0">
                <a:noFill/>
              </a:ln>
              <a:solidFill>
                <a:srgbClr val="0066cc"/>
              </a:solidFill>
              <a:latin typeface="Arial"/>
            </a:endParaRPr>
          </a:p>
        </p:txBody>
      </p:sp>
      <p:sp>
        <p:nvSpPr>
          <p:cNvPr id="352" name="Text Box 10"/>
          <p:cNvSpPr/>
          <p:nvPr/>
        </p:nvSpPr>
        <p:spPr>
          <a:xfrm>
            <a:off x="7894800" y="5245200"/>
            <a:ext cx="132192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3x3x3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Dataset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With 4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Sub-bricks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3" name="Group 3"/>
          <p:cNvGrpSpPr/>
          <p:nvPr/>
        </p:nvGrpSpPr>
        <p:grpSpPr>
          <a:xfrm>
            <a:off x="7342200" y="4448160"/>
            <a:ext cx="1694520" cy="363960"/>
            <a:chOff x="7342200" y="4448160"/>
            <a:chExt cx="1694520" cy="363960"/>
          </a:xfrm>
        </p:grpSpPr>
        <p:sp>
          <p:nvSpPr>
            <p:cNvPr id="354" name="TextBox 1"/>
            <p:cNvSpPr/>
            <p:nvPr/>
          </p:nvSpPr>
          <p:spPr>
            <a:xfrm>
              <a:off x="8094960" y="4448160"/>
              <a:ext cx="941760" cy="36396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25257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ffff01"/>
                  </a:solidFill>
                  <a:latin typeface="Arial"/>
                  <a:ea typeface="ＭＳ Ｐゴシック"/>
                </a:rPr>
                <a:t>Jargon</a:t>
              </a:r>
              <a:r>
                <a:rPr b="0" i="1" lang="en-US" sz="1800" spc="-1" strike="noStrike">
                  <a:solidFill>
                    <a:schemeClr val="lt1"/>
                  </a:solidFill>
                  <a:latin typeface="Arial"/>
                  <a:ea typeface="ＭＳ Ｐゴシック"/>
                </a:rPr>
                <a:t>!</a:t>
              </a:r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5" name="Left Arrow 2"/>
            <p:cNvSpPr/>
            <p:nvPr/>
          </p:nvSpPr>
          <p:spPr>
            <a:xfrm>
              <a:off x="7342200" y="4516560"/>
              <a:ext cx="782280" cy="2505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1113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US" sz="2200" spc="-1" strike="noStrike">
                <a:solidFill>
                  <a:srgbClr val="ff011c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356" name="Group 9"/>
          <p:cNvGrpSpPr/>
          <p:nvPr/>
        </p:nvGrpSpPr>
        <p:grpSpPr>
          <a:xfrm>
            <a:off x="6126120" y="1001880"/>
            <a:ext cx="1694880" cy="363960"/>
            <a:chOff x="6126120" y="1001880"/>
            <a:chExt cx="1694880" cy="363960"/>
          </a:xfrm>
        </p:grpSpPr>
        <p:sp>
          <p:nvSpPr>
            <p:cNvPr id="357" name="TextBox 10"/>
            <p:cNvSpPr/>
            <p:nvPr/>
          </p:nvSpPr>
          <p:spPr>
            <a:xfrm>
              <a:off x="6879240" y="1001880"/>
              <a:ext cx="941760" cy="36396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25257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ffff01"/>
                  </a:solidFill>
                  <a:latin typeface="Arial"/>
                  <a:ea typeface="ＭＳ Ｐゴシック"/>
                </a:rPr>
                <a:t>Jargon</a:t>
              </a:r>
              <a:r>
                <a:rPr b="0" i="1" lang="en-US" sz="1800" spc="-1" strike="noStrike">
                  <a:solidFill>
                    <a:schemeClr val="lt1"/>
                  </a:solidFill>
                  <a:latin typeface="Arial"/>
                  <a:ea typeface="ＭＳ Ｐゴシック"/>
                </a:rPr>
                <a:t>!</a:t>
              </a:r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8" name="Left Arrow 11"/>
            <p:cNvSpPr/>
            <p:nvPr/>
          </p:nvSpPr>
          <p:spPr>
            <a:xfrm>
              <a:off x="6126120" y="1069920"/>
              <a:ext cx="782280" cy="2505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1113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US" sz="2200" spc="-1" strike="noStrike">
                <a:solidFill>
                  <a:srgbClr val="ff011c"/>
                </a:solidFill>
                <a:latin typeface="Arial"/>
                <a:ea typeface="ＭＳ Ｐゴシック"/>
              </a:endParaRPr>
            </a:p>
          </p:txBody>
        </p:sp>
      </p:grpSp>
    </p:spTree>
  </p:cSld>
  <p:transition spd="med">
    <p:fad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 Little Bit Bigger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Picture 8" descr=""/>
          <p:cNvPicPr/>
          <p:nvPr/>
        </p:nvPicPr>
        <p:blipFill>
          <a:blip r:embed="rId1"/>
          <a:srcRect l="0" t="0" r="66338" b="0"/>
          <a:stretch/>
        </p:blipFill>
        <p:spPr>
          <a:xfrm>
            <a:off x="0" y="1063800"/>
            <a:ext cx="4500360" cy="2857320"/>
          </a:xfrm>
          <a:prstGeom prst="rect">
            <a:avLst/>
          </a:prstGeom>
          <a:ln w="0">
            <a:noFill/>
          </a:ln>
        </p:spPr>
      </p:pic>
      <p:sp>
        <p:nvSpPr>
          <p:cNvPr id="361" name="WordArt 9"/>
          <p:cNvSpPr txBox="1"/>
          <p:nvPr/>
        </p:nvSpPr>
        <p:spPr>
          <a:xfrm>
            <a:off x="7746840" y="4924440"/>
            <a:ext cx="150480" cy="1526760"/>
          </a:xfrm>
          <a:prstGeom prst="rect">
            <a:avLst/>
          </a:prstGeom>
        </p:spPr>
        <p:txBody>
          <a:bodyPr wrap="none" lIns="90000" rIns="90000" tIns="45000" bIns="45000" anchor="ctr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endParaRPr b="0" i="1" lang="en-US" sz="4800" spc="-1" strike="noStrike">
              <a:ln w="0">
                <a:noFill/>
              </a:ln>
              <a:noFill/>
              <a:latin typeface="Impact"/>
              <a:ea typeface="ＭＳ Ｐゴシック"/>
            </a:endParaRPr>
          </a:p>
        </p:txBody>
      </p:sp>
      <p:pic>
        <p:nvPicPr>
          <p:cNvPr id="362" name="Picture 8" descr=""/>
          <p:cNvPicPr/>
          <p:nvPr/>
        </p:nvPicPr>
        <p:blipFill>
          <a:blip r:embed="rId2"/>
          <a:srcRect l="34650" t="0" r="-3962" b="0"/>
          <a:stretch/>
        </p:blipFill>
        <p:spPr>
          <a:xfrm>
            <a:off x="1687680" y="4165560"/>
            <a:ext cx="7575120" cy="23364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65280" y="-648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Quick Sample of AFNI: Analysis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154080" y="749160"/>
            <a:ext cx="8830800" cy="5573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Script to analyze one imaging run (5 min) of data from one subject 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000" spc="-1" strike="noStrike">
                <a:solidFill>
                  <a:srgbClr val="00b300"/>
                </a:solidFill>
                <a:latin typeface="Courier New Bold"/>
                <a:ea typeface="ＭＳ Ｐゴシック"/>
              </a:rPr>
              <a:t>cd AFNI_data6/afni 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;</a:t>
            </a:r>
            <a:r>
              <a:rPr b="1" lang="en-US" sz="2000" spc="-1" strike="noStrike">
                <a:solidFill>
                  <a:srgbClr val="00b300"/>
                </a:solidFill>
                <a:latin typeface="Courier New Bold"/>
                <a:ea typeface="ＭＳ Ｐゴシック"/>
              </a:rPr>
              <a:t> tcsh quick.s1.afni_proc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b300"/>
                </a:solidFill>
                <a:latin typeface="Courier New Bold"/>
                <a:ea typeface="ＭＳ Ｐゴシック"/>
              </a:rPr>
              <a:t>afni_proc.py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-dsets </a:t>
            </a:r>
            <a:r>
              <a:rPr b="1" lang="en-US" sz="2000" spc="-1" strike="noStrike">
                <a:solidFill>
                  <a:srgbClr val="1113e4"/>
                </a:solidFill>
                <a:latin typeface="Courier New Bold"/>
                <a:ea typeface="ＭＳ Ｐゴシック"/>
              </a:rPr>
              <a:t>epi_r1+orig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-copy_anat </a:t>
            </a:r>
            <a:r>
              <a:rPr b="1" lang="en-US" sz="2000" spc="-1" strike="noStrike">
                <a:solidFill>
                  <a:srgbClr val="1113e4"/>
                </a:solidFill>
                <a:latin typeface="Courier New Bold"/>
                <a:ea typeface="ＭＳ Ｐゴシック"/>
              </a:rPr>
              <a:t>anat+orig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\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          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-tcat_remove_first_trs </a:t>
            </a:r>
            <a:r>
              <a:rPr b="1" lang="en-US" sz="2000" spc="-1" strike="noStrike">
                <a:solidFill>
                  <a:srgbClr val="ff011c"/>
                </a:solidFill>
                <a:latin typeface="Courier New Bold"/>
                <a:ea typeface="ＭＳ Ｐゴシック"/>
              </a:rPr>
              <a:t>2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             \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          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-do_block align                         \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          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-regress_stim_times </a:t>
            </a:r>
            <a:r>
              <a:rPr b="1" lang="en-US" sz="2000" spc="-1" strike="noStrike">
                <a:solidFill>
                  <a:srgbClr val="1113e4"/>
                </a:solidFill>
                <a:latin typeface="Courier New Bold"/>
                <a:ea typeface="ＭＳ Ｐゴシック"/>
              </a:rPr>
              <a:t>quick.r1_times.txt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\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          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-regress_basis </a:t>
            </a:r>
            <a:r>
              <a:rPr b="1" lang="en-US" sz="2000" spc="-1" strike="noStrike">
                <a:solidFill>
                  <a:srgbClr val="ff011c"/>
                </a:solidFill>
                <a:latin typeface="Courier New Bold"/>
                <a:ea typeface="ＭＳ Ｐゴシック"/>
              </a:rPr>
              <a:t>'BLOCK(20,1)'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         \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          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-execute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Stimulus timing in file </a:t>
            </a:r>
            <a:r>
              <a:rPr b="1" lang="en-US" sz="2400" spc="-1" strike="noStrike">
                <a:solidFill>
                  <a:srgbClr val="1113e4"/>
                </a:solidFill>
                <a:latin typeface="Courier New Bold"/>
                <a:ea typeface="ＭＳ Ｐゴシック"/>
              </a:rPr>
              <a:t>quick.r1_times.txt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396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  </a:t>
            </a:r>
            <a:r>
              <a:rPr b="1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0 30 60 90 120 150 180 210 240 270</a:t>
            </a:r>
            <a:r>
              <a:rPr b="0" lang="en-US" sz="2000" spc="-1" strike="noStrike">
                <a:solidFill>
                  <a:srgbClr val="000000"/>
                </a:solidFill>
                <a:latin typeface="Courier New Bold"/>
                <a:ea typeface="ＭＳ Ｐゴシック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20 s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of stimulus per block, starting at the given times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139"/>
              </a:spcBef>
              <a:buClr>
                <a:srgbClr val="000000"/>
              </a:buClr>
              <a:buSzPct val="13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FMRI data in file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1113e4"/>
                </a:solidFill>
                <a:latin typeface="Courier New Bold"/>
                <a:ea typeface="ＭＳ Ｐゴシック"/>
              </a:rPr>
              <a:t>epi_r1+orig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13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Anatomical volume in file </a:t>
            </a:r>
            <a:r>
              <a:rPr b="1" lang="en-US" sz="2400" spc="-1" strike="noStrike">
                <a:solidFill>
                  <a:srgbClr val="1113e4"/>
                </a:solidFill>
                <a:latin typeface="Courier New Bold"/>
                <a:ea typeface="ＭＳ Ｐゴシック"/>
              </a:rPr>
              <a:t>anat+orig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Actions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Align slices in time; align Anat to EPI; motion correct EPI; blur in space; activation analysis (thru time) in each voxel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Freeform 9"/>
          <p:cNvSpPr/>
          <p:nvPr/>
        </p:nvSpPr>
        <p:spPr>
          <a:xfrm>
            <a:off x="4940280" y="1725480"/>
            <a:ext cx="3866760" cy="3352320"/>
          </a:xfrm>
          <a:custGeom>
            <a:avLst/>
            <a:gdLst>
              <a:gd name="textAreaLeft" fmla="*/ 0 w 3866760"/>
              <a:gd name="textAreaRight" fmla="*/ 3867120 w 3866760"/>
              <a:gd name="textAreaTop" fmla="*/ 0 h 3352320"/>
              <a:gd name="textAreaBottom" fmla="*/ 3352680 h 3352320"/>
            </a:gdLst>
            <a:ahLst/>
            <a:rect l="textAreaLeft" t="textAreaTop" r="textAreaRight" b="textAreaBottom"/>
            <a:pathLst>
              <a:path w="2436" h="2265">
                <a:moveTo>
                  <a:pt x="0" y="2265"/>
                </a:moveTo>
                <a:lnTo>
                  <a:pt x="2433" y="2265"/>
                </a:lnTo>
                <a:lnTo>
                  <a:pt x="2436" y="0"/>
                </a:lnTo>
                <a:lnTo>
                  <a:pt x="2260" y="0"/>
                </a:lnTo>
              </a:path>
            </a:pathLst>
          </a:custGeom>
          <a:noFill/>
          <a:ln cap="rnd" w="50800">
            <a:solidFill>
              <a:srgbClr val="ff011c"/>
            </a:solidFill>
            <a:prstDash val="sysDot"/>
            <a:round/>
            <a:headEnd len="med" type="stealth" w="med"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6" name="Line 10"/>
          <p:cNvSpPr/>
          <p:nvPr/>
        </p:nvSpPr>
        <p:spPr>
          <a:xfrm>
            <a:off x="6024240" y="5532120"/>
            <a:ext cx="2779920" cy="360"/>
          </a:xfrm>
          <a:prstGeom prst="line">
            <a:avLst/>
          </a:prstGeom>
          <a:ln cap="rnd" w="50800">
            <a:solidFill>
              <a:srgbClr val="ff011c"/>
            </a:solidFill>
            <a:prstDash val="sysDot"/>
            <a:round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7" name="Line 11"/>
          <p:cNvSpPr/>
          <p:nvPr/>
        </p:nvSpPr>
        <p:spPr>
          <a:xfrm>
            <a:off x="8800920" y="5030640"/>
            <a:ext cx="360" cy="509400"/>
          </a:xfrm>
          <a:prstGeom prst="line">
            <a:avLst/>
          </a:prstGeom>
          <a:ln cap="rnd" w="25400">
            <a:solidFill>
              <a:srgbClr val="ff011c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8" name="Freeform 12"/>
          <p:cNvSpPr/>
          <p:nvPr/>
        </p:nvSpPr>
        <p:spPr>
          <a:xfrm>
            <a:off x="6791400" y="2971800"/>
            <a:ext cx="1028520" cy="944280"/>
          </a:xfrm>
          <a:custGeom>
            <a:avLst/>
            <a:gdLst>
              <a:gd name="textAreaLeft" fmla="*/ 0 w 1028520"/>
              <a:gd name="textAreaRight" fmla="*/ 1028880 w 1028520"/>
              <a:gd name="textAreaTop" fmla="*/ 0 h 944280"/>
              <a:gd name="textAreaBottom" fmla="*/ 944640 h 944280"/>
            </a:gdLst>
            <a:ahLst/>
            <a:rect l="textAreaLeft" t="textAreaTop" r="textAreaRight" b="textAreaBottom"/>
            <a:pathLst>
              <a:path w="583" h="632">
                <a:moveTo>
                  <a:pt x="0" y="631"/>
                </a:moveTo>
                <a:lnTo>
                  <a:pt x="583" y="632"/>
                </a:lnTo>
                <a:lnTo>
                  <a:pt x="583" y="0"/>
                </a:lnTo>
              </a:path>
            </a:pathLst>
          </a:custGeom>
          <a:noFill/>
          <a:ln cap="rnd" w="25400">
            <a:solidFill>
              <a:srgbClr val="ff011c"/>
            </a:solidFill>
            <a:prstDash val="sysDot"/>
            <a:round/>
            <a:headEnd len="med" type="stealth" w="med"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9" name="Freeform 13"/>
          <p:cNvSpPr/>
          <p:nvPr/>
        </p:nvSpPr>
        <p:spPr>
          <a:xfrm>
            <a:off x="160200" y="3200400"/>
            <a:ext cx="1966680" cy="1434600"/>
          </a:xfrm>
          <a:custGeom>
            <a:avLst/>
            <a:gdLst>
              <a:gd name="textAreaLeft" fmla="*/ 0 w 1966680"/>
              <a:gd name="textAreaRight" fmla="*/ 1967040 w 1966680"/>
              <a:gd name="textAreaTop" fmla="*/ 0 h 1434600"/>
              <a:gd name="textAreaBottom" fmla="*/ 1434960 h 1434600"/>
            </a:gdLst>
            <a:ahLst/>
            <a:rect l="textAreaLeft" t="textAreaTop" r="textAreaRight" b="textAreaBottom"/>
            <a:pathLst>
              <a:path w="1239" h="987">
                <a:moveTo>
                  <a:pt x="225" y="986"/>
                </a:moveTo>
                <a:lnTo>
                  <a:pt x="2" y="987"/>
                </a:lnTo>
                <a:lnTo>
                  <a:pt x="0" y="1"/>
                </a:lnTo>
                <a:lnTo>
                  <a:pt x="1239" y="0"/>
                </a:lnTo>
              </a:path>
            </a:pathLst>
          </a:custGeom>
          <a:noFill/>
          <a:ln cap="rnd" w="50800">
            <a:solidFill>
              <a:srgbClr val="ff011c"/>
            </a:solidFill>
            <a:prstDash val="sysDot"/>
            <a:round/>
            <a:headEnd len="med" type="stealth" w="med"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70" name="Line 16"/>
          <p:cNvSpPr/>
          <p:nvPr/>
        </p:nvSpPr>
        <p:spPr>
          <a:xfrm flipH="1">
            <a:off x="4491000" y="6086160"/>
            <a:ext cx="2247840" cy="360"/>
          </a:xfrm>
          <a:prstGeom prst="line">
            <a:avLst/>
          </a:prstGeom>
          <a:ln w="38100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71" name="Freeform 18"/>
          <p:cNvSpPr/>
          <p:nvPr/>
        </p:nvSpPr>
        <p:spPr>
          <a:xfrm>
            <a:off x="98280" y="2467080"/>
            <a:ext cx="4382640" cy="3619080"/>
          </a:xfrm>
          <a:custGeom>
            <a:avLst/>
            <a:gdLst>
              <a:gd name="textAreaLeft" fmla="*/ 0 w 4382640"/>
              <a:gd name="textAreaRight" fmla="*/ 4383000 w 4382640"/>
              <a:gd name="textAreaTop" fmla="*/ 0 h 3619080"/>
              <a:gd name="textAreaBottom" fmla="*/ 3619440 h 3619080"/>
            </a:gdLst>
            <a:ahLst/>
            <a:rect l="textAreaLeft" t="textAreaTop" r="textAreaRight" b="textAreaBottom"/>
            <a:pathLst>
              <a:path w="2761" h="2276">
                <a:moveTo>
                  <a:pt x="2761" y="2276"/>
                </a:moveTo>
                <a:lnTo>
                  <a:pt x="2" y="2276"/>
                </a:lnTo>
                <a:lnTo>
                  <a:pt x="0" y="2"/>
                </a:lnTo>
                <a:lnTo>
                  <a:pt x="1281" y="0"/>
                </a:lnTo>
              </a:path>
            </a:pathLst>
          </a:custGeom>
          <a:noFill/>
          <a:ln cap="rnd" w="50800">
            <a:solidFill>
              <a:srgbClr val="ff011c"/>
            </a:solidFill>
            <a:prstDash val="sysDot"/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Principles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(and Caveats)</a:t>
            </a: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We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Arial Rounded MT Bold"/>
                <a:ea typeface="ＭＳ Ｐゴシック"/>
              </a:rPr>
              <a:t>*</a:t>
            </a: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Live By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Fix significant bugs as soon as possible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But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we define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significant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Nothing is secret or hidden (AFNI is open source)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But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possibly not very well documented or advertised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Release early and often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 users are beta-testers for life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Help the user (message board; consulting with NIH users)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Until our patience expires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Try to anticipate users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future needs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What we think you will need may not be what you actually end up needing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1"/>
          <a:stretch/>
        </p:blipFill>
        <p:spPr>
          <a:xfrm>
            <a:off x="7677000" y="5711760"/>
            <a:ext cx="971280" cy="971280"/>
          </a:xfrm>
          <a:prstGeom prst="rect">
            <a:avLst/>
          </a:prstGeom>
          <a:ln w="0">
            <a:noFill/>
          </a:ln>
        </p:spPr>
      </p:pic>
      <p:sp>
        <p:nvSpPr>
          <p:cNvPr id="183" name="Rectangle 5"/>
          <p:cNvSpPr/>
          <p:nvPr/>
        </p:nvSpPr>
        <p:spPr>
          <a:xfrm>
            <a:off x="7416720" y="5584680"/>
            <a:ext cx="1287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ＭＳ Ｐゴシック"/>
              </a:rPr>
              <a:t>*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834048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Quick Sample of AFNI: Viewing Results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3" name="Picture 9" descr="afni6"/>
          <p:cNvPicPr/>
          <p:nvPr/>
        </p:nvPicPr>
        <p:blipFill>
          <a:blip r:embed="rId1"/>
          <a:stretch/>
        </p:blipFill>
        <p:spPr>
          <a:xfrm>
            <a:off x="414360" y="901800"/>
            <a:ext cx="8362440" cy="5641560"/>
          </a:xfrm>
          <a:prstGeom prst="rect">
            <a:avLst/>
          </a:prstGeom>
          <a:ln w="0">
            <a:noFill/>
          </a:ln>
        </p:spPr>
      </p:pic>
      <p:sp>
        <p:nvSpPr>
          <p:cNvPr id="374" name="Text Box 10"/>
          <p:cNvSpPr/>
          <p:nvPr/>
        </p:nvSpPr>
        <p:spPr>
          <a:xfrm>
            <a:off x="7367760" y="1128600"/>
            <a:ext cx="1290240" cy="426600"/>
          </a:xfrm>
          <a:prstGeom prst="rect">
            <a:avLst/>
          </a:prstGeom>
          <a:noFill/>
          <a:ln w="317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Fit of </a:t>
            </a:r>
            <a:r>
              <a:rPr b="1" lang="en-US" sz="14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activation pattern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 Box 11"/>
          <p:cNvSpPr/>
          <p:nvPr/>
        </p:nvSpPr>
        <p:spPr>
          <a:xfrm>
            <a:off x="2232000" y="5388120"/>
            <a:ext cx="1836360" cy="426600"/>
          </a:xfrm>
          <a:prstGeom prst="rect">
            <a:avLst/>
          </a:prstGeom>
          <a:noFill/>
          <a:ln w="3175">
            <a:solidFill>
              <a:srgbClr val="bbe0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01"/>
                </a:solidFill>
                <a:latin typeface="Arial"/>
                <a:ea typeface="ＭＳ Ｐゴシック"/>
              </a:rPr>
              <a:t>Colorized+thresholded activation magnitudes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What's in a Dataset: Numbers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198360" y="930240"/>
            <a:ext cx="8921520" cy="5360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Different types of numbers can be stored in datasets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8 bit bytes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from grayscale photos)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16 bit short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integers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from MRI scanners)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32 bit floats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calculated values)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24 bit RGB color triples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JPEGs from your digital camera!)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64 bit complex numbers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for the physicists in the room)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Different sub-bricks are allowed to have different numeric types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But this is </a:t>
            </a:r>
            <a:r>
              <a:rPr b="1" i="1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not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recommended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Will occur if you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catenate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two dissimilar datasets together (e.g., using </a:t>
            </a:r>
            <a:r>
              <a:rPr b="1" lang="en-US" sz="2400" spc="-1" strike="noStrike">
                <a:solidFill>
                  <a:srgbClr val="2db811"/>
                </a:solidFill>
                <a:latin typeface="Arial"/>
                <a:ea typeface="ＭＳ Ｐゴシック"/>
              </a:rPr>
              <a:t>3dTcat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or </a:t>
            </a:r>
            <a:r>
              <a:rPr b="1" lang="en-US" sz="2400" spc="-1" strike="noStrike">
                <a:solidFill>
                  <a:srgbClr val="2db811"/>
                </a:solidFill>
                <a:latin typeface="Arial"/>
                <a:ea typeface="ＭＳ Ｐゴシック"/>
              </a:rPr>
              <a:t>3dbucket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commands)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Programs will display a warning to the screen if you try this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8" name="Group 10"/>
          <p:cNvGrpSpPr/>
          <p:nvPr/>
        </p:nvGrpSpPr>
        <p:grpSpPr>
          <a:xfrm>
            <a:off x="2508120" y="4049640"/>
            <a:ext cx="4813200" cy="446040"/>
            <a:chOff x="2508120" y="4049640"/>
            <a:chExt cx="4813200" cy="446040"/>
          </a:xfrm>
        </p:grpSpPr>
        <p:sp>
          <p:nvSpPr>
            <p:cNvPr id="379" name="Freeform 5"/>
            <p:cNvSpPr/>
            <p:nvPr/>
          </p:nvSpPr>
          <p:spPr>
            <a:xfrm>
              <a:off x="5640480" y="4049640"/>
              <a:ext cx="1680840" cy="445680"/>
            </a:xfrm>
            <a:custGeom>
              <a:avLst/>
              <a:gdLst>
                <a:gd name="textAreaLeft" fmla="*/ 0 w 1680840"/>
                <a:gd name="textAreaRight" fmla="*/ 1681200 w 1680840"/>
                <a:gd name="textAreaTop" fmla="*/ 0 h 445680"/>
                <a:gd name="textAreaBottom" fmla="*/ 446040 h 445680"/>
              </a:gdLst>
              <a:ahLst/>
              <a:rect l="textAreaLeft" t="textAreaTop" r="textAreaRight" b="textAreaBottom"/>
              <a:pathLst>
                <a:path w="1059" h="281">
                  <a:moveTo>
                    <a:pt x="34" y="56"/>
                  </a:moveTo>
                  <a:cubicBezTo>
                    <a:pt x="28" y="88"/>
                    <a:pt x="17" y="95"/>
                    <a:pt x="1" y="121"/>
                  </a:cubicBezTo>
                  <a:cubicBezTo>
                    <a:pt x="2" y="144"/>
                    <a:pt x="0" y="168"/>
                    <a:pt x="6" y="192"/>
                  </a:cubicBezTo>
                  <a:cubicBezTo>
                    <a:pt x="7" y="197"/>
                    <a:pt x="28" y="212"/>
                    <a:pt x="34" y="215"/>
                  </a:cubicBezTo>
                  <a:cubicBezTo>
                    <a:pt x="93" y="238"/>
                    <a:pt x="158" y="239"/>
                    <a:pt x="221" y="243"/>
                  </a:cubicBezTo>
                  <a:cubicBezTo>
                    <a:pt x="288" y="250"/>
                    <a:pt x="354" y="261"/>
                    <a:pt x="422" y="266"/>
                  </a:cubicBezTo>
                  <a:cubicBezTo>
                    <a:pt x="469" y="274"/>
                    <a:pt x="567" y="281"/>
                    <a:pt x="567" y="281"/>
                  </a:cubicBezTo>
                  <a:cubicBezTo>
                    <a:pt x="726" y="274"/>
                    <a:pt x="894" y="269"/>
                    <a:pt x="1049" y="229"/>
                  </a:cubicBezTo>
                  <a:cubicBezTo>
                    <a:pt x="1057" y="205"/>
                    <a:pt x="1059" y="208"/>
                    <a:pt x="1044" y="173"/>
                  </a:cubicBezTo>
                  <a:cubicBezTo>
                    <a:pt x="1035" y="153"/>
                    <a:pt x="1000" y="144"/>
                    <a:pt x="983" y="135"/>
                  </a:cubicBezTo>
                  <a:cubicBezTo>
                    <a:pt x="947" y="115"/>
                    <a:pt x="916" y="92"/>
                    <a:pt x="880" y="75"/>
                  </a:cubicBezTo>
                  <a:cubicBezTo>
                    <a:pt x="843" y="33"/>
                    <a:pt x="741" y="28"/>
                    <a:pt x="689" y="19"/>
                  </a:cubicBezTo>
                  <a:cubicBezTo>
                    <a:pt x="650" y="5"/>
                    <a:pt x="612" y="2"/>
                    <a:pt x="572" y="0"/>
                  </a:cubicBezTo>
                  <a:cubicBezTo>
                    <a:pt x="441" y="3"/>
                    <a:pt x="313" y="13"/>
                    <a:pt x="183" y="23"/>
                  </a:cubicBezTo>
                  <a:cubicBezTo>
                    <a:pt x="138" y="32"/>
                    <a:pt x="93" y="44"/>
                    <a:pt x="48" y="51"/>
                  </a:cubicBezTo>
                  <a:cubicBezTo>
                    <a:pt x="43" y="52"/>
                    <a:pt x="34" y="56"/>
                    <a:pt x="34" y="56"/>
                  </a:cubicBezTo>
                  <a:close/>
                </a:path>
              </a:pathLst>
            </a:custGeom>
            <a:solidFill>
              <a:srgbClr val="ffff0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80" name="Text Box 4"/>
            <p:cNvSpPr/>
            <p:nvPr/>
          </p:nvSpPr>
          <p:spPr>
            <a:xfrm>
              <a:off x="5610240" y="4111560"/>
              <a:ext cx="156960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and I mean this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Line 8"/>
            <p:cNvSpPr/>
            <p:nvPr/>
          </p:nvSpPr>
          <p:spPr>
            <a:xfrm flipV="1">
              <a:off x="2508120" y="4243320"/>
              <a:ext cx="360" cy="252360"/>
            </a:xfrm>
            <a:prstGeom prst="line">
              <a:avLst/>
            </a:prstGeom>
            <a:ln w="9525">
              <a:solidFill>
                <a:srgbClr val="ff011c"/>
              </a:solidFill>
              <a:round/>
              <a:headEnd len="med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82" name="Line 9"/>
            <p:cNvSpPr/>
            <p:nvPr/>
          </p:nvSpPr>
          <p:spPr>
            <a:xfrm>
              <a:off x="2508120" y="4243320"/>
              <a:ext cx="3132000" cy="360"/>
            </a:xfrm>
            <a:prstGeom prst="line">
              <a:avLst/>
            </a:prstGeom>
            <a:ln w="9525">
              <a:solidFill>
                <a:srgbClr val="ff011c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83" name="Line 11"/>
          <p:cNvSpPr/>
          <p:nvPr/>
        </p:nvSpPr>
        <p:spPr>
          <a:xfrm>
            <a:off x="56880" y="3595680"/>
            <a:ext cx="8980560" cy="360"/>
          </a:xfrm>
          <a:prstGeom prst="line">
            <a:avLst/>
          </a:prstGeom>
          <a:ln w="9525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84" name="Line 12"/>
          <p:cNvSpPr/>
          <p:nvPr/>
        </p:nvSpPr>
        <p:spPr>
          <a:xfrm>
            <a:off x="88560" y="2074680"/>
            <a:ext cx="427320" cy="360"/>
          </a:xfrm>
          <a:prstGeom prst="line">
            <a:avLst/>
          </a:prstGeom>
          <a:ln w="76200">
            <a:solidFill>
              <a:srgbClr val="ff011c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85" name="Line 13"/>
          <p:cNvSpPr/>
          <p:nvPr/>
        </p:nvSpPr>
        <p:spPr>
          <a:xfrm>
            <a:off x="88560" y="2525400"/>
            <a:ext cx="427320" cy="360"/>
          </a:xfrm>
          <a:prstGeom prst="line">
            <a:avLst/>
          </a:prstGeom>
          <a:ln w="76200">
            <a:solidFill>
              <a:srgbClr val="ff011c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nodeType="clickEffect" fill="hold">
                      <p:stCondLst>
                        <p:cond delay="0"/>
                      </p:stCondLst>
                      <p:childTnLst>
                        <p:par>
                          <p:cTn id="1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afterEffect" fill="hold" presetClass="entr" presetID="10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65280" y="5436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What's in a Dataset: Header Stuff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135000" y="739440"/>
            <a:ext cx="8872200" cy="5985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Besides the voxel numerical values, a dataset also contains auxiliary information, including (some of which is optional):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xyz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dimensions of each voxel (in mm)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of dataset axes;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0316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for example,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-axis=R-L,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-axis=A-P,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z-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axis=I-S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80316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axial slices  (we call this orientation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RAI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Location of dataset in scanner coordinates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Needed to overlay one dataset onto another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Very important to get right in FMRI, since we deal with many datasets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Time between sub-bricks, for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3D+time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datasets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Such datasets are the basic unit of FMRI data (one per imaging run)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Statistical parameters associated with each sub-brick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e.g., a </a:t>
            </a:r>
            <a:r>
              <a:rPr b="0" i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-statistic sub-brick has degrees-of-freedom parameter stored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e.g., an </a:t>
            </a:r>
            <a:r>
              <a:rPr b="0" i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-statistic sub-brick has 2 DOF parameters stored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Et cetera, et cetera, et cetera …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8" name="Picture 10" descr=""/>
          <p:cNvPicPr/>
          <p:nvPr/>
        </p:nvPicPr>
        <p:blipFill>
          <a:blip r:embed="rId1"/>
          <a:stretch/>
        </p:blipFill>
        <p:spPr>
          <a:xfrm>
            <a:off x="6551640" y="1560240"/>
            <a:ext cx="2435040" cy="2355480"/>
          </a:xfrm>
          <a:prstGeom prst="rect">
            <a:avLst/>
          </a:prstGeom>
          <a:ln w="0">
            <a:noFill/>
          </a:ln>
        </p:spPr>
      </p:pic>
      <p:grpSp>
        <p:nvGrpSpPr>
          <p:cNvPr id="389" name="Group 4"/>
          <p:cNvGrpSpPr/>
          <p:nvPr/>
        </p:nvGrpSpPr>
        <p:grpSpPr>
          <a:xfrm>
            <a:off x="7329600" y="4362120"/>
            <a:ext cx="1694520" cy="363960"/>
            <a:chOff x="7329600" y="4362120"/>
            <a:chExt cx="1694520" cy="363960"/>
          </a:xfrm>
        </p:grpSpPr>
        <p:sp>
          <p:nvSpPr>
            <p:cNvPr id="390" name="TextBox 5"/>
            <p:cNvSpPr/>
            <p:nvPr/>
          </p:nvSpPr>
          <p:spPr>
            <a:xfrm>
              <a:off x="8082360" y="4362120"/>
              <a:ext cx="941760" cy="36396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25257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ffff01"/>
                  </a:solidFill>
                  <a:latin typeface="Arial"/>
                  <a:ea typeface="ＭＳ Ｐゴシック"/>
                </a:rPr>
                <a:t>Jargon</a:t>
              </a:r>
              <a:r>
                <a:rPr b="0" i="1" lang="en-US" sz="1800" spc="-1" strike="noStrike">
                  <a:solidFill>
                    <a:schemeClr val="lt1"/>
                  </a:solidFill>
                  <a:latin typeface="Arial"/>
                  <a:ea typeface="ＭＳ Ｐゴシック"/>
                </a:rPr>
                <a:t>!</a:t>
              </a:r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1" name="Left Arrow 6"/>
            <p:cNvSpPr/>
            <p:nvPr/>
          </p:nvSpPr>
          <p:spPr>
            <a:xfrm>
              <a:off x="7329600" y="4430160"/>
              <a:ext cx="782280" cy="2505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1113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US" sz="2200" spc="-1" strike="noStrike">
                <a:solidFill>
                  <a:srgbClr val="ff011c"/>
                </a:solidFill>
                <a:latin typeface="Arial"/>
                <a:ea typeface="ＭＳ Ｐゴシック"/>
              </a:endParaRPr>
            </a:p>
          </p:txBody>
        </p:sp>
      </p:grpSp>
    </p:spTree>
  </p:cSld>
  <p:transition spd="med">
    <p:fad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Dataset Files - 1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105840" y="823680"/>
            <a:ext cx="9037800" cy="6033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formatted datasets are stored in 2 files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.HEAD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file holds all the auxiliary information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.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BRIK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file holds all the numbers in all the sub-bricks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Datasets can be in one of </a:t>
            </a: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3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2 coordinate systems (“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views”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Original data or 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+orig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view: from the scanner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ts val="2100"/>
              </a:lnSpc>
              <a:spcBef>
                <a:spcPts val="49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AC-PC aligned or </a:t>
            </a:r>
            <a:r>
              <a:rPr b="0" lang="en-US" sz="2000" spc="-1" strike="dbl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+acpc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 view: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ts val="2100"/>
              </a:lnSpc>
              <a:spcBef>
                <a:spcPts val="499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Dataset rotated/shifted so that the anterior commissure and posterior commissure are horizontal (</a:t>
            </a:r>
            <a:r>
              <a:rPr b="0" i="1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-axis)</a:t>
            </a:r>
            <a:r>
              <a:rPr b="0" i="1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 the AC is at (</a:t>
            </a:r>
            <a:r>
              <a:rPr b="0" i="1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r>
              <a:rPr b="0" i="1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r>
              <a:rPr b="0" i="1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z</a:t>
            </a: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)=(0,0,0), and the hemispheric fissure is vertical (</a:t>
            </a:r>
            <a:r>
              <a:rPr b="0" i="1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z</a:t>
            </a:r>
            <a:r>
              <a:rPr b="0" lang="en-US" sz="1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-axis)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Talairach or 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+tlrc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view: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Dataset has also been rescaled to conform to the Talairach-Tournoux atlas dimensions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(or another atlas, such as MNI)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AKA </a:t>
            </a:r>
            <a:r>
              <a:rPr b="0" lang="en-US" sz="22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Talairach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or </a:t>
            </a:r>
            <a:r>
              <a:rPr b="0" lang="en-US" sz="22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Stererotaxic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coordinates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39"/>
              </a:spcBef>
              <a:buClr>
                <a:srgbClr val="002060"/>
              </a:buClr>
              <a:buSzPct val="70000"/>
              <a:buFont typeface="OpenSymbol"/>
              <a:buChar char="o"/>
            </a:pPr>
            <a:r>
              <a:rPr b="1" lang="en-US" sz="2200" spc="-1" strike="noStrike">
                <a:solidFill>
                  <a:srgbClr val="002060"/>
                </a:solidFill>
                <a:latin typeface="Arial"/>
                <a:ea typeface="ＭＳ Ｐゴシック"/>
              </a:rPr>
              <a:t>All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datasets scaled+aligned to some atlas are labeled </a:t>
            </a:r>
            <a:r>
              <a:rPr b="0" lang="en-US" sz="2200" spc="-1" strike="noStrike" u="sng">
                <a:solidFill>
                  <a:srgbClr val="0000ff"/>
                </a:solidFill>
                <a:uFillTx/>
                <a:latin typeface="Arial"/>
                <a:ea typeface="ＭＳ Ｐゴシック"/>
              </a:rPr>
              <a:t>+tlrc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Header can contain name of actual atlas “space”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MNI)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Alignment can be </a:t>
            </a:r>
            <a:r>
              <a:rPr b="0" i="1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linear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or </a:t>
            </a:r>
            <a:r>
              <a:rPr b="0" i="1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nonlinear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</a:t>
            </a:r>
            <a:r>
              <a:rPr b="1" lang="en-US" sz="2200" spc="-1" strike="noStrike">
                <a:solidFill>
                  <a:srgbClr val="00b050"/>
                </a:solidFill>
                <a:latin typeface="Courier New"/>
                <a:ea typeface="ＭＳ Ｐゴシック"/>
              </a:rPr>
              <a:t>3dQwarp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program)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65280" y="1350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Dataset Files - 2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230040" y="843120"/>
            <a:ext cx="8773920" cy="595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8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dataset filenames consist of 3 parts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user-selected 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prefix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(almost anything)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view (one of +orig, </a:t>
            </a: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+acpc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or +tlrc)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</a:t>
            </a:r>
            <a:r>
              <a:rPr b="0" lang="en-US" sz="24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suffix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(one of .HEAD or .BRIK)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QinShiHuangdi+tlrc.HEAD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&amp;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QinShiHuangdi+tlrc.BRIK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When creating a dataset with an AFNI program, you supply the 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prefix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; the program supplies the rest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programs can </a:t>
            </a:r>
            <a:r>
              <a:rPr b="1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read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datasets stored in several formats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ANALYZE (.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hdr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/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.img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file pairs); i.e., from SPM, FSL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MINC-1 (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.mnc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); i.e., from mnitools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[but not MINC-2]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CTF (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.mri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 .svl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MEG analysis volumes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ASCII text (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.1D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— numbers arranged into columns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Have conversion programs to write out MINC-1, ANALYZE, ASCII, and NIfTI-1.1 files from AFNI datasets, if desired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Line 4"/>
          <p:cNvSpPr/>
          <p:nvPr/>
        </p:nvSpPr>
        <p:spPr>
          <a:xfrm>
            <a:off x="56880" y="3686040"/>
            <a:ext cx="8980560" cy="360"/>
          </a:xfrm>
          <a:prstGeom prst="line">
            <a:avLst/>
          </a:prstGeom>
          <a:ln w="9525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397" name="Group 7"/>
          <p:cNvGrpSpPr/>
          <p:nvPr/>
        </p:nvGrpSpPr>
        <p:grpSpPr>
          <a:xfrm>
            <a:off x="6683400" y="1247760"/>
            <a:ext cx="1693080" cy="363960"/>
            <a:chOff x="6683400" y="1247760"/>
            <a:chExt cx="1693080" cy="363960"/>
          </a:xfrm>
        </p:grpSpPr>
        <p:sp>
          <p:nvSpPr>
            <p:cNvPr id="398" name="TextBox 8"/>
            <p:cNvSpPr/>
            <p:nvPr/>
          </p:nvSpPr>
          <p:spPr>
            <a:xfrm>
              <a:off x="7434720" y="1247760"/>
              <a:ext cx="941760" cy="36396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25257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ffff01"/>
                  </a:solidFill>
                  <a:latin typeface="Arial"/>
                  <a:ea typeface="ＭＳ Ｐゴシック"/>
                </a:rPr>
                <a:t>Jargon</a:t>
              </a:r>
              <a:r>
                <a:rPr b="0" i="1" lang="en-US" sz="1800" spc="-1" strike="noStrike">
                  <a:solidFill>
                    <a:schemeClr val="lt1"/>
                  </a:solidFill>
                  <a:latin typeface="Arial"/>
                  <a:ea typeface="ＭＳ Ｐゴシック"/>
                </a:rPr>
                <a:t>!</a:t>
              </a:r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9" name="Left Arrow 9"/>
            <p:cNvSpPr/>
            <p:nvPr/>
          </p:nvSpPr>
          <p:spPr>
            <a:xfrm>
              <a:off x="6683400" y="1314360"/>
              <a:ext cx="782280" cy="252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1113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US" sz="2200" spc="-1" strike="noStrike">
                <a:solidFill>
                  <a:srgbClr val="ff011c"/>
                </a:solidFill>
                <a:latin typeface="Arial"/>
                <a:ea typeface="ＭＳ Ｐゴシック"/>
              </a:endParaRPr>
            </a:p>
          </p:txBody>
        </p:sp>
      </p:grpSp>
    </p:spTree>
  </p:cSld>
  <p:transition spd="med"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65280" y="101520"/>
            <a:ext cx="7772040" cy="667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NIfTI Dataset Files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60480" y="758880"/>
            <a:ext cx="9024480" cy="6043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NIfTI-1 (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.nii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r>
              <a:rPr b="0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.nii.gz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is a standard format that AFNI, SPM, FSL, BrainVoyager, et al., have agreed upon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Adaptation and extension of the old ANALYZE 7.5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Goal: easier interoperability of tools from various packages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 data is stored in 1 file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(cf. </a:t>
            </a:r>
            <a:r>
              <a:rPr b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http://nifti.nimh.nih.gov/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352 byte header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(extensions allowed; AFNI uses this feature)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Followed by the image binary numerical values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Allows 1D–5D datasets of diverse numerical types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.nii.gz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suffix means file is compressed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(with Unix program gzip)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reads and writes NIfTI-1 and NIfTI-2 datasets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To write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when you give the 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prefix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for the output filename, end it in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.nii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or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.nii.gz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and all AFNI programs will automatically write NIfTI-1.1 format instead of 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.HEAD/.BRIK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To read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just give the full filename ending in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.nii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or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.nii.gz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65280" y="101520"/>
            <a:ext cx="7772040" cy="667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Creating Datasets from DICOM Files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480" y="758880"/>
            <a:ext cx="9024480" cy="6043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7000"/>
              </a:lnSpc>
              <a:spcBef>
                <a:spcPts val="615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Program 1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Rick Reynolds’ AFNI program </a:t>
            </a:r>
            <a:r>
              <a:rPr b="1" lang="en-US" sz="26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Dimon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615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Was originally created for sending image data directly into AFNI for “realtime FMRI” – more about that later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615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Program 2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Chris Rorden’s </a:t>
            </a:r>
            <a:r>
              <a:rPr b="1" lang="en-US" sz="26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dcm2niix_afni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615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create a whole collection of datasets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615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Works with more DICOM formats than </a:t>
            </a:r>
            <a:r>
              <a:rPr b="1" lang="en-US" sz="26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Dimon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does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7000"/>
              </a:lnSpc>
              <a:spcBef>
                <a:spcPts val="615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Problem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The standard NIFTI .nii format cannot store complicated slice timings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SzPct val="70000"/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 programs like </a:t>
            </a:r>
            <a:r>
              <a:rPr b="1" lang="en-US" sz="26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dcm2niix_afni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cannot store this information even if the program can find it in the DICOM files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615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Solution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use </a:t>
            </a:r>
            <a:r>
              <a:rPr b="1" lang="en-US" sz="26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3drefit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add the slice timing information to the header (in AFNI extension for NIFTI .nii files)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7000"/>
              </a:lnSpc>
              <a:spcBef>
                <a:spcPts val="615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Dataset Directories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168120" y="922320"/>
            <a:ext cx="8773920" cy="5692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Datasets are stored in directories (also called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sessions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 the datasets in the same directory, in the same view, are presumed to be aligned in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xyz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-coordinates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Voxels with same value of (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z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correspond to same brain location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overlay (in color) any one dataset on top of any other one dataset (in grayscale) from same directory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Even if voxel sizes and orientations differ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Overlay of one dataset upon another is based on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xyz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Typical AFNI contents of a session directory are all data derived from a single scanning session for one subject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Anatomical reference (T1-weighted SPGR or MP-RAGE volume)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10-20 3D+time datasets from FMRI EPI functional runs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Statistical datasets computed from 3D+time datasets, showing activation (you hope and pray)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77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Datasets transformed from +orig to +tlrc coordinates, for comparison and conglomeration with datasets from other subjects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/>
          </p:nvPr>
        </p:nvSpPr>
        <p:spPr>
          <a:xfrm>
            <a:off x="369720" y="1157400"/>
            <a:ext cx="8461080" cy="5430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runs on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Unix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systems: Linux, Sun, Mac OS 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also run under Windows Subsystem for Linux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Requires also installing X11 (Unix graphics display software)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You can download precompiled binaries from our Website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1218a4"/>
                </a:solidFill>
                <a:latin typeface="Arial"/>
                <a:ea typeface="ＭＳ Ｐゴシック"/>
              </a:rPr>
              <a:t>http://afni.nimh.nih.gov/afni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Also: documentation, message board, </a:t>
            </a:r>
            <a:r>
              <a:rPr b="0" lang="en-US" sz="2400" spc="-1" strike="noStrike">
                <a:solidFill>
                  <a:srgbClr val="000000"/>
                </a:solidFill>
                <a:latin typeface="Comic Sans MS"/>
                <a:ea typeface="ＭＳ Ｐゴシック"/>
              </a:rPr>
              <a:t>humor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data, class materials, …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You can download source code and compile it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Also from GitHub: </a:t>
            </a:r>
            <a:r>
              <a:rPr b="1" lang="en-US" sz="2400" spc="-1" strike="noStrike">
                <a:solidFill>
                  <a:srgbClr val="333399"/>
                </a:solidFill>
                <a:latin typeface="Arial"/>
                <a:ea typeface="ＭＳ Ｐゴシック"/>
              </a:rPr>
              <a:t>https://github.com/afni/AFNI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is updated fairly frequently, so it is important to update occasionally -- </a:t>
            </a:r>
            <a:r>
              <a:rPr b="1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@update.afni.binaries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We can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 help you with outdated versions</a:t>
            </a:r>
            <a:r>
              <a:rPr b="1" i="1" lang="en-US" sz="24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i="1" lang="en-US" sz="24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Please check for updates every 6 months (or less)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title"/>
          </p:nvPr>
        </p:nvSpPr>
        <p:spPr>
          <a:xfrm>
            <a:off x="1616040" y="266760"/>
            <a:ext cx="5855760" cy="761760"/>
          </a:xfrm>
          <a:prstGeom prst="rect">
            <a:avLst/>
          </a:prstGeom>
          <a:solidFill>
            <a:srgbClr val="ffff01"/>
          </a:solidFill>
          <a:ln w="57240">
            <a:solidFill>
              <a:srgbClr val="e600e6"/>
            </a:solidFill>
            <a:miter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Getting and Installing AFNI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at the NIH Scanners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290520" y="868320"/>
            <a:ext cx="8679960" cy="5597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can take 2D or 3D images in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realtime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from an external program and assemble them into 3D+time datasets slice-by-slice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FMRI Facility scanners at the NIH (GE and Siemens) are set up to start AFNI on a remote Linux computer automatically when EPI acquisition starts, and then the </a:t>
            </a:r>
            <a:r>
              <a:rPr b="1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Dimon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program is used to send images into AFNI as they are reconstructed: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For immediate display (images and graphs of time series)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8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Plus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graphs of estimated subject head movement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Goal is to let you see image data as they are acquired, so that if there are any big problems, you can fix them right away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Sample problem: someone typed in the imaging field-of-view (FOV) size wrong (240 cm instead of 24 cm), and so got garbage data, </a:t>
            </a:r>
            <a:r>
              <a:rPr b="1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but only realized this too late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(after scanning 8 subjects this way) — 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D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’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oh</a:t>
            </a:r>
            <a:r>
              <a:rPr b="1" i="1" lang="en-US" sz="24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65280" y="6516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Before We Really Start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369720" y="804960"/>
            <a:ext cx="8461080" cy="57700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has many programs and they have many options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Assembling the programs to do something useful and good seems confusing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(OK, </a:t>
            </a:r>
            <a:r>
              <a:rPr b="1" i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is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confusing)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when you start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To help overcome this problem, we have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super-scripts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that carry out important tasks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Each script runs multiple AFNI programs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We recommend using these as the basis for FMRI work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When you need help, it will make things simpler for us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for you if you are using these scripts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afni_proc.py</a:t>
            </a:r>
            <a:r>
              <a:rPr b="1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Single subject FMRI pre-processing and time series analysis for functional activation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uber_subject.py</a:t>
            </a:r>
            <a:r>
              <a:rPr b="0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GUI for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afni_proc.py</a:t>
            </a:r>
            <a:r>
              <a:rPr b="1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align_epi_anat.py</a:t>
            </a:r>
            <a:r>
              <a:rPr b="0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Image alignment (registration), including anatomical-EPI, anatomical-anatomical, EPI-EPI, and alignment to atlas space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(Talairach/MNI)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/>
          </p:nvPr>
        </p:nvSpPr>
        <p:spPr>
          <a:xfrm>
            <a:off x="76320" y="1052640"/>
            <a:ext cx="8969040" cy="5729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Starting AFNI from the Unix command line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afni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reads datasets from the current directory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afni dir1 dir2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…  reads datasets from directories listed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afni -R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reads datasets from current directory and from all directories below it (this might be slow on a big disk!)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also reads file named </a:t>
            </a:r>
            <a:r>
              <a:rPr b="1" lang="en-US" sz="2400" spc="-1" strike="noStrike">
                <a:solidFill>
                  <a:srgbClr val="1113e4"/>
                </a:solidFill>
                <a:latin typeface="Courier New"/>
                <a:ea typeface="ＭＳ Ｐゴシック"/>
              </a:rPr>
              <a:t>.afnirc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from your home directory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Used to change many of the defaults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Window layout and image/graph viewing setup; popup hints; whether to compress .BRIK files when writing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cf. file </a:t>
            </a:r>
            <a:r>
              <a:rPr b="1" lang="en-US" sz="2000" spc="-1" strike="noStrike">
                <a:solidFill>
                  <a:srgbClr val="1113e4"/>
                </a:solidFill>
                <a:latin typeface="Courier New"/>
                <a:ea typeface="ＭＳ Ｐゴシック"/>
              </a:rPr>
              <a:t>README.environment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 the AFNI documentation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Also can read file </a:t>
            </a:r>
            <a:r>
              <a:rPr b="1" lang="en-US" sz="2400" spc="-1" strike="noStrike">
                <a:solidFill>
                  <a:srgbClr val="1113e4"/>
                </a:solidFill>
                <a:latin typeface="Courier New"/>
                <a:ea typeface="ＭＳ Ｐゴシック"/>
              </a:rPr>
              <a:t>.afni.startup_script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restore the window layout from a previous run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Created from </a:t>
            </a:r>
            <a:r>
              <a:rPr b="1" lang="en-US" sz="2400" spc="-1" strike="noStrike">
                <a:solidFill>
                  <a:srgbClr val="2db811"/>
                </a:solidFill>
                <a:latin typeface="Arial"/>
                <a:ea typeface="ＭＳ Ｐゴシック"/>
              </a:rPr>
              <a:t>Define Datamode-&gt;Misc-&gt;Save Layout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menu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cf. file </a:t>
            </a:r>
            <a:r>
              <a:rPr b="1" lang="en-US" sz="2000" spc="-1" strike="noStrike">
                <a:solidFill>
                  <a:srgbClr val="1113e4"/>
                </a:solidFill>
                <a:latin typeface="Courier New"/>
                <a:ea typeface="ＭＳ Ｐゴシック"/>
              </a:rPr>
              <a:t>README.driver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for what can be done with AFNI scripts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title"/>
          </p:nvPr>
        </p:nvSpPr>
        <p:spPr>
          <a:xfrm>
            <a:off x="1616040" y="203040"/>
            <a:ext cx="5855760" cy="761760"/>
          </a:xfrm>
          <a:prstGeom prst="rect">
            <a:avLst/>
          </a:prstGeom>
          <a:solidFill>
            <a:srgbClr val="ffff01"/>
          </a:solidFill>
          <a:ln w="57240">
            <a:solidFill>
              <a:srgbClr val="e600e6"/>
            </a:solidFill>
            <a:miter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Quick Overview of AFNI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45" descr="afnicontroller"/>
          <p:cNvPicPr/>
          <p:nvPr/>
        </p:nvPicPr>
        <p:blipFill>
          <a:blip r:embed="rId1"/>
          <a:stretch/>
        </p:blipFill>
        <p:spPr>
          <a:xfrm>
            <a:off x="2138400" y="1515960"/>
            <a:ext cx="4744800" cy="4684320"/>
          </a:xfrm>
          <a:prstGeom prst="rect">
            <a:avLst/>
          </a:prstGeom>
          <a:ln w="0">
            <a:noFill/>
          </a:ln>
        </p:spPr>
      </p:pic>
      <p:sp>
        <p:nvSpPr>
          <p:cNvPr id="413" name="Text Box 6"/>
          <p:cNvSpPr/>
          <p:nvPr/>
        </p:nvSpPr>
        <p:spPr>
          <a:xfrm>
            <a:off x="7149960" y="2489040"/>
            <a:ext cx="1569600" cy="85572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Markers control transformation to +acpc and +tlrc coordinates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 Box 7"/>
          <p:cNvSpPr/>
          <p:nvPr/>
        </p:nvSpPr>
        <p:spPr>
          <a:xfrm>
            <a:off x="7149960" y="3448080"/>
            <a:ext cx="159984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Controls color functional overlay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Text Box 8"/>
          <p:cNvSpPr/>
          <p:nvPr/>
        </p:nvSpPr>
        <p:spPr>
          <a:xfrm>
            <a:off x="7151760" y="4178160"/>
            <a:ext cx="1839240" cy="28116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Miscellaneous menus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Text Box 9"/>
          <p:cNvSpPr/>
          <p:nvPr/>
        </p:nvSpPr>
        <p:spPr>
          <a:xfrm>
            <a:off x="7149960" y="4749840"/>
            <a:ext cx="1877760" cy="104724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Switch between directories, underlay </a:t>
            </a: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(anatomical)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datasets, and overlay </a:t>
            </a: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(functional)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datasets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Text Box 10"/>
          <p:cNvSpPr/>
          <p:nvPr/>
        </p:nvSpPr>
        <p:spPr>
          <a:xfrm>
            <a:off x="7149960" y="1539720"/>
            <a:ext cx="1628280" cy="66420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Switch to different coordinate system for viewing images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 Box 11"/>
          <p:cNvSpPr/>
          <p:nvPr/>
        </p:nvSpPr>
        <p:spPr>
          <a:xfrm>
            <a:off x="7149960" y="5865840"/>
            <a:ext cx="174600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Controls display of overlaid surfaces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 Box 12"/>
          <p:cNvSpPr/>
          <p:nvPr/>
        </p:nvSpPr>
        <p:spPr>
          <a:xfrm>
            <a:off x="50760" y="1641600"/>
            <a:ext cx="173952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Coordinates of current focus point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 Box 13"/>
          <p:cNvSpPr/>
          <p:nvPr/>
        </p:nvSpPr>
        <p:spPr>
          <a:xfrm>
            <a:off x="114480" y="2521080"/>
            <a:ext cx="167616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Control crosshairs appearance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 Box 14"/>
          <p:cNvSpPr/>
          <p:nvPr/>
        </p:nvSpPr>
        <p:spPr>
          <a:xfrm>
            <a:off x="723960" y="3225960"/>
            <a:ext cx="1066320" cy="28116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Time index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 Box 15"/>
          <p:cNvSpPr/>
          <p:nvPr/>
        </p:nvSpPr>
        <p:spPr>
          <a:xfrm>
            <a:off x="114480" y="3898800"/>
            <a:ext cx="167616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Open images and graphs of datasets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 Box 16"/>
          <p:cNvSpPr/>
          <p:nvPr/>
        </p:nvSpPr>
        <p:spPr>
          <a:xfrm>
            <a:off x="343080" y="4584600"/>
            <a:ext cx="144756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Open new AFNI controller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 Box 17"/>
          <p:cNvSpPr/>
          <p:nvPr/>
        </p:nvSpPr>
        <p:spPr>
          <a:xfrm>
            <a:off x="635040" y="5303880"/>
            <a:ext cx="1155240" cy="28116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Help Button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Line 18"/>
          <p:cNvSpPr/>
          <p:nvPr/>
        </p:nvSpPr>
        <p:spPr>
          <a:xfrm>
            <a:off x="1788840" y="1857240"/>
            <a:ext cx="530280" cy="57636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26" name="Line 19"/>
          <p:cNvSpPr/>
          <p:nvPr/>
        </p:nvSpPr>
        <p:spPr>
          <a:xfrm>
            <a:off x="1798560" y="2719080"/>
            <a:ext cx="517320" cy="21276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27" name="Line 20"/>
          <p:cNvSpPr/>
          <p:nvPr/>
        </p:nvSpPr>
        <p:spPr>
          <a:xfrm>
            <a:off x="1785600" y="2719080"/>
            <a:ext cx="527040" cy="48924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28" name="Line 21"/>
          <p:cNvSpPr/>
          <p:nvPr/>
        </p:nvSpPr>
        <p:spPr>
          <a:xfrm>
            <a:off x="1782720" y="2722320"/>
            <a:ext cx="533160" cy="75096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29" name="Line 22"/>
          <p:cNvSpPr/>
          <p:nvPr/>
        </p:nvSpPr>
        <p:spPr>
          <a:xfrm>
            <a:off x="1777680" y="3382920"/>
            <a:ext cx="549360" cy="38880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0" name="Line 23"/>
          <p:cNvSpPr/>
          <p:nvPr/>
        </p:nvSpPr>
        <p:spPr>
          <a:xfrm>
            <a:off x="1788840" y="4095720"/>
            <a:ext cx="522360" cy="14436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1" name="Line 24"/>
          <p:cNvSpPr/>
          <p:nvPr/>
        </p:nvSpPr>
        <p:spPr>
          <a:xfrm>
            <a:off x="1785600" y="4111560"/>
            <a:ext cx="525600" cy="38232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2" name="Line 25"/>
          <p:cNvSpPr/>
          <p:nvPr/>
        </p:nvSpPr>
        <p:spPr>
          <a:xfrm>
            <a:off x="1782720" y="4113000"/>
            <a:ext cx="556920" cy="68436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3" name="Line 26"/>
          <p:cNvSpPr/>
          <p:nvPr/>
        </p:nvSpPr>
        <p:spPr>
          <a:xfrm>
            <a:off x="1787400" y="4786200"/>
            <a:ext cx="581040" cy="57132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4" name="Line 27"/>
          <p:cNvSpPr/>
          <p:nvPr/>
        </p:nvSpPr>
        <p:spPr>
          <a:xfrm>
            <a:off x="1777680" y="5440320"/>
            <a:ext cx="596880" cy="26964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5" name="Line 28"/>
          <p:cNvSpPr/>
          <p:nvPr/>
        </p:nvSpPr>
        <p:spPr>
          <a:xfrm flipH="1">
            <a:off x="6665760" y="1763640"/>
            <a:ext cx="488880" cy="51408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6" name="Line 29"/>
          <p:cNvSpPr/>
          <p:nvPr/>
        </p:nvSpPr>
        <p:spPr>
          <a:xfrm flipH="1">
            <a:off x="6653160" y="2720880"/>
            <a:ext cx="493560" cy="29196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7" name="Line 30"/>
          <p:cNvSpPr/>
          <p:nvPr/>
        </p:nvSpPr>
        <p:spPr>
          <a:xfrm flipH="1">
            <a:off x="6651360" y="3571560"/>
            <a:ext cx="496800" cy="16200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8" name="Line 31"/>
          <p:cNvSpPr/>
          <p:nvPr/>
        </p:nvSpPr>
        <p:spPr>
          <a:xfrm flipH="1">
            <a:off x="6688080" y="4302000"/>
            <a:ext cx="452160" cy="12528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9" name="Line 32"/>
          <p:cNvSpPr/>
          <p:nvPr/>
        </p:nvSpPr>
        <p:spPr>
          <a:xfrm flipH="1">
            <a:off x="5773680" y="4932360"/>
            <a:ext cx="1363680" cy="38880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40" name="Line 33"/>
          <p:cNvSpPr/>
          <p:nvPr/>
        </p:nvSpPr>
        <p:spPr>
          <a:xfrm flipH="1">
            <a:off x="5786280" y="4932360"/>
            <a:ext cx="1351080" cy="14904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41" name="Line 34"/>
          <p:cNvSpPr/>
          <p:nvPr/>
        </p:nvSpPr>
        <p:spPr>
          <a:xfrm flipH="1" flipV="1">
            <a:off x="6568920" y="4817880"/>
            <a:ext cx="579240" cy="11448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42" name="Line 35"/>
          <p:cNvSpPr/>
          <p:nvPr/>
        </p:nvSpPr>
        <p:spPr>
          <a:xfrm flipH="1" flipV="1">
            <a:off x="6632280" y="5736960"/>
            <a:ext cx="530280" cy="23832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controller window at startup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Text Box 40"/>
          <p:cNvSpPr/>
          <p:nvPr/>
        </p:nvSpPr>
        <p:spPr>
          <a:xfrm>
            <a:off x="3691080" y="1014480"/>
            <a:ext cx="414468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Titlebar shows current datasets: first one is </a:t>
            </a:r>
            <a:r>
              <a:rPr b="1" lang="en-US" sz="1400" spc="-1" strike="noStrike">
                <a:solidFill>
                  <a:srgbClr val="1113e4"/>
                </a:solidFill>
                <a:latin typeface="Courier New"/>
                <a:ea typeface="ＭＳ Ｐゴシック"/>
              </a:rPr>
              <a:t>[A]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, etc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Line 41"/>
          <p:cNvSpPr/>
          <p:nvPr/>
        </p:nvSpPr>
        <p:spPr>
          <a:xfrm flipH="1">
            <a:off x="3431880" y="1288800"/>
            <a:ext cx="265320" cy="301680"/>
          </a:xfrm>
          <a:prstGeom prst="line">
            <a:avLst/>
          </a:prstGeom>
          <a:ln w="2222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46" name="Text Box 42"/>
          <p:cNvSpPr/>
          <p:nvPr/>
        </p:nvSpPr>
        <p:spPr>
          <a:xfrm>
            <a:off x="1771560" y="6303960"/>
            <a:ext cx="1760040" cy="28116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Close this controller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Line 43"/>
          <p:cNvSpPr/>
          <p:nvPr/>
        </p:nvSpPr>
        <p:spPr>
          <a:xfrm flipH="1" flipV="1">
            <a:off x="3402000" y="5914800"/>
            <a:ext cx="114120" cy="392040"/>
          </a:xfrm>
          <a:prstGeom prst="line">
            <a:avLst/>
          </a:prstGeom>
          <a:ln w="2857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48" name="Text Box 47"/>
          <p:cNvSpPr/>
          <p:nvPr/>
        </p:nvSpPr>
        <p:spPr>
          <a:xfrm>
            <a:off x="4122720" y="6405480"/>
            <a:ext cx="2374560" cy="28116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Place to show amusing logos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Line 48"/>
          <p:cNvSpPr/>
          <p:nvPr/>
        </p:nvSpPr>
        <p:spPr>
          <a:xfrm flipH="1" flipV="1">
            <a:off x="4413240" y="5970240"/>
            <a:ext cx="120600" cy="447840"/>
          </a:xfrm>
          <a:prstGeom prst="line">
            <a:avLst/>
          </a:prstGeom>
          <a:ln w="28575">
            <a:solidFill>
              <a:srgbClr val="ff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2" descr=""/>
          <p:cNvPicPr/>
          <p:nvPr/>
        </p:nvPicPr>
        <p:blipFill>
          <a:blip r:embed="rId1"/>
          <a:stretch/>
        </p:blipFill>
        <p:spPr>
          <a:xfrm>
            <a:off x="612720" y="1265400"/>
            <a:ext cx="4366800" cy="4538160"/>
          </a:xfrm>
          <a:prstGeom prst="rect">
            <a:avLst/>
          </a:prstGeom>
          <a:ln w="22225">
            <a:solidFill>
              <a:srgbClr val="ffcc00"/>
            </a:solidFill>
            <a:miter/>
          </a:ln>
        </p:spPr>
      </p:pic>
      <p:sp>
        <p:nvSpPr>
          <p:cNvPr id="451" name="PlaceHolder 1"/>
          <p:cNvSpPr>
            <a:spLocks noGrp="1"/>
          </p:cNvSpPr>
          <p:nvPr>
            <p:ph/>
          </p:nvPr>
        </p:nvSpPr>
        <p:spPr>
          <a:xfrm>
            <a:off x="482760" y="271440"/>
            <a:ext cx="4303440" cy="732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Image Viewer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2" name="Picture 4" descr=""/>
          <p:cNvPicPr/>
          <p:nvPr/>
        </p:nvPicPr>
        <p:blipFill>
          <a:blip r:embed="rId2"/>
          <a:stretch/>
        </p:blipFill>
        <p:spPr>
          <a:xfrm>
            <a:off x="7029360" y="3594240"/>
            <a:ext cx="1910880" cy="1752120"/>
          </a:xfrm>
          <a:prstGeom prst="rect">
            <a:avLst/>
          </a:prstGeom>
          <a:ln w="19050">
            <a:solidFill>
              <a:srgbClr val="969696"/>
            </a:solidFill>
            <a:miter/>
          </a:ln>
        </p:spPr>
      </p:pic>
      <p:sp>
        <p:nvSpPr>
          <p:cNvPr id="453" name="Text Box 6"/>
          <p:cNvSpPr/>
          <p:nvPr/>
        </p:nvSpPr>
        <p:spPr>
          <a:xfrm>
            <a:off x="6816600" y="890640"/>
            <a:ext cx="2174400" cy="7318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Disp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Mont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control panels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Line 7"/>
          <p:cNvSpPr/>
          <p:nvPr/>
        </p:nvSpPr>
        <p:spPr>
          <a:xfrm>
            <a:off x="2209680" y="5689440"/>
            <a:ext cx="360" cy="860400"/>
          </a:xfrm>
          <a:prstGeom prst="line">
            <a:avLst/>
          </a:prstGeom>
          <a:ln w="31750">
            <a:solidFill>
              <a:srgbClr val="ff00ff"/>
            </a:solidFill>
            <a:prstDash val="sysDot"/>
            <a:round/>
            <a:head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55" name="Line 8"/>
          <p:cNvSpPr/>
          <p:nvPr/>
        </p:nvSpPr>
        <p:spPr>
          <a:xfrm>
            <a:off x="2222280" y="6553080"/>
            <a:ext cx="5207040" cy="360"/>
          </a:xfrm>
          <a:prstGeom prst="line">
            <a:avLst/>
          </a:prstGeom>
          <a:ln w="31750">
            <a:solidFill>
              <a:srgbClr val="ff00ff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56" name="Line 9"/>
          <p:cNvSpPr/>
          <p:nvPr/>
        </p:nvSpPr>
        <p:spPr>
          <a:xfrm flipV="1">
            <a:off x="7429320" y="5257800"/>
            <a:ext cx="360" cy="1279440"/>
          </a:xfrm>
          <a:prstGeom prst="line">
            <a:avLst/>
          </a:prstGeom>
          <a:ln w="31750">
            <a:solidFill>
              <a:srgbClr val="ff00ff"/>
            </a:solidFill>
            <a:prstDash val="sysDot"/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57" name="Line 10"/>
          <p:cNvSpPr/>
          <p:nvPr/>
        </p:nvSpPr>
        <p:spPr>
          <a:xfrm>
            <a:off x="1028520" y="5715000"/>
            <a:ext cx="360" cy="458640"/>
          </a:xfrm>
          <a:prstGeom prst="line">
            <a:avLst/>
          </a:prstGeom>
          <a:ln w="31750">
            <a:solidFill>
              <a:srgbClr val="008000"/>
            </a:solidFill>
            <a:prstDash val="sysDot"/>
            <a:round/>
            <a:head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58" name="Line 11"/>
          <p:cNvSpPr/>
          <p:nvPr/>
        </p:nvSpPr>
        <p:spPr>
          <a:xfrm>
            <a:off x="1028520" y="6165720"/>
            <a:ext cx="4114800" cy="360"/>
          </a:xfrm>
          <a:prstGeom prst="line">
            <a:avLst/>
          </a:prstGeom>
          <a:ln w="31750">
            <a:solidFill>
              <a:srgbClr val="008000"/>
            </a:solidFill>
            <a:prstDash val="sysDot"/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459" name="Picture 13" descr="disp"/>
          <p:cNvPicPr/>
          <p:nvPr/>
        </p:nvPicPr>
        <p:blipFill>
          <a:blip r:embed="rId3"/>
          <a:stretch/>
        </p:blipFill>
        <p:spPr>
          <a:xfrm>
            <a:off x="5170320" y="0"/>
            <a:ext cx="1455480" cy="647172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/>
          </p:nvPr>
        </p:nvSpPr>
        <p:spPr>
          <a:xfrm>
            <a:off x="1227240" y="195120"/>
            <a:ext cx="70178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Time Series Graph Viewer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1" name="Picture 4" descr=""/>
          <p:cNvPicPr/>
          <p:nvPr/>
        </p:nvPicPr>
        <p:blipFill>
          <a:blip r:embed="rId1"/>
          <a:stretch/>
        </p:blipFill>
        <p:spPr>
          <a:xfrm>
            <a:off x="912960" y="846000"/>
            <a:ext cx="7430760" cy="4858920"/>
          </a:xfrm>
          <a:prstGeom prst="rect">
            <a:avLst/>
          </a:prstGeom>
          <a:ln w="22225">
            <a:solidFill>
              <a:srgbClr val="ffcc00"/>
            </a:solidFill>
            <a:miter/>
          </a:ln>
        </p:spPr>
      </p:pic>
      <p:sp>
        <p:nvSpPr>
          <p:cNvPr id="462" name="Rectangle 5"/>
          <p:cNvSpPr/>
          <p:nvPr/>
        </p:nvSpPr>
        <p:spPr>
          <a:xfrm>
            <a:off x="257040" y="5857920"/>
            <a:ext cx="3573000" cy="68400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182880" anchor="t">
            <a:noAutofit/>
          </a:bodyPr>
          <a:p>
            <a:pPr marL="168120" indent="-168120"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 (black) and Reference waveforms (</a:t>
            </a:r>
            <a:r>
              <a:rPr b="1" lang="en-US" sz="20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red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Text Box 6"/>
          <p:cNvSpPr/>
          <p:nvPr/>
        </p:nvSpPr>
        <p:spPr>
          <a:xfrm>
            <a:off x="5320440" y="5956200"/>
            <a:ext cx="2781000" cy="6994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Menus for controlling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graph displays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Line 7"/>
          <p:cNvSpPr/>
          <p:nvPr/>
        </p:nvSpPr>
        <p:spPr>
          <a:xfrm flipH="1" flipV="1">
            <a:off x="7557840" y="5640120"/>
            <a:ext cx="212760" cy="338400"/>
          </a:xfrm>
          <a:prstGeom prst="line">
            <a:avLst/>
          </a:prstGeom>
          <a:ln w="22225">
            <a:solidFill>
              <a:srgbClr val="00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65" name="Line 8"/>
          <p:cNvSpPr/>
          <p:nvPr/>
        </p:nvSpPr>
        <p:spPr>
          <a:xfrm flipV="1">
            <a:off x="7770600" y="5646600"/>
            <a:ext cx="217440" cy="309600"/>
          </a:xfrm>
          <a:prstGeom prst="line">
            <a:avLst/>
          </a:prstGeom>
          <a:ln w="22225">
            <a:solidFill>
              <a:srgbClr val="008000"/>
            </a:solidFill>
            <a:round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Picture 36" descr="disp"/>
          <p:cNvPicPr/>
          <p:nvPr/>
        </p:nvPicPr>
        <p:blipFill>
          <a:blip r:embed="rId1"/>
          <a:stretch/>
        </p:blipFill>
        <p:spPr>
          <a:xfrm>
            <a:off x="2457360" y="2195640"/>
            <a:ext cx="3971520" cy="3781080"/>
          </a:xfrm>
          <a:prstGeom prst="rect">
            <a:avLst/>
          </a:prstGeom>
          <a:ln w="0">
            <a:noFill/>
          </a:ln>
        </p:spPr>
      </p:pic>
      <p:sp>
        <p:nvSpPr>
          <p:cNvPr id="467" name="PlaceHolder 1"/>
          <p:cNvSpPr>
            <a:spLocks noGrp="1"/>
          </p:cNvSpPr>
          <p:nvPr>
            <p:ph/>
          </p:nvPr>
        </p:nvSpPr>
        <p:spPr>
          <a:xfrm>
            <a:off x="660240" y="219240"/>
            <a:ext cx="819900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Define Overlay: Colorizing Panel </a:t>
            </a:r>
            <a:r>
              <a:rPr b="0" lang="en-US" sz="32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(etc)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Text Box 4"/>
          <p:cNvSpPr/>
          <p:nvPr/>
        </p:nvSpPr>
        <p:spPr>
          <a:xfrm>
            <a:off x="1600200" y="1428840"/>
            <a:ext cx="106632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Color map for overlay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Text Box 5"/>
          <p:cNvSpPr/>
          <p:nvPr/>
        </p:nvSpPr>
        <p:spPr>
          <a:xfrm>
            <a:off x="2825640" y="1428840"/>
            <a:ext cx="134748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Hidden popup menus here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Text Box 6"/>
          <p:cNvSpPr/>
          <p:nvPr/>
        </p:nvSpPr>
        <p:spPr>
          <a:xfrm>
            <a:off x="4305240" y="1428840"/>
            <a:ext cx="228564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Choose which dataset makes the underlay image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Text Box 7"/>
          <p:cNvSpPr/>
          <p:nvPr/>
        </p:nvSpPr>
        <p:spPr>
          <a:xfrm>
            <a:off x="6705720" y="1914480"/>
            <a:ext cx="2057040" cy="85572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Choose which sub-brick from Underlay dataset to display (usually an anatomical dataset)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Text Box 8"/>
          <p:cNvSpPr/>
          <p:nvPr/>
        </p:nvSpPr>
        <p:spPr>
          <a:xfrm>
            <a:off x="6705720" y="2836800"/>
            <a:ext cx="2329920" cy="66420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Choose which sub-brick of functional dataset is colorized (after threshold)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Text Box 9"/>
          <p:cNvSpPr/>
          <p:nvPr/>
        </p:nvSpPr>
        <p:spPr>
          <a:xfrm>
            <a:off x="6705720" y="3575160"/>
            <a:ext cx="2057040" cy="66420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Choose which sub-brick of functional dataset is  the Threshold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Text Box 10"/>
          <p:cNvSpPr/>
          <p:nvPr/>
        </p:nvSpPr>
        <p:spPr>
          <a:xfrm>
            <a:off x="6705720" y="4336920"/>
            <a:ext cx="2057040" cy="66420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Shows ranges of data in Underlay and Overlay dataset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Text Box 11"/>
          <p:cNvSpPr/>
          <p:nvPr/>
        </p:nvSpPr>
        <p:spPr>
          <a:xfrm>
            <a:off x="6705720" y="5099040"/>
            <a:ext cx="205704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Shows automatic range for color scaling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Text Box 12"/>
          <p:cNvSpPr/>
          <p:nvPr/>
        </p:nvSpPr>
        <p:spPr>
          <a:xfrm>
            <a:off x="6705720" y="5646600"/>
            <a:ext cx="2057040" cy="28116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Rotates color map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Text Box 13"/>
          <p:cNvSpPr/>
          <p:nvPr/>
        </p:nvSpPr>
        <p:spPr>
          <a:xfrm>
            <a:off x="6692760" y="6076800"/>
            <a:ext cx="2084040" cy="66420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Lets you choose range for color scaling (instead of autoRange)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Text Box 14"/>
          <p:cNvSpPr/>
          <p:nvPr/>
        </p:nvSpPr>
        <p:spPr>
          <a:xfrm>
            <a:off x="152280" y="2162160"/>
            <a:ext cx="1828440" cy="104724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Threshold slider: voxels with Thr sub-brick above this get colorized from Olay sub-brick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Text Box 15"/>
          <p:cNvSpPr/>
          <p:nvPr/>
        </p:nvSpPr>
        <p:spPr>
          <a:xfrm>
            <a:off x="304920" y="3513240"/>
            <a:ext cx="167616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i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-value of current threshold value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Text Box 16"/>
          <p:cNvSpPr/>
          <p:nvPr/>
        </p:nvSpPr>
        <p:spPr>
          <a:xfrm>
            <a:off x="304920" y="5135400"/>
            <a:ext cx="1676160" cy="66420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Choose range of threshold slider, in powers of 10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Text Box 17"/>
          <p:cNvSpPr/>
          <p:nvPr/>
        </p:nvSpPr>
        <p:spPr>
          <a:xfrm>
            <a:off x="1219320" y="6108840"/>
            <a:ext cx="182844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Positive-only or both signs of function?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Text Box 18"/>
          <p:cNvSpPr/>
          <p:nvPr/>
        </p:nvSpPr>
        <p:spPr>
          <a:xfrm>
            <a:off x="3144960" y="6108840"/>
            <a:ext cx="193320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Number of panes in color map (2-20 or </a:t>
            </a:r>
            <a:r>
              <a:rPr b="1" lang="en-US" sz="1400" spc="-1" strike="noStrike">
                <a:solidFill>
                  <a:srgbClr val="000000"/>
                </a:solidFill>
                <a:latin typeface="Courier New"/>
                <a:ea typeface="ＭＳ Ｐゴシック"/>
              </a:rPr>
              <a:t>**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Text Box 19"/>
          <p:cNvSpPr/>
          <p:nvPr/>
        </p:nvSpPr>
        <p:spPr>
          <a:xfrm>
            <a:off x="5156280" y="6108840"/>
            <a:ext cx="1348920" cy="47268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Shows voxel values at focus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Line 20"/>
          <p:cNvSpPr/>
          <p:nvPr/>
        </p:nvSpPr>
        <p:spPr>
          <a:xfrm>
            <a:off x="2641320" y="1628640"/>
            <a:ext cx="654120" cy="84456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85" name="Line 21"/>
          <p:cNvSpPr/>
          <p:nvPr/>
        </p:nvSpPr>
        <p:spPr>
          <a:xfrm>
            <a:off x="1954080" y="3225600"/>
            <a:ext cx="1093680" cy="6397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86" name="Line 22"/>
          <p:cNvSpPr/>
          <p:nvPr/>
        </p:nvSpPr>
        <p:spPr>
          <a:xfrm>
            <a:off x="1968480" y="3990960"/>
            <a:ext cx="734760" cy="142056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87" name="Line 23"/>
          <p:cNvSpPr/>
          <p:nvPr/>
        </p:nvSpPr>
        <p:spPr>
          <a:xfrm>
            <a:off x="1995480" y="5495760"/>
            <a:ext cx="622080" cy="2206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88" name="Line 24"/>
          <p:cNvSpPr/>
          <p:nvPr/>
        </p:nvSpPr>
        <p:spPr>
          <a:xfrm flipH="1">
            <a:off x="3504960" y="1912680"/>
            <a:ext cx="55800" cy="3733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89" name="Line 25"/>
          <p:cNvSpPr/>
          <p:nvPr/>
        </p:nvSpPr>
        <p:spPr>
          <a:xfrm flipH="1">
            <a:off x="4114800" y="1919160"/>
            <a:ext cx="471240" cy="59544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0" name="Line 26"/>
          <p:cNvSpPr/>
          <p:nvPr/>
        </p:nvSpPr>
        <p:spPr>
          <a:xfrm flipH="1">
            <a:off x="5384520" y="2763720"/>
            <a:ext cx="1312920" cy="4507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1" name="Line 27"/>
          <p:cNvSpPr/>
          <p:nvPr/>
        </p:nvSpPr>
        <p:spPr>
          <a:xfrm flipH="1">
            <a:off x="6003720" y="3355920"/>
            <a:ext cx="709560" cy="1080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2" name="Line 28"/>
          <p:cNvSpPr/>
          <p:nvPr/>
        </p:nvSpPr>
        <p:spPr>
          <a:xfrm flipH="1" flipV="1">
            <a:off x="6040080" y="3735360"/>
            <a:ext cx="657360" cy="889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3" name="Line 29"/>
          <p:cNvSpPr/>
          <p:nvPr/>
        </p:nvSpPr>
        <p:spPr>
          <a:xfrm flipH="1" flipV="1">
            <a:off x="6215040" y="4289400"/>
            <a:ext cx="488880" cy="35244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4" name="Line 30"/>
          <p:cNvSpPr/>
          <p:nvPr/>
        </p:nvSpPr>
        <p:spPr>
          <a:xfrm flipH="1" flipV="1">
            <a:off x="5518080" y="4627440"/>
            <a:ext cx="1185840" cy="4903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5" name="Line 31"/>
          <p:cNvSpPr/>
          <p:nvPr/>
        </p:nvSpPr>
        <p:spPr>
          <a:xfrm flipH="1" flipV="1">
            <a:off x="6046560" y="5030640"/>
            <a:ext cx="665280" cy="62856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6" name="Line 32"/>
          <p:cNvSpPr/>
          <p:nvPr/>
        </p:nvSpPr>
        <p:spPr>
          <a:xfrm flipH="1" flipV="1">
            <a:off x="5252760" y="4995720"/>
            <a:ext cx="1436760" cy="10843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7" name="Line 33"/>
          <p:cNvSpPr/>
          <p:nvPr/>
        </p:nvSpPr>
        <p:spPr>
          <a:xfrm flipH="1" flipV="1">
            <a:off x="5375160" y="5748120"/>
            <a:ext cx="146160" cy="36036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8" name="Line 34"/>
          <p:cNvSpPr/>
          <p:nvPr/>
        </p:nvSpPr>
        <p:spPr>
          <a:xfrm flipH="1" flipV="1">
            <a:off x="3850920" y="5619600"/>
            <a:ext cx="200160" cy="5032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9" name="Line 35"/>
          <p:cNvSpPr/>
          <p:nvPr/>
        </p:nvSpPr>
        <p:spPr>
          <a:xfrm flipV="1">
            <a:off x="2709720" y="5813280"/>
            <a:ext cx="608040" cy="2952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00" name="Line 37"/>
          <p:cNvSpPr/>
          <p:nvPr/>
        </p:nvSpPr>
        <p:spPr>
          <a:xfrm flipH="1">
            <a:off x="2757240" y="1904760"/>
            <a:ext cx="816120" cy="4096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01" name="Text Box 38"/>
          <p:cNvSpPr/>
          <p:nvPr/>
        </p:nvSpPr>
        <p:spPr>
          <a:xfrm>
            <a:off x="6705720" y="906480"/>
            <a:ext cx="2057040" cy="85572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700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Cluster above-threshold voxels into contiguous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blobs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bigger than some given size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Line 39"/>
          <p:cNvSpPr/>
          <p:nvPr/>
        </p:nvSpPr>
        <p:spPr>
          <a:xfrm flipH="1">
            <a:off x="6198840" y="1760400"/>
            <a:ext cx="517680" cy="9856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/>
          </p:nvPr>
        </p:nvSpPr>
        <p:spPr>
          <a:xfrm>
            <a:off x="735120" y="290520"/>
            <a:ext cx="7772040" cy="631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453960"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Volume Rendering: an AFNI plugin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4" name="Picture 4" descr=""/>
          <p:cNvPicPr/>
          <p:nvPr/>
        </p:nvPicPr>
        <p:blipFill>
          <a:blip r:embed="rId1"/>
          <a:stretch/>
        </p:blipFill>
        <p:spPr>
          <a:xfrm>
            <a:off x="2055960" y="1494000"/>
            <a:ext cx="4647960" cy="3657240"/>
          </a:xfrm>
          <a:prstGeom prst="rect">
            <a:avLst/>
          </a:prstGeom>
          <a:ln w="12700">
            <a:solidFill>
              <a:srgbClr val="ff0000"/>
            </a:solidFill>
            <a:miter/>
          </a:ln>
        </p:spPr>
      </p:pic>
      <p:sp>
        <p:nvSpPr>
          <p:cNvPr id="505" name="Text Box 5"/>
          <p:cNvSpPr/>
          <p:nvPr/>
        </p:nvSpPr>
        <p:spPr>
          <a:xfrm>
            <a:off x="6932520" y="1833480"/>
            <a:ext cx="159984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Range of values to render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Text Box 6"/>
          <p:cNvSpPr/>
          <p:nvPr/>
        </p:nvSpPr>
        <p:spPr>
          <a:xfrm>
            <a:off x="6932520" y="2367000"/>
            <a:ext cx="159984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Histogram of values in underlay dataset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Text Box 7"/>
          <p:cNvSpPr/>
          <p:nvPr/>
        </p:nvSpPr>
        <p:spPr>
          <a:xfrm>
            <a:off x="6932520" y="2865600"/>
            <a:ext cx="175212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Maximum voxel opacity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Text Box 8"/>
          <p:cNvSpPr/>
          <p:nvPr/>
        </p:nvSpPr>
        <p:spPr>
          <a:xfrm>
            <a:off x="6932520" y="3225960"/>
            <a:ext cx="198072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Menu to control scripting (control rendering from a file)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Text Box 9"/>
          <p:cNvSpPr/>
          <p:nvPr/>
        </p:nvSpPr>
        <p:spPr>
          <a:xfrm>
            <a:off x="6932520" y="3882960"/>
            <a:ext cx="198072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Render new image immediately when a control is changed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Text Box 10"/>
          <p:cNvSpPr/>
          <p:nvPr/>
        </p:nvSpPr>
        <p:spPr>
          <a:xfrm>
            <a:off x="6932520" y="4541760"/>
            <a:ext cx="198072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Accumulate a history of rendered images (can later save to an animation)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Text Box 11"/>
          <p:cNvSpPr/>
          <p:nvPr/>
        </p:nvSpPr>
        <p:spPr>
          <a:xfrm>
            <a:off x="6399360" y="1147680"/>
            <a:ext cx="213336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Open color overlay controls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Text Box 12"/>
          <p:cNvSpPr/>
          <p:nvPr/>
        </p:nvSpPr>
        <p:spPr>
          <a:xfrm>
            <a:off x="4875120" y="1127160"/>
            <a:ext cx="159984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Sub-brick to display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Text Box 13"/>
          <p:cNvSpPr/>
          <p:nvPr/>
        </p:nvSpPr>
        <p:spPr>
          <a:xfrm>
            <a:off x="2970360" y="1127160"/>
            <a:ext cx="213336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Name of underlay dataset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Text Box 14"/>
          <p:cNvSpPr/>
          <p:nvPr/>
        </p:nvSpPr>
        <p:spPr>
          <a:xfrm>
            <a:off x="1065240" y="1127160"/>
            <a:ext cx="190476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Pick new underlay dataset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Text Box 15"/>
          <p:cNvSpPr/>
          <p:nvPr/>
        </p:nvSpPr>
        <p:spPr>
          <a:xfrm>
            <a:off x="379440" y="1646280"/>
            <a:ext cx="144756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Range of values in underlay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Text Box 16"/>
          <p:cNvSpPr/>
          <p:nvPr/>
        </p:nvSpPr>
        <p:spPr>
          <a:xfrm>
            <a:off x="379440" y="2189160"/>
            <a:ext cx="167616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Change mapping from values in dataset to brightness in image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Text Box 17"/>
          <p:cNvSpPr/>
          <p:nvPr/>
        </p:nvSpPr>
        <p:spPr>
          <a:xfrm>
            <a:off x="379440" y="2824200"/>
            <a:ext cx="159984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Mapping from values to opacity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Text Box 18"/>
          <p:cNvSpPr/>
          <p:nvPr/>
        </p:nvSpPr>
        <p:spPr>
          <a:xfrm>
            <a:off x="379440" y="3322800"/>
            <a:ext cx="167616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Cutout parts of 3D volume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Text Box 19"/>
          <p:cNvSpPr/>
          <p:nvPr/>
        </p:nvSpPr>
        <p:spPr>
          <a:xfrm>
            <a:off x="379440" y="4541760"/>
            <a:ext cx="83772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Control viewing angles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Text Box 20"/>
          <p:cNvSpPr/>
          <p:nvPr/>
        </p:nvSpPr>
        <p:spPr>
          <a:xfrm>
            <a:off x="1522440" y="5227560"/>
            <a:ext cx="159984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Detailed instructions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Text Box 21"/>
          <p:cNvSpPr/>
          <p:nvPr/>
        </p:nvSpPr>
        <p:spPr>
          <a:xfrm>
            <a:off x="3198960" y="5213520"/>
            <a:ext cx="175212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Force a new image to be rendered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Text Box 22"/>
          <p:cNvSpPr/>
          <p:nvPr/>
        </p:nvSpPr>
        <p:spPr>
          <a:xfrm>
            <a:off x="4875120" y="5151600"/>
            <a:ext cx="159984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Reload values from the dataset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 Box 23"/>
          <p:cNvSpPr/>
          <p:nvPr/>
        </p:nvSpPr>
        <p:spPr>
          <a:xfrm>
            <a:off x="6399360" y="5227560"/>
            <a:ext cx="213336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Close all rendering windows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Text Box 25"/>
          <p:cNvSpPr/>
          <p:nvPr/>
        </p:nvSpPr>
        <p:spPr>
          <a:xfrm>
            <a:off x="379440" y="4208400"/>
            <a:ext cx="152352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Show 2D crosshairs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Line 26"/>
          <p:cNvSpPr/>
          <p:nvPr/>
        </p:nvSpPr>
        <p:spPr>
          <a:xfrm>
            <a:off x="1458720" y="1341360"/>
            <a:ext cx="762120" cy="6094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26" name="Line 27"/>
          <p:cNvSpPr/>
          <p:nvPr/>
        </p:nvSpPr>
        <p:spPr>
          <a:xfrm>
            <a:off x="1687320" y="1798560"/>
            <a:ext cx="457200" cy="4572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27" name="Line 28"/>
          <p:cNvSpPr/>
          <p:nvPr/>
        </p:nvSpPr>
        <p:spPr>
          <a:xfrm>
            <a:off x="1763640" y="2408040"/>
            <a:ext cx="685800" cy="5335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28" name="Line 29"/>
          <p:cNvSpPr/>
          <p:nvPr/>
        </p:nvSpPr>
        <p:spPr>
          <a:xfrm>
            <a:off x="1153800" y="3093840"/>
            <a:ext cx="2819520" cy="1522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29" name="Line 30"/>
          <p:cNvSpPr/>
          <p:nvPr/>
        </p:nvSpPr>
        <p:spPr>
          <a:xfrm>
            <a:off x="1458720" y="3551040"/>
            <a:ext cx="685800" cy="2286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0" name="Line 31"/>
          <p:cNvSpPr/>
          <p:nvPr/>
        </p:nvSpPr>
        <p:spPr>
          <a:xfrm>
            <a:off x="1750680" y="4313160"/>
            <a:ext cx="1905120" cy="7596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1" name="Line 32"/>
          <p:cNvSpPr/>
          <p:nvPr/>
        </p:nvSpPr>
        <p:spPr>
          <a:xfrm>
            <a:off x="988920" y="4694040"/>
            <a:ext cx="1523880" cy="36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2" name="Line 33"/>
          <p:cNvSpPr/>
          <p:nvPr/>
        </p:nvSpPr>
        <p:spPr>
          <a:xfrm flipV="1">
            <a:off x="988920" y="4694040"/>
            <a:ext cx="2819160" cy="1522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3" name="Line 34"/>
          <p:cNvSpPr/>
          <p:nvPr/>
        </p:nvSpPr>
        <p:spPr>
          <a:xfrm flipV="1">
            <a:off x="912600" y="4694040"/>
            <a:ext cx="4343400" cy="3049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4" name="Line 35"/>
          <p:cNvSpPr/>
          <p:nvPr/>
        </p:nvSpPr>
        <p:spPr>
          <a:xfrm flipV="1">
            <a:off x="2207880" y="4998960"/>
            <a:ext cx="228600" cy="30456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5" name="Line 36"/>
          <p:cNvSpPr/>
          <p:nvPr/>
        </p:nvSpPr>
        <p:spPr>
          <a:xfrm flipV="1">
            <a:off x="3393720" y="4998960"/>
            <a:ext cx="109800" cy="27144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6" name="Line 37"/>
          <p:cNvSpPr/>
          <p:nvPr/>
        </p:nvSpPr>
        <p:spPr>
          <a:xfrm flipH="1" flipV="1">
            <a:off x="5256000" y="4922640"/>
            <a:ext cx="228600" cy="3049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7" name="Line 38"/>
          <p:cNvSpPr/>
          <p:nvPr/>
        </p:nvSpPr>
        <p:spPr>
          <a:xfrm flipH="1" flipV="1">
            <a:off x="6322680" y="4922640"/>
            <a:ext cx="381240" cy="3808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8" name="Line 39"/>
          <p:cNvSpPr/>
          <p:nvPr/>
        </p:nvSpPr>
        <p:spPr>
          <a:xfrm flipH="1" flipV="1">
            <a:off x="6322680" y="4389120"/>
            <a:ext cx="685800" cy="38124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9" name="Line 40"/>
          <p:cNvSpPr/>
          <p:nvPr/>
        </p:nvSpPr>
        <p:spPr>
          <a:xfrm flipH="1">
            <a:off x="5256000" y="4160520"/>
            <a:ext cx="1752480" cy="15264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0" name="Line 41"/>
          <p:cNvSpPr/>
          <p:nvPr/>
        </p:nvSpPr>
        <p:spPr>
          <a:xfrm flipH="1">
            <a:off x="6475320" y="3398760"/>
            <a:ext cx="533160" cy="4572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1" name="Line 42"/>
          <p:cNvSpPr/>
          <p:nvPr/>
        </p:nvSpPr>
        <p:spPr>
          <a:xfrm flipH="1">
            <a:off x="5636880" y="3093840"/>
            <a:ext cx="1447920" cy="7621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2" name="Line 43"/>
          <p:cNvSpPr/>
          <p:nvPr/>
        </p:nvSpPr>
        <p:spPr>
          <a:xfrm flipH="1">
            <a:off x="6322680" y="2560320"/>
            <a:ext cx="685800" cy="3049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3" name="Line 44"/>
          <p:cNvSpPr/>
          <p:nvPr/>
        </p:nvSpPr>
        <p:spPr>
          <a:xfrm flipH="1">
            <a:off x="6322680" y="2027160"/>
            <a:ext cx="685800" cy="2286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4" name="Line 45"/>
          <p:cNvSpPr/>
          <p:nvPr/>
        </p:nvSpPr>
        <p:spPr>
          <a:xfrm flipH="1">
            <a:off x="4798800" y="2027160"/>
            <a:ext cx="2209680" cy="2286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5" name="Line 46"/>
          <p:cNvSpPr/>
          <p:nvPr/>
        </p:nvSpPr>
        <p:spPr>
          <a:xfrm flipH="1">
            <a:off x="6399000" y="1341360"/>
            <a:ext cx="685800" cy="6094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6" name="Line 47"/>
          <p:cNvSpPr/>
          <p:nvPr/>
        </p:nvSpPr>
        <p:spPr>
          <a:xfrm flipH="1">
            <a:off x="5332320" y="1341360"/>
            <a:ext cx="304560" cy="68580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7" name="Line 48"/>
          <p:cNvSpPr/>
          <p:nvPr/>
        </p:nvSpPr>
        <p:spPr>
          <a:xfrm flipH="1">
            <a:off x="3655800" y="1341360"/>
            <a:ext cx="380880" cy="38088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8" name="Text Box 49"/>
          <p:cNvSpPr/>
          <p:nvPr/>
        </p:nvSpPr>
        <p:spPr>
          <a:xfrm>
            <a:off x="379440" y="3780000"/>
            <a:ext cx="167616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Compute many images in a row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Line 50"/>
          <p:cNvSpPr/>
          <p:nvPr/>
        </p:nvSpPr>
        <p:spPr>
          <a:xfrm>
            <a:off x="1306440" y="4008240"/>
            <a:ext cx="863640" cy="101520"/>
          </a:xfrm>
          <a:prstGeom prst="line">
            <a:avLst/>
          </a:prstGeom>
          <a:ln w="31750">
            <a:solidFill>
              <a:srgbClr val="ff66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74124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Staying Close to Your Data!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Text Box 7"/>
          <p:cNvSpPr/>
          <p:nvPr/>
        </p:nvSpPr>
        <p:spPr>
          <a:xfrm>
            <a:off x="1362240" y="5832360"/>
            <a:ext cx="6531840" cy="760320"/>
          </a:xfrm>
          <a:prstGeom prst="rect">
            <a:avLst/>
          </a:prstGeom>
          <a:noFill/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ShowThru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rendering of functional activation: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animation created with </a:t>
            </a:r>
            <a:r>
              <a:rPr b="0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Automate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b="0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Save:aGif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controls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2" name="" descr="/Users/rwcox/Desktop/AFNI_Bootcamps/latest/afni01_intro/afni_vrender.gif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93760" y="830160"/>
            <a:ext cx="6762240" cy="484956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nodeType="clickEffect" fill="hold">
                      <p:stCondLst>
                        <p:cond delay="0"/>
                      </p:stCondLst>
                      <p:childTnLst>
                        <p:par>
                          <p:cTn id="1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afterEffect" fill="hold" presetClass="mediacall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370" fill="hold"/>
                                        <p:tgtEl>
                                          <p:spTgt spid="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25" restart="whenNotActive" nodeType="interactiveSeq" fill="hold">
                <p:stCondLst>
                  <p:cond delay="0" evt="onClick">
                    <p:tgtEl>
                      <p:spTgt spid="552"/>
                    </p:tgtEl>
                  </p:cond>
                </p:stCondLst>
                <p:childTnLst>
                  <p:par>
                    <p:cTn id="126" nodeType="clickEffect" fill="hold">
                      <p:stCondLst>
                        <p:cond delay="0" evt="onClick">
                          <p:tgtEl>
                            <p:spTgt spid="552"/>
                          </p:tgtEl>
                        </p:cond>
                      </p:stCondLst>
                      <p:childTnLst>
                        <p:par>
                          <p:cTn id="1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9" dur="1" fill="hold"/>
                                        <p:tgtEl>
                                          <p:spTgt spid="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/>
          </p:nvPr>
        </p:nvSpPr>
        <p:spPr>
          <a:xfrm>
            <a:off x="343080" y="998640"/>
            <a:ext cx="8461080" cy="5702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Batch mode programs and scripts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Are run by typing commands directly to computer, or by putting commands into a text file (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script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and later executing them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Good points about batch mode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process new datasets exactly the same as old ones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link together a sequence of programs to make a customized analysis (a personalized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pipeline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Some analyses take a long time (are not interactive)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Bad points about batch mode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Learning curve is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 at once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rather than gradual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If you are, like, under age 35, you may not know how to, like, type commands into a computer to make it do things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But we don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 make you use punched cards or paper tape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(yet)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title"/>
          </p:nvPr>
        </p:nvSpPr>
        <p:spPr>
          <a:xfrm>
            <a:off x="1616040" y="203040"/>
            <a:ext cx="5855760" cy="761760"/>
          </a:xfrm>
          <a:prstGeom prst="rect">
            <a:avLst/>
          </a:prstGeom>
          <a:solidFill>
            <a:srgbClr val="ffff01"/>
          </a:solidFill>
          <a:ln w="57240">
            <a:solidFill>
              <a:srgbClr val="e600e6"/>
            </a:solidFill>
            <a:miter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Other Parts of AFNI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671400" y="10152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Batch Programs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141120" y="765000"/>
            <a:ext cx="8862480" cy="5881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Many many important capabilities in AFNI are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only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available in batch programs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87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few examples (of more than 100, from trivial to complex)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 Bold"/>
                <a:ea typeface="ＭＳ Ｐゴシック"/>
              </a:rPr>
              <a:t>3dDeconvolve</a:t>
            </a:r>
            <a:r>
              <a:rPr b="0" lang="en-US" sz="2400" spc="-1" strike="noStrike">
                <a:solidFill>
                  <a:srgbClr val="34d313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+</a:t>
            </a:r>
            <a:r>
              <a:rPr b="0" lang="en-US" sz="2400" spc="-1" strike="noStrike">
                <a:solidFill>
                  <a:srgbClr val="34d313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34d313"/>
                </a:solidFill>
                <a:uFillTx/>
                <a:latin typeface="Arial Bold"/>
                <a:ea typeface="ＭＳ Ｐゴシック"/>
              </a:rPr>
              <a:t>3dREMLfit</a:t>
            </a:r>
            <a:r>
              <a:rPr b="1" lang="en-US" sz="2400" spc="-1" strike="noStrike">
                <a:solidFill>
                  <a:srgbClr val="34d313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multiple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linear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regression on 3D+time datasets; fits each voxel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 time series to activation model, tests these fits for significance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1" lang="en-US" sz="2000" spc="-1" strike="noStrike" u="sng">
                <a:solidFill>
                  <a:srgbClr val="00b300"/>
                </a:solidFill>
                <a:uFillTx/>
                <a:latin typeface="Arial Bold"/>
                <a:ea typeface="ＭＳ Ｐゴシック"/>
              </a:rPr>
              <a:t>3dNLfim</a:t>
            </a:r>
            <a:r>
              <a:rPr b="0" lang="en-US" sz="2000" spc="-1" strike="noStrike">
                <a:solidFill>
                  <a:srgbClr val="00b3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nonlinear fitting)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 Bold"/>
                <a:ea typeface="ＭＳ Ｐゴシック"/>
              </a:rPr>
              <a:t>3dvolreg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3D+time dataset registration, to correct for small subject head movements, and for inter-day head positioning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 Bold"/>
                <a:ea typeface="ＭＳ Ｐゴシック"/>
              </a:rPr>
              <a:t>3dANOVA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+ </a:t>
            </a:r>
            <a:r>
              <a:rPr b="1" lang="en-US" sz="2400" spc="-1" strike="noStrike" u="sng">
                <a:solidFill>
                  <a:srgbClr val="00b300"/>
                </a:solidFill>
                <a:uFillTx/>
                <a:latin typeface="Arial Bold"/>
                <a:ea typeface="ＭＳ Ｐゴシック"/>
              </a:rPr>
              <a:t>3dLME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1-, 2-, 3-, and 4- way ANOVA/LME layouts: combining &amp; contrasting datasets in Talairach space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 Bold"/>
                <a:ea typeface="ＭＳ Ｐゴシック"/>
              </a:rPr>
              <a:t>3dcalc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general purpose voxel-wise calculator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(very useful)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 Bold"/>
                <a:ea typeface="ＭＳ Ｐゴシック"/>
              </a:rPr>
              <a:t>3dsvm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SVM multi-voxel pattern analysis program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 Bold"/>
                <a:ea typeface="ＭＳ Ｐゴシック"/>
              </a:rPr>
              <a:t>3dresample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re-orient and/or re-size dataset voxel grid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 Bold"/>
                <a:ea typeface="ＭＳ Ｐゴシック"/>
              </a:rPr>
              <a:t>3dSkullStrip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remove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skull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from anatomical dataset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7000"/>
              </a:lnSpc>
              <a:spcBef>
                <a:spcPts val="43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00b300"/>
                </a:solidFill>
                <a:uFillTx/>
                <a:latin typeface="Arial Bold"/>
                <a:ea typeface="ＭＳ Ｐゴシック"/>
              </a:rPr>
              <a:t>3dDWItoDT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compute diffusion tensor from DWI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(nonlinearly)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65280" y="108000"/>
            <a:ext cx="7772040" cy="607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AFNI Plugins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369720" y="577800"/>
            <a:ext cx="8461080" cy="56034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plugin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is an extension to AFNI that attaches itself to the interactive AFNI GUI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Not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the same as a batch program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(which runs by itself)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Offers a relatively easy way for a C programmer to add certain types of interactive functionality to AFNI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Draw Dataset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ROI drawing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(draws numbers into voxels)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Render [new]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Volume renderer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Dataset#N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Lets you plot multiple 3D+time datasets as overlays in an AFNI graph viewer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fitted models over data)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3dsvm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Interactive version of SVM MVPA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RT Options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Controls the realtime image acquisition capabilities of AFNI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graphing, registration)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70000"/>
              </a:lnSpc>
              <a:spcBef>
                <a:spcPts val="99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Plugout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a separate program that sends commands to AFNI to drive the display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(sample scripts given in a later talk)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Synopsis of This Talk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27080" y="898560"/>
            <a:ext cx="8916480" cy="5590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Quick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introduction to FMRI physics and physiology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 you have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some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idea of what is going on in the scanner and what is actually being measured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Most of the slides for this talk are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hidden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— only visible in the download, not in the classroom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Overview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of basic AFNI concepts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Datasets and file formats; Realtime input; Controller panels; SUMA; Batch programs and Plugins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Brief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discussion of FMRI experimental designs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Block, Event-Related, Hybrid Event-Block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But this is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 course in how to design your FMRI experimental paradigm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Outline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of standard FMRI processing pipeline (AFNI-ized)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Keep this in mind for the rest of the class!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Many experiments require tweaking this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standard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collection of steps to fit the design of the paradigm and/or the inferential goals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SUMA, et alii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190440" y="879480"/>
            <a:ext cx="8773920" cy="5609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SUMA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is the AFNI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su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rface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ma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pper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For displaying surface models of cortex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Surfaces from </a:t>
            </a:r>
            <a:r>
              <a:rPr b="1" lang="en-US" sz="20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FreeSurfer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(MGH) or </a:t>
            </a:r>
            <a:r>
              <a:rPr b="1" lang="en-US" sz="2000" spc="-1" strike="noStrike" u="sng">
                <a:solidFill>
                  <a:srgbClr val="2db811"/>
                </a:solidFill>
                <a:uFillTx/>
                <a:latin typeface="Arial"/>
                <a:ea typeface="ＭＳ Ｐゴシック"/>
              </a:rPr>
              <a:t>Caret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                             (Wash U) or </a:t>
            </a:r>
            <a:r>
              <a:rPr b="1" lang="en-US" sz="2000" spc="-1" strike="noStrike" u="sng">
                <a:solidFill>
                  <a:srgbClr val="34d313"/>
                </a:solidFill>
                <a:uFillTx/>
                <a:latin typeface="Arial"/>
                <a:ea typeface="ＭＳ Ｐゴシック"/>
              </a:rPr>
              <a:t>BrainVoyager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Brain Innovation)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display functional activations mapped from 3D volumes to the cortical surface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draw ROIs directly on the cortical surface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vs. AFNI: ROIs are drawn into the 3D volume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SUMA is a separate program from AFNI, but can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alk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with AFNI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(like a plugout)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so that volume &amp; surface viewing are linked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in AFNI or SUMA to change focus point, and the other program jumps to that location at the same time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Functional (color) overlay in AFNI can be sent to SUMA for simultaneous display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95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 much more — stayed tuned for the SUMA talks to come!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1" name="" descr="ssuma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24640" y="33480"/>
            <a:ext cx="2585520" cy="220644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nodeType="clickEffect" fill="hold">
                      <p:stCondLst>
                        <p:cond delay="0"/>
                      </p:stCondLst>
                      <p:childTnLst>
                        <p:par>
                          <p:cTn id="1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" fill="hold"/>
                                        <p:tgtEl>
                                          <p:spTgt spid="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36" restart="whenNotActive" nodeType="interactiveSeq" fill="hold">
                <p:stCondLst>
                  <p:cond delay="0" evt="onClick">
                    <p:tgtEl>
                      <p:spTgt spid="561"/>
                    </p:tgtEl>
                  </p:cond>
                </p:stCondLst>
                <p:childTnLst>
                  <p:par>
                    <p:cTn id="137" nodeType="clickEffect" fill="hold">
                      <p:stCondLst>
                        <p:cond delay="0" evt="onClick">
                          <p:tgtEl>
                            <p:spTgt spid="561"/>
                          </p:tgtEl>
                        </p:cond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0" dur="1" fill="hold"/>
                                        <p:tgtEl>
                                          <p:spTgt spid="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/>
          </p:nvPr>
        </p:nvSpPr>
        <p:spPr>
          <a:xfrm>
            <a:off x="90360" y="488880"/>
            <a:ext cx="8961120" cy="6151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FMRI experiment design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Event-related, block, hybrid event-block</a:t>
            </a: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?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[next slide]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How many types of stimuli</a:t>
            </a: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?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How many of each type</a:t>
            </a: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?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Timing (intra- &amp; inter-stim)</a:t>
            </a: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Will experiment show what you are looking for</a:t>
            </a: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?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(</a:t>
            </a: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Hint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bench tests)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How many subjects do you need</a:t>
            </a: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?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</a:t>
            </a: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Hint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the answer does </a:t>
            </a:r>
            <a:r>
              <a:rPr b="1" i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not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have 1 digit)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2000"/>
              </a:lnSpc>
              <a:spcBef>
                <a:spcPts val="592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Time series data analysis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(individual subjects)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Assembly of images into AFNI datasets; Visual &amp; automated checks for bad data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Registration of time series images (AKA motion correction)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Smoothing &amp; masking of images; Baseline normalization; Censoring bad data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Catenation into one big dataset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Spatial normalization to Talairach-Tournoux atlas (or something like it; e.g., MNI)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Fit statistical model of stimulus timing+hemodynamic response to time series data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2" marL="1085760" indent="-22860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Fixed-shape </a:t>
            </a:r>
            <a:r>
              <a:rPr b="1" lang="en-US" sz="16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or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variable-shape response models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Segregation into differentially activated blobs (i.e., what got turned on </a:t>
            </a: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–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or off?)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2" marL="1085760" indent="-22860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Threshold on statistic + clustering </a:t>
            </a:r>
            <a:r>
              <a:rPr b="1" lang="en-US" sz="16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and/or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Anatomically-defined ROI analysis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Visual examination of maps and fitted time series for validity and meaning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2000"/>
              </a:lnSpc>
              <a:spcBef>
                <a:spcPts val="513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Group analysis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(inter-subject)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Smoothing of fitted parameters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2" marL="1085760" indent="-22860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Automatic global smoothing + voxel-wise analysis  </a:t>
            </a:r>
            <a:r>
              <a:rPr b="1" lang="en-US" sz="16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or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ROI averaging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ANOVA</a:t>
            </a: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+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combine and contrast activation magnitudes from the various subjects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Visual examination of results (usually followed by confusion)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2000"/>
              </a:lnSpc>
              <a:spcBef>
                <a:spcPts val="35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Write paper, argue w/</a:t>
            </a: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boss, submit paper, argue w/</a:t>
            </a: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referees, publish paper, 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Text Box 3"/>
          <p:cNvSpPr/>
          <p:nvPr/>
        </p:nvSpPr>
        <p:spPr>
          <a:xfrm>
            <a:off x="809640" y="25560"/>
            <a:ext cx="6347880" cy="453600"/>
          </a:xfrm>
          <a:prstGeom prst="rect">
            <a:avLst/>
          </a:prstGeom>
          <a:solidFill>
            <a:srgbClr val="ffff01"/>
          </a:solidFill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9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FMRI Experiment Design and Analysis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Text Box 4"/>
          <p:cNvSpPr/>
          <p:nvPr/>
        </p:nvSpPr>
        <p:spPr>
          <a:xfrm>
            <a:off x="7337520" y="438120"/>
            <a:ext cx="1742760" cy="426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0" i="1" lang="en-US" sz="1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All on one  unreadable slide!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Line 6"/>
          <p:cNvSpPr/>
          <p:nvPr/>
        </p:nvSpPr>
        <p:spPr>
          <a:xfrm>
            <a:off x="95040" y="3771720"/>
            <a:ext cx="495360" cy="360"/>
          </a:xfrm>
          <a:prstGeom prst="line">
            <a:avLst/>
          </a:prstGeom>
          <a:ln w="57150">
            <a:solidFill>
              <a:srgbClr val="ff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66" name="Freeform 7"/>
          <p:cNvSpPr/>
          <p:nvPr/>
        </p:nvSpPr>
        <p:spPr>
          <a:xfrm>
            <a:off x="158760" y="1917720"/>
            <a:ext cx="8845200" cy="3093840"/>
          </a:xfrm>
          <a:custGeom>
            <a:avLst/>
            <a:gdLst>
              <a:gd name="textAreaLeft" fmla="*/ 0 w 8845200"/>
              <a:gd name="textAreaRight" fmla="*/ 8845560 w 8845200"/>
              <a:gd name="textAreaTop" fmla="*/ 0 h 3093840"/>
              <a:gd name="textAreaBottom" fmla="*/ 3094200 h 3093840"/>
            </a:gdLst>
            <a:ahLst/>
            <a:rect l="textAreaLeft" t="textAreaTop" r="textAreaRight" b="textAreaBottom"/>
            <a:pathLst>
              <a:path w="5572" h="1745">
                <a:moveTo>
                  <a:pt x="0" y="0"/>
                </a:moveTo>
                <a:lnTo>
                  <a:pt x="131" y="0"/>
                </a:lnTo>
                <a:lnTo>
                  <a:pt x="5572" y="0"/>
                </a:lnTo>
                <a:lnTo>
                  <a:pt x="5566" y="1745"/>
                </a:lnTo>
                <a:lnTo>
                  <a:pt x="0" y="1743"/>
                </a:lnTo>
              </a:path>
            </a:pathLst>
          </a:custGeom>
          <a:noFill/>
          <a:ln w="4445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67" name="TextBox 2"/>
          <p:cNvSpPr/>
          <p:nvPr/>
        </p:nvSpPr>
        <p:spPr>
          <a:xfrm>
            <a:off x="6976800" y="5027760"/>
            <a:ext cx="2009880" cy="394560"/>
          </a:xfrm>
          <a:prstGeom prst="rect">
            <a:avLst/>
          </a:prstGeom>
          <a:solidFill>
            <a:srgbClr val="ffff00"/>
          </a:solidFill>
          <a:ln w="9525">
            <a:solidFill>
              <a:srgbClr val="00b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b300"/>
                </a:solidFill>
                <a:latin typeface="Courier New"/>
                <a:ea typeface="ＭＳ Ｐゴシック"/>
              </a:rPr>
              <a:t>afni_proc.py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3 Classes of FMRI Experiments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Line 4"/>
          <p:cNvSpPr/>
          <p:nvPr/>
        </p:nvSpPr>
        <p:spPr>
          <a:xfrm>
            <a:off x="403200" y="2111040"/>
            <a:ext cx="8145360" cy="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70" name="Text Box 5"/>
          <p:cNvSpPr/>
          <p:nvPr/>
        </p:nvSpPr>
        <p:spPr>
          <a:xfrm>
            <a:off x="8221680" y="2109960"/>
            <a:ext cx="565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time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Freeform 6"/>
          <p:cNvSpPr/>
          <p:nvPr/>
        </p:nvSpPr>
        <p:spPr>
          <a:xfrm>
            <a:off x="1425600" y="1494000"/>
            <a:ext cx="1537920" cy="626760"/>
          </a:xfrm>
          <a:custGeom>
            <a:avLst/>
            <a:gdLst>
              <a:gd name="textAreaLeft" fmla="*/ 0 w 1537920"/>
              <a:gd name="textAreaRight" fmla="*/ 1538280 w 153792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72" name="Freeform 7"/>
          <p:cNvSpPr/>
          <p:nvPr/>
        </p:nvSpPr>
        <p:spPr>
          <a:xfrm>
            <a:off x="3900600" y="1494000"/>
            <a:ext cx="1537920" cy="626760"/>
          </a:xfrm>
          <a:custGeom>
            <a:avLst/>
            <a:gdLst>
              <a:gd name="textAreaLeft" fmla="*/ 0 w 1537920"/>
              <a:gd name="textAreaRight" fmla="*/ 1538280 w 153792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73" name="Freeform 8"/>
          <p:cNvSpPr/>
          <p:nvPr/>
        </p:nvSpPr>
        <p:spPr>
          <a:xfrm>
            <a:off x="6375240" y="1494000"/>
            <a:ext cx="1537920" cy="626760"/>
          </a:xfrm>
          <a:custGeom>
            <a:avLst/>
            <a:gdLst>
              <a:gd name="textAreaLeft" fmla="*/ 0 w 1537920"/>
              <a:gd name="textAreaRight" fmla="*/ 1538280 w 153792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74" name="Text Box 9"/>
          <p:cNvSpPr/>
          <p:nvPr/>
        </p:nvSpPr>
        <p:spPr>
          <a:xfrm>
            <a:off x="401040" y="903240"/>
            <a:ext cx="5074560" cy="455400"/>
          </a:xfrm>
          <a:prstGeom prst="rect">
            <a:avLst/>
          </a:prstGeom>
          <a:noFill/>
          <a:ln w="952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Block Design: 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long duration activity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Text Box 10"/>
          <p:cNvSpPr/>
          <p:nvPr/>
        </p:nvSpPr>
        <p:spPr>
          <a:xfrm>
            <a:off x="1297440" y="2171880"/>
            <a:ext cx="1784160" cy="363960"/>
          </a:xfrm>
          <a:prstGeom prst="rect">
            <a:avLst/>
          </a:prstGeom>
          <a:noFill/>
          <a:ln w="952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Task</a:t>
            </a:r>
            <a:r>
              <a:rPr b="1" i="1" lang="en-US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/</a:t>
            </a:r>
            <a:r>
              <a:rPr b="1" i="1" lang="en-US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Stimulus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Text Box 11"/>
          <p:cNvSpPr/>
          <p:nvPr/>
        </p:nvSpPr>
        <p:spPr>
          <a:xfrm>
            <a:off x="3822840" y="2171880"/>
            <a:ext cx="1693080" cy="363960"/>
          </a:xfrm>
          <a:prstGeom prst="rect">
            <a:avLst/>
          </a:prstGeom>
          <a:noFill/>
          <a:ln w="952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Duration </a:t>
            </a:r>
            <a:r>
              <a:rPr b="1" lang="en-US" sz="1800" spc="-1" strike="noStrike">
                <a:solidFill>
                  <a:srgbClr val="000000"/>
                </a:solidFill>
                <a:latin typeface="Symbol"/>
                <a:ea typeface="ＭＳ Ｐゴシック"/>
              </a:rPr>
              <a:t>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10 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Line 12"/>
          <p:cNvSpPr/>
          <p:nvPr/>
        </p:nvSpPr>
        <p:spPr>
          <a:xfrm>
            <a:off x="409320" y="3992400"/>
            <a:ext cx="8145360" cy="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78" name="Text Box 13"/>
          <p:cNvSpPr/>
          <p:nvPr/>
        </p:nvSpPr>
        <p:spPr>
          <a:xfrm>
            <a:off x="8221680" y="3990960"/>
            <a:ext cx="565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time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Freeform 14"/>
          <p:cNvSpPr/>
          <p:nvPr/>
        </p:nvSpPr>
        <p:spPr>
          <a:xfrm>
            <a:off x="1432080" y="3375000"/>
            <a:ext cx="237600" cy="626760"/>
          </a:xfrm>
          <a:custGeom>
            <a:avLst/>
            <a:gdLst>
              <a:gd name="textAreaLeft" fmla="*/ 0 w 237600"/>
              <a:gd name="textAreaRight" fmla="*/ 237960 w 23760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0" name="Text Box 17"/>
          <p:cNvSpPr/>
          <p:nvPr/>
        </p:nvSpPr>
        <p:spPr>
          <a:xfrm>
            <a:off x="405720" y="2784600"/>
            <a:ext cx="6380640" cy="455400"/>
          </a:xfrm>
          <a:prstGeom prst="rect">
            <a:avLst/>
          </a:prstGeom>
          <a:noFill/>
          <a:ln w="952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Event-Related Design: 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short duration activity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Freeform 20"/>
          <p:cNvSpPr/>
          <p:nvPr/>
        </p:nvSpPr>
        <p:spPr>
          <a:xfrm>
            <a:off x="2452680" y="3375000"/>
            <a:ext cx="237600" cy="626760"/>
          </a:xfrm>
          <a:custGeom>
            <a:avLst/>
            <a:gdLst>
              <a:gd name="textAreaLeft" fmla="*/ 0 w 237600"/>
              <a:gd name="textAreaRight" fmla="*/ 237960 w 23760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2" name="Freeform 21"/>
          <p:cNvSpPr/>
          <p:nvPr/>
        </p:nvSpPr>
        <p:spPr>
          <a:xfrm>
            <a:off x="3036960" y="3375000"/>
            <a:ext cx="237600" cy="626760"/>
          </a:xfrm>
          <a:custGeom>
            <a:avLst/>
            <a:gdLst>
              <a:gd name="textAreaLeft" fmla="*/ 0 w 237600"/>
              <a:gd name="textAreaRight" fmla="*/ 237960 w 23760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3" name="Freeform 22"/>
          <p:cNvSpPr/>
          <p:nvPr/>
        </p:nvSpPr>
        <p:spPr>
          <a:xfrm>
            <a:off x="4129200" y="3375000"/>
            <a:ext cx="237600" cy="626760"/>
          </a:xfrm>
          <a:custGeom>
            <a:avLst/>
            <a:gdLst>
              <a:gd name="textAreaLeft" fmla="*/ 0 w 237600"/>
              <a:gd name="textAreaRight" fmla="*/ 237960 w 23760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4" name="Freeform 23"/>
          <p:cNvSpPr/>
          <p:nvPr/>
        </p:nvSpPr>
        <p:spPr>
          <a:xfrm>
            <a:off x="5200560" y="3375000"/>
            <a:ext cx="237600" cy="626760"/>
          </a:xfrm>
          <a:custGeom>
            <a:avLst/>
            <a:gdLst>
              <a:gd name="textAreaLeft" fmla="*/ 0 w 237600"/>
              <a:gd name="textAreaRight" fmla="*/ 237960 w 23760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5" name="Freeform 24"/>
          <p:cNvSpPr/>
          <p:nvPr/>
        </p:nvSpPr>
        <p:spPr>
          <a:xfrm>
            <a:off x="5919840" y="3375000"/>
            <a:ext cx="237600" cy="626760"/>
          </a:xfrm>
          <a:custGeom>
            <a:avLst/>
            <a:gdLst>
              <a:gd name="textAreaLeft" fmla="*/ 0 w 237600"/>
              <a:gd name="textAreaRight" fmla="*/ 237960 w 23760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6" name="Freeform 25"/>
          <p:cNvSpPr/>
          <p:nvPr/>
        </p:nvSpPr>
        <p:spPr>
          <a:xfrm>
            <a:off x="7650000" y="3375000"/>
            <a:ext cx="237600" cy="626760"/>
          </a:xfrm>
          <a:custGeom>
            <a:avLst/>
            <a:gdLst>
              <a:gd name="textAreaLeft" fmla="*/ 0 w 237600"/>
              <a:gd name="textAreaRight" fmla="*/ 237960 w 23760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7" name="Line 26"/>
          <p:cNvSpPr/>
          <p:nvPr/>
        </p:nvSpPr>
        <p:spPr>
          <a:xfrm>
            <a:off x="388800" y="6232320"/>
            <a:ext cx="8145360" cy="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8" name="Freeform 27"/>
          <p:cNvSpPr/>
          <p:nvPr/>
        </p:nvSpPr>
        <p:spPr>
          <a:xfrm>
            <a:off x="1411200" y="5616720"/>
            <a:ext cx="1537920" cy="626760"/>
          </a:xfrm>
          <a:custGeom>
            <a:avLst/>
            <a:gdLst>
              <a:gd name="textAreaLeft" fmla="*/ 0 w 1537920"/>
              <a:gd name="textAreaRight" fmla="*/ 1538280 w 153792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9" name="Freeform 28"/>
          <p:cNvSpPr/>
          <p:nvPr/>
        </p:nvSpPr>
        <p:spPr>
          <a:xfrm>
            <a:off x="3886200" y="5616720"/>
            <a:ext cx="1537920" cy="626760"/>
          </a:xfrm>
          <a:custGeom>
            <a:avLst/>
            <a:gdLst>
              <a:gd name="textAreaLeft" fmla="*/ 0 w 1537920"/>
              <a:gd name="textAreaRight" fmla="*/ 1538280 w 153792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0" name="Freeform 29"/>
          <p:cNvSpPr/>
          <p:nvPr/>
        </p:nvSpPr>
        <p:spPr>
          <a:xfrm>
            <a:off x="6361200" y="5616720"/>
            <a:ext cx="1537920" cy="626760"/>
          </a:xfrm>
          <a:custGeom>
            <a:avLst/>
            <a:gdLst>
              <a:gd name="textAreaLeft" fmla="*/ 0 w 1537920"/>
              <a:gd name="textAreaRight" fmla="*/ 1538280 w 1537920"/>
              <a:gd name="textAreaTop" fmla="*/ 0 h 626760"/>
              <a:gd name="textAreaBottom" fmla="*/ 627120 h 62676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1" name="Text Box 30"/>
          <p:cNvSpPr/>
          <p:nvPr/>
        </p:nvSpPr>
        <p:spPr>
          <a:xfrm>
            <a:off x="386640" y="4502160"/>
            <a:ext cx="4091760" cy="455400"/>
          </a:xfrm>
          <a:prstGeom prst="rect">
            <a:avLst/>
          </a:prstGeom>
          <a:noFill/>
          <a:ln w="952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Hybrid Block-Event Design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Text Box 31"/>
          <p:cNvSpPr/>
          <p:nvPr/>
        </p:nvSpPr>
        <p:spPr>
          <a:xfrm>
            <a:off x="1407960" y="6292800"/>
            <a:ext cx="1567800" cy="363960"/>
          </a:xfrm>
          <a:prstGeom prst="rect">
            <a:avLst/>
          </a:prstGeom>
          <a:noFill/>
          <a:ln w="952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Condition #1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Text Box 32"/>
          <p:cNvSpPr/>
          <p:nvPr/>
        </p:nvSpPr>
        <p:spPr>
          <a:xfrm>
            <a:off x="3873240" y="6292800"/>
            <a:ext cx="1567800" cy="363960"/>
          </a:xfrm>
          <a:prstGeom prst="rect">
            <a:avLst/>
          </a:prstGeom>
          <a:noFill/>
          <a:ln w="952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Condition #2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Freeform 33"/>
          <p:cNvSpPr/>
          <p:nvPr/>
        </p:nvSpPr>
        <p:spPr>
          <a:xfrm>
            <a:off x="156384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5" name="Freeform 34"/>
          <p:cNvSpPr/>
          <p:nvPr/>
        </p:nvSpPr>
        <p:spPr>
          <a:xfrm>
            <a:off x="213984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6" name="Freeform 35"/>
          <p:cNvSpPr/>
          <p:nvPr/>
        </p:nvSpPr>
        <p:spPr>
          <a:xfrm>
            <a:off x="396540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7" name="Freeform 36"/>
          <p:cNvSpPr/>
          <p:nvPr/>
        </p:nvSpPr>
        <p:spPr>
          <a:xfrm>
            <a:off x="439740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8" name="Freeform 37"/>
          <p:cNvSpPr/>
          <p:nvPr/>
        </p:nvSpPr>
        <p:spPr>
          <a:xfrm>
            <a:off x="4973760" y="518328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9" name="Freeform 38"/>
          <p:cNvSpPr/>
          <p:nvPr/>
        </p:nvSpPr>
        <p:spPr>
          <a:xfrm>
            <a:off x="253512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00" name="Freeform 39"/>
          <p:cNvSpPr/>
          <p:nvPr/>
        </p:nvSpPr>
        <p:spPr>
          <a:xfrm>
            <a:off x="647712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01" name="Freeform 40"/>
          <p:cNvSpPr/>
          <p:nvPr/>
        </p:nvSpPr>
        <p:spPr>
          <a:xfrm>
            <a:off x="686736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02" name="Freeform 41"/>
          <p:cNvSpPr/>
          <p:nvPr/>
        </p:nvSpPr>
        <p:spPr>
          <a:xfrm>
            <a:off x="7535880" y="5205240"/>
            <a:ext cx="237600" cy="1049040"/>
          </a:xfrm>
          <a:custGeom>
            <a:avLst/>
            <a:gdLst>
              <a:gd name="textAreaLeft" fmla="*/ 0 w 237600"/>
              <a:gd name="textAreaRight" fmla="*/ 237960 w 237600"/>
              <a:gd name="textAreaTop" fmla="*/ 0 h 1049040"/>
              <a:gd name="textAreaBottom" fmla="*/ 1049400 h 1049040"/>
            </a:gdLst>
            <a:ahLst/>
            <a:rect l="textAreaLeft" t="textAreaTop" r="textAreaRight" b="textAreaBottom"/>
            <a:pathLst>
              <a:path w="969" h="395">
                <a:moveTo>
                  <a:pt x="0" y="383"/>
                </a:moveTo>
                <a:lnTo>
                  <a:pt x="1" y="0"/>
                </a:lnTo>
                <a:lnTo>
                  <a:pt x="966" y="0"/>
                </a:lnTo>
                <a:lnTo>
                  <a:pt x="969" y="395"/>
                </a:lnTo>
              </a:path>
            </a:pathLst>
          </a:custGeom>
          <a:noFill/>
          <a:ln w="76200">
            <a:solidFill>
              <a:srgbClr val="00b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03" name="Line 42"/>
          <p:cNvSpPr/>
          <p:nvPr/>
        </p:nvSpPr>
        <p:spPr>
          <a:xfrm>
            <a:off x="28440" y="2665080"/>
            <a:ext cx="9099360" cy="360"/>
          </a:xfrm>
          <a:prstGeom prst="line">
            <a:avLst/>
          </a:prstGeom>
          <a:ln cap="rnd" w="57150">
            <a:solidFill>
              <a:srgbClr val="ff00ff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04" name="Line 43"/>
          <p:cNvSpPr/>
          <p:nvPr/>
        </p:nvSpPr>
        <p:spPr>
          <a:xfrm>
            <a:off x="26640" y="4333680"/>
            <a:ext cx="9099720" cy="360"/>
          </a:xfrm>
          <a:prstGeom prst="line">
            <a:avLst/>
          </a:prstGeom>
          <a:ln cap="rnd" w="57150">
            <a:solidFill>
              <a:srgbClr val="ff00ff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05" name="Text Box 44"/>
          <p:cNvSpPr/>
          <p:nvPr/>
        </p:nvSpPr>
        <p:spPr>
          <a:xfrm>
            <a:off x="8221680" y="6237360"/>
            <a:ext cx="565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time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9360" y="446040"/>
            <a:ext cx="5864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FMRI Experiment Design - 1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179280" y="1185840"/>
            <a:ext cx="8768880" cy="54781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Hemodynamic (FMRI) response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peak is 4-6 s after neural activation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width is 4-5 s for very brief (&lt; 1 s) activation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000" spc="-1" strike="noStrike">
                <a:solidFill>
                  <a:srgbClr val="1113e4"/>
                </a:solidFill>
                <a:latin typeface="Wingdings"/>
                <a:ea typeface="ＭＳ Ｐゴシック"/>
              </a:rPr>
              <a:t>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two separate activations less than 12-15 s apart will have their responses overlap and add up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(approximately — more on this in a later talk!)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Block design experiments: Extended activation, or multiple closely-spaced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(&lt; 2-3 s)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activations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Multiple FMRI responses overlap and add up to something more impressive than a single brief blip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(as in the picture above)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1" lang="en-US" sz="20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But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 distinguish distinct but closely-spaced activations; example: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Each brief activation is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subject sees a face for 1 s, presses button #1 if male, #2 if female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and faces come in every 2 s for a 20 s block, then 20 s of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rest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then a new faces block, etc.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What to do about trials where the subject makes a mistake?  These are presumably neurally different than correct trials, but there is no way to separate out the activations when the hemodynamics blurs so much in time.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8" name="" descr="/Users/rwcox/Desktop/AFNI_Bootcamps/latest/afni01_intro/hrfsum.gif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75200" y="0"/>
            <a:ext cx="3268440" cy="238248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nodeType="clickEffect" fill="hold">
                      <p:stCondLst>
                        <p:cond delay="0"/>
                      </p:stCondLst>
                      <p:childTnLst>
                        <p:par>
                          <p:cTn id="1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afterEffect" fill="hold" presetClass="entr" presetID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nodeType="afterEffect" fill="hold" presetClass="mediacall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950" fill="hold"/>
                                        <p:tgtEl>
                                          <p:spTgt spid="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51" restart="whenNotActive" nodeType="interactiveSeq" fill="hold">
                <p:stCondLst>
                  <p:cond delay="0" evt="onClick">
                    <p:tgtEl>
                      <p:spTgt spid="608"/>
                    </p:tgtEl>
                  </p:cond>
                </p:stCondLst>
                <p:childTnLst>
                  <p:par>
                    <p:cTn id="152" nodeType="clickEffect" fill="hold">
                      <p:stCondLst>
                        <p:cond delay="0" evt="onClick">
                          <p:tgtEl>
                            <p:spTgt spid="608"/>
                          </p:tgtEl>
                        </p:cond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5" dur="1" fill="hold"/>
                                        <p:tgtEl>
                                          <p:spTgt spid="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665280" y="84240"/>
            <a:ext cx="7772040" cy="686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FMRI Experiment Design - 2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/>
          </p:nvPr>
        </p:nvSpPr>
        <p:spPr>
          <a:xfrm>
            <a:off x="369720" y="755640"/>
            <a:ext cx="8461080" cy="5957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Therefore: Event-related designs: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0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SLOW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Separate activations in time so can model the FMRI response from each separately, as needed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(e.g., subject mistakes)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0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RAPID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Need to make inter-stimulus intervals vary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jitter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if there is any potential time overlap in their FMRI response curves; e.g., if the events are closer than 12-15 s in 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Otherwise, the tail of event #x always overlaps the head of event #x+1 in the same way, and as a result the amplitude of the response in the tail of #x can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 be told from the response in the head of #x+1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Important note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You cannot treat every single event as a distinct entity whose response amplitude is to be calculated separately!  (OK, you can try, but …)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You must still group events into classes, and assume that all events in the same class evoke the same response.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Approximate rule: 25</a:t>
            </a: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+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events per class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(with emphasis on 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‘</a:t>
            </a: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+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There is just too much noise in FMRI to be able to get an accurate activation map from a single event!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Caveat: you can analyze each event by itself, but then have to combine the many individual maps in some way to get any significance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FMRI Experiment Design - 3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/>
          </p:nvPr>
        </p:nvSpPr>
        <p:spPr>
          <a:xfrm>
            <a:off x="369720" y="826920"/>
            <a:ext cx="8461080" cy="56620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Hybrid Block/Event-related designs: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The long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blocks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are situations where you set up some continuing condition for the subject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Within this condition, multiple distinct events are given and analyzed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Example: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Event stimulus is a picture of a face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1113e4"/>
              </a:buClr>
              <a:buSzPct val="70000"/>
              <a:buFont typeface="OpenSymbol"/>
              <a:buChar char="o"/>
            </a:pP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Block condition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is instruction on what the subject is to do when he sees the face: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Condition A: press button #1 for male, #2 for female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Condition B: press button #1 if face is angry, #2 if face is happy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1113e4"/>
              </a:buClr>
              <a:buSzPct val="70000"/>
              <a:buFont typeface="OpenSymbol"/>
              <a:buChar char="o"/>
            </a:pP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Event stimuli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 the two conditions may be identical, or at least fungible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OpenSymbol"/>
              <a:buChar char="o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It is the instructional+attentional modulation between the two conditions that is the goal of such a study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Perhaps you have two groups of subjects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(patients and controls)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which respond differently in bench tests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You want to find some neural substrates for these differences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8900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 you can tell an enthralling story and become wildly famous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ext Box 2"/>
          <p:cNvSpPr/>
          <p:nvPr/>
        </p:nvSpPr>
        <p:spPr>
          <a:xfrm>
            <a:off x="2390760" y="81000"/>
            <a:ext cx="4363560" cy="455400"/>
          </a:xfrm>
          <a:prstGeom prst="rect">
            <a:avLst/>
          </a:prstGeom>
          <a:solidFill>
            <a:srgbClr val="ffff01"/>
          </a:solidFill>
          <a:ln w="9525">
            <a:solidFill>
              <a:srgbClr val="1113e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3D Individual Subject Analysis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Text Box 3"/>
          <p:cNvSpPr/>
          <p:nvPr/>
        </p:nvSpPr>
        <p:spPr>
          <a:xfrm>
            <a:off x="668880" y="614520"/>
            <a:ext cx="598284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Assemble images into AFNI-formatted datasets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Text Box 4"/>
          <p:cNvSpPr/>
          <p:nvPr/>
        </p:nvSpPr>
        <p:spPr>
          <a:xfrm>
            <a:off x="660240" y="1206360"/>
            <a:ext cx="586404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Check images for quality (visual &amp; automatic)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Text Box 5"/>
          <p:cNvSpPr/>
          <p:nvPr/>
        </p:nvSpPr>
        <p:spPr>
          <a:xfrm>
            <a:off x="662400" y="1798560"/>
            <a:ext cx="327024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Register (realign) images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Text Box 6"/>
          <p:cNvSpPr/>
          <p:nvPr/>
        </p:nvSpPr>
        <p:spPr>
          <a:xfrm>
            <a:off x="663120" y="2392200"/>
            <a:ext cx="318492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Smooth images spatially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Text Box 7"/>
          <p:cNvSpPr/>
          <p:nvPr/>
        </p:nvSpPr>
        <p:spPr>
          <a:xfrm>
            <a:off x="661680" y="2984400"/>
            <a:ext cx="453204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Mask out non-brain parts of images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Text Box 8"/>
          <p:cNvSpPr/>
          <p:nvPr/>
        </p:nvSpPr>
        <p:spPr>
          <a:xfrm>
            <a:off x="659160" y="3576600"/>
            <a:ext cx="646776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Normalize time series baseline to 100 (for %-izing)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Text Box 9"/>
          <p:cNvSpPr/>
          <p:nvPr/>
        </p:nvSpPr>
        <p:spPr>
          <a:xfrm>
            <a:off x="660240" y="4191120"/>
            <a:ext cx="7175160" cy="10537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Fit stimulus timing + hemodynamic model to time series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169920" indent="287280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catenates imaging runs, removes residual movement effects, computes response sizes &amp; inter-stim contrasts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Text Box 10"/>
          <p:cNvSpPr/>
          <p:nvPr/>
        </p:nvSpPr>
        <p:spPr>
          <a:xfrm>
            <a:off x="695160" y="5354640"/>
            <a:ext cx="572580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Segregate into differentially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activated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blobs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Text Box 11"/>
          <p:cNvSpPr/>
          <p:nvPr/>
        </p:nvSpPr>
        <p:spPr>
          <a:xfrm>
            <a:off x="663840" y="5948280"/>
            <a:ext cx="352944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Look at results, and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ponder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Freeform 12"/>
          <p:cNvSpPr/>
          <p:nvPr/>
        </p:nvSpPr>
        <p:spPr>
          <a:xfrm>
            <a:off x="547560" y="100800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24" name="Text Box 13"/>
          <p:cNvSpPr/>
          <p:nvPr/>
        </p:nvSpPr>
        <p:spPr>
          <a:xfrm>
            <a:off x="6616080" y="595440"/>
            <a:ext cx="219276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to3d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can do at NIH scanners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Text Box 14"/>
          <p:cNvSpPr/>
          <p:nvPr/>
        </p:nvSpPr>
        <p:spPr>
          <a:xfrm>
            <a:off x="6451560" y="1419120"/>
            <a:ext cx="18270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afni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3dToutcount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Text Box 15"/>
          <p:cNvSpPr/>
          <p:nvPr/>
        </p:nvSpPr>
        <p:spPr>
          <a:xfrm>
            <a:off x="3873240" y="1774800"/>
            <a:ext cx="118692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3dvolreg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3dWarpDrive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Text Box 17"/>
          <p:cNvSpPr/>
          <p:nvPr/>
        </p:nvSpPr>
        <p:spPr>
          <a:xfrm>
            <a:off x="5146560" y="3193920"/>
            <a:ext cx="2924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3dAutomask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3dcalc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(optional)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Text Box 18"/>
          <p:cNvSpPr/>
          <p:nvPr/>
        </p:nvSpPr>
        <p:spPr>
          <a:xfrm>
            <a:off x="7066080" y="3543480"/>
            <a:ext cx="191844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3dTstat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3dcalc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(optional: could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5000"/>
              </a:lnSpc>
            </a:pP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 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be done post-fit)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Text Box 19"/>
          <p:cNvSpPr/>
          <p:nvPr/>
        </p:nvSpPr>
        <p:spPr>
          <a:xfrm>
            <a:off x="7786080" y="5032440"/>
            <a:ext cx="1278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 u="sng">
                <a:solidFill>
                  <a:srgbClr val="408000"/>
                </a:solidFill>
                <a:uFillTx/>
                <a:latin typeface="Courier New"/>
                <a:ea typeface="ＭＳ Ｐゴシック"/>
              </a:rPr>
              <a:t>3dDeconvolve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Text Box 20"/>
          <p:cNvSpPr/>
          <p:nvPr/>
        </p:nvSpPr>
        <p:spPr>
          <a:xfrm>
            <a:off x="6394320" y="5342040"/>
            <a:ext cx="200988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3dClustSim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3dmerge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Extraction from ROIs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Text Box 21"/>
          <p:cNvSpPr/>
          <p:nvPr/>
        </p:nvSpPr>
        <p:spPr>
          <a:xfrm>
            <a:off x="4169160" y="5927760"/>
            <a:ext cx="191844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afni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AND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your personal brain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Freeform 22"/>
          <p:cNvSpPr/>
          <p:nvPr/>
        </p:nvSpPr>
        <p:spPr>
          <a:xfrm>
            <a:off x="547560" y="160020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3" name="Freeform 23"/>
          <p:cNvSpPr/>
          <p:nvPr/>
        </p:nvSpPr>
        <p:spPr>
          <a:xfrm>
            <a:off x="547560" y="219384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4" name="Freeform 24"/>
          <p:cNvSpPr/>
          <p:nvPr/>
        </p:nvSpPr>
        <p:spPr>
          <a:xfrm>
            <a:off x="547560" y="278604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5" name="Freeform 25"/>
          <p:cNvSpPr/>
          <p:nvPr/>
        </p:nvSpPr>
        <p:spPr>
          <a:xfrm>
            <a:off x="547560" y="337968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6" name="Freeform 26"/>
          <p:cNvSpPr/>
          <p:nvPr/>
        </p:nvSpPr>
        <p:spPr>
          <a:xfrm>
            <a:off x="547560" y="399744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7" name="Freeform 27"/>
          <p:cNvSpPr/>
          <p:nvPr/>
        </p:nvSpPr>
        <p:spPr>
          <a:xfrm>
            <a:off x="547560" y="515772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8" name="Freeform 28"/>
          <p:cNvSpPr/>
          <p:nvPr/>
        </p:nvSpPr>
        <p:spPr>
          <a:xfrm>
            <a:off x="547560" y="5751360"/>
            <a:ext cx="112320" cy="304560"/>
          </a:xfrm>
          <a:custGeom>
            <a:avLst/>
            <a:gdLst>
              <a:gd name="textAreaLeft" fmla="*/ 0 w 112320"/>
              <a:gd name="textAreaRight" fmla="*/ 112680 w 1123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5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9" name="Freeform 41"/>
          <p:cNvSpPr/>
          <p:nvPr/>
        </p:nvSpPr>
        <p:spPr>
          <a:xfrm>
            <a:off x="546120" y="6278400"/>
            <a:ext cx="110880" cy="364680"/>
          </a:xfrm>
          <a:custGeom>
            <a:avLst/>
            <a:gdLst>
              <a:gd name="textAreaLeft" fmla="*/ 0 w 110880"/>
              <a:gd name="textAreaRight" fmla="*/ 111240 w 110880"/>
              <a:gd name="textAreaTop" fmla="*/ 0 h 364680"/>
              <a:gd name="textAreaBottom" fmla="*/ 365040 h 364680"/>
            </a:gdLst>
            <a:ahLst/>
            <a:rect l="textAreaLeft" t="textAreaTop" r="textAreaRight" b="textAreaBottom"/>
            <a:pathLst>
              <a:path w="70" h="230">
                <a:moveTo>
                  <a:pt x="70" y="0"/>
                </a:moveTo>
                <a:cubicBezTo>
                  <a:pt x="63" y="3"/>
                  <a:pt x="40" y="4"/>
                  <a:pt x="28" y="18"/>
                </a:cubicBezTo>
                <a:cubicBezTo>
                  <a:pt x="17" y="32"/>
                  <a:pt x="6" y="63"/>
                  <a:pt x="3" y="86"/>
                </a:cubicBezTo>
                <a:cubicBezTo>
                  <a:pt x="0" y="109"/>
                  <a:pt x="1" y="130"/>
                  <a:pt x="10" y="154"/>
                </a:cubicBezTo>
                <a:cubicBezTo>
                  <a:pt x="19" y="178"/>
                  <a:pt x="48" y="214"/>
                  <a:pt x="58" y="230"/>
                </a:cubicBezTo>
              </a:path>
            </a:pathLst>
          </a:custGeom>
          <a:noFill/>
          <a:ln w="19050">
            <a:solidFill>
              <a:srgbClr val="1113e4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40" name="Text Box 42"/>
          <p:cNvSpPr/>
          <p:nvPr/>
        </p:nvSpPr>
        <p:spPr>
          <a:xfrm>
            <a:off x="577800" y="6467400"/>
            <a:ext cx="27140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… </a:t>
            </a:r>
            <a:r>
              <a:rPr b="0" i="1" lang="en-US" sz="1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to group analysis (next page)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Text Box 43"/>
          <p:cNvSpPr/>
          <p:nvPr/>
        </p:nvSpPr>
        <p:spPr>
          <a:xfrm>
            <a:off x="3799800" y="2378160"/>
            <a:ext cx="127836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3dmerge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3dBlurToFWHM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Text Box 44"/>
          <p:cNvSpPr/>
          <p:nvPr/>
        </p:nvSpPr>
        <p:spPr>
          <a:xfrm>
            <a:off x="4925880" y="2481120"/>
            <a:ext cx="10954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(optional)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Freeform 26"/>
          <p:cNvSpPr/>
          <p:nvPr/>
        </p:nvSpPr>
        <p:spPr>
          <a:xfrm>
            <a:off x="1730520" y="630360"/>
            <a:ext cx="2704680" cy="1407600"/>
          </a:xfrm>
          <a:custGeom>
            <a:avLst/>
            <a:gdLst>
              <a:gd name="textAreaLeft" fmla="*/ 0 w 2704680"/>
              <a:gd name="textAreaRight" fmla="*/ 2705040 w 2704680"/>
              <a:gd name="textAreaTop" fmla="*/ 0 h 1407600"/>
              <a:gd name="textAreaBottom" fmla="*/ 1407960 h 1407600"/>
            </a:gdLst>
            <a:ahLst/>
            <a:rect l="textAreaLeft" t="textAreaTop" r="textAreaRight" b="textAreaBottom"/>
            <a:pathLst>
              <a:path w="1647" h="771">
                <a:moveTo>
                  <a:pt x="123" y="77"/>
                </a:moveTo>
                <a:cubicBezTo>
                  <a:pt x="155" y="76"/>
                  <a:pt x="258" y="13"/>
                  <a:pt x="286" y="8"/>
                </a:cubicBezTo>
                <a:cubicBezTo>
                  <a:pt x="316" y="4"/>
                  <a:pt x="278" y="52"/>
                  <a:pt x="302" y="51"/>
                </a:cubicBezTo>
                <a:cubicBezTo>
                  <a:pt x="326" y="50"/>
                  <a:pt x="377" y="8"/>
                  <a:pt x="432" y="5"/>
                </a:cubicBezTo>
                <a:cubicBezTo>
                  <a:pt x="496" y="0"/>
                  <a:pt x="589" y="32"/>
                  <a:pt x="632" y="35"/>
                </a:cubicBezTo>
                <a:cubicBezTo>
                  <a:pt x="673" y="36"/>
                  <a:pt x="640" y="15"/>
                  <a:pt x="680" y="11"/>
                </a:cubicBezTo>
                <a:cubicBezTo>
                  <a:pt x="720" y="7"/>
                  <a:pt x="838" y="10"/>
                  <a:pt x="870" y="13"/>
                </a:cubicBezTo>
                <a:cubicBezTo>
                  <a:pt x="902" y="16"/>
                  <a:pt x="862" y="24"/>
                  <a:pt x="870" y="29"/>
                </a:cubicBezTo>
                <a:cubicBezTo>
                  <a:pt x="878" y="34"/>
                  <a:pt x="907" y="46"/>
                  <a:pt x="918" y="45"/>
                </a:cubicBezTo>
                <a:cubicBezTo>
                  <a:pt x="929" y="44"/>
                  <a:pt x="904" y="23"/>
                  <a:pt x="936" y="24"/>
                </a:cubicBezTo>
                <a:cubicBezTo>
                  <a:pt x="968" y="25"/>
                  <a:pt x="1077" y="46"/>
                  <a:pt x="1110" y="51"/>
                </a:cubicBezTo>
                <a:cubicBezTo>
                  <a:pt x="1118" y="52"/>
                  <a:pt x="1127" y="55"/>
                  <a:pt x="1136" y="56"/>
                </a:cubicBezTo>
                <a:cubicBezTo>
                  <a:pt x="1175" y="60"/>
                  <a:pt x="1254" y="5"/>
                  <a:pt x="1294" y="11"/>
                </a:cubicBezTo>
                <a:cubicBezTo>
                  <a:pt x="1356" y="19"/>
                  <a:pt x="1400" y="0"/>
                  <a:pt x="1464" y="29"/>
                </a:cubicBezTo>
                <a:cubicBezTo>
                  <a:pt x="1475" y="48"/>
                  <a:pt x="1484" y="105"/>
                  <a:pt x="1504" y="115"/>
                </a:cubicBezTo>
                <a:cubicBezTo>
                  <a:pt x="1541" y="133"/>
                  <a:pt x="1545" y="173"/>
                  <a:pt x="1574" y="200"/>
                </a:cubicBezTo>
                <a:cubicBezTo>
                  <a:pt x="1603" y="293"/>
                  <a:pt x="1625" y="386"/>
                  <a:pt x="1643" y="483"/>
                </a:cubicBezTo>
                <a:cubicBezTo>
                  <a:pt x="1639" y="558"/>
                  <a:pt x="1647" y="640"/>
                  <a:pt x="1606" y="707"/>
                </a:cubicBezTo>
                <a:cubicBezTo>
                  <a:pt x="1593" y="749"/>
                  <a:pt x="1573" y="764"/>
                  <a:pt x="1531" y="771"/>
                </a:cubicBezTo>
                <a:cubicBezTo>
                  <a:pt x="1372" y="765"/>
                  <a:pt x="1226" y="754"/>
                  <a:pt x="1072" y="744"/>
                </a:cubicBezTo>
                <a:cubicBezTo>
                  <a:pt x="946" y="719"/>
                  <a:pt x="810" y="717"/>
                  <a:pt x="683" y="707"/>
                </a:cubicBezTo>
                <a:cubicBezTo>
                  <a:pt x="613" y="692"/>
                  <a:pt x="593" y="711"/>
                  <a:pt x="523" y="705"/>
                </a:cubicBezTo>
                <a:cubicBezTo>
                  <a:pt x="487" y="699"/>
                  <a:pt x="512" y="696"/>
                  <a:pt x="469" y="695"/>
                </a:cubicBezTo>
                <a:cubicBezTo>
                  <a:pt x="426" y="694"/>
                  <a:pt x="321" y="708"/>
                  <a:pt x="267" y="700"/>
                </a:cubicBezTo>
                <a:cubicBezTo>
                  <a:pt x="239" y="685"/>
                  <a:pt x="168" y="665"/>
                  <a:pt x="144" y="647"/>
                </a:cubicBezTo>
                <a:cubicBezTo>
                  <a:pt x="129" y="636"/>
                  <a:pt x="123" y="557"/>
                  <a:pt x="123" y="557"/>
                </a:cubicBezTo>
                <a:cubicBezTo>
                  <a:pt x="67" y="467"/>
                  <a:pt x="19" y="379"/>
                  <a:pt x="0" y="275"/>
                </a:cubicBezTo>
                <a:cubicBezTo>
                  <a:pt x="4" y="235"/>
                  <a:pt x="5" y="221"/>
                  <a:pt x="22" y="189"/>
                </a:cubicBezTo>
                <a:cubicBezTo>
                  <a:pt x="28" y="160"/>
                  <a:pt x="33" y="140"/>
                  <a:pt x="54" y="120"/>
                </a:cubicBezTo>
                <a:cubicBezTo>
                  <a:pt x="60" y="91"/>
                  <a:pt x="75" y="81"/>
                  <a:pt x="102" y="104"/>
                </a:cubicBezTo>
                <a:lnTo>
                  <a:pt x="96" y="51"/>
                </a:lnTo>
                <a:lnTo>
                  <a:pt x="123" y="77"/>
                </a:lnTo>
                <a:close/>
              </a:path>
            </a:pathLst>
          </a:custGeom>
          <a:noFill/>
          <a:ln w="38100">
            <a:solidFill>
              <a:srgbClr val="1113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44" name="Text Box 2"/>
          <p:cNvSpPr/>
          <p:nvPr/>
        </p:nvSpPr>
        <p:spPr>
          <a:xfrm>
            <a:off x="1334520" y="2251080"/>
            <a:ext cx="2580120" cy="7477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Normalize datasets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to Talairach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space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Text Box 3"/>
          <p:cNvSpPr/>
          <p:nvPr/>
        </p:nvSpPr>
        <p:spPr>
          <a:xfrm>
            <a:off x="1292040" y="3587760"/>
            <a:ext cx="2666880" cy="7477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Smooth fitted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response amplitudes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Text Box 4"/>
          <p:cNvSpPr/>
          <p:nvPr/>
        </p:nvSpPr>
        <p:spPr>
          <a:xfrm>
            <a:off x="578520" y="4933800"/>
            <a:ext cx="5908320" cy="41868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Use ANOVA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(etc)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to combine + contrast results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Text Box 5"/>
          <p:cNvSpPr/>
          <p:nvPr/>
        </p:nvSpPr>
        <p:spPr>
          <a:xfrm>
            <a:off x="5714280" y="2252520"/>
            <a:ext cx="3015720" cy="7477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Project 3D /results to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cortical surface models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Text Box 6"/>
          <p:cNvSpPr/>
          <p:nvPr/>
        </p:nvSpPr>
        <p:spPr>
          <a:xfrm>
            <a:off x="5979960" y="985680"/>
            <a:ext cx="2361960" cy="7477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Construct cortical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surface models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Text Box 7"/>
          <p:cNvSpPr/>
          <p:nvPr/>
        </p:nvSpPr>
        <p:spPr>
          <a:xfrm>
            <a:off x="5829120" y="3587760"/>
            <a:ext cx="2666880" cy="9666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Average fitted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response amplitudes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over ROIs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Text Box 8"/>
          <p:cNvSpPr/>
          <p:nvPr/>
        </p:nvSpPr>
        <p:spPr>
          <a:xfrm>
            <a:off x="2783880" y="5667480"/>
            <a:ext cx="3715200" cy="107676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View and understand results;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Write paper;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Start all over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1" name="AutoShape 9"/>
          <p:cNvCxnSpPr/>
          <p:nvPr/>
        </p:nvCxnSpPr>
        <p:spPr>
          <a:xfrm>
            <a:off x="7169040" y="1744560"/>
            <a:ext cx="360" cy="508320"/>
          </a:xfrm>
          <a:prstGeom prst="straightConnector1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</p:cxnSp>
      <p:sp>
        <p:nvSpPr>
          <p:cNvPr id="652" name="Line 10"/>
          <p:cNvSpPr/>
          <p:nvPr/>
        </p:nvSpPr>
        <p:spPr>
          <a:xfrm>
            <a:off x="2631960" y="3012840"/>
            <a:ext cx="360" cy="15876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3" name="Line 11"/>
          <p:cNvSpPr/>
          <p:nvPr/>
        </p:nvSpPr>
        <p:spPr>
          <a:xfrm>
            <a:off x="7254720" y="3006720"/>
            <a:ext cx="360" cy="16812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4" name="Line 12"/>
          <p:cNvSpPr/>
          <p:nvPr/>
        </p:nvSpPr>
        <p:spPr>
          <a:xfrm>
            <a:off x="2630160" y="3176280"/>
            <a:ext cx="4626000" cy="360"/>
          </a:xfrm>
          <a:prstGeom prst="line">
            <a:avLst/>
          </a:prstGeom>
          <a:ln w="19050">
            <a:solidFill>
              <a:srgbClr val="4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5" name="Line 13"/>
          <p:cNvSpPr/>
          <p:nvPr/>
        </p:nvSpPr>
        <p:spPr>
          <a:xfrm>
            <a:off x="2639880" y="3363840"/>
            <a:ext cx="4606920" cy="360"/>
          </a:xfrm>
          <a:prstGeom prst="line">
            <a:avLst/>
          </a:prstGeom>
          <a:ln w="19050">
            <a:solidFill>
              <a:srgbClr val="4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6" name="Line 14"/>
          <p:cNvSpPr/>
          <p:nvPr/>
        </p:nvSpPr>
        <p:spPr>
          <a:xfrm>
            <a:off x="2638080" y="3365280"/>
            <a:ext cx="360" cy="22536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7" name="Line 15"/>
          <p:cNvSpPr/>
          <p:nvPr/>
        </p:nvSpPr>
        <p:spPr>
          <a:xfrm>
            <a:off x="7248240" y="3362040"/>
            <a:ext cx="360" cy="22248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8" name="Line 16"/>
          <p:cNvSpPr/>
          <p:nvPr/>
        </p:nvSpPr>
        <p:spPr>
          <a:xfrm>
            <a:off x="4878360" y="3179520"/>
            <a:ext cx="360" cy="18432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9" name="Line 18"/>
          <p:cNvSpPr/>
          <p:nvPr/>
        </p:nvSpPr>
        <p:spPr>
          <a:xfrm>
            <a:off x="2657160" y="4341600"/>
            <a:ext cx="360" cy="39060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60" name="Line 19"/>
          <p:cNvSpPr/>
          <p:nvPr/>
        </p:nvSpPr>
        <p:spPr>
          <a:xfrm>
            <a:off x="7288200" y="4566960"/>
            <a:ext cx="360" cy="16848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61" name="Line 20"/>
          <p:cNvSpPr/>
          <p:nvPr/>
        </p:nvSpPr>
        <p:spPr>
          <a:xfrm>
            <a:off x="2663640" y="4730400"/>
            <a:ext cx="4626000" cy="360"/>
          </a:xfrm>
          <a:prstGeom prst="line">
            <a:avLst/>
          </a:prstGeom>
          <a:ln w="19050">
            <a:solidFill>
              <a:srgbClr val="4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62" name="Line 21"/>
          <p:cNvSpPr/>
          <p:nvPr/>
        </p:nvSpPr>
        <p:spPr>
          <a:xfrm>
            <a:off x="4625640" y="4733640"/>
            <a:ext cx="360" cy="20016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63" name="Text Box 22"/>
          <p:cNvSpPr/>
          <p:nvPr/>
        </p:nvSpPr>
        <p:spPr>
          <a:xfrm>
            <a:off x="4523760" y="2394000"/>
            <a:ext cx="546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Text Box 23"/>
          <p:cNvSpPr/>
          <p:nvPr/>
        </p:nvSpPr>
        <p:spPr>
          <a:xfrm>
            <a:off x="4523760" y="3740040"/>
            <a:ext cx="546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65" name="AutoShape 24"/>
          <p:cNvCxnSpPr>
            <a:stCxn id="643" idx="1"/>
            <a:endCxn id="644" idx="0"/>
          </p:cNvCxnSpPr>
          <p:nvPr/>
        </p:nvCxnSpPr>
        <p:spPr>
          <a:xfrm flipH="1">
            <a:off x="2624400" y="1939680"/>
            <a:ext cx="228600" cy="311760"/>
          </a:xfrm>
          <a:prstGeom prst="straightConnector1">
            <a:avLst/>
          </a:prstGeom>
          <a:ln cap="rnd" w="28575">
            <a:solidFill>
              <a:srgbClr val="408000"/>
            </a:solidFill>
            <a:prstDash val="sysDot"/>
            <a:round/>
            <a:tailEnd len="med" type="triangle" w="med"/>
          </a:ln>
        </p:spPr>
      </p:cxnSp>
      <p:sp>
        <p:nvSpPr>
          <p:cNvPr id="666" name="Text Box 25"/>
          <p:cNvSpPr/>
          <p:nvPr/>
        </p:nvSpPr>
        <p:spPr>
          <a:xfrm>
            <a:off x="1907640" y="819000"/>
            <a:ext cx="2419920" cy="102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85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Datasets of results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from individual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subject analyses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67" name="AutoShape 27"/>
          <p:cNvCxnSpPr>
            <a:stCxn id="643" idx="1"/>
            <a:endCxn id="647" idx="0"/>
          </p:cNvCxnSpPr>
          <p:nvPr/>
        </p:nvCxnSpPr>
        <p:spPr>
          <a:xfrm>
            <a:off x="2852640" y="1939680"/>
            <a:ext cx="4369680" cy="313200"/>
          </a:xfrm>
          <a:prstGeom prst="straightConnector1">
            <a:avLst/>
          </a:prstGeom>
          <a:ln cap="rnd" w="28575">
            <a:solidFill>
              <a:srgbClr val="408000"/>
            </a:solidFill>
            <a:prstDash val="sysDot"/>
            <a:round/>
            <a:tailEnd len="med" type="triangle" w="med"/>
          </a:ln>
        </p:spPr>
      </p:cxnSp>
      <p:sp>
        <p:nvSpPr>
          <p:cNvPr id="668" name="Text Box 29"/>
          <p:cNvSpPr/>
          <p:nvPr/>
        </p:nvSpPr>
        <p:spPr>
          <a:xfrm>
            <a:off x="914400" y="101520"/>
            <a:ext cx="7100640" cy="455400"/>
          </a:xfrm>
          <a:prstGeom prst="rect">
            <a:avLst/>
          </a:prstGeom>
          <a:solidFill>
            <a:srgbClr val="ffff01"/>
          </a:solidFill>
          <a:ln w="9525">
            <a:solidFill>
              <a:srgbClr val="1113e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Group Analysis: in 3D or on folded 2D cortex models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9" name="" descr="ssuma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53240" y="4800600"/>
            <a:ext cx="2366640" cy="2018880"/>
          </a:xfrm>
          <a:prstGeom prst="rect">
            <a:avLst/>
          </a:prstGeom>
          <a:ln w="0">
            <a:noFill/>
          </a:ln>
        </p:spPr>
      </p:pic>
      <p:sp>
        <p:nvSpPr>
          <p:cNvPr id="670" name="Line 31"/>
          <p:cNvSpPr/>
          <p:nvPr/>
        </p:nvSpPr>
        <p:spPr>
          <a:xfrm>
            <a:off x="4624200" y="5362560"/>
            <a:ext cx="360" cy="301320"/>
          </a:xfrm>
          <a:prstGeom prst="line">
            <a:avLst/>
          </a:prstGeom>
          <a:ln w="1905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nodeType="clickEffect" fill="hold">
                      <p:stCondLst>
                        <p:cond delay="0"/>
                      </p:stCondLst>
                      <p:childTnLst>
                        <p:par>
                          <p:cTn id="1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" fill="hold"/>
                                        <p:tgtEl>
                                          <p:spTgt spid="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62" restart="whenNotActive" nodeType="interactiveSeq" fill="hold">
                <p:stCondLst>
                  <p:cond delay="0" evt="onClick">
                    <p:tgtEl>
                      <p:spTgt spid="669"/>
                    </p:tgtEl>
                  </p:cond>
                </p:stCondLst>
                <p:childTnLst>
                  <p:par>
                    <p:cTn id="163" nodeType="clickEffect" fill="hold">
                      <p:stCondLst>
                        <p:cond delay="0" evt="onClick">
                          <p:tgtEl>
                            <p:spTgt spid="669"/>
                          </p:tgtEl>
                        </p:cond>
                      </p:stCondLst>
                      <p:childTnLst>
                        <p:par>
                          <p:cTn id="1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6" dur="1" fill="hold"/>
                                        <p:tgtEl>
                                          <p:spTgt spid="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/>
          </p:nvPr>
        </p:nvSpPr>
        <p:spPr>
          <a:xfrm>
            <a:off x="117720" y="1012680"/>
            <a:ext cx="9025920" cy="5565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How to get images into AFNI or NIfTI format 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(program </a:t>
            </a:r>
            <a:r>
              <a:rPr b="1" lang="en-US" sz="2000" spc="-1" strike="dblStrike">
                <a:solidFill>
                  <a:srgbClr val="2db811"/>
                </a:solidFill>
                <a:latin typeface="Arial Bold"/>
                <a:ea typeface="ＭＳ Ｐゴシック"/>
              </a:rPr>
              <a:t>to3d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Detailed hands-on with using AFNI for data viewing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fun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Signal modeling &amp; analysis: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theory &amp; hands-on (</a:t>
            </a:r>
            <a:r>
              <a:rPr b="1" lang="en-US" sz="2000" spc="-1" strike="noStrike">
                <a:solidFill>
                  <a:srgbClr val="2db811"/>
                </a:solidFill>
                <a:latin typeface="Arial Bold"/>
                <a:ea typeface="ＭＳ Ｐゴシック"/>
              </a:rPr>
              <a:t>3dDeconvolve et al.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Image registration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1" lang="en-US" sz="2000" spc="-1" strike="noStrike">
                <a:solidFill>
                  <a:srgbClr val="2db811"/>
                </a:solidFill>
                <a:latin typeface="Arial Bold"/>
                <a:ea typeface="ＭＳ Ｐゴシック"/>
              </a:rPr>
              <a:t>3dvolreg et al.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Volume rendering hands-on 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lang="en-US" sz="2000" spc="-1" strike="dblStrike">
                <a:solidFill>
                  <a:srgbClr val="1113e4"/>
                </a:solidFill>
                <a:latin typeface="Arial"/>
                <a:ea typeface="ＭＳ Ｐゴシック"/>
              </a:rPr>
              <a:t>fun level=high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ROI drawing hands-on 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lang="en-US" sz="2000" spc="-1" strike="dblStrike">
                <a:solidFill>
                  <a:srgbClr val="1113e4"/>
                </a:solidFill>
                <a:latin typeface="Arial"/>
                <a:ea typeface="ＭＳ Ｐゴシック"/>
              </a:rPr>
              <a:t>fun level=extreme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Transformation to Talairach hands-on 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lang="en-US" sz="2000" spc="-1" strike="dblStrike">
                <a:solidFill>
                  <a:srgbClr val="1113e4"/>
                </a:solidFill>
                <a:latin typeface="Arial"/>
                <a:ea typeface="ＭＳ Ｐゴシック"/>
              </a:rPr>
              <a:t>fun level=low</a:t>
            </a:r>
            <a:r>
              <a:rPr b="0" lang="en-US" sz="20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Group analysis: theory and hands-on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1" lang="en-US" sz="2000" spc="-1" strike="noStrike">
                <a:solidFill>
                  <a:srgbClr val="2db811"/>
                </a:solidFill>
                <a:latin typeface="Arial Bold"/>
                <a:ea typeface="ＭＳ Ｐゴシック"/>
              </a:rPr>
              <a:t>3dANOVA</a:t>
            </a:r>
            <a:r>
              <a:rPr b="1" i="1" lang="en-US" sz="2000" spc="-1" strike="noStrike">
                <a:solidFill>
                  <a:srgbClr val="2db811"/>
                </a:solidFill>
                <a:latin typeface="Arial Bold"/>
                <a:ea typeface="ＭＳ Ｐゴシック"/>
              </a:rPr>
              <a:t>x</a:t>
            </a:r>
            <a:r>
              <a:rPr b="1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en-US" sz="2000" spc="-1" strike="noStrike">
                <a:solidFill>
                  <a:srgbClr val="333399"/>
                </a:solidFill>
                <a:latin typeface="Arial"/>
                <a:ea typeface="ＭＳ Ｐゴシック"/>
              </a:rPr>
              <a:t>and beyond</a:t>
            </a:r>
            <a:r>
              <a:rPr b="0" i="1" lang="en-US" sz="500" spc="-1" strike="noStrike">
                <a:solidFill>
                  <a:srgbClr val="333399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dblStrike">
                <a:solidFill>
                  <a:srgbClr val="000000"/>
                </a:solidFill>
                <a:latin typeface="Arial"/>
                <a:ea typeface="ＭＳ Ｐゴシック"/>
              </a:rPr>
              <a:t>Experiment design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FMRI analysis from start to end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soup to nuts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hands-on)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SUMA hands-on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b="0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fun level=pretty good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Surface-based analysis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Connectivity (resting state, white matter tracts)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Jazzercise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(practice sessions &amp; directed exercises)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Rectangle 4"/>
          <p:cNvSpPr/>
          <p:nvPr/>
        </p:nvSpPr>
        <p:spPr>
          <a:xfrm>
            <a:off x="995400" y="92160"/>
            <a:ext cx="7098840" cy="761760"/>
          </a:xfrm>
          <a:prstGeom prst="rect">
            <a:avLst/>
          </a:prstGeom>
          <a:solidFill>
            <a:srgbClr val="ffff01"/>
          </a:solidFill>
          <a:ln w="57150">
            <a:solidFill>
              <a:srgbClr val="e600e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Other Educational Presentations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/>
          </p:nvPr>
        </p:nvSpPr>
        <p:spPr>
          <a:xfrm>
            <a:off x="185760" y="1058760"/>
            <a:ext cx="8730720" cy="56574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16812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Complex ANOVA-like models for group analyses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</a:t>
            </a:r>
            <a:r>
              <a:rPr b="1" lang="en-US" sz="2400" spc="-1" strike="noStrike">
                <a:solidFill>
                  <a:srgbClr val="2db811"/>
                </a:solidFill>
                <a:latin typeface="Courier New Bold"/>
                <a:ea typeface="ＭＳ Ｐゴシック"/>
              </a:rPr>
              <a:t>3dLME.R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Unbalanced designs, missing data, continuous covariates, multi-nested designs, ….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(the list and the project don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 really end)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Changing </a:t>
            </a:r>
            <a:r>
              <a:rPr b="1" lang="en-US" sz="2400" spc="-1" strike="noStrike" u="sng">
                <a:solidFill>
                  <a:srgbClr val="34d313"/>
                </a:solidFill>
                <a:uFillTx/>
                <a:latin typeface="Arial"/>
                <a:ea typeface="ＭＳ Ｐゴシック"/>
              </a:rPr>
              <a:t>3dDeconvolve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incorporate physiological noise cancellation, and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correction for EPI time series autocorrelation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</a:t>
            </a:r>
            <a:r>
              <a:rPr b="1" lang="en-US" sz="2400" spc="-1" strike="noStrike">
                <a:solidFill>
                  <a:srgbClr val="2db811"/>
                </a:solidFill>
                <a:latin typeface="Courier New Bold"/>
                <a:ea typeface="ＭＳ Ｐゴシック"/>
              </a:rPr>
              <a:t>3dREMLfit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], and …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More surface-based analysis tools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Especially for inter-subject (group) analyses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Better EPI-anatomical registration tools</a:t>
            </a:r>
            <a:r>
              <a:rPr b="0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</a:t>
            </a:r>
            <a:r>
              <a:rPr b="1" lang="en-US" sz="2400" spc="-1" strike="noStrike">
                <a:solidFill>
                  <a:srgbClr val="2db811"/>
                </a:solidFill>
                <a:latin typeface="Courier New Bold"/>
                <a:ea typeface="ＭＳ Ｐゴシック"/>
              </a:rPr>
              <a:t>3dAllineate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 nonlinear 3D inter-subject registration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Integrating some external diffusion tensor </a:t>
            </a:r>
            <a:r>
              <a:rPr b="0" lang="en-US" sz="20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(DTI)</a:t>
            </a:r>
            <a:r>
              <a:rPr b="0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 tools with AFNI </a:t>
            </a:r>
            <a:r>
              <a:rPr b="0" lang="en-US" sz="20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(e.g., </a:t>
            </a:r>
            <a:r>
              <a:rPr b="0" i="1" lang="en-US" sz="20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DTIquery</a:t>
            </a:r>
            <a:r>
              <a:rPr b="0" i="1" lang="en-US" sz="6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 </a:t>
            </a:r>
            <a:r>
              <a:rPr b="0" lang="en-US" sz="20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Integrating more atlas datasets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(animal and human)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into AFNI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8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Semi-linear global deconvolution analysis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Rectangle 3"/>
          <p:cNvSpPr/>
          <p:nvPr/>
        </p:nvSpPr>
        <p:spPr>
          <a:xfrm>
            <a:off x="995400" y="177840"/>
            <a:ext cx="7098840" cy="761760"/>
          </a:xfrm>
          <a:prstGeom prst="rect">
            <a:avLst/>
          </a:prstGeom>
          <a:solidFill>
            <a:srgbClr val="ffff01"/>
          </a:solidFill>
          <a:ln w="57150">
            <a:solidFill>
              <a:srgbClr val="e600e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Ongoing AFNI+SUMA Projects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Text Box 4"/>
          <p:cNvSpPr/>
          <p:nvPr/>
        </p:nvSpPr>
        <p:spPr>
          <a:xfrm>
            <a:off x="7682040" y="2838600"/>
            <a:ext cx="1348560" cy="674280"/>
          </a:xfrm>
          <a:prstGeom prst="rect">
            <a:avLst/>
          </a:prstGeom>
          <a:noFill/>
          <a:ln w="3810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80000"/>
              </a:lnSpc>
            </a:pPr>
            <a:r>
              <a:rPr b="0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This one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is done</a:t>
            </a:r>
            <a:r>
              <a:rPr b="1" i="1" lang="en-US" sz="24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Line 5"/>
          <p:cNvSpPr/>
          <p:nvPr/>
        </p:nvSpPr>
        <p:spPr>
          <a:xfrm flipH="1" flipV="1">
            <a:off x="6825960" y="2844720"/>
            <a:ext cx="816120" cy="123840"/>
          </a:xfrm>
          <a:prstGeom prst="line">
            <a:avLst/>
          </a:prstGeom>
          <a:ln w="9525">
            <a:solidFill>
              <a:srgbClr val="000000"/>
            </a:solidFill>
            <a:round/>
            <a:headEnd len="lg" type="stealth" w="med"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77" name="Line 6"/>
          <p:cNvSpPr/>
          <p:nvPr/>
        </p:nvSpPr>
        <p:spPr>
          <a:xfrm flipH="1">
            <a:off x="7194240" y="3503520"/>
            <a:ext cx="430200" cy="671400"/>
          </a:xfrm>
          <a:prstGeom prst="line">
            <a:avLst/>
          </a:prstGeom>
          <a:ln w="9525">
            <a:solidFill>
              <a:srgbClr val="000000"/>
            </a:solidFill>
            <a:round/>
            <a:headEnd len="lg" type="stealth" w="med"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78" name="Freeform 7"/>
          <p:cNvSpPr/>
          <p:nvPr/>
        </p:nvSpPr>
        <p:spPr>
          <a:xfrm>
            <a:off x="8642520" y="1414440"/>
            <a:ext cx="321840" cy="1375920"/>
          </a:xfrm>
          <a:custGeom>
            <a:avLst/>
            <a:gdLst>
              <a:gd name="textAreaLeft" fmla="*/ 0 w 321840"/>
              <a:gd name="textAreaRight" fmla="*/ 322200 w 321840"/>
              <a:gd name="textAreaTop" fmla="*/ 0 h 1375920"/>
              <a:gd name="textAreaBottom" fmla="*/ 1376280 h 1375920"/>
            </a:gdLst>
            <a:ahLst/>
            <a:rect l="textAreaLeft" t="textAreaTop" r="textAreaRight" b="textAreaBottom"/>
            <a:pathLst>
              <a:path w="203" h="867">
                <a:moveTo>
                  <a:pt x="203" y="867"/>
                </a:moveTo>
                <a:lnTo>
                  <a:pt x="203" y="7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len="lg" type="stealth" w="med"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79" name="Line 8"/>
          <p:cNvSpPr/>
          <p:nvPr/>
        </p:nvSpPr>
        <p:spPr>
          <a:xfrm flipH="1">
            <a:off x="8051760" y="3600360"/>
            <a:ext cx="496800" cy="1377720"/>
          </a:xfrm>
          <a:prstGeom prst="line">
            <a:avLst/>
          </a:prstGeom>
          <a:ln w="9525">
            <a:solidFill>
              <a:srgbClr val="000000"/>
            </a:solidFill>
            <a:round/>
            <a:headEnd len="lg" type="stealth" w="med"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57080" y="465120"/>
            <a:ext cx="7789680" cy="1142640"/>
          </a:xfrm>
          <a:prstGeom prst="rect">
            <a:avLst/>
          </a:prstGeom>
          <a:solidFill>
            <a:srgbClr val="ffff01"/>
          </a:solidFill>
          <a:ln w="76320">
            <a:solidFill>
              <a:srgbClr val="339966"/>
            </a:solidFill>
            <a:miter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Quick Intro to MRI and FMRI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1509840" y="1812960"/>
            <a:ext cx="6433920" cy="1096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 algn="ctr">
              <a:lnSpc>
                <a:spcPct val="8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Physics and Physiology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(in pretty small doses)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4" descr="axi"/>
          <p:cNvPicPr/>
          <p:nvPr/>
        </p:nvPicPr>
        <p:blipFill>
          <a:blip r:embed="rId1"/>
          <a:stretch/>
        </p:blipFill>
        <p:spPr>
          <a:xfrm>
            <a:off x="208080" y="2527200"/>
            <a:ext cx="1807920" cy="3277800"/>
          </a:xfrm>
          <a:prstGeom prst="rect">
            <a:avLst/>
          </a:prstGeom>
          <a:ln w="12700">
            <a:solidFill>
              <a:srgbClr val="ff011c"/>
            </a:solidFill>
            <a:miter/>
          </a:ln>
        </p:spPr>
      </p:pic>
      <p:pic>
        <p:nvPicPr>
          <p:cNvPr id="191" name="Picture 5" descr="cor"/>
          <p:cNvPicPr/>
          <p:nvPr/>
        </p:nvPicPr>
        <p:blipFill>
          <a:blip r:embed="rId2"/>
          <a:stretch/>
        </p:blipFill>
        <p:spPr>
          <a:xfrm>
            <a:off x="2141640" y="2521080"/>
            <a:ext cx="1807920" cy="3277800"/>
          </a:xfrm>
          <a:prstGeom prst="rect">
            <a:avLst/>
          </a:prstGeom>
          <a:ln w="12700">
            <a:solidFill>
              <a:srgbClr val="ff011c"/>
            </a:solidFill>
            <a:miter/>
          </a:ln>
        </p:spPr>
      </p:pic>
      <p:pic>
        <p:nvPicPr>
          <p:cNvPr id="192" name="Picture 6" descr="sag"/>
          <p:cNvPicPr/>
          <p:nvPr/>
        </p:nvPicPr>
        <p:blipFill>
          <a:blip r:embed="rId3"/>
          <a:stretch/>
        </p:blipFill>
        <p:spPr>
          <a:xfrm>
            <a:off x="4076640" y="2521080"/>
            <a:ext cx="2914200" cy="3277800"/>
          </a:xfrm>
          <a:prstGeom prst="rect">
            <a:avLst/>
          </a:prstGeom>
          <a:ln w="12700">
            <a:solidFill>
              <a:srgbClr val="ff011c"/>
            </a:solidFill>
            <a:miter/>
          </a:ln>
        </p:spPr>
      </p:pic>
      <p:sp>
        <p:nvSpPr>
          <p:cNvPr id="193" name="Text Box 7"/>
          <p:cNvSpPr/>
          <p:nvPr/>
        </p:nvSpPr>
        <p:spPr>
          <a:xfrm>
            <a:off x="7120080" y="2589480"/>
            <a:ext cx="1758600" cy="1642320"/>
          </a:xfrm>
          <a:prstGeom prst="rect">
            <a:avLst/>
          </a:prstGeom>
          <a:noFill/>
          <a:ln w="127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MRI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 = Cool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(and useful)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Pictures about anatomy (spatial structure)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 Box 8"/>
          <p:cNvSpPr/>
          <p:nvPr/>
        </p:nvSpPr>
        <p:spPr>
          <a:xfrm>
            <a:off x="711360" y="5896080"/>
            <a:ext cx="6111000" cy="610200"/>
          </a:xfrm>
          <a:prstGeom prst="rect">
            <a:avLst/>
          </a:prstGeom>
          <a:noFill/>
          <a:ln w="3175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90000"/>
              </a:lnSpc>
            </a:pP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2D slices extracted from a 3D (volumetric) image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en-US" sz="18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[resolution about 1×1×1 mm ; acquisition time about 10 min]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 Box 9"/>
          <p:cNvSpPr/>
          <p:nvPr/>
        </p:nvSpPr>
        <p:spPr>
          <a:xfrm>
            <a:off x="7120080" y="4785120"/>
            <a:ext cx="1758600" cy="1642320"/>
          </a:xfrm>
          <a:prstGeom prst="rect">
            <a:avLst/>
          </a:prstGeom>
          <a:noFill/>
          <a:ln w="1270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FMRI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 = Cool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(and useful)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Pictures about function (temporal structure)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80960" y="150840"/>
            <a:ext cx="8183160" cy="632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Synopsis of MRI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60440" y="789120"/>
            <a:ext cx="8430840" cy="5841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1)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Put subject in big magnetic field </a:t>
            </a:r>
            <a:r>
              <a:rPr b="0" i="1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1142"/>
                </a:solidFill>
                <a:latin typeface="Arial"/>
                <a:ea typeface="ＭＳ Ｐゴシック"/>
              </a:rPr>
              <a:t>0</a:t>
            </a:r>
            <a:r>
              <a:rPr b="0" lang="en-US" sz="2000" spc="-1" strike="noStrike" baseline="-25000">
                <a:solidFill>
                  <a:srgbClr val="001142"/>
                </a:solidFill>
                <a:latin typeface="Arial"/>
                <a:ea typeface="ＭＳ Ｐゴシック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(and leave him there)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Magnetizes the H nuclei in water (</a:t>
            </a:r>
            <a:r>
              <a:rPr b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H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2)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Transmit radio waves (RF) into subject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[about 3 ms]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Perturbs the magnetization of the water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3)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Turn off radio wave transmitter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4)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Receive radio waves re-transmitted by subject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 H nuclei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Manipulate re-transmission with magnetic fields during this </a:t>
            </a:r>
            <a:r>
              <a:rPr b="0" i="1" lang="en-US" sz="20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readout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interval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[10-100 ms]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100000"/>
              </a:lnSpc>
              <a:spcBef>
                <a:spcPts val="269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Radio waves transmitted by H nuclei are sensitive to magnetic fields — both those imposed from outside and </a:t>
            </a: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those generated inside the body: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100000"/>
              </a:lnSpc>
              <a:spcBef>
                <a:spcPts val="269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Magnetic fields generated by tissue components — </a:t>
            </a: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both on the micro and macro scales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—  change the data and so change the computed image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5)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Store measured radio wave data vs. time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Now go back to </a:t>
            </a:r>
            <a:r>
              <a:rPr b="0" lang="en-US" sz="20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2)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get some more data [many many times]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chemeClr val="accent2"/>
                </a:solidFill>
                <a:latin typeface="Arial"/>
                <a:ea typeface="ＭＳ Ｐゴシック"/>
              </a:rPr>
              <a:t>6)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Process raw radio wave data to reconstruct images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Allow subject to leave scanner (optional)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barmagnet"/>
          <p:cNvPicPr/>
          <p:nvPr/>
        </p:nvPicPr>
        <p:blipFill>
          <a:blip r:embed="rId1"/>
          <a:stretch/>
        </p:blipFill>
        <p:spPr>
          <a:xfrm>
            <a:off x="34920" y="1994040"/>
            <a:ext cx="9065880" cy="451296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80960" y="104760"/>
            <a:ext cx="8572320" cy="83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</a:t>
            </a:r>
            <a:r>
              <a:rPr b="0" lang="en-US" sz="3600" spc="-1" strike="noStrike" baseline="-25000">
                <a:solidFill>
                  <a:srgbClr val="001142"/>
                </a:solidFill>
                <a:latin typeface="Arial"/>
                <a:ea typeface="ＭＳ Ｐゴシック"/>
              </a:rPr>
              <a:t>0</a:t>
            </a:r>
            <a:r>
              <a:rPr b="0" i="1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= </a:t>
            </a: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Big Field Produced by Main Magnet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3280" y="822240"/>
            <a:ext cx="8183160" cy="1152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Purpose is to align H protons in H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 (little magnets)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Units of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are </a:t>
            </a:r>
            <a:r>
              <a:rPr b="1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Tesla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(Earth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 field is about 0.00005 Tesla)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Typical field used in FMRI is 3 Tesla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1" name="Group 5"/>
          <p:cNvGrpSpPr/>
          <p:nvPr/>
        </p:nvGrpSpPr>
        <p:grpSpPr>
          <a:xfrm>
            <a:off x="1238400" y="4417200"/>
            <a:ext cx="6679440" cy="997560"/>
            <a:chOff x="1238400" y="4417200"/>
            <a:chExt cx="6679440" cy="997560"/>
          </a:xfrm>
        </p:grpSpPr>
        <p:sp>
          <p:nvSpPr>
            <p:cNvPr id="202" name="Text Box 6"/>
            <p:cNvSpPr/>
            <p:nvPr/>
          </p:nvSpPr>
          <p:spPr>
            <a:xfrm>
              <a:off x="1238400" y="4417200"/>
              <a:ext cx="667944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Times New Roman"/>
                  <a:ea typeface="ＭＳ Ｐゴシック"/>
                </a:rPr>
                <a:t>[Little magnets lining up with external lines of force]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Line 7"/>
            <p:cNvSpPr/>
            <p:nvPr/>
          </p:nvSpPr>
          <p:spPr>
            <a:xfrm>
              <a:off x="1649520" y="4678200"/>
              <a:ext cx="66240" cy="530280"/>
            </a:xfrm>
            <a:prstGeom prst="line">
              <a:avLst/>
            </a:prstGeom>
            <a:ln w="38100">
              <a:solidFill>
                <a:srgbClr val="fafd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4" name="Line 8"/>
            <p:cNvSpPr/>
            <p:nvPr/>
          </p:nvSpPr>
          <p:spPr>
            <a:xfrm>
              <a:off x="7441920" y="4711680"/>
              <a:ext cx="405000" cy="703080"/>
            </a:xfrm>
            <a:prstGeom prst="line">
              <a:avLst/>
            </a:prstGeom>
            <a:ln w="38100">
              <a:solidFill>
                <a:srgbClr val="fafd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205" name="Group 9"/>
          <p:cNvGrpSpPr/>
          <p:nvPr/>
        </p:nvGrpSpPr>
        <p:grpSpPr>
          <a:xfrm>
            <a:off x="1759680" y="2788920"/>
            <a:ext cx="6273000" cy="724320"/>
            <a:chOff x="1759680" y="2788920"/>
            <a:chExt cx="6273000" cy="724320"/>
          </a:xfrm>
        </p:grpSpPr>
        <p:sp>
          <p:nvSpPr>
            <p:cNvPr id="206" name="Text Box 10"/>
            <p:cNvSpPr/>
            <p:nvPr/>
          </p:nvSpPr>
          <p:spPr>
            <a:xfrm>
              <a:off x="1759680" y="3058200"/>
              <a:ext cx="562644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Times New Roman"/>
                  <a:ea typeface="ＭＳ Ｐゴシック"/>
                </a:rPr>
                <a:t>[Main magnet and some of its lines of force]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Line 11"/>
            <p:cNvSpPr/>
            <p:nvPr/>
          </p:nvSpPr>
          <p:spPr>
            <a:xfrm flipH="1" flipV="1">
              <a:off x="2061360" y="2904840"/>
              <a:ext cx="63360" cy="414360"/>
            </a:xfrm>
            <a:prstGeom prst="line">
              <a:avLst/>
            </a:prstGeom>
            <a:ln w="38100">
              <a:solidFill>
                <a:srgbClr val="fafd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8" name="Line 12"/>
            <p:cNvSpPr/>
            <p:nvPr/>
          </p:nvSpPr>
          <p:spPr>
            <a:xfrm flipV="1">
              <a:off x="6992280" y="2788920"/>
              <a:ext cx="1040400" cy="530280"/>
            </a:xfrm>
            <a:prstGeom prst="line">
              <a:avLst/>
            </a:prstGeom>
            <a:ln w="38100">
              <a:solidFill>
                <a:srgbClr val="fafd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3" descr="ranmag_1"/>
          <p:cNvPicPr/>
          <p:nvPr/>
        </p:nvPicPr>
        <p:blipFill>
          <a:blip r:embed="rId1"/>
          <a:stretch/>
        </p:blipFill>
        <p:spPr>
          <a:xfrm>
            <a:off x="106200" y="239760"/>
            <a:ext cx="5868720" cy="3015720"/>
          </a:xfrm>
          <a:prstGeom prst="rect">
            <a:avLst/>
          </a:prstGeom>
          <a:ln w="0">
            <a:noFill/>
          </a:ln>
        </p:spPr>
      </p:pic>
      <p:sp>
        <p:nvSpPr>
          <p:cNvPr id="210" name="Text Box 4"/>
          <p:cNvSpPr/>
          <p:nvPr/>
        </p:nvSpPr>
        <p:spPr>
          <a:xfrm>
            <a:off x="5956200" y="148320"/>
            <a:ext cx="3298320" cy="320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90000"/>
              </a:lnSpc>
              <a:buClr>
                <a:srgbClr val="000000"/>
              </a:buClr>
              <a:buFont typeface="Symbol"/>
              <a:buChar char="¨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Subject is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Times New Roman"/>
                <a:ea typeface="ＭＳ Ｐゴシック"/>
              </a:rPr>
              <a:t>magnetized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00000"/>
              </a:buClr>
              <a:buFont typeface="Symbol"/>
              <a:buChar char="¨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Small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produces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small net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Times New Roman"/>
                <a:ea typeface="ＭＳ Ｐゴシック"/>
              </a:rPr>
              <a:t>magnetization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00000"/>
              </a:buClr>
              <a:buFont typeface="Symbol"/>
              <a:buChar char="¨"/>
            </a:pP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Thermal energy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tries to randomize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alignment of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proton magnets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6" descr="ranmag_2"/>
          <p:cNvPicPr/>
          <p:nvPr/>
        </p:nvPicPr>
        <p:blipFill>
          <a:blip r:embed="rId2"/>
          <a:stretch/>
        </p:blipFill>
        <p:spPr>
          <a:xfrm>
            <a:off x="106200" y="3522600"/>
            <a:ext cx="5852880" cy="305712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7"/>
          <p:cNvSpPr/>
          <p:nvPr/>
        </p:nvSpPr>
        <p:spPr>
          <a:xfrm>
            <a:off x="5962680" y="3621600"/>
            <a:ext cx="2952000" cy="29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marL="216000" indent="-216000">
              <a:lnSpc>
                <a:spcPct val="90000"/>
              </a:lnSpc>
              <a:buClr>
                <a:srgbClr val="000000"/>
              </a:buClr>
              <a:buFont typeface="Symbol"/>
              <a:buChar char="¨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Larger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produces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larger net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magnetization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lined up with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00000"/>
              </a:buClr>
              <a:buFont typeface="Symbol"/>
              <a:buChar char="¨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Reality check: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1" lang="en-US" sz="24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0.0003%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of protons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aligned per Tesla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of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Line 8"/>
          <p:cNvSpPr/>
          <p:nvPr/>
        </p:nvSpPr>
        <p:spPr>
          <a:xfrm>
            <a:off x="63360" y="3389040"/>
            <a:ext cx="9040680" cy="360"/>
          </a:xfrm>
          <a:prstGeom prst="line">
            <a:avLst/>
          </a:prstGeom>
          <a:ln w="3175">
            <a:solidFill>
              <a:srgbClr val="1113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i="1" lang="en-US" sz="24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Application>LibreOffice/7.5.4.2$MacOSX_X86_64 LibreOffice_project/36ccfdc35048b057fd9854c757a8b67ec53977b6</Application>
  <AppVersion>15.0000</AppVersion>
  <Words>6870</Words>
  <Paragraphs>757</Paragraphs>
  <Company>NIMH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2023-10-18T16:47:56Z</dcterms:modified>
  <cp:revision>214</cp:revision>
  <dc:subject/>
  <dc:title>AFNI &amp; FMRI Introduction, Concepts, Principles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39</vt:i4>
  </property>
  <property fmtid="{D5CDD505-2E9C-101B-9397-08002B2CF9AE}" pid="3" name="MMClips">
    <vt:i4>6</vt:i4>
  </property>
  <property fmtid="{D5CDD505-2E9C-101B-9397-08002B2CF9AE}" pid="4" name="Notes">
    <vt:i4>58</vt:i4>
  </property>
  <property fmtid="{D5CDD505-2E9C-101B-9397-08002B2CF9AE}" pid="5" name="PresentationFormat">
    <vt:lpwstr>On-screen Show (4:3)</vt:lpwstr>
  </property>
  <property fmtid="{D5CDD505-2E9C-101B-9397-08002B2CF9AE}" pid="6" name="Slides">
    <vt:i4>59</vt:i4>
  </property>
</Properties>
</file>