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2" r:id="rId3"/>
    <p:sldMasterId id="2147483688" r:id="rId4"/>
    <p:sldMasterId id="2147483702" r:id="rId5"/>
  </p:sldMasterIdLst>
  <p:notesMasterIdLst>
    <p:notesMasterId r:id="rId93"/>
  </p:notesMasterIdLst>
  <p:sldIdLst>
    <p:sldId id="464" r:id="rId6"/>
    <p:sldId id="412" r:id="rId7"/>
    <p:sldId id="411" r:id="rId8"/>
    <p:sldId id="427" r:id="rId9"/>
    <p:sldId id="428" r:id="rId10"/>
    <p:sldId id="429" r:id="rId11"/>
    <p:sldId id="430" r:id="rId12"/>
    <p:sldId id="432" r:id="rId13"/>
    <p:sldId id="431" r:id="rId14"/>
    <p:sldId id="289" r:id="rId15"/>
    <p:sldId id="342" r:id="rId16"/>
    <p:sldId id="356" r:id="rId17"/>
    <p:sldId id="358" r:id="rId18"/>
    <p:sldId id="293" r:id="rId19"/>
    <p:sldId id="295" r:id="rId20"/>
    <p:sldId id="306" r:id="rId21"/>
    <p:sldId id="395" r:id="rId22"/>
    <p:sldId id="413" r:id="rId23"/>
    <p:sldId id="396" r:id="rId24"/>
    <p:sldId id="397" r:id="rId25"/>
    <p:sldId id="398" r:id="rId26"/>
    <p:sldId id="399" r:id="rId27"/>
    <p:sldId id="308" r:id="rId28"/>
    <p:sldId id="360" r:id="rId29"/>
    <p:sldId id="359" r:id="rId30"/>
    <p:sldId id="409" r:id="rId31"/>
    <p:sldId id="410" r:id="rId32"/>
    <p:sldId id="309" r:id="rId33"/>
    <p:sldId id="433" r:id="rId34"/>
    <p:sldId id="434" r:id="rId35"/>
    <p:sldId id="435" r:id="rId36"/>
    <p:sldId id="455" r:id="rId37"/>
    <p:sldId id="436" r:id="rId38"/>
    <p:sldId id="437" r:id="rId39"/>
    <p:sldId id="456" r:id="rId40"/>
    <p:sldId id="457" r:id="rId41"/>
    <p:sldId id="458" r:id="rId42"/>
    <p:sldId id="459" r:id="rId43"/>
    <p:sldId id="460" r:id="rId44"/>
    <p:sldId id="461" r:id="rId45"/>
    <p:sldId id="462" r:id="rId46"/>
    <p:sldId id="463" r:id="rId47"/>
    <p:sldId id="287" r:id="rId48"/>
    <p:sldId id="271" r:id="rId49"/>
    <p:sldId id="273" r:id="rId50"/>
    <p:sldId id="286" r:id="rId51"/>
    <p:sldId id="262" r:id="rId52"/>
    <p:sldId id="294" r:id="rId53"/>
    <p:sldId id="350" r:id="rId54"/>
    <p:sldId id="414" r:id="rId55"/>
    <p:sldId id="296" r:id="rId56"/>
    <p:sldId id="310" r:id="rId57"/>
    <p:sldId id="311" r:id="rId58"/>
    <p:sldId id="344" r:id="rId59"/>
    <p:sldId id="345" r:id="rId60"/>
    <p:sldId id="346" r:id="rId61"/>
    <p:sldId id="347" r:id="rId62"/>
    <p:sldId id="348" r:id="rId63"/>
    <p:sldId id="349" r:id="rId64"/>
    <p:sldId id="312" r:id="rId65"/>
    <p:sldId id="442" r:id="rId66"/>
    <p:sldId id="443" r:id="rId67"/>
    <p:sldId id="444" r:id="rId68"/>
    <p:sldId id="445" r:id="rId69"/>
    <p:sldId id="446" r:id="rId70"/>
    <p:sldId id="362" r:id="rId71"/>
    <p:sldId id="366" r:id="rId72"/>
    <p:sldId id="363" r:id="rId73"/>
    <p:sldId id="365" r:id="rId74"/>
    <p:sldId id="367" r:id="rId75"/>
    <p:sldId id="368" r:id="rId76"/>
    <p:sldId id="370" r:id="rId77"/>
    <p:sldId id="371" r:id="rId78"/>
    <p:sldId id="373" r:id="rId79"/>
    <p:sldId id="425" r:id="rId80"/>
    <p:sldId id="426" r:id="rId81"/>
    <p:sldId id="372" r:id="rId82"/>
    <p:sldId id="374" r:id="rId83"/>
    <p:sldId id="377" r:id="rId84"/>
    <p:sldId id="375" r:id="rId85"/>
    <p:sldId id="400" r:id="rId86"/>
    <p:sldId id="401" r:id="rId87"/>
    <p:sldId id="402" r:id="rId88"/>
    <p:sldId id="403" r:id="rId89"/>
    <p:sldId id="404" r:id="rId90"/>
    <p:sldId id="405" r:id="rId91"/>
    <p:sldId id="406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0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2080" y="200"/>
      </p:cViewPr>
      <p:guideLst>
        <p:guide orient="horz" pos="1200"/>
        <p:guide pos="2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4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>
                <a:latin typeface="Arial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latin typeface="Arial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1">
                <a:latin typeface="Arial" pitchFamily="2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1589232E-6469-4849-9CDE-66FE38064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94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6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6" charset="0"/>
        <a:ea typeface="ＭＳ Ｐゴシック" pitchFamily="2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6" charset="0"/>
        <a:ea typeface="ＭＳ Ｐゴシック" pitchFamily="2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6" charset="0"/>
        <a:ea typeface="ＭＳ Ｐゴシック" pitchFamily="2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6" charset="0"/>
        <a:ea typeface="ＭＳ Ｐゴシック" pitchFamily="2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896E4D-D605-F746-96DB-2AC468EA27E2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11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3A7176-D7B9-6B4F-BDD9-F6FCCB45C239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31A2C8-F643-C94A-A99D-D55ED70F2B4C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90148C-A223-4E49-B817-6D474CBB718C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EC8A6D-B57B-C74A-AE49-21DFAA8FDDC1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CA" dirty="0">
                <a:latin typeface="Times New Roman" charset="0"/>
                <a:ea typeface="ＭＳ Ｐゴシック" charset="0"/>
                <a:cs typeface="ＭＳ Ｐゴシック" charset="0"/>
              </a:rPr>
              <a:t>Not all algorithms are created equally.  Affine versus higher order term (reference ASB)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215DF4-5934-1447-93AC-AC5CF2FC4F0B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10CE8F-6003-2D4C-8870-91D5732D97BF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BADDEB-15B4-A147-B111-79241922FDF5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9E5D24-3ABC-F046-96DB-F3CB8AB9104E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934D28-C858-F840-B1E8-3A44045537E7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016813-F7D1-454F-BC63-36DACCE1A086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Typically, we take the log of the equation and fit the linear form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F39FB5-0D1D-D54F-9436-F43B974B5BE2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9A6987-1601-C34C-A18D-2F45B2E37B05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7E6648-AB16-B647-B481-B1E085BCBDA0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The n volumes of a dti dataset can be seen as a random vector of n components and m elements where m is the number of voxels in the imaged volume.</a:t>
            </a:r>
          </a:p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We compute a new set of n volumes </a:t>
            </a: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PCA reference: Anderson TW 1957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242951-F93F-1043-A047-128C4368420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The n volumes of a dti dataset can be seen as a random vector of n components and m elements where m is the number of voxels in the imaged volume.</a:t>
            </a:r>
          </a:p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We compute a new set of n volumes </a:t>
            </a: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PCA reference: Anderson TW 1957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3E4756-E8ED-B246-B0E8-1E4AFDDC91CE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9ED536-E923-724E-BF3F-A17CEBBB2042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74E627E-98DE-8447-81B1-B2D9F3538E88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Living Phantom standard deviation across N=21 scans from 5 sites (BOS = 6, CIN = 4, PHI = 5, UCLA = 3, STL=3).  These were processed with the individual target T2 which were all rigidly co-registered.  Mean FA is from the EPI corrected data.  All data were corrected for Eddy and Motion.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691460-EA03-B44C-A3B8-68BFF41429A0}" type="slidenum">
              <a:rPr lang="en-US" sz="120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83EA9F-5D8B-9B40-96CC-9689C4F242E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B61DFC-CFD8-C449-8C71-1EEA57D8F3F0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409683-B595-C948-B5EE-CA260031820D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A23F87-FDB5-3548-8F38-B2A3CED001C9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742F403-E368-444D-8237-878412E1A66C}" type="datetime1">
              <a:rPr lang="en-US" smtClean="0">
                <a:latin typeface="Times New Roman" pitchFamily="18" charset="0"/>
              </a:rPr>
              <a:pPr>
                <a:defRPr/>
              </a:pPr>
              <a:t>3/27/19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29057" indent="-280406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162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7027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18927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1DE404-CE02-4F71-9CF0-1EF406343F41}" type="slidenum">
              <a:rPr kumimoji="0" lang="en-US" sz="1200" b="0"/>
              <a:pPr/>
              <a:t>35</a:t>
            </a:fld>
            <a:endParaRPr kumimoji="0" lang="en-US" sz="1200" b="0"/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47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742F403-E368-444D-8237-878412E1A66C}" type="datetime1">
              <a:rPr lang="en-US" smtClean="0">
                <a:latin typeface="Times New Roman" pitchFamily="18" charset="0"/>
              </a:rPr>
              <a:pPr>
                <a:defRPr/>
              </a:pPr>
              <a:t>3/27/19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29057" indent="-280406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162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7027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18927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1DE404-CE02-4F71-9CF0-1EF406343F41}" type="slidenum">
              <a:rPr kumimoji="0" lang="en-US" sz="1200" b="0"/>
              <a:pPr/>
              <a:t>36</a:t>
            </a:fld>
            <a:endParaRPr kumimoji="0" lang="en-US" sz="1200" b="0"/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574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742F403-E368-444D-8237-878412E1A66C}" type="datetime1">
              <a:rPr lang="en-US" smtClean="0">
                <a:latin typeface="Times New Roman" pitchFamily="18" charset="0"/>
              </a:rPr>
              <a:pPr>
                <a:defRPr/>
              </a:pPr>
              <a:t>3/27/19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29057" indent="-280406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162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7027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18927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1DE404-CE02-4F71-9CF0-1EF406343F41}" type="slidenum">
              <a:rPr kumimoji="0" lang="en-US" sz="1200" b="0"/>
              <a:pPr/>
              <a:t>37</a:t>
            </a:fld>
            <a:endParaRPr kumimoji="0" lang="en-US" sz="1200" b="0"/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273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742F403-E368-444D-8237-878412E1A66C}" type="datetime1">
              <a:rPr lang="en-US" smtClean="0">
                <a:latin typeface="Times New Roman" pitchFamily="18" charset="0"/>
              </a:rPr>
              <a:pPr>
                <a:defRPr/>
              </a:pPr>
              <a:t>3/27/19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29057" indent="-280406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162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7027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18927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1DE404-CE02-4F71-9CF0-1EF406343F41}" type="slidenum">
              <a:rPr kumimoji="0" lang="en-US" sz="1200" b="0"/>
              <a:pPr/>
              <a:t>38</a:t>
            </a:fld>
            <a:endParaRPr kumimoji="0" lang="en-US" sz="1200" b="0"/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837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83EA9F-5D8B-9B40-96CC-9689C4F242E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46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742F403-E368-444D-8237-878412E1A66C}" type="datetime1">
              <a:rPr lang="en-US" smtClean="0">
                <a:latin typeface="Times New Roman" pitchFamily="18" charset="0"/>
              </a:rPr>
              <a:pPr>
                <a:defRPr/>
              </a:pPr>
              <a:t>3/27/19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29057" indent="-280406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162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7027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18927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1DE404-CE02-4F71-9CF0-1EF406343F41}" type="slidenum">
              <a:rPr kumimoji="0" lang="en-US" sz="1200" b="0"/>
              <a:pPr/>
              <a:t>40</a:t>
            </a:fld>
            <a:endParaRPr kumimoji="0" lang="en-US" sz="1200" b="0"/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989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742F403-E368-444D-8237-878412E1A66C}" type="datetime1">
              <a:rPr lang="en-US" smtClean="0">
                <a:latin typeface="Times New Roman" pitchFamily="18" charset="0"/>
              </a:rPr>
              <a:pPr>
                <a:defRPr/>
              </a:pPr>
              <a:t>3/27/19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29057" indent="-280406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2162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70276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18927" indent="-224325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D1DE404-CE02-4F71-9CF0-1EF406343F41}" type="slidenum">
              <a:rPr kumimoji="0" lang="en-US" sz="1200" b="0"/>
              <a:pPr/>
              <a:t>41</a:t>
            </a:fld>
            <a:endParaRPr kumimoji="0" lang="en-US" sz="1200" b="0"/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47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1"/>
          <p:cNvSpPr txBox="1">
            <a:spLocks noGrp="1" noChangeArrowheads="1"/>
          </p:cNvSpPr>
          <p:nvPr/>
        </p:nvSpPr>
        <p:spPr bwMode="auto">
          <a:xfrm>
            <a:off x="3887133" y="0"/>
            <a:ext cx="2970868" cy="45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07" tIns="44853" rIns="89707" bIns="44853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9CF7E4BE-E7FF-456E-9D3F-894FD29E2506}" type="datetime1">
              <a:rPr kumimoji="0" lang="en-US" sz="1200" b="0"/>
              <a:pPr algn="r"/>
              <a:t>3/27/19</a:t>
            </a:fld>
            <a:endParaRPr kumimoji="0" lang="en-US" sz="1200" b="0"/>
          </a:p>
        </p:txBody>
      </p:sp>
      <p:sp>
        <p:nvSpPr>
          <p:cNvPr id="172035" name="Rectangle 13"/>
          <p:cNvSpPr txBox="1">
            <a:spLocks noGrp="1" noChangeArrowheads="1"/>
          </p:cNvSpPr>
          <p:nvPr/>
        </p:nvSpPr>
        <p:spPr bwMode="auto">
          <a:xfrm>
            <a:off x="3887133" y="8684927"/>
            <a:ext cx="2970868" cy="45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07" tIns="44853" rIns="89707" bIns="44853" anchor="b"/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fld id="{6122450C-027B-460E-8BD4-D73410B6C72C}" type="slidenum">
              <a:rPr kumimoji="0" lang="en-US" sz="1200" b="0"/>
              <a:pPr algn="r"/>
              <a:t>42</a:t>
            </a:fld>
            <a:endParaRPr kumimoji="0" lang="en-US" sz="1200" b="0"/>
          </a:p>
        </p:txBody>
      </p:sp>
      <p:sp>
        <p:nvSpPr>
          <p:cNvPr id="172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331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A64AFB-2D65-E548-996A-3D17882594E3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B9C8AD-1BAA-D242-BDF7-5BECF1D5B9C8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E1D9D3-B6E4-BB4E-B9A8-DBB55DE01CFE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E4948D-7FF7-C841-894C-A4813F8C705F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B11701-BE29-7049-895C-929CF30B8FA0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FFEFC8-57C3-124B-9B59-59C49A4ECB22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71A8C3-0649-EF4A-AC56-C4FE48FD04B3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E11378-14B7-9846-A14A-66EC0E93562F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7EC4D2-B32D-3247-BD67-6E80466F089B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E56685-AD7B-3B42-9D87-BF1E71675B89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3F3E9A-3228-9643-A878-B99D66F5B74B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E7CA76-AEBA-ED47-B8AB-E65AEBEB3BF5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B9C8AD-1BAA-D242-BDF7-5BECF1D5B9C8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E1513D-EFBA-DE40-B308-55466CD03174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1065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C22F63-DB8E-8246-B271-4F70D3D808A3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10854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A1FCBE-B3B8-B049-9BB5-E8B2DF2A3184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81475" cy="3135313"/>
          </a:xfrm>
          <a:solidFill>
            <a:srgbClr val="FFFFFF"/>
          </a:solidFill>
          <a:ln/>
        </p:spPr>
      </p:sp>
      <p:sp>
        <p:nvSpPr>
          <p:cNvPr id="11059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486D3A-2EF0-7A45-BF95-70186EBB8D33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6FE207-99B3-1844-9047-50BA8E0E6420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2CBBF4-CA46-E44C-A6BD-DE00922F12F6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A23B86-C641-CD4D-8A33-DE5E09E1712E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E861B-9B01-CC4B-AAE9-967E2F8003A4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83EA9F-5D8B-9B40-96CC-9689C4F242E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Figure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B09F2-BD01-4119-AC98-F27E50A0C516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F70693-9448-F54E-BA6F-751D6204D02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Supplemental</a:t>
            </a:r>
            <a:r>
              <a:rPr lang="en-US" baseline="0" dirty="0"/>
              <a:t> figure S5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B09F2-BD01-4119-AC98-F27E50A0C516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Figure 4 – Difference</a:t>
            </a:r>
            <a:r>
              <a:rPr lang="en-US" baseline="0" dirty="0"/>
              <a:t> in distribution of outliers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B09F2-BD01-4119-AC98-F27E50A0C516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996204-4F9F-C744-9375-3CD423BFDF8E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5298C4-5D17-2242-B0B2-151D491669A7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A7CEFD-15C1-4C40-980A-197F6A6D0258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81C0EA-E11F-3F44-B38D-FF30C603E933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DA9DA9-804E-2242-9F43-E80FBE2C9585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30B54D-EE70-1342-9E6E-CC8EB63B18AC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25A8DB-9907-564B-9065-455D36F307E5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9ECD63-CCDB-3D41-ABE7-36D1408047CF}" type="slidenum">
              <a:rPr lang="en-US" sz="1200"/>
              <a:pPr/>
              <a:t>73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4AB47D-8A8B-8144-84AD-06E60A6C04C8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9FE9A4-27B6-8F4F-BF89-EBD360B94A33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89232E-6469-4849-9CDE-66FE38064AE5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474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E53CB19-B110-4845-B45E-C8570EFD714B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A1BAE6-4078-F747-A0D2-0C4A00819A0F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64817B-6EB8-CC49-A58F-B5AA176935AE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944C6C-3797-BB47-962F-E68C8D1668C1}" type="slidenum">
              <a:rPr lang="en-US" sz="1200"/>
              <a:pPr/>
              <a:t>80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980400-9D6B-8B46-A3CB-7D3F885FBA41}" type="slidenum">
              <a:rPr lang="en-US" sz="1200"/>
              <a:pPr/>
              <a:t>81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011513-2AD1-6A40-8D0B-DD0E4C242FB6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3FF6DA-12CE-BF45-AB4B-9BDE183D5E83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3F95F00-8F49-FB42-88F5-C8774D4B5020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F0925D-CFA1-A443-9E07-5C5FE0781B58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5DC1C6-D93A-984F-9525-12D4A3A5F3CF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DAEE20-1CA0-5B45-BD5E-6106DD3B8F25}" type="slidenum">
              <a:rPr lang="en-US" sz="1200"/>
              <a:pPr/>
              <a:t>86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B9C8AD-1BAA-D242-BDF7-5BECF1D5B9C8}" type="slidenum">
              <a:rPr lang="en-US" sz="1200"/>
              <a:pPr/>
              <a:t>87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08BDCF-42F6-2F4B-8DD8-8EDD690D0126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770DD-122F-0946-94C3-1E238EE01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92DF7-B8A0-9E47-9399-C1E7DFFB4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2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0CD4B-509B-7342-AB0D-1347CF0F7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B1B69-0675-514B-8F50-E3F3D4792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18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64" y="2130529"/>
            <a:ext cx="7772472" cy="14697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28" y="3886776"/>
            <a:ext cx="6400944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772" indent="0" algn="ctr">
              <a:buNone/>
              <a:defRPr/>
            </a:lvl2pPr>
            <a:lvl3pPr marL="829544" indent="0" algn="ctr">
              <a:buNone/>
              <a:defRPr/>
            </a:lvl3pPr>
            <a:lvl4pPr marL="1244316" indent="0" algn="ctr">
              <a:buNone/>
              <a:defRPr/>
            </a:lvl4pPr>
            <a:lvl5pPr marL="1659087" indent="0" algn="ctr">
              <a:buNone/>
              <a:defRPr/>
            </a:lvl5pPr>
            <a:lvl6pPr marL="2073859" indent="0" algn="ctr">
              <a:buNone/>
              <a:defRPr/>
            </a:lvl6pPr>
            <a:lvl7pPr marL="2488631" indent="0" algn="ctr">
              <a:buNone/>
              <a:defRPr/>
            </a:lvl7pPr>
            <a:lvl8pPr marL="2903403" indent="0" algn="ctr">
              <a:buNone/>
              <a:defRPr/>
            </a:lvl8pPr>
            <a:lvl9pPr marL="33181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847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797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2" y="4406453"/>
            <a:ext cx="7772471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782" y="2906445"/>
            <a:ext cx="7772471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72" indent="0">
              <a:buNone/>
              <a:defRPr sz="1600"/>
            </a:lvl2pPr>
            <a:lvl3pPr marL="829544" indent="0">
              <a:buNone/>
              <a:defRPr sz="1500"/>
            </a:lvl3pPr>
            <a:lvl4pPr marL="1244316" indent="0">
              <a:buNone/>
              <a:defRPr sz="1300"/>
            </a:lvl4pPr>
            <a:lvl5pPr marL="1659087" indent="0">
              <a:buNone/>
              <a:defRPr sz="1300"/>
            </a:lvl5pPr>
            <a:lvl6pPr marL="2073859" indent="0">
              <a:buNone/>
              <a:defRPr sz="1300"/>
            </a:lvl6pPr>
            <a:lvl7pPr marL="2488631" indent="0">
              <a:buNone/>
              <a:defRPr sz="1300"/>
            </a:lvl7pPr>
            <a:lvl8pPr marL="2903403" indent="0">
              <a:buNone/>
              <a:defRPr sz="1300"/>
            </a:lvl8pPr>
            <a:lvl9pPr marL="3318175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726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357" y="1905960"/>
            <a:ext cx="3833651" cy="431576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314" y="1905960"/>
            <a:ext cx="3833651" cy="431576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6782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96" y="274954"/>
            <a:ext cx="823060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96" y="1534557"/>
            <a:ext cx="4041109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72" indent="0">
              <a:buNone/>
              <a:defRPr sz="1800" b="1"/>
            </a:lvl2pPr>
            <a:lvl3pPr marL="829544" indent="0">
              <a:buNone/>
              <a:defRPr sz="1600" b="1"/>
            </a:lvl3pPr>
            <a:lvl4pPr marL="1244316" indent="0">
              <a:buNone/>
              <a:defRPr sz="1500" b="1"/>
            </a:lvl4pPr>
            <a:lvl5pPr marL="1659087" indent="0">
              <a:buNone/>
              <a:defRPr sz="1500" b="1"/>
            </a:lvl5pPr>
            <a:lvl6pPr marL="2073859" indent="0">
              <a:buNone/>
              <a:defRPr sz="1500" b="1"/>
            </a:lvl6pPr>
            <a:lvl7pPr marL="2488631" indent="0">
              <a:buNone/>
              <a:defRPr sz="1500" b="1"/>
            </a:lvl7pPr>
            <a:lvl8pPr marL="2903403" indent="0">
              <a:buNone/>
              <a:defRPr sz="1500" b="1"/>
            </a:lvl8pPr>
            <a:lvl9pPr marL="331817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96" y="2175156"/>
            <a:ext cx="4041109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754" y="1534557"/>
            <a:ext cx="4042550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72" indent="0">
              <a:buNone/>
              <a:defRPr sz="1800" b="1"/>
            </a:lvl2pPr>
            <a:lvl3pPr marL="829544" indent="0">
              <a:buNone/>
              <a:defRPr sz="1600" b="1"/>
            </a:lvl3pPr>
            <a:lvl4pPr marL="1244316" indent="0">
              <a:buNone/>
              <a:defRPr sz="1500" b="1"/>
            </a:lvl4pPr>
            <a:lvl5pPr marL="1659087" indent="0">
              <a:buNone/>
              <a:defRPr sz="1500" b="1"/>
            </a:lvl5pPr>
            <a:lvl6pPr marL="2073859" indent="0">
              <a:buNone/>
              <a:defRPr sz="1500" b="1"/>
            </a:lvl6pPr>
            <a:lvl7pPr marL="2488631" indent="0">
              <a:buNone/>
              <a:defRPr sz="1500" b="1"/>
            </a:lvl7pPr>
            <a:lvl8pPr marL="2903403" indent="0">
              <a:buNone/>
              <a:defRPr sz="1500" b="1"/>
            </a:lvl8pPr>
            <a:lvl9pPr marL="331817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754" y="2175156"/>
            <a:ext cx="4042550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265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073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80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696F1-523A-4B4D-AC42-7C2E53818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6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96" y="273514"/>
            <a:ext cx="3008141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69" y="273515"/>
            <a:ext cx="5111535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96" y="1435228"/>
            <a:ext cx="3008141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4772" indent="0">
              <a:buNone/>
              <a:defRPr sz="1100"/>
            </a:lvl2pPr>
            <a:lvl3pPr marL="829544" indent="0">
              <a:buNone/>
              <a:defRPr sz="900"/>
            </a:lvl3pPr>
            <a:lvl4pPr marL="1244316" indent="0">
              <a:buNone/>
              <a:defRPr sz="800"/>
            </a:lvl4pPr>
            <a:lvl5pPr marL="1659087" indent="0">
              <a:buNone/>
              <a:defRPr sz="800"/>
            </a:lvl5pPr>
            <a:lvl6pPr marL="2073859" indent="0">
              <a:buNone/>
              <a:defRPr sz="800"/>
            </a:lvl6pPr>
            <a:lvl7pPr marL="2488631" indent="0">
              <a:buNone/>
              <a:defRPr sz="800"/>
            </a:lvl7pPr>
            <a:lvl8pPr marL="2903403" indent="0">
              <a:buNone/>
              <a:defRPr sz="800"/>
            </a:lvl8pPr>
            <a:lvl9pPr marL="331817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900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06" y="4800889"/>
            <a:ext cx="5486112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06" y="613247"/>
            <a:ext cx="5486112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4772" indent="0">
              <a:buNone/>
              <a:defRPr sz="2500"/>
            </a:lvl2pPr>
            <a:lvl3pPr marL="829544" indent="0">
              <a:buNone/>
              <a:defRPr sz="2200"/>
            </a:lvl3pPr>
            <a:lvl4pPr marL="1244316" indent="0">
              <a:buNone/>
              <a:defRPr sz="1800"/>
            </a:lvl4pPr>
            <a:lvl5pPr marL="1659087" indent="0">
              <a:buNone/>
              <a:defRPr sz="1800"/>
            </a:lvl5pPr>
            <a:lvl6pPr marL="2073859" indent="0">
              <a:buNone/>
              <a:defRPr sz="1800"/>
            </a:lvl6pPr>
            <a:lvl7pPr marL="2488631" indent="0">
              <a:buNone/>
              <a:defRPr sz="1800"/>
            </a:lvl7pPr>
            <a:lvl8pPr marL="2903403" indent="0">
              <a:buNone/>
              <a:defRPr sz="1800"/>
            </a:lvl8pPr>
            <a:lvl9pPr marL="3318175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06" y="5366630"/>
            <a:ext cx="5486112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4772" indent="0">
              <a:buNone/>
              <a:defRPr sz="1100"/>
            </a:lvl2pPr>
            <a:lvl3pPr marL="829544" indent="0">
              <a:buNone/>
              <a:defRPr sz="900"/>
            </a:lvl3pPr>
            <a:lvl4pPr marL="1244316" indent="0">
              <a:buNone/>
              <a:defRPr sz="800"/>
            </a:lvl4pPr>
            <a:lvl5pPr marL="1659087" indent="0">
              <a:buNone/>
              <a:defRPr sz="800"/>
            </a:lvl5pPr>
            <a:lvl6pPr marL="2073859" indent="0">
              <a:buNone/>
              <a:defRPr sz="800"/>
            </a:lvl6pPr>
            <a:lvl7pPr marL="2488631" indent="0">
              <a:buNone/>
              <a:defRPr sz="800"/>
            </a:lvl7pPr>
            <a:lvl8pPr marL="2903403" indent="0">
              <a:buNone/>
              <a:defRPr sz="800"/>
            </a:lvl8pPr>
            <a:lvl9pPr marL="331817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471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193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84" y="568621"/>
            <a:ext cx="1950681" cy="56530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357" y="568621"/>
            <a:ext cx="5716620" cy="56530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04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600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71358" y="568622"/>
            <a:ext cx="7805607" cy="114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1357" y="1905960"/>
            <a:ext cx="3833651" cy="20887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314" y="1905960"/>
            <a:ext cx="3833651" cy="20887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71357" y="4132939"/>
            <a:ext cx="3833651" cy="20887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314" y="4132939"/>
            <a:ext cx="3833651" cy="20887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857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D8263-B4C7-164B-B527-AE96945ED71A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87775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3CD21-5C68-C34F-900A-91DAC3047211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1797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8B269-04CE-6F49-9A9D-2DBD4F34C5DD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97164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19B01-C18A-F747-96D4-F378B2A1829F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7664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0FF9B-3C47-AE4B-B6AE-01ADBBE00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59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6EEA1-53A4-214C-9AD8-433FCD09B765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66465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80A32-126A-1542-AE4C-90337B8F1BE3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27579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883D4-B834-BB4B-9122-E2EC3459F9D6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347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FE71-A776-EA4A-B765-BFA2DBDF6918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39439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C0245-848E-6D44-9060-8BA280AFFCEB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23695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280CC-4CF6-3D4F-AB73-8180EB8EA1F2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68108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2E72B-A3EB-704E-808A-E2421772037A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99024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900E-F7AA-2F45-A796-AB2A0D7AE4A0}" type="slidenum">
              <a:rPr lang="en-US">
                <a:solidFill>
                  <a:srgbClr val="FFFFFF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457978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0960" cy="11377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2560" cy="465169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1520" cy="465169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2560" cy="465169"/>
          </a:xfrm>
        </p:spPr>
        <p:txBody>
          <a:bodyPr/>
          <a:lstStyle>
            <a:lvl1pPr>
              <a:defRPr/>
            </a:lvl1pPr>
          </a:lstStyle>
          <a:p>
            <a:fld id="{AE5F0840-E3E2-2241-A85F-A5A8008E3FD3}" type="slidenum">
              <a:rPr lang="en-US">
                <a:solidFill>
                  <a:srgbClr val="FFFFFF"/>
                </a:solidFill>
                <a:latin typeface="Times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69406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9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D1908-0895-C94D-AB3C-CEA077F05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8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89BD6-C076-1C49-8743-AF08A29E7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9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C3C3A-1A77-DC4F-A486-EFED4D5AB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5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92792-D8EF-0E45-BA59-C7B41BDE1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8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ABED4-E3D7-6749-AD56-31ECBF917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3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E4963-80B3-E743-AC56-6BEB67817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0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2B460A0-0821-9447-BED6-37C2E04A0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6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2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4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CCA8512-F2E3-1346-888E-590D51E8D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5737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14338" rtl="0" eaLnBrk="0" fontAlgn="base" hangingPunct="0">
        <a:lnSpc>
          <a:spcPts val="46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0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defTabSz="414338" rtl="0" eaLnBrk="0" fontAlgn="base" hangingPunct="0">
        <a:lnSpc>
          <a:spcPts val="46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0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defTabSz="414338" rtl="0" eaLnBrk="0" fontAlgn="base" hangingPunct="0">
        <a:lnSpc>
          <a:spcPts val="46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0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defTabSz="414338" rtl="0" eaLnBrk="0" fontAlgn="base" hangingPunct="0">
        <a:lnSpc>
          <a:spcPts val="46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0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defTabSz="414338" rtl="0" eaLnBrk="0" fontAlgn="base" hangingPunct="0">
        <a:lnSpc>
          <a:spcPts val="46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0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14772" algn="l" defTabSz="414772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6pPr>
      <a:lvl7pPr marL="829544" algn="l" defTabSz="414772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7pPr>
      <a:lvl8pPr marL="1244316" algn="l" defTabSz="414772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8pPr>
      <a:lvl9pPr marL="1659087" algn="l" defTabSz="414772" rtl="0" fontAlgn="base" hangingPunct="0">
        <a:spcBef>
          <a:spcPct val="0"/>
        </a:spcBef>
        <a:spcAft>
          <a:spcPct val="0"/>
        </a:spcAft>
        <a:buClr>
          <a:srgbClr val="FFFFFF"/>
        </a:buClr>
        <a:buSzPct val="45000"/>
        <a:buFont typeface="StarSymbol" charset="0"/>
        <a:defRPr sz="4000">
          <a:solidFill>
            <a:srgbClr val="000000"/>
          </a:solidFill>
          <a:latin typeface="Times New Roman" pitchFamily="18" charset="0"/>
        </a:defRPr>
      </a:lvl9pPr>
    </p:titleStyle>
    <p:bodyStyle>
      <a:lvl1pPr marL="387350" indent="-293688" algn="l" defTabSz="414338" rtl="0" eaLnBrk="0" fontAlgn="base" hangingPunct="0">
        <a:lnSpc>
          <a:spcPts val="3338"/>
        </a:lnSpc>
        <a:spcBef>
          <a:spcPct val="0"/>
        </a:spcBef>
        <a:spcAft>
          <a:spcPts val="1288"/>
        </a:spcAft>
        <a:buClr>
          <a:srgbClr val="FFFFFF"/>
        </a:buClr>
        <a:buSzPct val="45000"/>
        <a:buFont typeface="StarSymbol" charset="0"/>
        <a:buChar char="●"/>
        <a:defRPr sz="29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79463" indent="-258763" algn="l" defTabSz="414338" rtl="0" eaLnBrk="0" fontAlgn="base" hangingPunct="0">
        <a:lnSpc>
          <a:spcPct val="116000"/>
        </a:lnSpc>
        <a:spcBef>
          <a:spcPct val="0"/>
        </a:spcBef>
        <a:spcAft>
          <a:spcPts val="1038"/>
        </a:spcAft>
        <a:buClr>
          <a:srgbClr val="FFFFFF"/>
        </a:buClr>
        <a:buSzPct val="75000"/>
        <a:buFont typeface="StarSymbol" charset="0"/>
        <a:buChar char="–"/>
        <a:defRPr sz="25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69988" indent="-192088" algn="l" defTabSz="414338" rtl="0" eaLnBrk="0" fontAlgn="base" hangingPunct="0">
        <a:lnSpc>
          <a:spcPct val="116000"/>
        </a:lnSpc>
        <a:spcBef>
          <a:spcPct val="0"/>
        </a:spcBef>
        <a:spcAft>
          <a:spcPts val="775"/>
        </a:spcAft>
        <a:buClr>
          <a:srgbClr val="FFFFFF"/>
        </a:buClr>
        <a:buSzPct val="45000"/>
        <a:buFont typeface="StarSymbol" charset="0"/>
        <a:buChar char="●"/>
        <a:defRPr sz="2200">
          <a:solidFill>
            <a:schemeClr val="bg1"/>
          </a:solidFill>
          <a:latin typeface="+mn-lt"/>
          <a:ea typeface="ＭＳ Ｐゴシック" pitchFamily="-106" charset="-128"/>
        </a:defRPr>
      </a:lvl3pPr>
      <a:lvl4pPr marL="1563688" indent="-192088" algn="l" defTabSz="414338" rtl="0" eaLnBrk="0" fontAlgn="base" hangingPunct="0">
        <a:lnSpc>
          <a:spcPct val="116000"/>
        </a:lnSpc>
        <a:spcBef>
          <a:spcPct val="0"/>
        </a:spcBef>
        <a:spcAft>
          <a:spcPts val="525"/>
        </a:spcAft>
        <a:buClr>
          <a:srgbClr val="FFFFFF"/>
        </a:buClr>
        <a:buSzPct val="75000"/>
        <a:buFont typeface="StarSymbol" charset="0"/>
        <a:buChar char="–"/>
        <a:defRPr>
          <a:solidFill>
            <a:schemeClr val="bg1"/>
          </a:solidFill>
          <a:latin typeface="+mn-lt"/>
          <a:ea typeface="ＭＳ Ｐゴシック" pitchFamily="-106" charset="-128"/>
        </a:defRPr>
      </a:lvl4pPr>
      <a:lvl5pPr marL="1954213" indent="-193675" algn="l" defTabSz="414338" rtl="0" eaLnBrk="0" fontAlgn="base" hangingPunct="0">
        <a:lnSpc>
          <a:spcPct val="116000"/>
        </a:lnSpc>
        <a:spcBef>
          <a:spcPct val="0"/>
        </a:spcBef>
        <a:spcAft>
          <a:spcPts val="263"/>
        </a:spcAft>
        <a:buClr>
          <a:srgbClr val="FFFFFF"/>
        </a:buClr>
        <a:buSzPct val="45000"/>
        <a:buFont typeface="StarSymbol" charset="0"/>
        <a:buChar char="●"/>
        <a:defRPr>
          <a:solidFill>
            <a:schemeClr val="bg1"/>
          </a:solidFill>
          <a:latin typeface="+mn-lt"/>
          <a:ea typeface="ＭＳ Ｐゴシック" pitchFamily="-106" charset="-128"/>
        </a:defRPr>
      </a:lvl5pPr>
      <a:lvl6pPr marL="2370536" indent="-194425" algn="l" defTabSz="414772" rtl="0" fontAlgn="base" hangingPunct="0">
        <a:lnSpc>
          <a:spcPct val="116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StarSymbol" charset="0"/>
        <a:buChar char="●"/>
        <a:defRPr sz="1800">
          <a:solidFill>
            <a:schemeClr val="bg1"/>
          </a:solidFill>
          <a:latin typeface="+mn-lt"/>
        </a:defRPr>
      </a:lvl6pPr>
      <a:lvl7pPr marL="2785308" indent="-194425" algn="l" defTabSz="414772" rtl="0" fontAlgn="base" hangingPunct="0">
        <a:lnSpc>
          <a:spcPct val="116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StarSymbol" charset="0"/>
        <a:buChar char="●"/>
        <a:defRPr sz="1800">
          <a:solidFill>
            <a:schemeClr val="bg1"/>
          </a:solidFill>
          <a:latin typeface="+mn-lt"/>
        </a:defRPr>
      </a:lvl7pPr>
      <a:lvl8pPr marL="3200080" indent="-194425" algn="l" defTabSz="414772" rtl="0" fontAlgn="base" hangingPunct="0">
        <a:lnSpc>
          <a:spcPct val="116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StarSymbol" charset="0"/>
        <a:buChar char="●"/>
        <a:defRPr sz="1800">
          <a:solidFill>
            <a:schemeClr val="bg1"/>
          </a:solidFill>
          <a:latin typeface="+mn-lt"/>
        </a:defRPr>
      </a:lvl8pPr>
      <a:lvl9pPr marL="3614852" indent="-194425" algn="l" defTabSz="414772" rtl="0" fontAlgn="base" hangingPunct="0">
        <a:lnSpc>
          <a:spcPct val="116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StarSymbol" charset="0"/>
        <a:buChar char="●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295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003D4C0-EEE3-5E46-AA84-AE4BFE1A3C78}" type="slidenum">
              <a:rPr lang="en-US">
                <a:solidFill>
                  <a:srgbClr val="FFFFFF"/>
                </a:solidFill>
                <a:latin typeface="Times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9884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04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.emf"/><Relationship Id="rId4" Type="http://schemas.openxmlformats.org/officeDocument/2006/relationships/notesSlide" Target="../notesSlides/notesSlide2.xml"/><Relationship Id="rId9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iencedirect.com/science/article/pii/S105381191500920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4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1.tif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3.png"/><Relationship Id="rId2" Type="http://schemas.openxmlformats.org/officeDocument/2006/relationships/video" Target="../media/media7.mpg"/><Relationship Id="rId1" Type="http://schemas.microsoft.com/office/2007/relationships/media" Target="../media/media7.mpg"/><Relationship Id="rId6" Type="http://schemas.openxmlformats.org/officeDocument/2006/relationships/image" Target="../media/image102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69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8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g"/><Relationship Id="rId1" Type="http://schemas.microsoft.com/office/2007/relationships/media" Target="../media/media8.mpg"/><Relationship Id="rId5" Type="http://schemas.openxmlformats.org/officeDocument/2006/relationships/image" Target="../media/image108.png"/><Relationship Id="rId4" Type="http://schemas.openxmlformats.org/officeDocument/2006/relationships/notesSlide" Target="../notesSlides/notesSlide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4"/>
          <p:cNvSpPr txBox="1">
            <a:spLocks noChangeArrowheads="1"/>
          </p:cNvSpPr>
          <p:nvPr/>
        </p:nvSpPr>
        <p:spPr bwMode="auto">
          <a:xfrm>
            <a:off x="304800" y="990600"/>
            <a:ext cx="855027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800" dirty="0"/>
              <a:t>Important Features of a Pipeline for Processing Diffusion Weighted Images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cs typeface="Arial" charset="0"/>
              </a:rPr>
              <a:t>Carlo Pierpaoli </a:t>
            </a:r>
          </a:p>
          <a:p>
            <a:pPr algn="ctr"/>
            <a:r>
              <a:rPr lang="en-US" sz="3600" dirty="0">
                <a:cs typeface="Arial" charset="0"/>
              </a:rPr>
              <a:t>Quantitative Medical Imaging Section</a:t>
            </a:r>
          </a:p>
          <a:p>
            <a:pPr algn="ctr"/>
            <a:r>
              <a:rPr lang="en-US" sz="3600" dirty="0">
                <a:cs typeface="Arial" charset="0"/>
              </a:rPr>
              <a:t>NIBIB</a:t>
            </a:r>
          </a:p>
          <a:p>
            <a:pPr algn="ctr"/>
            <a:endParaRPr lang="en-US" dirty="0">
              <a:solidFill>
                <a:schemeClr val="bg1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-579438" y="-12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746125" y="450850"/>
            <a:ext cx="3544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chemeClr val="hlink"/>
                </a:solidFill>
              </a:rPr>
              <a:t>Subject motion</a:t>
            </a:r>
            <a:endParaRPr lang="en-US" sz="4000"/>
          </a:p>
        </p:txBody>
      </p:sp>
      <p:pic>
        <p:nvPicPr>
          <p:cNvPr id="2" name="T2WI_no_motion_cor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571171"/>
            <a:ext cx="52578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7013575" y="2339975"/>
            <a:ext cx="2035175" cy="1936750"/>
            <a:chOff x="4418" y="1104"/>
            <a:chExt cx="1282" cy="1220"/>
          </a:xfrm>
        </p:grpSpPr>
        <p:pic>
          <p:nvPicPr>
            <p:cNvPr id="27681" name="Picture 3" descr="fig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" t="554" r="53177" b="50536"/>
            <a:stretch>
              <a:fillRect/>
            </a:stretch>
          </p:blipFill>
          <p:spPr bwMode="auto">
            <a:xfrm>
              <a:off x="4418" y="1104"/>
              <a:ext cx="1282" cy="1220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82" name="Rectangle 4"/>
            <p:cNvSpPr>
              <a:spLocks noChangeArrowheads="1"/>
            </p:cNvSpPr>
            <p:nvPr/>
          </p:nvSpPr>
          <p:spPr bwMode="auto">
            <a:xfrm>
              <a:off x="4471" y="1177"/>
              <a:ext cx="260" cy="21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1" name="Group 5"/>
          <p:cNvGrpSpPr>
            <a:grpSpLocks/>
          </p:cNvGrpSpPr>
          <p:nvPr/>
        </p:nvGrpSpPr>
        <p:grpSpPr bwMode="auto">
          <a:xfrm>
            <a:off x="4724400" y="2339975"/>
            <a:ext cx="2178050" cy="1936750"/>
            <a:chOff x="144" y="1023"/>
            <a:chExt cx="1519" cy="1352"/>
          </a:xfrm>
        </p:grpSpPr>
        <p:pic>
          <p:nvPicPr>
            <p:cNvPr id="27679" name="Picture 6" descr="fig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" t="554" r="50615" b="50536"/>
            <a:stretch>
              <a:fillRect/>
            </a:stretch>
          </p:blipFill>
          <p:spPr bwMode="auto">
            <a:xfrm>
              <a:off x="144" y="1023"/>
              <a:ext cx="1519" cy="1352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80" name="Rectangle 7"/>
            <p:cNvSpPr>
              <a:spLocks noChangeArrowheads="1"/>
            </p:cNvSpPr>
            <p:nvPr/>
          </p:nvSpPr>
          <p:spPr bwMode="auto">
            <a:xfrm>
              <a:off x="223" y="1104"/>
              <a:ext cx="288" cy="2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2" name="Group 8"/>
          <p:cNvGrpSpPr>
            <a:grpSpLocks/>
          </p:cNvGrpSpPr>
          <p:nvPr/>
        </p:nvGrpSpPr>
        <p:grpSpPr bwMode="auto">
          <a:xfrm>
            <a:off x="2393950" y="2339975"/>
            <a:ext cx="2178050" cy="1936750"/>
            <a:chOff x="144" y="1023"/>
            <a:chExt cx="1519" cy="1352"/>
          </a:xfrm>
        </p:grpSpPr>
        <p:pic>
          <p:nvPicPr>
            <p:cNvPr id="27677" name="Picture 9" descr="fig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" t="554" r="50615" b="50536"/>
            <a:stretch>
              <a:fillRect/>
            </a:stretch>
          </p:blipFill>
          <p:spPr bwMode="auto">
            <a:xfrm>
              <a:off x="144" y="1023"/>
              <a:ext cx="1519" cy="1352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78" name="Rectangle 10"/>
            <p:cNvSpPr>
              <a:spLocks noChangeArrowheads="1"/>
            </p:cNvSpPr>
            <p:nvPr/>
          </p:nvSpPr>
          <p:spPr bwMode="auto">
            <a:xfrm>
              <a:off x="223" y="1104"/>
              <a:ext cx="288" cy="2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7653" name="Picture 11" descr="fig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t="554" r="50615" b="50536"/>
          <a:stretch>
            <a:fillRect/>
          </a:stretch>
        </p:blipFill>
        <p:spPr bwMode="auto">
          <a:xfrm>
            <a:off x="76200" y="2339975"/>
            <a:ext cx="2178050" cy="19367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Rectangle 12"/>
          <p:cNvSpPr>
            <a:spLocks noChangeArrowheads="1"/>
          </p:cNvSpPr>
          <p:nvPr/>
        </p:nvSpPr>
        <p:spPr bwMode="auto">
          <a:xfrm>
            <a:off x="188913" y="2455863"/>
            <a:ext cx="412750" cy="34448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Rectangle 13"/>
          <p:cNvSpPr>
            <a:spLocks noChangeArrowheads="1"/>
          </p:cNvSpPr>
          <p:nvPr/>
        </p:nvSpPr>
        <p:spPr bwMode="auto">
          <a:xfrm>
            <a:off x="584200" y="4283075"/>
            <a:ext cx="16589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Reference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  Image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397125" y="2339975"/>
            <a:ext cx="2174875" cy="2514600"/>
            <a:chOff x="1510" y="1104"/>
            <a:chExt cx="1370" cy="1584"/>
          </a:xfrm>
        </p:grpSpPr>
        <p:grpSp>
          <p:nvGrpSpPr>
            <p:cNvPr id="27673" name="Group 15"/>
            <p:cNvGrpSpPr>
              <a:grpSpLocks/>
            </p:cNvGrpSpPr>
            <p:nvPr/>
          </p:nvGrpSpPr>
          <p:grpSpPr bwMode="auto">
            <a:xfrm>
              <a:off x="1510" y="1104"/>
              <a:ext cx="1370" cy="1220"/>
              <a:chOff x="1824" y="1023"/>
              <a:chExt cx="1517" cy="1352"/>
            </a:xfrm>
          </p:grpSpPr>
          <p:pic>
            <p:nvPicPr>
              <p:cNvPr id="27675" name="Picture 16" descr="fig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25" t="554" r="1108" b="50536"/>
              <a:stretch>
                <a:fillRect/>
              </a:stretch>
            </p:blipFill>
            <p:spPr bwMode="auto">
              <a:xfrm>
                <a:off x="1824" y="1023"/>
                <a:ext cx="1517" cy="1352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76" name="Rectangle 17"/>
              <p:cNvSpPr>
                <a:spLocks noChangeArrowheads="1"/>
              </p:cNvSpPr>
              <p:nvPr/>
            </p:nvSpPr>
            <p:spPr bwMode="auto">
              <a:xfrm>
                <a:off x="1920" y="1056"/>
                <a:ext cx="288" cy="24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74" name="Rectangle 18"/>
            <p:cNvSpPr>
              <a:spLocks noChangeArrowheads="1"/>
            </p:cNvSpPr>
            <p:nvPr/>
          </p:nvSpPr>
          <p:spPr bwMode="auto">
            <a:xfrm>
              <a:off x="1536" y="2400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FFF00"/>
                  </a:solidFill>
                </a:rPr>
                <a:t>Shift</a:t>
              </a:r>
            </a:p>
          </p:txBody>
        </p:sp>
      </p:grp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2514600" y="16081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B</a:t>
            </a:r>
            <a:r>
              <a:rPr lang="en-US" b="1" baseline="-25000">
                <a:solidFill>
                  <a:srgbClr val="FFFF00"/>
                </a:solidFill>
              </a:rPr>
              <a:t>o</a:t>
            </a:r>
            <a:r>
              <a:rPr lang="en-US" b="1">
                <a:solidFill>
                  <a:srgbClr val="FFFF00"/>
                </a:solidFill>
              </a:rPr>
              <a:t> along Z</a:t>
            </a:r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4876800" y="1425575"/>
            <a:ext cx="1905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Gradient along X</a:t>
            </a:r>
            <a:endParaRPr lang="en-GB" b="1">
              <a:solidFill>
                <a:srgbClr val="FFFF00"/>
              </a:solidFill>
            </a:endParaRPr>
          </a:p>
        </p:txBody>
      </p:sp>
      <p:sp>
        <p:nvSpPr>
          <p:cNvPr id="154645" name="Rectangle 21"/>
          <p:cNvSpPr>
            <a:spLocks noChangeArrowheads="1"/>
          </p:cNvSpPr>
          <p:nvPr/>
        </p:nvSpPr>
        <p:spPr bwMode="auto">
          <a:xfrm>
            <a:off x="7086600" y="1425575"/>
            <a:ext cx="1905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Gradient along Y</a:t>
            </a:r>
            <a:endParaRPr lang="en-GB" b="1">
              <a:solidFill>
                <a:srgbClr val="FFFF00"/>
              </a:solidFill>
            </a:endParaRPr>
          </a:p>
        </p:txBody>
      </p: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724400" y="2339975"/>
            <a:ext cx="2178050" cy="2514600"/>
            <a:chOff x="2976" y="1104"/>
            <a:chExt cx="1372" cy="1584"/>
          </a:xfrm>
        </p:grpSpPr>
        <p:grpSp>
          <p:nvGrpSpPr>
            <p:cNvPr id="27669" name="Group 23"/>
            <p:cNvGrpSpPr>
              <a:grpSpLocks/>
            </p:cNvGrpSpPr>
            <p:nvPr/>
          </p:nvGrpSpPr>
          <p:grpSpPr bwMode="auto">
            <a:xfrm>
              <a:off x="2976" y="1104"/>
              <a:ext cx="1372" cy="1216"/>
              <a:chOff x="3456" y="1014"/>
              <a:chExt cx="1519" cy="1349"/>
            </a:xfrm>
          </p:grpSpPr>
          <p:pic>
            <p:nvPicPr>
              <p:cNvPr id="27671" name="Picture 24" descr="fig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" t="50368" r="50615" b="830"/>
              <a:stretch>
                <a:fillRect/>
              </a:stretch>
            </p:blipFill>
            <p:spPr bwMode="auto">
              <a:xfrm>
                <a:off x="3456" y="1014"/>
                <a:ext cx="1519" cy="1349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72" name="Rectangle 25"/>
              <p:cNvSpPr>
                <a:spLocks noChangeArrowheads="1"/>
              </p:cNvSpPr>
              <p:nvPr/>
            </p:nvSpPr>
            <p:spPr bwMode="auto">
              <a:xfrm>
                <a:off x="3552" y="1104"/>
                <a:ext cx="288" cy="24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70" name="Rectangle 26"/>
            <p:cNvSpPr>
              <a:spLocks noChangeArrowheads="1"/>
            </p:cNvSpPr>
            <p:nvPr/>
          </p:nvSpPr>
          <p:spPr bwMode="auto">
            <a:xfrm>
              <a:off x="2976" y="2400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FFF00"/>
                  </a:solidFill>
                </a:rPr>
                <a:t>Shear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6858000" y="2339975"/>
            <a:ext cx="2209800" cy="2879725"/>
            <a:chOff x="4320" y="1104"/>
            <a:chExt cx="1392" cy="1814"/>
          </a:xfrm>
        </p:grpSpPr>
        <p:grpSp>
          <p:nvGrpSpPr>
            <p:cNvPr id="27665" name="Group 28"/>
            <p:cNvGrpSpPr>
              <a:grpSpLocks/>
            </p:cNvGrpSpPr>
            <p:nvPr/>
          </p:nvGrpSpPr>
          <p:grpSpPr bwMode="auto">
            <a:xfrm>
              <a:off x="4416" y="1104"/>
              <a:ext cx="1286" cy="1216"/>
              <a:chOff x="4416" y="1104"/>
              <a:chExt cx="1286" cy="1216"/>
            </a:xfrm>
          </p:grpSpPr>
          <p:pic>
            <p:nvPicPr>
              <p:cNvPr id="27667" name="Picture 29" descr="fig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29" t="50368" r="3246" b="830"/>
              <a:stretch>
                <a:fillRect/>
              </a:stretch>
            </p:blipFill>
            <p:spPr bwMode="auto">
              <a:xfrm>
                <a:off x="4416" y="1104"/>
                <a:ext cx="1286" cy="1216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68" name="Rectangle 30"/>
              <p:cNvSpPr>
                <a:spLocks noChangeArrowheads="1"/>
              </p:cNvSpPr>
              <p:nvPr/>
            </p:nvSpPr>
            <p:spPr bwMode="auto">
              <a:xfrm>
                <a:off x="4464" y="1104"/>
                <a:ext cx="288" cy="24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66" name="Rectangle 31"/>
            <p:cNvSpPr>
              <a:spLocks noChangeArrowheads="1"/>
            </p:cNvSpPr>
            <p:nvPr/>
          </p:nvSpPr>
          <p:spPr bwMode="auto">
            <a:xfrm>
              <a:off x="4320" y="2400"/>
              <a:ext cx="139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FFF00"/>
                  </a:solidFill>
                </a:rPr>
                <a:t>Stretch /</a:t>
              </a:r>
            </a:p>
            <a:p>
              <a:pPr algn="ctr"/>
              <a:r>
                <a:rPr lang="en-US" b="1">
                  <a:solidFill>
                    <a:srgbClr val="FFFF00"/>
                  </a:solidFill>
                </a:rPr>
                <a:t>Compress</a:t>
              </a:r>
            </a:p>
          </p:txBody>
        </p:sp>
      </p:grpSp>
      <p:sp>
        <p:nvSpPr>
          <p:cNvPr id="27662" name="Line 32"/>
          <p:cNvSpPr>
            <a:spLocks noChangeShapeType="1"/>
          </p:cNvSpPr>
          <p:nvPr/>
        </p:nvSpPr>
        <p:spPr bwMode="auto">
          <a:xfrm>
            <a:off x="1133475" y="3756025"/>
            <a:ext cx="7019925" cy="3175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Line 33"/>
          <p:cNvSpPr>
            <a:spLocks noChangeShapeType="1"/>
          </p:cNvSpPr>
          <p:nvPr/>
        </p:nvSpPr>
        <p:spPr bwMode="auto">
          <a:xfrm>
            <a:off x="1143000" y="2905125"/>
            <a:ext cx="7124700" cy="3175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Rectangle 34"/>
          <p:cNvSpPr>
            <a:spLocks noChangeArrowheads="1"/>
          </p:cNvSpPr>
          <p:nvPr/>
        </p:nvSpPr>
        <p:spPr bwMode="auto">
          <a:xfrm>
            <a:off x="976313" y="152400"/>
            <a:ext cx="7496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GB" sz="3600" b="1">
                <a:solidFill>
                  <a:schemeClr val="hlink"/>
                </a:solidFill>
              </a:rPr>
              <a:t>Eddy Current Induced Distortions</a:t>
            </a:r>
          </a:p>
        </p:txBody>
      </p:sp>
      <p:sp>
        <p:nvSpPr>
          <p:cNvPr id="35" name="Rectangle 36"/>
          <p:cNvSpPr>
            <a:spLocks noChangeArrowheads="1"/>
          </p:cNvSpPr>
          <p:nvPr/>
        </p:nvSpPr>
        <p:spPr bwMode="auto">
          <a:xfrm>
            <a:off x="0" y="6548438"/>
            <a:ext cx="4791515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400" b="1" dirty="0">
                <a:solidFill>
                  <a:srgbClr val="FFFF00"/>
                </a:solidFill>
              </a:rPr>
              <a:t>Courtesy of Derek Jones who in turn thanks Joe Zhou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3" grpId="0" autoUpdateAnimBg="0"/>
      <p:bldP spid="154644" grpId="0" autoUpdateAnimBg="0"/>
      <p:bldP spid="15464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5"/>
          <p:cNvSpPr>
            <a:spLocks noChangeArrowheads="1"/>
          </p:cNvSpPr>
          <p:nvPr/>
        </p:nvSpPr>
        <p:spPr bwMode="auto">
          <a:xfrm>
            <a:off x="976313" y="152400"/>
            <a:ext cx="7496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GB" sz="3600" b="1">
                <a:solidFill>
                  <a:schemeClr val="hlink"/>
                </a:solidFill>
              </a:rPr>
              <a:t>Eddy Current Induced Distortions</a:t>
            </a:r>
          </a:p>
        </p:txBody>
      </p:sp>
      <p:pic>
        <p:nvPicPr>
          <p:cNvPr id="2" name="eddy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1143000"/>
            <a:ext cx="5486400" cy="5014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0"/>
          <p:cNvSpPr txBox="1">
            <a:spLocks noChangeArrowheads="1"/>
          </p:cNvSpPr>
          <p:nvPr/>
        </p:nvSpPr>
        <p:spPr bwMode="auto">
          <a:xfrm>
            <a:off x="228600" y="381000"/>
            <a:ext cx="8621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Effects of image mis-registration on tensor-derived parameters</a:t>
            </a:r>
            <a:r>
              <a:rPr lang="en-US"/>
              <a:t> Artifactually high anisotropy…</a:t>
            </a:r>
          </a:p>
        </p:txBody>
      </p:sp>
      <p:pic>
        <p:nvPicPr>
          <p:cNvPr id="31746" name="Picture 12" descr="FA_ed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2466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3"/>
          <p:cNvSpPr>
            <a:spLocks noChangeArrowheads="1"/>
          </p:cNvSpPr>
          <p:nvPr/>
        </p:nvSpPr>
        <p:spPr bwMode="auto">
          <a:xfrm>
            <a:off x="1192213" y="3429000"/>
            <a:ext cx="5699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Times New Roman" charset="0"/>
              </a:rPr>
              <a:t>FA</a:t>
            </a:r>
            <a:endParaRPr lang="en-US" sz="2000">
              <a:solidFill>
                <a:schemeClr val="folHlink"/>
              </a:solidFill>
              <a:latin typeface="Times New Roman" charset="0"/>
            </a:endParaRPr>
          </a:p>
        </p:txBody>
      </p:sp>
      <p:pic>
        <p:nvPicPr>
          <p:cNvPr id="31748" name="Picture 14" descr="DEC_ed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219200"/>
            <a:ext cx="24653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15"/>
          <p:cNvSpPr>
            <a:spLocks noChangeArrowheads="1"/>
          </p:cNvSpPr>
          <p:nvPr/>
        </p:nvSpPr>
        <p:spPr bwMode="auto">
          <a:xfrm>
            <a:off x="3478213" y="3505200"/>
            <a:ext cx="7905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Times New Roman" charset="0"/>
              </a:rPr>
              <a:t>DEC</a:t>
            </a:r>
            <a:endParaRPr lang="en-US" sz="2000">
              <a:solidFill>
                <a:schemeClr val="folHlink"/>
              </a:solidFill>
              <a:latin typeface="Times New Roman" charset="0"/>
            </a:endParaRPr>
          </a:p>
        </p:txBody>
      </p:sp>
      <p:pic>
        <p:nvPicPr>
          <p:cNvPr id="31750" name="Picture 16" descr="d_xy_edd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2466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7" descr="d_xz_ed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24653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9" descr="d_yz_ed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2466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7"/>
          <p:cNvSpPr>
            <a:spLocks noChangeArrowheads="1"/>
          </p:cNvSpPr>
          <p:nvPr/>
        </p:nvSpPr>
        <p:spPr bwMode="auto">
          <a:xfrm>
            <a:off x="1066800" y="6327775"/>
            <a:ext cx="6556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Times New Roman" charset="0"/>
              </a:rPr>
              <a:t>D</a:t>
            </a:r>
            <a:r>
              <a:rPr lang="en-US" sz="2000">
                <a:solidFill>
                  <a:schemeClr val="folHlink"/>
                </a:solidFill>
                <a:latin typeface="Times New Roman" charset="0"/>
              </a:rPr>
              <a:t>xy</a:t>
            </a:r>
          </a:p>
        </p:txBody>
      </p:sp>
      <p:sp>
        <p:nvSpPr>
          <p:cNvPr id="31754" name="Rectangle 8"/>
          <p:cNvSpPr>
            <a:spLocks noChangeArrowheads="1"/>
          </p:cNvSpPr>
          <p:nvPr/>
        </p:nvSpPr>
        <p:spPr bwMode="auto">
          <a:xfrm>
            <a:off x="3549650" y="6327775"/>
            <a:ext cx="641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Times New Roman" charset="0"/>
              </a:rPr>
              <a:t>D</a:t>
            </a:r>
            <a:r>
              <a:rPr lang="en-US" sz="2000">
                <a:solidFill>
                  <a:schemeClr val="folHlink"/>
                </a:solidFill>
                <a:latin typeface="Times New Roman" charset="0"/>
              </a:rPr>
              <a:t>xz</a:t>
            </a:r>
          </a:p>
        </p:txBody>
      </p:sp>
      <p:sp>
        <p:nvSpPr>
          <p:cNvPr id="31755" name="Rectangle 9"/>
          <p:cNvSpPr>
            <a:spLocks noChangeArrowheads="1"/>
          </p:cNvSpPr>
          <p:nvPr/>
        </p:nvSpPr>
        <p:spPr bwMode="auto">
          <a:xfrm>
            <a:off x="5988050" y="6327775"/>
            <a:ext cx="641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Times New Roman" charset="0"/>
              </a:rPr>
              <a:t>D</a:t>
            </a:r>
            <a:r>
              <a:rPr lang="en-US" sz="2000">
                <a:solidFill>
                  <a:schemeClr val="folHlink"/>
                </a:solidFill>
                <a:latin typeface="Times New Roman" charset="0"/>
              </a:rPr>
              <a:t>yz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raw_color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0156" r="20313" b="10156"/>
          <a:stretch>
            <a:fillRect/>
          </a:stretch>
        </p:blipFill>
        <p:spPr bwMode="auto">
          <a:xfrm>
            <a:off x="946150" y="1371600"/>
            <a:ext cx="2971800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 descr="corrected_color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0156" r="20313" b="10156"/>
          <a:stretch>
            <a:fillRect/>
          </a:stretch>
        </p:blipFill>
        <p:spPr bwMode="auto">
          <a:xfrm>
            <a:off x="5334000" y="1371600"/>
            <a:ext cx="2971800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669925" y="5334000"/>
            <a:ext cx="32162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DEC map computed from data corrupted by severe motion 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5410200" y="5334000"/>
            <a:ext cx="3216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DEC map computed after motion correction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28600" y="381000"/>
            <a:ext cx="8621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Effects of image mis-registration on tensor-derived parameters</a:t>
            </a:r>
            <a:r>
              <a:rPr lang="en-US"/>
              <a:t> ….and/or artifactually low anisotropy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569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chemeClr val="hlink"/>
                </a:solidFill>
              </a:rPr>
              <a:t>Remedies for misregistration artifacts</a:t>
            </a:r>
            <a:endParaRPr lang="en-US" sz="4000"/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838200" y="3505200"/>
            <a:ext cx="77882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 dirty="0"/>
              <a:t>Eddy current distortion:</a:t>
            </a:r>
          </a:p>
          <a:p>
            <a:pPr>
              <a:buFontTx/>
              <a:buChar char="-"/>
            </a:pPr>
            <a:r>
              <a:rPr lang="en-US" i="1" dirty="0"/>
              <a:t> acquisition (e.g. twice refocused spin echo, Reese 2003)</a:t>
            </a:r>
          </a:p>
          <a:p>
            <a:pPr>
              <a:buFontTx/>
              <a:buChar char="-"/>
            </a:pPr>
            <a:r>
              <a:rPr lang="en-US" i="1" dirty="0"/>
              <a:t> field maps (</a:t>
            </a:r>
            <a:r>
              <a:rPr lang="en-US" i="1" dirty="0" err="1"/>
              <a:t>Jezzard</a:t>
            </a:r>
            <a:r>
              <a:rPr lang="en-US" i="1" dirty="0"/>
              <a:t> 1998)</a:t>
            </a:r>
          </a:p>
          <a:p>
            <a:pPr>
              <a:buFontTx/>
              <a:buChar char="-"/>
            </a:pPr>
            <a:r>
              <a:rPr lang="en-US" i="1" dirty="0"/>
              <a:t> image registration (Haselgrove,1996; </a:t>
            </a:r>
            <a:r>
              <a:rPr lang="en-US" i="1" dirty="0" err="1"/>
              <a:t>Bastin</a:t>
            </a:r>
            <a:r>
              <a:rPr lang="en-US" i="1" dirty="0"/>
              <a:t> 1999; </a:t>
            </a:r>
            <a:r>
              <a:rPr lang="en-US" i="1" dirty="0" err="1"/>
              <a:t>Horsfield</a:t>
            </a:r>
            <a:r>
              <a:rPr lang="en-US" i="1" dirty="0"/>
              <a:t>, 1999; </a:t>
            </a:r>
            <a:r>
              <a:rPr lang="en-US" i="1" dirty="0" err="1"/>
              <a:t>Andersson</a:t>
            </a:r>
            <a:r>
              <a:rPr lang="en-US" i="1" dirty="0"/>
              <a:t>, 2002; Rohde, 2004)</a:t>
            </a:r>
          </a:p>
          <a:p>
            <a:pPr>
              <a:buFontTx/>
              <a:buChar char="-"/>
            </a:pPr>
            <a:r>
              <a:rPr lang="en-US" i="1" dirty="0"/>
              <a:t>  opposite diffusion gradient polarity (</a:t>
            </a:r>
            <a:r>
              <a:rPr lang="en-US" i="1" dirty="0" err="1"/>
              <a:t>Bodammer</a:t>
            </a:r>
            <a:r>
              <a:rPr lang="en-US" i="1" dirty="0"/>
              <a:t> 2004,</a:t>
            </a:r>
          </a:p>
          <a:p>
            <a:pPr>
              <a:buFontTx/>
              <a:buChar char="-"/>
            </a:pPr>
            <a:r>
              <a:rPr lang="en-US" i="1" dirty="0" err="1"/>
              <a:t>Andersson</a:t>
            </a:r>
            <a:r>
              <a:rPr lang="en-US" i="1" dirty="0"/>
              <a:t>, 2016)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838200" y="1905000"/>
            <a:ext cx="7635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/>
              <a:t>Subject motion:</a:t>
            </a:r>
          </a:p>
          <a:p>
            <a:pPr>
              <a:buFontTx/>
              <a:buChar char="-"/>
            </a:pPr>
            <a:r>
              <a:rPr lang="en-US" i="1"/>
              <a:t> image registration (Andersson, 2002; Rohde, 2004)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609600" y="479425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Desirable features in registration algorithms for diffusion MRI </a:t>
            </a:r>
            <a:endParaRPr lang="en-US" sz="4000">
              <a:solidFill>
                <a:schemeClr val="hlink"/>
              </a:solidFill>
            </a:endParaRP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838200" y="2019300"/>
            <a:ext cx="73691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Motion correction, eddy current correction, and registration to a standard template done with only one interpolation step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609600" y="479425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Desirable features in registration algorithms for diffusion MRI </a:t>
            </a:r>
            <a:endParaRPr lang="en-US" sz="4000">
              <a:solidFill>
                <a:schemeClr val="hlink"/>
              </a:solidFill>
            </a:endParaRPr>
          </a:p>
        </p:txBody>
      </p:sp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838200" y="2019300"/>
            <a:ext cx="73691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Motion correction, eddy current correction, and registration to a standard template done with only one interpolation step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Correct deformation model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560388"/>
            <a:ext cx="8505825" cy="1141412"/>
          </a:xfrm>
        </p:spPr>
        <p:txBody>
          <a:bodyPr/>
          <a:lstStyle/>
          <a:p>
            <a:pPr eaLnBrk="1">
              <a:tabLst>
                <a:tab pos="0" algn="l"/>
                <a:tab pos="414338" algn="l"/>
                <a:tab pos="828675" algn="l"/>
                <a:tab pos="1243013" algn="l"/>
                <a:tab pos="1658938" algn="l"/>
                <a:tab pos="2073275" algn="l"/>
                <a:tab pos="2487613" algn="l"/>
                <a:tab pos="2901950" algn="l"/>
                <a:tab pos="3317875" algn="l"/>
                <a:tab pos="3732213" algn="l"/>
                <a:tab pos="4146550" algn="l"/>
                <a:tab pos="4560888" algn="l"/>
                <a:tab pos="4976813" algn="l"/>
                <a:tab pos="5391150" algn="l"/>
                <a:tab pos="5805488" algn="l"/>
                <a:tab pos="6219825" algn="l"/>
                <a:tab pos="6635750" algn="l"/>
                <a:tab pos="7050088" algn="l"/>
                <a:tab pos="7464425" algn="l"/>
                <a:tab pos="7878763" algn="l"/>
                <a:tab pos="8294688" algn="l"/>
              </a:tabLst>
            </a:pPr>
            <a:r>
              <a:rPr lang="en-GB" sz="3200">
                <a:latin typeface="Arial"/>
                <a:cs typeface="Arial"/>
              </a:rPr>
              <a:t>Eddy distortion correction head to head comparison</a:t>
            </a: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762000" y="5715000"/>
            <a:ext cx="3733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7" tIns="41474" rIns="82947" bIns="4147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AFFINE registration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4343400" y="5708650"/>
            <a:ext cx="4038600" cy="94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7" tIns="41474" rIns="82947" bIns="4147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Affine + Quadratic TORTOISE</a:t>
            </a:r>
          </a:p>
        </p:txBody>
      </p:sp>
      <p:pic>
        <p:nvPicPr>
          <p:cNvPr id="2" name="fsl_eddy_sl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2133600"/>
            <a:ext cx="3251200" cy="3251200"/>
          </a:xfrm>
          <a:prstGeom prst="rect">
            <a:avLst/>
          </a:prstGeom>
        </p:spPr>
      </p:pic>
      <p:pic>
        <p:nvPicPr>
          <p:cNvPr id="3" name="nihdmc_eddy_sl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6800" y="1905000"/>
            <a:ext cx="3200400" cy="39349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609600" y="479425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Desirable features in registration algorithms for diffusion MRI </a:t>
            </a:r>
            <a:endParaRPr lang="en-US" sz="4000">
              <a:solidFill>
                <a:schemeClr val="hlink"/>
              </a:solidFill>
            </a:endParaRPr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838200" y="2019300"/>
            <a:ext cx="73691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Motion correction, eddy current correction, and registration to a standard template done with only one interpolation step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Correct deformation model</a:t>
            </a:r>
          </a:p>
          <a:p>
            <a:pPr>
              <a:spcBef>
                <a:spcPct val="50000"/>
              </a:spcBef>
            </a:pPr>
            <a:r>
              <a:rPr lang="en-US"/>
              <a:t>- Parsimonious deformation model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E19168S2I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97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4" descr="E19168S2I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97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E19168S2I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97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E19168S2I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097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1797050" y="3479800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Times New Roman" charset="0"/>
              </a:rPr>
              <a:t>8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3397250" y="347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Times New Roman" charset="0"/>
              </a:rPr>
              <a:t>200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5241925" y="347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Times New Roman" charset="0"/>
              </a:rPr>
              <a:t>400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7146925" y="347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Times New Roman" charset="0"/>
              </a:rPr>
              <a:t>650</a:t>
            </a:r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>
            <a:off x="304800" y="3479800"/>
            <a:ext cx="1184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Times New Roman" charset="0"/>
              </a:rPr>
              <a:t>b </a:t>
            </a:r>
            <a:r>
              <a:rPr lang="en-US" sz="2000">
                <a:solidFill>
                  <a:srgbClr val="FFFFFF"/>
                </a:solidFill>
                <a:latin typeface="Times New Roman" charset="0"/>
              </a:rPr>
              <a:t>(s/mm</a:t>
            </a:r>
            <a:r>
              <a:rPr lang="en-US" sz="2000" baseline="30000">
                <a:solidFill>
                  <a:srgbClr val="FFFFFF"/>
                </a:solidFill>
                <a:latin typeface="Times New Roman" charset="0"/>
              </a:rPr>
              <a:t>2</a:t>
            </a:r>
            <a:r>
              <a:rPr lang="en-US" sz="2000">
                <a:solidFill>
                  <a:srgbClr val="FFFFFF"/>
                </a:solidFill>
                <a:latin typeface="Times New Roman" charset="0"/>
              </a:rPr>
              <a:t>)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3708400"/>
            <a:ext cx="6904038" cy="3149600"/>
            <a:chOff x="672" y="2208"/>
            <a:chExt cx="4349" cy="1984"/>
          </a:xfrm>
        </p:grpSpPr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>
              <a:off x="3408" y="3888"/>
              <a:ext cx="161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FFFF"/>
                  </a:solidFill>
                  <a:latin typeface="Times New Roman" charset="0"/>
                </a:rPr>
                <a:t>Diffusion coefficient map</a:t>
              </a:r>
            </a:p>
          </p:txBody>
        </p:sp>
        <p:grpSp>
          <p:nvGrpSpPr>
            <p:cNvPr id="19470" name="Group 14"/>
            <p:cNvGrpSpPr>
              <a:grpSpLocks/>
            </p:cNvGrpSpPr>
            <p:nvPr/>
          </p:nvGrpSpPr>
          <p:grpSpPr bwMode="auto">
            <a:xfrm>
              <a:off x="672" y="2208"/>
              <a:ext cx="2496" cy="1984"/>
              <a:chOff x="480" y="2336"/>
              <a:chExt cx="2496" cy="1984"/>
            </a:xfrm>
          </p:grpSpPr>
          <p:graphicFrame>
            <p:nvGraphicFramePr>
              <p:cNvPr id="19472" name="Object 2"/>
              <p:cNvGraphicFramePr>
                <a:graphicFrameLocks noChangeAspect="1"/>
              </p:cNvGraphicFramePr>
              <p:nvPr/>
            </p:nvGraphicFramePr>
            <p:xfrm>
              <a:off x="480" y="2336"/>
              <a:ext cx="2496" cy="1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51" name="SPW 5.0 Graph" r:id="rId9" imgW="6629400" imgH="5270500" progId="">
                      <p:embed/>
                    </p:oleObj>
                  </mc:Choice>
                  <mc:Fallback>
                    <p:oleObj name="SPW 5.0 Graph" r:id="rId9" imgW="6629400" imgH="5270500" progId="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" y="2336"/>
                            <a:ext cx="2496" cy="19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473" name="Text Box 16"/>
              <p:cNvSpPr txBox="1">
                <a:spLocks noChangeArrowheads="1"/>
              </p:cNvSpPr>
              <p:nvPr/>
            </p:nvSpPr>
            <p:spPr bwMode="auto">
              <a:xfrm>
                <a:off x="1584" y="2784"/>
                <a:ext cx="93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rgbClr val="FFFF00"/>
                    </a:solidFill>
                    <a:latin typeface="Times New Roman" charset="0"/>
                  </a:rPr>
                  <a:t>S = S</a:t>
                </a:r>
                <a:r>
                  <a:rPr lang="en-US" baseline="-25000">
                    <a:solidFill>
                      <a:srgbClr val="FFFF00"/>
                    </a:solidFill>
                    <a:latin typeface="Times New Roman" charset="0"/>
                  </a:rPr>
                  <a:t>0</a:t>
                </a:r>
                <a:r>
                  <a:rPr lang="en-US">
                    <a:solidFill>
                      <a:srgbClr val="FFFF00"/>
                    </a:solidFill>
                    <a:latin typeface="Times New Roman" charset="0"/>
                  </a:rPr>
                  <a:t> e</a:t>
                </a:r>
                <a:r>
                  <a:rPr lang="en-US" baseline="30000">
                    <a:solidFill>
                      <a:srgbClr val="FFFF00"/>
                    </a:solidFill>
                    <a:latin typeface="Times New Roman" charset="0"/>
                  </a:rPr>
                  <a:t>-bD</a:t>
                </a: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9471" name="Picture 17" descr="diff"/>
            <p:cNvPicPr>
              <a:picLocks noChangeAspect="1" noChangeArrowheads="1"/>
            </p:cNvPicPr>
            <p:nvPr/>
          </p:nvPicPr>
          <p:blipFill>
            <a:blip r:embed="rId11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400"/>
              <a:ext cx="1440" cy="1440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467" name="Title 17"/>
          <p:cNvSpPr>
            <a:spLocks noGrp="1"/>
          </p:cNvSpPr>
          <p:nvPr>
            <p:ph type="title"/>
          </p:nvPr>
        </p:nvSpPr>
        <p:spPr>
          <a:xfrm>
            <a:off x="0" y="228600"/>
            <a:ext cx="9372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Times" charset="0"/>
                <a:ea typeface="ＭＳ Ｐゴシック" charset="0"/>
                <a:cs typeface="ＭＳ Ｐゴシック" charset="0"/>
              </a:rPr>
              <a:t>Quantitative diffusion MRI requires  multiple </a:t>
            </a:r>
            <a:r>
              <a:rPr lang="en-US" sz="4000" dirty="0" err="1">
                <a:latin typeface="Times" charset="0"/>
                <a:ea typeface="ＭＳ Ｐゴシック" charset="0"/>
                <a:cs typeface="ＭＳ Ｐゴシック" charset="0"/>
              </a:rPr>
              <a:t>coregistered</a:t>
            </a:r>
            <a:r>
              <a:rPr lang="en-US" sz="4000" dirty="0">
                <a:latin typeface="Times" charset="0"/>
                <a:ea typeface="ＭＳ Ｐゴシック" charset="0"/>
                <a:cs typeface="ＭＳ Ｐゴシック" charset="0"/>
              </a:rPr>
              <a:t> images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609600" y="479425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Desirable features in registration algorithms for diffusion MRI </a:t>
            </a:r>
            <a:endParaRPr lang="en-US" sz="4000">
              <a:solidFill>
                <a:schemeClr val="hlink"/>
              </a:solidFill>
            </a:endParaRPr>
          </a:p>
        </p:txBody>
      </p:sp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838200" y="2019300"/>
            <a:ext cx="73691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Motion correction, eddy current correction, and registration to a standard template done with only one interpolation step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Correct deformation model</a:t>
            </a:r>
          </a:p>
          <a:p>
            <a:pPr>
              <a:spcBef>
                <a:spcPct val="50000"/>
              </a:spcBef>
            </a:pPr>
            <a:r>
              <a:rPr lang="en-US"/>
              <a:t>- Parsimonious deformation model</a:t>
            </a:r>
          </a:p>
          <a:p>
            <a:pPr>
              <a:spcBef>
                <a:spcPct val="50000"/>
              </a:spcBef>
            </a:pPr>
            <a:r>
              <a:rPr lang="en-US"/>
              <a:t>- No additional data needed (e.g. no phantom calibration)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ChangeArrowheads="1"/>
          </p:cNvSpPr>
          <p:nvPr/>
        </p:nvSpPr>
        <p:spPr bwMode="auto">
          <a:xfrm>
            <a:off x="609600" y="479425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Desirable features in registration algorithms for diffusion MRI </a:t>
            </a:r>
            <a:endParaRPr lang="en-US" sz="4000">
              <a:solidFill>
                <a:schemeClr val="hlink"/>
              </a:solidFill>
            </a:endParaRPr>
          </a:p>
        </p:txBody>
      </p:sp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838200" y="2019300"/>
            <a:ext cx="7369175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Motion correction, eddy current correction, and registration to a standard template done with only one interpolation step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Correct deformation model</a:t>
            </a:r>
          </a:p>
          <a:p>
            <a:pPr>
              <a:spcBef>
                <a:spcPct val="50000"/>
              </a:spcBef>
            </a:pPr>
            <a:r>
              <a:rPr lang="en-US"/>
              <a:t>- Parsimonious deformation model</a:t>
            </a:r>
          </a:p>
          <a:p>
            <a:pPr>
              <a:spcBef>
                <a:spcPct val="50000"/>
              </a:spcBef>
            </a:pPr>
            <a:r>
              <a:rPr lang="en-US"/>
              <a:t>- No additional data needed (e.g. no phantom calibration)</a:t>
            </a:r>
          </a:p>
          <a:p>
            <a:pPr>
              <a:spcBef>
                <a:spcPct val="50000"/>
              </a:spcBef>
            </a:pPr>
            <a:r>
              <a:rPr lang="en-US"/>
              <a:t>- Appropriate reorientation of b-matrices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ChangeArrowheads="1"/>
          </p:cNvSpPr>
          <p:nvPr/>
        </p:nvSpPr>
        <p:spPr bwMode="auto">
          <a:xfrm>
            <a:off x="609600" y="479425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Desirable features in registration algorithms for diffusion MRI </a:t>
            </a:r>
            <a:endParaRPr lang="en-US" sz="4000">
              <a:solidFill>
                <a:schemeClr val="hlink"/>
              </a:solidFill>
            </a:endParaRPr>
          </a:p>
        </p:txBody>
      </p:sp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838200" y="2019300"/>
            <a:ext cx="7369175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Motion correction, eddy current correction, and registration to a standard template done with only one interpolation step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Correct deformation model</a:t>
            </a:r>
          </a:p>
          <a:p>
            <a:pPr>
              <a:spcBef>
                <a:spcPct val="50000"/>
              </a:spcBef>
            </a:pPr>
            <a:r>
              <a:rPr lang="en-US"/>
              <a:t>- Parsimonious deformation model</a:t>
            </a:r>
          </a:p>
          <a:p>
            <a:pPr>
              <a:spcBef>
                <a:spcPct val="50000"/>
              </a:spcBef>
            </a:pPr>
            <a:r>
              <a:rPr lang="en-US"/>
              <a:t>- No additional data needed (e.g. no phantom calibration)</a:t>
            </a:r>
          </a:p>
          <a:p>
            <a:pPr>
              <a:spcBef>
                <a:spcPct val="50000"/>
              </a:spcBef>
            </a:pPr>
            <a:r>
              <a:rPr lang="en-US"/>
              <a:t>- Appropriate reorientation of b-matrices</a:t>
            </a:r>
          </a:p>
          <a:p>
            <a:pPr>
              <a:spcBef>
                <a:spcPct val="50000"/>
              </a:spcBef>
            </a:pPr>
            <a:r>
              <a:rPr lang="en-US"/>
              <a:t>- co-registration of images with very different contrast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82296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1295400" y="4191000"/>
            <a:ext cx="912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T2WI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3429000" y="4267200"/>
            <a:ext cx="2895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DWI</a:t>
            </a:r>
          </a:p>
          <a:p>
            <a:r>
              <a:rPr lang="en-US"/>
              <a:t>Registration based on mutual information</a:t>
            </a:r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6248400" y="4267200"/>
            <a:ext cx="2895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DWI</a:t>
            </a:r>
          </a:p>
          <a:p>
            <a:r>
              <a:rPr lang="en-US"/>
              <a:t>Registration based on correlation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5"/>
          <p:cNvSpPr txBox="1">
            <a:spLocks noChangeArrowheads="1"/>
          </p:cNvSpPr>
          <p:nvPr/>
        </p:nvSpPr>
        <p:spPr bwMode="auto">
          <a:xfrm>
            <a:off x="228600" y="381000"/>
            <a:ext cx="8621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Example of correction of eddy-current and motion artifacts (according to  Rohde et al. MRM 2004)</a:t>
            </a:r>
            <a:endParaRPr lang="en-US"/>
          </a:p>
        </p:txBody>
      </p:sp>
      <p:pic>
        <p:nvPicPr>
          <p:cNvPr id="2" name="combined_eddy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752600"/>
            <a:ext cx="8336411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21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hlink"/>
                </a:solidFill>
              </a:rPr>
              <a:t>Correction of eddy-current and motion artifacts according to  Rohde et al. MRM 2004</a:t>
            </a:r>
            <a:endParaRPr lang="en-US"/>
          </a:p>
        </p:txBody>
      </p:sp>
      <p:grpSp>
        <p:nvGrpSpPr>
          <p:cNvPr id="74754" name="Group 23"/>
          <p:cNvGrpSpPr>
            <a:grpSpLocks/>
          </p:cNvGrpSpPr>
          <p:nvPr/>
        </p:nvGrpSpPr>
        <p:grpSpPr bwMode="auto">
          <a:xfrm>
            <a:off x="381000" y="1143000"/>
            <a:ext cx="5257800" cy="5181600"/>
            <a:chOff x="222" y="1152"/>
            <a:chExt cx="2153" cy="2400"/>
          </a:xfrm>
        </p:grpSpPr>
        <p:pic>
          <p:nvPicPr>
            <p:cNvPr id="74759" name="Picture 16" descr="FA_eddycor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52"/>
              <a:ext cx="107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0" name="Picture 17" descr="DEC_eddycor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352"/>
              <a:ext cx="107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1" name="Picture 19" descr="FA_edd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1152"/>
              <a:ext cx="107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2" name="Picture 21" descr="DEC_edd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152"/>
              <a:ext cx="107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5" name="Rectangle 22"/>
          <p:cNvSpPr>
            <a:spLocks noChangeArrowheads="1"/>
          </p:cNvSpPr>
          <p:nvPr/>
        </p:nvSpPr>
        <p:spPr bwMode="auto">
          <a:xfrm>
            <a:off x="4800600" y="3505200"/>
            <a:ext cx="7905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Times New Roman" charset="0"/>
              </a:rPr>
              <a:t>DEC</a:t>
            </a:r>
            <a:endParaRPr lang="en-US" sz="2000">
              <a:solidFill>
                <a:schemeClr val="folHlink"/>
              </a:solidFill>
              <a:latin typeface="Times New Roman" charset="0"/>
            </a:endParaRPr>
          </a:p>
        </p:txBody>
      </p:sp>
      <p:sp>
        <p:nvSpPr>
          <p:cNvPr id="74756" name="Rectangle 20"/>
          <p:cNvSpPr>
            <a:spLocks noChangeArrowheads="1"/>
          </p:cNvSpPr>
          <p:nvPr/>
        </p:nvSpPr>
        <p:spPr bwMode="auto">
          <a:xfrm>
            <a:off x="457200" y="3505200"/>
            <a:ext cx="5699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Times New Roman" charset="0"/>
              </a:rPr>
              <a:t>FA</a:t>
            </a:r>
            <a:endParaRPr lang="en-US" sz="2000">
              <a:solidFill>
                <a:schemeClr val="folHlink"/>
              </a:solidFill>
              <a:latin typeface="Times New Roman" charset="0"/>
            </a:endParaRPr>
          </a:p>
        </p:txBody>
      </p:sp>
      <p:sp>
        <p:nvSpPr>
          <p:cNvPr id="74757" name="Rectangle 24"/>
          <p:cNvSpPr>
            <a:spLocks noChangeArrowheads="1"/>
          </p:cNvSpPr>
          <p:nvPr/>
        </p:nvSpPr>
        <p:spPr bwMode="auto">
          <a:xfrm>
            <a:off x="5943600" y="1676400"/>
            <a:ext cx="2819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Computed from </a:t>
            </a:r>
            <a:r>
              <a:rPr lang="en-US" b="1"/>
              <a:t>unregistered</a:t>
            </a:r>
            <a:r>
              <a:rPr lang="en-US"/>
              <a:t> raw images</a:t>
            </a:r>
          </a:p>
        </p:txBody>
      </p:sp>
      <p:sp>
        <p:nvSpPr>
          <p:cNvPr id="74758" name="Rectangle 25"/>
          <p:cNvSpPr>
            <a:spLocks noChangeArrowheads="1"/>
          </p:cNvSpPr>
          <p:nvPr/>
        </p:nvSpPr>
        <p:spPr bwMode="auto">
          <a:xfrm>
            <a:off x="6019800" y="4419600"/>
            <a:ext cx="2819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Computed from </a:t>
            </a:r>
            <a:r>
              <a:rPr lang="en-US" b="1"/>
              <a:t>registered</a:t>
            </a:r>
            <a:r>
              <a:rPr lang="en-US"/>
              <a:t> raw images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pca_c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8433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457200" y="0"/>
            <a:ext cx="8696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Geneva" charset="0"/>
              </a:rPr>
              <a:t>Principal Component Analysis of signals in a DWI data set</a:t>
            </a:r>
          </a:p>
          <a:p>
            <a:r>
              <a:rPr lang="en-US" i="1"/>
              <a:t>From Rohde et al, MRM 2004</a:t>
            </a:r>
            <a:r>
              <a:rPr lang="en-US">
                <a:latin typeface="Geneva" charset="0"/>
              </a:rPr>
              <a:t> </a:t>
            </a:r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228600" y="6019800"/>
            <a:ext cx="86868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latin typeface="Geneva" charset="0"/>
              </a:rPr>
              <a:t>Principal components are displayed in order of decreasing variance from top-left </a:t>
            </a:r>
            <a:endParaRPr lang="en-US">
              <a:latin typeface="Geneva" charset="0"/>
            </a:endParaRP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228600" y="2895600"/>
            <a:ext cx="157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/>
              <a:t>No motion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pca_c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8433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228600" y="6019800"/>
            <a:ext cx="86868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latin typeface="Geneva" charset="0"/>
              </a:rPr>
              <a:t>Principal components are displayed in order of decreasing variance from top-left </a:t>
            </a:r>
            <a:endParaRPr lang="en-US">
              <a:latin typeface="Geneva" charset="0"/>
            </a:endParaRPr>
          </a:p>
        </p:txBody>
      </p:sp>
      <p:pic>
        <p:nvPicPr>
          <p:cNvPr id="78851" name="Picture 5" descr="pca_unc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8433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228600" y="2895600"/>
            <a:ext cx="2211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/>
              <a:t>In presence of </a:t>
            </a:r>
          </a:p>
          <a:p>
            <a:r>
              <a:rPr lang="en-US" i="1"/>
              <a:t>uncorrected </a:t>
            </a:r>
          </a:p>
          <a:p>
            <a:r>
              <a:rPr lang="en-US" i="1"/>
              <a:t>motion</a:t>
            </a:r>
          </a:p>
        </p:txBody>
      </p:sp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457200" y="0"/>
            <a:ext cx="8696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Geneva" charset="0"/>
              </a:rPr>
              <a:t>Principal Component Analysis of signals in a DWI data set</a:t>
            </a:r>
          </a:p>
          <a:p>
            <a:r>
              <a:rPr lang="en-US" i="1"/>
              <a:t>From Rohde et al, MRM 2004</a:t>
            </a:r>
            <a:r>
              <a:rPr lang="en-US">
                <a:latin typeface="Geneva" charset="0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3">
            <a:lum bright="2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09600"/>
            <a:ext cx="67945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6826250" y="1285875"/>
            <a:ext cx="1938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latin typeface="Geneva" charset="0"/>
              </a:rPr>
              <a:t>B = 30 s/mm</a:t>
            </a:r>
            <a:r>
              <a:rPr lang="en-US" sz="2000" baseline="30000">
                <a:latin typeface="Geneva" charset="0"/>
              </a:rPr>
              <a:t>2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6977063" y="2886075"/>
            <a:ext cx="2106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latin typeface="Geneva" charset="0"/>
              </a:rPr>
              <a:t>B = 900 s/mm</a:t>
            </a:r>
            <a:r>
              <a:rPr lang="en-US" sz="2000" baseline="30000">
                <a:latin typeface="Geneva" charset="0"/>
              </a:rPr>
              <a:t>2</a:t>
            </a:r>
            <a:endParaRPr lang="en-US">
              <a:latin typeface="Geneva" charset="0"/>
            </a:endParaRPr>
          </a:p>
        </p:txBody>
      </p:sp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6783388" y="4638675"/>
            <a:ext cx="227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latin typeface="Geneva" charset="0"/>
              </a:rPr>
              <a:t>B = 9000 s/mm</a:t>
            </a:r>
            <a:r>
              <a:rPr lang="en-US" sz="2000" baseline="30000">
                <a:latin typeface="Geneva" charset="0"/>
              </a:rPr>
              <a:t>2</a:t>
            </a:r>
          </a:p>
        </p:txBody>
      </p:sp>
      <p:sp>
        <p:nvSpPr>
          <p:cNvPr id="80901" name="Text Box 6"/>
          <p:cNvSpPr txBox="1">
            <a:spLocks noChangeArrowheads="1"/>
          </p:cNvSpPr>
          <p:nvPr/>
        </p:nvSpPr>
        <p:spPr bwMode="auto">
          <a:xfrm>
            <a:off x="365125" y="192088"/>
            <a:ext cx="7122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hlink"/>
                </a:solidFill>
              </a:rPr>
              <a:t>Registration of high b-value images: Challenging</a:t>
            </a:r>
            <a:r>
              <a:rPr lang="is-IS" dirty="0">
                <a:solidFill>
                  <a:schemeClr val="hlink"/>
                </a:solidFill>
              </a:rPr>
              <a:t>…</a:t>
            </a:r>
            <a:endParaRPr lang="en-US" dirty="0">
              <a:solidFill>
                <a:schemeClr val="hlink"/>
              </a:solidFill>
            </a:endParaRPr>
          </a:p>
          <a:p>
            <a:r>
              <a:rPr lang="en-US" dirty="0">
                <a:solidFill>
                  <a:schemeClr val="hlink"/>
                </a:solidFill>
              </a:rPr>
              <a:t>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28600" y="5845314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000" dirty="0">
                <a:solidFill>
                  <a:schemeClr val="hlink"/>
                </a:solidFill>
              </a:rPr>
              <a:t>…</a:t>
            </a:r>
            <a:r>
              <a:rPr lang="en-US" sz="2000" dirty="0">
                <a:solidFill>
                  <a:schemeClr val="hlink"/>
                </a:solidFill>
              </a:rPr>
              <a:t>but interesting approaches have  been proposed</a:t>
            </a:r>
          </a:p>
          <a:p>
            <a:r>
              <a:rPr lang="en-US" sz="2000" dirty="0">
                <a:solidFill>
                  <a:schemeClr val="hlink"/>
                </a:solidFill>
              </a:rPr>
              <a:t> (e.g. </a:t>
            </a:r>
            <a:r>
              <a:rPr lang="en-US" sz="2000" dirty="0">
                <a:hlinkClick r:id="rId4"/>
              </a:rPr>
              <a:t>J.Andersson</a:t>
            </a:r>
            <a:r>
              <a:rPr lang="en-US" sz="2000" baseline="30000" dirty="0">
                <a:hlinkClick r:id="rId4"/>
              </a:rPr>
              <a:t>,</a:t>
            </a:r>
            <a:r>
              <a:rPr lang="en-US" sz="2000" dirty="0">
                <a:hlinkClick r:id="rId4"/>
              </a:rPr>
              <a:t> S Sotiropoulos</a:t>
            </a:r>
            <a:r>
              <a:rPr lang="en-US" sz="2000" dirty="0"/>
              <a:t> NEUROIMAGE 2016, 125 1063-78)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Object 2"/>
          <p:cNvGraphicFramePr>
            <a:graphicFrameLocks noChangeAspect="1"/>
          </p:cNvGraphicFramePr>
          <p:nvPr/>
        </p:nvGraphicFramePr>
        <p:xfrm>
          <a:off x="0" y="1150938"/>
          <a:ext cx="9144000" cy="471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Document" r:id="rId4" imgW="5880100" imgH="3035300" progId="Word.Document.8">
                  <p:embed/>
                </p:oleObj>
              </mc:Choice>
              <mc:Fallback>
                <p:oleObj name="Document" r:id="rId4" imgW="5880100" imgH="30353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30000" contrast="4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50938"/>
                        <a:ext cx="9144000" cy="4716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228600" y="428625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EPI distortion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1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33528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20750" y="152400"/>
            <a:ext cx="791845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089FFF"/>
                </a:solidFill>
              </a:rPr>
              <a:t>Assessment diffusion in anisotropic tissues requires multiple images with non-collinear gradient directions</a:t>
            </a:r>
            <a:endParaRPr lang="en-US" dirty="0">
              <a:solidFill>
                <a:srgbClr val="009999"/>
              </a:solidFill>
            </a:endParaRPr>
          </a:p>
        </p:txBody>
      </p:sp>
      <p:sp>
        <p:nvSpPr>
          <p:cNvPr id="21509" name="AutoShape 6"/>
          <p:cNvSpPr>
            <a:spLocks noChangeArrowheads="1"/>
          </p:cNvSpPr>
          <p:nvPr/>
        </p:nvSpPr>
        <p:spPr bwMode="auto">
          <a:xfrm>
            <a:off x="228600" y="2895600"/>
            <a:ext cx="338137" cy="457200"/>
          </a:xfrm>
          <a:prstGeom prst="downArrow">
            <a:avLst>
              <a:gd name="adj1" fmla="val 50000"/>
              <a:gd name="adj2" fmla="val 3380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510" name="AutoShape 8"/>
          <p:cNvSpPr>
            <a:spLocks noChangeArrowheads="1"/>
          </p:cNvSpPr>
          <p:nvPr/>
        </p:nvSpPr>
        <p:spPr bwMode="auto">
          <a:xfrm>
            <a:off x="3886200" y="4267200"/>
            <a:ext cx="474663" cy="381000"/>
          </a:xfrm>
          <a:prstGeom prst="rightArrow">
            <a:avLst>
              <a:gd name="adj1" fmla="val 50000"/>
              <a:gd name="adj2" fmla="val 31146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1511" name="Picture 1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11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Radiology. 1996 Dec;201(3):637-48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bos_115389_v3_EPIstrip_s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0207" r="6371" b="6683"/>
          <a:stretch>
            <a:fillRect/>
          </a:stretch>
        </p:blipFill>
        <p:spPr bwMode="auto">
          <a:xfrm>
            <a:off x="2743200" y="925513"/>
            <a:ext cx="35052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3" descr="bos_115389_v3_b0strip_s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0207" r="6371" b="6683"/>
          <a:stretch>
            <a:fillRect/>
          </a:stretch>
        </p:blipFill>
        <p:spPr bwMode="auto">
          <a:xfrm>
            <a:off x="1066800" y="3738563"/>
            <a:ext cx="350520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bos_115389_v3_b02T1_s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10207" r="6371" b="6683"/>
          <a:stretch>
            <a:fillRect/>
          </a:stretch>
        </p:blipFill>
        <p:spPr bwMode="auto">
          <a:xfrm>
            <a:off x="4572000" y="3738563"/>
            <a:ext cx="35052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3810000" y="91916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T1 Target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1828800" y="3738563"/>
            <a:ext cx="198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before correction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5638800" y="3738563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after correction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593725" y="428625"/>
            <a:ext cx="855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EPI distortion</a:t>
            </a:r>
          </a:p>
        </p:txBody>
      </p:sp>
    </p:spTree>
    <p:extLst>
      <p:ext uri="{BB962C8B-B14F-4D97-AF65-F5344CB8AC3E}">
        <p14:creationId xmlns:p14="http://schemas.microsoft.com/office/powerpoint/2010/main" val="1659755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10"/>
          <p:cNvGrpSpPr>
            <a:grpSpLocks/>
          </p:cNvGrpSpPr>
          <p:nvPr/>
        </p:nvGrpSpPr>
        <p:grpSpPr bwMode="auto">
          <a:xfrm>
            <a:off x="1371600" y="1371600"/>
            <a:ext cx="6572250" cy="4987925"/>
            <a:chOff x="336" y="96"/>
            <a:chExt cx="5064" cy="4080"/>
          </a:xfrm>
        </p:grpSpPr>
        <p:pic>
          <p:nvPicPr>
            <p:cNvPr id="41992" name="Picture 5" descr="ind_without_epi_B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238" r="8661" b="9076"/>
            <a:stretch>
              <a:fillRect/>
            </a:stretch>
          </p:blipFill>
          <p:spPr bwMode="auto">
            <a:xfrm>
              <a:off x="2016" y="96"/>
              <a:ext cx="170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3" name="Picture 6" descr="mean_fa_B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238" r="8661" b="9076"/>
            <a:stretch>
              <a:fillRect/>
            </a:stretch>
          </p:blipFill>
          <p:spPr bwMode="auto">
            <a:xfrm>
              <a:off x="336" y="96"/>
              <a:ext cx="170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4" name="Picture 7" descr="ind_without_epi_gen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238" r="8661" b="9076"/>
            <a:stretch>
              <a:fillRect/>
            </a:stretch>
          </p:blipFill>
          <p:spPr bwMode="auto">
            <a:xfrm>
              <a:off x="2016" y="2112"/>
              <a:ext cx="170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5" name="Picture 8" descr="mean_fa_genu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238" r="8661" b="9076"/>
            <a:stretch>
              <a:fillRect/>
            </a:stretch>
          </p:blipFill>
          <p:spPr bwMode="auto">
            <a:xfrm>
              <a:off x="336" y="2112"/>
              <a:ext cx="170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6" name="Picture 9" descr="ind_with_epi_genu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238" r="8661" b="9076"/>
            <a:stretch>
              <a:fillRect/>
            </a:stretch>
          </p:blipFill>
          <p:spPr bwMode="auto">
            <a:xfrm>
              <a:off x="3696" y="2112"/>
              <a:ext cx="170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4" descr="ind_with_epi_B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t="9238" r="8661" b="9076"/>
            <a:stretch>
              <a:fillRect/>
            </a:stretch>
          </p:blipFill>
          <p:spPr bwMode="auto">
            <a:xfrm>
              <a:off x="3696" y="96"/>
              <a:ext cx="170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6" name="Text Box 11"/>
          <p:cNvSpPr txBox="1">
            <a:spLocks noChangeArrowheads="1"/>
          </p:cNvSpPr>
          <p:nvPr/>
        </p:nvSpPr>
        <p:spPr bwMode="auto">
          <a:xfrm>
            <a:off x="3581400" y="10668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No EPI Correction</a:t>
            </a:r>
          </a:p>
        </p:txBody>
      </p:sp>
      <p:sp>
        <p:nvSpPr>
          <p:cNvPr id="41987" name="Text Box 12"/>
          <p:cNvSpPr txBox="1">
            <a:spLocks noChangeArrowheads="1"/>
          </p:cNvSpPr>
          <p:nvPr/>
        </p:nvSpPr>
        <p:spPr bwMode="auto">
          <a:xfrm>
            <a:off x="5715000" y="1077913"/>
            <a:ext cx="2819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With EPI Correction (Wu et al, MICCAI 2008 </a:t>
            </a:r>
          </a:p>
        </p:txBody>
      </p:sp>
      <p:sp>
        <p:nvSpPr>
          <p:cNvPr id="41988" name="Text Box 13"/>
          <p:cNvSpPr txBox="1">
            <a:spLocks noChangeArrowheads="1"/>
          </p:cNvSpPr>
          <p:nvPr/>
        </p:nvSpPr>
        <p:spPr bwMode="auto">
          <a:xfrm>
            <a:off x="1676400" y="6324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Mean FA</a:t>
            </a:r>
          </a:p>
        </p:txBody>
      </p:sp>
      <p:sp>
        <p:nvSpPr>
          <p:cNvPr id="41989" name="Text Box 14"/>
          <p:cNvSpPr txBox="1">
            <a:spLocks noChangeArrowheads="1"/>
          </p:cNvSpPr>
          <p:nvPr/>
        </p:nvSpPr>
        <p:spPr bwMode="auto">
          <a:xfrm>
            <a:off x="6248400" y="63246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SD of FA</a:t>
            </a:r>
          </a:p>
        </p:txBody>
      </p:sp>
      <p:sp>
        <p:nvSpPr>
          <p:cNvPr id="41990" name="Text Box 15"/>
          <p:cNvSpPr txBox="1">
            <a:spLocks noChangeArrowheads="1"/>
          </p:cNvSpPr>
          <p:nvPr/>
        </p:nvSpPr>
        <p:spPr bwMode="auto">
          <a:xfrm>
            <a:off x="3886200" y="63246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SD of FA</a:t>
            </a:r>
          </a:p>
        </p:txBody>
      </p:sp>
      <p:sp>
        <p:nvSpPr>
          <p:cNvPr id="41991" name="TextBox 15"/>
          <p:cNvSpPr txBox="1">
            <a:spLocks noChangeArrowheads="1"/>
          </p:cNvSpPr>
          <p:nvPr/>
        </p:nvSpPr>
        <p:spPr bwMode="auto">
          <a:xfrm>
            <a:off x="0" y="1524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Voxelwise analysis of tensor derived quantities from </a:t>
            </a:r>
          </a:p>
          <a:p>
            <a:r>
              <a:rPr lang="en-US"/>
              <a:t>Living Phantom data (21 scans from 5 sites)</a:t>
            </a:r>
          </a:p>
        </p:txBody>
      </p:sp>
    </p:spTree>
    <p:extLst>
      <p:ext uri="{BB962C8B-B14F-4D97-AF65-F5344CB8AC3E}">
        <p14:creationId xmlns:p14="http://schemas.microsoft.com/office/powerpoint/2010/main" val="1982186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I_paper_tit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462"/>
            <a:ext cx="9144000" cy="43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52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567738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881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750"/>
            <a:ext cx="7167563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1143000" y="6096000"/>
            <a:ext cx="2973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Native EPI distortion</a:t>
            </a: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4724400" y="6096000"/>
            <a:ext cx="3382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EPI distortion corrected</a:t>
            </a:r>
          </a:p>
        </p:txBody>
      </p:sp>
    </p:spTree>
    <p:extLst>
      <p:ext uri="{BB962C8B-B14F-4D97-AF65-F5344CB8AC3E}">
        <p14:creationId xmlns:p14="http://schemas.microsoft.com/office/powerpoint/2010/main" val="2053237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4513" y="293688"/>
            <a:ext cx="5727700" cy="83185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CCFFCC"/>
                </a:solidFill>
                <a:latin typeface="Arial"/>
                <a:cs typeface="Arial"/>
              </a:rPr>
              <a:t>EPI distortion correction strategies</a:t>
            </a:r>
            <a:endParaRPr lang="tr-TR" sz="2800" dirty="0">
              <a:solidFill>
                <a:srgbClr val="CCFFCC"/>
              </a:solidFill>
              <a:latin typeface="Arial"/>
              <a:cs typeface="Arial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49239" y="3041712"/>
            <a:ext cx="590537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CCFFCC"/>
                </a:solidFill>
                <a:latin typeface="Arial"/>
                <a:cs typeface="Arial"/>
              </a:rPr>
              <a:t>Field-mapping </a:t>
            </a:r>
            <a:r>
              <a:rPr lang="en-US" sz="1200" b="0" i="1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1200" b="0" i="1" dirty="0" err="1">
                <a:solidFill>
                  <a:srgbClr val="FFFFFF"/>
                </a:solidFill>
                <a:latin typeface="Arial"/>
                <a:cs typeface="Arial"/>
              </a:rPr>
              <a:t>Jezzard</a:t>
            </a:r>
            <a:r>
              <a:rPr lang="en-US" sz="1200" b="0" i="1" dirty="0">
                <a:solidFill>
                  <a:srgbClr val="FFFFFF"/>
                </a:solidFill>
                <a:latin typeface="Arial"/>
                <a:cs typeface="Arial"/>
              </a:rPr>
              <a:t> et al, 1995).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800" b="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1800" b="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Requires estimated  B</a:t>
            </a:r>
            <a:r>
              <a:rPr lang="en-US" sz="1800" b="0" baseline="-250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 inhomogeneity maps from two scans with different echo times.</a:t>
            </a:r>
          </a:p>
          <a:p>
            <a:pPr marL="457200" lvl="1" indent="0" algn="just"/>
            <a:endParaRPr lang="en-US" sz="1800" b="0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Accurate estimation of the B</a:t>
            </a:r>
            <a:r>
              <a:rPr lang="en-US" sz="1800" b="0" baseline="-250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 map may be challenging. 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/>
                <a:cs typeface="Arial"/>
              </a:rPr>
              <a:t>Can not properly correct regions of severe signal pile-up.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251" y="3527586"/>
            <a:ext cx="2354602" cy="2798701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9238" y="966800"/>
            <a:ext cx="83772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/>
                <a:cs typeface="Arial"/>
              </a:rPr>
              <a:t>EPI distortion correction strategies can be broadly categorized into three classes: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800" b="0" dirty="0">
              <a:latin typeface="Arial"/>
              <a:cs typeface="Arial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/>
                <a:cs typeface="Arial"/>
              </a:rPr>
              <a:t>Field-mapping.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/>
                <a:cs typeface="Arial"/>
              </a:rPr>
              <a:t>Image registration.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1800" b="0" dirty="0">
                <a:latin typeface="Arial"/>
                <a:cs typeface="Arial"/>
              </a:rPr>
              <a:t>Reverse phase encoding (Blip-up blip-down).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n-US" sz="18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603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123" y="1125537"/>
            <a:ext cx="834084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sz="2000" b="0" dirty="0">
                <a:solidFill>
                  <a:srgbClr val="CCFFCC"/>
                </a:solidFill>
                <a:latin typeface="Arial"/>
                <a:cs typeface="Arial"/>
              </a:rPr>
              <a:t>Elastic image registration based approaches </a:t>
            </a:r>
            <a:r>
              <a:rPr lang="en-US" sz="2000" b="0" i="1" dirty="0">
                <a:solidFill>
                  <a:srgbClr val="CCFFCC"/>
                </a:solidFill>
                <a:latin typeface="Arial"/>
                <a:cs typeface="Arial"/>
              </a:rPr>
              <a:t>(</a:t>
            </a:r>
            <a:r>
              <a:rPr lang="en-US" sz="2000" b="0" i="1" dirty="0" err="1">
                <a:solidFill>
                  <a:srgbClr val="CCFFCC"/>
                </a:solidFill>
                <a:latin typeface="Arial"/>
                <a:cs typeface="Arial"/>
              </a:rPr>
              <a:t>Kybic</a:t>
            </a:r>
            <a:r>
              <a:rPr lang="en-US" sz="2000" b="0" i="1" dirty="0">
                <a:solidFill>
                  <a:srgbClr val="CCFFCC"/>
                </a:solidFill>
                <a:latin typeface="Arial"/>
                <a:cs typeface="Arial"/>
              </a:rPr>
              <a:t> et al, 2000, Wu et al. 2008).</a:t>
            </a:r>
          </a:p>
          <a:p>
            <a:pPr marL="457200" lvl="1" indent="0" algn="just"/>
            <a:endParaRPr lang="en-US" sz="2000" b="0" dirty="0">
              <a:solidFill>
                <a:schemeClr val="folHlink"/>
              </a:solidFill>
              <a:latin typeface="Arial"/>
              <a:cs typeface="Arial"/>
            </a:endParaRPr>
          </a:p>
          <a:p>
            <a:pPr marL="457200" lvl="1" indent="0" algn="just"/>
            <a:endParaRPr lang="en-US" sz="2000" b="0" dirty="0">
              <a:solidFill>
                <a:schemeClr val="folHlink"/>
              </a:solidFill>
              <a:latin typeface="Arial"/>
              <a:cs typeface="Arial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/>
                <a:cs typeface="Arial"/>
              </a:rPr>
              <a:t>Requires a distortion-free anatomical image.</a:t>
            </a:r>
          </a:p>
          <a:p>
            <a:pPr marL="457200" lvl="1" indent="0" algn="just"/>
            <a:endParaRPr lang="en-US" sz="2000" b="0" dirty="0">
              <a:latin typeface="Arial"/>
              <a:cs typeface="Arial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/>
                <a:cs typeface="Arial"/>
              </a:rPr>
              <a:t>Can not properly correct regions of severe signal pile-up.</a:t>
            </a:r>
          </a:p>
        </p:txBody>
      </p:sp>
      <p:pic>
        <p:nvPicPr>
          <p:cNvPr id="8" name="Picture 3" descr="epi_target"/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5403" r="6898" b="11987"/>
          <a:stretch>
            <a:fillRect/>
          </a:stretch>
        </p:blipFill>
        <p:spPr bwMode="auto">
          <a:xfrm>
            <a:off x="3913475" y="3704174"/>
            <a:ext cx="1436227" cy="169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epi_before"/>
          <p:cNvPicPr>
            <a:picLocks noChangeAspect="1" noChangeArrowheads="1"/>
          </p:cNvPicPr>
          <p:nvPr/>
        </p:nvPicPr>
        <p:blipFill>
          <a:blip r:embed="rId4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5403" r="6898" b="11987"/>
          <a:stretch>
            <a:fillRect/>
          </a:stretch>
        </p:blipFill>
        <p:spPr bwMode="auto">
          <a:xfrm>
            <a:off x="424668" y="3722173"/>
            <a:ext cx="1436227" cy="169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epi_after"/>
          <p:cNvPicPr>
            <a:picLocks noChangeAspect="1" noChangeArrowheads="1"/>
          </p:cNvPicPr>
          <p:nvPr/>
        </p:nvPicPr>
        <p:blipFill>
          <a:blip r:embed="rId5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5403" r="6898" b="11987"/>
          <a:stretch>
            <a:fillRect/>
          </a:stretch>
        </p:blipFill>
        <p:spPr bwMode="auto">
          <a:xfrm>
            <a:off x="6991152" y="3657600"/>
            <a:ext cx="1436227" cy="169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1860895" y="4550800"/>
            <a:ext cx="183187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785226" y="4299877"/>
            <a:ext cx="2203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/>
              <a:t>Constrained elastic registration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5776546" y="4230565"/>
            <a:ext cx="896816" cy="530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62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381000"/>
            <a:ext cx="834084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sz="1800" b="0" dirty="0">
                <a:solidFill>
                  <a:srgbClr val="CCFFCC"/>
                </a:solidFill>
                <a:latin typeface="Arial"/>
                <a:cs typeface="Arial"/>
              </a:rPr>
              <a:t>Reversed phase encoding (blip-up blip-down) </a:t>
            </a:r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correction </a:t>
            </a:r>
            <a:r>
              <a:rPr lang="en-US" sz="1200" b="0" i="1" dirty="0">
                <a:solidFill>
                  <a:srgbClr val="FFFFFF"/>
                </a:solidFill>
                <a:latin typeface="Arial"/>
                <a:cs typeface="Arial"/>
              </a:rPr>
              <a:t>(Chang et al. 1992, </a:t>
            </a:r>
            <a:r>
              <a:rPr lang="en-US" sz="1200" b="0" i="1" dirty="0" err="1">
                <a:solidFill>
                  <a:srgbClr val="FFFFFF"/>
                </a:solidFill>
                <a:latin typeface="Arial"/>
                <a:cs typeface="Arial"/>
              </a:rPr>
              <a:t>Bowtell</a:t>
            </a:r>
            <a:r>
              <a:rPr lang="en-US" sz="1200" b="0" i="1" dirty="0">
                <a:solidFill>
                  <a:srgbClr val="FFFFFF"/>
                </a:solidFill>
                <a:latin typeface="Arial"/>
                <a:cs typeface="Arial"/>
              </a:rPr>
              <a:t>, 1994, </a:t>
            </a:r>
            <a:r>
              <a:rPr lang="en-US" sz="1200" b="0" i="1" dirty="0" err="1">
                <a:solidFill>
                  <a:srgbClr val="FFFFFF"/>
                </a:solidFill>
                <a:latin typeface="Arial"/>
                <a:cs typeface="Arial"/>
              </a:rPr>
              <a:t>Andersson</a:t>
            </a:r>
            <a:r>
              <a:rPr lang="en-US" sz="1200" b="0" i="1" dirty="0">
                <a:solidFill>
                  <a:srgbClr val="FFFFFF"/>
                </a:solidFill>
                <a:latin typeface="Arial"/>
                <a:cs typeface="Arial"/>
              </a:rPr>
              <a:t> et al., 2003</a:t>
            </a:r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200" b="0" i="1" dirty="0">
                <a:solidFill>
                  <a:srgbClr val="FFFFFF"/>
                </a:solidFill>
                <a:latin typeface="Arial"/>
                <a:cs typeface="Arial"/>
              </a:rPr>
              <a:t>Holland et al., 2010</a:t>
            </a:r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.)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algn="just"/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It exploits the symmetry of distortions in two identical images acquired with opposite polarity of phase encoding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844" y="2800567"/>
            <a:ext cx="2640511" cy="2971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401" y="2800567"/>
            <a:ext cx="2645014" cy="2975979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696915" y="5799607"/>
            <a:ext cx="25164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/>
              <a:t>Acquired with RL phase encoding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512776" y="5799606"/>
            <a:ext cx="25164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/>
              <a:t>Acquired with LR phase encoding</a:t>
            </a:r>
          </a:p>
        </p:txBody>
      </p:sp>
    </p:spTree>
    <p:extLst>
      <p:ext uri="{BB962C8B-B14F-4D97-AF65-F5344CB8AC3E}">
        <p14:creationId xmlns:p14="http://schemas.microsoft.com/office/powerpoint/2010/main" val="827348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123" y="381000"/>
            <a:ext cx="8340845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just"/>
            <a:endParaRPr lang="en-US" sz="1800" b="0" dirty="0">
              <a:solidFill>
                <a:schemeClr val="folHlink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/>
              </a:rPr>
              <a:t>Only strategy that can correct for signal pile-ups and expansions, as well as geometrical distortions.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n-US" sz="2000" b="0" dirty="0">
              <a:latin typeface="Arial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/>
              </a:rPr>
              <a:t>More robust with larger deformations than standard elastic registration approaches.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n-US" sz="2000" b="0" dirty="0">
              <a:latin typeface="Arial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/>
              </a:rPr>
              <a:t>May need longer scan time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03" y="3451734"/>
            <a:ext cx="1155020" cy="1438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301" y="4885753"/>
            <a:ext cx="1223704" cy="1611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503" y="3592112"/>
            <a:ext cx="1988902" cy="2587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965" y="3592112"/>
            <a:ext cx="2050366" cy="2582580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89090" y="6497526"/>
            <a:ext cx="25164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/>
              <a:t>Blip-up blip-down data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509734" y="6174692"/>
            <a:ext cx="25164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/>
              <a:t>Corrected data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2673789" y="4617913"/>
            <a:ext cx="896816" cy="53097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73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_Budd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560"/>
            <a:ext cx="9108441" cy="670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11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2"/>
          <p:cNvSpPr txBox="1">
            <a:spLocks noChangeArrowheads="1"/>
          </p:cNvSpPr>
          <p:nvPr/>
        </p:nvSpPr>
        <p:spPr bwMode="auto">
          <a:xfrm>
            <a:off x="762000" y="1370013"/>
            <a:ext cx="7272338" cy="48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/>
              <a:t>Importing data, check if images  are sorted correctly</a:t>
            </a:r>
          </a:p>
          <a:p>
            <a:r>
              <a:rPr lang="en-US" sz="2200" dirty="0"/>
              <a:t>Initial quality control by visual inspection</a:t>
            </a:r>
          </a:p>
          <a:p>
            <a:r>
              <a:rPr lang="en-US" sz="2200" dirty="0"/>
              <a:t>Production of </a:t>
            </a:r>
            <a:r>
              <a:rPr lang="ja-JP" altLang="en-US" sz="2200" dirty="0"/>
              <a:t>“</a:t>
            </a:r>
            <a:r>
              <a:rPr lang="en-US" altLang="ja-JP" sz="2200" dirty="0"/>
              <a:t>corrected</a:t>
            </a:r>
            <a:r>
              <a:rPr lang="ja-JP" altLang="en-US" sz="2200" dirty="0"/>
              <a:t>”</a:t>
            </a:r>
            <a:r>
              <a:rPr lang="en-US" altLang="ja-JP" sz="2200" dirty="0"/>
              <a:t> raw images</a:t>
            </a:r>
          </a:p>
          <a:p>
            <a:r>
              <a:rPr lang="en-US" sz="2200" dirty="0"/>
              <a:t>	- EPI distortion correction</a:t>
            </a:r>
          </a:p>
          <a:p>
            <a:r>
              <a:rPr lang="en-US" sz="2200" dirty="0"/>
              <a:t>	- Motion and eddy-current distortion correction</a:t>
            </a:r>
          </a:p>
          <a:p>
            <a:r>
              <a:rPr lang="en-US" sz="2200" dirty="0"/>
              <a:t>	- Registration to standard template</a:t>
            </a:r>
          </a:p>
          <a:p>
            <a:r>
              <a:rPr lang="en-US" sz="2200" dirty="0"/>
              <a:t>	- Rotation of b-matrices</a:t>
            </a:r>
          </a:p>
          <a:p>
            <a:r>
              <a:rPr lang="en-US" sz="2200" dirty="0"/>
              <a:t>	- Generate interpolation-corrected weighting</a:t>
            </a:r>
          </a:p>
          <a:p>
            <a:r>
              <a:rPr lang="en-US" sz="2200" dirty="0"/>
              <a:t>	  coefficients</a:t>
            </a:r>
          </a:p>
          <a:p>
            <a:r>
              <a:rPr lang="en-US" sz="2200" dirty="0"/>
              <a:t>Tensor computation (correct weighting)</a:t>
            </a:r>
          </a:p>
          <a:p>
            <a:r>
              <a:rPr lang="en-US" sz="2200" dirty="0"/>
              <a:t>Analysis of residuals of tensor fitting, inspection </a:t>
            </a:r>
            <a:r>
              <a:rPr lang="en-US" sz="2200" dirty="0">
                <a:latin typeface="Symbol" charset="0"/>
                <a:sym typeface="Symbol" charset="0"/>
              </a:rPr>
              <a:t></a:t>
            </a:r>
            <a:r>
              <a:rPr lang="en-US" sz="2200" baseline="30000" dirty="0">
                <a:latin typeface="Symbol" charset="0"/>
                <a:sym typeface="Symbol" charset="0"/>
              </a:rPr>
              <a:t></a:t>
            </a:r>
            <a:r>
              <a:rPr lang="en-US" sz="2200" dirty="0">
                <a:latin typeface="Symbol" charset="0"/>
                <a:sym typeface="Symbol" charset="0"/>
              </a:rPr>
              <a:t></a:t>
            </a:r>
            <a:r>
              <a:rPr lang="en-US" sz="2200" dirty="0"/>
              <a:t>maps </a:t>
            </a:r>
          </a:p>
          <a:p>
            <a:r>
              <a:rPr lang="en-US" sz="2200" dirty="0"/>
              <a:t>Robust tensor estimation</a:t>
            </a:r>
          </a:p>
          <a:p>
            <a:r>
              <a:rPr lang="en-US" sz="2200" dirty="0"/>
              <a:t>Computation of tensor derived variables or HARDI analysis</a:t>
            </a:r>
          </a:p>
        </p:txBody>
      </p:sp>
      <p:sp>
        <p:nvSpPr>
          <p:cNvPr id="162818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</a:rPr>
              <a:t>Tasks to address in a DWI </a:t>
            </a:r>
            <a:r>
              <a:rPr lang="en-US" sz="2800" dirty="0">
                <a:solidFill>
                  <a:schemeClr val="hlink"/>
                </a:solidFill>
              </a:rPr>
              <a:t>processing pipeline</a:t>
            </a:r>
            <a:endParaRPr lang="en-US" sz="40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90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8340845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3716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b="0" dirty="0">
                <a:solidFill>
                  <a:srgbClr val="089FFF"/>
                </a:solidFill>
                <a:latin typeface="Arial"/>
                <a:cs typeface="Arial"/>
              </a:rPr>
              <a:t>Important features of DR-BUDDI </a:t>
            </a:r>
            <a:r>
              <a:rPr lang="en-US" b="0" dirty="0">
                <a:latin typeface="Arial"/>
                <a:cs typeface="Arial"/>
              </a:rPr>
              <a:t>(</a:t>
            </a:r>
            <a:r>
              <a:rPr lang="en-US" b="0" dirty="0" err="1">
                <a:latin typeface="Arial"/>
                <a:cs typeface="Arial"/>
              </a:rPr>
              <a:t>Diffeomorphic</a:t>
            </a:r>
            <a:r>
              <a:rPr lang="en-US" b="0" dirty="0">
                <a:latin typeface="Arial"/>
                <a:cs typeface="Arial"/>
              </a:rPr>
              <a:t> Registration for Blip-Up blip-Down Diffusion Imaging)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b="0" dirty="0">
              <a:latin typeface="Arial"/>
              <a:cs typeface="Arial"/>
            </a:endParaRPr>
          </a:p>
          <a:p>
            <a:pPr marL="0" indent="0" algn="just"/>
            <a:r>
              <a:rPr lang="en-US" sz="2000" b="0" dirty="0">
                <a:solidFill>
                  <a:srgbClr val="FFFF00"/>
                </a:solidFill>
                <a:latin typeface="Arial"/>
                <a:cs typeface="Arial"/>
              </a:rPr>
              <a:t>Can use a structural image as additional information for registration (fat suppressed T2-WI) </a:t>
            </a:r>
          </a:p>
          <a:p>
            <a:pPr marL="0" indent="0" algn="just"/>
            <a:endParaRPr lang="en-US" sz="2000" b="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just"/>
            <a:r>
              <a:rPr lang="en-US" sz="2000" b="0" dirty="0">
                <a:solidFill>
                  <a:srgbClr val="FFFF00"/>
                </a:solidFill>
                <a:latin typeface="Arial"/>
                <a:cs typeface="Arial"/>
              </a:rPr>
              <a:t>Performs blip-up blip down correction also on DWIs</a:t>
            </a:r>
          </a:p>
          <a:p>
            <a:pPr marL="0" indent="0" algn="just"/>
            <a:endParaRPr lang="en-US" sz="2000" b="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just"/>
            <a:r>
              <a:rPr lang="en-US" sz="2000" b="0" dirty="0">
                <a:solidFill>
                  <a:srgbClr val="FFFF00"/>
                </a:solidFill>
                <a:latin typeface="Arial"/>
                <a:cs typeface="Arial"/>
              </a:rPr>
              <a:t>All corrections are applied to the original images with one interpolation step</a:t>
            </a:r>
          </a:p>
          <a:p>
            <a:pPr marL="0" indent="0" algn="just"/>
            <a:endParaRPr lang="en-US" sz="2000" b="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just"/>
            <a:r>
              <a:rPr lang="en-US" sz="2000" b="0" dirty="0" err="1">
                <a:latin typeface="Arial"/>
                <a:cs typeface="Arial"/>
              </a:rPr>
              <a:t>Diffeomorphic</a:t>
            </a:r>
            <a:endParaRPr lang="en-US" sz="2000" b="0" dirty="0">
              <a:latin typeface="Arial"/>
              <a:cs typeface="Arial"/>
            </a:endParaRPr>
          </a:p>
          <a:p>
            <a:pPr marL="0" indent="0" algn="just"/>
            <a:endParaRPr lang="en-US" sz="2000" b="0" dirty="0">
              <a:latin typeface="Arial"/>
              <a:cs typeface="Arial"/>
            </a:endParaRPr>
          </a:p>
          <a:p>
            <a:pPr marL="0" indent="0" algn="just"/>
            <a:r>
              <a:rPr lang="en-US" sz="2000" b="0" dirty="0">
                <a:latin typeface="Arial"/>
                <a:cs typeface="Arial"/>
              </a:rPr>
              <a:t>Symmetric</a:t>
            </a:r>
          </a:p>
          <a:p>
            <a:pPr marL="0" indent="0" algn="just"/>
            <a:endParaRPr lang="en-US" sz="2000" b="0" dirty="0">
              <a:latin typeface="Arial"/>
              <a:cs typeface="Arial"/>
            </a:endParaRPr>
          </a:p>
          <a:p>
            <a:pPr marL="0" indent="0" algn="just"/>
            <a:r>
              <a:rPr lang="en-US" sz="2000" b="0" dirty="0">
                <a:latin typeface="Arial"/>
                <a:cs typeface="Arial"/>
              </a:rPr>
              <a:t>Large deformation</a:t>
            </a:r>
          </a:p>
          <a:p>
            <a:pPr marL="0" indent="0" algn="just"/>
            <a:endParaRPr lang="en-US" sz="2000" b="0" dirty="0">
              <a:latin typeface="Arial"/>
              <a:cs typeface="Arial"/>
            </a:endParaRPr>
          </a:p>
          <a:p>
            <a:pPr marL="0" indent="0" algn="just"/>
            <a:r>
              <a:rPr lang="en-US" sz="2000" b="0" dirty="0">
                <a:latin typeface="Arial"/>
                <a:cs typeface="Arial"/>
              </a:rPr>
              <a:t>Constrained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29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4513" y="293688"/>
            <a:ext cx="5727700" cy="83185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89FFF"/>
                </a:solidFill>
                <a:latin typeface="Arial"/>
                <a:cs typeface="Arial"/>
              </a:rPr>
              <a:t>DR-BUDDI pipeline</a:t>
            </a:r>
            <a:endParaRPr lang="tr-TR" sz="2800" dirty="0">
              <a:solidFill>
                <a:srgbClr val="089F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12" y="1125538"/>
            <a:ext cx="7173766" cy="39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08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47788" y="163513"/>
            <a:ext cx="6194425" cy="831850"/>
          </a:xfrm>
        </p:spPr>
        <p:txBody>
          <a:bodyPr/>
          <a:lstStyle/>
          <a:p>
            <a:pPr algn="ctr"/>
            <a:r>
              <a:rPr lang="en-US" sz="3600" dirty="0">
                <a:latin typeface="Arial"/>
                <a:cs typeface="Arial"/>
              </a:rPr>
              <a:t>DR-BUDDI Results</a:t>
            </a:r>
            <a:endParaRPr lang="tr-TR" sz="3600" dirty="0">
              <a:latin typeface="Arial"/>
              <a:cs typeface="Arial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47663" y="1015640"/>
            <a:ext cx="8334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914400" indent="-4572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buFontTx/>
              <a:buChar char="•"/>
            </a:pPr>
            <a:r>
              <a:rPr lang="en-US" sz="1800" b="0" dirty="0">
                <a:solidFill>
                  <a:srgbClr val="FFFFFF"/>
                </a:solidFill>
                <a:latin typeface="Arial"/>
                <a:cs typeface="Arial"/>
              </a:rPr>
              <a:t>Correction of highly distorted CONNECTOME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49" y="1769411"/>
            <a:ext cx="6413401" cy="41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76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/>
          <p:cNvSpPr txBox="1">
            <a:spLocks noChangeArrowheads="1"/>
          </p:cNvSpPr>
          <p:nvPr/>
        </p:nvSpPr>
        <p:spPr bwMode="auto">
          <a:xfrm>
            <a:off x="746125" y="450850"/>
            <a:ext cx="4165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>
                <a:solidFill>
                  <a:schemeClr val="hlink"/>
                </a:solidFill>
              </a:rPr>
              <a:t>Cardiac Pulsation</a:t>
            </a:r>
            <a:endParaRPr lang="en-US" sz="4000"/>
          </a:p>
        </p:txBody>
      </p:sp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3058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Cardiac pulsation has been identified as an important source of variability in fMRI.</a:t>
            </a:r>
          </a:p>
          <a:p>
            <a:endParaRPr lang="en-US"/>
          </a:p>
          <a:p>
            <a:r>
              <a:rPr lang="en-US"/>
              <a:t>Previous studies have shown some benefits of cardiac gating in DWI and apparent diffusion coefficient measurements . </a:t>
            </a:r>
            <a:r>
              <a:rPr lang="en-US" sz="2000"/>
              <a:t>(Chien </a:t>
            </a:r>
            <a:r>
              <a:rPr lang="en-US" sz="2000" i="1"/>
              <a:t>et al.</a:t>
            </a:r>
            <a:r>
              <a:rPr lang="en-US" sz="2000"/>
              <a:t> 1990, Turner </a:t>
            </a:r>
            <a:r>
              <a:rPr lang="en-US" sz="2000" i="1"/>
              <a:t>et al.</a:t>
            </a:r>
            <a:r>
              <a:rPr lang="en-US" sz="2000"/>
              <a:t> 1990, Conturo  </a:t>
            </a:r>
            <a:r>
              <a:rPr lang="en-US" sz="2000" i="1"/>
              <a:t>et al.</a:t>
            </a:r>
            <a:r>
              <a:rPr lang="en-US" sz="2000"/>
              <a:t> 1995, Skare </a:t>
            </a:r>
            <a:r>
              <a:rPr lang="en-US" sz="2000" i="1"/>
              <a:t>et al. </a:t>
            </a:r>
            <a:r>
              <a:rPr lang="en-US" sz="2000"/>
              <a:t>2001)</a:t>
            </a:r>
            <a:endParaRPr lang="en-US"/>
          </a:p>
          <a:p>
            <a:endParaRPr lang="en-US"/>
          </a:p>
          <a:p>
            <a:r>
              <a:rPr lang="en-US"/>
              <a:t>However, the effect of cardiac pulsation on DTI measurements has not been extensively investigated and cardiac gating is rarely used in clinical DT-MRI.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0"/>
            <a:ext cx="664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288925" y="344488"/>
            <a:ext cx="23780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Trace(D)</a:t>
            </a:r>
            <a:endParaRPr lang="en-US"/>
          </a:p>
          <a:p>
            <a:endParaRPr lang="en-US"/>
          </a:p>
          <a:p>
            <a:r>
              <a:rPr lang="en-US"/>
              <a:t>Kruskal-Wallis test</a:t>
            </a:r>
          </a:p>
          <a:p>
            <a:endParaRPr lang="en-US"/>
          </a:p>
          <a:p>
            <a:r>
              <a:rPr lang="en-US"/>
              <a:t>Statistically significant voxels in red</a:t>
            </a:r>
          </a:p>
          <a:p>
            <a:endParaRPr lang="en-US"/>
          </a:p>
          <a:p>
            <a:r>
              <a:rPr lang="en-US"/>
              <a:t>Bonferroni correction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806182"/>
            <a:ext cx="259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 </a:t>
            </a:r>
            <a:r>
              <a:rPr lang="en-US" sz="1600" dirty="0" err="1"/>
              <a:t>Pierpaoli</a:t>
            </a:r>
            <a:r>
              <a:rPr lang="en-US" sz="1600" dirty="0"/>
              <a:t> – Artifacts in Diffusion MRI in Diffusion MRI: Theory, Methods and Applications, 2010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3"/>
          <p:cNvSpPr txBox="1">
            <a:spLocks noChangeArrowheads="1"/>
          </p:cNvSpPr>
          <p:nvPr/>
        </p:nvSpPr>
        <p:spPr bwMode="auto">
          <a:xfrm>
            <a:off x="288925" y="344488"/>
            <a:ext cx="23780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FA</a:t>
            </a:r>
            <a:endParaRPr lang="en-US"/>
          </a:p>
          <a:p>
            <a:endParaRPr lang="en-US"/>
          </a:p>
          <a:p>
            <a:r>
              <a:rPr lang="en-US"/>
              <a:t>Kruskal-Wallis test</a:t>
            </a:r>
          </a:p>
          <a:p>
            <a:endParaRPr lang="en-US"/>
          </a:p>
          <a:p>
            <a:r>
              <a:rPr lang="en-US"/>
              <a:t>Statistically significant voxels in red</a:t>
            </a:r>
          </a:p>
          <a:p>
            <a:endParaRPr lang="en-US"/>
          </a:p>
          <a:p>
            <a:r>
              <a:rPr lang="en-US"/>
              <a:t>Bonferroni correction </a:t>
            </a:r>
          </a:p>
        </p:txBody>
      </p:sp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0"/>
            <a:ext cx="664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806182"/>
            <a:ext cx="259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 </a:t>
            </a:r>
            <a:r>
              <a:rPr lang="en-US" sz="1600" dirty="0" err="1"/>
              <a:t>Pierpaoli</a:t>
            </a:r>
            <a:r>
              <a:rPr lang="en-US" sz="1600" dirty="0"/>
              <a:t> – Artifacts in Diffusion MRI in Diffusion MRI: Theory, Methods and Applications, 2010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304800"/>
            <a:ext cx="84328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2"/>
          <p:cNvSpPr txBox="1">
            <a:spLocks noChangeArrowheads="1"/>
          </p:cNvSpPr>
          <p:nvPr/>
        </p:nvSpPr>
        <p:spPr bwMode="auto">
          <a:xfrm>
            <a:off x="669925" y="725488"/>
            <a:ext cx="80930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Cardiac pulsation significantly affects, Trace(D), anisotropy measures, and apparent fiber orientation in several brain regions</a:t>
            </a:r>
          </a:p>
          <a:p>
            <a:endParaRPr lang="en-US" sz="2800"/>
          </a:p>
          <a:p>
            <a:endParaRPr lang="en-US"/>
          </a:p>
          <a:p>
            <a:r>
              <a:rPr lang="en-US" sz="2800"/>
              <a:t>Most of the variability is produced by data acquired from 100 to 250 ms after the QRS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i="1">
                <a:solidFill>
                  <a:schemeClr val="hlink"/>
                </a:solidFill>
              </a:rPr>
              <a:t>Possible solutions</a:t>
            </a:r>
          </a:p>
          <a:p>
            <a:endParaRPr lang="en-US" i="1"/>
          </a:p>
          <a:p>
            <a:endParaRPr lang="en-US" i="1"/>
          </a:p>
          <a:p>
            <a:r>
              <a:rPr lang="en-US" sz="3600" i="1"/>
              <a:t>1) Cardiac gating</a:t>
            </a:r>
            <a:r>
              <a:rPr lang="en-US" sz="3200" i="1"/>
              <a:t> </a:t>
            </a:r>
          </a:p>
          <a:p>
            <a:r>
              <a:rPr lang="en-US" i="1"/>
              <a:t>  - in product sequences: not widely used, not optimized,  sometimes buggy</a:t>
            </a:r>
            <a:r>
              <a:rPr lang="en-US" sz="3200" i="1"/>
              <a:t>  </a:t>
            </a:r>
          </a:p>
          <a:p>
            <a:r>
              <a:rPr lang="en-US" sz="3200" i="1"/>
              <a:t>  </a:t>
            </a:r>
            <a:r>
              <a:rPr lang="en-US" i="1"/>
              <a:t>-  believed to increase scan time (somewhat incorrectly because often the rate limiting factor is gradient duty cycle).</a:t>
            </a:r>
          </a:p>
          <a:p>
            <a:r>
              <a:rPr lang="en-US" i="1"/>
              <a:t>  </a:t>
            </a:r>
            <a:r>
              <a:rPr lang="en-US" sz="3200" i="1"/>
              <a:t>  </a:t>
            </a:r>
          </a:p>
          <a:p>
            <a:r>
              <a:rPr lang="en-US" sz="3600" i="1"/>
              <a:t>2) Retrospective gating</a:t>
            </a:r>
            <a:endParaRPr lang="en-US" sz="3200" i="1"/>
          </a:p>
          <a:p>
            <a:endParaRPr lang="en-US" sz="3200" i="1"/>
          </a:p>
          <a:p>
            <a:r>
              <a:rPr lang="en-US" sz="3600" i="1"/>
              <a:t>3) Robust tensor fitting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ch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96925"/>
            <a:ext cx="796131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50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</a:rPr>
              <a:t>Importing data correctly</a:t>
            </a:r>
          </a:p>
          <a:p>
            <a:endParaRPr lang="en-US" sz="3200" dirty="0">
              <a:solidFill>
                <a:schemeClr val="hlink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Gradient conventions are not standardized across vendors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Possibility of wrong information being reported in the DICOM header 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Handling of oblique DWI acquisitions is inconsistent across vendors and even across software releases from the same vendor</a:t>
            </a:r>
          </a:p>
        </p:txBody>
      </p:sp>
    </p:spTree>
    <p:extLst>
      <p:ext uri="{BB962C8B-B14F-4D97-AF65-F5344CB8AC3E}">
        <p14:creationId xmlns:p14="http://schemas.microsoft.com/office/powerpoint/2010/main" val="5526906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iresto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863600"/>
            <a:ext cx="84836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230188" y="442913"/>
          <a:ext cx="8759825" cy="475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06" name="Document" r:id="rId4" imgW="5626100" imgH="3060700" progId="Word.Document.8">
                  <p:embed/>
                </p:oleObj>
              </mc:Choice>
              <mc:Fallback>
                <p:oleObj name="Document" r:id="rId4" imgW="5626100" imgH="30607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442913"/>
                        <a:ext cx="8759825" cy="475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7" name="Group 28"/>
          <p:cNvGrpSpPr>
            <a:grpSpLocks/>
          </p:cNvGrpSpPr>
          <p:nvPr/>
        </p:nvGrpSpPr>
        <p:grpSpPr bwMode="auto">
          <a:xfrm>
            <a:off x="3733800" y="0"/>
            <a:ext cx="5334000" cy="6629400"/>
            <a:chOff x="1104" y="0"/>
            <a:chExt cx="2986" cy="5136"/>
          </a:xfrm>
        </p:grpSpPr>
        <p:sp>
          <p:nvSpPr>
            <p:cNvPr id="101380" name="AutoShape 2"/>
            <p:cNvSpPr>
              <a:spLocks noChangeArrowheads="1"/>
            </p:cNvSpPr>
            <p:nvPr/>
          </p:nvSpPr>
          <p:spPr bwMode="auto">
            <a:xfrm>
              <a:off x="1296" y="576"/>
              <a:ext cx="1917" cy="768"/>
            </a:xfrm>
            <a:prstGeom prst="flowChartDecision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Goodness of fit criterion</a:t>
              </a:r>
            </a:p>
            <a:p>
              <a:pPr algn="ctr" eaLnBrk="1" hangingPunct="1"/>
              <a:r>
                <a:rPr lang="en-US" sz="1600"/>
                <a:t>satisfied? </a:t>
              </a:r>
            </a:p>
          </p:txBody>
        </p:sp>
        <p:sp>
          <p:nvSpPr>
            <p:cNvPr id="101381" name="Rectangle 3"/>
            <p:cNvSpPr>
              <a:spLocks noChangeArrowheads="1"/>
            </p:cNvSpPr>
            <p:nvPr/>
          </p:nvSpPr>
          <p:spPr bwMode="auto">
            <a:xfrm>
              <a:off x="1104" y="1584"/>
              <a:ext cx="2304" cy="29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1600"/>
            </a:p>
          </p:txBody>
        </p:sp>
        <p:sp>
          <p:nvSpPr>
            <p:cNvPr id="101382" name="Rectangle 4"/>
            <p:cNvSpPr>
              <a:spLocks noChangeArrowheads="1"/>
            </p:cNvSpPr>
            <p:nvPr/>
          </p:nvSpPr>
          <p:spPr bwMode="auto">
            <a:xfrm>
              <a:off x="1248" y="4752"/>
              <a:ext cx="1642" cy="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Final nonlinear LS fit</a:t>
              </a:r>
            </a:p>
          </p:txBody>
        </p:sp>
        <p:sp>
          <p:nvSpPr>
            <p:cNvPr id="101383" name="AutoShape 5"/>
            <p:cNvSpPr>
              <a:spLocks noChangeArrowheads="1"/>
            </p:cNvSpPr>
            <p:nvPr/>
          </p:nvSpPr>
          <p:spPr bwMode="auto">
            <a:xfrm>
              <a:off x="1680" y="3120"/>
              <a:ext cx="1248" cy="636"/>
            </a:xfrm>
            <a:prstGeom prst="flowChartDecision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Convergence? </a:t>
              </a:r>
            </a:p>
          </p:txBody>
        </p:sp>
        <p:sp>
          <p:nvSpPr>
            <p:cNvPr id="101384" name="Rectangle 6"/>
            <p:cNvSpPr>
              <a:spLocks noChangeArrowheads="1"/>
            </p:cNvSpPr>
            <p:nvPr/>
          </p:nvSpPr>
          <p:spPr bwMode="auto">
            <a:xfrm>
              <a:off x="1508" y="1872"/>
              <a:ext cx="1708" cy="4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Reset  weights</a:t>
              </a:r>
            </a:p>
            <a:p>
              <a:pPr algn="ctr" eaLnBrk="1" hangingPunct="1"/>
              <a:r>
                <a:rPr lang="en-US" sz="1600"/>
                <a:t>based on the residuals </a:t>
              </a:r>
            </a:p>
          </p:txBody>
        </p:sp>
        <p:sp>
          <p:nvSpPr>
            <p:cNvPr id="101385" name="Rectangle 7"/>
            <p:cNvSpPr>
              <a:spLocks noChangeArrowheads="1"/>
            </p:cNvSpPr>
            <p:nvPr/>
          </p:nvSpPr>
          <p:spPr bwMode="auto">
            <a:xfrm>
              <a:off x="1584" y="2544"/>
              <a:ext cx="1536" cy="3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Nonlinear robust fit</a:t>
              </a:r>
            </a:p>
          </p:txBody>
        </p:sp>
        <p:sp>
          <p:nvSpPr>
            <p:cNvPr id="101386" name="AutoShape 8"/>
            <p:cNvSpPr>
              <a:spLocks noChangeArrowheads="1"/>
            </p:cNvSpPr>
            <p:nvPr/>
          </p:nvSpPr>
          <p:spPr bwMode="auto">
            <a:xfrm>
              <a:off x="3178" y="4752"/>
              <a:ext cx="912" cy="384"/>
            </a:xfrm>
            <a:prstGeom prst="flowChartTerminator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Tensor Maps</a:t>
              </a:r>
            </a:p>
          </p:txBody>
        </p:sp>
        <p:sp>
          <p:nvSpPr>
            <p:cNvPr id="101387" name="Rectangle 9"/>
            <p:cNvSpPr>
              <a:spLocks noChangeArrowheads="1"/>
            </p:cNvSpPr>
            <p:nvPr/>
          </p:nvSpPr>
          <p:spPr bwMode="auto">
            <a:xfrm>
              <a:off x="1296" y="1632"/>
              <a:ext cx="220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/>
                <a:t>Iterative re-weighting process</a:t>
              </a:r>
            </a:p>
          </p:txBody>
        </p:sp>
        <p:sp>
          <p:nvSpPr>
            <p:cNvPr id="101388" name="Line 10"/>
            <p:cNvSpPr>
              <a:spLocks noChangeShapeType="1"/>
            </p:cNvSpPr>
            <p:nvPr/>
          </p:nvSpPr>
          <p:spPr bwMode="auto">
            <a:xfrm>
              <a:off x="2304" y="4416"/>
              <a:ext cx="1" cy="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89" name="Line 11"/>
            <p:cNvSpPr>
              <a:spLocks noChangeShapeType="1"/>
            </p:cNvSpPr>
            <p:nvPr/>
          </p:nvSpPr>
          <p:spPr bwMode="auto">
            <a:xfrm>
              <a:off x="2256" y="1344"/>
              <a:ext cx="1" cy="2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0" name="Line 12"/>
            <p:cNvSpPr>
              <a:spLocks noChangeShapeType="1"/>
            </p:cNvSpPr>
            <p:nvPr/>
          </p:nvSpPr>
          <p:spPr bwMode="auto">
            <a:xfrm>
              <a:off x="2304" y="2322"/>
              <a:ext cx="1" cy="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1" name="Line 13"/>
            <p:cNvSpPr>
              <a:spLocks noChangeShapeType="1"/>
            </p:cNvSpPr>
            <p:nvPr/>
          </p:nvSpPr>
          <p:spPr bwMode="auto">
            <a:xfrm>
              <a:off x="2304" y="2909"/>
              <a:ext cx="1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2" name="Rectangle 14"/>
            <p:cNvSpPr>
              <a:spLocks noChangeArrowheads="1"/>
            </p:cNvSpPr>
            <p:nvPr/>
          </p:nvSpPr>
          <p:spPr bwMode="auto">
            <a:xfrm>
              <a:off x="1440" y="3969"/>
              <a:ext cx="1680" cy="4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Outlier identification</a:t>
              </a:r>
            </a:p>
            <a:p>
              <a:pPr algn="ctr" eaLnBrk="1" hangingPunct="1"/>
              <a:r>
                <a:rPr lang="en-US" sz="1600"/>
                <a:t>and exclusion</a:t>
              </a:r>
            </a:p>
          </p:txBody>
        </p:sp>
        <p:sp>
          <p:nvSpPr>
            <p:cNvPr id="101393" name="Line 15"/>
            <p:cNvSpPr>
              <a:spLocks noChangeShapeType="1"/>
            </p:cNvSpPr>
            <p:nvPr/>
          </p:nvSpPr>
          <p:spPr bwMode="auto">
            <a:xfrm>
              <a:off x="2303" y="3761"/>
              <a:ext cx="1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4" name="Line 16"/>
            <p:cNvSpPr>
              <a:spLocks noChangeShapeType="1"/>
            </p:cNvSpPr>
            <p:nvPr/>
          </p:nvSpPr>
          <p:spPr bwMode="auto">
            <a:xfrm>
              <a:off x="3639" y="960"/>
              <a:ext cx="1" cy="3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5" name="Line 17"/>
            <p:cNvSpPr>
              <a:spLocks noChangeShapeType="1"/>
            </p:cNvSpPr>
            <p:nvPr/>
          </p:nvSpPr>
          <p:spPr bwMode="auto">
            <a:xfrm>
              <a:off x="3195" y="960"/>
              <a:ext cx="44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6" name="Line 18"/>
            <p:cNvSpPr>
              <a:spLocks noChangeShapeType="1"/>
            </p:cNvSpPr>
            <p:nvPr/>
          </p:nvSpPr>
          <p:spPr bwMode="auto">
            <a:xfrm>
              <a:off x="2902" y="4944"/>
              <a:ext cx="27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7" name="Rectangle 19"/>
            <p:cNvSpPr>
              <a:spLocks noChangeArrowheads="1"/>
            </p:cNvSpPr>
            <p:nvPr/>
          </p:nvSpPr>
          <p:spPr bwMode="auto">
            <a:xfrm>
              <a:off x="1554" y="0"/>
              <a:ext cx="1392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sz="1600"/>
                <a:t>Nonlinear LS fit</a:t>
              </a:r>
            </a:p>
          </p:txBody>
        </p:sp>
        <p:sp>
          <p:nvSpPr>
            <p:cNvPr id="101398" name="Line 20"/>
            <p:cNvSpPr>
              <a:spLocks noChangeShapeType="1"/>
            </p:cNvSpPr>
            <p:nvPr/>
          </p:nvSpPr>
          <p:spPr bwMode="auto">
            <a:xfrm>
              <a:off x="2256" y="336"/>
              <a:ext cx="1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399" name="Rectangle 21"/>
            <p:cNvSpPr>
              <a:spLocks noChangeArrowheads="1"/>
            </p:cNvSpPr>
            <p:nvPr/>
          </p:nvSpPr>
          <p:spPr bwMode="auto">
            <a:xfrm>
              <a:off x="2352" y="3744"/>
              <a:ext cx="453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/>
                <a:t>Yes</a:t>
              </a:r>
            </a:p>
          </p:txBody>
        </p:sp>
        <p:sp>
          <p:nvSpPr>
            <p:cNvPr id="101400" name="Rectangle 22"/>
            <p:cNvSpPr>
              <a:spLocks noChangeArrowheads="1"/>
            </p:cNvSpPr>
            <p:nvPr/>
          </p:nvSpPr>
          <p:spPr bwMode="auto">
            <a:xfrm>
              <a:off x="1440" y="3264"/>
              <a:ext cx="37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/>
                <a:t>No</a:t>
              </a:r>
            </a:p>
          </p:txBody>
        </p:sp>
        <p:sp>
          <p:nvSpPr>
            <p:cNvPr id="101401" name="Rectangle 23"/>
            <p:cNvSpPr>
              <a:spLocks noChangeArrowheads="1"/>
            </p:cNvSpPr>
            <p:nvPr/>
          </p:nvSpPr>
          <p:spPr bwMode="auto">
            <a:xfrm>
              <a:off x="2304" y="1344"/>
              <a:ext cx="444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/>
                <a:t>No</a:t>
              </a:r>
            </a:p>
          </p:txBody>
        </p:sp>
        <p:sp>
          <p:nvSpPr>
            <p:cNvPr id="101402" name="Rectangle 24"/>
            <p:cNvSpPr>
              <a:spLocks noChangeArrowheads="1"/>
            </p:cNvSpPr>
            <p:nvPr/>
          </p:nvSpPr>
          <p:spPr bwMode="auto">
            <a:xfrm>
              <a:off x="3312" y="767"/>
              <a:ext cx="356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sz="1600"/>
                <a:t>Yes</a:t>
              </a:r>
            </a:p>
          </p:txBody>
        </p:sp>
        <p:sp>
          <p:nvSpPr>
            <p:cNvPr id="101403" name="Line 25"/>
            <p:cNvSpPr>
              <a:spLocks noChangeShapeType="1"/>
            </p:cNvSpPr>
            <p:nvPr/>
          </p:nvSpPr>
          <p:spPr bwMode="auto">
            <a:xfrm flipH="1">
              <a:off x="1296" y="3439"/>
              <a:ext cx="3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4" name="Line 26"/>
            <p:cNvSpPr>
              <a:spLocks noChangeShapeType="1"/>
            </p:cNvSpPr>
            <p:nvPr/>
          </p:nvSpPr>
          <p:spPr bwMode="auto">
            <a:xfrm flipV="1">
              <a:off x="1296" y="2112"/>
              <a:ext cx="1" cy="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405" name="Line 27"/>
            <p:cNvSpPr>
              <a:spLocks noChangeShapeType="1"/>
            </p:cNvSpPr>
            <p:nvPr/>
          </p:nvSpPr>
          <p:spPr bwMode="auto">
            <a:xfrm>
              <a:off x="1296" y="2112"/>
              <a:ext cx="21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378" name="Text Box 29"/>
          <p:cNvSpPr txBox="1">
            <a:spLocks noChangeArrowheads="1"/>
          </p:cNvSpPr>
          <p:nvPr/>
        </p:nvSpPr>
        <p:spPr bwMode="auto">
          <a:xfrm>
            <a:off x="288925" y="649288"/>
            <a:ext cx="19034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RESTORE:</a:t>
            </a:r>
          </a:p>
          <a:p>
            <a:endParaRPr lang="en-US"/>
          </a:p>
          <a:p>
            <a:r>
              <a:rPr lang="en-US" b="1">
                <a:latin typeface="Times" charset="0"/>
              </a:rPr>
              <a:t>R</a:t>
            </a:r>
            <a:r>
              <a:rPr lang="en-US">
                <a:latin typeface="Times" charset="0"/>
              </a:rPr>
              <a:t>obust</a:t>
            </a:r>
          </a:p>
          <a:p>
            <a:r>
              <a:rPr lang="en-US" b="1">
                <a:latin typeface="Times" charset="0"/>
              </a:rPr>
              <a:t>ES</a:t>
            </a:r>
            <a:r>
              <a:rPr lang="en-US">
                <a:latin typeface="Times" charset="0"/>
              </a:rPr>
              <a:t>timation of</a:t>
            </a:r>
          </a:p>
          <a:p>
            <a:r>
              <a:rPr lang="en-US" b="1">
                <a:latin typeface="Times" charset="0"/>
              </a:rPr>
              <a:t>T</a:t>
            </a:r>
            <a:r>
              <a:rPr lang="en-US">
                <a:latin typeface="Times" charset="0"/>
              </a:rPr>
              <a:t>ensors by</a:t>
            </a:r>
          </a:p>
          <a:p>
            <a:r>
              <a:rPr lang="en-US" b="1">
                <a:latin typeface="Times" charset="0"/>
              </a:rPr>
              <a:t>O</a:t>
            </a:r>
            <a:r>
              <a:rPr lang="en-US">
                <a:latin typeface="Times" charset="0"/>
              </a:rPr>
              <a:t>utlier</a:t>
            </a:r>
          </a:p>
          <a:p>
            <a:r>
              <a:rPr lang="en-US" b="1">
                <a:latin typeface="Times" charset="0"/>
              </a:rPr>
              <a:t>RE</a:t>
            </a:r>
            <a:r>
              <a:rPr lang="en-US">
                <a:latin typeface="Times" charset="0"/>
              </a:rPr>
              <a:t>jection</a:t>
            </a:r>
          </a:p>
        </p:txBody>
      </p:sp>
      <p:sp>
        <p:nvSpPr>
          <p:cNvPr id="101379" name="Text Box 30"/>
          <p:cNvSpPr txBox="1">
            <a:spLocks noChangeArrowheads="1"/>
          </p:cNvSpPr>
          <p:nvPr/>
        </p:nvSpPr>
        <p:spPr bwMode="auto">
          <a:xfrm>
            <a:off x="92075" y="4038600"/>
            <a:ext cx="2422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Chang </a:t>
            </a:r>
            <a:r>
              <a:rPr lang="en-US" i="1"/>
              <a:t>et al</a:t>
            </a:r>
            <a:r>
              <a:rPr lang="en-US"/>
              <a:t>, </a:t>
            </a:r>
          </a:p>
          <a:p>
            <a:r>
              <a:rPr lang="en-US"/>
              <a:t>MRM </a:t>
            </a:r>
            <a:r>
              <a:rPr lang="en-US" i="1"/>
              <a:t>2005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5" name="Object 2"/>
          <p:cNvGraphicFramePr>
            <a:graphicFrameLocks noChangeAspect="1"/>
          </p:cNvGraphicFramePr>
          <p:nvPr/>
        </p:nvGraphicFramePr>
        <p:xfrm>
          <a:off x="1219200" y="1524000"/>
          <a:ext cx="6629400" cy="458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2" name="Chart" r:id="rId4" imgW="6032500" imgH="4165600" progId="Excel.Chart.8">
                  <p:embed/>
                </p:oleObj>
              </mc:Choice>
              <mc:Fallback>
                <p:oleObj name="Chart" r:id="rId4" imgW="6032500" imgH="4165600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524000"/>
                        <a:ext cx="6629400" cy="458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6" name="Text Box 7"/>
          <p:cNvSpPr txBox="1">
            <a:spLocks noChangeArrowheads="1"/>
          </p:cNvSpPr>
          <p:nvPr/>
        </p:nvSpPr>
        <p:spPr bwMode="auto">
          <a:xfrm>
            <a:off x="746125" y="446088"/>
            <a:ext cx="7753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hlink"/>
                </a:solidFill>
              </a:rPr>
              <a:t>RESTORE performance. Monte carlo simulation</a:t>
            </a:r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807325" cy="1219200"/>
          </a:xfrm>
          <a:noFill/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200">
                <a:latin typeface="Arial" charset="0"/>
                <a:ea typeface="ＭＳ Ｐゴシック" charset="0"/>
                <a:cs typeface="ＭＳ Ｐゴシック" charset="0"/>
              </a:rPr>
              <a:t>Automatic exclusion of “bad images”</a:t>
            </a:r>
            <a:endParaRPr lang="en-GB" sz="20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735138"/>
            <a:ext cx="67373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3" y="0"/>
            <a:ext cx="7808912" cy="1146175"/>
          </a:xfrm>
          <a:noFill/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600">
                <a:latin typeface="Arial" charset="0"/>
                <a:ea typeface="ＭＳ Ｐゴシック" charset="0"/>
                <a:cs typeface="ＭＳ Ｐゴシック" charset="0"/>
              </a:rPr>
              <a:t>After registration the “bad” image is distributed across several slices</a:t>
            </a:r>
            <a:endParaRPr lang="en-GB" sz="20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209675"/>
            <a:ext cx="59118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622300" y="0"/>
            <a:ext cx="7805738" cy="1143000"/>
          </a:xfrm>
          <a:noFill/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800">
                <a:latin typeface="Arial" charset="0"/>
                <a:ea typeface="ＭＳ Ｐゴシック" charset="0"/>
                <a:cs typeface="ＭＳ Ｐゴシック" charset="0"/>
              </a:rPr>
              <a:t>One “bad” image out of 28 DWIs can significantly corrupt tensor -derived quantities</a:t>
            </a:r>
            <a:endParaRPr lang="en-GB" sz="20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9570" name="Picture 3" descr="BOS20040209_reg_color_slice40_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8975" y="1036638"/>
            <a:ext cx="3859213" cy="4562475"/>
          </a:xfrm>
        </p:spPr>
      </p:pic>
      <p:pic>
        <p:nvPicPr>
          <p:cNvPr id="109571" name="Picture 4" descr="BOS20040209_reg_color_slice40_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90600"/>
            <a:ext cx="3832225" cy="4562475"/>
          </a:xfrm>
        </p:spPr>
      </p:pic>
      <p:sp>
        <p:nvSpPr>
          <p:cNvPr id="109572" name="Text Box 5"/>
          <p:cNvSpPr txBox="1">
            <a:spLocks noChangeArrowheads="1"/>
          </p:cNvSpPr>
          <p:nvPr/>
        </p:nvSpPr>
        <p:spPr bwMode="auto">
          <a:xfrm>
            <a:off x="622300" y="5802313"/>
            <a:ext cx="339566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/>
              <a:t>Conventional tensor fitting</a:t>
            </a:r>
          </a:p>
        </p:txBody>
      </p:sp>
      <p:sp>
        <p:nvSpPr>
          <p:cNvPr id="109573" name="Text Box 6"/>
          <p:cNvSpPr txBox="1">
            <a:spLocks noChangeArrowheads="1"/>
          </p:cNvSpPr>
          <p:nvPr/>
        </p:nvSpPr>
        <p:spPr bwMode="auto">
          <a:xfrm>
            <a:off x="4319588" y="5791200"/>
            <a:ext cx="48244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/>
              <a:t>Robust tensor fitting using RESTORE</a:t>
            </a:r>
            <a:endParaRPr lang="en-US" sz="2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7338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sz="160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11619" name="Picture 3" descr="BOS20030625_bslice_satu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219200"/>
            <a:ext cx="7950200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864393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FFFF"/>
                </a:solidFill>
              </a:rPr>
              <a:t>Robust tensor fitting:  </a:t>
            </a:r>
            <a:r>
              <a:rPr lang="en-US" sz="2000" i="1">
                <a:solidFill>
                  <a:srgbClr val="00FFFF"/>
                </a:solidFill>
              </a:rPr>
              <a:t>Selective</a:t>
            </a:r>
            <a:r>
              <a:rPr lang="en-US" sz="2000">
                <a:solidFill>
                  <a:srgbClr val="00FFFF"/>
                </a:solidFill>
              </a:rPr>
              <a:t> (voxel-based) exclusion of corrupted data</a:t>
            </a:r>
            <a:endParaRPr lang="en-US" sz="16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7338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sz="160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13667" name="Picture 3" descr="BOS20030625_bslice_satu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214438"/>
            <a:ext cx="795020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Oval 4"/>
          <p:cNvSpPr>
            <a:spLocks noChangeArrowheads="1"/>
          </p:cNvSpPr>
          <p:nvPr/>
        </p:nvSpPr>
        <p:spPr bwMode="auto">
          <a:xfrm>
            <a:off x="4038600" y="1524000"/>
            <a:ext cx="1066800" cy="1066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69" name="Text Box 7"/>
          <p:cNvSpPr txBox="1">
            <a:spLocks noChangeArrowheads="1"/>
          </p:cNvSpPr>
          <p:nvPr/>
        </p:nvSpPr>
        <p:spPr bwMode="auto">
          <a:xfrm>
            <a:off x="152400" y="228600"/>
            <a:ext cx="864393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FFFF"/>
                </a:solidFill>
              </a:rPr>
              <a:t>Robust tensor fitting:  </a:t>
            </a:r>
            <a:r>
              <a:rPr lang="en-US" sz="2000" i="1">
                <a:solidFill>
                  <a:srgbClr val="00FFFF"/>
                </a:solidFill>
              </a:rPr>
              <a:t>Selective</a:t>
            </a:r>
            <a:r>
              <a:rPr lang="en-US" sz="2000">
                <a:solidFill>
                  <a:srgbClr val="00FFFF"/>
                </a:solidFill>
              </a:rPr>
              <a:t> (voxel-based) exclusion of corrupted data</a:t>
            </a:r>
            <a:endParaRPr lang="en-US" sz="1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733800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sz="160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15715" name="Picture 3" descr="BOS20030625_bslice_satu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214438"/>
            <a:ext cx="795020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Oval 4"/>
          <p:cNvSpPr>
            <a:spLocks noChangeArrowheads="1"/>
          </p:cNvSpPr>
          <p:nvPr/>
        </p:nvSpPr>
        <p:spPr bwMode="auto">
          <a:xfrm>
            <a:off x="4038600" y="1524000"/>
            <a:ext cx="1066800" cy="1066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Oval 5"/>
          <p:cNvSpPr>
            <a:spLocks noChangeArrowheads="1"/>
          </p:cNvSpPr>
          <p:nvPr/>
        </p:nvSpPr>
        <p:spPr bwMode="auto">
          <a:xfrm>
            <a:off x="4038600" y="4876800"/>
            <a:ext cx="1066800" cy="10668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8" name="Text Box 7"/>
          <p:cNvSpPr txBox="1">
            <a:spLocks noChangeArrowheads="1"/>
          </p:cNvSpPr>
          <p:nvPr/>
        </p:nvSpPr>
        <p:spPr bwMode="auto">
          <a:xfrm>
            <a:off x="152400" y="228600"/>
            <a:ext cx="8643938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00FFFF"/>
                </a:solidFill>
              </a:rPr>
              <a:t>Robust tensor fitting:  </a:t>
            </a:r>
            <a:r>
              <a:rPr lang="en-US" sz="2000" i="1">
                <a:solidFill>
                  <a:srgbClr val="00FFFF"/>
                </a:solidFill>
              </a:rPr>
              <a:t>Selective</a:t>
            </a:r>
            <a:r>
              <a:rPr lang="en-US" sz="2000">
                <a:solidFill>
                  <a:srgbClr val="00FFFF"/>
                </a:solidFill>
              </a:rPr>
              <a:t> (voxel-based) exclusion of corrupted data</a:t>
            </a:r>
            <a:endParaRPr lang="en-US"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3" y="914400"/>
            <a:ext cx="9147406" cy="548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304800"/>
            <a:ext cx="7301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hlink"/>
                </a:solidFill>
              </a:rPr>
              <a:t>DEC map (absolute value scheme) may look correct</a:t>
            </a:r>
          </a:p>
        </p:txBody>
      </p:sp>
    </p:spTree>
    <p:extLst>
      <p:ext uri="{BB962C8B-B14F-4D97-AF65-F5344CB8AC3E}">
        <p14:creationId xmlns:p14="http://schemas.microsoft.com/office/powerpoint/2010/main" val="40258035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excluded_dis_sy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4770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Text Box 3"/>
          <p:cNvSpPr txBox="1">
            <a:spLocks noChangeArrowheads="1"/>
          </p:cNvSpPr>
          <p:nvPr/>
        </p:nvSpPr>
        <p:spPr bwMode="auto">
          <a:xfrm>
            <a:off x="746125" y="446088"/>
            <a:ext cx="69834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hlink"/>
                </a:solidFill>
              </a:rPr>
              <a:t>RESTORE performance. Cardiac Pulsation</a:t>
            </a:r>
            <a:endParaRPr lang="en-US"/>
          </a:p>
        </p:txBody>
      </p:sp>
      <p:sp>
        <p:nvSpPr>
          <p:cNvPr id="117763" name="Text Box 4"/>
          <p:cNvSpPr txBox="1">
            <a:spLocks noChangeArrowheads="1"/>
          </p:cNvSpPr>
          <p:nvPr/>
        </p:nvSpPr>
        <p:spPr bwMode="auto">
          <a:xfrm>
            <a:off x="1660525" y="598328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T2wi</a:t>
            </a:r>
          </a:p>
        </p:txBody>
      </p:sp>
      <p:sp>
        <p:nvSpPr>
          <p:cNvPr id="117764" name="Text Box 5"/>
          <p:cNvSpPr txBox="1">
            <a:spLocks noChangeArrowheads="1"/>
          </p:cNvSpPr>
          <p:nvPr/>
        </p:nvSpPr>
        <p:spPr bwMode="auto">
          <a:xfrm>
            <a:off x="3794125" y="5983288"/>
            <a:ext cx="175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Outlier map</a:t>
            </a:r>
          </a:p>
        </p:txBody>
      </p:sp>
      <p:sp>
        <p:nvSpPr>
          <p:cNvPr id="117765" name="Text Box 6"/>
          <p:cNvSpPr txBox="1">
            <a:spLocks noChangeArrowheads="1"/>
          </p:cNvSpPr>
          <p:nvPr/>
        </p:nvSpPr>
        <p:spPr bwMode="auto">
          <a:xfrm>
            <a:off x="5867400" y="6019800"/>
            <a:ext cx="175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Outlier map</a:t>
            </a:r>
          </a:p>
        </p:txBody>
      </p:sp>
      <p:sp>
        <p:nvSpPr>
          <p:cNvPr id="117766" name="Text Box 7"/>
          <p:cNvSpPr txBox="1">
            <a:spLocks noChangeArrowheads="1"/>
          </p:cNvSpPr>
          <p:nvPr/>
        </p:nvSpPr>
        <p:spPr bwMode="auto">
          <a:xfrm>
            <a:off x="3429000" y="1447800"/>
            <a:ext cx="2014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Diastolic data</a:t>
            </a:r>
          </a:p>
        </p:txBody>
      </p:sp>
      <p:sp>
        <p:nvSpPr>
          <p:cNvPr id="117767" name="Text Box 8"/>
          <p:cNvSpPr txBox="1">
            <a:spLocks noChangeArrowheads="1"/>
          </p:cNvSpPr>
          <p:nvPr/>
        </p:nvSpPr>
        <p:spPr bwMode="auto">
          <a:xfrm>
            <a:off x="5638800" y="1447800"/>
            <a:ext cx="3360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Diastolic + systolic data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08037"/>
          </a:xfrm>
        </p:spPr>
        <p:txBody>
          <a:bodyPr/>
          <a:lstStyle/>
          <a:p>
            <a:r>
              <a:rPr lang="en-US" sz="400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Outlier Rejection Probability Map</a:t>
            </a:r>
            <a:br>
              <a:rPr lang="en-US" sz="400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3200" dirty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Lindsay Walker et al </a:t>
            </a:r>
            <a:r>
              <a:rPr lang="en-US" sz="3200" dirty="0" err="1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Neuroimage</a:t>
            </a:r>
            <a:r>
              <a:rPr lang="en-US" sz="3200" dirty="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2011</a:t>
            </a:r>
            <a:endParaRPr lang="en-US" sz="400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241667" name="Group 3"/>
          <p:cNvGrpSpPr>
            <a:grpSpLocks/>
          </p:cNvGrpSpPr>
          <p:nvPr/>
        </p:nvGrpSpPr>
        <p:grpSpPr bwMode="auto">
          <a:xfrm>
            <a:off x="368300" y="1295400"/>
            <a:ext cx="8394700" cy="5410200"/>
            <a:chOff x="240" y="677"/>
            <a:chExt cx="5297" cy="3643"/>
          </a:xfrm>
        </p:grpSpPr>
        <p:pic>
          <p:nvPicPr>
            <p:cNvPr id="241668" name="Picture 4" descr="tri-outlier"/>
            <p:cNvPicPr>
              <a:picLocks noChangeAspect="1" noChangeArrowheads="1"/>
            </p:cNvPicPr>
            <p:nvPr/>
          </p:nvPicPr>
          <p:blipFill>
            <a:blip r:embed="rId3"/>
            <a:srcRect l="1817" t="47983" r="48601" b="12451"/>
            <a:stretch>
              <a:fillRect/>
            </a:stretch>
          </p:blipFill>
          <p:spPr bwMode="auto">
            <a:xfrm>
              <a:off x="240" y="677"/>
              <a:ext cx="1819" cy="1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1669" name="Picture 5" descr="tri-outlier"/>
            <p:cNvPicPr>
              <a:picLocks noChangeAspect="1" noChangeArrowheads="1"/>
            </p:cNvPicPr>
            <p:nvPr/>
          </p:nvPicPr>
          <p:blipFill>
            <a:blip r:embed="rId3"/>
            <a:srcRect l="1067" t="8418" r="1773" b="52017"/>
            <a:stretch>
              <a:fillRect/>
            </a:stretch>
          </p:blipFill>
          <p:spPr bwMode="auto">
            <a:xfrm>
              <a:off x="1968" y="677"/>
              <a:ext cx="3564" cy="1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1670" name="Picture 6" descr="tri-meanfa"/>
            <p:cNvPicPr>
              <a:picLocks noChangeAspect="1" noChangeArrowheads="1"/>
            </p:cNvPicPr>
            <p:nvPr/>
          </p:nvPicPr>
          <p:blipFill>
            <a:blip r:embed="rId4"/>
            <a:srcRect l="572" t="8807" r="1878" b="52168"/>
            <a:stretch>
              <a:fillRect/>
            </a:stretch>
          </p:blipFill>
          <p:spPr bwMode="auto">
            <a:xfrm>
              <a:off x="1952" y="2478"/>
              <a:ext cx="3585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1671" name="Picture 7" descr="tri-meanfa"/>
            <p:cNvPicPr>
              <a:picLocks noChangeAspect="1" noChangeArrowheads="1"/>
            </p:cNvPicPr>
            <p:nvPr/>
          </p:nvPicPr>
          <p:blipFill>
            <a:blip r:embed="rId4"/>
            <a:srcRect l="1895" t="48917" r="50000" b="12059"/>
            <a:stretch>
              <a:fillRect/>
            </a:stretch>
          </p:blipFill>
          <p:spPr bwMode="auto">
            <a:xfrm>
              <a:off x="240" y="2478"/>
              <a:ext cx="1768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378450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ndsay_pape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9144000" cy="4652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" y="6396335"/>
            <a:ext cx="4110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pitchFamily="-65" charset="0"/>
                <a:ea typeface="+mn-ea"/>
                <a:cs typeface="+mn-cs"/>
              </a:rPr>
              <a:t>Biological Psychiatry -  </a:t>
            </a:r>
            <a:r>
              <a:rPr lang="en-US" i="1" dirty="0">
                <a:solidFill>
                  <a:srgbClr val="FFFFFF"/>
                </a:solidFill>
                <a:latin typeface="Arial" pitchFamily="-65" charset="0"/>
                <a:ea typeface="+mn-ea"/>
                <a:cs typeface="+mn-cs"/>
              </a:rPr>
              <a:t>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381000"/>
            <a:ext cx="843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Importance of outlier and artifact detection in clinical imaging </a:t>
            </a:r>
          </a:p>
        </p:txBody>
      </p:sp>
    </p:spTree>
    <p:extLst>
      <p:ext uri="{BB962C8B-B14F-4D97-AF65-F5344CB8AC3E}">
        <p14:creationId xmlns:p14="http://schemas.microsoft.com/office/powerpoint/2010/main" val="2647197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106680" y="990600"/>
            <a:ext cx="8961120" cy="4343400"/>
            <a:chOff x="106680" y="990600"/>
            <a:chExt cx="8961120" cy="4343400"/>
          </a:xfrm>
        </p:grpSpPr>
        <p:sp>
          <p:nvSpPr>
            <p:cNvPr id="21" name="Rectangle 20"/>
            <p:cNvSpPr/>
            <p:nvPr/>
          </p:nvSpPr>
          <p:spPr>
            <a:xfrm>
              <a:off x="106680" y="990600"/>
              <a:ext cx="8961120" cy="4343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13" descr="C:\Documents and Settings\walklin\My Documents\Papers\Autism\Revision 1\screen_shots_for_figures\FA_group_diff_axial_sl102.png"/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 l="12500" t="54420" r="61321" b="11363"/>
            <a:stretch>
              <a:fillRect/>
            </a:stretch>
          </p:blipFill>
          <p:spPr bwMode="auto">
            <a:xfrm>
              <a:off x="7376160" y="1676400"/>
              <a:ext cx="1691640" cy="1600200"/>
            </a:xfrm>
            <a:prstGeom prst="rect">
              <a:avLst/>
            </a:prstGeom>
            <a:noFill/>
          </p:spPr>
        </p:pic>
        <p:pic>
          <p:nvPicPr>
            <p:cNvPr id="4" name="Picture 2" descr="C:\Documents and Settings\walklin\My Documents\Papers\Autism\Revision 1\screen_shots_for_figures\TR_group_diff_axial_sl35.png"/>
            <p:cNvPicPr>
              <a:picLocks noChangeAspect="1" noChangeArrowheads="1"/>
            </p:cNvPicPr>
            <p:nvPr/>
          </p:nvPicPr>
          <p:blipFill>
            <a:blip r:embed="rId4" cstate="print">
              <a:lum contrast="10000"/>
            </a:blip>
            <a:srcRect l="12500" t="49532" r="61321" b="11363"/>
            <a:stretch>
              <a:fillRect/>
            </a:stretch>
          </p:blipFill>
          <p:spPr bwMode="auto">
            <a:xfrm>
              <a:off x="137160" y="3429000"/>
              <a:ext cx="1691640" cy="1828800"/>
            </a:xfrm>
            <a:prstGeom prst="rect">
              <a:avLst/>
            </a:prstGeom>
            <a:noFill/>
          </p:spPr>
        </p:pic>
        <p:pic>
          <p:nvPicPr>
            <p:cNvPr id="5" name="Picture 3" descr="C:\Documents and Settings\walklin\My Documents\Papers\Autism\Revision 1\screen_shots_for_figures\TR_group_diff_axial_sl62.png"/>
            <p:cNvPicPr>
              <a:picLocks noChangeAspect="1" noChangeArrowheads="1"/>
            </p:cNvPicPr>
            <p:nvPr/>
          </p:nvPicPr>
          <p:blipFill>
            <a:blip r:embed="rId5" cstate="print">
              <a:lum contrast="10000"/>
            </a:blip>
            <a:srcRect l="12500" t="49532" r="61321" b="11363"/>
            <a:stretch>
              <a:fillRect/>
            </a:stretch>
          </p:blipFill>
          <p:spPr bwMode="auto">
            <a:xfrm>
              <a:off x="1600200" y="3429000"/>
              <a:ext cx="1691640" cy="1828800"/>
            </a:xfrm>
            <a:prstGeom prst="rect">
              <a:avLst/>
            </a:prstGeom>
            <a:noFill/>
          </p:spPr>
        </p:pic>
        <p:pic>
          <p:nvPicPr>
            <p:cNvPr id="1028" name="Picture 4" descr="C:\Documents and Settings\walklin\My Documents\Papers\Autism\Revision 1\screen_shots_for_figures\TR_group_diff_axial_sl68.png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 l="12499" t="49532" r="61321" b="11363"/>
            <a:stretch>
              <a:fillRect/>
            </a:stretch>
          </p:blipFill>
          <p:spPr bwMode="auto">
            <a:xfrm>
              <a:off x="3048000" y="3429000"/>
              <a:ext cx="1691640" cy="1828800"/>
            </a:xfrm>
            <a:prstGeom prst="rect">
              <a:avLst/>
            </a:prstGeom>
            <a:noFill/>
          </p:spPr>
        </p:pic>
        <p:pic>
          <p:nvPicPr>
            <p:cNvPr id="6" name="Picture 5" descr="C:\Documents and Settings\walklin\My Documents\Papers\Autism\Revision 1\screen_shots_for_figures\TR_group_diff_axial_sl74.png"/>
            <p:cNvPicPr>
              <a:picLocks noChangeAspect="1" noChangeArrowheads="1"/>
            </p:cNvPicPr>
            <p:nvPr/>
          </p:nvPicPr>
          <p:blipFill>
            <a:blip r:embed="rId7" cstate="print">
              <a:lum contrast="10000"/>
            </a:blip>
            <a:srcRect l="12500" t="49532" r="61321" b="11363"/>
            <a:stretch>
              <a:fillRect/>
            </a:stretch>
          </p:blipFill>
          <p:spPr bwMode="auto">
            <a:xfrm>
              <a:off x="4495800" y="3429000"/>
              <a:ext cx="1691640" cy="1828800"/>
            </a:xfrm>
            <a:prstGeom prst="rect">
              <a:avLst/>
            </a:prstGeom>
            <a:noFill/>
          </p:spPr>
        </p:pic>
        <p:pic>
          <p:nvPicPr>
            <p:cNvPr id="1030" name="Picture 6" descr="C:\Documents and Settings\walklin\My Documents\Papers\Autism\Revision 1\screen_shots_for_figures\TR_group_diff_axial_sl93.png"/>
            <p:cNvPicPr>
              <a:picLocks noChangeAspect="1" noChangeArrowheads="1"/>
            </p:cNvPicPr>
            <p:nvPr/>
          </p:nvPicPr>
          <p:blipFill>
            <a:blip r:embed="rId8" cstate="print">
              <a:lum contrast="10000"/>
            </a:blip>
            <a:srcRect l="12500" t="49532" r="61321" b="11363"/>
            <a:stretch>
              <a:fillRect/>
            </a:stretch>
          </p:blipFill>
          <p:spPr bwMode="auto">
            <a:xfrm>
              <a:off x="5928360" y="3429000"/>
              <a:ext cx="1691640" cy="1828800"/>
            </a:xfrm>
            <a:prstGeom prst="rect">
              <a:avLst/>
            </a:prstGeom>
            <a:noFill/>
          </p:spPr>
        </p:pic>
        <p:pic>
          <p:nvPicPr>
            <p:cNvPr id="7" name="Picture 7" descr="C:\Documents and Settings\walklin\My Documents\Papers\Autism\Revision 1\screen_shots_for_figures\TR_group_diff_axial_sl102.png"/>
            <p:cNvPicPr>
              <a:picLocks noChangeAspect="1" noChangeArrowheads="1"/>
            </p:cNvPicPr>
            <p:nvPr/>
          </p:nvPicPr>
          <p:blipFill>
            <a:blip r:embed="rId9" cstate="print">
              <a:lum contrast="10000"/>
            </a:blip>
            <a:srcRect l="12499" t="49532" r="61321" b="11363"/>
            <a:stretch>
              <a:fillRect/>
            </a:stretch>
          </p:blipFill>
          <p:spPr bwMode="auto">
            <a:xfrm>
              <a:off x="7376160" y="3429000"/>
              <a:ext cx="1691640" cy="182880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167640" y="3124200"/>
              <a:ext cx="8878824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8" descr="C:\Documents and Settings\walklin\My Documents\Papers\Autism\Revision 1\screen_shots_for_figures\FA_group_diff_axial_sl35.png"/>
            <p:cNvPicPr>
              <a:picLocks noChangeAspect="1" noChangeArrowheads="1"/>
            </p:cNvPicPr>
            <p:nvPr/>
          </p:nvPicPr>
          <p:blipFill>
            <a:blip r:embed="rId10" cstate="print">
              <a:lum contrast="10000"/>
            </a:blip>
            <a:srcRect l="12736" t="49532" r="61321" b="11363"/>
            <a:stretch>
              <a:fillRect/>
            </a:stretch>
          </p:blipFill>
          <p:spPr bwMode="auto">
            <a:xfrm>
              <a:off x="137160" y="1447800"/>
              <a:ext cx="1676400" cy="1828800"/>
            </a:xfrm>
            <a:prstGeom prst="rect">
              <a:avLst/>
            </a:prstGeom>
            <a:noFill/>
          </p:spPr>
        </p:pic>
        <p:pic>
          <p:nvPicPr>
            <p:cNvPr id="1033" name="Picture 9" descr="C:\Documents and Settings\walklin\My Documents\Papers\Autism\Revision 1\screen_shots_for_figures\FA_group_diff_axial_sl62.png"/>
            <p:cNvPicPr>
              <a:picLocks noChangeAspect="1" noChangeArrowheads="1"/>
            </p:cNvPicPr>
            <p:nvPr/>
          </p:nvPicPr>
          <p:blipFill>
            <a:blip r:embed="rId11" cstate="print">
              <a:lum contrast="10000"/>
            </a:blip>
            <a:srcRect l="12736" t="49532" r="61321" b="11363"/>
            <a:stretch>
              <a:fillRect/>
            </a:stretch>
          </p:blipFill>
          <p:spPr bwMode="auto">
            <a:xfrm>
              <a:off x="1600200" y="1447800"/>
              <a:ext cx="1676400" cy="1828800"/>
            </a:xfrm>
            <a:prstGeom prst="rect">
              <a:avLst/>
            </a:prstGeom>
            <a:noFill/>
          </p:spPr>
        </p:pic>
        <p:pic>
          <p:nvPicPr>
            <p:cNvPr id="9" name="Picture 10" descr="C:\Documents and Settings\walklin\My Documents\Papers\Autism\Revision 1\screen_shots_for_figures\FA_group_diff_axial_sl68.png"/>
            <p:cNvPicPr>
              <a:picLocks noChangeAspect="1" noChangeArrowheads="1"/>
            </p:cNvPicPr>
            <p:nvPr/>
          </p:nvPicPr>
          <p:blipFill>
            <a:blip r:embed="rId12" cstate="print">
              <a:lum contrast="10000"/>
            </a:blip>
            <a:srcRect l="12500" t="49532" r="61320" b="11363"/>
            <a:stretch>
              <a:fillRect/>
            </a:stretch>
          </p:blipFill>
          <p:spPr bwMode="auto">
            <a:xfrm>
              <a:off x="3048000" y="1447800"/>
              <a:ext cx="1691640" cy="1828800"/>
            </a:xfrm>
            <a:prstGeom prst="rect">
              <a:avLst/>
            </a:prstGeom>
            <a:noFill/>
          </p:spPr>
        </p:pic>
        <p:pic>
          <p:nvPicPr>
            <p:cNvPr id="1035" name="Picture 11" descr="C:\Documents and Settings\walklin\My Documents\Papers\Autism\Revision 1\screen_shots_for_figures\FA_group_diff_axial_sl74.png"/>
            <p:cNvPicPr>
              <a:picLocks noChangeAspect="1" noChangeArrowheads="1"/>
            </p:cNvPicPr>
            <p:nvPr/>
          </p:nvPicPr>
          <p:blipFill>
            <a:blip r:embed="rId13" cstate="print">
              <a:lum contrast="10000"/>
            </a:blip>
            <a:srcRect l="12500" t="49532" r="61321" b="11363"/>
            <a:stretch>
              <a:fillRect/>
            </a:stretch>
          </p:blipFill>
          <p:spPr bwMode="auto">
            <a:xfrm>
              <a:off x="4495800" y="1447800"/>
              <a:ext cx="1691640" cy="1828800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52400" y="3200400"/>
              <a:ext cx="5928360" cy="457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Calibri"/>
                </a:rPr>
                <a:t>B) Clusters of significant differences in MD (AUT &gt; TYP)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2400" y="1066800"/>
              <a:ext cx="8897112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Calibri"/>
                </a:rPr>
                <a:t>A) Clusters of significant differences in FA (TYP &gt; AUT)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69941" y="1091297"/>
              <a:ext cx="137160" cy="13716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5552" y="990600"/>
              <a:ext cx="2570191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white matter skeleton voxels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69941" y="1396097"/>
              <a:ext cx="137160" cy="13716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75552" y="1295400"/>
              <a:ext cx="259224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statistically significant voxels </a:t>
              </a:r>
            </a:p>
          </p:txBody>
        </p:sp>
        <p:pic>
          <p:nvPicPr>
            <p:cNvPr id="10" name="Picture 12" descr="C:\Documents and Settings\walklin\My Documents\Papers\Autism\Revision 1\screen_shots_for_figures\FA_group_diff_axial_sl93.png"/>
            <p:cNvPicPr>
              <a:picLocks noChangeAspect="1" noChangeArrowheads="1"/>
            </p:cNvPicPr>
            <p:nvPr/>
          </p:nvPicPr>
          <p:blipFill>
            <a:blip r:embed="rId14" cstate="print">
              <a:lum contrast="10000"/>
            </a:blip>
            <a:srcRect l="12736" t="54420" r="61321" b="11363"/>
            <a:stretch>
              <a:fillRect/>
            </a:stretch>
          </p:blipFill>
          <p:spPr bwMode="auto">
            <a:xfrm>
              <a:off x="5943600" y="1676400"/>
              <a:ext cx="1676400" cy="16002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30247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990600" y="914400"/>
            <a:ext cx="7696200" cy="3886200"/>
            <a:chOff x="990600" y="914400"/>
            <a:chExt cx="7696200" cy="3886200"/>
          </a:xfrm>
        </p:grpSpPr>
        <p:sp>
          <p:nvSpPr>
            <p:cNvPr id="14" name="Rectangle 13"/>
            <p:cNvSpPr/>
            <p:nvPr/>
          </p:nvSpPr>
          <p:spPr>
            <a:xfrm>
              <a:off x="990600" y="914400"/>
              <a:ext cx="7391400" cy="388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74" name="Picture 2" descr="C:\Documents and Settings\walklin\My Documents\Papers\Autism\images_for_figures\frontal_outlier_example3.png"/>
            <p:cNvPicPr>
              <a:picLocks noChangeAspect="1" noChangeArrowheads="1"/>
            </p:cNvPicPr>
            <p:nvPr/>
          </p:nvPicPr>
          <p:blipFill>
            <a:blip r:embed="rId3" cstate="print"/>
            <a:srcRect l="9610" t="9520" r="11111" b="4792"/>
            <a:stretch>
              <a:fillRect/>
            </a:stretch>
          </p:blipFill>
          <p:spPr bwMode="auto">
            <a:xfrm>
              <a:off x="1066800" y="1295400"/>
              <a:ext cx="2514600" cy="3429000"/>
            </a:xfrm>
            <a:prstGeom prst="rect">
              <a:avLst/>
            </a:prstGeom>
            <a:noFill/>
          </p:spPr>
        </p:pic>
        <p:pic>
          <p:nvPicPr>
            <p:cNvPr id="3075" name="Picture 3" descr="C:\Documents and Settings\walklin\My Documents\Papers\Autism\images_for_figures\frontal_outlier_example1.png"/>
            <p:cNvPicPr>
              <a:picLocks noChangeAspect="1" noChangeArrowheads="1"/>
            </p:cNvPicPr>
            <p:nvPr/>
          </p:nvPicPr>
          <p:blipFill>
            <a:blip r:embed="rId4" cstate="print"/>
            <a:srcRect l="9609" t="9520" r="11111" b="4792"/>
            <a:stretch>
              <a:fillRect/>
            </a:stretch>
          </p:blipFill>
          <p:spPr bwMode="auto">
            <a:xfrm>
              <a:off x="5791200" y="1295400"/>
              <a:ext cx="2514600" cy="3429000"/>
            </a:xfrm>
            <a:prstGeom prst="rect">
              <a:avLst/>
            </a:prstGeom>
            <a:noFill/>
          </p:spPr>
        </p:pic>
        <p:pic>
          <p:nvPicPr>
            <p:cNvPr id="3076" name="Picture 4" descr="C:\Documents and Settings\walklin\My Documents\Papers\Autism\images_for_figures\frontal_outlier_example2.png"/>
            <p:cNvPicPr>
              <a:picLocks noChangeAspect="1" noChangeArrowheads="1"/>
            </p:cNvPicPr>
            <p:nvPr/>
          </p:nvPicPr>
          <p:blipFill>
            <a:blip r:embed="rId5" cstate="print"/>
            <a:srcRect l="9610" t="9521" r="11111" b="4792"/>
            <a:stretch>
              <a:fillRect/>
            </a:stretch>
          </p:blipFill>
          <p:spPr bwMode="auto">
            <a:xfrm>
              <a:off x="3429000" y="1295400"/>
              <a:ext cx="2514600" cy="3429000"/>
            </a:xfrm>
            <a:prstGeom prst="rect">
              <a:avLst/>
            </a:prstGeom>
            <a:noFill/>
          </p:spPr>
        </p:pic>
        <p:cxnSp>
          <p:nvCxnSpPr>
            <p:cNvPr id="6" name="Straight Arrow Connector 5"/>
            <p:cNvCxnSpPr/>
            <p:nvPr/>
          </p:nvCxnSpPr>
          <p:spPr>
            <a:xfrm rot="16200000" flipV="1">
              <a:off x="6134100" y="2781300"/>
              <a:ext cx="2362200" cy="91440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16200000" flipV="1">
              <a:off x="4610100" y="2552700"/>
              <a:ext cx="2514600" cy="121920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971800" y="3733800"/>
              <a:ext cx="1295400" cy="68580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V="1">
              <a:off x="1714500" y="4076700"/>
              <a:ext cx="609600" cy="7620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990600" y="940713"/>
              <a:ext cx="7239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Percentage of Outlier Data Points in a single subject example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400" y="4369713"/>
              <a:ext cx="3962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up to 50% outliers detected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6800" y="4343400"/>
              <a:ext cx="2743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~3% outliers detected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5537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57200" y="914400"/>
            <a:ext cx="8229600" cy="320040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490503" y="914400"/>
            <a:ext cx="8162994" cy="3200400"/>
            <a:chOff x="304800" y="914400"/>
            <a:chExt cx="8162994" cy="3200400"/>
          </a:xfrm>
        </p:grpSpPr>
        <p:pic>
          <p:nvPicPr>
            <p:cNvPr id="7" name="Picture 2" descr="C:\Documents and Settings\walklin\My Documents\Papers\Autism\images_for_figures\diff_mean_outlier.png"/>
            <p:cNvPicPr>
              <a:picLocks noChangeAspect="1" noChangeArrowheads="1"/>
            </p:cNvPicPr>
            <p:nvPr/>
          </p:nvPicPr>
          <p:blipFill>
            <a:blip r:embed="rId3" cstate="print"/>
            <a:srcRect l="13637" t="10053" r="64545" b="50934"/>
            <a:stretch>
              <a:fillRect/>
            </a:stretch>
          </p:blipFill>
          <p:spPr bwMode="auto">
            <a:xfrm>
              <a:off x="310661" y="990600"/>
              <a:ext cx="2813539" cy="3048000"/>
            </a:xfrm>
            <a:prstGeom prst="rect">
              <a:avLst/>
            </a:prstGeom>
            <a:noFill/>
          </p:spPr>
        </p:pic>
        <p:pic>
          <p:nvPicPr>
            <p:cNvPr id="8" name="Picture 2" descr="C:\Documents and Settings\walklin\My Documents\Papers\Autism\images_for_figures\diff_mean_outlier.png"/>
            <p:cNvPicPr>
              <a:picLocks noChangeAspect="1" noChangeArrowheads="1"/>
            </p:cNvPicPr>
            <p:nvPr/>
          </p:nvPicPr>
          <p:blipFill>
            <a:blip r:embed="rId3" cstate="print"/>
            <a:srcRect l="11818" t="55519" r="64545" b="5469"/>
            <a:stretch>
              <a:fillRect/>
            </a:stretch>
          </p:blipFill>
          <p:spPr bwMode="auto">
            <a:xfrm>
              <a:off x="5410200" y="990600"/>
              <a:ext cx="3048000" cy="3048000"/>
            </a:xfrm>
            <a:prstGeom prst="rect">
              <a:avLst/>
            </a:prstGeom>
            <a:noFill/>
          </p:spPr>
        </p:pic>
        <p:pic>
          <p:nvPicPr>
            <p:cNvPr id="2050" name="Picture 2" descr="C:\Documents and Settings\walklin\My Documents\Papers\Autism\images_for_figures\diff_mean_outlier.png"/>
            <p:cNvPicPr>
              <a:picLocks noChangeAspect="1" noChangeArrowheads="1"/>
            </p:cNvPicPr>
            <p:nvPr/>
          </p:nvPicPr>
          <p:blipFill>
            <a:blip r:embed="rId3" cstate="print"/>
            <a:srcRect l="61818" t="12004" r="13636" b="48983"/>
            <a:stretch>
              <a:fillRect/>
            </a:stretch>
          </p:blipFill>
          <p:spPr bwMode="auto">
            <a:xfrm>
              <a:off x="2731477" y="990600"/>
              <a:ext cx="3165231" cy="3048000"/>
            </a:xfrm>
            <a:prstGeom prst="rect">
              <a:avLst/>
            </a:prstGeom>
            <a:noFill/>
          </p:spPr>
        </p:pic>
        <p:pic>
          <p:nvPicPr>
            <p:cNvPr id="10" name="Picture 9" descr="grayscale_bar.tiff"/>
            <p:cNvPicPr>
              <a:picLocks/>
            </p:cNvPicPr>
            <p:nvPr/>
          </p:nvPicPr>
          <p:blipFill>
            <a:blip r:embed="rId4" cstate="print"/>
            <a:srcRect l="9354" t="1638" r="41536"/>
            <a:stretch>
              <a:fillRect/>
            </a:stretch>
          </p:blipFill>
          <p:spPr>
            <a:xfrm rot="5400000">
              <a:off x="6781800" y="2362200"/>
              <a:ext cx="304800" cy="304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34000" y="3745468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-7%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01000" y="374546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7%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" y="914400"/>
              <a:ext cx="7924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kern="0" dirty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Subtraction of Percentage of Outliers – AUT minus TYP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5852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4"/>
          <p:cNvSpPr txBox="1">
            <a:spLocks noChangeArrowheads="1"/>
          </p:cNvSpPr>
          <p:nvPr/>
        </p:nvSpPr>
        <p:spPr bwMode="auto">
          <a:xfrm>
            <a:off x="609600" y="457200"/>
            <a:ext cx="7543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hlink"/>
                </a:solidFill>
              </a:rPr>
              <a:t>A good and somewhat forgotten  </a:t>
            </a:r>
            <a:r>
              <a:rPr lang="ja-JP" altLang="en-US" sz="2800">
                <a:solidFill>
                  <a:schemeClr val="hlink"/>
                </a:solidFill>
              </a:rPr>
              <a:t>“</a:t>
            </a:r>
            <a:r>
              <a:rPr lang="en-US" altLang="ja-JP" sz="2800">
                <a:solidFill>
                  <a:schemeClr val="hlink"/>
                </a:solidFill>
              </a:rPr>
              <a:t>diagnostic</a:t>
            </a:r>
            <a:r>
              <a:rPr lang="ja-JP" altLang="en-US" sz="2800">
                <a:solidFill>
                  <a:schemeClr val="hlink"/>
                </a:solidFill>
              </a:rPr>
              <a:t>”</a:t>
            </a:r>
            <a:r>
              <a:rPr lang="en-US" altLang="ja-JP" sz="2800">
                <a:solidFill>
                  <a:schemeClr val="hlink"/>
                </a:solidFill>
              </a:rPr>
              <a:t> tool to help detecting artifacts in diffusion MRI</a:t>
            </a:r>
            <a:endParaRPr lang="en-US" sz="2800"/>
          </a:p>
        </p:txBody>
      </p:sp>
      <p:sp>
        <p:nvSpPr>
          <p:cNvPr id="119810" name="Text Box 5"/>
          <p:cNvSpPr txBox="1">
            <a:spLocks noChangeArrowheads="1"/>
          </p:cNvSpPr>
          <p:nvPr/>
        </p:nvSpPr>
        <p:spPr bwMode="auto">
          <a:xfrm>
            <a:off x="762000" y="2217738"/>
            <a:ext cx="769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Map of reduced</a:t>
            </a:r>
            <a:r>
              <a:rPr lang="en-US" sz="4400"/>
              <a:t> </a:t>
            </a:r>
            <a:r>
              <a:rPr lang="en-US" sz="4400">
                <a:latin typeface="Symbol" charset="0"/>
                <a:sym typeface="Symbol" charset="0"/>
              </a:rPr>
              <a:t></a:t>
            </a:r>
            <a:r>
              <a:rPr lang="en-US" sz="4400" baseline="-25000">
                <a:latin typeface="Symbol" charset="0"/>
                <a:sym typeface="Symbol" charset="0"/>
              </a:rPr>
              <a:t></a:t>
            </a:r>
            <a:r>
              <a:rPr lang="en-US" sz="3600" baseline="30000"/>
              <a:t>2</a:t>
            </a:r>
            <a:r>
              <a:rPr lang="en-US" sz="3600"/>
              <a:t> (goodness of fit) from tensor fitting </a:t>
            </a:r>
            <a:r>
              <a:rPr lang="en-US"/>
              <a:t>(Papadakis JMR 2003)</a:t>
            </a:r>
            <a:endParaRPr lang="en-US" sz="36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4"/>
          <p:cNvSpPr txBox="1">
            <a:spLocks noChangeArrowheads="1"/>
          </p:cNvSpPr>
          <p:nvPr/>
        </p:nvSpPr>
        <p:spPr bwMode="auto">
          <a:xfrm>
            <a:off x="838200" y="3810000"/>
            <a:ext cx="71024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Characterization of normal brain and brain tumor pathology by chisquares parameter maps of diffusion-weighted image data</a:t>
            </a:r>
          </a:p>
          <a:p>
            <a:r>
              <a:rPr lang="en-US"/>
              <a:t>Maier SE, Mamata H, Mulkern RV</a:t>
            </a:r>
          </a:p>
          <a:p>
            <a:r>
              <a:rPr lang="en-US"/>
              <a:t>EUROPEAN JOURNAL OF RADIOLOGY</a:t>
            </a:r>
          </a:p>
          <a:p>
            <a:r>
              <a:rPr lang="en-US"/>
              <a:t>45 (3): 199-207 MAR 2003</a:t>
            </a:r>
          </a:p>
        </p:txBody>
      </p:sp>
      <p:sp>
        <p:nvSpPr>
          <p:cNvPr id="128002" name="Text Box 5"/>
          <p:cNvSpPr txBox="1">
            <a:spLocks noChangeArrowheads="1"/>
          </p:cNvSpPr>
          <p:nvPr/>
        </p:nvSpPr>
        <p:spPr bwMode="auto">
          <a:xfrm>
            <a:off x="898525" y="1371600"/>
            <a:ext cx="72548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 measure of curve fitting error for noise filtering diffusion tensor MRI data</a:t>
            </a:r>
          </a:p>
          <a:p>
            <a:r>
              <a:rPr lang="en-US"/>
              <a:t>Papadakis NG, Martin KM, Wilkinson ID, Huang CLH</a:t>
            </a:r>
          </a:p>
          <a:p>
            <a:r>
              <a:rPr lang="en-US"/>
              <a:t>JOURNAL OF MAGNETIC RESONANCE</a:t>
            </a:r>
          </a:p>
          <a:p>
            <a:r>
              <a:rPr lang="en-US"/>
              <a:t>164 (1): 1-9 SEP 2003</a:t>
            </a:r>
          </a:p>
        </p:txBody>
      </p:sp>
      <p:sp>
        <p:nvSpPr>
          <p:cNvPr id="128003" name="Text Box 6"/>
          <p:cNvSpPr txBox="1">
            <a:spLocks noChangeArrowheads="1"/>
          </p:cNvSpPr>
          <p:nvPr/>
        </p:nvSpPr>
        <p:spPr bwMode="auto">
          <a:xfrm>
            <a:off x="898525" y="333375"/>
            <a:ext cx="3821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hlink"/>
                </a:solidFill>
              </a:rPr>
              <a:t>Relevant references</a:t>
            </a:r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 descr="Car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59138"/>
            <a:ext cx="3733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ext Box 9"/>
          <p:cNvSpPr txBox="1">
            <a:spLocks noChangeArrowheads="1"/>
          </p:cNvSpPr>
          <p:nvPr/>
        </p:nvSpPr>
        <p:spPr bwMode="auto">
          <a:xfrm>
            <a:off x="685800" y="6324600"/>
            <a:ext cx="822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Ref: Bevington PR, Robinson DK. 3</a:t>
            </a:r>
            <a:r>
              <a:rPr lang="en-US" sz="1400" baseline="30000"/>
              <a:t>rd</a:t>
            </a:r>
            <a:r>
              <a:rPr lang="en-US" sz="1400"/>
              <a:t> Ed. 2003.</a:t>
            </a:r>
            <a:r>
              <a:rPr lang="en-US" sz="1800"/>
              <a:t>                                                           </a:t>
            </a:r>
            <a:r>
              <a:rPr lang="en-US" sz="1000"/>
              <a:t>  </a:t>
            </a:r>
          </a:p>
        </p:txBody>
      </p:sp>
      <p:sp>
        <p:nvSpPr>
          <p:cNvPr id="121860" name="Rectangle 10"/>
          <p:cNvSpPr>
            <a:spLocks noChangeArrowheads="1"/>
          </p:cNvSpPr>
          <p:nvPr/>
        </p:nvSpPr>
        <p:spPr bwMode="auto">
          <a:xfrm>
            <a:off x="685800" y="4800600"/>
            <a:ext cx="3184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latin typeface="Symbol" charset="0"/>
                <a:sym typeface="Symbol" charset="0"/>
              </a:rPr>
              <a:t></a:t>
            </a:r>
            <a:r>
              <a:rPr lang="en-US" sz="4400" baseline="-25000">
                <a:latin typeface="Symbol" charset="0"/>
                <a:sym typeface="Symbol" charset="0"/>
              </a:rPr>
              <a:t></a:t>
            </a:r>
            <a:r>
              <a:rPr lang="en-US" sz="3600" baseline="30000"/>
              <a:t>2 </a:t>
            </a:r>
            <a:r>
              <a:rPr lang="en-US" sz="3600"/>
              <a:t>= S</a:t>
            </a:r>
            <a:r>
              <a:rPr lang="en-US" sz="3600" baseline="30000"/>
              <a:t>2</a:t>
            </a:r>
            <a:r>
              <a:rPr lang="en-US" sz="3600"/>
              <a:t> / </a:t>
            </a:r>
            <a:r>
              <a:rPr lang="en-US" sz="3600">
                <a:latin typeface="Symbol" charset="0"/>
                <a:sym typeface="Symbol" charset="0"/>
              </a:rPr>
              <a:t></a:t>
            </a:r>
            <a:r>
              <a:rPr lang="en-US" sz="3600" i="1" baseline="-25000"/>
              <a:t>i</a:t>
            </a:r>
            <a:r>
              <a:rPr lang="en-US" sz="3600" baseline="30000">
                <a:latin typeface="Symbol" charset="0"/>
                <a:sym typeface="Symbol" charset="0"/>
              </a:rPr>
              <a:t></a:t>
            </a:r>
            <a:r>
              <a:rPr lang="en-US" sz="3600">
                <a:latin typeface="Symbol" charset="0"/>
                <a:sym typeface="Symbol" charset="0"/>
              </a:rPr>
              <a:t></a:t>
            </a:r>
          </a:p>
        </p:txBody>
      </p:sp>
      <p:pic>
        <p:nvPicPr>
          <p:cNvPr id="12186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25146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Rectangle 12"/>
          <p:cNvSpPr>
            <a:spLocks noChangeArrowheads="1"/>
          </p:cNvSpPr>
          <p:nvPr/>
        </p:nvSpPr>
        <p:spPr bwMode="auto">
          <a:xfrm>
            <a:off x="5181600" y="5410200"/>
            <a:ext cx="3736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Symbol" charset="0"/>
                <a:sym typeface="Symbol" charset="0"/>
              </a:rPr>
              <a:t></a:t>
            </a:r>
            <a:r>
              <a:rPr lang="en-US" sz="3600" i="1" baseline="-25000"/>
              <a:t>i</a:t>
            </a:r>
            <a:r>
              <a:rPr lang="en-US" sz="3600" baseline="30000">
                <a:latin typeface="Symbol" charset="0"/>
                <a:sym typeface="Symbol" charset="0"/>
              </a:rPr>
              <a:t></a:t>
            </a:r>
            <a:r>
              <a:rPr lang="en-US" sz="3600">
                <a:latin typeface="Symbol" charset="0"/>
                <a:sym typeface="Symbol" charset="0"/>
              </a:rPr>
              <a:t></a:t>
            </a:r>
            <a:r>
              <a:rPr lang="en-US" sz="2000"/>
              <a:t>expected</a:t>
            </a:r>
            <a:r>
              <a:rPr lang="en-US" sz="3600" baseline="30000"/>
              <a:t> </a:t>
            </a:r>
            <a:r>
              <a:rPr lang="en-US" sz="2000"/>
              <a:t>variance</a:t>
            </a:r>
            <a:endParaRPr lang="en-US" sz="3600" baseline="300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4"/>
          <p:cNvSpPr>
            <a:spLocks noChangeArrowheads="1"/>
          </p:cNvSpPr>
          <p:nvPr/>
        </p:nvSpPr>
        <p:spPr bwMode="auto">
          <a:xfrm>
            <a:off x="228600" y="4114800"/>
            <a:ext cx="868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/>
              <a:t>If thermal noise is the only source of variability and the tensor model fits the data perfectly …</a:t>
            </a:r>
          </a:p>
          <a:p>
            <a:r>
              <a:rPr lang="en-US" sz="3200"/>
              <a:t>….The </a:t>
            </a:r>
            <a:r>
              <a:rPr lang="en-US" sz="4400">
                <a:latin typeface="Symbol" charset="0"/>
                <a:sym typeface="Symbol" charset="0"/>
              </a:rPr>
              <a:t></a:t>
            </a:r>
            <a:r>
              <a:rPr lang="en-US" sz="4400" baseline="-25000">
                <a:latin typeface="Symbol" charset="0"/>
                <a:sym typeface="Symbol" charset="0"/>
              </a:rPr>
              <a:t></a:t>
            </a:r>
            <a:r>
              <a:rPr lang="en-US" sz="3600" baseline="30000"/>
              <a:t>2</a:t>
            </a:r>
            <a:r>
              <a:rPr lang="en-US" sz="3600"/>
              <a:t> map should be homogeneous with an average value of 1</a:t>
            </a:r>
          </a:p>
        </p:txBody>
      </p:sp>
      <p:sp>
        <p:nvSpPr>
          <p:cNvPr id="123906" name="Text Box 10"/>
          <p:cNvSpPr txBox="1">
            <a:spLocks noChangeArrowheads="1"/>
          </p:cNvSpPr>
          <p:nvPr/>
        </p:nvSpPr>
        <p:spPr bwMode="auto">
          <a:xfrm>
            <a:off x="1524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3907" name="Rectangle 5"/>
          <p:cNvSpPr>
            <a:spLocks noChangeArrowheads="1"/>
          </p:cNvSpPr>
          <p:nvPr/>
        </p:nvSpPr>
        <p:spPr bwMode="auto">
          <a:xfrm>
            <a:off x="685800" y="381000"/>
            <a:ext cx="7848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4400">
              <a:latin typeface="Symbol" charset="0"/>
              <a:sym typeface="Symbol" charset="0"/>
            </a:endParaRPr>
          </a:p>
          <a:p>
            <a:r>
              <a:rPr lang="en-US" sz="4400">
                <a:latin typeface="Symbol" charset="0"/>
                <a:sym typeface="Symbol" charset="0"/>
              </a:rPr>
              <a:t></a:t>
            </a:r>
            <a:r>
              <a:rPr lang="en-US" sz="4400" baseline="-25000">
                <a:latin typeface="Symbol" charset="0"/>
                <a:sym typeface="Symbol" charset="0"/>
              </a:rPr>
              <a:t></a:t>
            </a:r>
            <a:r>
              <a:rPr lang="en-US" sz="3600" baseline="30000"/>
              <a:t>2 </a:t>
            </a:r>
            <a:r>
              <a:rPr lang="en-US" sz="3600"/>
              <a:t>= measured variance (S</a:t>
            </a:r>
            <a:r>
              <a:rPr lang="en-US" sz="3600" baseline="30000"/>
              <a:t>2</a:t>
            </a:r>
            <a:r>
              <a:rPr lang="en-US" sz="3600"/>
              <a:t>) /</a:t>
            </a:r>
          </a:p>
          <a:p>
            <a:r>
              <a:rPr lang="en-US" sz="3600"/>
              <a:t>	  expected variance (</a:t>
            </a:r>
            <a:r>
              <a:rPr lang="en-US" sz="3600">
                <a:latin typeface="Symbol" charset="0"/>
                <a:sym typeface="Symbol" charset="0"/>
              </a:rPr>
              <a:t></a:t>
            </a:r>
            <a:r>
              <a:rPr lang="en-US" sz="3600" i="1" baseline="-25000"/>
              <a:t>i</a:t>
            </a:r>
            <a:r>
              <a:rPr lang="en-US" sz="3600" baseline="30000">
                <a:latin typeface="Symbol" charset="0"/>
                <a:sym typeface="Symbol" charset="0"/>
              </a:rPr>
              <a:t></a:t>
            </a:r>
            <a:r>
              <a:rPr lang="en-US" sz="3600">
                <a:latin typeface="Symbol" charset="0"/>
                <a:sym typeface="Symbol" charset="0"/>
              </a:rPr>
              <a:t></a:t>
            </a:r>
            <a:endParaRPr lang="en-US" sz="3600"/>
          </a:p>
          <a:p>
            <a:endParaRPr lang="en-US"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04800"/>
            <a:ext cx="4803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hlink"/>
                </a:solidFill>
              </a:rPr>
              <a:t>Underlying vector field is incorrect</a:t>
            </a:r>
          </a:p>
        </p:txBody>
      </p:sp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83547" cy="541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4092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4" descr="slice1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362200"/>
            <a:ext cx="23971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Picture 5" descr="slice2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444750"/>
            <a:ext cx="225266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6" descr="slice3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2362200"/>
            <a:ext cx="2181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7" descr="slice4c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67000"/>
            <a:ext cx="13700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ext Box 8"/>
          <p:cNvSpPr txBox="1">
            <a:spLocks noChangeArrowheads="1"/>
          </p:cNvSpPr>
          <p:nvPr/>
        </p:nvSpPr>
        <p:spPr bwMode="auto">
          <a:xfrm>
            <a:off x="746125" y="238125"/>
            <a:ext cx="7254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>
                <a:latin typeface="Symbol" charset="0"/>
                <a:sym typeface="Symbol" charset="0"/>
              </a:rPr>
              <a:t></a:t>
            </a:r>
            <a:r>
              <a:rPr lang="en-US" sz="4400" baseline="-25000">
                <a:latin typeface="Symbol" charset="0"/>
                <a:sym typeface="Symbol" charset="0"/>
              </a:rPr>
              <a:t></a:t>
            </a:r>
            <a:r>
              <a:rPr lang="en-US" sz="3600" baseline="30000"/>
              <a:t>2</a:t>
            </a:r>
            <a:r>
              <a:rPr lang="en-US" sz="3600"/>
              <a:t> maps. Healthy human brain, cardiac gating, motion correction</a:t>
            </a:r>
            <a:endParaRPr lang="en-US" sz="3600" baseline="30000"/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1584325" y="5686425"/>
            <a:ext cx="428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Grayscale: 0 black, 5 brightest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4"/>
          <p:cNvSpPr txBox="1">
            <a:spLocks noChangeArrowheads="1"/>
          </p:cNvSpPr>
          <p:nvPr/>
        </p:nvSpPr>
        <p:spPr bwMode="auto">
          <a:xfrm>
            <a:off x="609600" y="228600"/>
            <a:ext cx="75438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hlink"/>
                </a:solidFill>
              </a:rPr>
              <a:t>Examples of the utility of </a:t>
            </a:r>
            <a:r>
              <a:rPr lang="en-US" sz="4400">
                <a:solidFill>
                  <a:schemeClr val="hlink"/>
                </a:solidFill>
                <a:latin typeface="Symbol" charset="0"/>
                <a:sym typeface="Symbol" charset="0"/>
              </a:rPr>
              <a:t></a:t>
            </a:r>
            <a:r>
              <a:rPr lang="en-US" sz="4400" baseline="-25000">
                <a:solidFill>
                  <a:schemeClr val="hlink"/>
                </a:solidFill>
                <a:latin typeface="Symbol" charset="0"/>
                <a:sym typeface="Symbol" charset="0"/>
              </a:rPr>
              <a:t></a:t>
            </a:r>
            <a:r>
              <a:rPr lang="en-US" sz="3600" baseline="30000">
                <a:solidFill>
                  <a:schemeClr val="hlink"/>
                </a:solidFill>
              </a:rPr>
              <a:t>2</a:t>
            </a:r>
            <a:r>
              <a:rPr lang="en-US" sz="2800">
                <a:solidFill>
                  <a:schemeClr val="hlink"/>
                </a:solidFill>
              </a:rPr>
              <a:t> for detecting artifacts in diffusion MRI</a:t>
            </a:r>
          </a:p>
        </p:txBody>
      </p:sp>
      <p:pic>
        <p:nvPicPr>
          <p:cNvPr id="130050" name="Picture 6" descr="fat_artifact_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232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8" descr="fat_artifact_D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2232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9" descr="fat_artifact_tr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2232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5438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hlink"/>
                </a:solidFill>
              </a:rPr>
              <a:t>Examples of the utility of </a:t>
            </a:r>
            <a:r>
              <a:rPr lang="en-US" sz="4400">
                <a:solidFill>
                  <a:schemeClr val="hlink"/>
                </a:solidFill>
                <a:latin typeface="Symbol" charset="0"/>
                <a:sym typeface="Symbol" charset="0"/>
              </a:rPr>
              <a:t></a:t>
            </a:r>
            <a:r>
              <a:rPr lang="en-US" sz="4400" baseline="-25000">
                <a:solidFill>
                  <a:schemeClr val="hlink"/>
                </a:solidFill>
                <a:latin typeface="Symbol" charset="0"/>
                <a:sym typeface="Symbol" charset="0"/>
              </a:rPr>
              <a:t></a:t>
            </a:r>
            <a:r>
              <a:rPr lang="en-US" sz="3600" baseline="30000">
                <a:solidFill>
                  <a:schemeClr val="hlink"/>
                </a:solidFill>
              </a:rPr>
              <a:t>2</a:t>
            </a:r>
            <a:r>
              <a:rPr lang="en-US" sz="2800">
                <a:solidFill>
                  <a:schemeClr val="hlink"/>
                </a:solidFill>
              </a:rPr>
              <a:t> for detecting artifacts in diffusion MRI</a:t>
            </a:r>
          </a:p>
        </p:txBody>
      </p:sp>
      <p:pic>
        <p:nvPicPr>
          <p:cNvPr id="132098" name="Picture 3" descr="fat_artifact_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232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4" descr="fat_artifact_D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2232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5" descr="fat_artifact_tr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2232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6" descr="fat_artifact_dchis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76400"/>
            <a:ext cx="2232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hlink"/>
                </a:solidFill>
              </a:rPr>
              <a:t>Cause of the artifact: imperfect fat suppression</a:t>
            </a:r>
          </a:p>
        </p:txBody>
      </p:sp>
      <p:pic>
        <p:nvPicPr>
          <p:cNvPr id="134147" name="Picture 8" descr="fat_artifact_D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232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9" descr="fat_artifact_dchis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2320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at_sa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1428750"/>
            <a:ext cx="2616200" cy="327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3"/>
          <p:cNvGrpSpPr>
            <a:grpSpLocks/>
          </p:cNvGrpSpPr>
          <p:nvPr/>
        </p:nvGrpSpPr>
        <p:grpSpPr bwMode="auto">
          <a:xfrm>
            <a:off x="381000" y="1143000"/>
            <a:ext cx="5257800" cy="5181600"/>
            <a:chOff x="222" y="1152"/>
            <a:chExt cx="2153" cy="2400"/>
          </a:xfrm>
        </p:grpSpPr>
        <p:pic>
          <p:nvPicPr>
            <p:cNvPr id="136199" name="Picture 4" descr="FA_eddycor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52"/>
              <a:ext cx="107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200" name="Picture 5" descr="DEC_eddycor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352"/>
              <a:ext cx="107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201" name="Picture 6" descr="FA_edd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1152"/>
              <a:ext cx="107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202" name="Picture 7" descr="DEC_edd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152"/>
              <a:ext cx="107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6194" name="Rectangle 8"/>
          <p:cNvSpPr>
            <a:spLocks noChangeArrowheads="1"/>
          </p:cNvSpPr>
          <p:nvPr/>
        </p:nvSpPr>
        <p:spPr bwMode="auto">
          <a:xfrm>
            <a:off x="3200400" y="3505200"/>
            <a:ext cx="7905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Times New Roman" charset="0"/>
              </a:rPr>
              <a:t>DEC</a:t>
            </a:r>
            <a:endParaRPr lang="en-US" sz="2000">
              <a:solidFill>
                <a:schemeClr val="folHlink"/>
              </a:solidFill>
              <a:latin typeface="Times New Roman" charset="0"/>
            </a:endParaRPr>
          </a:p>
        </p:txBody>
      </p:sp>
      <p:sp>
        <p:nvSpPr>
          <p:cNvPr id="136195" name="Rectangle 9"/>
          <p:cNvSpPr>
            <a:spLocks noChangeArrowheads="1"/>
          </p:cNvSpPr>
          <p:nvPr/>
        </p:nvSpPr>
        <p:spPr bwMode="auto">
          <a:xfrm>
            <a:off x="457200" y="3505200"/>
            <a:ext cx="5699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>
                <a:solidFill>
                  <a:schemeClr val="folHlink"/>
                </a:solidFill>
                <a:latin typeface="Times New Roman" charset="0"/>
              </a:rPr>
              <a:t>FA</a:t>
            </a:r>
            <a:endParaRPr lang="en-US" sz="2000">
              <a:solidFill>
                <a:schemeClr val="folHlink"/>
              </a:solidFill>
              <a:latin typeface="Times New Roman" charset="0"/>
            </a:endParaRPr>
          </a:p>
        </p:txBody>
      </p:sp>
      <p:pic>
        <p:nvPicPr>
          <p:cNvPr id="136196" name="Picture 12" descr="chisq_ed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259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13" descr="chisq_eddycor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1400"/>
            <a:ext cx="2590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8" name="Rectangle 14"/>
          <p:cNvSpPr>
            <a:spLocks noChangeArrowheads="1"/>
          </p:cNvSpPr>
          <p:nvPr/>
        </p:nvSpPr>
        <p:spPr bwMode="auto">
          <a:xfrm>
            <a:off x="5837238" y="3429000"/>
            <a:ext cx="6397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folHlink"/>
                </a:solidFill>
                <a:latin typeface="Symbol" charset="0"/>
                <a:sym typeface="Symbol" charset="0"/>
              </a:rPr>
              <a:t></a:t>
            </a:r>
            <a:r>
              <a:rPr lang="en-US" sz="2800" baseline="-25000">
                <a:solidFill>
                  <a:schemeClr val="folHlink"/>
                </a:solidFill>
                <a:latin typeface="Symbol" charset="0"/>
                <a:sym typeface="Symbol" charset="0"/>
              </a:rPr>
              <a:t></a:t>
            </a:r>
            <a:r>
              <a:rPr lang="en-US" sz="2800" baseline="30000">
                <a:solidFill>
                  <a:schemeClr val="folHlink"/>
                </a:solidFill>
              </a:rPr>
              <a:t>2</a:t>
            </a:r>
            <a:endParaRPr lang="en-US" sz="3600" baseline="300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hlink"/>
                </a:solidFill>
              </a:rPr>
              <a:t>Residual histogram in TORTOISE</a:t>
            </a:r>
          </a:p>
        </p:txBody>
      </p:sp>
      <p:pic>
        <p:nvPicPr>
          <p:cNvPr id="138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600200"/>
            <a:ext cx="7670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hlink"/>
                </a:solidFill>
              </a:rPr>
              <a:t>Residual histogram. What problem are we detecting?</a:t>
            </a:r>
          </a:p>
        </p:txBody>
      </p:sp>
      <p:pic>
        <p:nvPicPr>
          <p:cNvPr id="139266" name="Picture 3" descr="residual_old_philips_regular_imp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9784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93169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Processing pipeline should enable checking for artifacts like this</a:t>
            </a:r>
          </a:p>
          <a:p>
            <a:r>
              <a:rPr lang="en-US" dirty="0"/>
              <a:t>….</a:t>
            </a:r>
          </a:p>
        </p:txBody>
      </p:sp>
      <p:pic>
        <p:nvPicPr>
          <p:cNvPr id="2" name="freq_shif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1117600"/>
            <a:ext cx="5638800" cy="516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5" descr="1rst_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889500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8" name="Picture 6" descr="last_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48768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7"/>
          <p:cNvSpPr txBox="1">
            <a:spLocks noChangeArrowheads="1"/>
          </p:cNvSpPr>
          <p:nvPr/>
        </p:nvSpPr>
        <p:spPr bwMode="auto">
          <a:xfrm>
            <a:off x="1600200" y="5410200"/>
            <a:ext cx="153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First DWI </a:t>
            </a:r>
          </a:p>
        </p:txBody>
      </p:sp>
      <p:sp>
        <p:nvSpPr>
          <p:cNvPr id="142340" name="Text Box 8"/>
          <p:cNvSpPr txBox="1">
            <a:spLocks noChangeArrowheads="1"/>
          </p:cNvSpPr>
          <p:nvPr/>
        </p:nvSpPr>
        <p:spPr bwMode="auto">
          <a:xfrm>
            <a:off x="4368800" y="5410200"/>
            <a:ext cx="4945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Last  DWI after 20 min of scanning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1rst_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889500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6" name="Picture 3" descr="last_fr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48768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 Box 4"/>
          <p:cNvSpPr txBox="1">
            <a:spLocks noChangeArrowheads="1"/>
          </p:cNvSpPr>
          <p:nvPr/>
        </p:nvSpPr>
        <p:spPr bwMode="auto">
          <a:xfrm>
            <a:off x="1600200" y="5410200"/>
            <a:ext cx="153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First DWI </a:t>
            </a:r>
          </a:p>
        </p:txBody>
      </p:sp>
      <p:sp>
        <p:nvSpPr>
          <p:cNvPr id="144388" name="Text Box 5"/>
          <p:cNvSpPr txBox="1">
            <a:spLocks noChangeArrowheads="1"/>
          </p:cNvSpPr>
          <p:nvPr/>
        </p:nvSpPr>
        <p:spPr bwMode="auto">
          <a:xfrm>
            <a:off x="4368800" y="5410200"/>
            <a:ext cx="4945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Last  DWI after 20 min of scanning </a:t>
            </a:r>
          </a:p>
        </p:txBody>
      </p:sp>
      <p:sp>
        <p:nvSpPr>
          <p:cNvPr id="144389" name="Text Box 6"/>
          <p:cNvSpPr txBox="1">
            <a:spLocks noChangeArrowheads="1"/>
          </p:cNvSpPr>
          <p:nvPr/>
        </p:nvSpPr>
        <p:spPr bwMode="auto">
          <a:xfrm>
            <a:off x="593725" y="200025"/>
            <a:ext cx="647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B0 Frequency shift caused by gradient heating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 schem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12700"/>
            <a:ext cx="7848600" cy="62983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63246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Magnetic Resonance in Medicine 42:526–540 (1999)</a:t>
            </a:r>
          </a:p>
        </p:txBody>
      </p:sp>
    </p:spTree>
    <p:extLst>
      <p:ext uri="{BB962C8B-B14F-4D97-AF65-F5344CB8AC3E}">
        <p14:creationId xmlns:p14="http://schemas.microsoft.com/office/powerpoint/2010/main" val="34714162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Tasks to address in a DTI </a:t>
            </a:r>
            <a:r>
              <a:rPr lang="en-US" sz="2800">
                <a:solidFill>
                  <a:schemeClr val="hlink"/>
                </a:solidFill>
              </a:rPr>
              <a:t>processing pipeline</a:t>
            </a:r>
            <a:endParaRPr lang="en-US" sz="40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2"/>
          <p:cNvSpPr txBox="1">
            <a:spLocks noChangeArrowheads="1"/>
          </p:cNvSpPr>
          <p:nvPr/>
        </p:nvSpPr>
        <p:spPr bwMode="auto">
          <a:xfrm>
            <a:off x="762000" y="1370013"/>
            <a:ext cx="72723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/>
              <a:t>Importing data, check if images  are sorted correctly</a:t>
            </a:r>
          </a:p>
          <a:p>
            <a:r>
              <a:rPr lang="en-US" sz="2200"/>
              <a:t>Initial quality control by visual inspection</a:t>
            </a:r>
          </a:p>
        </p:txBody>
      </p:sp>
      <p:sp>
        <p:nvSpPr>
          <p:cNvPr id="150530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Tasks to address in a DTI </a:t>
            </a:r>
            <a:r>
              <a:rPr lang="en-US" sz="2800">
                <a:solidFill>
                  <a:schemeClr val="hlink"/>
                </a:solidFill>
              </a:rPr>
              <a:t>processing pipeline</a:t>
            </a:r>
            <a:endParaRPr lang="en-US" sz="40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2"/>
          <p:cNvSpPr txBox="1">
            <a:spLocks noChangeArrowheads="1"/>
          </p:cNvSpPr>
          <p:nvPr/>
        </p:nvSpPr>
        <p:spPr bwMode="auto">
          <a:xfrm>
            <a:off x="762000" y="1370013"/>
            <a:ext cx="727233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/>
              <a:t>Importing data, check if images  are sorted correctly</a:t>
            </a:r>
          </a:p>
          <a:p>
            <a:r>
              <a:rPr lang="en-US" sz="2200"/>
              <a:t>Initial quality control by visual inspection</a:t>
            </a:r>
          </a:p>
          <a:p>
            <a:r>
              <a:rPr lang="en-US" sz="2200"/>
              <a:t>Production of </a:t>
            </a:r>
            <a:r>
              <a:rPr lang="ja-JP" altLang="en-US" sz="2200"/>
              <a:t>“</a:t>
            </a:r>
            <a:r>
              <a:rPr lang="en-US" altLang="ja-JP" sz="2200"/>
              <a:t>corrected</a:t>
            </a:r>
            <a:r>
              <a:rPr lang="ja-JP" altLang="en-US" sz="2200"/>
              <a:t>”</a:t>
            </a:r>
            <a:r>
              <a:rPr lang="en-US" altLang="ja-JP" sz="2200"/>
              <a:t> raw images</a:t>
            </a:r>
          </a:p>
          <a:p>
            <a:r>
              <a:rPr lang="en-US" sz="2200"/>
              <a:t>	- EPI distortion correction</a:t>
            </a:r>
          </a:p>
          <a:p>
            <a:r>
              <a:rPr lang="en-US" sz="2200"/>
              <a:t>	- Motion and eddy-current distortion correction</a:t>
            </a:r>
          </a:p>
          <a:p>
            <a:r>
              <a:rPr lang="en-US" sz="2200"/>
              <a:t>	- Registration to standard template</a:t>
            </a:r>
          </a:p>
          <a:p>
            <a:r>
              <a:rPr lang="en-US" sz="2200"/>
              <a:t>	- Rotation of b-matrices</a:t>
            </a:r>
          </a:p>
          <a:p>
            <a:r>
              <a:rPr lang="en-US" sz="2200"/>
              <a:t>	- Generate interpolation-corrected weighting</a:t>
            </a:r>
          </a:p>
          <a:p>
            <a:r>
              <a:rPr lang="en-US" sz="2200"/>
              <a:t>	  coefficients</a:t>
            </a:r>
          </a:p>
          <a:p>
            <a:endParaRPr lang="en-US" sz="2200"/>
          </a:p>
        </p:txBody>
      </p:sp>
      <p:sp>
        <p:nvSpPr>
          <p:cNvPr id="152578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Tasks to address in a DTI </a:t>
            </a:r>
            <a:r>
              <a:rPr lang="en-US" sz="2800">
                <a:solidFill>
                  <a:schemeClr val="hlink"/>
                </a:solidFill>
              </a:rPr>
              <a:t>processing pipeline</a:t>
            </a:r>
            <a:endParaRPr lang="en-US" sz="40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2"/>
          <p:cNvSpPr txBox="1">
            <a:spLocks noChangeArrowheads="1"/>
          </p:cNvSpPr>
          <p:nvPr/>
        </p:nvSpPr>
        <p:spPr bwMode="auto">
          <a:xfrm>
            <a:off x="762000" y="1370013"/>
            <a:ext cx="7272338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/>
              <a:t>Importing data, check if images  are sorted correctly</a:t>
            </a:r>
          </a:p>
          <a:p>
            <a:r>
              <a:rPr lang="en-US" sz="2200"/>
              <a:t>Initial quality control by visual inspection</a:t>
            </a:r>
          </a:p>
          <a:p>
            <a:r>
              <a:rPr lang="en-US" sz="2200"/>
              <a:t>Production of </a:t>
            </a:r>
            <a:r>
              <a:rPr lang="ja-JP" altLang="en-US" sz="2200"/>
              <a:t>“</a:t>
            </a:r>
            <a:r>
              <a:rPr lang="en-US" altLang="ja-JP" sz="2200"/>
              <a:t>corrected</a:t>
            </a:r>
            <a:r>
              <a:rPr lang="ja-JP" altLang="en-US" sz="2200"/>
              <a:t>”</a:t>
            </a:r>
            <a:r>
              <a:rPr lang="en-US" altLang="ja-JP" sz="2200"/>
              <a:t> raw images</a:t>
            </a:r>
          </a:p>
          <a:p>
            <a:r>
              <a:rPr lang="en-US" sz="2200"/>
              <a:t>	- EPI distortion correction</a:t>
            </a:r>
          </a:p>
          <a:p>
            <a:r>
              <a:rPr lang="en-US" sz="2200"/>
              <a:t>	- Motion and eddy-current distortion correction</a:t>
            </a:r>
          </a:p>
          <a:p>
            <a:r>
              <a:rPr lang="en-US" sz="2200"/>
              <a:t>	- Registration to standard template</a:t>
            </a:r>
          </a:p>
          <a:p>
            <a:r>
              <a:rPr lang="en-US" sz="2200"/>
              <a:t>	- Rotation of b-matrices</a:t>
            </a:r>
          </a:p>
          <a:p>
            <a:r>
              <a:rPr lang="en-US" sz="2200"/>
              <a:t>	- Generate interpolation-corrected weighting</a:t>
            </a:r>
          </a:p>
          <a:p>
            <a:r>
              <a:rPr lang="en-US" sz="2200"/>
              <a:t>	  coefficients</a:t>
            </a:r>
          </a:p>
          <a:p>
            <a:r>
              <a:rPr lang="en-US" sz="2200"/>
              <a:t>Tensor computation (correct weighting)</a:t>
            </a:r>
          </a:p>
          <a:p>
            <a:endParaRPr lang="en-US" sz="2200"/>
          </a:p>
        </p:txBody>
      </p:sp>
      <p:sp>
        <p:nvSpPr>
          <p:cNvPr id="154626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Tasks to address in a DTI </a:t>
            </a:r>
            <a:r>
              <a:rPr lang="en-US" sz="2800">
                <a:solidFill>
                  <a:schemeClr val="hlink"/>
                </a:solidFill>
              </a:rPr>
              <a:t>processing pipeline</a:t>
            </a:r>
            <a:endParaRPr lang="en-US" sz="40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2"/>
          <p:cNvSpPr txBox="1">
            <a:spLocks noChangeArrowheads="1"/>
          </p:cNvSpPr>
          <p:nvPr/>
        </p:nvSpPr>
        <p:spPr bwMode="auto">
          <a:xfrm>
            <a:off x="762000" y="1370013"/>
            <a:ext cx="7272338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/>
              <a:t>Importing data, check if images  are sorted correctly</a:t>
            </a:r>
          </a:p>
          <a:p>
            <a:r>
              <a:rPr lang="en-US" sz="2200"/>
              <a:t>Initial quality control by visual inspection</a:t>
            </a:r>
          </a:p>
          <a:p>
            <a:r>
              <a:rPr lang="en-US" sz="2200"/>
              <a:t>Production of </a:t>
            </a:r>
            <a:r>
              <a:rPr lang="ja-JP" altLang="en-US" sz="2200"/>
              <a:t>“</a:t>
            </a:r>
            <a:r>
              <a:rPr lang="en-US" altLang="ja-JP" sz="2200"/>
              <a:t>corrected</a:t>
            </a:r>
            <a:r>
              <a:rPr lang="ja-JP" altLang="en-US" sz="2200"/>
              <a:t>”</a:t>
            </a:r>
            <a:r>
              <a:rPr lang="en-US" altLang="ja-JP" sz="2200"/>
              <a:t> raw images</a:t>
            </a:r>
          </a:p>
          <a:p>
            <a:r>
              <a:rPr lang="en-US" sz="2200"/>
              <a:t>	- EPI distortion correction</a:t>
            </a:r>
          </a:p>
          <a:p>
            <a:r>
              <a:rPr lang="en-US" sz="2200"/>
              <a:t>	- Motion and eddy-current distortion correction</a:t>
            </a:r>
          </a:p>
          <a:p>
            <a:r>
              <a:rPr lang="en-US" sz="2200"/>
              <a:t>	- Registration to standard template</a:t>
            </a:r>
          </a:p>
          <a:p>
            <a:r>
              <a:rPr lang="en-US" sz="2200"/>
              <a:t>	- Rotation of b-matrices</a:t>
            </a:r>
          </a:p>
          <a:p>
            <a:r>
              <a:rPr lang="en-US" sz="2200"/>
              <a:t>	- Generate interpolation-corrected weighting</a:t>
            </a:r>
          </a:p>
          <a:p>
            <a:r>
              <a:rPr lang="en-US" sz="2200"/>
              <a:t>	  coefficients</a:t>
            </a:r>
          </a:p>
          <a:p>
            <a:r>
              <a:rPr lang="en-US" sz="2200"/>
              <a:t>Tensor computation (correct weighting)</a:t>
            </a:r>
          </a:p>
          <a:p>
            <a:r>
              <a:rPr lang="en-US" sz="2200"/>
              <a:t>Analysis of residuals of tensor fitting, inspection </a:t>
            </a:r>
            <a:r>
              <a:rPr lang="en-US" sz="2200">
                <a:latin typeface="Symbol" charset="0"/>
                <a:sym typeface="Symbol" charset="0"/>
              </a:rPr>
              <a:t></a:t>
            </a:r>
            <a:r>
              <a:rPr lang="en-US" sz="2200" baseline="30000">
                <a:latin typeface="Symbol" charset="0"/>
                <a:sym typeface="Symbol" charset="0"/>
              </a:rPr>
              <a:t></a:t>
            </a:r>
            <a:r>
              <a:rPr lang="en-US" sz="2200">
                <a:latin typeface="Symbol" charset="0"/>
                <a:sym typeface="Symbol" charset="0"/>
              </a:rPr>
              <a:t></a:t>
            </a:r>
            <a:r>
              <a:rPr lang="en-US" sz="2200"/>
              <a:t>maps </a:t>
            </a:r>
          </a:p>
        </p:txBody>
      </p:sp>
      <p:sp>
        <p:nvSpPr>
          <p:cNvPr id="156674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Tasks to address in a DTI </a:t>
            </a:r>
            <a:r>
              <a:rPr lang="en-US" sz="2800">
                <a:solidFill>
                  <a:schemeClr val="hlink"/>
                </a:solidFill>
              </a:rPr>
              <a:t>processing pipeline</a:t>
            </a:r>
            <a:endParaRPr lang="en-US" sz="40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2"/>
          <p:cNvSpPr txBox="1">
            <a:spLocks noChangeArrowheads="1"/>
          </p:cNvSpPr>
          <p:nvPr/>
        </p:nvSpPr>
        <p:spPr bwMode="auto">
          <a:xfrm>
            <a:off x="762000" y="1370013"/>
            <a:ext cx="7272338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/>
              <a:t>Importing data, check if images  are sorted correctly</a:t>
            </a:r>
          </a:p>
          <a:p>
            <a:r>
              <a:rPr lang="en-US" sz="2200"/>
              <a:t>Initial quality control by visual inspection</a:t>
            </a:r>
          </a:p>
          <a:p>
            <a:r>
              <a:rPr lang="en-US" sz="2200"/>
              <a:t>Production of </a:t>
            </a:r>
            <a:r>
              <a:rPr lang="ja-JP" altLang="en-US" sz="2200"/>
              <a:t>“</a:t>
            </a:r>
            <a:r>
              <a:rPr lang="en-US" altLang="ja-JP" sz="2200"/>
              <a:t>corrected</a:t>
            </a:r>
            <a:r>
              <a:rPr lang="ja-JP" altLang="en-US" sz="2200"/>
              <a:t>”</a:t>
            </a:r>
            <a:r>
              <a:rPr lang="en-US" altLang="ja-JP" sz="2200"/>
              <a:t> raw images</a:t>
            </a:r>
          </a:p>
          <a:p>
            <a:r>
              <a:rPr lang="en-US" sz="2200"/>
              <a:t>	- EPI distortion correction</a:t>
            </a:r>
          </a:p>
          <a:p>
            <a:r>
              <a:rPr lang="en-US" sz="2200"/>
              <a:t>	- Motion and eddy-current distortion correction</a:t>
            </a:r>
          </a:p>
          <a:p>
            <a:r>
              <a:rPr lang="en-US" sz="2200"/>
              <a:t>	- Registration to standard template</a:t>
            </a:r>
          </a:p>
          <a:p>
            <a:r>
              <a:rPr lang="en-US" sz="2200"/>
              <a:t>	- Rotation of b-matrices</a:t>
            </a:r>
          </a:p>
          <a:p>
            <a:r>
              <a:rPr lang="en-US" sz="2200"/>
              <a:t>	- Generate interpolation-corrected weighting</a:t>
            </a:r>
          </a:p>
          <a:p>
            <a:r>
              <a:rPr lang="en-US" sz="2200"/>
              <a:t>	  coefficients</a:t>
            </a:r>
          </a:p>
          <a:p>
            <a:r>
              <a:rPr lang="en-US" sz="2200"/>
              <a:t>Tensor computation (correct weighting)</a:t>
            </a:r>
          </a:p>
          <a:p>
            <a:r>
              <a:rPr lang="en-US" sz="2200"/>
              <a:t>Analysis of residuals of tensor fitting, inspection </a:t>
            </a:r>
            <a:r>
              <a:rPr lang="en-US" sz="2200">
                <a:latin typeface="Symbol" charset="0"/>
                <a:sym typeface="Symbol" charset="0"/>
              </a:rPr>
              <a:t></a:t>
            </a:r>
            <a:r>
              <a:rPr lang="en-US" sz="2200" baseline="30000">
                <a:latin typeface="Symbol" charset="0"/>
                <a:sym typeface="Symbol" charset="0"/>
              </a:rPr>
              <a:t></a:t>
            </a:r>
            <a:r>
              <a:rPr lang="en-US" sz="2200">
                <a:latin typeface="Symbol" charset="0"/>
                <a:sym typeface="Symbol" charset="0"/>
              </a:rPr>
              <a:t></a:t>
            </a:r>
            <a:r>
              <a:rPr lang="en-US" sz="2200"/>
              <a:t>maps </a:t>
            </a:r>
          </a:p>
          <a:p>
            <a:r>
              <a:rPr lang="en-US" sz="2200"/>
              <a:t>Robust tensor estimation</a:t>
            </a:r>
          </a:p>
          <a:p>
            <a:endParaRPr lang="en-US" sz="2200"/>
          </a:p>
        </p:txBody>
      </p:sp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Tasks to address in a DTI </a:t>
            </a:r>
            <a:r>
              <a:rPr lang="en-US" sz="2800">
                <a:solidFill>
                  <a:schemeClr val="hlink"/>
                </a:solidFill>
              </a:rPr>
              <a:t>processing pipeline</a:t>
            </a:r>
            <a:endParaRPr lang="en-US" sz="40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2"/>
          <p:cNvSpPr txBox="1">
            <a:spLocks noChangeArrowheads="1"/>
          </p:cNvSpPr>
          <p:nvPr/>
        </p:nvSpPr>
        <p:spPr bwMode="auto">
          <a:xfrm>
            <a:off x="762000" y="1370013"/>
            <a:ext cx="727233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/>
              <a:t>Importing data, check if images  are sorted correctly</a:t>
            </a:r>
          </a:p>
          <a:p>
            <a:r>
              <a:rPr lang="en-US" sz="2200"/>
              <a:t>Initial quality control by visual inspection</a:t>
            </a:r>
          </a:p>
          <a:p>
            <a:r>
              <a:rPr lang="en-US" sz="2200"/>
              <a:t>Production of </a:t>
            </a:r>
            <a:r>
              <a:rPr lang="ja-JP" altLang="en-US" sz="2200"/>
              <a:t>“</a:t>
            </a:r>
            <a:r>
              <a:rPr lang="en-US" altLang="ja-JP" sz="2200"/>
              <a:t>corrected</a:t>
            </a:r>
            <a:r>
              <a:rPr lang="ja-JP" altLang="en-US" sz="2200"/>
              <a:t>”</a:t>
            </a:r>
            <a:r>
              <a:rPr lang="en-US" altLang="ja-JP" sz="2200"/>
              <a:t> raw images</a:t>
            </a:r>
          </a:p>
          <a:p>
            <a:r>
              <a:rPr lang="en-US" sz="2200"/>
              <a:t>	- EPI distortion correction</a:t>
            </a:r>
          </a:p>
          <a:p>
            <a:r>
              <a:rPr lang="en-US" sz="2200"/>
              <a:t>	- Motion and eddy-current distortion correction</a:t>
            </a:r>
          </a:p>
          <a:p>
            <a:r>
              <a:rPr lang="en-US" sz="2200"/>
              <a:t>	- Registration to standard template</a:t>
            </a:r>
          </a:p>
          <a:p>
            <a:r>
              <a:rPr lang="en-US" sz="2200"/>
              <a:t>	- Rotation of b-matrices</a:t>
            </a:r>
          </a:p>
          <a:p>
            <a:r>
              <a:rPr lang="en-US" sz="2200"/>
              <a:t>	- Generate interpolation-corrected weighting</a:t>
            </a:r>
          </a:p>
          <a:p>
            <a:r>
              <a:rPr lang="en-US" sz="2200"/>
              <a:t>	  coefficients</a:t>
            </a:r>
          </a:p>
          <a:p>
            <a:r>
              <a:rPr lang="en-US" sz="2200"/>
              <a:t>Tensor computation (correct weighting)</a:t>
            </a:r>
          </a:p>
          <a:p>
            <a:r>
              <a:rPr lang="en-US" sz="2200"/>
              <a:t>Analysis of residuals of tensor fitting, inspection </a:t>
            </a:r>
            <a:r>
              <a:rPr lang="en-US" sz="2200">
                <a:latin typeface="Symbol" charset="0"/>
                <a:sym typeface="Symbol" charset="0"/>
              </a:rPr>
              <a:t></a:t>
            </a:r>
            <a:r>
              <a:rPr lang="en-US" sz="2200" baseline="30000">
                <a:latin typeface="Symbol" charset="0"/>
                <a:sym typeface="Symbol" charset="0"/>
              </a:rPr>
              <a:t></a:t>
            </a:r>
            <a:r>
              <a:rPr lang="en-US" sz="2200">
                <a:latin typeface="Symbol" charset="0"/>
                <a:sym typeface="Symbol" charset="0"/>
              </a:rPr>
              <a:t></a:t>
            </a:r>
            <a:r>
              <a:rPr lang="en-US" sz="2200"/>
              <a:t>maps </a:t>
            </a:r>
          </a:p>
          <a:p>
            <a:r>
              <a:rPr lang="en-US" sz="2200"/>
              <a:t>Robust tensor estimation</a:t>
            </a:r>
          </a:p>
          <a:p>
            <a:r>
              <a:rPr lang="en-US" sz="2200"/>
              <a:t>Computation of tensor derived variables </a:t>
            </a:r>
          </a:p>
          <a:p>
            <a:endParaRPr lang="en-US" sz="2200"/>
          </a:p>
        </p:txBody>
      </p:sp>
      <p:sp>
        <p:nvSpPr>
          <p:cNvPr id="160770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Tasks to address in a DTI </a:t>
            </a:r>
            <a:r>
              <a:rPr lang="en-US" sz="2800">
                <a:solidFill>
                  <a:schemeClr val="hlink"/>
                </a:solidFill>
              </a:rPr>
              <a:t>processing pipeline</a:t>
            </a:r>
            <a:endParaRPr lang="en-US" sz="40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2"/>
          <p:cNvSpPr txBox="1">
            <a:spLocks noChangeArrowheads="1"/>
          </p:cNvSpPr>
          <p:nvPr/>
        </p:nvSpPr>
        <p:spPr bwMode="auto">
          <a:xfrm>
            <a:off x="762000" y="1370013"/>
            <a:ext cx="7272338" cy="48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/>
              <a:t>Importing data, check if images  are sorted correctly</a:t>
            </a:r>
          </a:p>
          <a:p>
            <a:r>
              <a:rPr lang="en-US" sz="2200" dirty="0"/>
              <a:t>Initial quality control by visual inspection</a:t>
            </a:r>
          </a:p>
          <a:p>
            <a:r>
              <a:rPr lang="en-US" sz="2200" dirty="0"/>
              <a:t>Production of </a:t>
            </a:r>
            <a:r>
              <a:rPr lang="ja-JP" altLang="en-US" sz="2200" dirty="0"/>
              <a:t>“</a:t>
            </a:r>
            <a:r>
              <a:rPr lang="en-US" altLang="ja-JP" sz="2200" dirty="0"/>
              <a:t>corrected</a:t>
            </a:r>
            <a:r>
              <a:rPr lang="ja-JP" altLang="en-US" sz="2200" dirty="0"/>
              <a:t>”</a:t>
            </a:r>
            <a:r>
              <a:rPr lang="en-US" altLang="ja-JP" sz="2200" dirty="0"/>
              <a:t> raw images</a:t>
            </a:r>
          </a:p>
          <a:p>
            <a:r>
              <a:rPr lang="en-US" sz="2200" dirty="0"/>
              <a:t>	- EPI distortion correction</a:t>
            </a:r>
          </a:p>
          <a:p>
            <a:r>
              <a:rPr lang="en-US" sz="2200" dirty="0"/>
              <a:t>	- Motion and eddy-current distortion correction</a:t>
            </a:r>
          </a:p>
          <a:p>
            <a:r>
              <a:rPr lang="en-US" sz="2200" dirty="0"/>
              <a:t>	- Registration to standard template</a:t>
            </a:r>
          </a:p>
          <a:p>
            <a:r>
              <a:rPr lang="en-US" sz="2200" dirty="0"/>
              <a:t>	- Rotation of b-matrices</a:t>
            </a:r>
          </a:p>
          <a:p>
            <a:r>
              <a:rPr lang="en-US" sz="2200" dirty="0"/>
              <a:t>	- Generate interpolation-corrected weighting</a:t>
            </a:r>
          </a:p>
          <a:p>
            <a:r>
              <a:rPr lang="en-US" sz="2200" dirty="0"/>
              <a:t>	  coefficients</a:t>
            </a:r>
          </a:p>
          <a:p>
            <a:r>
              <a:rPr lang="en-US" sz="2200" dirty="0"/>
              <a:t>Tensor computation (correct weighting)</a:t>
            </a:r>
          </a:p>
          <a:p>
            <a:r>
              <a:rPr lang="en-US" sz="2200" dirty="0"/>
              <a:t>Analysis of residuals of tensor fitting, inspection </a:t>
            </a:r>
            <a:r>
              <a:rPr lang="en-US" sz="2200" dirty="0">
                <a:latin typeface="Symbol" charset="0"/>
                <a:sym typeface="Symbol" charset="0"/>
              </a:rPr>
              <a:t></a:t>
            </a:r>
            <a:r>
              <a:rPr lang="en-US" sz="2200" baseline="30000" dirty="0">
                <a:latin typeface="Symbol" charset="0"/>
                <a:sym typeface="Symbol" charset="0"/>
              </a:rPr>
              <a:t></a:t>
            </a:r>
            <a:r>
              <a:rPr lang="en-US" sz="2200" dirty="0">
                <a:latin typeface="Symbol" charset="0"/>
                <a:sym typeface="Symbol" charset="0"/>
              </a:rPr>
              <a:t></a:t>
            </a:r>
            <a:r>
              <a:rPr lang="en-US" sz="2200" dirty="0"/>
              <a:t>maps </a:t>
            </a:r>
          </a:p>
          <a:p>
            <a:r>
              <a:rPr lang="en-US" sz="2200" dirty="0"/>
              <a:t>Robust tensor estimation</a:t>
            </a:r>
          </a:p>
          <a:p>
            <a:r>
              <a:rPr lang="en-US" sz="2200" dirty="0"/>
              <a:t>Computation of tensor derived variables and/or  HARDI analysis</a:t>
            </a:r>
          </a:p>
        </p:txBody>
      </p:sp>
      <p:sp>
        <p:nvSpPr>
          <p:cNvPr id="162818" name="Rectangle 3"/>
          <p:cNvSpPr>
            <a:spLocks noChangeArrowheads="1"/>
          </p:cNvSpPr>
          <p:nvPr/>
        </p:nvSpPr>
        <p:spPr bwMode="auto">
          <a:xfrm>
            <a:off x="381000" y="381000"/>
            <a:ext cx="853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sz="3200">
                <a:solidFill>
                  <a:schemeClr val="hlink"/>
                </a:solidFill>
              </a:rPr>
              <a:t>Tasks to address in a DTI </a:t>
            </a:r>
            <a:r>
              <a:rPr lang="en-US" sz="2800">
                <a:solidFill>
                  <a:schemeClr val="hlink"/>
                </a:solidFill>
              </a:rPr>
              <a:t>processing pipeline</a:t>
            </a:r>
            <a:endParaRPr lang="en-US" sz="400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04800"/>
            <a:ext cx="79560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hlink"/>
                </a:solidFill>
              </a:rPr>
              <a:t>USE no symmetry DEC map to verify correct eigenvector </a:t>
            </a:r>
          </a:p>
          <a:p>
            <a:r>
              <a:rPr lang="en-US" dirty="0">
                <a:solidFill>
                  <a:schemeClr val="hlink"/>
                </a:solidFill>
              </a:rPr>
              <a:t>orientation</a:t>
            </a:r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799"/>
            <a:ext cx="9144000" cy="54249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8625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rial_black">
  <a:themeElements>
    <a:clrScheme name="Custom 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0000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Arial_blac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rial_blac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_blac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_blac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_blac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_blac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ial_blac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_blac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_blac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_blac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_blac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_blac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ial_blac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7748</TotalTime>
  <Words>2336</Words>
  <Application>Microsoft Macintosh PowerPoint</Application>
  <PresentationFormat>On-screen Show (4:3)</PresentationFormat>
  <Paragraphs>504</Paragraphs>
  <Slides>87</Slides>
  <Notes>82</Notes>
  <HiddenSlides>0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103" baseType="lpstr">
      <vt:lpstr>Arial</vt:lpstr>
      <vt:lpstr>Arial Black</vt:lpstr>
      <vt:lpstr>Calibri</vt:lpstr>
      <vt:lpstr>Geneva</vt:lpstr>
      <vt:lpstr>StarSymbol</vt:lpstr>
      <vt:lpstr>Symbol</vt:lpstr>
      <vt:lpstr>Times</vt:lpstr>
      <vt:lpstr>Times New Roman</vt:lpstr>
      <vt:lpstr>Blank Presentation</vt:lpstr>
      <vt:lpstr>3_Blank Presentation</vt:lpstr>
      <vt:lpstr>Default Design</vt:lpstr>
      <vt:lpstr>Arial_black</vt:lpstr>
      <vt:lpstr>Office Theme</vt:lpstr>
      <vt:lpstr>SPW 5.0 Graph</vt:lpstr>
      <vt:lpstr>Document</vt:lpstr>
      <vt:lpstr>Chart</vt:lpstr>
      <vt:lpstr>PowerPoint Presentation</vt:lpstr>
      <vt:lpstr>Quantitative diffusion MRI requires  multiple coregistered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Eddy distortion correction head to head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 distortion correction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DR-BUDDI pipeline</vt:lpstr>
      <vt:lpstr>DR-BUDDI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exclusion of “bad images”</vt:lpstr>
      <vt:lpstr>After registration the “bad” image is distributed across several slices</vt:lpstr>
      <vt:lpstr>One “bad” image out of 28 DWIs can significantly corrupt tensor -derived quantities</vt:lpstr>
      <vt:lpstr> </vt:lpstr>
      <vt:lpstr> </vt:lpstr>
      <vt:lpstr> </vt:lpstr>
      <vt:lpstr>PowerPoint Presentation</vt:lpstr>
      <vt:lpstr>Outlier Rejection Probability Map Lindsay Walker et al Neuroimage 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pierpaoli</dc:creator>
  <cp:lastModifiedBy>Pierpaoli, Carlo (NIH/NIBIB) [E]</cp:lastModifiedBy>
  <cp:revision>254</cp:revision>
  <dcterms:created xsi:type="dcterms:W3CDTF">2003-07-10T18:53:50Z</dcterms:created>
  <dcterms:modified xsi:type="dcterms:W3CDTF">2019-03-27T13:33:31Z</dcterms:modified>
</cp:coreProperties>
</file>