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57" r:id="rId3"/>
    <p:sldId id="277" r:id="rId4"/>
    <p:sldId id="268" r:id="rId5"/>
    <p:sldId id="259" r:id="rId6"/>
    <p:sldId id="269" r:id="rId7"/>
    <p:sldId id="265" r:id="rId8"/>
    <p:sldId id="266" r:id="rId9"/>
    <p:sldId id="270" r:id="rId10"/>
    <p:sldId id="271" r:id="rId11"/>
    <p:sldId id="267" r:id="rId12"/>
    <p:sldId id="262" r:id="rId13"/>
    <p:sldId id="272" r:id="rId14"/>
    <p:sldId id="274" r:id="rId15"/>
    <p:sldId id="273" r:id="rId16"/>
    <p:sldId id="275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90" d="100"/>
          <a:sy n="190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8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2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2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9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0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1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6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9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0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9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9875ED-A4D0-034A-B854-A7FECF008B90}" type="datetimeFigureOut">
              <a:rPr lang="en-US" smtClean="0"/>
              <a:t>02/18/2016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8C3568-F9E2-BF4B-AE47-BBEBBF18C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6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01" y="306325"/>
            <a:ext cx="8858398" cy="6451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79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 Rounded MT Bold"/>
          <a:ea typeface="+mn-ea"/>
          <a:cs typeface="Arial Rounded MT Bol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Arial Rounded MT Bold"/>
          <a:ea typeface="+mn-ea"/>
          <a:cs typeface="Arial Rounded MT Bol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 Rounded MT Bold"/>
          <a:ea typeface="+mn-ea"/>
          <a:cs typeface="Arial Rounded MT Bol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 Rounded MT Bold"/>
          <a:ea typeface="+mn-ea"/>
          <a:cs typeface="Arial Rounded MT Bol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Arial Rounded MT Bold"/>
          <a:ea typeface="+mn-ea"/>
          <a:cs typeface="Arial Rounded MT Bol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8526"/>
            <a:ext cx="8229600" cy="5440948"/>
          </a:xfrm>
        </p:spPr>
        <p:txBody>
          <a:bodyPr/>
          <a:lstStyle/>
          <a:p>
            <a:r>
              <a:rPr lang="en-US" sz="7200" b="1" dirty="0" smtClean="0"/>
              <a:t>Quick Tasks for</a:t>
            </a:r>
            <a:r>
              <a:rPr lang="en-US" sz="7200" b="1" dirty="0" smtClean="0">
                <a:latin typeface="Arial Rounded MT Bold"/>
                <a:cs typeface="Arial Rounded MT Bold"/>
              </a:rPr>
              <a:t> AFNI </a:t>
            </a:r>
            <a:r>
              <a:rPr lang="en-US" sz="7200" b="1" dirty="0" smtClean="0"/>
              <a:t>Interactive </a:t>
            </a:r>
            <a:r>
              <a:rPr lang="en-US" sz="7200" b="1" dirty="0" smtClean="0"/>
              <a:t>Learning-by-Doing</a:t>
            </a:r>
            <a:br>
              <a:rPr lang="en-US" sz="7200" b="1" dirty="0" smtClean="0"/>
            </a:br>
            <a:r>
              <a:rPr lang="en-US" sz="7200" b="1" dirty="0"/>
              <a:t/>
            </a:r>
            <a:br>
              <a:rPr lang="en-US" sz="7200" b="1" dirty="0"/>
            </a:br>
            <a:r>
              <a:rPr lang="en-US" sz="2000" b="1" dirty="0" smtClean="0"/>
              <a:t>RW Cox</a:t>
            </a:r>
            <a:r>
              <a:rPr lang="en-US" sz="7200" b="1" dirty="0"/>
              <a:t/>
            </a:r>
            <a:br>
              <a:rPr lang="en-US" sz="7200" b="1" dirty="0"/>
            </a:br>
            <a:endParaRPr lang="en-US" sz="7200" b="1" dirty="0"/>
          </a:p>
        </p:txBody>
      </p:sp>
      <p:pic>
        <p:nvPicPr>
          <p:cNvPr id="5" name="Picture 4" descr="afni_logo_big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77" t="33727" r="24144" b="37381"/>
          <a:stretch/>
        </p:blipFill>
        <p:spPr>
          <a:xfrm>
            <a:off x="1225833" y="1891426"/>
            <a:ext cx="2363590" cy="1213310"/>
          </a:xfrm>
          <a:prstGeom prst="rect">
            <a:avLst/>
          </a:prstGeom>
          <a:effectLst/>
          <a:scene3d>
            <a:camera prst="orthographicFront"/>
            <a:lightRig rig="threePt" dir="t"/>
          </a:scene3d>
          <a:sp3d>
            <a:bevelT w="69850" h="63500" prst="convex"/>
            <a:bevelB w="95250" h="95250"/>
          </a:sp3d>
        </p:spPr>
      </p:pic>
    </p:spTree>
    <p:extLst>
      <p:ext uri="{BB962C8B-B14F-4D97-AF65-F5344CB8AC3E}">
        <p14:creationId xmlns:p14="http://schemas.microsoft.com/office/powerpoint/2010/main" val="2302853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#4: Can you do …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Create a 3x3 montage?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08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#4: Can you do …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Create a 3x3 montage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361" y="5122895"/>
            <a:ext cx="1615685" cy="1735105"/>
          </a:xfrm>
          <a:prstGeom prst="rect">
            <a:avLst/>
          </a:prstGeom>
          <a:ln w="38100" cmpd="dbl">
            <a:solidFill>
              <a:srgbClr val="3366FF"/>
            </a:solidFill>
          </a:ln>
        </p:spPr>
      </p:pic>
      <p:cxnSp>
        <p:nvCxnSpPr>
          <p:cNvPr id="9" name="Straight Arrow Connector 15"/>
          <p:cNvCxnSpPr/>
          <p:nvPr/>
        </p:nvCxnSpPr>
        <p:spPr>
          <a:xfrm>
            <a:off x="6597318" y="5104165"/>
            <a:ext cx="824043" cy="610835"/>
          </a:xfrm>
          <a:prstGeom prst="curvedConnector3">
            <a:avLst>
              <a:gd name="adj1" fmla="val -1102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728" y="2926080"/>
            <a:ext cx="3749040" cy="3749040"/>
          </a:xfrm>
          <a:prstGeom prst="rect">
            <a:avLst/>
          </a:prstGeom>
        </p:spPr>
      </p:pic>
      <p:cxnSp>
        <p:nvCxnSpPr>
          <p:cNvPr id="26" name="Straight Arrow Connector 15"/>
          <p:cNvCxnSpPr/>
          <p:nvPr/>
        </p:nvCxnSpPr>
        <p:spPr>
          <a:xfrm rot="10800000">
            <a:off x="4251161" y="5400843"/>
            <a:ext cx="4411577" cy="1249947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15"/>
          <p:cNvCxnSpPr/>
          <p:nvPr/>
        </p:nvCxnSpPr>
        <p:spPr>
          <a:xfrm>
            <a:off x="3228474" y="2513263"/>
            <a:ext cx="3368842" cy="2446421"/>
          </a:xfrm>
          <a:prstGeom prst="curvedConnector3">
            <a:avLst>
              <a:gd name="adj1" fmla="val 59723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628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231799" cy="6451959"/>
          </a:xfrm>
        </p:spPr>
        <p:txBody>
          <a:bodyPr/>
          <a:lstStyle/>
          <a:p>
            <a:r>
              <a:rPr lang="en-US" dirty="0" smtClean="0"/>
              <a:t>Try some of the right-click popup </a:t>
            </a:r>
            <a:r>
              <a:rPr lang="en-US" dirty="0" smtClean="0">
                <a:solidFill>
                  <a:srgbClr val="FF0000"/>
                </a:solidFill>
              </a:rPr>
              <a:t>menus</a:t>
            </a:r>
          </a:p>
          <a:p>
            <a:pPr lvl="1"/>
            <a:r>
              <a:rPr lang="en-US" dirty="0" smtClean="0"/>
              <a:t> this one is simple: for spatial coordinates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36576"/>
            <a:ext cx="3592140" cy="3584448"/>
          </a:xfrm>
          <a:prstGeom prst="rect">
            <a:avLst/>
          </a:prstGeom>
        </p:spPr>
      </p:pic>
      <p:cxnSp>
        <p:nvCxnSpPr>
          <p:cNvPr id="10" name="Straight Arrow Connector 15"/>
          <p:cNvCxnSpPr/>
          <p:nvPr/>
        </p:nvCxnSpPr>
        <p:spPr>
          <a:xfrm flipV="1">
            <a:off x="2339474" y="808789"/>
            <a:ext cx="3743158" cy="1163053"/>
          </a:xfrm>
          <a:prstGeom prst="curvedConnector3">
            <a:avLst>
              <a:gd name="adj1" fmla="val 69464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432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231799" cy="6451959"/>
          </a:xfrm>
        </p:spPr>
        <p:txBody>
          <a:bodyPr/>
          <a:lstStyle/>
          <a:p>
            <a:r>
              <a:rPr lang="en-US" dirty="0" smtClean="0"/>
              <a:t>Try some of the right-click popup </a:t>
            </a:r>
            <a:r>
              <a:rPr lang="en-US" dirty="0" smtClean="0">
                <a:solidFill>
                  <a:srgbClr val="FF0000"/>
                </a:solidFill>
              </a:rPr>
              <a:t>menus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this one is mostly for fun</a:t>
            </a:r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36576"/>
            <a:ext cx="3592140" cy="3584448"/>
          </a:xfrm>
          <a:prstGeom prst="rect">
            <a:avLst/>
          </a:prstGeom>
        </p:spPr>
      </p:pic>
      <p:cxnSp>
        <p:nvCxnSpPr>
          <p:cNvPr id="12" name="Straight Arrow Connector 15"/>
          <p:cNvCxnSpPr/>
          <p:nvPr/>
        </p:nvCxnSpPr>
        <p:spPr>
          <a:xfrm>
            <a:off x="2339474" y="1971842"/>
            <a:ext cx="4418263" cy="1156369"/>
          </a:xfrm>
          <a:prstGeom prst="curvedConnector3">
            <a:avLst>
              <a:gd name="adj1" fmla="val 63767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560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231799" cy="6451959"/>
          </a:xfrm>
        </p:spPr>
        <p:txBody>
          <a:bodyPr/>
          <a:lstStyle/>
          <a:p>
            <a:r>
              <a:rPr lang="en-US" dirty="0" smtClean="0"/>
              <a:t>Try some of the right-click popup </a:t>
            </a:r>
            <a:r>
              <a:rPr lang="en-US" dirty="0" smtClean="0">
                <a:solidFill>
                  <a:srgbClr val="FF0000"/>
                </a:solidFill>
              </a:rPr>
              <a:t>menus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this one has several commonly used functions for image display and navigation </a:t>
            </a:r>
          </a:p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36576"/>
            <a:ext cx="3592140" cy="3584448"/>
          </a:xfrm>
          <a:prstGeom prst="rect">
            <a:avLst/>
          </a:prstGeom>
        </p:spPr>
      </p:pic>
      <p:cxnSp>
        <p:nvCxnSpPr>
          <p:cNvPr id="6" name="Straight Arrow Connector 15"/>
          <p:cNvCxnSpPr/>
          <p:nvPr/>
        </p:nvCxnSpPr>
        <p:spPr>
          <a:xfrm>
            <a:off x="2339474" y="1971842"/>
            <a:ext cx="4465052" cy="2900948"/>
          </a:xfrm>
          <a:prstGeom prst="curvedConnector3">
            <a:avLst>
              <a:gd name="adj1" fmla="val 66317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40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168667" cy="6451959"/>
          </a:xfrm>
        </p:spPr>
        <p:txBody>
          <a:bodyPr/>
          <a:lstStyle/>
          <a:p>
            <a:r>
              <a:rPr lang="en-US" dirty="0" smtClean="0"/>
              <a:t>Try some of the right-click popup </a:t>
            </a:r>
            <a:r>
              <a:rPr lang="en-US" dirty="0" smtClean="0">
                <a:solidFill>
                  <a:srgbClr val="FF0000"/>
                </a:solidFill>
              </a:rPr>
              <a:t>menus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 has many rarely used options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792" y="3649391"/>
            <a:ext cx="2856391" cy="3017520"/>
          </a:xfrm>
          <a:prstGeom prst="rect">
            <a:avLst/>
          </a:prstGeom>
        </p:spPr>
      </p:pic>
      <p:cxnSp>
        <p:nvCxnSpPr>
          <p:cNvPr id="23" name="Straight Arrow Connector 15"/>
          <p:cNvCxnSpPr/>
          <p:nvPr/>
        </p:nvCxnSpPr>
        <p:spPr>
          <a:xfrm rot="10800000" flipV="1">
            <a:off x="4003842" y="4211052"/>
            <a:ext cx="4057316" cy="1189792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248" y="36576"/>
            <a:ext cx="3592140" cy="3584448"/>
          </a:xfrm>
          <a:prstGeom prst="rect">
            <a:avLst/>
          </a:prstGeom>
        </p:spPr>
      </p:pic>
      <p:cxnSp>
        <p:nvCxnSpPr>
          <p:cNvPr id="8" name="Straight Arrow Connector 15"/>
          <p:cNvCxnSpPr/>
          <p:nvPr/>
        </p:nvCxnSpPr>
        <p:spPr>
          <a:xfrm>
            <a:off x="2339474" y="1971842"/>
            <a:ext cx="5785351" cy="2018632"/>
          </a:xfrm>
          <a:prstGeom prst="curvedConnector3">
            <a:avLst>
              <a:gd name="adj1" fmla="val 62651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342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231799" cy="6451959"/>
          </a:xfrm>
        </p:spPr>
        <p:txBody>
          <a:bodyPr/>
          <a:lstStyle/>
          <a:p>
            <a:r>
              <a:rPr lang="en-US" dirty="0" smtClean="0"/>
              <a:t>Try some of the right-click popup </a:t>
            </a:r>
            <a:r>
              <a:rPr lang="en-US" dirty="0" smtClean="0">
                <a:solidFill>
                  <a:srgbClr val="FF0000"/>
                </a:solidFill>
              </a:rPr>
              <a:t>menus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 this one is a shortcut for some options on the more complicated ‘</a:t>
            </a:r>
            <a:r>
              <a:rPr lang="en-US" dirty="0" err="1" smtClean="0">
                <a:solidFill>
                  <a:srgbClr val="3366FF"/>
                </a:solidFill>
              </a:rPr>
              <a:t>Disp</a:t>
            </a:r>
            <a:r>
              <a:rPr lang="en-US" dirty="0" smtClean="0">
                <a:solidFill>
                  <a:srgbClr val="000000"/>
                </a:solidFill>
              </a:rPr>
              <a:t>’ menu</a:t>
            </a:r>
          </a:p>
          <a:p>
            <a:endParaRPr lang="en-US" dirty="0"/>
          </a:p>
        </p:txBody>
      </p:sp>
      <p:cxnSp>
        <p:nvCxnSpPr>
          <p:cNvPr id="13" name="Straight Arrow Connector 15"/>
          <p:cNvCxnSpPr/>
          <p:nvPr/>
        </p:nvCxnSpPr>
        <p:spPr>
          <a:xfrm>
            <a:off x="2072105" y="5748421"/>
            <a:ext cx="3683000" cy="848895"/>
          </a:xfrm>
          <a:prstGeom prst="curvedConnector3">
            <a:avLst>
              <a:gd name="adj1" fmla="val 4265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3248" y="36576"/>
            <a:ext cx="3592140" cy="3584448"/>
          </a:xfrm>
          <a:prstGeom prst="rect">
            <a:avLst/>
          </a:prstGeom>
        </p:spPr>
      </p:pic>
      <p:cxnSp>
        <p:nvCxnSpPr>
          <p:cNvPr id="45" name="Straight Arrow Connector 15"/>
          <p:cNvCxnSpPr/>
          <p:nvPr/>
        </p:nvCxnSpPr>
        <p:spPr>
          <a:xfrm rot="16200000" flipH="1">
            <a:off x="2128919" y="2182394"/>
            <a:ext cx="4565317" cy="4144209"/>
          </a:xfrm>
          <a:prstGeom prst="curvedConnector3">
            <a:avLst>
              <a:gd name="adj1" fmla="val 24817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621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43" y="306325"/>
            <a:ext cx="5367420" cy="6451959"/>
          </a:xfrm>
        </p:spPr>
        <p:txBody>
          <a:bodyPr/>
          <a:lstStyle/>
          <a:p>
            <a:r>
              <a:rPr lang="en-US" dirty="0" smtClean="0"/>
              <a:t>What does ‘</a:t>
            </a:r>
            <a:r>
              <a:rPr lang="en-US" b="1" dirty="0" smtClean="0">
                <a:solidFill>
                  <a:srgbClr val="0000FF"/>
                </a:solidFill>
                <a:latin typeface="Chalkboard SE Bold"/>
                <a:cs typeface="Chalkboard SE Bold"/>
              </a:rPr>
              <a:t>I</a:t>
            </a:r>
            <a:r>
              <a:rPr lang="en-US" dirty="0" smtClean="0"/>
              <a:t>’ </a:t>
            </a:r>
            <a:r>
              <a:rPr lang="en-US" dirty="0" err="1" smtClean="0"/>
              <a:t>keypress</a:t>
            </a:r>
            <a:r>
              <a:rPr lang="en-US" dirty="0" smtClean="0"/>
              <a:t> do to graph?  Then ‘</a:t>
            </a:r>
            <a:r>
              <a:rPr lang="en-US" b="1" dirty="0" err="1" smtClean="0">
                <a:solidFill>
                  <a:srgbClr val="0000FF"/>
                </a:solidFill>
                <a:latin typeface="Chalkboard SE Bold"/>
                <a:cs typeface="Chalkboard SE Bold"/>
              </a:rPr>
              <a:t>i</a:t>
            </a:r>
            <a:r>
              <a:rPr lang="en-US" dirty="0" smtClean="0"/>
              <a:t>’?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BHelp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in graph window</a:t>
            </a:r>
          </a:p>
          <a:p>
            <a:pPr lvl="1"/>
            <a:r>
              <a:rPr lang="en-US" dirty="0" smtClean="0"/>
              <a:t> Shortcut keys</a:t>
            </a:r>
          </a:p>
          <a:p>
            <a:pPr lvl="1"/>
            <a:r>
              <a:rPr lang="en-US" dirty="0" smtClean="0"/>
              <a:t> Click </a:t>
            </a:r>
            <a:r>
              <a:rPr lang="en-US" dirty="0" smtClean="0">
                <a:solidFill>
                  <a:srgbClr val="FF0000"/>
                </a:solidFill>
              </a:rPr>
              <a:t>Opt </a:t>
            </a:r>
            <a:r>
              <a:rPr lang="en-US" dirty="0" smtClean="0"/>
              <a:t>menu for more shortcuts, </a:t>
            </a:r>
            <a:r>
              <a:rPr lang="en-US" dirty="0" err="1" smtClean="0"/>
              <a:t>etc</a:t>
            </a:r>
            <a:endParaRPr lang="en-US" dirty="0"/>
          </a:p>
          <a:p>
            <a:r>
              <a:rPr lang="en-US" dirty="0" smtClean="0"/>
              <a:t>Change vertical </a:t>
            </a:r>
            <a:r>
              <a:rPr lang="en-US" dirty="0" smtClean="0">
                <a:solidFill>
                  <a:srgbClr val="3366FF"/>
                </a:solidFill>
              </a:rPr>
              <a:t>Grid</a:t>
            </a:r>
            <a:r>
              <a:rPr lang="en-US" dirty="0" smtClean="0"/>
              <a:t> spacing to 15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0" y="26739"/>
            <a:ext cx="3866083" cy="3199910"/>
          </a:xfrm>
          <a:prstGeom prst="rect">
            <a:avLst/>
          </a:prstGeom>
        </p:spPr>
      </p:pic>
      <p:cxnSp>
        <p:nvCxnSpPr>
          <p:cNvPr id="6" name="Straight Arrow Connector 15"/>
          <p:cNvCxnSpPr/>
          <p:nvPr/>
        </p:nvCxnSpPr>
        <p:spPr>
          <a:xfrm rot="10800000" flipV="1">
            <a:off x="7793789" y="3226648"/>
            <a:ext cx="1130340" cy="783877"/>
          </a:xfrm>
          <a:prstGeom prst="curvedConnector3">
            <a:avLst>
              <a:gd name="adj1" fmla="val 327"/>
            </a:avLst>
          </a:prstGeom>
          <a:ln w="76200" cmpd="sng">
            <a:solidFill>
              <a:srgbClr val="FF0000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15"/>
          <p:cNvCxnSpPr/>
          <p:nvPr/>
        </p:nvCxnSpPr>
        <p:spPr>
          <a:xfrm flipV="1">
            <a:off x="3007895" y="3108158"/>
            <a:ext cx="5842000" cy="1316789"/>
          </a:xfrm>
          <a:prstGeom prst="curvedConnector3">
            <a:avLst>
              <a:gd name="adj1" fmla="val 24600"/>
            </a:avLst>
          </a:prstGeom>
          <a:ln w="76200" cmpd="sng">
            <a:solidFill>
              <a:srgbClr val="FF0000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6102" y="3314145"/>
            <a:ext cx="1447878" cy="3543855"/>
          </a:xfrm>
          <a:prstGeom prst="rect">
            <a:avLst/>
          </a:prstGeom>
        </p:spPr>
      </p:pic>
      <p:sp>
        <p:nvSpPr>
          <p:cNvPr id="31" name="Freeform 30"/>
          <p:cNvSpPr/>
          <p:nvPr/>
        </p:nvSpPr>
        <p:spPr>
          <a:xfrm>
            <a:off x="5053263" y="3986287"/>
            <a:ext cx="1497264" cy="2477343"/>
          </a:xfrm>
          <a:custGeom>
            <a:avLst/>
            <a:gdLst>
              <a:gd name="connsiteX0" fmla="*/ 0 w 1236579"/>
              <a:gd name="connsiteY0" fmla="*/ 2467878 h 2467878"/>
              <a:gd name="connsiteX1" fmla="*/ 427790 w 1236579"/>
              <a:gd name="connsiteY1" fmla="*/ 2193825 h 2467878"/>
              <a:gd name="connsiteX2" fmla="*/ 695158 w 1236579"/>
              <a:gd name="connsiteY2" fmla="*/ 1418457 h 2467878"/>
              <a:gd name="connsiteX3" fmla="*/ 608263 w 1236579"/>
              <a:gd name="connsiteY3" fmla="*/ 549509 h 2467878"/>
              <a:gd name="connsiteX4" fmla="*/ 748632 w 1236579"/>
              <a:gd name="connsiteY4" fmla="*/ 74930 h 2467878"/>
              <a:gd name="connsiteX5" fmla="*/ 1236579 w 1236579"/>
              <a:gd name="connsiteY5" fmla="*/ 1404 h 2467878"/>
              <a:gd name="connsiteX0" fmla="*/ 0 w 1330158"/>
              <a:gd name="connsiteY0" fmla="*/ 2494614 h 2494614"/>
              <a:gd name="connsiteX1" fmla="*/ 521369 w 1330158"/>
              <a:gd name="connsiteY1" fmla="*/ 2193825 h 2494614"/>
              <a:gd name="connsiteX2" fmla="*/ 788737 w 1330158"/>
              <a:gd name="connsiteY2" fmla="*/ 1418457 h 2494614"/>
              <a:gd name="connsiteX3" fmla="*/ 701842 w 1330158"/>
              <a:gd name="connsiteY3" fmla="*/ 549509 h 2494614"/>
              <a:gd name="connsiteX4" fmla="*/ 842211 w 1330158"/>
              <a:gd name="connsiteY4" fmla="*/ 74930 h 2494614"/>
              <a:gd name="connsiteX5" fmla="*/ 1330158 w 1330158"/>
              <a:gd name="connsiteY5" fmla="*/ 1404 h 2494614"/>
              <a:gd name="connsiteX0" fmla="*/ 0 w 1330158"/>
              <a:gd name="connsiteY0" fmla="*/ 2494614 h 2494614"/>
              <a:gd name="connsiteX1" fmla="*/ 561474 w 1330158"/>
              <a:gd name="connsiteY1" fmla="*/ 2260667 h 2494614"/>
              <a:gd name="connsiteX2" fmla="*/ 788737 w 1330158"/>
              <a:gd name="connsiteY2" fmla="*/ 1418457 h 2494614"/>
              <a:gd name="connsiteX3" fmla="*/ 701842 w 1330158"/>
              <a:gd name="connsiteY3" fmla="*/ 549509 h 2494614"/>
              <a:gd name="connsiteX4" fmla="*/ 842211 w 1330158"/>
              <a:gd name="connsiteY4" fmla="*/ 74930 h 2494614"/>
              <a:gd name="connsiteX5" fmla="*/ 1330158 w 1330158"/>
              <a:gd name="connsiteY5" fmla="*/ 1404 h 2494614"/>
              <a:gd name="connsiteX0" fmla="*/ 0 w 1330158"/>
              <a:gd name="connsiteY0" fmla="*/ 2519699 h 2519699"/>
              <a:gd name="connsiteX1" fmla="*/ 561474 w 1330158"/>
              <a:gd name="connsiteY1" fmla="*/ 2285752 h 2519699"/>
              <a:gd name="connsiteX2" fmla="*/ 788737 w 1330158"/>
              <a:gd name="connsiteY2" fmla="*/ 1443542 h 2519699"/>
              <a:gd name="connsiteX3" fmla="*/ 701842 w 1330158"/>
              <a:gd name="connsiteY3" fmla="*/ 574594 h 2519699"/>
              <a:gd name="connsiteX4" fmla="*/ 828842 w 1330158"/>
              <a:gd name="connsiteY4" fmla="*/ 46541 h 2519699"/>
              <a:gd name="connsiteX5" fmla="*/ 1330158 w 1330158"/>
              <a:gd name="connsiteY5" fmla="*/ 26489 h 2519699"/>
              <a:gd name="connsiteX0" fmla="*/ 0 w 1330158"/>
              <a:gd name="connsiteY0" fmla="*/ 2502613 h 2502613"/>
              <a:gd name="connsiteX1" fmla="*/ 561474 w 1330158"/>
              <a:gd name="connsiteY1" fmla="*/ 2268666 h 2502613"/>
              <a:gd name="connsiteX2" fmla="*/ 788737 w 1330158"/>
              <a:gd name="connsiteY2" fmla="*/ 1426456 h 2502613"/>
              <a:gd name="connsiteX3" fmla="*/ 701842 w 1330158"/>
              <a:gd name="connsiteY3" fmla="*/ 557508 h 2502613"/>
              <a:gd name="connsiteX4" fmla="*/ 828842 w 1330158"/>
              <a:gd name="connsiteY4" fmla="*/ 29455 h 2502613"/>
              <a:gd name="connsiteX5" fmla="*/ 1330158 w 1330158"/>
              <a:gd name="connsiteY5" fmla="*/ 9403 h 2502613"/>
              <a:gd name="connsiteX0" fmla="*/ 0 w 1443790"/>
              <a:gd name="connsiteY0" fmla="*/ 2512273 h 2512273"/>
              <a:gd name="connsiteX1" fmla="*/ 561474 w 1443790"/>
              <a:gd name="connsiteY1" fmla="*/ 2278326 h 2512273"/>
              <a:gd name="connsiteX2" fmla="*/ 788737 w 1443790"/>
              <a:gd name="connsiteY2" fmla="*/ 1436116 h 2512273"/>
              <a:gd name="connsiteX3" fmla="*/ 701842 w 1443790"/>
              <a:gd name="connsiteY3" fmla="*/ 567168 h 2512273"/>
              <a:gd name="connsiteX4" fmla="*/ 828842 w 1443790"/>
              <a:gd name="connsiteY4" fmla="*/ 39115 h 2512273"/>
              <a:gd name="connsiteX5" fmla="*/ 1443790 w 1443790"/>
              <a:gd name="connsiteY5" fmla="*/ 39115 h 2512273"/>
              <a:gd name="connsiteX0" fmla="*/ 0 w 1443790"/>
              <a:gd name="connsiteY0" fmla="*/ 2477343 h 2477343"/>
              <a:gd name="connsiteX1" fmla="*/ 561474 w 1443790"/>
              <a:gd name="connsiteY1" fmla="*/ 2243396 h 2477343"/>
              <a:gd name="connsiteX2" fmla="*/ 788737 w 1443790"/>
              <a:gd name="connsiteY2" fmla="*/ 1401186 h 2477343"/>
              <a:gd name="connsiteX3" fmla="*/ 701842 w 1443790"/>
              <a:gd name="connsiteY3" fmla="*/ 532238 h 2477343"/>
              <a:gd name="connsiteX4" fmla="*/ 828842 w 1443790"/>
              <a:gd name="connsiteY4" fmla="*/ 64343 h 2477343"/>
              <a:gd name="connsiteX5" fmla="*/ 1443790 w 1443790"/>
              <a:gd name="connsiteY5" fmla="*/ 4185 h 2477343"/>
              <a:gd name="connsiteX0" fmla="*/ 0 w 1497264"/>
              <a:gd name="connsiteY0" fmla="*/ 2477343 h 2477343"/>
              <a:gd name="connsiteX1" fmla="*/ 561474 w 1497264"/>
              <a:gd name="connsiteY1" fmla="*/ 2243396 h 2477343"/>
              <a:gd name="connsiteX2" fmla="*/ 788737 w 1497264"/>
              <a:gd name="connsiteY2" fmla="*/ 1401186 h 2477343"/>
              <a:gd name="connsiteX3" fmla="*/ 701842 w 1497264"/>
              <a:gd name="connsiteY3" fmla="*/ 532238 h 2477343"/>
              <a:gd name="connsiteX4" fmla="*/ 828842 w 1497264"/>
              <a:gd name="connsiteY4" fmla="*/ 64343 h 2477343"/>
              <a:gd name="connsiteX5" fmla="*/ 1497264 w 1497264"/>
              <a:gd name="connsiteY5" fmla="*/ 4185 h 2477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7264" h="2477343">
                <a:moveTo>
                  <a:pt x="0" y="2477343"/>
                </a:moveTo>
                <a:cubicBezTo>
                  <a:pt x="155965" y="2427768"/>
                  <a:pt x="430018" y="2422756"/>
                  <a:pt x="561474" y="2243396"/>
                </a:cubicBezTo>
                <a:cubicBezTo>
                  <a:pt x="692930" y="2064037"/>
                  <a:pt x="765342" y="1686379"/>
                  <a:pt x="788737" y="1401186"/>
                </a:cubicBezTo>
                <a:cubicBezTo>
                  <a:pt x="812132" y="1115993"/>
                  <a:pt x="695158" y="755045"/>
                  <a:pt x="701842" y="532238"/>
                </a:cubicBezTo>
                <a:cubicBezTo>
                  <a:pt x="708526" y="309431"/>
                  <a:pt x="696272" y="152352"/>
                  <a:pt x="828842" y="64343"/>
                </a:cubicBezTo>
                <a:cubicBezTo>
                  <a:pt x="961412" y="-23666"/>
                  <a:pt x="1497264" y="4185"/>
                  <a:pt x="1497264" y="4185"/>
                </a:cubicBezTo>
              </a:path>
            </a:pathLst>
          </a:cu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18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8701" y="306325"/>
            <a:ext cx="5168667" cy="6451959"/>
          </a:xfrm>
        </p:spPr>
        <p:txBody>
          <a:bodyPr/>
          <a:lstStyle/>
          <a:p>
            <a:r>
              <a:rPr lang="en-US" dirty="0" smtClean="0"/>
              <a:t>Try the </a:t>
            </a:r>
            <a:r>
              <a:rPr lang="en-US" dirty="0" err="1" smtClean="0">
                <a:solidFill>
                  <a:srgbClr val="FF0000"/>
                </a:solidFill>
              </a:rPr>
              <a:t>BHelp</a:t>
            </a:r>
            <a:r>
              <a:rPr lang="en-US" dirty="0" smtClean="0"/>
              <a:t> button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Over some other GUI button</a:t>
            </a:r>
          </a:p>
          <a:p>
            <a:pPr lvl="1"/>
            <a:r>
              <a:rPr lang="en-US" dirty="0" smtClean="0"/>
              <a:t> Over an image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Over the grayscale bar next to the image</a:t>
            </a:r>
          </a:p>
          <a:p>
            <a:r>
              <a:rPr lang="en-US" dirty="0" err="1" smtClean="0"/>
              <a:t>Bhelp</a:t>
            </a:r>
            <a:r>
              <a:rPr lang="en-US" dirty="0" smtClean="0"/>
              <a:t> works with majority of GUI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/>
          <a:srcRect l="-120" t="825" r="120" b="891"/>
          <a:stretch/>
        </p:blipFill>
        <p:spPr>
          <a:xfrm>
            <a:off x="5410500" y="36576"/>
            <a:ext cx="3626599" cy="35570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785" y="3590436"/>
            <a:ext cx="2251606" cy="3229100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rot="16200000" flipH="1">
            <a:off x="3596105" y="1183105"/>
            <a:ext cx="2352842" cy="1804737"/>
          </a:xfrm>
          <a:prstGeom prst="curvedConnector3">
            <a:avLst>
              <a:gd name="adj1" fmla="val 32670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645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499" y="36576"/>
            <a:ext cx="3592140" cy="358444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105" y="3649391"/>
            <a:ext cx="2854158" cy="301516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231799" cy="6451959"/>
          </a:xfrm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Drag image viewer far away, then</a:t>
            </a:r>
          </a:p>
          <a:p>
            <a:r>
              <a:rPr lang="en-US" dirty="0" smtClean="0"/>
              <a:t>Right </a:t>
            </a:r>
            <a:r>
              <a:rPr lang="en-US" dirty="0" smtClean="0">
                <a:solidFill>
                  <a:srgbClr val="FF0000"/>
                </a:solidFill>
              </a:rPr>
              <a:t>click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/>
              <a:t> </a:t>
            </a:r>
            <a:r>
              <a:rPr lang="en-US" dirty="0" smtClean="0"/>
              <a:t>what happens to the image window</a:t>
            </a:r>
            <a:r>
              <a:rPr lang="en-US" dirty="0" smtClean="0"/>
              <a:t>?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15"/>
          <p:cNvCxnSpPr/>
          <p:nvPr/>
        </p:nvCxnSpPr>
        <p:spPr>
          <a:xfrm flipV="1">
            <a:off x="3228474" y="2453105"/>
            <a:ext cx="3054684" cy="360948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FF0000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08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#1: Can you do …</a:t>
            </a:r>
          </a:p>
          <a:p>
            <a:pPr lvl="1"/>
            <a:r>
              <a:rPr lang="en-US" dirty="0" smtClean="0"/>
              <a:t> Invert image grayscale?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1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#1: Can you do …</a:t>
            </a:r>
          </a:p>
          <a:p>
            <a:pPr lvl="1"/>
            <a:r>
              <a:rPr lang="en-US" dirty="0" smtClean="0"/>
              <a:t> Invert image grayscale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  <p:cxnSp>
        <p:nvCxnSpPr>
          <p:cNvPr id="20" name="Straight Arrow Connector 15"/>
          <p:cNvCxnSpPr/>
          <p:nvPr/>
        </p:nvCxnSpPr>
        <p:spPr>
          <a:xfrm flipV="1">
            <a:off x="3442368" y="1590842"/>
            <a:ext cx="5193632" cy="969212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216" y="2928952"/>
            <a:ext cx="3548849" cy="3749040"/>
          </a:xfrm>
          <a:prstGeom prst="rect">
            <a:avLst/>
          </a:prstGeom>
        </p:spPr>
      </p:pic>
      <p:cxnSp>
        <p:nvCxnSpPr>
          <p:cNvPr id="23" name="Straight Arrow Connector 15"/>
          <p:cNvCxnSpPr/>
          <p:nvPr/>
        </p:nvCxnSpPr>
        <p:spPr>
          <a:xfrm rot="10800000" flipV="1">
            <a:off x="4231106" y="1657682"/>
            <a:ext cx="4458369" cy="2867527"/>
          </a:xfrm>
          <a:prstGeom prst="curvedConnector3">
            <a:avLst>
              <a:gd name="adj1" fmla="val 6222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5558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#2: Can you do …</a:t>
            </a:r>
          </a:p>
          <a:p>
            <a:pPr lvl="1"/>
            <a:r>
              <a:rPr lang="en-US" dirty="0" smtClean="0"/>
              <a:t> Change contrast and/or brightness?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844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#2: Can you do …</a:t>
            </a:r>
          </a:p>
          <a:p>
            <a:pPr lvl="1"/>
            <a:r>
              <a:rPr lang="en-US" dirty="0" smtClean="0"/>
              <a:t> Change contrast and/or brightness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  <p:cxnSp>
        <p:nvCxnSpPr>
          <p:cNvPr id="4" name="Straight Arrow Connector 15"/>
          <p:cNvCxnSpPr/>
          <p:nvPr/>
        </p:nvCxnSpPr>
        <p:spPr>
          <a:xfrm flipV="1">
            <a:off x="5180263" y="2125579"/>
            <a:ext cx="3489158" cy="387684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2926080"/>
            <a:ext cx="3548847" cy="3749040"/>
          </a:xfrm>
          <a:prstGeom prst="rect">
            <a:avLst/>
          </a:prstGeom>
        </p:spPr>
      </p:pic>
      <p:cxnSp>
        <p:nvCxnSpPr>
          <p:cNvPr id="8" name="Straight Arrow Connector 15"/>
          <p:cNvCxnSpPr/>
          <p:nvPr/>
        </p:nvCxnSpPr>
        <p:spPr>
          <a:xfrm rot="10800000" flipV="1">
            <a:off x="4231107" y="2125578"/>
            <a:ext cx="4458368" cy="2399629"/>
          </a:xfrm>
          <a:prstGeom prst="curvedConnector3">
            <a:avLst>
              <a:gd name="adj1" fmla="val 4273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541210" y="5331629"/>
            <a:ext cx="3315369" cy="1323439"/>
          </a:xfrm>
          <a:prstGeom prst="rect">
            <a:avLst/>
          </a:prstGeom>
          <a:noFill/>
          <a:ln w="38100" cmpd="dbl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You can also left-click mouse, hold button down, and drag up/down or left/right to change brightness or contrast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094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#3: Can you do …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Zoom in and out?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603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01" y="306325"/>
            <a:ext cx="5776931" cy="6451959"/>
          </a:xfrm>
        </p:spPr>
        <p:txBody>
          <a:bodyPr/>
          <a:lstStyle/>
          <a:p>
            <a:r>
              <a:rPr lang="en-US" dirty="0" smtClean="0"/>
              <a:t>Image viewer #3: Can you do …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Zoom in and out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842" y="1029812"/>
            <a:ext cx="3856790" cy="4074352"/>
          </a:xfrm>
          <a:prstGeom prst="rect">
            <a:avLst/>
          </a:prstGeom>
        </p:spPr>
      </p:pic>
      <p:cxnSp>
        <p:nvCxnSpPr>
          <p:cNvPr id="5" name="Straight Arrow Connector 15"/>
          <p:cNvCxnSpPr/>
          <p:nvPr/>
        </p:nvCxnSpPr>
        <p:spPr>
          <a:xfrm>
            <a:off x="4966368" y="1991895"/>
            <a:ext cx="3656264" cy="1290052"/>
          </a:xfrm>
          <a:prstGeom prst="curvedConnector3">
            <a:avLst>
              <a:gd name="adj1" fmla="val 50000"/>
            </a:avLst>
          </a:prstGeom>
          <a:ln w="76200" cmpd="sng">
            <a:solidFill>
              <a:srgbClr val="FF0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2926080"/>
            <a:ext cx="3548848" cy="3749040"/>
          </a:xfrm>
          <a:prstGeom prst="rect">
            <a:avLst/>
          </a:prstGeom>
        </p:spPr>
      </p:pic>
      <p:cxnSp>
        <p:nvCxnSpPr>
          <p:cNvPr id="8" name="Straight Arrow Connector 15"/>
          <p:cNvCxnSpPr/>
          <p:nvPr/>
        </p:nvCxnSpPr>
        <p:spPr>
          <a:xfrm rot="10800000" flipV="1">
            <a:off x="4231110" y="3342105"/>
            <a:ext cx="4785891" cy="1183102"/>
          </a:xfrm>
          <a:prstGeom prst="curvedConnector3">
            <a:avLst>
              <a:gd name="adj1" fmla="val 10475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5"/>
          <p:cNvCxnSpPr>
            <a:stCxn id="14" idx="1"/>
          </p:cNvCxnSpPr>
          <p:nvPr/>
        </p:nvCxnSpPr>
        <p:spPr>
          <a:xfrm rot="10800000">
            <a:off x="4859436" y="5186947"/>
            <a:ext cx="1283353" cy="755316"/>
          </a:xfrm>
          <a:prstGeom prst="curvedConnector3">
            <a:avLst>
              <a:gd name="adj1" fmla="val 45834"/>
            </a:avLst>
          </a:prstGeom>
          <a:ln w="76200" cmpd="sng">
            <a:solidFill>
              <a:srgbClr val="3366FF"/>
            </a:solidFill>
            <a:prstDash val="sysDash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42788" y="5253789"/>
            <a:ext cx="2032000" cy="1376948"/>
          </a:xfrm>
          <a:prstGeom prst="rect">
            <a:avLst/>
          </a:prstGeom>
          <a:noFill/>
          <a:ln w="38100" cmpd="dbl">
            <a:solidFill>
              <a:srgbClr val="3366FF"/>
            </a:solidFill>
          </a:ln>
        </p:spPr>
        <p:txBody>
          <a:bodyPr wrap="square" rtlCol="0">
            <a:noAutofit/>
          </a:bodyPr>
          <a:lstStyle/>
          <a:p>
            <a:r>
              <a:rPr lang="en-US" sz="2800" dirty="0" smtClean="0"/>
              <a:t>Use ‘</a:t>
            </a:r>
            <a:r>
              <a:rPr lang="en-US" sz="2800" b="1" dirty="0" smtClean="0">
                <a:solidFill>
                  <a:srgbClr val="3366FF"/>
                </a:solidFill>
              </a:rPr>
              <a:t>pan</a:t>
            </a:r>
            <a:r>
              <a:rPr lang="en-US" sz="2800" dirty="0" smtClean="0"/>
              <a:t>’ to adjust zoom window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9395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346</Words>
  <Application>Microsoft Macintosh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Quick Tasks for AFNI Interactive Learning-by-Doing  RW Cox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Cox</dc:creator>
  <cp:lastModifiedBy>Robert Cox</cp:lastModifiedBy>
  <cp:revision>57</cp:revision>
  <dcterms:created xsi:type="dcterms:W3CDTF">2016-02-17T14:57:21Z</dcterms:created>
  <dcterms:modified xsi:type="dcterms:W3CDTF">2016-02-18T15:01:48Z</dcterms:modified>
</cp:coreProperties>
</file>