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f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4"/>
  </p:notesMasterIdLst>
  <p:handoutMasterIdLst>
    <p:handoutMasterId r:id="rId35"/>
  </p:handoutMasterIdLst>
  <p:sldIdLst>
    <p:sldId id="501" r:id="rId2"/>
    <p:sldId id="500" r:id="rId3"/>
    <p:sldId id="483" r:id="rId4"/>
    <p:sldId id="423" r:id="rId5"/>
    <p:sldId id="436" r:id="rId6"/>
    <p:sldId id="460" r:id="rId7"/>
    <p:sldId id="479" r:id="rId8"/>
    <p:sldId id="467" r:id="rId9"/>
    <p:sldId id="468" r:id="rId10"/>
    <p:sldId id="502" r:id="rId11"/>
    <p:sldId id="424" r:id="rId12"/>
    <p:sldId id="438" r:id="rId13"/>
    <p:sldId id="439" r:id="rId14"/>
    <p:sldId id="448" r:id="rId15"/>
    <p:sldId id="425" r:id="rId16"/>
    <p:sldId id="443" r:id="rId17"/>
    <p:sldId id="452" r:id="rId18"/>
    <p:sldId id="455" r:id="rId19"/>
    <p:sldId id="457" r:id="rId20"/>
    <p:sldId id="458" r:id="rId21"/>
    <p:sldId id="437" r:id="rId22"/>
    <p:sldId id="427" r:id="rId23"/>
    <p:sldId id="440" r:id="rId24"/>
    <p:sldId id="441" r:id="rId25"/>
    <p:sldId id="445" r:id="rId26"/>
    <p:sldId id="503" r:id="rId27"/>
    <p:sldId id="429" r:id="rId28"/>
    <p:sldId id="504" r:id="rId29"/>
    <p:sldId id="469" r:id="rId30"/>
    <p:sldId id="478" r:id="rId31"/>
    <p:sldId id="486" r:id="rId32"/>
    <p:sldId id="495" r:id="rId33"/>
  </p:sldIdLst>
  <p:sldSz cx="9144000" cy="6858000" type="screen4x3"/>
  <p:notesSz cx="7315200" cy="96012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5400" b="1" i="1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l" rtl="0" fontAlgn="base">
      <a:spcBef>
        <a:spcPct val="0"/>
      </a:spcBef>
      <a:spcAft>
        <a:spcPct val="0"/>
      </a:spcAft>
      <a:defRPr sz="5400" b="1" i="1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l" rtl="0" fontAlgn="base">
      <a:spcBef>
        <a:spcPct val="0"/>
      </a:spcBef>
      <a:spcAft>
        <a:spcPct val="0"/>
      </a:spcAft>
      <a:defRPr sz="5400" b="1" i="1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l" rtl="0" fontAlgn="base">
      <a:spcBef>
        <a:spcPct val="0"/>
      </a:spcBef>
      <a:spcAft>
        <a:spcPct val="0"/>
      </a:spcAft>
      <a:defRPr sz="5400" b="1" i="1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l" rtl="0" fontAlgn="base">
      <a:spcBef>
        <a:spcPct val="0"/>
      </a:spcBef>
      <a:spcAft>
        <a:spcPct val="0"/>
      </a:spcAft>
      <a:defRPr sz="5400" b="1" i="1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5400" b="1" i="1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5400" b="1" i="1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5400" b="1" i="1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5400" b="1" i="1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DAF"/>
    <a:srgbClr val="FFFF00"/>
    <a:srgbClr val="CCFF00"/>
    <a:srgbClr val="FF0000"/>
    <a:srgbClr val="FFD636"/>
    <a:srgbClr val="FE8FFD"/>
    <a:srgbClr val="545B51"/>
    <a:srgbClr val="C6C999"/>
    <a:srgbClr val="D2FBFF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00"/>
    <p:restoredTop sz="89607"/>
  </p:normalViewPr>
  <p:slideViewPr>
    <p:cSldViewPr snapToGrid="0">
      <p:cViewPr varScale="1">
        <p:scale>
          <a:sx n="110" d="100"/>
          <a:sy n="110" d="100"/>
        </p:scale>
        <p:origin x="1664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6439" tIns="48219" rIns="96439" bIns="48219" numCol="1" anchor="t" anchorCtr="0" compatLnSpc="1">
            <a:prstTxWarp prst="textNoShape">
              <a:avLst/>
            </a:prstTxWarp>
          </a:bodyPr>
          <a:lstStyle>
            <a:lvl1pPr defTabSz="965200">
              <a:defRPr sz="1300" b="0" i="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6439" tIns="48219" rIns="96439" bIns="48219" numCol="1" anchor="t" anchorCtr="0" compatLnSpc="1">
            <a:prstTxWarp prst="textNoShape">
              <a:avLst/>
            </a:prstTxWarp>
          </a:bodyPr>
          <a:lstStyle>
            <a:lvl1pPr algn="r" defTabSz="965200">
              <a:defRPr sz="1300" b="0" i="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6439" tIns="48219" rIns="96439" bIns="48219" numCol="1" anchor="b" anchorCtr="0" compatLnSpc="1">
            <a:prstTxWarp prst="textNoShape">
              <a:avLst/>
            </a:prstTxWarp>
          </a:bodyPr>
          <a:lstStyle>
            <a:lvl1pPr defTabSz="965200">
              <a:defRPr sz="1300" b="0" i="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6439" tIns="48219" rIns="96439" bIns="48219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b="0" i="0">
                <a:cs typeface="+mn-cs"/>
              </a:defRPr>
            </a:lvl1pPr>
          </a:lstStyle>
          <a:p>
            <a:pPr>
              <a:defRPr/>
            </a:pPr>
            <a:fld id="{8560A356-D1D1-FF4B-9045-6C42B6374E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47418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6439" tIns="48219" rIns="96439" bIns="48219" numCol="1" anchor="t" anchorCtr="0" compatLnSpc="1">
            <a:prstTxWarp prst="textNoShape">
              <a:avLst/>
            </a:prstTxWarp>
          </a:bodyPr>
          <a:lstStyle>
            <a:lvl1pPr defTabSz="965200">
              <a:defRPr sz="1300" b="0" i="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6439" tIns="48219" rIns="96439" bIns="48219" numCol="1" anchor="t" anchorCtr="0" compatLnSpc="1">
            <a:prstTxWarp prst="textNoShape">
              <a:avLst/>
            </a:prstTxWarp>
          </a:bodyPr>
          <a:lstStyle>
            <a:lvl1pPr algn="r" defTabSz="965200">
              <a:defRPr sz="1300" b="0" i="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8888" y="720725"/>
            <a:ext cx="4799012" cy="359886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317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6439" tIns="48219" rIns="96439" bIns="4821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17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6439" tIns="48219" rIns="96439" bIns="48219" numCol="1" anchor="b" anchorCtr="0" compatLnSpc="1">
            <a:prstTxWarp prst="textNoShape">
              <a:avLst/>
            </a:prstTxWarp>
          </a:bodyPr>
          <a:lstStyle>
            <a:lvl1pPr defTabSz="965200">
              <a:defRPr sz="1300" b="0" i="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6439" tIns="48219" rIns="96439" bIns="48219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b="0" i="0">
                <a:cs typeface="+mn-cs"/>
              </a:defRPr>
            </a:lvl1pPr>
          </a:lstStyle>
          <a:p>
            <a:pPr>
              <a:defRPr/>
            </a:pPr>
            <a:fld id="{1A88FC60-588F-D245-BEF5-13DF25A25BB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269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Questions about 3dQwarp? Ask me later.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4728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Super conservative because so many voxels = so many tests</a:t>
            </a:r>
            <a:r>
              <a:rPr lang="en-US" baseline="0" dirty="0"/>
              <a:t> = even a small per-voxel FPR gives a large global FPR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7549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Super conservative because so many voxels = so many tests</a:t>
            </a:r>
            <a:r>
              <a:rPr lang="en-US" baseline="0" dirty="0"/>
              <a:t> = even a small per-voxel FPR gives a large global FPR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5672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5630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Why a Gaussian ACF? Partially</a:t>
            </a:r>
            <a:r>
              <a:rPr lang="en-US" baseline="0" dirty="0"/>
              <a:t> from notion of multiple types of blurring end up as Gaussian. Also arose in analysis of PET data, which has little intrinsic spatial correlation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46369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Simple</a:t>
            </a:r>
            <a:r>
              <a:rPr lang="en-US" baseline="0" dirty="0"/>
              <a:t> in concept. Careful programming needed to make efficient.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3297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e.g., p=0.002 and</a:t>
            </a:r>
            <a:r>
              <a:rPr lang="en-US" baseline="0" dirty="0"/>
              <a:t> desired FPR=5% </a:t>
            </a:r>
            <a:r>
              <a:rPr lang="en-US" baseline="0" dirty="0">
                <a:sym typeface="Wingdings"/>
              </a:rPr>
              <a:t> cluster-size threshold = 26 voxels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046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Grand Canyon</a:t>
            </a:r>
            <a:r>
              <a:rPr lang="en-US" baseline="0" dirty="0"/>
              <a:t> hiking idea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7206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outline of my life from July</a:t>
            </a:r>
            <a:r>
              <a:rPr lang="en-US" baseline="0" dirty="0"/>
              <a:t> 2016 to June 2017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4512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Where did this idea come from?  A simple plot of log(ACF) vs 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40087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Global</a:t>
            </a:r>
            <a:r>
              <a:rPr lang="en-US" baseline="0" dirty="0"/>
              <a:t> FPR control is as desired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5452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Large cluster size thresholds here inspired ETAC --</a:t>
            </a:r>
            <a:r>
              <a:rPr lang="en-US" baseline="0" dirty="0"/>
              <a:t> plus a hike over Brown’s Pass in Colorado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7262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9955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Potential</a:t>
            </a:r>
            <a:r>
              <a:rPr lang="en-US" baseline="0" dirty="0"/>
              <a:t> to find both small intense and large weak clusters</a:t>
            </a:r>
          </a:p>
          <a:p>
            <a:r>
              <a:rPr lang="en-US" baseline="0" dirty="0"/>
              <a:t>Remove some arbitrariness from group thresholding decisions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7059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Grand Canyon inspired</a:t>
            </a:r>
            <a:r>
              <a:rPr lang="en-US" baseline="0" dirty="0"/>
              <a:t> figure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2873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Generalization and abstraction of the previous figure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9280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Slightly different than multiple</a:t>
            </a:r>
            <a:r>
              <a:rPr lang="en-US" baseline="0" dirty="0"/>
              <a:t> p-values in that different datasets need to be processed for each blur case </a:t>
            </a:r>
            <a:r>
              <a:rPr lang="en-US" baseline="0" dirty="0">
                <a:sym typeface="Wingdings"/>
              </a:rPr>
              <a:t> input datasets for t-tests that have been blurred differently for each case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76123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Reasonably close to 5% level</a:t>
            </a:r>
          </a:p>
          <a:p>
            <a:r>
              <a:rPr lang="en-US" dirty="0"/>
              <a:t>1000 simulations (each) from rsFMRI datasets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8858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Main point: ETAC has no LOSS of power, and a little gain </a:t>
            </a:r>
            <a:r>
              <a:rPr lang="mr-IN" dirty="0"/>
              <a:t>–</a:t>
            </a:r>
            <a:r>
              <a:rPr lang="en-US" dirty="0"/>
              <a:t> in this one case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208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If you use –ETAC_blur, then single subject analysis should be done without blurring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45658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Second</a:t>
            </a:r>
            <a:r>
              <a:rPr lang="en-US" baseline="0" dirty="0"/>
              <a:t> point is why a non-stationary ACF model for Clustsim is desirable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88FC60-588F-D245-BEF5-13DF25A25BB2}" type="slidenum">
              <a:rPr lang="en-US" smtClean="0"/>
              <a:pPr>
                <a:defRPr/>
              </a:pPr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8512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94389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Box 3"/>
          <p:cNvSpPr txBox="1"/>
          <p:nvPr userDrawn="1"/>
        </p:nvSpPr>
        <p:spPr>
          <a:xfrm>
            <a:off x="8688933" y="6561951"/>
            <a:ext cx="436017" cy="276999"/>
          </a:xfrm>
          <a:prstGeom prst="rect">
            <a:avLst/>
          </a:prstGeom>
          <a:noFill/>
          <a:ln>
            <a:solidFill>
              <a:srgbClr val="CCFF00"/>
            </a:solidFill>
          </a:ln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1800">
                <a:solidFill>
                  <a:srgbClr val="FFFF66"/>
                </a:solidFill>
              </a:rPr>
              <a:t>-</a:t>
            </a:r>
            <a:fld id="{BC00507E-62E1-F44F-B657-25439D8A0A63}" type="slidenum">
              <a:rPr lang="en-US" sz="1800" smtClean="0">
                <a:solidFill>
                  <a:srgbClr val="FFFF66"/>
                </a:solidFill>
              </a:rPr>
              <a:pPr algn="ctr"/>
              <a:t>‹#›</a:t>
            </a:fld>
            <a:r>
              <a:rPr lang="en-US" sz="1800">
                <a:solidFill>
                  <a:srgbClr val="FFFF66"/>
                </a:solidFill>
              </a:rPr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1172070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1684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066800"/>
            <a:ext cx="4381500" cy="5638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1066800"/>
            <a:ext cx="4381500" cy="5638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13332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7904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43312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8869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68408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25250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66274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38950" y="152400"/>
            <a:ext cx="2228850" cy="6553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" y="152400"/>
            <a:ext cx="6534150" cy="6553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295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99"/>
            </a:gs>
            <a:gs pos="100000">
              <a:srgbClr val="00004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152400"/>
            <a:ext cx="8915400" cy="838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" y="1066800"/>
            <a:ext cx="8915400" cy="56388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800" b="1" u="sng">
          <a:solidFill>
            <a:srgbClr val="FFFF66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800" b="1" u="sng">
          <a:solidFill>
            <a:srgbClr val="FFFF6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800" b="1" u="sng">
          <a:solidFill>
            <a:srgbClr val="FFFF6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800" b="1" u="sng">
          <a:solidFill>
            <a:srgbClr val="FFFF6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800" b="1" u="sng">
          <a:solidFill>
            <a:srgbClr val="FFFF6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800" b="1" u="sng">
          <a:solidFill>
            <a:srgbClr val="FFFF6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800" b="1" u="sng">
          <a:solidFill>
            <a:srgbClr val="FFFF6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800" b="1" u="sng">
          <a:solidFill>
            <a:srgbClr val="FFFF6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800" b="1" u="sng">
          <a:solidFill>
            <a:srgbClr val="FFFF6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SzPct val="120000"/>
        <a:buFont typeface="Times" charset="0"/>
        <a:buChar char="•"/>
        <a:defRPr sz="3600">
          <a:solidFill>
            <a:schemeClr val="bg1"/>
          </a:solidFill>
          <a:latin typeface="+mn-lt"/>
          <a:ea typeface="+mn-ea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Pct val="110000"/>
        <a:buFont typeface="Times" charset="0"/>
        <a:buChar char="•"/>
        <a:defRPr sz="3200">
          <a:solidFill>
            <a:schemeClr val="bg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Times" charset="0"/>
        <a:buChar char="•"/>
        <a:defRPr sz="2800">
          <a:solidFill>
            <a:schemeClr val="bg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bg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400">
          <a:solidFill>
            <a:schemeClr val="bg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400">
          <a:solidFill>
            <a:srgbClr val="CCFFFF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400">
          <a:solidFill>
            <a:srgbClr val="CCFFFF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400">
          <a:solidFill>
            <a:srgbClr val="CCFFFF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400">
          <a:solidFill>
            <a:srgbClr val="CCFFFF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orxiv.org/content/10.1101/295931v2" TargetMode="External"/><Relationship Id="rId7" Type="http://schemas.openxmlformats.org/officeDocument/2006/relationships/hyperlink" Target="https://doi.org/10.1089/brain.2016.0475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rxiv.org/abs/1702.04845" TargetMode="External"/><Relationship Id="rId5" Type="http://schemas.openxmlformats.org/officeDocument/2006/relationships/hyperlink" Target="http://doi.org/10.1073/pnas.1614961114" TargetMode="External"/><Relationship Id="rId4" Type="http://schemas.openxmlformats.org/officeDocument/2006/relationships/hyperlink" Target="https://arxiv.org/abs/1702.04846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6D25E-5587-4F4C-BEFD-B1C36958C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15747"/>
            <a:ext cx="8915400" cy="6589853"/>
          </a:xfrm>
        </p:spPr>
        <p:txBody>
          <a:bodyPr/>
          <a:lstStyle/>
          <a:p>
            <a:pPr marL="0" indent="0" algn="ctr">
              <a:buNone/>
            </a:pPr>
            <a:r>
              <a:rPr lang="en-US" sz="6600" b="1" dirty="0">
                <a:solidFill>
                  <a:srgbClr val="FFFF00"/>
                </a:solidFill>
              </a:rPr>
              <a:t>Outline of Dual Thresholding </a:t>
            </a:r>
            <a:r>
              <a:rPr lang="en-US" sz="6600" b="1" i="1" dirty="0">
                <a:solidFill>
                  <a:srgbClr val="FFFDAF"/>
                </a:solidFill>
              </a:rPr>
              <a:t>plus</a:t>
            </a:r>
            <a:r>
              <a:rPr lang="en-US" sz="6600" b="1" dirty="0">
                <a:solidFill>
                  <a:srgbClr val="FFFF00"/>
                </a:solidFill>
              </a:rPr>
              <a:t> </a:t>
            </a:r>
            <a:r>
              <a:rPr lang="en-US" sz="7200" b="1" dirty="0">
                <a:latin typeface="Arial Rounded MT Bold" panose="020F0704030504030204" pitchFamily="34" charset="77"/>
              </a:rPr>
              <a:t>ETAC</a:t>
            </a:r>
            <a:r>
              <a:rPr lang="en-US" sz="6600" b="1" dirty="0">
                <a:solidFill>
                  <a:srgbClr val="FFFF00"/>
                </a:solidFill>
                <a:latin typeface="Arial Rounded MT Bold" panose="020F0704030504030204" pitchFamily="34" charset="77"/>
              </a:rPr>
              <a:t>:</a:t>
            </a:r>
            <a:endParaRPr lang="en-US" sz="6600" b="1" dirty="0">
              <a:latin typeface="Arial Rounded MT Bold" panose="020F0704030504030204" pitchFamily="34" charset="77"/>
            </a:endParaRPr>
          </a:p>
          <a:p>
            <a:pPr marL="0" indent="0" algn="ctr">
              <a:buNone/>
            </a:pPr>
            <a:r>
              <a:rPr lang="en-US" sz="6600" b="1" dirty="0">
                <a:latin typeface="Arial Rounded MT Bold" panose="020F0704030504030204" pitchFamily="34" charset="77"/>
              </a:rPr>
              <a:t>E</a:t>
            </a:r>
            <a:r>
              <a:rPr lang="en-US" sz="6600" b="1" dirty="0">
                <a:solidFill>
                  <a:srgbClr val="FFFF00"/>
                </a:solidFill>
              </a:rPr>
              <a:t>quitable </a:t>
            </a:r>
            <a:r>
              <a:rPr lang="en-US" sz="6600" b="1" dirty="0">
                <a:latin typeface="Arial Rounded MT Bold" panose="020F0704030504030204" pitchFamily="34" charset="77"/>
              </a:rPr>
              <a:t>T</a:t>
            </a:r>
            <a:r>
              <a:rPr lang="en-US" sz="6600" b="1" dirty="0">
                <a:solidFill>
                  <a:srgbClr val="FFFF00"/>
                </a:solidFill>
              </a:rPr>
              <a:t>hresholding </a:t>
            </a:r>
            <a:r>
              <a:rPr lang="en-US" sz="6600" b="1" dirty="0">
                <a:latin typeface="Arial Rounded MT Bold" panose="020F0704030504030204" pitchFamily="34" charset="77"/>
              </a:rPr>
              <a:t>A</a:t>
            </a:r>
            <a:r>
              <a:rPr lang="en-US" sz="6600" b="1" dirty="0">
                <a:solidFill>
                  <a:srgbClr val="FFFF00"/>
                </a:solidFill>
              </a:rPr>
              <a:t>nd </a:t>
            </a:r>
            <a:r>
              <a:rPr lang="en-US" sz="6600" b="1" dirty="0">
                <a:latin typeface="Arial Rounded MT Bold" panose="020F0704030504030204" pitchFamily="34" charset="77"/>
              </a:rPr>
              <a:t>C</a:t>
            </a:r>
            <a:r>
              <a:rPr lang="en-US" sz="6600" b="1" dirty="0">
                <a:solidFill>
                  <a:srgbClr val="FFFF00"/>
                </a:solidFill>
              </a:rPr>
              <a:t>lustering</a:t>
            </a:r>
          </a:p>
        </p:txBody>
      </p:sp>
    </p:spTree>
    <p:extLst>
      <p:ext uri="{BB962C8B-B14F-4D97-AF65-F5344CB8AC3E}">
        <p14:creationId xmlns:p14="http://schemas.microsoft.com/office/powerpoint/2010/main" val="2028973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Voxel-Wise Group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 </a:t>
            </a:r>
            <a:r>
              <a:rPr lang="en-US" i="1" dirty="0"/>
              <a:t>first level </a:t>
            </a:r>
            <a:r>
              <a:rPr lang="en-US" dirty="0"/>
              <a:t>time series analysis on each subject’s data separately </a:t>
            </a:r>
            <a:r>
              <a:rPr lang="en-US" sz="2800" dirty="0"/>
              <a:t>(</a:t>
            </a:r>
            <a:r>
              <a:rPr lang="en-US" sz="2800" b="1" dirty="0" err="1">
                <a:solidFill>
                  <a:srgbClr val="CCFF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afni_proc.py</a:t>
            </a:r>
            <a:r>
              <a:rPr lang="en-US" sz="2800" dirty="0"/>
              <a:t>)</a:t>
            </a:r>
          </a:p>
          <a:p>
            <a:pPr lvl="1"/>
            <a:r>
              <a:rPr lang="en-US" dirty="0"/>
              <a:t>Transformed to common template </a:t>
            </a:r>
            <a:r>
              <a:rPr lang="en-US" sz="2800" dirty="0"/>
              <a:t>(</a:t>
            </a:r>
            <a:r>
              <a:rPr lang="en-US" sz="2800" i="1" dirty="0"/>
              <a:t>e.g</a:t>
            </a:r>
            <a:r>
              <a:rPr lang="en-US" sz="2800" dirty="0"/>
              <a:t>., MNI)</a:t>
            </a:r>
            <a:endParaRPr lang="en-US" sz="3600" dirty="0"/>
          </a:p>
          <a:p>
            <a:pPr lvl="2"/>
            <a:r>
              <a:rPr lang="en-US" dirty="0"/>
              <a:t>Best with nonlinear transformation (</a:t>
            </a:r>
            <a:r>
              <a:rPr lang="en-US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3dQwarp</a:t>
            </a:r>
            <a:r>
              <a:rPr lang="en-US" dirty="0"/>
              <a:t>)</a:t>
            </a:r>
          </a:p>
          <a:p>
            <a:pPr lvl="3"/>
            <a:r>
              <a:rPr lang="en-US" dirty="0"/>
              <a:t>Can restrict analysis to dilated gray matter mask</a:t>
            </a:r>
          </a:p>
          <a:p>
            <a:r>
              <a:rPr lang="en-US" i="1" dirty="0"/>
              <a:t>Second level </a:t>
            </a:r>
            <a:r>
              <a:rPr lang="en-US" dirty="0"/>
              <a:t>group analysis on voxel </a:t>
            </a:r>
            <a:r>
              <a:rPr lang="en-US" i="1" dirty="0"/>
              <a:t>𝛃 </a:t>
            </a:r>
            <a:r>
              <a:rPr lang="en-US" dirty="0"/>
              <a:t>values = % signal change </a:t>
            </a:r>
            <a:r>
              <a:rPr lang="en-US" sz="3200" dirty="0"/>
              <a:t>(</a:t>
            </a:r>
            <a:r>
              <a:rPr lang="en-US" sz="3200" i="1" dirty="0"/>
              <a:t>not</a:t>
            </a:r>
            <a:r>
              <a:rPr lang="en-US" sz="3200" dirty="0"/>
              <a:t> ROIs)</a:t>
            </a:r>
          </a:p>
          <a:p>
            <a:pPr lvl="1"/>
            <a:r>
              <a:rPr lang="en-US" sz="2800" dirty="0"/>
              <a:t>Can be as simple as </a:t>
            </a:r>
            <a:r>
              <a:rPr lang="en-US" sz="2800" i="1" dirty="0"/>
              <a:t>t</a:t>
            </a:r>
            <a:r>
              <a:rPr lang="en-US" sz="2800" dirty="0"/>
              <a:t>-tests (</a:t>
            </a:r>
            <a:r>
              <a:rPr lang="en-US" sz="2800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3dttest++</a:t>
            </a:r>
            <a:r>
              <a:rPr lang="en-US" sz="2800" dirty="0"/>
              <a:t>)</a:t>
            </a:r>
          </a:p>
          <a:p>
            <a:pPr lvl="1"/>
            <a:r>
              <a:rPr lang="en-US" sz="2800" dirty="0"/>
              <a:t>Or a complicated model such as Linear Mixed Effects (</a:t>
            </a:r>
            <a:r>
              <a:rPr lang="en-US" sz="2800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3dLME</a:t>
            </a:r>
            <a:r>
              <a:rPr lang="en-US" sz="2800" dirty="0"/>
              <a:t>), </a:t>
            </a:r>
            <a:r>
              <a:rPr lang="en-US" sz="2800" i="1" dirty="0"/>
              <a:t>etc.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82738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Spatial Inference - 1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973688"/>
            <a:ext cx="8915400" cy="5638800"/>
          </a:xfrm>
        </p:spPr>
        <p:txBody>
          <a:bodyPr/>
          <a:lstStyle/>
          <a:p>
            <a:pPr>
              <a:spcBef>
                <a:spcPts val="464"/>
              </a:spcBef>
              <a:buClr>
                <a:schemeClr val="bg1"/>
              </a:buClr>
            </a:pPr>
            <a:r>
              <a:rPr lang="en-US" b="1" i="1" dirty="0">
                <a:solidFill>
                  <a:srgbClr val="FFFF00"/>
                </a:solidFill>
              </a:rPr>
              <a:t>Goal</a:t>
            </a:r>
            <a:r>
              <a:rPr lang="en-US" dirty="0"/>
              <a:t>: control </a:t>
            </a:r>
            <a:r>
              <a:rPr lang="en-US" i="1" dirty="0">
                <a:solidFill>
                  <a:srgbClr val="FFFF66"/>
                </a:solidFill>
              </a:rPr>
              <a:t>global</a:t>
            </a:r>
            <a:r>
              <a:rPr lang="en-US" dirty="0">
                <a:solidFill>
                  <a:srgbClr val="FFFF66"/>
                </a:solidFill>
              </a:rPr>
              <a:t> </a:t>
            </a:r>
            <a:r>
              <a:rPr lang="en-US" b="1" dirty="0">
                <a:solidFill>
                  <a:srgbClr val="FFFF66"/>
                </a:solidFill>
              </a:rPr>
              <a:t>F</a:t>
            </a:r>
            <a:r>
              <a:rPr lang="en-US" dirty="0"/>
              <a:t>alse </a:t>
            </a:r>
            <a:r>
              <a:rPr lang="en-US" b="1" dirty="0">
                <a:solidFill>
                  <a:srgbClr val="FFFF66"/>
                </a:solidFill>
              </a:rPr>
              <a:t>P</a:t>
            </a:r>
            <a:r>
              <a:rPr lang="en-US" dirty="0"/>
              <a:t>ositive </a:t>
            </a:r>
            <a:r>
              <a:rPr lang="en-US" b="1" dirty="0">
                <a:solidFill>
                  <a:srgbClr val="FFFF66"/>
                </a:solidFill>
              </a:rPr>
              <a:t>R</a:t>
            </a:r>
            <a:r>
              <a:rPr lang="en-US" dirty="0"/>
              <a:t>ate </a:t>
            </a:r>
            <a:r>
              <a:rPr lang="en-US" sz="3200" dirty="0"/>
              <a:t>(</a:t>
            </a:r>
            <a:r>
              <a:rPr lang="en-US" sz="3200" dirty="0">
                <a:solidFill>
                  <a:srgbClr val="FFFF66"/>
                </a:solidFill>
              </a:rPr>
              <a:t>FPR</a:t>
            </a:r>
            <a:r>
              <a:rPr lang="en-US" sz="3200" dirty="0"/>
              <a:t>) </a:t>
            </a:r>
            <a:r>
              <a:rPr lang="mr-IN" sz="3200" dirty="0"/>
              <a:t>–</a:t>
            </a:r>
            <a:r>
              <a:rPr lang="en-US" sz="3200" dirty="0"/>
              <a:t> to 5% level </a:t>
            </a:r>
            <a:r>
              <a:rPr lang="en-US" sz="2800" dirty="0"/>
              <a:t>(</a:t>
            </a:r>
            <a:r>
              <a:rPr lang="en-US" sz="2800" i="1" dirty="0"/>
              <a:t>e.g.</a:t>
            </a:r>
            <a:r>
              <a:rPr lang="en-US" sz="2800" dirty="0"/>
              <a:t>)</a:t>
            </a:r>
          </a:p>
          <a:p>
            <a:pPr lvl="1">
              <a:spcBef>
                <a:spcPts val="464"/>
              </a:spcBef>
              <a:buClr>
                <a:schemeClr val="bg1"/>
              </a:buClr>
            </a:pPr>
            <a:r>
              <a:rPr lang="en-US" b="1" dirty="0">
                <a:solidFill>
                  <a:srgbClr val="FFFF00"/>
                </a:solidFill>
              </a:rPr>
              <a:t>FPR</a:t>
            </a:r>
            <a:r>
              <a:rPr lang="en-US" dirty="0"/>
              <a:t> = </a:t>
            </a:r>
            <a:r>
              <a:rPr lang="en-US" b="1" dirty="0">
                <a:solidFill>
                  <a:srgbClr val="FFFF00"/>
                </a:solidFill>
              </a:rPr>
              <a:t>FWE</a:t>
            </a:r>
            <a:r>
              <a:rPr lang="en-US" dirty="0"/>
              <a:t> = </a:t>
            </a:r>
            <a:r>
              <a:rPr lang="en-US" b="1" dirty="0">
                <a:solidFill>
                  <a:srgbClr val="FFFF00"/>
                </a:solidFill>
              </a:rPr>
              <a:t>F</a:t>
            </a:r>
            <a:r>
              <a:rPr lang="en-US" dirty="0"/>
              <a:t>amily-</a:t>
            </a:r>
            <a:r>
              <a:rPr lang="en-US" b="1" dirty="0">
                <a:solidFill>
                  <a:srgbClr val="FFFF00"/>
                </a:solidFill>
              </a:rPr>
              <a:t>W</a:t>
            </a:r>
            <a:r>
              <a:rPr lang="en-US" dirty="0"/>
              <a:t>ise </a:t>
            </a:r>
            <a:r>
              <a:rPr lang="en-US" b="1" dirty="0">
                <a:solidFill>
                  <a:srgbClr val="FFFF00"/>
                </a:solidFill>
              </a:rPr>
              <a:t>E</a:t>
            </a:r>
            <a:r>
              <a:rPr lang="en-US" dirty="0"/>
              <a:t>rror</a:t>
            </a:r>
          </a:p>
          <a:p>
            <a:pPr lvl="2">
              <a:spcBef>
                <a:spcPts val="464"/>
              </a:spcBef>
              <a:buClr>
                <a:schemeClr val="bg1"/>
              </a:buClr>
            </a:pPr>
            <a:r>
              <a:rPr lang="en-US" dirty="0"/>
              <a:t>= rate of errors across the family of voxel tests</a:t>
            </a:r>
          </a:p>
          <a:p>
            <a:pPr lvl="2">
              <a:spcBef>
                <a:spcPts val="464"/>
              </a:spcBef>
              <a:buClr>
                <a:schemeClr val="bg1"/>
              </a:buClr>
            </a:pPr>
            <a:r>
              <a:rPr lang="en-US" dirty="0"/>
              <a:t>“error” = when </a:t>
            </a:r>
            <a:r>
              <a:rPr lang="en-US" i="1" dirty="0"/>
              <a:t>anything</a:t>
            </a:r>
            <a:r>
              <a:rPr lang="en-US" dirty="0"/>
              <a:t> is found in noise-only data </a:t>
            </a:r>
            <a:r>
              <a:rPr lang="en-US" i="1" dirty="0"/>
              <a:t>vs</a:t>
            </a:r>
            <a:r>
              <a:rPr lang="en-US" dirty="0"/>
              <a:t> </a:t>
            </a:r>
            <a:r>
              <a:rPr lang="en-US" b="1" dirty="0">
                <a:solidFill>
                  <a:srgbClr val="FFFDAF"/>
                </a:solidFill>
              </a:rPr>
              <a:t>global</a:t>
            </a:r>
            <a:r>
              <a:rPr lang="en-US" dirty="0">
                <a:solidFill>
                  <a:srgbClr val="FFFDAF"/>
                </a:solidFill>
              </a:rPr>
              <a:t> </a:t>
            </a:r>
            <a:r>
              <a:rPr lang="en-US" b="1" dirty="0">
                <a:solidFill>
                  <a:srgbClr val="FFFDAF"/>
                </a:solidFill>
              </a:rPr>
              <a:t>null hypothesis</a:t>
            </a:r>
            <a:r>
              <a:rPr lang="en-US" dirty="0"/>
              <a:t> (no “activity”)</a:t>
            </a:r>
          </a:p>
          <a:p>
            <a:pPr>
              <a:spcBef>
                <a:spcPts val="1064"/>
              </a:spcBef>
              <a:buClr>
                <a:schemeClr val="bg1"/>
              </a:buClr>
            </a:pPr>
            <a:r>
              <a:rPr lang="en-US" dirty="0"/>
              <a:t>Different approach: to control the </a:t>
            </a:r>
            <a:r>
              <a:rPr lang="en-US" b="1" dirty="0">
                <a:solidFill>
                  <a:srgbClr val="FFFF00"/>
                </a:solidFill>
              </a:rPr>
              <a:t>F</a:t>
            </a:r>
            <a:r>
              <a:rPr lang="en-US" dirty="0"/>
              <a:t>alse </a:t>
            </a:r>
            <a:r>
              <a:rPr lang="en-US" b="1" dirty="0">
                <a:solidFill>
                  <a:srgbClr val="FFFF00"/>
                </a:solidFill>
              </a:rPr>
              <a:t>D</a:t>
            </a:r>
            <a:r>
              <a:rPr lang="en-US" dirty="0"/>
              <a:t>iscovery </a:t>
            </a:r>
            <a:r>
              <a:rPr lang="en-US" b="1" dirty="0">
                <a:solidFill>
                  <a:srgbClr val="FFFF00"/>
                </a:solidFill>
              </a:rPr>
              <a:t>R</a:t>
            </a:r>
            <a:r>
              <a:rPr lang="en-US" dirty="0"/>
              <a:t>ate </a:t>
            </a:r>
            <a:r>
              <a:rPr lang="en-US" sz="3200" dirty="0"/>
              <a:t>(</a:t>
            </a:r>
            <a:r>
              <a:rPr lang="en-US" sz="3200" b="1" dirty="0">
                <a:solidFill>
                  <a:srgbClr val="FFFF00"/>
                </a:solidFill>
              </a:rPr>
              <a:t>FDR</a:t>
            </a:r>
            <a:r>
              <a:rPr lang="en-US" sz="3200" dirty="0"/>
              <a:t>, voxel-wise)</a:t>
            </a:r>
          </a:p>
          <a:p>
            <a:pPr lvl="1">
              <a:spcBef>
                <a:spcPts val="464"/>
              </a:spcBef>
              <a:buClr>
                <a:schemeClr val="bg1"/>
              </a:buClr>
            </a:pPr>
            <a:r>
              <a:rPr lang="en-US" sz="2800" dirty="0"/>
              <a:t>= fraction of ”discoveries” that are “errors”</a:t>
            </a:r>
          </a:p>
          <a:p>
            <a:pPr lvl="1">
              <a:spcBef>
                <a:spcPts val="464"/>
              </a:spcBef>
              <a:buClr>
                <a:schemeClr val="bg1"/>
              </a:buClr>
            </a:pPr>
            <a:r>
              <a:rPr lang="en-US" sz="2800" i="1" dirty="0"/>
              <a:t>Not</a:t>
            </a:r>
            <a:r>
              <a:rPr lang="en-US" sz="2800" dirty="0"/>
              <a:t> what I’m going to talk about at this moment</a:t>
            </a:r>
          </a:p>
          <a:p>
            <a:pPr lvl="2">
              <a:spcBef>
                <a:spcPts val="464"/>
              </a:spcBef>
              <a:buClr>
                <a:schemeClr val="bg1"/>
              </a:buClr>
            </a:pPr>
            <a:r>
              <a:rPr lang="en-US" sz="2400" dirty="0"/>
              <a:t>Difficult to allow for inter-voxel correlation in noise</a:t>
            </a:r>
          </a:p>
        </p:txBody>
      </p:sp>
      <p:sp>
        <p:nvSpPr>
          <p:cNvPr id="4" name="Rounded Rectangle 3"/>
          <p:cNvSpPr/>
          <p:nvPr/>
        </p:nvSpPr>
        <p:spPr bwMode="auto">
          <a:xfrm>
            <a:off x="82296" y="4112624"/>
            <a:ext cx="8869680" cy="2633472"/>
          </a:xfrm>
          <a:prstGeom prst="roundRect">
            <a:avLst/>
          </a:prstGeom>
          <a:solidFill>
            <a:schemeClr val="bg1">
              <a:alpha val="65000"/>
            </a:schemeClr>
          </a:solidFill>
          <a:ln w="38100" cap="flat" cmpd="dbl" algn="ctr">
            <a:solidFill>
              <a:srgbClr val="FFFDA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5400" b="1" i="1" u="none" strike="noStrike" cap="none" normalizeH="0" baseline="0" dirty="0">
              <a:ln>
                <a:noFill/>
              </a:ln>
              <a:solidFill>
                <a:srgbClr val="FFFB09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948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Spatial Inference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000192"/>
            <a:ext cx="8915400" cy="5638800"/>
          </a:xfrm>
        </p:spPr>
        <p:txBody>
          <a:bodyPr/>
          <a:lstStyle/>
          <a:p>
            <a:pPr>
              <a:spcBef>
                <a:spcPts val="564"/>
              </a:spcBef>
              <a:buClr>
                <a:schemeClr val="bg1"/>
              </a:buClr>
            </a:pPr>
            <a:r>
              <a:rPr lang="en-US" dirty="0"/>
              <a:t>Voxel-wise thresholding on group </a:t>
            </a:r>
            <a:r>
              <a:rPr lang="en-US" i="1" dirty="0"/>
              <a:t>t</a:t>
            </a:r>
            <a:r>
              <a:rPr lang="en-US" dirty="0"/>
              <a:t>-statistic is usually super conservative </a:t>
            </a:r>
            <a:r>
              <a:rPr lang="en-US" sz="3200" dirty="0"/>
              <a:t>(to get global FPR≈5%)</a:t>
            </a:r>
          </a:p>
          <a:p>
            <a:pPr>
              <a:buClr>
                <a:schemeClr val="bg1"/>
              </a:buClr>
            </a:pPr>
            <a:r>
              <a:rPr lang="en-US" i="1" dirty="0">
                <a:solidFill>
                  <a:srgbClr val="FFFF00"/>
                </a:solidFill>
              </a:rPr>
              <a:t>A Solution</a:t>
            </a:r>
            <a:r>
              <a:rPr lang="en-US" dirty="0"/>
              <a:t>: form </a:t>
            </a:r>
            <a:r>
              <a:rPr lang="en-US" i="1" dirty="0">
                <a:solidFill>
                  <a:srgbClr val="FFFDAF"/>
                </a:solidFill>
              </a:rPr>
              <a:t>clusters</a:t>
            </a:r>
            <a:r>
              <a:rPr lang="en-US" dirty="0"/>
              <a:t> of neighboring voxels, each above a lower </a:t>
            </a:r>
            <a:r>
              <a:rPr lang="en-US" sz="3200" dirty="0"/>
              <a:t>(less strict) </a:t>
            </a:r>
            <a:r>
              <a:rPr lang="en-US" dirty="0"/>
              <a:t>voxel-wise </a:t>
            </a:r>
            <a:r>
              <a:rPr lang="en-US" i="1" dirty="0"/>
              <a:t>t</a:t>
            </a:r>
            <a:r>
              <a:rPr lang="en-US" dirty="0"/>
              <a:t>-statistic </a:t>
            </a:r>
            <a:r>
              <a:rPr lang="en-US" sz="3200" dirty="0"/>
              <a:t>(or </a:t>
            </a:r>
            <a:r>
              <a:rPr lang="en-US" sz="3200" i="1" dirty="0"/>
              <a:t>z-</a:t>
            </a:r>
            <a:r>
              <a:rPr lang="en-US" sz="3200" dirty="0"/>
              <a:t>statistic)</a:t>
            </a:r>
          </a:p>
          <a:p>
            <a:pPr lvl="1"/>
            <a:r>
              <a:rPr lang="en-US" dirty="0"/>
              <a:t>With a larger voxel-wise </a:t>
            </a:r>
            <a:r>
              <a:rPr lang="en-US" i="1" dirty="0"/>
              <a:t>p</a:t>
            </a:r>
            <a:r>
              <a:rPr lang="en-US" dirty="0"/>
              <a:t>-value </a:t>
            </a:r>
            <a:r>
              <a:rPr lang="en-US" sz="2800" dirty="0"/>
              <a:t>(=smaller </a:t>
            </a:r>
            <a:r>
              <a:rPr lang="en-US" sz="2800" i="1" dirty="0"/>
              <a:t>t</a:t>
            </a:r>
            <a:r>
              <a:rPr lang="en-US" sz="1100" i="1" dirty="0"/>
              <a:t> </a:t>
            </a:r>
            <a:r>
              <a:rPr lang="en-US" sz="2800" dirty="0"/>
              <a:t>)</a:t>
            </a:r>
          </a:p>
          <a:p>
            <a:pPr>
              <a:buClr>
                <a:schemeClr val="bg1"/>
              </a:buClr>
            </a:pPr>
            <a:r>
              <a:rPr lang="en-US" i="1" dirty="0">
                <a:solidFill>
                  <a:srgbClr val="FFFF00"/>
                </a:solidFill>
              </a:rPr>
              <a:t>Then</a:t>
            </a:r>
            <a:r>
              <a:rPr lang="en-US" dirty="0"/>
              <a:t>: threshold on cluster-size as well</a:t>
            </a:r>
          </a:p>
          <a:p>
            <a:pPr lvl="1">
              <a:buClr>
                <a:schemeClr val="bg1"/>
              </a:buClr>
            </a:pPr>
            <a:r>
              <a:rPr lang="en-US" dirty="0"/>
              <a:t>Given voxel-wise </a:t>
            </a:r>
            <a:r>
              <a:rPr lang="en-US" i="1" dirty="0"/>
              <a:t>p</a:t>
            </a:r>
            <a:r>
              <a:rPr lang="en-US" dirty="0"/>
              <a:t>, adjust cluster-FOM threshold to get desired global FPR </a:t>
            </a:r>
            <a:r>
              <a:rPr lang="en-US" dirty="0">
                <a:solidFill>
                  <a:srgbClr val="FFFF00"/>
                </a:solidFill>
              </a:rPr>
              <a:t>➾➾</a:t>
            </a:r>
            <a:r>
              <a:rPr lang="mr-IN" baseline="30000" dirty="0">
                <a:solidFill>
                  <a:srgbClr val="FFFF00"/>
                </a:solidFill>
              </a:rPr>
              <a:t>…</a:t>
            </a:r>
            <a:endParaRPr lang="en-US" baseline="30000" dirty="0"/>
          </a:p>
          <a:p>
            <a:pPr>
              <a:buClr>
                <a:schemeClr val="bg1"/>
              </a:buClr>
            </a:pPr>
            <a:endParaRPr lang="en-US" sz="3200" dirty="0"/>
          </a:p>
          <a:p>
            <a:endParaRPr lang="en-US" sz="3200" dirty="0"/>
          </a:p>
          <a:p>
            <a:pPr marL="0" indent="0">
              <a:spcBef>
                <a:spcPts val="564"/>
              </a:spcBef>
              <a:buClr>
                <a:schemeClr val="bg1"/>
              </a:buClr>
              <a:buNone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037734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Spatial Inference - 3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012684"/>
            <a:ext cx="8915400" cy="5638800"/>
          </a:xfrm>
        </p:spPr>
        <p:txBody>
          <a:bodyPr/>
          <a:lstStyle/>
          <a:p>
            <a:r>
              <a:rPr lang="en-US" dirty="0"/>
              <a:t>Dual threshold method </a:t>
            </a:r>
            <a:r>
              <a:rPr lang="en-US" sz="3200" dirty="0"/>
              <a:t>(voxel then cluster) </a:t>
            </a:r>
            <a:r>
              <a:rPr lang="en-US" dirty="0"/>
              <a:t>can still be weak </a:t>
            </a:r>
            <a:r>
              <a:rPr lang="en-US" sz="3200" dirty="0"/>
              <a:t>(low power to detect)</a:t>
            </a:r>
          </a:p>
          <a:p>
            <a:pPr>
              <a:buClr>
                <a:schemeClr val="bg1"/>
              </a:buClr>
            </a:pPr>
            <a:r>
              <a:rPr lang="en-US" i="1" dirty="0">
                <a:solidFill>
                  <a:srgbClr val="FFFF00"/>
                </a:solidFill>
              </a:rPr>
              <a:t>A Solution</a:t>
            </a:r>
            <a:r>
              <a:rPr lang="en-US" dirty="0"/>
              <a:t>: use spatial blurring ≈ average nearby voxel </a:t>
            </a:r>
            <a:r>
              <a:rPr lang="en-US" i="1" dirty="0"/>
              <a:t>𝛃</a:t>
            </a:r>
            <a:r>
              <a:rPr lang="en-US" dirty="0"/>
              <a:t> </a:t>
            </a:r>
            <a:r>
              <a:rPr lang="en-US" sz="3200" dirty="0"/>
              <a:t>(“</a:t>
            </a:r>
            <a:r>
              <a:rPr lang="en-US" sz="3200" dirty="0">
                <a:solidFill>
                  <a:srgbClr val="FFFDAF"/>
                </a:solidFill>
              </a:rPr>
              <a:t>Coef</a:t>
            </a:r>
            <a:r>
              <a:rPr lang="en-US" sz="1800" dirty="0">
                <a:solidFill>
                  <a:srgbClr val="FFFDAF"/>
                </a:solidFill>
              </a:rPr>
              <a:t> </a:t>
            </a:r>
            <a:r>
              <a:rPr lang="en-US" sz="3200" dirty="0"/>
              <a:t>”) </a:t>
            </a:r>
            <a:r>
              <a:rPr lang="en-US" dirty="0"/>
              <a:t>values together, in each subject, </a:t>
            </a:r>
            <a:r>
              <a:rPr lang="en-US" i="1" dirty="0"/>
              <a:t>before</a:t>
            </a:r>
            <a:r>
              <a:rPr lang="en-US" dirty="0"/>
              <a:t> group statistics</a:t>
            </a:r>
          </a:p>
          <a:p>
            <a:pPr lvl="1"/>
            <a:r>
              <a:rPr lang="en-US" dirty="0"/>
              <a:t>To reduce noise and reinforce commonality</a:t>
            </a:r>
          </a:p>
          <a:p>
            <a:pPr lvl="1"/>
            <a:r>
              <a:rPr lang="en-US" dirty="0"/>
              <a:t>To reduce effective number of independent statistical tests </a:t>
            </a:r>
            <a:r>
              <a:rPr lang="en-US" sz="2800" dirty="0"/>
              <a:t>(but lose spatial resolution)</a:t>
            </a:r>
          </a:p>
          <a:p>
            <a:pPr lvl="1"/>
            <a:r>
              <a:rPr lang="en-US" dirty="0"/>
              <a:t>To select the </a:t>
            </a:r>
            <a:r>
              <a:rPr lang="en-US" i="1" dirty="0"/>
              <a:t>minimum</a:t>
            </a:r>
            <a:r>
              <a:rPr lang="en-US" dirty="0"/>
              <a:t> spatial scale of what we are hunting for</a:t>
            </a:r>
          </a:p>
        </p:txBody>
      </p:sp>
    </p:spTree>
    <p:extLst>
      <p:ext uri="{BB962C8B-B14F-4D97-AF65-F5344CB8AC3E}">
        <p14:creationId xmlns:p14="http://schemas.microsoft.com/office/powerpoint/2010/main" val="670401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" y="152400"/>
            <a:ext cx="9067800" cy="838200"/>
          </a:xfrm>
        </p:spPr>
        <p:txBody>
          <a:bodyPr/>
          <a:lstStyle/>
          <a:p>
            <a:pPr algn="l"/>
            <a:r>
              <a:rPr lang="en-US" sz="3600" dirty="0"/>
              <a:t>1D Double Thresholding </a:t>
            </a:r>
            <a:r>
              <a:rPr lang="en-US" sz="3200" b="0" dirty="0"/>
              <a:t>(real data)</a:t>
            </a:r>
            <a:r>
              <a:rPr lang="en-US" sz="3200" b="0" u="none" dirty="0"/>
              <a:t>	</a:t>
            </a:r>
            <a:endParaRPr lang="en-US" sz="3200" b="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674" y="1069542"/>
            <a:ext cx="7630350" cy="54684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8400" y="25400"/>
            <a:ext cx="1625600" cy="1930400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5989738" y="1273145"/>
            <a:ext cx="1407758" cy="40011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7030A0"/>
                </a:solidFill>
              </a:rPr>
              <a:t>6 mm blur</a:t>
            </a:r>
          </a:p>
        </p:txBody>
      </p:sp>
    </p:spTree>
    <p:extLst>
      <p:ext uri="{BB962C8B-B14F-4D97-AF65-F5344CB8AC3E}">
        <p14:creationId xmlns:p14="http://schemas.microsoft.com/office/powerpoint/2010/main" val="1833316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" y="152400"/>
            <a:ext cx="9067800" cy="838200"/>
          </a:xfrm>
        </p:spPr>
        <p:txBody>
          <a:bodyPr/>
          <a:lstStyle/>
          <a:p>
            <a:pPr algn="l"/>
            <a:r>
              <a:rPr lang="en-US" sz="3600" dirty="0"/>
              <a:t>1D Double Thresholding </a:t>
            </a:r>
            <a:r>
              <a:rPr lang="en-US" sz="3200" b="0" dirty="0"/>
              <a:t>(real data)</a:t>
            </a:r>
            <a:r>
              <a:rPr lang="en-US" sz="3200" b="0" u="none" dirty="0"/>
              <a:t>	</a:t>
            </a:r>
            <a:endParaRPr lang="en-US" sz="3200" b="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674" y="1069542"/>
            <a:ext cx="7630350" cy="54684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8400" y="25400"/>
            <a:ext cx="1625600" cy="1930400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 bwMode="auto">
          <a:xfrm>
            <a:off x="1225296" y="5065776"/>
            <a:ext cx="6675120" cy="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>
            <a:off x="4387850" y="5065776"/>
            <a:ext cx="705358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1" name="Straight Connector 10"/>
          <p:cNvCxnSpPr/>
          <p:nvPr/>
        </p:nvCxnSpPr>
        <p:spPr bwMode="auto">
          <a:xfrm>
            <a:off x="5693664" y="5065776"/>
            <a:ext cx="478536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4" name="Straight Connector 13"/>
          <p:cNvCxnSpPr/>
          <p:nvPr/>
        </p:nvCxnSpPr>
        <p:spPr bwMode="auto">
          <a:xfrm>
            <a:off x="6815328" y="5065776"/>
            <a:ext cx="582168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6" name="Straight Connector 15"/>
          <p:cNvCxnSpPr/>
          <p:nvPr/>
        </p:nvCxnSpPr>
        <p:spPr bwMode="auto">
          <a:xfrm>
            <a:off x="3493008" y="5065776"/>
            <a:ext cx="429768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8" name="Straight Connector 17"/>
          <p:cNvCxnSpPr/>
          <p:nvPr/>
        </p:nvCxnSpPr>
        <p:spPr bwMode="auto">
          <a:xfrm>
            <a:off x="2218944" y="5065776"/>
            <a:ext cx="486156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20" name="Straight Connector 19"/>
          <p:cNvCxnSpPr/>
          <p:nvPr/>
        </p:nvCxnSpPr>
        <p:spPr bwMode="auto">
          <a:xfrm>
            <a:off x="1511808" y="5065776"/>
            <a:ext cx="221742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25" name="TextBox 24"/>
          <p:cNvSpPr txBox="1"/>
          <p:nvPr/>
        </p:nvSpPr>
        <p:spPr>
          <a:xfrm>
            <a:off x="5989738" y="1273145"/>
            <a:ext cx="1407758" cy="40011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7030A0"/>
                </a:solidFill>
              </a:rPr>
              <a:t>6 mm blur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507606" y="5065776"/>
            <a:ext cx="5889890" cy="1404874"/>
            <a:chOff x="1507606" y="5065776"/>
            <a:chExt cx="5889890" cy="1404874"/>
          </a:xfrm>
        </p:grpSpPr>
        <p:sp>
          <p:nvSpPr>
            <p:cNvPr id="3" name="Rectangle 2"/>
            <p:cNvSpPr/>
            <p:nvPr/>
          </p:nvSpPr>
          <p:spPr bwMode="auto">
            <a:xfrm>
              <a:off x="4387850" y="5065776"/>
              <a:ext cx="705358" cy="1404874"/>
            </a:xfrm>
            <a:prstGeom prst="rect">
              <a:avLst/>
            </a:prstGeom>
            <a:solidFill>
              <a:srgbClr val="CCFF00">
                <a:alpha val="50196"/>
              </a:srgbClr>
            </a:solidFill>
            <a:ln w="28575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5400" b="1" i="1" u="none" strike="noStrike" cap="none" normalizeH="0" baseline="0" dirty="0">
                <a:ln>
                  <a:noFill/>
                </a:ln>
                <a:solidFill>
                  <a:srgbClr val="FFFB09"/>
                </a:solidFill>
                <a:effectLst/>
                <a:latin typeface="Arial" charset="0"/>
                <a:ea typeface="ＭＳ Ｐゴシック" charset="0"/>
              </a:endParaRPr>
            </a:p>
          </p:txBody>
        </p:sp>
        <p:sp>
          <p:nvSpPr>
            <p:cNvPr id="15" name="Rectangle 14"/>
            <p:cNvSpPr/>
            <p:nvPr/>
          </p:nvSpPr>
          <p:spPr bwMode="auto">
            <a:xfrm>
              <a:off x="2218944" y="5065776"/>
              <a:ext cx="446786" cy="1404874"/>
            </a:xfrm>
            <a:prstGeom prst="rect">
              <a:avLst/>
            </a:prstGeom>
            <a:solidFill>
              <a:srgbClr val="CCFF00">
                <a:alpha val="50196"/>
              </a:srgbClr>
            </a:solidFill>
            <a:ln w="28575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5400" b="1" i="1" u="none" strike="noStrike" cap="none" normalizeH="0" baseline="0" dirty="0">
                <a:ln>
                  <a:noFill/>
                </a:ln>
                <a:solidFill>
                  <a:srgbClr val="FFFB09"/>
                </a:solidFill>
                <a:effectLst/>
                <a:latin typeface="Arial" charset="0"/>
                <a:ea typeface="ＭＳ Ｐゴシック" charset="0"/>
              </a:endParaRPr>
            </a:p>
          </p:txBody>
        </p:sp>
        <p:sp>
          <p:nvSpPr>
            <p:cNvPr id="17" name="Rectangle 16"/>
            <p:cNvSpPr/>
            <p:nvPr/>
          </p:nvSpPr>
          <p:spPr bwMode="auto">
            <a:xfrm>
              <a:off x="1507606" y="5065776"/>
              <a:ext cx="208418" cy="1404874"/>
            </a:xfrm>
            <a:prstGeom prst="rect">
              <a:avLst/>
            </a:prstGeom>
            <a:solidFill>
              <a:srgbClr val="CCFF00">
                <a:alpha val="50196"/>
              </a:srgbClr>
            </a:solidFill>
            <a:ln w="28575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5400" b="1" i="1" u="none" strike="noStrike" cap="none" normalizeH="0" baseline="0" dirty="0">
                <a:ln>
                  <a:noFill/>
                </a:ln>
                <a:solidFill>
                  <a:srgbClr val="FFFB09"/>
                </a:solidFill>
                <a:effectLst/>
                <a:latin typeface="Arial" charset="0"/>
                <a:ea typeface="ＭＳ Ｐゴシック" charset="0"/>
              </a:endParaRPr>
            </a:p>
          </p:txBody>
        </p:sp>
        <p:sp>
          <p:nvSpPr>
            <p:cNvPr id="19" name="Rectangle 18"/>
            <p:cNvSpPr/>
            <p:nvPr/>
          </p:nvSpPr>
          <p:spPr bwMode="auto">
            <a:xfrm>
              <a:off x="3499474" y="5065776"/>
              <a:ext cx="385456" cy="1404874"/>
            </a:xfrm>
            <a:prstGeom prst="rect">
              <a:avLst/>
            </a:prstGeom>
            <a:solidFill>
              <a:srgbClr val="CCFF00">
                <a:alpha val="50196"/>
              </a:srgbClr>
            </a:solidFill>
            <a:ln w="28575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5400" b="1" i="1" u="none" strike="noStrike" cap="none" normalizeH="0" baseline="0" dirty="0">
                <a:ln>
                  <a:noFill/>
                </a:ln>
                <a:solidFill>
                  <a:srgbClr val="FFFB09"/>
                </a:solidFill>
                <a:effectLst/>
                <a:latin typeface="Arial" charset="0"/>
                <a:ea typeface="ＭＳ Ｐゴシック" charset="0"/>
              </a:endParaRPr>
            </a:p>
          </p:txBody>
        </p:sp>
        <p:sp>
          <p:nvSpPr>
            <p:cNvPr id="21" name="Rectangle 20"/>
            <p:cNvSpPr/>
            <p:nvPr/>
          </p:nvSpPr>
          <p:spPr bwMode="auto">
            <a:xfrm>
              <a:off x="5702144" y="5065776"/>
              <a:ext cx="470055" cy="1404874"/>
            </a:xfrm>
            <a:prstGeom prst="rect">
              <a:avLst/>
            </a:prstGeom>
            <a:solidFill>
              <a:srgbClr val="CCFF00">
                <a:alpha val="50196"/>
              </a:srgbClr>
            </a:solidFill>
            <a:ln w="28575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5400" b="1" i="1" u="none" strike="noStrike" cap="none" normalizeH="0" baseline="0" dirty="0">
                <a:ln>
                  <a:noFill/>
                </a:ln>
                <a:solidFill>
                  <a:srgbClr val="FFFB09"/>
                </a:solidFill>
                <a:effectLst/>
                <a:latin typeface="Arial" charset="0"/>
                <a:ea typeface="ＭＳ Ｐゴシック" charset="0"/>
              </a:endParaRPr>
            </a:p>
          </p:txBody>
        </p:sp>
        <p:sp>
          <p:nvSpPr>
            <p:cNvPr id="22" name="Rectangle 21"/>
            <p:cNvSpPr/>
            <p:nvPr/>
          </p:nvSpPr>
          <p:spPr bwMode="auto">
            <a:xfrm>
              <a:off x="6834822" y="5065776"/>
              <a:ext cx="562674" cy="1404874"/>
            </a:xfrm>
            <a:prstGeom prst="rect">
              <a:avLst/>
            </a:prstGeom>
            <a:solidFill>
              <a:srgbClr val="CCFF00">
                <a:alpha val="50196"/>
              </a:srgbClr>
            </a:solidFill>
            <a:ln w="28575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5400" b="1" i="1" u="none" strike="noStrike" cap="none" normalizeH="0" baseline="0" dirty="0">
                <a:ln>
                  <a:noFill/>
                </a:ln>
                <a:solidFill>
                  <a:srgbClr val="FFFB09"/>
                </a:solidFill>
                <a:effectLst/>
                <a:latin typeface="Arial" charset="0"/>
                <a:ea typeface="ＭＳ Ｐゴシック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84917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674" y="1069542"/>
            <a:ext cx="7630350" cy="5468418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 bwMode="auto">
          <a:xfrm>
            <a:off x="1225296" y="4361688"/>
            <a:ext cx="6675120" cy="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7" name="Straight Connector 6"/>
          <p:cNvCxnSpPr/>
          <p:nvPr/>
        </p:nvCxnSpPr>
        <p:spPr bwMode="auto">
          <a:xfrm>
            <a:off x="4406900" y="4361688"/>
            <a:ext cx="641350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9" name="Straight Connector 8"/>
          <p:cNvCxnSpPr/>
          <p:nvPr/>
        </p:nvCxnSpPr>
        <p:spPr bwMode="auto">
          <a:xfrm>
            <a:off x="5854700" y="4361688"/>
            <a:ext cx="254000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1" name="Straight Connector 10"/>
          <p:cNvCxnSpPr/>
          <p:nvPr/>
        </p:nvCxnSpPr>
        <p:spPr bwMode="auto">
          <a:xfrm>
            <a:off x="2311400" y="4361688"/>
            <a:ext cx="254000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73152" y="152400"/>
            <a:ext cx="9067800" cy="838200"/>
          </a:xfrm>
        </p:spPr>
        <p:txBody>
          <a:bodyPr/>
          <a:lstStyle/>
          <a:p>
            <a:pPr algn="l"/>
            <a:r>
              <a:rPr lang="en-US" sz="3600" dirty="0"/>
              <a:t>1D Double Thresholding </a:t>
            </a:r>
            <a:r>
              <a:rPr lang="en-US" sz="3200" b="0" dirty="0"/>
              <a:t>(real data)</a:t>
            </a:r>
            <a:r>
              <a:rPr lang="en-US" sz="3200" b="0" u="none" dirty="0"/>
              <a:t>	</a:t>
            </a:r>
            <a:endParaRPr lang="en-US" sz="3200" b="0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8400" y="25400"/>
            <a:ext cx="1625600" cy="193040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5989738" y="1273145"/>
            <a:ext cx="1407758" cy="40011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7030A0"/>
                </a:solidFill>
              </a:rPr>
              <a:t>6 mm blur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319498" y="4361688"/>
            <a:ext cx="3772546" cy="2108962"/>
            <a:chOff x="2319498" y="4361688"/>
            <a:chExt cx="3772546" cy="2108962"/>
          </a:xfrm>
        </p:grpSpPr>
        <p:sp>
          <p:nvSpPr>
            <p:cNvPr id="12" name="Rectangle 11"/>
            <p:cNvSpPr/>
            <p:nvPr/>
          </p:nvSpPr>
          <p:spPr bwMode="auto">
            <a:xfrm>
              <a:off x="4406899" y="4361688"/>
              <a:ext cx="641351" cy="2108962"/>
            </a:xfrm>
            <a:prstGeom prst="rect">
              <a:avLst/>
            </a:prstGeom>
            <a:solidFill>
              <a:srgbClr val="CCFF00">
                <a:alpha val="50196"/>
              </a:srgbClr>
            </a:solidFill>
            <a:ln w="28575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5400" b="1" i="1" u="none" strike="noStrike" cap="none" normalizeH="0" baseline="0" dirty="0">
                <a:ln>
                  <a:noFill/>
                </a:ln>
                <a:solidFill>
                  <a:srgbClr val="FFFB09"/>
                </a:solidFill>
                <a:effectLst/>
                <a:latin typeface="Arial" charset="0"/>
                <a:ea typeface="ＭＳ Ｐゴシック" charset="0"/>
              </a:endParaRPr>
            </a:p>
          </p:txBody>
        </p:sp>
        <p:sp>
          <p:nvSpPr>
            <p:cNvPr id="13" name="Rectangle 12"/>
            <p:cNvSpPr/>
            <p:nvPr/>
          </p:nvSpPr>
          <p:spPr bwMode="auto">
            <a:xfrm>
              <a:off x="2319498" y="4361688"/>
              <a:ext cx="245901" cy="2108962"/>
            </a:xfrm>
            <a:prstGeom prst="rect">
              <a:avLst/>
            </a:prstGeom>
            <a:solidFill>
              <a:srgbClr val="CCFF00">
                <a:alpha val="50196"/>
              </a:srgbClr>
            </a:solidFill>
            <a:ln w="28575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5400" b="1" i="1" u="none" strike="noStrike" cap="none" normalizeH="0" baseline="0" dirty="0">
                <a:ln>
                  <a:noFill/>
                </a:ln>
                <a:solidFill>
                  <a:srgbClr val="FFFB09"/>
                </a:solidFill>
                <a:effectLst/>
                <a:latin typeface="Arial" charset="0"/>
                <a:ea typeface="ＭＳ Ｐゴシック" charset="0"/>
              </a:endParaRPr>
            </a:p>
          </p:txBody>
        </p:sp>
        <p:sp>
          <p:nvSpPr>
            <p:cNvPr id="19" name="Rectangle 18"/>
            <p:cNvSpPr/>
            <p:nvPr/>
          </p:nvSpPr>
          <p:spPr bwMode="auto">
            <a:xfrm>
              <a:off x="5833336" y="4361688"/>
              <a:ext cx="258708" cy="2108962"/>
            </a:xfrm>
            <a:prstGeom prst="rect">
              <a:avLst/>
            </a:prstGeom>
            <a:solidFill>
              <a:srgbClr val="CCFF00">
                <a:alpha val="50196"/>
              </a:srgbClr>
            </a:solidFill>
            <a:ln w="28575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5400" b="1" i="1" u="none" strike="noStrike" cap="none" normalizeH="0" baseline="0" dirty="0">
                <a:ln>
                  <a:noFill/>
                </a:ln>
                <a:solidFill>
                  <a:srgbClr val="FFFB09"/>
                </a:solidFill>
                <a:effectLst/>
                <a:latin typeface="Arial" charset="0"/>
                <a:ea typeface="ＭＳ Ｐゴシック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77602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674" y="1069542"/>
            <a:ext cx="7630350" cy="5468418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 bwMode="auto">
          <a:xfrm>
            <a:off x="1225296" y="2944368"/>
            <a:ext cx="6675120" cy="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7" name="Straight Connector 6"/>
          <p:cNvCxnSpPr/>
          <p:nvPr/>
        </p:nvCxnSpPr>
        <p:spPr bwMode="auto">
          <a:xfrm>
            <a:off x="4508500" y="2944368"/>
            <a:ext cx="431800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73152" y="152400"/>
            <a:ext cx="9067800" cy="838200"/>
          </a:xfrm>
        </p:spPr>
        <p:txBody>
          <a:bodyPr/>
          <a:lstStyle/>
          <a:p>
            <a:pPr algn="l"/>
            <a:r>
              <a:rPr lang="en-US" sz="3600" dirty="0"/>
              <a:t>1D Double Thresholding </a:t>
            </a:r>
            <a:r>
              <a:rPr lang="en-US" sz="3200" b="0" dirty="0"/>
              <a:t>(real data)</a:t>
            </a:r>
            <a:r>
              <a:rPr lang="en-US" sz="3200" b="0" u="none" dirty="0"/>
              <a:t>	</a:t>
            </a:r>
            <a:endParaRPr lang="en-US" sz="3200" b="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8400" y="25400"/>
            <a:ext cx="1625600" cy="19304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89738" y="1273145"/>
            <a:ext cx="1407758" cy="40011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7030A0"/>
                </a:solidFill>
              </a:rPr>
              <a:t>6 mm blur</a:t>
            </a:r>
          </a:p>
        </p:txBody>
      </p:sp>
      <p:sp>
        <p:nvSpPr>
          <p:cNvPr id="10" name="Rectangle 9"/>
          <p:cNvSpPr/>
          <p:nvPr/>
        </p:nvSpPr>
        <p:spPr bwMode="auto">
          <a:xfrm>
            <a:off x="4508500" y="2944368"/>
            <a:ext cx="431800" cy="3526282"/>
          </a:xfrm>
          <a:prstGeom prst="rect">
            <a:avLst/>
          </a:prstGeom>
          <a:solidFill>
            <a:srgbClr val="CCFF00">
              <a:alpha val="50196"/>
            </a:srgbClr>
          </a:solidFill>
          <a:ln w="2857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5400" b="1" i="1" u="none" strike="noStrike" cap="none" normalizeH="0" baseline="0" dirty="0">
              <a:ln>
                <a:noFill/>
              </a:ln>
              <a:solidFill>
                <a:srgbClr val="FFFB09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024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A03E7-C922-0346-8902-562209395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Definitions of “</a:t>
            </a:r>
            <a:r>
              <a:rPr lang="en-US" dirty="0">
                <a:solidFill>
                  <a:srgbClr val="FFFDAF"/>
                </a:solidFill>
              </a:rPr>
              <a:t>Cluster</a:t>
            </a:r>
            <a:r>
              <a:rPr lang="en-US" dirty="0"/>
              <a:t>” in 3D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6A815C-9E45-FD41-9FD3-7B69E76D4F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24916" y="1319514"/>
            <a:ext cx="9094169" cy="524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959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Old ClustSim - 1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025382"/>
            <a:ext cx="8915400" cy="5638800"/>
          </a:xfrm>
        </p:spPr>
        <p:txBody>
          <a:bodyPr/>
          <a:lstStyle/>
          <a:p>
            <a:r>
              <a:rPr lang="en-US" dirty="0"/>
              <a:t>Spatial correlation of “noise” in FMRI data means no exact formula for cluster-FOM threshold, for a given </a:t>
            </a:r>
            <a:r>
              <a:rPr lang="en-US" i="1" dirty="0"/>
              <a:t>p</a:t>
            </a:r>
            <a:r>
              <a:rPr lang="en-US" dirty="0"/>
              <a:t> threshold</a:t>
            </a:r>
          </a:p>
          <a:p>
            <a:pPr>
              <a:buClr>
                <a:schemeClr val="bg1"/>
              </a:buClr>
            </a:pPr>
            <a:r>
              <a:rPr lang="en-US" dirty="0">
                <a:solidFill>
                  <a:srgbClr val="FFFF00"/>
                </a:solidFill>
              </a:rPr>
              <a:t>So</a:t>
            </a:r>
            <a:r>
              <a:rPr lang="en-US" dirty="0"/>
              <a:t>: Assume Gaussian-shape for spatial </a:t>
            </a:r>
            <a:r>
              <a:rPr lang="en-US" dirty="0">
                <a:solidFill>
                  <a:srgbClr val="FFFF00"/>
                </a:solidFill>
              </a:rPr>
              <a:t>a</a:t>
            </a:r>
            <a:r>
              <a:rPr lang="en-US" dirty="0"/>
              <a:t>uto-</a:t>
            </a:r>
            <a:r>
              <a:rPr lang="en-US" dirty="0">
                <a:solidFill>
                  <a:srgbClr val="FFFF00"/>
                </a:solidFill>
              </a:rPr>
              <a:t>c</a:t>
            </a:r>
            <a:r>
              <a:rPr lang="en-US" dirty="0"/>
              <a:t>orrelation </a:t>
            </a:r>
            <a:r>
              <a:rPr lang="en-US" dirty="0">
                <a:solidFill>
                  <a:srgbClr val="FFFF00"/>
                </a:solidFill>
              </a:rPr>
              <a:t>f</a:t>
            </a:r>
            <a:r>
              <a:rPr lang="en-US" dirty="0"/>
              <a:t>unction </a:t>
            </a:r>
            <a:r>
              <a:rPr lang="en-US" sz="3200" dirty="0"/>
              <a:t>(</a:t>
            </a:r>
            <a:r>
              <a:rPr lang="en-US" sz="3200" dirty="0">
                <a:solidFill>
                  <a:srgbClr val="FFFF00"/>
                </a:solidFill>
              </a:rPr>
              <a:t>ACF</a:t>
            </a:r>
            <a:r>
              <a:rPr lang="en-US" sz="3200" dirty="0"/>
              <a:t>) </a:t>
            </a:r>
            <a:r>
              <a:rPr lang="en-US" i="1" dirty="0">
                <a:solidFill>
                  <a:srgbClr val="FFFDAF"/>
                </a:solidFill>
              </a:rPr>
              <a:t>of noise</a:t>
            </a:r>
          </a:p>
          <a:p>
            <a:pPr lvl="1"/>
            <a:r>
              <a:rPr lang="en-US" dirty="0"/>
              <a:t>Fit Gaussian width parameter </a:t>
            </a:r>
            <a:r>
              <a:rPr lang="en-US" sz="2800" dirty="0"/>
              <a:t>(FWHM)</a:t>
            </a:r>
          </a:p>
          <a:p>
            <a:pPr lvl="1"/>
            <a:r>
              <a:rPr lang="en-US" sz="2800" dirty="0"/>
              <a:t>Compute cluster-size threshold to get 5% FPR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F68D3458-850A-CC43-94EF-32B32B78E8ED}"/>
              </a:ext>
            </a:extLst>
          </p:cNvPr>
          <p:cNvGrpSpPr/>
          <p:nvPr/>
        </p:nvGrpSpPr>
        <p:grpSpPr>
          <a:xfrm>
            <a:off x="3562953" y="5145972"/>
            <a:ext cx="4591020" cy="1518210"/>
            <a:chOff x="2301314" y="5145972"/>
            <a:chExt cx="4591020" cy="151821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4DE954C-A906-4F4D-ABB0-99D4F5EDE68A}"/>
                </a:ext>
              </a:extLst>
            </p:cNvPr>
            <p:cNvSpPr/>
            <p:nvPr/>
          </p:nvSpPr>
          <p:spPr bwMode="auto">
            <a:xfrm>
              <a:off x="2301314" y="5145972"/>
              <a:ext cx="4591020" cy="1518210"/>
            </a:xfrm>
            <a:custGeom>
              <a:avLst/>
              <a:gdLst>
                <a:gd name="connsiteX0" fmla="*/ 0 w 4903304"/>
                <a:gd name="connsiteY0" fmla="*/ 747212 h 853229"/>
                <a:gd name="connsiteX1" fmla="*/ 1033669 w 4903304"/>
                <a:gd name="connsiteY1" fmla="*/ 217125 h 853229"/>
                <a:gd name="connsiteX2" fmla="*/ 2756452 w 4903304"/>
                <a:gd name="connsiteY2" fmla="*/ 18342 h 853229"/>
                <a:gd name="connsiteX3" fmla="*/ 3604591 w 4903304"/>
                <a:gd name="connsiteY3" fmla="*/ 641195 h 853229"/>
                <a:gd name="connsiteX4" fmla="*/ 4903304 w 4903304"/>
                <a:gd name="connsiteY4" fmla="*/ 853229 h 853229"/>
                <a:gd name="connsiteX5" fmla="*/ 4903304 w 4903304"/>
                <a:gd name="connsiteY5" fmla="*/ 853229 h 853229"/>
                <a:gd name="connsiteX0" fmla="*/ 0 w 5141843"/>
                <a:gd name="connsiteY0" fmla="*/ 774073 h 853586"/>
                <a:gd name="connsiteX1" fmla="*/ 1272208 w 5141843"/>
                <a:gd name="connsiteY1" fmla="*/ 217482 h 853586"/>
                <a:gd name="connsiteX2" fmla="*/ 2994991 w 5141843"/>
                <a:gd name="connsiteY2" fmla="*/ 18699 h 853586"/>
                <a:gd name="connsiteX3" fmla="*/ 3843130 w 5141843"/>
                <a:gd name="connsiteY3" fmla="*/ 641552 h 853586"/>
                <a:gd name="connsiteX4" fmla="*/ 5141843 w 5141843"/>
                <a:gd name="connsiteY4" fmla="*/ 853586 h 853586"/>
                <a:gd name="connsiteX5" fmla="*/ 5141843 w 5141843"/>
                <a:gd name="connsiteY5" fmla="*/ 853586 h 853586"/>
                <a:gd name="connsiteX0" fmla="*/ 0 w 5141843"/>
                <a:gd name="connsiteY0" fmla="*/ 774073 h 853586"/>
                <a:gd name="connsiteX1" fmla="*/ 1272208 w 5141843"/>
                <a:gd name="connsiteY1" fmla="*/ 217482 h 853586"/>
                <a:gd name="connsiteX2" fmla="*/ 2994991 w 5141843"/>
                <a:gd name="connsiteY2" fmla="*/ 18699 h 853586"/>
                <a:gd name="connsiteX3" fmla="*/ 3843130 w 5141843"/>
                <a:gd name="connsiteY3" fmla="*/ 641552 h 853586"/>
                <a:gd name="connsiteX4" fmla="*/ 5141843 w 5141843"/>
                <a:gd name="connsiteY4" fmla="*/ 853586 h 853586"/>
                <a:gd name="connsiteX5" fmla="*/ 5141843 w 5141843"/>
                <a:gd name="connsiteY5" fmla="*/ 853586 h 853586"/>
                <a:gd name="connsiteX0" fmla="*/ 0 w 5141843"/>
                <a:gd name="connsiteY0" fmla="*/ 762256 h 841769"/>
                <a:gd name="connsiteX1" fmla="*/ 1311965 w 5141843"/>
                <a:gd name="connsiteY1" fmla="*/ 324934 h 841769"/>
                <a:gd name="connsiteX2" fmla="*/ 2994991 w 5141843"/>
                <a:gd name="connsiteY2" fmla="*/ 6882 h 841769"/>
                <a:gd name="connsiteX3" fmla="*/ 3843130 w 5141843"/>
                <a:gd name="connsiteY3" fmla="*/ 629735 h 841769"/>
                <a:gd name="connsiteX4" fmla="*/ 5141843 w 5141843"/>
                <a:gd name="connsiteY4" fmla="*/ 841769 h 841769"/>
                <a:gd name="connsiteX5" fmla="*/ 5141843 w 5141843"/>
                <a:gd name="connsiteY5" fmla="*/ 841769 h 841769"/>
                <a:gd name="connsiteX0" fmla="*/ 0 w 5141843"/>
                <a:gd name="connsiteY0" fmla="*/ 764202 h 843715"/>
                <a:gd name="connsiteX1" fmla="*/ 1311965 w 5141843"/>
                <a:gd name="connsiteY1" fmla="*/ 326880 h 843715"/>
                <a:gd name="connsiteX2" fmla="*/ 2994991 w 5141843"/>
                <a:gd name="connsiteY2" fmla="*/ 8828 h 843715"/>
                <a:gd name="connsiteX3" fmla="*/ 3843130 w 5141843"/>
                <a:gd name="connsiteY3" fmla="*/ 631681 h 843715"/>
                <a:gd name="connsiteX4" fmla="*/ 5141843 w 5141843"/>
                <a:gd name="connsiteY4" fmla="*/ 843715 h 843715"/>
                <a:gd name="connsiteX5" fmla="*/ 5141843 w 5141843"/>
                <a:gd name="connsiteY5" fmla="*/ 843715 h 843715"/>
                <a:gd name="connsiteX0" fmla="*/ 0 w 5141843"/>
                <a:gd name="connsiteY0" fmla="*/ 749281 h 828794"/>
                <a:gd name="connsiteX1" fmla="*/ 1311965 w 5141843"/>
                <a:gd name="connsiteY1" fmla="*/ 311959 h 828794"/>
                <a:gd name="connsiteX2" fmla="*/ 2398643 w 5141843"/>
                <a:gd name="connsiteY2" fmla="*/ 7160 h 828794"/>
                <a:gd name="connsiteX3" fmla="*/ 3843130 w 5141843"/>
                <a:gd name="connsiteY3" fmla="*/ 616760 h 828794"/>
                <a:gd name="connsiteX4" fmla="*/ 5141843 w 5141843"/>
                <a:gd name="connsiteY4" fmla="*/ 828794 h 828794"/>
                <a:gd name="connsiteX5" fmla="*/ 5141843 w 5141843"/>
                <a:gd name="connsiteY5" fmla="*/ 828794 h 828794"/>
                <a:gd name="connsiteX0" fmla="*/ 0 w 5141843"/>
                <a:gd name="connsiteY0" fmla="*/ 742577 h 822090"/>
                <a:gd name="connsiteX1" fmla="*/ 1311965 w 5141843"/>
                <a:gd name="connsiteY1" fmla="*/ 305255 h 822090"/>
                <a:gd name="connsiteX2" fmla="*/ 2398643 w 5141843"/>
                <a:gd name="connsiteY2" fmla="*/ 456 h 822090"/>
                <a:gd name="connsiteX3" fmla="*/ 3843130 w 5141843"/>
                <a:gd name="connsiteY3" fmla="*/ 610056 h 822090"/>
                <a:gd name="connsiteX4" fmla="*/ 5141843 w 5141843"/>
                <a:gd name="connsiteY4" fmla="*/ 822090 h 822090"/>
                <a:gd name="connsiteX5" fmla="*/ 5141843 w 5141843"/>
                <a:gd name="connsiteY5" fmla="*/ 822090 h 822090"/>
                <a:gd name="connsiteX0" fmla="*/ 0 w 5141843"/>
                <a:gd name="connsiteY0" fmla="*/ 742292 h 821805"/>
                <a:gd name="connsiteX1" fmla="*/ 1311965 w 5141843"/>
                <a:gd name="connsiteY1" fmla="*/ 304970 h 821805"/>
                <a:gd name="connsiteX2" fmla="*/ 2398643 w 5141843"/>
                <a:gd name="connsiteY2" fmla="*/ 171 h 821805"/>
                <a:gd name="connsiteX3" fmla="*/ 3233530 w 5141843"/>
                <a:gd name="connsiteY3" fmla="*/ 344728 h 821805"/>
                <a:gd name="connsiteX4" fmla="*/ 5141843 w 5141843"/>
                <a:gd name="connsiteY4" fmla="*/ 821805 h 821805"/>
                <a:gd name="connsiteX5" fmla="*/ 5141843 w 5141843"/>
                <a:gd name="connsiteY5" fmla="*/ 821805 h 821805"/>
                <a:gd name="connsiteX0" fmla="*/ 0 w 5141843"/>
                <a:gd name="connsiteY0" fmla="*/ 742292 h 821805"/>
                <a:gd name="connsiteX1" fmla="*/ 1311965 w 5141843"/>
                <a:gd name="connsiteY1" fmla="*/ 304970 h 821805"/>
                <a:gd name="connsiteX2" fmla="*/ 2398643 w 5141843"/>
                <a:gd name="connsiteY2" fmla="*/ 171 h 821805"/>
                <a:gd name="connsiteX3" fmla="*/ 3233530 w 5141843"/>
                <a:gd name="connsiteY3" fmla="*/ 344728 h 821805"/>
                <a:gd name="connsiteX4" fmla="*/ 5141843 w 5141843"/>
                <a:gd name="connsiteY4" fmla="*/ 821805 h 821805"/>
                <a:gd name="connsiteX5" fmla="*/ 5141843 w 5141843"/>
                <a:gd name="connsiteY5" fmla="*/ 821805 h 821805"/>
                <a:gd name="connsiteX0" fmla="*/ 0 w 5141843"/>
                <a:gd name="connsiteY0" fmla="*/ 742292 h 840127"/>
                <a:gd name="connsiteX1" fmla="*/ 1311965 w 5141843"/>
                <a:gd name="connsiteY1" fmla="*/ 304970 h 840127"/>
                <a:gd name="connsiteX2" fmla="*/ 2398643 w 5141843"/>
                <a:gd name="connsiteY2" fmla="*/ 171 h 840127"/>
                <a:gd name="connsiteX3" fmla="*/ 3233530 w 5141843"/>
                <a:gd name="connsiteY3" fmla="*/ 344728 h 840127"/>
                <a:gd name="connsiteX4" fmla="*/ 5141843 w 5141843"/>
                <a:gd name="connsiteY4" fmla="*/ 821805 h 840127"/>
                <a:gd name="connsiteX5" fmla="*/ 5141843 w 5141843"/>
                <a:gd name="connsiteY5" fmla="*/ 821805 h 840127"/>
                <a:gd name="connsiteX0" fmla="*/ 0 w 5163339"/>
                <a:gd name="connsiteY0" fmla="*/ 742292 h 860775"/>
                <a:gd name="connsiteX1" fmla="*/ 1311965 w 5163339"/>
                <a:gd name="connsiteY1" fmla="*/ 304970 h 860775"/>
                <a:gd name="connsiteX2" fmla="*/ 2398643 w 5163339"/>
                <a:gd name="connsiteY2" fmla="*/ 171 h 860775"/>
                <a:gd name="connsiteX3" fmla="*/ 3233530 w 5163339"/>
                <a:gd name="connsiteY3" fmla="*/ 344728 h 860775"/>
                <a:gd name="connsiteX4" fmla="*/ 5141843 w 5163339"/>
                <a:gd name="connsiteY4" fmla="*/ 821805 h 860775"/>
                <a:gd name="connsiteX5" fmla="*/ 4200938 w 5163339"/>
                <a:gd name="connsiteY5" fmla="*/ 835058 h 860775"/>
                <a:gd name="connsiteX0" fmla="*/ 0 w 4615052"/>
                <a:gd name="connsiteY0" fmla="*/ 742292 h 880665"/>
                <a:gd name="connsiteX1" fmla="*/ 1311965 w 4615052"/>
                <a:gd name="connsiteY1" fmla="*/ 304970 h 880665"/>
                <a:gd name="connsiteX2" fmla="*/ 2398643 w 4615052"/>
                <a:gd name="connsiteY2" fmla="*/ 171 h 880665"/>
                <a:gd name="connsiteX3" fmla="*/ 3233530 w 4615052"/>
                <a:gd name="connsiteY3" fmla="*/ 344728 h 880665"/>
                <a:gd name="connsiteX4" fmla="*/ 4558747 w 4615052"/>
                <a:gd name="connsiteY4" fmla="*/ 848310 h 880665"/>
                <a:gd name="connsiteX5" fmla="*/ 4200938 w 4615052"/>
                <a:gd name="connsiteY5" fmla="*/ 835058 h 880665"/>
                <a:gd name="connsiteX0" fmla="*/ 0 w 4615052"/>
                <a:gd name="connsiteY0" fmla="*/ 742576 h 879008"/>
                <a:gd name="connsiteX1" fmla="*/ 1311965 w 4615052"/>
                <a:gd name="connsiteY1" fmla="*/ 305254 h 879008"/>
                <a:gd name="connsiteX2" fmla="*/ 2398643 w 4615052"/>
                <a:gd name="connsiteY2" fmla="*/ 455 h 879008"/>
                <a:gd name="connsiteX3" fmla="*/ 3233530 w 4615052"/>
                <a:gd name="connsiteY3" fmla="*/ 371517 h 879008"/>
                <a:gd name="connsiteX4" fmla="*/ 4558747 w 4615052"/>
                <a:gd name="connsiteY4" fmla="*/ 848594 h 879008"/>
                <a:gd name="connsiteX5" fmla="*/ 4200938 w 4615052"/>
                <a:gd name="connsiteY5" fmla="*/ 835342 h 879008"/>
                <a:gd name="connsiteX0" fmla="*/ 0 w 4615052"/>
                <a:gd name="connsiteY0" fmla="*/ 742576 h 879008"/>
                <a:gd name="connsiteX1" fmla="*/ 1311965 w 4615052"/>
                <a:gd name="connsiteY1" fmla="*/ 305254 h 879008"/>
                <a:gd name="connsiteX2" fmla="*/ 2398643 w 4615052"/>
                <a:gd name="connsiteY2" fmla="*/ 455 h 879008"/>
                <a:gd name="connsiteX3" fmla="*/ 3233530 w 4615052"/>
                <a:gd name="connsiteY3" fmla="*/ 371517 h 879008"/>
                <a:gd name="connsiteX4" fmla="*/ 4558747 w 4615052"/>
                <a:gd name="connsiteY4" fmla="*/ 848594 h 879008"/>
                <a:gd name="connsiteX5" fmla="*/ 4200938 w 4615052"/>
                <a:gd name="connsiteY5" fmla="*/ 835342 h 879008"/>
                <a:gd name="connsiteX0" fmla="*/ 0 w 4615052"/>
                <a:gd name="connsiteY0" fmla="*/ 742195 h 878627"/>
                <a:gd name="connsiteX1" fmla="*/ 1325217 w 4615052"/>
                <a:gd name="connsiteY1" fmla="*/ 397639 h 878627"/>
                <a:gd name="connsiteX2" fmla="*/ 2398643 w 4615052"/>
                <a:gd name="connsiteY2" fmla="*/ 74 h 878627"/>
                <a:gd name="connsiteX3" fmla="*/ 3233530 w 4615052"/>
                <a:gd name="connsiteY3" fmla="*/ 371136 h 878627"/>
                <a:gd name="connsiteX4" fmla="*/ 4558747 w 4615052"/>
                <a:gd name="connsiteY4" fmla="*/ 848213 h 878627"/>
                <a:gd name="connsiteX5" fmla="*/ 4200938 w 4615052"/>
                <a:gd name="connsiteY5" fmla="*/ 834961 h 878627"/>
                <a:gd name="connsiteX0" fmla="*/ 0 w 4615052"/>
                <a:gd name="connsiteY0" fmla="*/ 742195 h 878627"/>
                <a:gd name="connsiteX1" fmla="*/ 1325217 w 4615052"/>
                <a:gd name="connsiteY1" fmla="*/ 397639 h 878627"/>
                <a:gd name="connsiteX2" fmla="*/ 2398643 w 4615052"/>
                <a:gd name="connsiteY2" fmla="*/ 74 h 878627"/>
                <a:gd name="connsiteX3" fmla="*/ 3233530 w 4615052"/>
                <a:gd name="connsiteY3" fmla="*/ 371136 h 878627"/>
                <a:gd name="connsiteX4" fmla="*/ 4558747 w 4615052"/>
                <a:gd name="connsiteY4" fmla="*/ 848213 h 878627"/>
                <a:gd name="connsiteX5" fmla="*/ 4200938 w 4615052"/>
                <a:gd name="connsiteY5" fmla="*/ 834961 h 878627"/>
                <a:gd name="connsiteX0" fmla="*/ 0 w 4615052"/>
                <a:gd name="connsiteY0" fmla="*/ 901186 h 1037618"/>
                <a:gd name="connsiteX1" fmla="*/ 1325217 w 4615052"/>
                <a:gd name="connsiteY1" fmla="*/ 556630 h 1037618"/>
                <a:gd name="connsiteX2" fmla="*/ 2358887 w 4615052"/>
                <a:gd name="connsiteY2" fmla="*/ 39 h 1037618"/>
                <a:gd name="connsiteX3" fmla="*/ 3233530 w 4615052"/>
                <a:gd name="connsiteY3" fmla="*/ 530127 h 1037618"/>
                <a:gd name="connsiteX4" fmla="*/ 4558747 w 4615052"/>
                <a:gd name="connsiteY4" fmla="*/ 1007204 h 1037618"/>
                <a:gd name="connsiteX5" fmla="*/ 4200938 w 4615052"/>
                <a:gd name="connsiteY5" fmla="*/ 993952 h 1037618"/>
                <a:gd name="connsiteX0" fmla="*/ 0 w 4558747"/>
                <a:gd name="connsiteY0" fmla="*/ 901186 h 1007204"/>
                <a:gd name="connsiteX1" fmla="*/ 1325217 w 4558747"/>
                <a:gd name="connsiteY1" fmla="*/ 556630 h 1007204"/>
                <a:gd name="connsiteX2" fmla="*/ 2358887 w 4558747"/>
                <a:gd name="connsiteY2" fmla="*/ 39 h 1007204"/>
                <a:gd name="connsiteX3" fmla="*/ 3233530 w 4558747"/>
                <a:gd name="connsiteY3" fmla="*/ 530127 h 1007204"/>
                <a:gd name="connsiteX4" fmla="*/ 4558747 w 4558747"/>
                <a:gd name="connsiteY4" fmla="*/ 1007204 h 1007204"/>
                <a:gd name="connsiteX0" fmla="*/ 0 w 4558747"/>
                <a:gd name="connsiteY0" fmla="*/ 901186 h 1007204"/>
                <a:gd name="connsiteX1" fmla="*/ 1325217 w 4558747"/>
                <a:gd name="connsiteY1" fmla="*/ 556630 h 1007204"/>
                <a:gd name="connsiteX2" fmla="*/ 2358887 w 4558747"/>
                <a:gd name="connsiteY2" fmla="*/ 39 h 1007204"/>
                <a:gd name="connsiteX3" fmla="*/ 3233530 w 4558747"/>
                <a:gd name="connsiteY3" fmla="*/ 530127 h 1007204"/>
                <a:gd name="connsiteX4" fmla="*/ 4558747 w 4558747"/>
                <a:gd name="connsiteY4" fmla="*/ 1007204 h 1007204"/>
                <a:gd name="connsiteX0" fmla="*/ 0 w 4558747"/>
                <a:gd name="connsiteY0" fmla="*/ 901186 h 1007226"/>
                <a:gd name="connsiteX1" fmla="*/ 1325217 w 4558747"/>
                <a:gd name="connsiteY1" fmla="*/ 556630 h 1007226"/>
                <a:gd name="connsiteX2" fmla="*/ 2358887 w 4558747"/>
                <a:gd name="connsiteY2" fmla="*/ 39 h 1007226"/>
                <a:gd name="connsiteX3" fmla="*/ 3233530 w 4558747"/>
                <a:gd name="connsiteY3" fmla="*/ 530127 h 1007226"/>
                <a:gd name="connsiteX4" fmla="*/ 4558747 w 4558747"/>
                <a:gd name="connsiteY4" fmla="*/ 1007204 h 1007226"/>
                <a:gd name="connsiteX0" fmla="*/ 0 w 4558747"/>
                <a:gd name="connsiteY0" fmla="*/ 901186 h 1007591"/>
                <a:gd name="connsiteX1" fmla="*/ 1325217 w 4558747"/>
                <a:gd name="connsiteY1" fmla="*/ 556630 h 1007591"/>
                <a:gd name="connsiteX2" fmla="*/ 2358887 w 4558747"/>
                <a:gd name="connsiteY2" fmla="*/ 39 h 1007591"/>
                <a:gd name="connsiteX3" fmla="*/ 3233530 w 4558747"/>
                <a:gd name="connsiteY3" fmla="*/ 530127 h 1007591"/>
                <a:gd name="connsiteX4" fmla="*/ 4558747 w 4558747"/>
                <a:gd name="connsiteY4" fmla="*/ 1007204 h 1007591"/>
                <a:gd name="connsiteX0" fmla="*/ 0 w 4591020"/>
                <a:gd name="connsiteY0" fmla="*/ 979184 h 1007591"/>
                <a:gd name="connsiteX1" fmla="*/ 1357490 w 4591020"/>
                <a:gd name="connsiteY1" fmla="*/ 556630 h 1007591"/>
                <a:gd name="connsiteX2" fmla="*/ 2391160 w 4591020"/>
                <a:gd name="connsiteY2" fmla="*/ 39 h 1007591"/>
                <a:gd name="connsiteX3" fmla="*/ 3265803 w 4591020"/>
                <a:gd name="connsiteY3" fmla="*/ 530127 h 1007591"/>
                <a:gd name="connsiteX4" fmla="*/ 4591020 w 4591020"/>
                <a:gd name="connsiteY4" fmla="*/ 1007204 h 1007591"/>
                <a:gd name="connsiteX0" fmla="*/ 0 w 4591020"/>
                <a:gd name="connsiteY0" fmla="*/ 979184 h 986346"/>
                <a:gd name="connsiteX1" fmla="*/ 1357490 w 4591020"/>
                <a:gd name="connsiteY1" fmla="*/ 556630 h 986346"/>
                <a:gd name="connsiteX2" fmla="*/ 2391160 w 4591020"/>
                <a:gd name="connsiteY2" fmla="*/ 39 h 986346"/>
                <a:gd name="connsiteX3" fmla="*/ 3265803 w 4591020"/>
                <a:gd name="connsiteY3" fmla="*/ 530127 h 986346"/>
                <a:gd name="connsiteX4" fmla="*/ 4591020 w 4591020"/>
                <a:gd name="connsiteY4" fmla="*/ 985932 h 986346"/>
                <a:gd name="connsiteX0" fmla="*/ 0 w 4591020"/>
                <a:gd name="connsiteY0" fmla="*/ 979271 h 986433"/>
                <a:gd name="connsiteX1" fmla="*/ 1379005 w 4591020"/>
                <a:gd name="connsiteY1" fmla="*/ 577989 h 986433"/>
                <a:gd name="connsiteX2" fmla="*/ 2391160 w 4591020"/>
                <a:gd name="connsiteY2" fmla="*/ 126 h 986433"/>
                <a:gd name="connsiteX3" fmla="*/ 3265803 w 4591020"/>
                <a:gd name="connsiteY3" fmla="*/ 530214 h 986433"/>
                <a:gd name="connsiteX4" fmla="*/ 4591020 w 4591020"/>
                <a:gd name="connsiteY4" fmla="*/ 986019 h 986433"/>
                <a:gd name="connsiteX0" fmla="*/ 0 w 4591020"/>
                <a:gd name="connsiteY0" fmla="*/ 1000543 h 1000709"/>
                <a:gd name="connsiteX1" fmla="*/ 1379005 w 4591020"/>
                <a:gd name="connsiteY1" fmla="*/ 577989 h 1000709"/>
                <a:gd name="connsiteX2" fmla="*/ 2391160 w 4591020"/>
                <a:gd name="connsiteY2" fmla="*/ 126 h 1000709"/>
                <a:gd name="connsiteX3" fmla="*/ 3265803 w 4591020"/>
                <a:gd name="connsiteY3" fmla="*/ 530214 h 1000709"/>
                <a:gd name="connsiteX4" fmla="*/ 4591020 w 4591020"/>
                <a:gd name="connsiteY4" fmla="*/ 986019 h 1000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91020" h="1000709">
                  <a:moveTo>
                    <a:pt x="0" y="1000543"/>
                  </a:moveTo>
                  <a:cubicBezTo>
                    <a:pt x="618435" y="1008272"/>
                    <a:pt x="980478" y="744725"/>
                    <a:pt x="1379005" y="577989"/>
                  </a:cubicBezTo>
                  <a:cubicBezTo>
                    <a:pt x="1777532" y="411253"/>
                    <a:pt x="2076694" y="8088"/>
                    <a:pt x="2391160" y="126"/>
                  </a:cubicBezTo>
                  <a:cubicBezTo>
                    <a:pt x="2705626" y="-7836"/>
                    <a:pt x="2899160" y="362353"/>
                    <a:pt x="3265803" y="530214"/>
                  </a:cubicBezTo>
                  <a:cubicBezTo>
                    <a:pt x="3632446" y="698075"/>
                    <a:pt x="4111732" y="999122"/>
                    <a:pt x="4591020" y="986019"/>
                  </a:cubicBezTo>
                </a:path>
              </a:pathLst>
            </a:custGeom>
            <a:solidFill>
              <a:schemeClr val="bg2">
                <a:lumMod val="75000"/>
              </a:schemeClr>
            </a:solidFill>
            <a:ln w="3175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5400" b="1" i="1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charset="0"/>
                <a:ea typeface="ＭＳ Ｐゴシック" charset="0"/>
              </a:endParaRPr>
            </a:p>
          </p:txBody>
        </p:sp>
        <p:cxnSp>
          <p:nvCxnSpPr>
            <p:cNvPr id="5" name="Straight Arrow Connector 4">
              <a:extLst>
                <a:ext uri="{FF2B5EF4-FFF2-40B4-BE49-F238E27FC236}">
                  <a16:creationId xmlns:a16="http://schemas.microsoft.com/office/drawing/2014/main" id="{E28052FE-5815-784A-AF8B-6392114F515B}"/>
                </a:ext>
              </a:extLst>
            </p:cNvPr>
            <p:cNvCxnSpPr>
              <a:cxnSpLocks/>
            </p:cNvCxnSpPr>
            <p:nvPr/>
          </p:nvCxnSpPr>
          <p:spPr bwMode="auto">
            <a:xfrm flipV="1">
              <a:off x="3739417" y="6044549"/>
              <a:ext cx="1821280" cy="2100"/>
            </a:xfrm>
            <a:prstGeom prst="straightConnector1">
              <a:avLst/>
            </a:prstGeom>
            <a:solidFill>
              <a:schemeClr val="accent1"/>
            </a:solidFill>
            <a:ln w="31750" cap="flat" cmpd="sng" algn="ctr">
              <a:solidFill>
                <a:srgbClr val="FFC000"/>
              </a:solidFill>
              <a:prstDash val="solid"/>
              <a:round/>
              <a:headEnd type="triangle" w="lg" len="lg"/>
              <a:tailEnd type="triangle" w="lg" len="lg"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1F37833-4C49-8649-8429-1F7BCDDCEF6A}"/>
                </a:ext>
              </a:extLst>
            </p:cNvPr>
            <p:cNvSpPr txBox="1"/>
            <p:nvPr/>
          </p:nvSpPr>
          <p:spPr>
            <a:xfrm>
              <a:off x="4143739" y="6101345"/>
              <a:ext cx="1002775" cy="400110"/>
            </a:xfrm>
            <a:prstGeom prst="rect">
              <a:avLst/>
            </a:prstGeom>
            <a:solidFill>
              <a:schemeClr val="tx1"/>
            </a:solidFill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2000" b="0" i="0" dirty="0">
                  <a:solidFill>
                    <a:srgbClr val="FFFF00"/>
                  </a:solidFill>
                </a:rPr>
                <a:t>FWHM</a:t>
              </a: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EBDD6F0-C839-994F-AFD9-C41CCADFADC6}"/>
                  </a:ext>
                </a:extLst>
              </p:cNvPr>
              <p:cNvSpPr txBox="1"/>
              <p:nvPr/>
            </p:nvSpPr>
            <p:spPr>
              <a:xfrm>
                <a:off x="666031" y="5579303"/>
                <a:ext cx="4023217" cy="892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2800" b="0" i="0" dirty="0">
                    <a:solidFill>
                      <a:srgbClr val="FFFF00"/>
                    </a:solidFill>
                  </a:rPr>
                  <a:t>ACF(</a:t>
                </a:r>
                <a:r>
                  <a:rPr lang="en-US" sz="2800" b="0" dirty="0">
                    <a:solidFill>
                      <a:srgbClr val="FFFF00"/>
                    </a:solidFill>
                  </a:rPr>
                  <a:t>r</a:t>
                </a:r>
                <a:r>
                  <a:rPr lang="en-US" sz="1600" b="0" i="0" dirty="0">
                    <a:solidFill>
                      <a:srgbClr val="FFFFFF"/>
                    </a:solidFill>
                  </a:rPr>
                  <a:t> </a:t>
                </a:r>
                <a:r>
                  <a:rPr lang="en-US" sz="2800" b="0" i="0" dirty="0">
                    <a:solidFill>
                      <a:srgbClr val="FFFF00"/>
                    </a:solidFill>
                  </a:rPr>
                  <a:t>) </a:t>
                </a:r>
                <a:r>
                  <a:rPr lang="en-US" sz="2800" b="0" dirty="0">
                    <a:solidFill>
                      <a:srgbClr val="FFFF00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en-US" sz="2800" b="0" i="0">
                        <a:solidFill>
                          <a:srgbClr val="FFFF00"/>
                        </a:solidFill>
                        <a:latin typeface="Cambria Math" charset="0"/>
                      </a:rPr>
                      <m:t> </m:t>
                    </m:r>
                  </m:oMath>
                </a14:m>
                <a:r>
                  <a:rPr lang="en-US" sz="2800" b="0" i="0" dirty="0">
                    <a:solidFill>
                      <a:srgbClr val="FFFF00"/>
                    </a:solidFill>
                  </a:rPr>
                  <a:t>exp[-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800" b="0" i="1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800" b="0">
                            <a:solidFill>
                              <a:srgbClr val="FFFF00"/>
                            </a:solidFill>
                            <a:latin typeface="Cambria Math" charset="0"/>
                          </a:rPr>
                          <m:t>𝑟</m:t>
                        </m:r>
                      </m:e>
                      <m:sup>
                        <m:r>
                          <a:rPr lang="en-US" sz="2800" b="0" i="0">
                            <a:solidFill>
                              <a:srgbClr val="FFFF00"/>
                            </a:solidFill>
                            <a:latin typeface="Cambria Math" charset="0"/>
                          </a:rPr>
                          <m:t>2</m:t>
                        </m:r>
                      </m:sup>
                    </m:sSup>
                    <m:r>
                      <a:rPr lang="en-US" sz="2800" b="0" i="0">
                        <a:solidFill>
                          <a:srgbClr val="FFFF00"/>
                        </a:solidFill>
                        <a:latin typeface="Cambria Math" charset="0"/>
                      </a:rPr>
                      <m:t>/(2</m:t>
                    </m:r>
                    <m:sSup>
                      <m:sSupPr>
                        <m:ctrlPr>
                          <a:rPr lang="en-US" sz="2800" b="0" i="1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800" b="0">
                            <a:solidFill>
                              <a:schemeClr val="bg1"/>
                            </a:solidFill>
                            <a:latin typeface="Cambria Math" charset="0"/>
                          </a:rPr>
                          <m:t>𝑏</m:t>
                        </m:r>
                      </m:e>
                      <m:sup>
                        <m:r>
                          <a:rPr lang="en-US" sz="2800" b="0" i="0">
                            <a:solidFill>
                              <a:srgbClr val="FFFF00"/>
                            </a:solidFill>
                            <a:latin typeface="Cambria Math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US" sz="2800" b="0" i="0" dirty="0">
                    <a:solidFill>
                      <a:srgbClr val="FFFF00"/>
                    </a:solidFill>
                  </a:rPr>
                  <a:t>)]</a:t>
                </a:r>
              </a:p>
              <a:p>
                <a:pPr algn="ctr"/>
                <a:r>
                  <a:rPr lang="en-US" sz="2400" b="0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</a:t>
                </a:r>
                <a:r>
                  <a:rPr lang="en-US" sz="2400" b="0" i="0" dirty="0">
                    <a:solidFill>
                      <a:srgbClr val="FFFF00"/>
                    </a:solidFill>
                  </a:rPr>
                  <a:t> = </a:t>
                </a:r>
                <a:r>
                  <a:rPr lang="en-US" sz="2400" b="0" i="0" dirty="0">
                    <a:solidFill>
                      <a:schemeClr val="bg1"/>
                    </a:solidFill>
                  </a:rPr>
                  <a:t>0.4246</a:t>
                </a:r>
                <a:r>
                  <a:rPr lang="en-US" sz="1600" b="0" i="0" dirty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en-US" sz="2400" b="0" i="1" dirty="0" smtClean="0">
                        <a:solidFill>
                          <a:schemeClr val="bg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⋅</m:t>
                    </m:r>
                  </m:oMath>
                </a14:m>
                <a:r>
                  <a:rPr lang="en-US" sz="1600" b="0" i="0" dirty="0">
                    <a:solidFill>
                      <a:srgbClr val="FFFFFF"/>
                    </a:solidFill>
                  </a:rPr>
                  <a:t> </a:t>
                </a:r>
                <a:r>
                  <a:rPr lang="en-US" sz="2400" b="0" i="0" dirty="0">
                    <a:solidFill>
                      <a:schemeClr val="bg1"/>
                    </a:solidFill>
                  </a:rPr>
                  <a:t>FWHM</a:t>
                </a:r>
                <a:endParaRPr lang="en-US" sz="2400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EBDD6F0-C839-994F-AFD9-C41CCADFADC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31" y="5579303"/>
                <a:ext cx="4023217" cy="892552"/>
              </a:xfrm>
              <a:prstGeom prst="rect">
                <a:avLst/>
              </a:prstGeom>
              <a:blipFill>
                <a:blip r:embed="rId3"/>
                <a:stretch>
                  <a:fillRect l="-1887" t="-5556" r="-2201" b="-1388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37892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Old ClustSim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453" y="1066800"/>
            <a:ext cx="9067800" cy="5638800"/>
          </a:xfrm>
        </p:spPr>
        <p:txBody>
          <a:bodyPr/>
          <a:lstStyle/>
          <a:p>
            <a:pPr marL="742950" indent="-742950">
              <a:buFont typeface="+mj-lt"/>
              <a:buAutoNum type="arabicParenR"/>
            </a:pPr>
            <a:r>
              <a:rPr lang="en-US" dirty="0"/>
              <a:t>Generate </a:t>
            </a:r>
            <a:r>
              <a:rPr lang="en-US" i="1" dirty="0">
                <a:solidFill>
                  <a:srgbClr val="FFFF00"/>
                </a:solidFill>
              </a:rPr>
              <a:t>random noise-only </a:t>
            </a:r>
            <a:r>
              <a:rPr lang="en-US" dirty="0"/>
              <a:t>dataset with Gaussian ACF </a:t>
            </a:r>
            <a:r>
              <a:rPr lang="en-US" sz="3200" dirty="0"/>
              <a:t>(with chosen FWHM)</a:t>
            </a:r>
            <a:endParaRPr lang="en-US" dirty="0"/>
          </a:p>
          <a:p>
            <a:pPr marL="742950" indent="-742950">
              <a:buFont typeface="+mj-lt"/>
              <a:buAutoNum type="arabicParenR"/>
            </a:pPr>
            <a:r>
              <a:rPr lang="en-US" dirty="0"/>
              <a:t>Threshold at diverse per-voxel </a:t>
            </a:r>
            <a:r>
              <a:rPr lang="en-US" i="1" dirty="0"/>
              <a:t>p-</a:t>
            </a:r>
            <a:r>
              <a:rPr lang="en-US" dirty="0"/>
              <a:t>values</a:t>
            </a:r>
          </a:p>
          <a:p>
            <a:pPr marL="742950" indent="-742950">
              <a:buFont typeface="+mj-lt"/>
              <a:buAutoNum type="arabicParenR"/>
            </a:pPr>
            <a:r>
              <a:rPr lang="en-US" dirty="0"/>
              <a:t>Find largest cluster </a:t>
            </a:r>
            <a:r>
              <a:rPr lang="en-US" i="1" dirty="0">
                <a:solidFill>
                  <a:srgbClr val="FFFF00"/>
                </a:solidFill>
              </a:rPr>
              <a:t>in brain mask</a:t>
            </a:r>
          </a:p>
          <a:p>
            <a:pPr marL="742950" indent="-742950">
              <a:buFont typeface="+mj-lt"/>
              <a:buAutoNum type="arabicParenR"/>
            </a:pPr>
            <a:r>
              <a:rPr lang="en-US" dirty="0"/>
              <a:t>Repeat steps 1-3 10,000+ times</a:t>
            </a:r>
          </a:p>
          <a:p>
            <a:pPr marL="742950" indent="-742950">
              <a:buClr>
                <a:srgbClr val="FFFF00"/>
              </a:buClr>
              <a:buFont typeface="+mj-lt"/>
              <a:buAutoNum type="arabicParenR"/>
            </a:pPr>
            <a:r>
              <a:rPr lang="en-US" dirty="0"/>
              <a:t>For each per-voxel </a:t>
            </a:r>
            <a:r>
              <a:rPr lang="en-US" i="1" dirty="0"/>
              <a:t>p</a:t>
            </a:r>
            <a:r>
              <a:rPr lang="en-US" dirty="0"/>
              <a:t>-value, cluster-size threshold is largest cluster size which occurs only in 5% </a:t>
            </a:r>
            <a:r>
              <a:rPr lang="en-US" sz="3200" dirty="0"/>
              <a:t>(</a:t>
            </a:r>
            <a:r>
              <a:rPr lang="en-US" sz="3200" i="1" dirty="0"/>
              <a:t>e.g</a:t>
            </a:r>
            <a:r>
              <a:rPr lang="en-US" sz="3200" dirty="0"/>
              <a:t>.) </a:t>
            </a:r>
            <a:r>
              <a:rPr lang="en-US" dirty="0"/>
              <a:t>of cases</a:t>
            </a:r>
          </a:p>
        </p:txBody>
      </p:sp>
    </p:spTree>
    <p:extLst>
      <p:ext uri="{BB962C8B-B14F-4D97-AF65-F5344CB8AC3E}">
        <p14:creationId xmlns:p14="http://schemas.microsoft.com/office/powerpoint/2010/main" val="1987287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ClustSim - 3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976" y="990600"/>
            <a:ext cx="8915400" cy="5715000"/>
          </a:xfrm>
        </p:spPr>
        <p:txBody>
          <a:bodyPr/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charset="0"/>
              <a:buChar char="•"/>
              <a:tabLst/>
              <a:defRPr/>
            </a:pPr>
            <a:r>
              <a:rPr lang="de-DE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3dClustSim</a:t>
            </a:r>
            <a:r>
              <a:rPr lang="de-DE" b="1" dirty="0">
                <a:latin typeface="+mj-lt"/>
                <a:ea typeface="Courier New" charset="0"/>
                <a:cs typeface="Courier New" charset="0"/>
              </a:rPr>
              <a:t> </a:t>
            </a:r>
            <a:r>
              <a:rPr lang="de-DE" dirty="0">
                <a:latin typeface="+mj-lt"/>
                <a:ea typeface="Courier New" charset="0"/>
                <a:cs typeface="Courier New" charset="0"/>
              </a:rPr>
              <a:t>outputs tables like this: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lang="de-DE" sz="2400" dirty="0">
              <a:latin typeface="Courier New" charset="0"/>
              <a:ea typeface="Courier New" charset="0"/>
              <a:cs typeface="Courier New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de-DE" sz="2600" b="1" dirty="0">
                <a:latin typeface="Courier New" charset="0"/>
                <a:ea typeface="Courier New" charset="0"/>
                <a:cs typeface="Courier New" charset="0"/>
              </a:rPr>
              <a:t> # CLUSTER SIZE THRESHOLD(pthr,alpha)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de-DE" sz="2600" b="1" dirty="0">
                <a:latin typeface="Courier New" charset="0"/>
                <a:ea typeface="Courier New" charset="0"/>
                <a:cs typeface="Courier New" charset="0"/>
              </a:rPr>
              <a:t> # -NN 2  | alpha=Prob(Cluster &gt; given size)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de-DE" sz="2600" b="1" dirty="0">
                <a:latin typeface="Courier New" charset="0"/>
                <a:ea typeface="Courier New" charset="0"/>
                <a:cs typeface="Courier New" charset="0"/>
              </a:rPr>
              <a:t> #  pthr  |.10000 .05000 .02000 .01000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de-DE" sz="2600" b="1" dirty="0">
                <a:latin typeface="Courier New" charset="0"/>
                <a:ea typeface="Courier New" charset="0"/>
                <a:cs typeface="Courier New" charset="0"/>
              </a:rPr>
              <a:t> # ------ | ------ ------ ------ ------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de-DE" sz="2600" b="1" dirty="0">
                <a:latin typeface="Courier New" charset="0"/>
                <a:ea typeface="Courier New" charset="0"/>
                <a:cs typeface="Courier New" charset="0"/>
              </a:rPr>
              <a:t> 0.010000    50.3   57.2   66.3   73.6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de-DE" sz="2600" b="1" dirty="0">
                <a:latin typeface="Courier New" charset="0"/>
                <a:ea typeface="Courier New" charset="0"/>
                <a:cs typeface="Courier New" charset="0"/>
              </a:rPr>
              <a:t> 0.005000    34.4   39.5   46.3   51.6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de-DE" sz="2600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 0.002000    22.1   25.7   30.4   34.1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de-DE" sz="2600" b="1" dirty="0">
                <a:latin typeface="Courier New" charset="0"/>
                <a:ea typeface="Courier New" charset="0"/>
                <a:cs typeface="Courier New" charset="0"/>
              </a:rPr>
              <a:t> 0.001000    16.0   19.0   22.8   26.0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de-DE" sz="2600" b="1" dirty="0">
                <a:latin typeface="Courier New" charset="0"/>
                <a:ea typeface="Courier New" charset="0"/>
                <a:cs typeface="Courier New" charset="0"/>
              </a:rPr>
              <a:t> 0.000500    12.0   14.5   17.4   20.1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de-DE" sz="2600" b="1" dirty="0">
                <a:latin typeface="Courier New" charset="0"/>
                <a:ea typeface="Courier New" charset="0"/>
                <a:cs typeface="Courier New" charset="0"/>
              </a:rPr>
              <a:t> 0.000200     8.1   10.0   12.6   14.6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de-DE" sz="2600" b="1" dirty="0">
                <a:latin typeface="Courier New" charset="0"/>
                <a:ea typeface="Courier New" charset="0"/>
                <a:cs typeface="Courier New" charset="0"/>
              </a:rPr>
              <a:t> 0.000100     6.1    7.7    9.9   11.6</a:t>
            </a:r>
            <a:endParaRPr lang="en-US" sz="2600" b="1" dirty="0">
              <a:latin typeface="Courier New" charset="0"/>
              <a:ea typeface="Courier New" charset="0"/>
              <a:cs typeface="Courier New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-268941" y="4760259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385571" y="4304621"/>
            <a:ext cx="7628814" cy="372755"/>
          </a:xfrm>
          <a:prstGeom prst="roundRect">
            <a:avLst/>
          </a:prstGeom>
          <a:solidFill>
            <a:srgbClr val="FFFF66">
              <a:alpha val="26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5400" b="1" i="1" u="none" strike="noStrike" cap="none" normalizeH="0" baseline="0" dirty="0">
              <a:ln>
                <a:noFill/>
              </a:ln>
              <a:solidFill>
                <a:srgbClr val="FFFB09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987" y="4291369"/>
            <a:ext cx="450574" cy="357808"/>
          </a:xfrm>
          <a:prstGeom prst="rect">
            <a:avLst/>
          </a:prstGeom>
          <a:noFill/>
        </p:spPr>
        <p:txBody>
          <a:bodyPr wrap="square" lIns="0" tIns="0" bIns="0" rtlCol="0">
            <a:noAutofit/>
          </a:bodyPr>
          <a:lstStyle/>
          <a:p>
            <a:pPr marL="0" lvl="1"/>
            <a:r>
              <a:rPr lang="en-US" sz="2800" i="0" dirty="0">
                <a:solidFill>
                  <a:srgbClr val="FFFF00"/>
                </a:solidFill>
              </a:rPr>
              <a:t>➾</a:t>
            </a:r>
            <a:endParaRPr lang="en-US" sz="2800" i="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379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ClustSim - 4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High </a:t>
            </a:r>
            <a:r>
              <a:rPr lang="en-US" i="1" dirty="0"/>
              <a:t>t</a:t>
            </a:r>
            <a:r>
              <a:rPr lang="en-US" dirty="0"/>
              <a:t> threshold</a:t>
            </a:r>
            <a:r>
              <a:rPr lang="en-US" sz="2400" dirty="0"/>
              <a:t> </a:t>
            </a:r>
            <a:r>
              <a:rPr lang="en-US" dirty="0">
                <a:solidFill>
                  <a:srgbClr val="FFFF00"/>
                </a:solidFill>
              </a:rPr>
              <a:t>➾</a:t>
            </a:r>
            <a:r>
              <a:rPr lang="en-US" sz="2400" dirty="0">
                <a:solidFill>
                  <a:srgbClr val="FFFF00"/>
                </a:solidFill>
              </a:rPr>
              <a:t> </a:t>
            </a:r>
            <a:r>
              <a:rPr lang="en-US" dirty="0"/>
              <a:t>small cluster threshold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313" y="1788266"/>
            <a:ext cx="7623449" cy="453221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869921" y="2718289"/>
            <a:ext cx="2782736" cy="646331"/>
          </a:xfrm>
          <a:prstGeom prst="rect">
            <a:avLst/>
          </a:prstGeom>
          <a:solidFill>
            <a:srgbClr val="FFFDAF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1800" dirty="0"/>
              <a:t>Voxel configurations in</a:t>
            </a:r>
          </a:p>
          <a:p>
            <a:pPr algn="ctr"/>
            <a:r>
              <a:rPr lang="en-US" sz="1800" dirty="0"/>
              <a:t>here will be accepted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4174" y="5167444"/>
            <a:ext cx="2697752" cy="369332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800" dirty="0"/>
              <a:t>5% FPR tradeoff curve</a:t>
            </a:r>
          </a:p>
        </p:txBody>
      </p:sp>
      <p:sp>
        <p:nvSpPr>
          <p:cNvPr id="9" name="TextBox 8"/>
          <p:cNvSpPr txBox="1"/>
          <p:nvPr/>
        </p:nvSpPr>
        <p:spPr>
          <a:xfrm rot="16200000">
            <a:off x="-1155999" y="3881292"/>
            <a:ext cx="3416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>
                <a:solidFill>
                  <a:srgbClr val="CCFF00"/>
                </a:solidFill>
              </a:rPr>
              <a:t>Cluster-size threshold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30690" y="6278782"/>
            <a:ext cx="69298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>
                <a:solidFill>
                  <a:srgbClr val="CCFF00"/>
                </a:solidFill>
              </a:rPr>
              <a:t>-log(p) </a:t>
            </a:r>
            <a:r>
              <a:rPr lang="en-US" sz="2400" i="1" dirty="0">
                <a:solidFill>
                  <a:srgbClr val="FFFDAF"/>
                </a:solidFill>
              </a:rPr>
              <a:t>or</a:t>
            </a:r>
            <a:r>
              <a:rPr lang="en-US" sz="2400" i="1" dirty="0">
                <a:solidFill>
                  <a:srgbClr val="CCFF00"/>
                </a:solidFill>
              </a:rPr>
              <a:t> t- </a:t>
            </a:r>
            <a:r>
              <a:rPr lang="en-US" sz="2400" i="1" dirty="0">
                <a:solidFill>
                  <a:srgbClr val="FFFDAF"/>
                </a:solidFill>
              </a:rPr>
              <a:t>or</a:t>
            </a:r>
            <a:r>
              <a:rPr lang="en-US" sz="2400" i="1" dirty="0">
                <a:solidFill>
                  <a:srgbClr val="CCFF00"/>
                </a:solidFill>
              </a:rPr>
              <a:t> z-statistic </a:t>
            </a:r>
            <a:r>
              <a:rPr lang="en-US" sz="2400" i="1" dirty="0">
                <a:solidFill>
                  <a:srgbClr val="FFFF00"/>
                </a:solidFill>
              </a:rPr>
              <a:t>voxel-wise threshold</a:t>
            </a:r>
          </a:p>
        </p:txBody>
      </p:sp>
    </p:spTree>
    <p:extLst>
      <p:ext uri="{BB962C8B-B14F-4D97-AF65-F5344CB8AC3E}">
        <p14:creationId xmlns:p14="http://schemas.microsoft.com/office/powerpoint/2010/main" val="112367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838200"/>
          </a:xfrm>
        </p:spPr>
        <p:txBody>
          <a:bodyPr/>
          <a:lstStyle/>
          <a:p>
            <a:r>
              <a:rPr lang="en-US" sz="4700" dirty="0"/>
              <a:t>The Great Cluster Panic - 2016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78" y="1084082"/>
            <a:ext cx="9053245" cy="3646016"/>
          </a:xfrm>
          <a:ln>
            <a:solidFill>
              <a:srgbClr val="CCFF00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5925312" y="1520577"/>
            <a:ext cx="2193122" cy="616533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noAutofit/>
          </a:bodyPr>
          <a:lstStyle/>
          <a:p>
            <a:pPr algn="ctr"/>
            <a:r>
              <a:rPr lang="en-US" sz="1800" b="0" i="0" dirty="0">
                <a:solidFill>
                  <a:srgbClr val="7030A0"/>
                </a:solidFill>
              </a:rPr>
              <a:t>Eklund </a:t>
            </a:r>
            <a:r>
              <a:rPr lang="en-US" sz="1800" b="0" dirty="0">
                <a:solidFill>
                  <a:srgbClr val="7030A0"/>
                </a:solidFill>
              </a:rPr>
              <a:t>et al</a:t>
            </a:r>
            <a:r>
              <a:rPr lang="en-US" sz="1800" b="0" i="0" dirty="0">
                <a:solidFill>
                  <a:srgbClr val="7030A0"/>
                </a:solidFill>
              </a:rPr>
              <a:t>, </a:t>
            </a:r>
            <a:r>
              <a:rPr lang="en-US" sz="1600" b="0" i="0" dirty="0">
                <a:solidFill>
                  <a:srgbClr val="7030A0"/>
                </a:solidFill>
              </a:rPr>
              <a:t>PNAS </a:t>
            </a:r>
            <a:r>
              <a:rPr lang="en-US" sz="1600" i="0" dirty="0">
                <a:solidFill>
                  <a:srgbClr val="7030A0"/>
                </a:solidFill>
              </a:rPr>
              <a:t>113</a:t>
            </a:r>
            <a:r>
              <a:rPr lang="en-US" sz="1600" b="0" i="0" dirty="0">
                <a:solidFill>
                  <a:srgbClr val="7030A0"/>
                </a:solidFill>
              </a:rPr>
              <a:t>:7900-7905 (2016)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7846" y="4917359"/>
            <a:ext cx="8929954" cy="1660422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3600" b="0" i="0" dirty="0">
                <a:solidFill>
                  <a:schemeClr val="bg1"/>
                </a:solidFill>
              </a:rPr>
              <a:t>• </a:t>
            </a:r>
            <a:r>
              <a:rPr lang="en-US" sz="3600" b="0" i="0" dirty="0">
                <a:solidFill>
                  <a:srgbClr val="FFFF00"/>
                </a:solidFill>
              </a:rPr>
              <a:t>FPR</a:t>
            </a:r>
            <a:r>
              <a:rPr lang="en-US" sz="1800" b="0" i="0" dirty="0">
                <a:solidFill>
                  <a:srgbClr val="FFFF00"/>
                </a:solidFill>
              </a:rPr>
              <a:t> </a:t>
            </a:r>
            <a:r>
              <a:rPr lang="en-US" sz="3600" i="0" dirty="0">
                <a:solidFill>
                  <a:srgbClr val="FFFF00"/>
                </a:solidFill>
              </a:rPr>
              <a:t>≫</a:t>
            </a:r>
            <a:r>
              <a:rPr lang="en-US" sz="1800" b="0" i="0" dirty="0">
                <a:solidFill>
                  <a:srgbClr val="FFFF00"/>
                </a:solidFill>
              </a:rPr>
              <a:t> </a:t>
            </a:r>
            <a:r>
              <a:rPr lang="en-US" sz="3600" b="0" i="0" dirty="0">
                <a:solidFill>
                  <a:srgbClr val="FFFF00"/>
                </a:solidFill>
              </a:rPr>
              <a:t>5%</a:t>
            </a:r>
            <a:r>
              <a:rPr lang="en-US" sz="3600" b="0" i="0" dirty="0">
                <a:solidFill>
                  <a:schemeClr val="bg1"/>
                </a:solidFill>
              </a:rPr>
              <a:t>: </a:t>
            </a:r>
            <a:r>
              <a:rPr lang="en-US" sz="3600" b="0" dirty="0">
                <a:solidFill>
                  <a:schemeClr val="bg1"/>
                </a:solidFill>
              </a:rPr>
              <a:t>notably</a:t>
            </a:r>
            <a:r>
              <a:rPr lang="en-US" sz="3600" b="0" i="0" dirty="0">
                <a:solidFill>
                  <a:schemeClr val="bg1"/>
                </a:solidFill>
              </a:rPr>
              <a:t> for voxel-wise </a:t>
            </a:r>
            <a:r>
              <a:rPr lang="en-US" sz="3600" b="0" dirty="0">
                <a:solidFill>
                  <a:schemeClr val="bg1"/>
                </a:solidFill>
              </a:rPr>
              <a:t>p</a:t>
            </a:r>
            <a:r>
              <a:rPr lang="en-US" sz="3600" b="0" i="0" dirty="0">
                <a:solidFill>
                  <a:schemeClr val="bg1"/>
                </a:solidFill>
              </a:rPr>
              <a:t>=0.01</a:t>
            </a:r>
          </a:p>
          <a:p>
            <a:r>
              <a:rPr lang="en-US" sz="3600" b="0" i="0" dirty="0">
                <a:solidFill>
                  <a:schemeClr val="bg1"/>
                </a:solidFill>
              </a:rPr>
              <a:t>• A lot of doom-crying about this in 2016:</a:t>
            </a:r>
          </a:p>
          <a:p>
            <a:r>
              <a:rPr lang="en-US" sz="3600" b="0" i="0" dirty="0">
                <a:solidFill>
                  <a:schemeClr val="bg1"/>
                </a:solidFill>
              </a:rPr>
              <a:t>      “</a:t>
            </a:r>
            <a:r>
              <a:rPr lang="en-US" sz="2800" b="0" dirty="0">
                <a:solidFill>
                  <a:srgbClr val="FFFF00"/>
                </a:solidFill>
              </a:rPr>
              <a:t>Could Invalidate 15 Years of Brain Research</a:t>
            </a:r>
            <a:r>
              <a:rPr lang="en-US" sz="1400" b="0" dirty="0">
                <a:solidFill>
                  <a:srgbClr val="FFFF00"/>
                </a:solidFill>
              </a:rPr>
              <a:t> </a:t>
            </a:r>
            <a:r>
              <a:rPr lang="en-US" sz="2800" b="0" i="0" dirty="0">
                <a:solidFill>
                  <a:schemeClr val="bg1"/>
                </a:solidFill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235429" y="2986209"/>
            <a:ext cx="963038" cy="646331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1200" b="0" i="0" dirty="0">
                <a:solidFill>
                  <a:prstClr val="black"/>
                </a:solidFill>
                <a:latin typeface="Calibri"/>
                <a:ea typeface=""/>
                <a:cs typeface=""/>
              </a:rPr>
              <a:t>AFNI’s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1200" b="0" i="0" dirty="0">
                <a:solidFill>
                  <a:prstClr val="black"/>
                </a:solidFill>
                <a:latin typeface="Calibri"/>
                <a:ea typeface=""/>
                <a:cs typeface=""/>
              </a:rPr>
              <a:t>3D </a:t>
            </a:r>
            <a:r>
              <a:rPr lang="en-US" sz="1200" b="0" dirty="0">
                <a:solidFill>
                  <a:prstClr val="black"/>
                </a:solidFill>
                <a:latin typeface="Calibri"/>
                <a:ea typeface=""/>
                <a:cs typeface=""/>
              </a:rPr>
              <a:t>t</a:t>
            </a:r>
            <a:r>
              <a:rPr lang="en-US" sz="1200" b="0" i="0" dirty="0">
                <a:solidFill>
                  <a:prstClr val="black"/>
                </a:solidFill>
                <a:latin typeface="Calibri"/>
                <a:ea typeface=""/>
                <a:cs typeface=""/>
              </a:rPr>
              <a:t>-testing program</a:t>
            </a:r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7026452" y="3539680"/>
            <a:ext cx="272374" cy="315929"/>
          </a:xfrm>
          <a:prstGeom prst="straightConnector1">
            <a:avLst/>
          </a:prstGeom>
          <a:noFill/>
          <a:ln w="28575" cap="flat" cmpd="sng" algn="ctr">
            <a:solidFill>
              <a:sysClr val="windowText" lastClr="000000">
                <a:lumMod val="50000"/>
                <a:lumOff val="50000"/>
              </a:sysClr>
            </a:solidFill>
            <a:prstDash val="solid"/>
            <a:tailEnd type="stealth"/>
          </a:ln>
          <a:effectLst/>
        </p:spPr>
      </p:cxnSp>
      <p:sp>
        <p:nvSpPr>
          <p:cNvPr id="13" name="TextBox 12"/>
          <p:cNvSpPr txBox="1"/>
          <p:nvPr/>
        </p:nvSpPr>
        <p:spPr>
          <a:xfrm>
            <a:off x="1689370" y="2137110"/>
            <a:ext cx="963038" cy="646331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1200" b="0" i="0" dirty="0">
                <a:solidFill>
                  <a:prstClr val="black"/>
                </a:solidFill>
                <a:latin typeface="Calibri"/>
                <a:ea typeface=""/>
                <a:cs typeface=""/>
              </a:rPr>
              <a:t>AFNI’s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sz="1200" b="0" i="0" dirty="0">
                <a:solidFill>
                  <a:prstClr val="black"/>
                </a:solidFill>
                <a:latin typeface="Calibri"/>
                <a:ea typeface=""/>
                <a:cs typeface=""/>
              </a:rPr>
              <a:t>3D </a:t>
            </a:r>
            <a:r>
              <a:rPr lang="en-US" sz="1200" b="0" dirty="0">
                <a:solidFill>
                  <a:prstClr val="black"/>
                </a:solidFill>
                <a:latin typeface="Calibri"/>
                <a:ea typeface=""/>
                <a:cs typeface=""/>
              </a:rPr>
              <a:t>t</a:t>
            </a:r>
            <a:r>
              <a:rPr lang="en-US" sz="1200" b="0" i="0" dirty="0">
                <a:solidFill>
                  <a:prstClr val="black"/>
                </a:solidFill>
                <a:latin typeface="Calibri"/>
                <a:ea typeface=""/>
                <a:cs typeface=""/>
              </a:rPr>
              <a:t>-testing program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2513846" y="2679430"/>
            <a:ext cx="272374" cy="315929"/>
          </a:xfrm>
          <a:prstGeom prst="straightConnector1">
            <a:avLst/>
          </a:prstGeom>
          <a:noFill/>
          <a:ln w="28575" cap="flat" cmpd="sng" algn="ctr">
            <a:solidFill>
              <a:sysClr val="windowText" lastClr="000000">
                <a:lumMod val="50000"/>
                <a:lumOff val="50000"/>
              </a:sysClr>
            </a:solidFill>
            <a:prstDash val="solid"/>
            <a:tailEnd type="stealth"/>
          </a:ln>
          <a:effectLst/>
        </p:spPr>
      </p:cxnSp>
    </p:spTree>
    <p:extLst>
      <p:ext uri="{BB962C8B-B14F-4D97-AF65-F5344CB8AC3E}">
        <p14:creationId xmlns:p14="http://schemas.microsoft.com/office/powerpoint/2010/main" val="680090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99"/>
            </a:gs>
            <a:gs pos="100000">
              <a:srgbClr val="00004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 Solutions in </a:t>
            </a: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AFNI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113100"/>
            <a:ext cx="8915400" cy="5638800"/>
          </a:xfrm>
        </p:spPr>
        <p:txBody>
          <a:bodyPr/>
          <a:lstStyle/>
          <a:p>
            <a:pPr marL="742950" indent="-742950">
              <a:buClr>
                <a:srgbClr val="FFFF00"/>
              </a:buClr>
              <a:buFont typeface="+mj-lt"/>
              <a:buAutoNum type="arabicParenR"/>
            </a:pPr>
            <a:r>
              <a:rPr lang="en-US" dirty="0"/>
              <a:t>Extend ACF model in </a:t>
            </a:r>
            <a:r>
              <a:rPr lang="de-DE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3dClustSim</a:t>
            </a:r>
            <a:r>
              <a:rPr lang="de-DE" b="1" dirty="0">
                <a:ea typeface="Courier New" charset="0"/>
                <a:cs typeface="Courier New" charset="0"/>
              </a:rPr>
              <a:t> </a:t>
            </a:r>
            <a:r>
              <a:rPr lang="en-US" dirty="0"/>
              <a:t>to be more complicated than a Gaussian shape </a:t>
            </a:r>
            <a:r>
              <a:rPr lang="en-US" sz="3200" dirty="0"/>
              <a:t>(the </a:t>
            </a:r>
            <a:r>
              <a:rPr lang="en-US" sz="3200" dirty="0">
                <a:solidFill>
                  <a:srgbClr val="FFFF00"/>
                </a:solidFill>
              </a:rPr>
              <a:t>mixed model</a:t>
            </a:r>
            <a:r>
              <a:rPr lang="en-US" sz="3200" dirty="0"/>
              <a:t>)</a:t>
            </a:r>
          </a:p>
          <a:p>
            <a:pPr marL="742950" indent="-742950">
              <a:buClr>
                <a:srgbClr val="FFFF00"/>
              </a:buClr>
              <a:buFont typeface="+mj-lt"/>
              <a:buAutoNum type="arabicParenR"/>
            </a:pPr>
            <a:r>
              <a:rPr lang="en-US" dirty="0"/>
              <a:t>Eliminate ACF modeling by extending </a:t>
            </a:r>
            <a:r>
              <a:rPr lang="de-DE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3dClustSim</a:t>
            </a:r>
            <a:r>
              <a:rPr lang="de-DE" b="1" dirty="0">
                <a:ea typeface="Courier New" charset="0"/>
                <a:cs typeface="Courier New" charset="0"/>
              </a:rPr>
              <a:t> </a:t>
            </a:r>
            <a:r>
              <a:rPr lang="en-US" dirty="0"/>
              <a:t>to directly use </a:t>
            </a:r>
            <a:r>
              <a:rPr lang="en-US" i="1" dirty="0">
                <a:solidFill>
                  <a:srgbClr val="FFFF00"/>
                </a:solidFill>
              </a:rPr>
              <a:t>residuals</a:t>
            </a:r>
            <a:r>
              <a:rPr lang="en-US" dirty="0">
                <a:solidFill>
                  <a:srgbClr val="FFFF00"/>
                </a:solidFill>
              </a:rPr>
              <a:t> </a:t>
            </a:r>
            <a:r>
              <a:rPr lang="en-US" dirty="0"/>
              <a:t>from </a:t>
            </a:r>
            <a:r>
              <a:rPr lang="de-DE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3dttest++</a:t>
            </a:r>
            <a:r>
              <a:rPr lang="de-DE" b="1" dirty="0">
                <a:ea typeface="Courier New" charset="0"/>
                <a:cs typeface="Courier New" charset="0"/>
              </a:rPr>
              <a:t> </a:t>
            </a:r>
            <a:r>
              <a:rPr lang="en-US" dirty="0"/>
              <a:t>via randomization</a:t>
            </a:r>
          </a:p>
          <a:p>
            <a:pPr marL="742950" indent="-742950">
              <a:buClr>
                <a:srgbClr val="FFFF00"/>
              </a:buClr>
              <a:buFont typeface="+mj-lt"/>
              <a:buAutoNum type="arabicParenR"/>
            </a:pPr>
            <a:r>
              <a:rPr lang="en-US" dirty="0"/>
              <a:t>Generalize cluster-thresholding model in a couple more directions: </a:t>
            </a:r>
            <a:r>
              <a:rPr lang="en-US" b="1" dirty="0">
                <a:solidFill>
                  <a:srgbClr val="FFFF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ETAC</a:t>
            </a:r>
          </a:p>
        </p:txBody>
      </p:sp>
    </p:spTree>
    <p:extLst>
      <p:ext uri="{BB962C8B-B14F-4D97-AF65-F5344CB8AC3E}">
        <p14:creationId xmlns:p14="http://schemas.microsoft.com/office/powerpoint/2010/main" val="2963992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64674"/>
            <a:ext cx="8229600" cy="1143000"/>
          </a:xfrm>
        </p:spPr>
        <p:txBody>
          <a:bodyPr/>
          <a:lstStyle/>
          <a:p>
            <a:r>
              <a:rPr lang="en-US" dirty="0">
                <a:latin typeface="Calibri" charset="0"/>
                <a:ea typeface="Calibri" charset="0"/>
                <a:cs typeface="Calibri" charset="0"/>
              </a:rPr>
              <a:t>1) NonGaussianity in ACF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68" y="714700"/>
            <a:ext cx="9027583" cy="1404311"/>
          </a:xfrm>
        </p:spPr>
        <p:txBody>
          <a:bodyPr>
            <a:normAutofit fontScale="92500"/>
          </a:bodyPr>
          <a:lstStyle/>
          <a:p>
            <a:pPr>
              <a:lnSpc>
                <a:spcPts val="3560"/>
              </a:lnSpc>
              <a:spcBef>
                <a:spcPts val="0"/>
              </a:spcBef>
            </a:pPr>
            <a:r>
              <a:rPr lang="en-US" dirty="0"/>
              <a:t>ACF from single subject datasets has long tails – </a:t>
            </a:r>
            <a:r>
              <a:rPr lang="en-US" sz="3200" dirty="0"/>
              <a:t>nonGaussian shape + 1</a:t>
            </a:r>
            <a:r>
              <a:rPr lang="en-US" sz="3200" baseline="30000" dirty="0"/>
              <a:t>st</a:t>
            </a:r>
            <a:r>
              <a:rPr lang="en-US" sz="3200" dirty="0"/>
              <a:t> difference fail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" y="1771280"/>
            <a:ext cx="5675944" cy="413408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888493" y="2133212"/>
            <a:ext cx="3011207" cy="3046988"/>
          </a:xfrm>
          <a:prstGeom prst="rect">
            <a:avLst/>
          </a:prstGeom>
          <a:noFill/>
          <a:ln>
            <a:solidFill>
              <a:srgbClr val="FFFF66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0" i="0" dirty="0">
                <a:solidFill>
                  <a:srgbClr val="FFFDAF"/>
                </a:solidFill>
                <a:latin typeface="Calibri" charset="0"/>
                <a:ea typeface="Calibri" charset="0"/>
                <a:cs typeface="Calibri" charset="0"/>
              </a:rPr>
              <a:t>Modify 3dClustSim to use mixed ACF model </a:t>
            </a:r>
            <a:r>
              <a:rPr lang="en-US" sz="2400" b="0" i="0" dirty="0">
                <a:solidFill>
                  <a:srgbClr val="FFFDAF"/>
                </a:solidFill>
                <a:latin typeface="Calibri" charset="0"/>
                <a:ea typeface="Calibri" charset="0"/>
                <a:cs typeface="Calibri" charset="0"/>
              </a:rPr>
              <a:t>(Gaussian plus mono-exponential) </a:t>
            </a:r>
            <a:r>
              <a:rPr lang="en-US" sz="2800" b="0" i="0" dirty="0">
                <a:solidFill>
                  <a:srgbClr val="FFFDAF"/>
                </a:solidFill>
                <a:latin typeface="Calibri" charset="0"/>
                <a:ea typeface="Calibri" charset="0"/>
                <a:cs typeface="Calibri" charset="0"/>
              </a:rPr>
              <a:t>with 3 parameters (</a:t>
            </a:r>
            <a:r>
              <a:rPr lang="en-US" sz="2800" b="0" dirty="0">
                <a:solidFill>
                  <a:srgbClr val="FFFF00"/>
                </a:solidFill>
                <a:latin typeface="Calibri" charset="0"/>
                <a:ea typeface="Calibri" charset="0"/>
                <a:cs typeface="Calibri" charset="0"/>
              </a:rPr>
              <a:t>a</a:t>
            </a:r>
            <a:r>
              <a:rPr lang="en-US" sz="2800" b="0" i="0" dirty="0">
                <a:solidFill>
                  <a:srgbClr val="FFFDAF"/>
                </a:solidFill>
                <a:latin typeface="Calibri" charset="0"/>
                <a:ea typeface="Calibri" charset="0"/>
                <a:cs typeface="Calibri" charset="0"/>
              </a:rPr>
              <a:t>,</a:t>
            </a:r>
            <a:r>
              <a:rPr lang="en-US" sz="2800" b="0" dirty="0">
                <a:solidFill>
                  <a:srgbClr val="FFFF00"/>
                </a:solidFill>
                <a:latin typeface="Calibri" charset="0"/>
                <a:ea typeface="Calibri" charset="0"/>
                <a:cs typeface="Calibri" charset="0"/>
              </a:rPr>
              <a:t>b</a:t>
            </a:r>
            <a:r>
              <a:rPr lang="en-US" sz="2800" b="0" i="0" dirty="0">
                <a:solidFill>
                  <a:srgbClr val="FFFDAF"/>
                </a:solidFill>
                <a:latin typeface="Calibri" charset="0"/>
                <a:ea typeface="Calibri" charset="0"/>
                <a:cs typeface="Calibri" charset="0"/>
              </a:rPr>
              <a:t>,</a:t>
            </a:r>
            <a:r>
              <a:rPr lang="en-US" sz="2800" b="0" dirty="0">
                <a:solidFill>
                  <a:srgbClr val="FFFF00"/>
                </a:solidFill>
                <a:latin typeface="Calibri" charset="0"/>
                <a:ea typeface="Calibri" charset="0"/>
                <a:cs typeface="Calibri" charset="0"/>
              </a:rPr>
              <a:t>c</a:t>
            </a:r>
            <a:r>
              <a:rPr lang="en-US" sz="2800" b="0" i="0" dirty="0">
                <a:solidFill>
                  <a:srgbClr val="FFFDAF"/>
                </a:solidFill>
                <a:latin typeface="Calibri" charset="0"/>
                <a:ea typeface="Calibri" charset="0"/>
                <a:cs typeface="Calibri" charset="0"/>
              </a:rPr>
              <a:t>) instead of 1 (</a:t>
            </a:r>
            <a:r>
              <a:rPr lang="en-US" sz="2800" b="0" i="0" dirty="0">
                <a:solidFill>
                  <a:srgbClr val="FFFF00"/>
                </a:solidFill>
                <a:latin typeface="Calibri" charset="0"/>
                <a:ea typeface="Calibri" charset="0"/>
                <a:cs typeface="Calibri" charset="0"/>
              </a:rPr>
              <a:t>FWHM</a:t>
            </a:r>
            <a:r>
              <a:rPr lang="en-US" sz="2800" b="0" i="0" dirty="0">
                <a:solidFill>
                  <a:srgbClr val="FFFDAF"/>
                </a:solidFill>
                <a:latin typeface="Calibri" charset="0"/>
                <a:ea typeface="Calibri" charset="0"/>
                <a:cs typeface="Calibri" charset="0"/>
              </a:rPr>
              <a:t>)</a:t>
            </a:r>
            <a:r>
              <a:rPr lang="en-US" sz="2400" b="0" i="0" dirty="0">
                <a:solidFill>
                  <a:srgbClr val="FFFDAF"/>
                </a:solidFill>
                <a:latin typeface="Calibri" charset="0"/>
                <a:ea typeface="Calibri" charset="0"/>
                <a:cs typeface="Calibri" charset="0"/>
              </a:rPr>
              <a:t>   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/>
              <p:cNvSpPr txBox="1"/>
              <p:nvPr/>
            </p:nvSpPr>
            <p:spPr>
              <a:xfrm>
                <a:off x="154085" y="5944375"/>
                <a:ext cx="8835830" cy="55399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ctr"/>
                <a:r>
                  <a:rPr lang="en-US" sz="3600" b="0" i="0" dirty="0">
                    <a:solidFill>
                      <a:srgbClr val="FFFF00"/>
                    </a:solidFill>
                  </a:rPr>
                  <a:t>ACF(</a:t>
                </a:r>
                <a:r>
                  <a:rPr lang="en-US" sz="3600" b="0" dirty="0">
                    <a:solidFill>
                      <a:srgbClr val="FFFF00"/>
                    </a:solidFill>
                  </a:rPr>
                  <a:t>r</a:t>
                </a:r>
                <a:r>
                  <a:rPr lang="en-US" sz="3600" b="0" i="0" dirty="0">
                    <a:solidFill>
                      <a:srgbClr val="FFFF00"/>
                    </a:solidFill>
                  </a:rPr>
                  <a:t>)</a:t>
                </a:r>
                <a:r>
                  <a:rPr lang="en-US" sz="3600" b="0" dirty="0">
                    <a:solidFill>
                      <a:srgbClr val="FFFF00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en-US" sz="3600" b="0" i="1" smtClean="0">
                        <a:solidFill>
                          <a:schemeClr val="bg1"/>
                        </a:solidFill>
                        <a:latin typeface="Cambria Math" charset="0"/>
                      </a:rPr>
                      <m:t>𝑎</m:t>
                    </m:r>
                    <m:r>
                      <a:rPr lang="en-US" sz="3600" b="0" i="0" smtClean="0">
                        <a:solidFill>
                          <a:srgbClr val="FFFF00"/>
                        </a:solidFill>
                        <a:latin typeface="Cambria Math" charset="0"/>
                      </a:rPr>
                      <m:t> </m:t>
                    </m:r>
                  </m:oMath>
                </a14:m>
                <a:r>
                  <a:rPr lang="en-US" sz="3600" b="0" i="0" dirty="0">
                    <a:solidFill>
                      <a:srgbClr val="FFFF00"/>
                    </a:solidFill>
                  </a:rPr>
                  <a:t>exp[-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36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3600" b="0" i="1" smtClean="0">
                            <a:solidFill>
                              <a:srgbClr val="FFFF00"/>
                            </a:solidFill>
                            <a:latin typeface="Cambria Math" charset="0"/>
                          </a:rPr>
                          <m:t>𝑟</m:t>
                        </m:r>
                      </m:e>
                      <m:sup>
                        <m:r>
                          <a:rPr lang="en-US" sz="3600" b="0" i="0" smtClean="0">
                            <a:solidFill>
                              <a:srgbClr val="FFFF00"/>
                            </a:solidFill>
                            <a:latin typeface="Cambria Math" charset="0"/>
                          </a:rPr>
                          <m:t>2</m:t>
                        </m:r>
                      </m:sup>
                    </m:sSup>
                    <m:r>
                      <a:rPr lang="en-US" sz="3600" b="0" i="0" smtClean="0">
                        <a:solidFill>
                          <a:srgbClr val="FFFF00"/>
                        </a:solidFill>
                        <a:latin typeface="Cambria Math" charset="0"/>
                      </a:rPr>
                      <m:t>/(2</m:t>
                    </m:r>
                    <m:sSup>
                      <m:sSupPr>
                        <m:ctrlPr>
                          <a:rPr lang="en-US" sz="36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3600" b="0" i="1" smtClean="0">
                            <a:solidFill>
                              <a:schemeClr val="bg1"/>
                            </a:solidFill>
                            <a:latin typeface="Cambria Math" charset="0"/>
                          </a:rPr>
                          <m:t>𝑏</m:t>
                        </m:r>
                      </m:e>
                      <m:sup>
                        <m:r>
                          <a:rPr lang="en-US" sz="3600" b="0" i="0" smtClean="0">
                            <a:solidFill>
                              <a:srgbClr val="FFFF00"/>
                            </a:solidFill>
                            <a:latin typeface="Cambria Math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US" sz="3600" b="0" i="0" dirty="0">
                    <a:solidFill>
                      <a:srgbClr val="FFFF00"/>
                    </a:solidFill>
                  </a:rPr>
                  <a:t>)]</a:t>
                </a:r>
                <a14:m>
                  <m:oMath xmlns:m="http://schemas.openxmlformats.org/officeDocument/2006/math">
                    <m:r>
                      <a:rPr lang="en-US" sz="3600" b="0" i="0" smtClean="0">
                        <a:solidFill>
                          <a:srgbClr val="FFFF00"/>
                        </a:solidFill>
                        <a:latin typeface="Cambria Math" charset="0"/>
                      </a:rPr>
                      <m:t>+</m:t>
                    </m:r>
                    <m:d>
                      <m:dPr>
                        <m:ctrlPr>
                          <a:rPr lang="en-US" sz="36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3600" b="0" i="0" smtClean="0">
                            <a:solidFill>
                              <a:srgbClr val="FFFF00"/>
                            </a:solidFill>
                            <a:latin typeface="Cambria Math" charset="0"/>
                          </a:rPr>
                          <m:t>1−</m:t>
                        </m:r>
                        <m:r>
                          <a:rPr lang="en-US" sz="3600" b="0" i="1" smtClean="0">
                            <a:solidFill>
                              <a:schemeClr val="bg1"/>
                            </a:solidFill>
                            <a:latin typeface="Cambria Math" charset="0"/>
                          </a:rPr>
                          <m:t>𝑎</m:t>
                        </m:r>
                      </m:e>
                    </m:d>
                    <m:r>
                      <m:rPr>
                        <m:sty m:val="p"/>
                      </m:rPr>
                      <a:rPr lang="en-US" sz="3600" b="0" i="0" smtClean="0">
                        <a:solidFill>
                          <a:srgbClr val="FFFF00"/>
                        </a:solidFill>
                        <a:latin typeface="Cambria Math" charset="0"/>
                      </a:rPr>
                      <m:t>exp</m:t>
                    </m:r>
                    <m:r>
                      <a:rPr lang="en-US" sz="3600" b="0" i="0" smtClean="0">
                        <a:solidFill>
                          <a:srgbClr val="FFFF00"/>
                        </a:solidFill>
                        <a:latin typeface="Cambria Math" charset="0"/>
                      </a:rPr>
                      <m:t>⁡[−</m:t>
                    </m:r>
                    <m:r>
                      <a:rPr lang="en-US" sz="3600" b="0" i="1" smtClean="0">
                        <a:solidFill>
                          <a:srgbClr val="FFFF00"/>
                        </a:solidFill>
                        <a:latin typeface="Cambria Math" charset="0"/>
                      </a:rPr>
                      <m:t>𝑟</m:t>
                    </m:r>
                    <m:r>
                      <a:rPr lang="en-US" sz="3600" b="0" i="0" smtClean="0">
                        <a:solidFill>
                          <a:srgbClr val="FFFF00"/>
                        </a:solidFill>
                        <a:latin typeface="Cambria Math" charset="0"/>
                      </a:rPr>
                      <m:t>/</m:t>
                    </m:r>
                    <m:r>
                      <a:rPr lang="en-US" sz="3600" b="0" i="1" smtClean="0">
                        <a:solidFill>
                          <a:schemeClr val="bg1"/>
                        </a:solidFill>
                        <a:latin typeface="Cambria Math" charset="0"/>
                      </a:rPr>
                      <m:t>𝑐</m:t>
                    </m:r>
                  </m:oMath>
                </a14:m>
                <a:r>
                  <a:rPr lang="en-US" sz="3600" b="0" i="0" dirty="0">
                    <a:solidFill>
                      <a:srgbClr val="FFFF00"/>
                    </a:solidFill>
                  </a:rPr>
                  <a:t>]</a:t>
                </a:r>
              </a:p>
            </p:txBody>
          </p:sp>
        </mc:Choice>
        <mc:Fallback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085" y="5944375"/>
                <a:ext cx="8835830" cy="553998"/>
              </a:xfrm>
              <a:prstGeom prst="rect">
                <a:avLst/>
              </a:prstGeom>
              <a:blipFill>
                <a:blip r:embed="rId4"/>
                <a:stretch>
                  <a:fillRect l="-2011" t="-27273" r="-2011" b="-454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/>
          <p:cNvSpPr txBox="1"/>
          <p:nvPr/>
        </p:nvSpPr>
        <p:spPr>
          <a:xfrm>
            <a:off x="622570" y="3522727"/>
            <a:ext cx="904674" cy="13849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1</a:t>
            </a:r>
            <a:r>
              <a:rPr lang="en-US" sz="1200" baseline="300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st</a:t>
            </a:r>
            <a:r>
              <a:rPr lang="en-US" sz="12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-diff bad for FWHM estimate: too small;</a:t>
            </a:r>
          </a:p>
          <a:p>
            <a:r>
              <a:rPr lang="en-US" sz="12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Forman</a:t>
            </a:r>
          </a:p>
          <a:p>
            <a:r>
              <a:rPr lang="en-US" sz="12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method</a:t>
            </a:r>
          </a:p>
          <a:p>
            <a:r>
              <a:rPr lang="en-US" sz="12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unreliable</a:t>
            </a:r>
          </a:p>
        </p:txBody>
      </p:sp>
      <p:cxnSp>
        <p:nvCxnSpPr>
          <p:cNvPr id="10" name="Straight Arrow Connector 9"/>
          <p:cNvCxnSpPr/>
          <p:nvPr/>
        </p:nvCxnSpPr>
        <p:spPr>
          <a:xfrm flipV="1">
            <a:off x="915840" y="2908571"/>
            <a:ext cx="115292" cy="666479"/>
          </a:xfrm>
          <a:prstGeom prst="straightConnector1">
            <a:avLst/>
          </a:prstGeom>
          <a:ln>
            <a:solidFill>
              <a:schemeClr val="bg1">
                <a:lumMod val="50000"/>
                <a:lumOff val="50000"/>
              </a:schemeClr>
            </a:solidFill>
            <a:prstDash val="sysDot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own Arrow 4"/>
          <p:cNvSpPr/>
          <p:nvPr/>
        </p:nvSpPr>
        <p:spPr bwMode="auto">
          <a:xfrm>
            <a:off x="8679024" y="5262984"/>
            <a:ext cx="292608" cy="671493"/>
          </a:xfrm>
          <a:prstGeom prst="downArrow">
            <a:avLst/>
          </a:prstGeom>
          <a:gradFill>
            <a:gsLst>
              <a:gs pos="0">
                <a:srgbClr val="C00000"/>
              </a:gs>
              <a:gs pos="70000">
                <a:srgbClr val="FFFF00"/>
              </a:gs>
              <a:gs pos="100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5400" b="1" i="1" u="none" strike="noStrike" cap="none" normalizeH="0" baseline="0" dirty="0">
              <a:ln>
                <a:noFill/>
              </a:ln>
              <a:solidFill>
                <a:srgbClr val="FFFB09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13" name="Down Arrow 12"/>
          <p:cNvSpPr/>
          <p:nvPr/>
        </p:nvSpPr>
        <p:spPr bwMode="auto">
          <a:xfrm rot="13493075">
            <a:off x="5443246" y="4390359"/>
            <a:ext cx="292608" cy="1003603"/>
          </a:xfrm>
          <a:prstGeom prst="downArrow">
            <a:avLst/>
          </a:prstGeom>
          <a:gradFill>
            <a:gsLst>
              <a:gs pos="0">
                <a:srgbClr val="C00000"/>
              </a:gs>
              <a:gs pos="79000">
                <a:srgbClr val="FFFF00"/>
              </a:gs>
              <a:gs pos="100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9525" cap="flat" cmpd="sng" algn="ctr">
            <a:solidFill>
              <a:srgbClr val="59035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5400" b="1" i="1" u="none" strike="noStrike" cap="none" normalizeH="0" baseline="0" dirty="0">
              <a:ln>
                <a:noFill/>
              </a:ln>
              <a:solidFill>
                <a:srgbClr val="FFFB09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2889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288"/>
            <a:ext cx="8229600" cy="1143000"/>
          </a:xfrm>
        </p:spPr>
        <p:txBody>
          <a:bodyPr/>
          <a:lstStyle/>
          <a:p>
            <a:r>
              <a:rPr lang="en-US" dirty="0">
                <a:latin typeface="Calibri" charset="0"/>
                <a:ea typeface="Calibri" charset="0"/>
                <a:cs typeface="Calibri" charset="0"/>
              </a:rPr>
              <a:t>1) How to: ACF method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4668" y="962540"/>
                <a:ext cx="9027583" cy="5726006"/>
              </a:xfrm>
            </p:spPr>
            <p:txBody>
              <a:bodyPr/>
              <a:lstStyle/>
              <a:p>
                <a:r>
                  <a:rPr lang="en-US" dirty="0">
                    <a:latin typeface="Calibri" charset="0"/>
                    <a:ea typeface="Calibri" charset="0"/>
                    <a:cs typeface="Calibri" charset="0"/>
                  </a:rPr>
                  <a:t>Run </a:t>
                </a:r>
                <a:r>
                  <a:rPr lang="de-DE" b="1" dirty="0">
                    <a:solidFill>
                      <a:srgbClr val="CCFF00"/>
                    </a:solidFill>
                    <a:latin typeface="Courier New" charset="0"/>
                    <a:ea typeface="Courier New" charset="0"/>
                    <a:cs typeface="Courier New" charset="0"/>
                  </a:rPr>
                  <a:t>3dFWHMx</a:t>
                </a:r>
                <a:r>
                  <a:rPr lang="en-US" dirty="0"/>
                  <a:t> </a:t>
                </a:r>
                <a:r>
                  <a:rPr lang="en-US" dirty="0">
                    <a:latin typeface="Calibri" charset="0"/>
                    <a:ea typeface="Calibri" charset="0"/>
                    <a:cs typeface="Calibri" charset="0"/>
                  </a:rPr>
                  <a:t>with ‘</a:t>
                </a:r>
                <a:r>
                  <a:rPr lang="en-US" dirty="0">
                    <a:solidFill>
                      <a:srgbClr val="FFFF00"/>
                    </a:solidFill>
                    <a:latin typeface="Calibri" charset="0"/>
                    <a:ea typeface="Calibri" charset="0"/>
                    <a:cs typeface="Calibri" charset="0"/>
                  </a:rPr>
                  <a:t>-acf</a:t>
                </a:r>
                <a:r>
                  <a:rPr lang="en-US" dirty="0">
                    <a:latin typeface="Calibri" charset="0"/>
                    <a:ea typeface="Calibri" charset="0"/>
                    <a:cs typeface="Calibri" charset="0"/>
                  </a:rPr>
                  <a:t>’ option to get (</a:t>
                </a:r>
                <a:r>
                  <a:rPr lang="en-US" i="1" dirty="0">
                    <a:latin typeface="Calibri" charset="0"/>
                    <a:ea typeface="Calibri" charset="0"/>
                    <a:cs typeface="Calibri" charset="0"/>
                  </a:rPr>
                  <a:t>a</a:t>
                </a:r>
                <a:r>
                  <a:rPr lang="en-US" dirty="0">
                    <a:latin typeface="Calibri" charset="0"/>
                    <a:ea typeface="Calibri" charset="0"/>
                    <a:cs typeface="Calibri" charset="0"/>
                  </a:rPr>
                  <a:t>,</a:t>
                </a:r>
                <a:r>
                  <a:rPr lang="en-US" i="1" dirty="0">
                    <a:latin typeface="Calibri" charset="0"/>
                    <a:ea typeface="Calibri" charset="0"/>
                    <a:cs typeface="Calibri" charset="0"/>
                  </a:rPr>
                  <a:t>b</a:t>
                </a:r>
                <a:r>
                  <a:rPr lang="en-US" dirty="0">
                    <a:latin typeface="Calibri" charset="0"/>
                    <a:ea typeface="Calibri" charset="0"/>
                    <a:cs typeface="Calibri" charset="0"/>
                  </a:rPr>
                  <a:t>,</a:t>
                </a:r>
                <a:r>
                  <a:rPr lang="en-US" i="1" dirty="0">
                    <a:latin typeface="Calibri" charset="0"/>
                    <a:ea typeface="Calibri" charset="0"/>
                    <a:cs typeface="Calibri" charset="0"/>
                  </a:rPr>
                  <a:t>c</a:t>
                </a:r>
                <a:r>
                  <a:rPr lang="en-US" dirty="0">
                    <a:latin typeface="Calibri" charset="0"/>
                    <a:ea typeface="Calibri" charset="0"/>
                    <a:cs typeface="Calibri" charset="0"/>
                  </a:rPr>
                  <a:t>) for each subject, from residuals dataset </a:t>
                </a:r>
                <a:r>
                  <a:rPr lang="en-US" dirty="0">
                    <a:solidFill>
                      <a:srgbClr val="FFFF00"/>
                    </a:solidFill>
                    <a:latin typeface="Calibri" charset="0"/>
                    <a:ea typeface="Calibri" charset="0"/>
                    <a:cs typeface="Calibri" charset="0"/>
                  </a:rPr>
                  <a:t>errts*+tlrc.HEAD</a:t>
                </a:r>
              </a:p>
              <a:p>
                <a:pPr lvl="1">
                  <a:buClr>
                    <a:schemeClr val="bg1"/>
                  </a:buClr>
                </a:pPr>
                <a:r>
                  <a:rPr lang="en-US" i="1" dirty="0">
                    <a:solidFill>
                      <a:srgbClr val="FFFF00"/>
                    </a:solidFill>
                    <a:latin typeface="Calibri" charset="0"/>
                    <a:ea typeface="Calibri" charset="0"/>
                    <a:cs typeface="Calibri" charset="0"/>
                  </a:rPr>
                  <a:t>This calculation is done now in</a:t>
                </a:r>
                <a:r>
                  <a:rPr lang="en-US" dirty="0">
                    <a:solidFill>
                      <a:srgbClr val="FFFF00"/>
                    </a:solidFill>
                    <a:latin typeface="Calibri" charset="0"/>
                    <a:ea typeface="Calibri" charset="0"/>
                    <a:cs typeface="Calibri" charset="0"/>
                  </a:rPr>
                  <a:t> </a:t>
                </a:r>
                <a:r>
                  <a:rPr lang="de-DE" b="1" dirty="0">
                    <a:solidFill>
                      <a:srgbClr val="CCFF00"/>
                    </a:solidFill>
                    <a:latin typeface="Courier New" charset="0"/>
                    <a:ea typeface="Courier New" charset="0"/>
                    <a:cs typeface="Courier New" charset="0"/>
                  </a:rPr>
                  <a:t>afni_proc.py</a:t>
                </a:r>
                <a:endParaRPr lang="en-US" dirty="0"/>
              </a:p>
              <a:p>
                <a:pPr lvl="1">
                  <a:buClr>
                    <a:schemeClr val="bg1"/>
                  </a:buClr>
                </a:pPr>
                <a:r>
                  <a:rPr lang="en-US" dirty="0">
                    <a:latin typeface="Calibri" charset="0"/>
                    <a:ea typeface="Calibri" charset="0"/>
                    <a:cs typeface="Calibri" charset="0"/>
                  </a:rPr>
                  <a:t>Average each of the 3 ACF parameters across subjects </a:t>
                </a:r>
                <a:r>
                  <a:rPr lang="en-US" sz="3200" dirty="0">
                    <a:latin typeface="Calibri" charset="0"/>
                    <a:ea typeface="Calibri" charset="0"/>
                    <a:cs typeface="Calibri" charset="0"/>
                  </a:rPr>
                  <a:t>(not automatic)</a:t>
                </a:r>
              </a:p>
              <a:p>
                <a:r>
                  <a:rPr lang="en-US" dirty="0">
                    <a:latin typeface="Calibri" charset="0"/>
                    <a:ea typeface="Calibri" charset="0"/>
                    <a:cs typeface="Calibri" charset="0"/>
                  </a:rPr>
                  <a:t>Use </a:t>
                </a:r>
                <a:r>
                  <a:rPr lang="de-DE" b="1" dirty="0">
                    <a:solidFill>
                      <a:srgbClr val="CCFF00"/>
                    </a:solidFill>
                    <a:latin typeface="Courier New" charset="0"/>
                    <a:ea typeface="Courier New" charset="0"/>
                    <a:cs typeface="Courier New" charset="0"/>
                  </a:rPr>
                  <a:t>3dClustSim</a:t>
                </a:r>
                <a:r>
                  <a:rPr lang="en-US" dirty="0"/>
                  <a:t> </a:t>
                </a:r>
                <a:r>
                  <a:rPr lang="en-US" dirty="0">
                    <a:latin typeface="Calibri" charset="0"/>
                    <a:ea typeface="Calibri" charset="0"/>
                    <a:cs typeface="Calibri" charset="0"/>
                  </a:rPr>
                  <a:t>with ‘</a:t>
                </a:r>
                <a:r>
                  <a:rPr lang="en-US" dirty="0">
                    <a:solidFill>
                      <a:srgbClr val="FFFF00"/>
                    </a:solidFill>
                    <a:latin typeface="Calibri" charset="0"/>
                    <a:ea typeface="Calibri" charset="0"/>
                    <a:cs typeface="Calibri" charset="0"/>
                  </a:rPr>
                  <a:t>-acf</a:t>
                </a:r>
                <a:r>
                  <a:rPr lang="en-US" dirty="0">
                    <a:latin typeface="Calibri" charset="0"/>
                    <a:ea typeface="Calibri" charset="0"/>
                    <a:cs typeface="Calibri" charset="0"/>
                  </a:rPr>
                  <a:t>’ option </a:t>
                </a:r>
                <a:r>
                  <a:rPr lang="en-US" sz="3200" dirty="0">
                    <a:latin typeface="Calibri" charset="0"/>
                    <a:ea typeface="Calibri" charset="0"/>
                    <a:cs typeface="Calibri" charset="0"/>
                  </a:rPr>
                  <a:t>(giving it the 3 averaged parameters)</a:t>
                </a:r>
                <a:r>
                  <a:rPr lang="en-US" dirty="0">
                    <a:latin typeface="Calibri" charset="0"/>
                    <a:ea typeface="Calibri" charset="0"/>
                    <a:cs typeface="Calibri" charset="0"/>
                  </a:rPr>
                  <a:t> to get cluster size threshold tables for group analysis</a:t>
                </a:r>
              </a:p>
              <a:p>
                <a:pPr lvl="1"/>
                <a:r>
                  <a:rPr lang="en-US" dirty="0">
                    <a:latin typeface="Calibri" charset="0"/>
                    <a:ea typeface="Calibri" charset="0"/>
                    <a:cs typeface="Calibri" charset="0"/>
                  </a:rPr>
                  <a:t>This method is OK, </a:t>
                </a:r>
                <a:r>
                  <a:rPr lang="en-US" dirty="0">
                    <a:solidFill>
                      <a:srgbClr val="FFFF00"/>
                    </a:solidFill>
                    <a:latin typeface="Calibri" charset="0"/>
                    <a:ea typeface="Calibri" charset="0"/>
                    <a:cs typeface="Calibri" charset="0"/>
                  </a:rPr>
                  <a:t>if per-voxel </a:t>
                </a:r>
                <a:r>
                  <a:rPr lang="en-US" i="1" dirty="0">
                    <a:solidFill>
                      <a:srgbClr val="FFFF00"/>
                    </a:solidFill>
                    <a:latin typeface="Calibri" charset="0"/>
                    <a:ea typeface="Calibri" charset="0"/>
                    <a:cs typeface="Calibri" charset="0"/>
                  </a:rPr>
                  <a:t>p</a:t>
                </a:r>
                <a:r>
                  <a:rPr lang="en-US" dirty="0">
                    <a:solidFill>
                      <a:srgbClr val="FFFF00"/>
                    </a:solidFill>
                    <a:latin typeface="Calibri" charset="0"/>
                    <a:ea typeface="Calibri" charset="0"/>
                    <a:cs typeface="Calibri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i="1" smtClean="0">
                        <a:solidFill>
                          <a:srgbClr val="FFFF00"/>
                        </a:solidFill>
                        <a:latin typeface="Cambria Math" charset="0"/>
                        <a:ea typeface="Cambria Math" charset="0"/>
                        <a:cs typeface="Cambria Math" charset="0"/>
                      </a:rPr>
                      <m:t>≤</m:t>
                    </m:r>
                  </m:oMath>
                </a14:m>
                <a:r>
                  <a:rPr lang="en-US" dirty="0">
                    <a:solidFill>
                      <a:srgbClr val="FFFF00"/>
                    </a:solidFill>
                    <a:latin typeface="Calibri" charset="0"/>
                    <a:ea typeface="Calibri" charset="0"/>
                    <a:cs typeface="Calibri" charset="0"/>
                  </a:rPr>
                  <a:t> 0.002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4668" y="962540"/>
                <a:ext cx="9027583" cy="5726006"/>
              </a:xfrm>
              <a:blipFill>
                <a:blip r:embed="rId2"/>
                <a:stretch>
                  <a:fillRect l="-1826" t="-1770" r="-1124" b="-331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35126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281" y="30048"/>
            <a:ext cx="8657617" cy="1120140"/>
          </a:xfrm>
        </p:spPr>
        <p:txBody>
          <a:bodyPr>
            <a:noAutofit/>
          </a:bodyPr>
          <a:lstStyle/>
          <a:p>
            <a:pPr>
              <a:lnSpc>
                <a:spcPts val="4300"/>
              </a:lnSpc>
            </a:pPr>
            <a:r>
              <a:rPr lang="en-US" sz="4400" dirty="0">
                <a:latin typeface="Calibri" charset="0"/>
                <a:ea typeface="Calibri" charset="0"/>
                <a:cs typeface="Calibri" charset="0"/>
              </a:rPr>
              <a:t>2) A Different Solution</a:t>
            </a:r>
            <a:r>
              <a:rPr lang="en-US" sz="4000" b="0" dirty="0">
                <a:latin typeface="Calibri" charset="0"/>
                <a:ea typeface="Calibri" charset="0"/>
                <a:cs typeface="Calibri" charset="0"/>
              </a:rPr>
              <a:t>:</a:t>
            </a:r>
            <a:br>
              <a:rPr lang="en-US" sz="4000" b="0" dirty="0">
                <a:latin typeface="Calibri" charset="0"/>
                <a:ea typeface="Calibri" charset="0"/>
                <a:cs typeface="Calibri" charset="0"/>
              </a:rPr>
            </a:br>
            <a:r>
              <a:rPr lang="en-US" sz="4000" b="0" i="1" u="none" dirty="0">
                <a:latin typeface="Calibri" charset="0"/>
                <a:ea typeface="Calibri" charset="0"/>
                <a:cs typeface="Calibri" charset="0"/>
              </a:rPr>
              <a:t>Nonparametric </a:t>
            </a:r>
            <a:r>
              <a:rPr lang="en-US" sz="4000" b="0" u="none" dirty="0">
                <a:latin typeface="Calibri" charset="0"/>
                <a:ea typeface="Calibri" charset="0"/>
                <a:cs typeface="Calibri" charset="0"/>
              </a:rPr>
              <a:t>Clustering in </a:t>
            </a:r>
            <a:r>
              <a:rPr lang="en-US" sz="4000" b="0" u="none" dirty="0">
                <a:latin typeface="Arial Rounded MT Bold" charset="0"/>
                <a:ea typeface="Arial Rounded MT Bold" charset="0"/>
                <a:cs typeface="Arial Rounded MT Bold" charset="0"/>
              </a:rPr>
              <a:t>AFNI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62326"/>
            <a:ext cx="9144000" cy="4617720"/>
          </a:xfrm>
          <a:prstGeom prst="rect">
            <a:avLst/>
          </a:prstGeom>
          <a:ln>
            <a:solidFill>
              <a:srgbClr val="C00000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200611" y="5798334"/>
            <a:ext cx="87427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US" sz="2800" b="0" dirty="0">
                <a:solidFill>
                  <a:srgbClr val="FFFDAF"/>
                </a:solidFill>
                <a:latin typeface="Calibri" charset="0"/>
                <a:ea typeface="Calibri" charset="0"/>
                <a:cs typeface="Calibri" charset="0"/>
              </a:rPr>
              <a:t>t</a:t>
            </a:r>
            <a:r>
              <a:rPr lang="en-US" sz="2800" b="0" i="0" dirty="0">
                <a:solidFill>
                  <a:srgbClr val="FFFDAF"/>
                </a:solidFill>
                <a:latin typeface="Calibri" charset="0"/>
                <a:ea typeface="Calibri" charset="0"/>
                <a:cs typeface="Calibri" charset="0"/>
              </a:rPr>
              <a:t>-test residuals are permuted/randomized (10000 times)</a:t>
            </a:r>
          </a:p>
          <a:p>
            <a:pPr marL="342900" indent="-342900">
              <a:buFont typeface="Arial" charset="0"/>
              <a:buChar char="•"/>
            </a:pPr>
            <a:r>
              <a:rPr lang="en-US" sz="2400" b="0" i="0" dirty="0">
                <a:solidFill>
                  <a:srgbClr val="FFFDAF"/>
                </a:solidFill>
                <a:latin typeface="Calibri" charset="0"/>
                <a:ea typeface="Calibri" charset="0"/>
                <a:cs typeface="Calibri" charset="0"/>
              </a:rPr>
              <a:t>10000 re-</a:t>
            </a:r>
            <a:r>
              <a:rPr lang="en-US" sz="2400" b="0" dirty="0">
                <a:solidFill>
                  <a:srgbClr val="FFFDAF"/>
                </a:solidFill>
                <a:latin typeface="Calibri" charset="0"/>
                <a:ea typeface="Calibri" charset="0"/>
                <a:cs typeface="Calibri" charset="0"/>
              </a:rPr>
              <a:t>t</a:t>
            </a:r>
            <a:r>
              <a:rPr lang="en-US" sz="2400" b="0" i="0" dirty="0">
                <a:solidFill>
                  <a:srgbClr val="FFFDAF"/>
                </a:solidFill>
                <a:latin typeface="Calibri" charset="0"/>
                <a:ea typeface="Calibri" charset="0"/>
                <a:cs typeface="Calibri" charset="0"/>
              </a:rPr>
              <a:t>-tests computed from residuals fed to </a:t>
            </a:r>
            <a:r>
              <a:rPr lang="en-US" sz="2400" i="0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3dClustSim</a:t>
            </a:r>
          </a:p>
        </p:txBody>
      </p:sp>
    </p:spTree>
    <p:extLst>
      <p:ext uri="{BB962C8B-B14F-4D97-AF65-F5344CB8AC3E}">
        <p14:creationId xmlns:p14="http://schemas.microsoft.com/office/powerpoint/2010/main" val="1175490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668" y="-38288"/>
            <a:ext cx="9059332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Calibri" charset="0"/>
                <a:ea typeface="Calibri" charset="0"/>
                <a:cs typeface="Calibri" charset="0"/>
              </a:rPr>
              <a:t>2) How to: Nonparametric Clustering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68" y="985706"/>
            <a:ext cx="9027583" cy="5578823"/>
          </a:xfrm>
        </p:spPr>
        <p:txBody>
          <a:bodyPr>
            <a:normAutofit/>
          </a:bodyPr>
          <a:lstStyle/>
          <a:p>
            <a:r>
              <a:rPr lang="en-US" b="1" dirty="0">
                <a:latin typeface="Calibri" charset="0"/>
                <a:ea typeface="Calibri" charset="0"/>
                <a:cs typeface="Calibri" charset="0"/>
              </a:rPr>
              <a:t>Only for </a:t>
            </a:r>
            <a:r>
              <a:rPr lang="en-US" b="1" i="1" dirty="0">
                <a:latin typeface="Calibri" charset="0"/>
                <a:ea typeface="Calibri" charset="0"/>
                <a:cs typeface="Calibri" charset="0"/>
              </a:rPr>
              <a:t>t</a:t>
            </a:r>
            <a:r>
              <a:rPr lang="en-US" b="1" dirty="0">
                <a:latin typeface="Calibri" charset="0"/>
                <a:ea typeface="Calibri" charset="0"/>
                <a:cs typeface="Calibri" charset="0"/>
              </a:rPr>
              <a:t>-tests 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(or GLM) </a:t>
            </a:r>
            <a:r>
              <a:rPr lang="en-US" b="1" dirty="0">
                <a:latin typeface="Calibri" charset="0"/>
                <a:ea typeface="Calibri" charset="0"/>
                <a:cs typeface="Calibri" charset="0"/>
              </a:rPr>
              <a:t>at this time</a:t>
            </a:r>
          </a:p>
          <a:p>
            <a:pPr lvl="1"/>
            <a:r>
              <a:rPr lang="en-US" dirty="0">
                <a:latin typeface="Calibri" charset="0"/>
                <a:ea typeface="Calibri" charset="0"/>
                <a:cs typeface="Calibri" charset="0"/>
              </a:rPr>
              <a:t>Re-running many </a:t>
            </a:r>
            <a:r>
              <a:rPr lang="en-US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3dLME</a:t>
            </a:r>
            <a:r>
              <a:rPr lang="en-US" dirty="0">
                <a:solidFill>
                  <a:srgbClr val="CCFF00"/>
                </a:solidFill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cases (</a:t>
            </a:r>
            <a:r>
              <a:rPr lang="en-US" i="1" dirty="0">
                <a:latin typeface="Calibri" charset="0"/>
                <a:ea typeface="Calibri" charset="0"/>
                <a:cs typeface="Calibri" charset="0"/>
              </a:rPr>
              <a:t>e.g.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) is too slow</a:t>
            </a:r>
          </a:p>
          <a:p>
            <a:pPr>
              <a:buClr>
                <a:schemeClr val="bg1"/>
              </a:buClr>
            </a:pPr>
            <a:r>
              <a:rPr lang="en-US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3dttest++</a:t>
            </a:r>
            <a:r>
              <a:rPr lang="en-US" b="1" dirty="0">
                <a:solidFill>
                  <a:srgbClr val="CCFF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with the </a:t>
            </a:r>
            <a:r>
              <a:rPr lang="en-US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–Clustsim</a:t>
            </a:r>
            <a:r>
              <a:rPr lang="en-US" b="1" dirty="0">
                <a:solidFill>
                  <a:srgbClr val="CCFF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option</a:t>
            </a:r>
          </a:p>
          <a:p>
            <a:r>
              <a:rPr lang="en-US" dirty="0">
                <a:latin typeface="Calibri" charset="0"/>
                <a:ea typeface="Calibri" charset="0"/>
                <a:cs typeface="Calibri" charset="0"/>
              </a:rPr>
              <a:t>Gives excellent FPR control </a:t>
            </a:r>
            <a:r>
              <a:rPr lang="en-US" dirty="0">
                <a:solidFill>
                  <a:srgbClr val="FFFF00"/>
                </a:solidFill>
                <a:latin typeface="Calibri" charset="0"/>
                <a:ea typeface="Calibri" charset="0"/>
                <a:cs typeface="Calibri" charset="0"/>
                <a:sym typeface="Wingdings"/>
              </a:rPr>
              <a:t></a:t>
            </a:r>
          </a:p>
          <a:p>
            <a:r>
              <a:rPr lang="en-US" dirty="0">
                <a:latin typeface="Calibri" charset="0"/>
                <a:ea typeface="Calibri" charset="0"/>
                <a:cs typeface="Calibri" charset="0"/>
                <a:sym typeface="Wingdings"/>
              </a:rPr>
              <a:t>Has fairly large cluster-size thresholds </a:t>
            </a:r>
            <a:r>
              <a:rPr lang="en-US" dirty="0">
                <a:solidFill>
                  <a:srgbClr val="CCFF00"/>
                </a:solidFill>
                <a:latin typeface="Calibri" charset="0"/>
                <a:ea typeface="Calibri" charset="0"/>
                <a:cs typeface="Calibri" charset="0"/>
                <a:sym typeface="Wingdings"/>
              </a:rPr>
              <a:t></a:t>
            </a:r>
          </a:p>
          <a:p>
            <a:pPr lvl="1"/>
            <a:r>
              <a:rPr lang="en-US" sz="3600" dirty="0">
                <a:latin typeface="Calibri" charset="0"/>
                <a:ea typeface="Calibri" charset="0"/>
                <a:cs typeface="Calibri" charset="0"/>
                <a:sym typeface="Wingdings"/>
              </a:rPr>
              <a:t> Led me to next set of ideas </a:t>
            </a:r>
            <a:r>
              <a:rPr lang="en-US" sz="3600" dirty="0">
                <a:solidFill>
                  <a:srgbClr val="FFFF00"/>
                </a:solidFill>
              </a:rPr>
              <a:t>➾➾</a:t>
            </a:r>
            <a:endParaRPr lang="en-US" sz="3600" b="1" dirty="0">
              <a:effectLst>
                <a:glow rad="622300">
                  <a:srgbClr val="FFFDAF">
                    <a:alpha val="40000"/>
                  </a:srgbClr>
                </a:glo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65370" y="6429980"/>
            <a:ext cx="1293046" cy="307777"/>
          </a:xfrm>
          <a:prstGeom prst="rect">
            <a:avLst/>
          </a:prstGeom>
          <a:noFill/>
          <a:ln>
            <a:solidFill>
              <a:schemeClr val="tx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</a:schemeClr>
                </a:solidFill>
              </a:rPr>
              <a:t>RWC: Feb 2017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65CD8C-685B-3C4F-B0BD-8C39244600E8}"/>
              </a:ext>
            </a:extLst>
          </p:cNvPr>
          <p:cNvSpPr txBox="1"/>
          <p:nvPr/>
        </p:nvSpPr>
        <p:spPr>
          <a:xfrm>
            <a:off x="7153155" y="4190035"/>
            <a:ext cx="15675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FFFF00"/>
                </a:solidFill>
                <a:effectLst>
                  <a:glow rad="622300">
                    <a:srgbClr val="FFFDAF">
                      <a:alpha val="40000"/>
                    </a:srgbClr>
                  </a:glow>
                </a:effectLst>
                <a:latin typeface="Arial Rounded MT Bold" panose="020F0704030504030204" pitchFamily="34" charset="77"/>
              </a:rPr>
              <a:t>ETAC</a:t>
            </a:r>
            <a:r>
              <a:rPr lang="en-US" sz="3600" dirty="0">
                <a:solidFill>
                  <a:srgbClr val="FFFF00"/>
                </a:solidFill>
                <a:effectLst>
                  <a:glow rad="622300">
                    <a:srgbClr val="FFFDAF">
                      <a:alpha val="40000"/>
                    </a:srgbClr>
                  </a:glow>
                </a:effectLst>
              </a:rPr>
              <a:t>!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7638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Arbitrary Choices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982508"/>
            <a:ext cx="8915400" cy="5675244"/>
          </a:xfrm>
        </p:spPr>
        <p:txBody>
          <a:bodyPr/>
          <a:lstStyle/>
          <a:p>
            <a:pPr>
              <a:spcBef>
                <a:spcPts val="464"/>
              </a:spcBef>
            </a:pPr>
            <a:r>
              <a:rPr lang="en-US" dirty="0"/>
              <a:t>I’ve mentioned two parameters that must be chosen by the researcher in the “usual” methods:</a:t>
            </a:r>
          </a:p>
          <a:p>
            <a:pPr lvl="1">
              <a:spcBef>
                <a:spcPts val="464"/>
              </a:spcBef>
            </a:pPr>
            <a:r>
              <a:rPr lang="en-US" dirty="0"/>
              <a:t>Voxel-wise </a:t>
            </a:r>
            <a:r>
              <a:rPr lang="en-US" i="1" dirty="0"/>
              <a:t>p</a:t>
            </a:r>
            <a:r>
              <a:rPr lang="en-US" dirty="0"/>
              <a:t>-value for first-level thresholding</a:t>
            </a:r>
          </a:p>
          <a:p>
            <a:pPr lvl="2">
              <a:spcBef>
                <a:spcPts val="464"/>
              </a:spcBef>
              <a:buClr>
                <a:schemeClr val="bg1"/>
              </a:buClr>
            </a:pPr>
            <a:r>
              <a:rPr lang="en-US" dirty="0">
                <a:solidFill>
                  <a:srgbClr val="FFFDAF"/>
                </a:solidFill>
              </a:rPr>
              <a:t>Typical FMRI values range from 0.001 to 0.01</a:t>
            </a:r>
          </a:p>
          <a:p>
            <a:pPr lvl="1">
              <a:spcBef>
                <a:spcPts val="464"/>
              </a:spcBef>
            </a:pPr>
            <a:r>
              <a:rPr lang="en-US" dirty="0"/>
              <a:t>Amount of spatial blurring to add to data</a:t>
            </a:r>
          </a:p>
          <a:p>
            <a:pPr lvl="2">
              <a:spcBef>
                <a:spcPts val="464"/>
              </a:spcBef>
              <a:buClr>
                <a:schemeClr val="bg1"/>
              </a:buClr>
            </a:pPr>
            <a:r>
              <a:rPr lang="en-US" dirty="0">
                <a:solidFill>
                  <a:srgbClr val="FFFDAF"/>
                </a:solidFill>
              </a:rPr>
              <a:t>Typical FMRI values range from 4 to 10 mm</a:t>
            </a:r>
          </a:p>
          <a:p>
            <a:pPr>
              <a:spcBef>
                <a:spcPts val="464"/>
              </a:spcBef>
            </a:pPr>
            <a:r>
              <a:rPr lang="en-US" dirty="0"/>
              <a:t>But there are no “best” values </a:t>
            </a:r>
            <a:r>
              <a:rPr lang="en-US" dirty="0">
                <a:solidFill>
                  <a:srgbClr val="FFFF00"/>
                </a:solidFill>
                <a:sym typeface="Wingdings"/>
              </a:rPr>
              <a:t></a:t>
            </a:r>
          </a:p>
          <a:p>
            <a:pPr lvl="1">
              <a:spcBef>
                <a:spcPts val="464"/>
              </a:spcBef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  <a:sym typeface="Wingdings"/>
              </a:rPr>
              <a:t>ETAC</a:t>
            </a:r>
            <a:r>
              <a:rPr lang="en-US" dirty="0">
                <a:sym typeface="Wingdings"/>
              </a:rPr>
              <a:t> can rescue you</a:t>
            </a:r>
            <a:r>
              <a:rPr lang="en-US" i="1" dirty="0">
                <a:solidFill>
                  <a:srgbClr val="FFFF00"/>
                </a:solidFill>
                <a:sym typeface="Wingdings"/>
              </a:rPr>
              <a:t>!</a:t>
            </a:r>
            <a:r>
              <a:rPr lang="en-US" dirty="0">
                <a:sym typeface="Wingdings"/>
              </a:rPr>
              <a:t> </a:t>
            </a:r>
            <a:r>
              <a:rPr lang="en-US" sz="2800" dirty="0">
                <a:sym typeface="Wingdings"/>
              </a:rPr>
              <a:t>(from these choices)</a:t>
            </a:r>
            <a:r>
              <a:rPr lang="en-US" sz="3600" i="1" dirty="0">
                <a:solidFill>
                  <a:srgbClr val="FFFF00"/>
                </a:solidFill>
                <a:sym typeface="Wingdings"/>
              </a:rPr>
              <a:t> </a:t>
            </a:r>
            <a:r>
              <a:rPr lang="en-US" sz="3600" dirty="0">
                <a:solidFill>
                  <a:srgbClr val="FFFF00"/>
                </a:solidFill>
                <a:sym typeface="Wingdings"/>
              </a:rPr>
              <a:t></a:t>
            </a:r>
            <a:endParaRPr lang="en-US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747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304" y="132017"/>
            <a:ext cx="8310716" cy="838200"/>
          </a:xfrm>
        </p:spPr>
        <p:txBody>
          <a:bodyPr/>
          <a:lstStyle/>
          <a:p>
            <a:r>
              <a:rPr lang="en-US" dirty="0"/>
              <a:t>3) </a:t>
            </a: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ETAC</a:t>
            </a:r>
            <a:endParaRPr lang="en-US" u="none" dirty="0">
              <a:solidFill>
                <a:srgbClr val="CC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046417"/>
            <a:ext cx="8915400" cy="5638800"/>
          </a:xfrm>
        </p:spPr>
        <p:txBody>
          <a:bodyPr/>
          <a:lstStyle/>
          <a:p>
            <a:pPr>
              <a:lnSpc>
                <a:spcPts val="4220"/>
              </a:lnSpc>
              <a:spcBef>
                <a:spcPts val="1464"/>
              </a:spcBef>
              <a:buClr>
                <a:schemeClr val="bg1"/>
              </a:buClr>
            </a:pPr>
            <a:r>
              <a:rPr lang="en-US" b="1" dirty="0">
                <a:solidFill>
                  <a:srgbClr val="FFFF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E</a:t>
            </a:r>
            <a:r>
              <a:rPr lang="en-US" dirty="0"/>
              <a:t>quitable </a:t>
            </a:r>
            <a:r>
              <a:rPr lang="en-US" b="1" dirty="0">
                <a:solidFill>
                  <a:srgbClr val="FFFF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T</a:t>
            </a:r>
            <a:r>
              <a:rPr lang="en-US" dirty="0"/>
              <a:t>hresholding </a:t>
            </a:r>
            <a:r>
              <a:rPr lang="en-US" b="1" dirty="0">
                <a:solidFill>
                  <a:srgbClr val="FFFF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</a:t>
            </a:r>
            <a:r>
              <a:rPr lang="en-US" dirty="0"/>
              <a:t>nd </a:t>
            </a:r>
            <a:r>
              <a:rPr lang="en-US" b="1" dirty="0">
                <a:solidFill>
                  <a:srgbClr val="FFFF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C</a:t>
            </a:r>
            <a:r>
              <a:rPr lang="en-US" dirty="0"/>
              <a:t>lustering</a:t>
            </a:r>
          </a:p>
          <a:p>
            <a:pPr>
              <a:lnSpc>
                <a:spcPts val="4220"/>
              </a:lnSpc>
              <a:spcBef>
                <a:spcPts val="1464"/>
              </a:spcBef>
              <a:buClr>
                <a:schemeClr val="bg1"/>
              </a:buClr>
            </a:pPr>
            <a:r>
              <a:rPr lang="en-US" dirty="0"/>
              <a:t>Uses </a:t>
            </a:r>
            <a:r>
              <a:rPr lang="en-US" i="1" dirty="0"/>
              <a:t>multiple</a:t>
            </a:r>
            <a:r>
              <a:rPr lang="en-US" dirty="0"/>
              <a:t> sub-methods at same time</a:t>
            </a:r>
          </a:p>
          <a:p>
            <a:pPr lvl="1">
              <a:lnSpc>
                <a:spcPts val="4220"/>
              </a:lnSpc>
              <a:spcBef>
                <a:spcPts val="1464"/>
              </a:spcBef>
              <a:buClr>
                <a:schemeClr val="bg1"/>
              </a:buClr>
            </a:pPr>
            <a:r>
              <a:rPr lang="en-US" b="1" dirty="0">
                <a:solidFill>
                  <a:srgbClr val="FFFF00"/>
                </a:solidFill>
              </a:rPr>
              <a:t>Equity</a:t>
            </a:r>
            <a:r>
              <a:rPr lang="en-US" dirty="0"/>
              <a:t> = </a:t>
            </a:r>
            <a:r>
              <a:rPr lang="en-US" b="1" dirty="0">
                <a:solidFill>
                  <a:srgbClr val="CCFF00"/>
                </a:solidFill>
              </a:rPr>
              <a:t>balancing</a:t>
            </a:r>
            <a:r>
              <a:rPr lang="en-US" b="1" dirty="0"/>
              <a:t> </a:t>
            </a:r>
            <a:r>
              <a:rPr lang="en-US" dirty="0"/>
              <a:t>FPRs of sub-methods</a:t>
            </a:r>
          </a:p>
          <a:p>
            <a:pPr marL="742950" indent="-742950">
              <a:lnSpc>
                <a:spcPts val="4220"/>
              </a:lnSpc>
              <a:spcBef>
                <a:spcPts val="1464"/>
              </a:spcBef>
              <a:buClr>
                <a:schemeClr val="bg1"/>
              </a:buClr>
              <a:buFont typeface="+mj-lt"/>
              <a:buAutoNum type="arabicParenR"/>
            </a:pPr>
            <a:r>
              <a:rPr lang="en-US" dirty="0"/>
              <a:t> Voxel-wise thresholding at </a:t>
            </a:r>
            <a:r>
              <a:rPr lang="en-US" i="1" dirty="0"/>
              <a:t>multiple</a:t>
            </a:r>
            <a:r>
              <a:rPr lang="en-US" dirty="0"/>
              <a:t> </a:t>
            </a:r>
            <a:r>
              <a:rPr lang="en-US" i="1" dirty="0"/>
              <a:t>p</a:t>
            </a:r>
            <a:r>
              <a:rPr lang="en-US" dirty="0"/>
              <a:t>-values, then cluster-FOM thresholding</a:t>
            </a:r>
          </a:p>
          <a:p>
            <a:pPr marL="742950" indent="-742950">
              <a:lnSpc>
                <a:spcPts val="4220"/>
              </a:lnSpc>
              <a:spcBef>
                <a:spcPts val="1464"/>
              </a:spcBef>
              <a:buClr>
                <a:schemeClr val="bg1"/>
              </a:buClr>
              <a:buFont typeface="+mj-lt"/>
              <a:buAutoNum type="arabicParenR"/>
            </a:pPr>
            <a:r>
              <a:rPr lang="en-US" dirty="0"/>
              <a:t> </a:t>
            </a:r>
            <a:r>
              <a:rPr lang="en-US" i="1" dirty="0"/>
              <a:t>Multiple</a:t>
            </a:r>
            <a:r>
              <a:rPr lang="en-US" dirty="0"/>
              <a:t> cases of spatial blurring</a:t>
            </a:r>
          </a:p>
          <a:p>
            <a:pPr>
              <a:lnSpc>
                <a:spcPts val="4220"/>
              </a:lnSpc>
              <a:spcBef>
                <a:spcPts val="1464"/>
              </a:spcBef>
              <a:buClr>
                <a:schemeClr val="bg1"/>
              </a:buClr>
            </a:pPr>
            <a:r>
              <a:rPr lang="en-US" dirty="0"/>
              <a:t>No model for ACF</a:t>
            </a:r>
          </a:p>
          <a:p>
            <a:pPr lvl="1">
              <a:lnSpc>
                <a:spcPts val="4220"/>
              </a:lnSpc>
              <a:spcBef>
                <a:spcPts val="1464"/>
              </a:spcBef>
              <a:buClr>
                <a:schemeClr val="bg1"/>
              </a:buClr>
            </a:pPr>
            <a:r>
              <a:rPr lang="en-US" dirty="0"/>
              <a:t>As before, uses </a:t>
            </a:r>
            <a:r>
              <a:rPr lang="en-US" dirty="0">
                <a:solidFill>
                  <a:srgbClr val="FFFF00"/>
                </a:solidFill>
              </a:rPr>
              <a:t>randomization/permutation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09734" y="57536"/>
            <a:ext cx="2806859" cy="923330"/>
          </a:xfrm>
          <a:prstGeom prst="rect">
            <a:avLst/>
          </a:prstGeom>
          <a:noFill/>
        </p:spPr>
        <p:txBody>
          <a:bodyPr wrap="none" lIns="0" tIns="0" rIns="0" bIns="0" rtlCol="0" anchor="ctr">
            <a:spAutoFit/>
          </a:bodyPr>
          <a:lstStyle/>
          <a:p>
            <a:r>
              <a:rPr lang="en-US" sz="4400" i="0" dirty="0">
                <a:solidFill>
                  <a:srgbClr val="CCFF00"/>
                </a:solidFill>
                <a:sym typeface="Wingdings"/>
              </a:rPr>
              <a:t></a:t>
            </a:r>
            <a:r>
              <a:rPr lang="en-US" i="0" dirty="0">
                <a:solidFill>
                  <a:srgbClr val="CCFF00"/>
                </a:solidFill>
                <a:sym typeface="Wingdings"/>
              </a:rPr>
              <a:t> </a:t>
            </a:r>
            <a:r>
              <a:rPr lang="en-US" sz="4800" i="0" dirty="0">
                <a:solidFill>
                  <a:srgbClr val="CCFF00"/>
                </a:solidFill>
                <a:sym typeface="Wingdings"/>
              </a:rPr>
              <a:t></a:t>
            </a:r>
            <a:r>
              <a:rPr lang="en-US" i="0" dirty="0">
                <a:solidFill>
                  <a:srgbClr val="CCFF00"/>
                </a:solidFill>
                <a:sym typeface="Wingdings"/>
              </a:rPr>
              <a:t>  </a:t>
            </a:r>
            <a:r>
              <a:rPr lang="en-US" sz="6000" i="0" dirty="0">
                <a:solidFill>
                  <a:srgbClr val="CCFF00"/>
                </a:solidFill>
                <a:sym typeface="Wingdings"/>
              </a:rPr>
              <a:t></a:t>
            </a:r>
            <a:endParaRPr lang="en-US" i="0" dirty="0"/>
          </a:p>
        </p:txBody>
      </p:sp>
    </p:spTree>
    <p:extLst>
      <p:ext uri="{BB962C8B-B14F-4D97-AF65-F5344CB8AC3E}">
        <p14:creationId xmlns:p14="http://schemas.microsoft.com/office/powerpoint/2010/main" val="1238098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95324"/>
            <a:ext cx="8915400" cy="838200"/>
          </a:xfrm>
        </p:spPr>
        <p:txBody>
          <a:bodyPr/>
          <a:lstStyle/>
          <a:p>
            <a:r>
              <a:rPr lang="en-US" dirty="0"/>
              <a:t>Equity: Multi-Thresholding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854" y="3794313"/>
            <a:ext cx="6920361" cy="245684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786" y="990601"/>
            <a:ext cx="5610182" cy="263559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24223" y="1340992"/>
            <a:ext cx="2782736" cy="646331"/>
          </a:xfrm>
          <a:prstGeom prst="rect">
            <a:avLst/>
          </a:prstGeom>
          <a:solidFill>
            <a:srgbClr val="FFFDAF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1800" dirty="0"/>
              <a:t>Voxel configurations in</a:t>
            </a:r>
          </a:p>
          <a:p>
            <a:pPr algn="ctr"/>
            <a:r>
              <a:rPr lang="en-US" sz="1800" dirty="0"/>
              <a:t>here will be accepted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226243" y="3825591"/>
            <a:ext cx="5213717" cy="1200329"/>
          </a:xfrm>
          <a:prstGeom prst="rect">
            <a:avLst/>
          </a:prstGeom>
          <a:solidFill>
            <a:srgbClr val="FFFDAF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800" dirty="0"/>
              <a:t>Voxel configurations in here will be accepted;</a:t>
            </a:r>
          </a:p>
          <a:p>
            <a:pPr algn="ctr"/>
            <a:r>
              <a:rPr lang="en-US" sz="1800" dirty="0"/>
              <a:t>Individual thresholds fall along</a:t>
            </a:r>
          </a:p>
          <a:p>
            <a:pPr algn="ctr"/>
            <a:r>
              <a:rPr lang="en-US" sz="1800" dirty="0"/>
              <a:t>the same </a:t>
            </a:r>
            <a:r>
              <a:rPr lang="en-US" sz="1800" i="1" dirty="0"/>
              <a:t>t</a:t>
            </a:r>
            <a:r>
              <a:rPr lang="en-US" sz="1800" dirty="0"/>
              <a:t>-vs-cluster-size</a:t>
            </a:r>
          </a:p>
          <a:p>
            <a:pPr algn="ctr"/>
            <a:r>
              <a:rPr lang="en-US" sz="1800" dirty="0"/>
              <a:t>tradeoff curve = </a:t>
            </a:r>
            <a:r>
              <a:rPr lang="en-US" sz="1800" b="1" dirty="0">
                <a:solidFill>
                  <a:srgbClr val="002060"/>
                </a:solidFill>
              </a:rPr>
              <a:t>equity (balance)</a:t>
            </a:r>
            <a:endParaRPr lang="en-US" sz="1800" dirty="0">
              <a:solidFill>
                <a:srgbClr val="00206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79999" y="2644145"/>
            <a:ext cx="2586055" cy="92333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002060"/>
                </a:solidFill>
              </a:rPr>
              <a:t>Single per-voxel</a:t>
            </a:r>
          </a:p>
          <a:p>
            <a:r>
              <a:rPr lang="en-US" sz="1800" b="1" i="1" dirty="0">
                <a:solidFill>
                  <a:srgbClr val="002060"/>
                </a:solidFill>
              </a:rPr>
              <a:t>p</a:t>
            </a:r>
            <a:r>
              <a:rPr lang="en-US" sz="1800" b="1" dirty="0">
                <a:solidFill>
                  <a:srgbClr val="002060"/>
                </a:solidFill>
              </a:rPr>
              <a:t>-value threshold</a:t>
            </a:r>
          </a:p>
          <a:p>
            <a:r>
              <a:rPr lang="en-US" sz="1800" b="1" dirty="0">
                <a:solidFill>
                  <a:srgbClr val="002060"/>
                </a:solidFill>
              </a:rPr>
              <a:t>giving 5% global FPR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79999" y="5359053"/>
            <a:ext cx="6323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rgbClr val="002060"/>
                </a:solidFill>
              </a:rPr>
              <a:t>Four per-voxel </a:t>
            </a:r>
            <a:r>
              <a:rPr lang="en-US" sz="1800" b="1" i="1" dirty="0">
                <a:solidFill>
                  <a:srgbClr val="002060"/>
                </a:solidFill>
              </a:rPr>
              <a:t>p</a:t>
            </a:r>
            <a:r>
              <a:rPr lang="en-US" sz="1800" b="1" dirty="0">
                <a:solidFill>
                  <a:srgbClr val="002060"/>
                </a:solidFill>
              </a:rPr>
              <a:t>-</a:t>
            </a:r>
          </a:p>
          <a:p>
            <a:r>
              <a:rPr lang="en-US" sz="1800" b="1" dirty="0">
                <a:solidFill>
                  <a:srgbClr val="002060"/>
                </a:solidFill>
              </a:rPr>
              <a:t>value thresholds, adjusted</a:t>
            </a:r>
          </a:p>
          <a:p>
            <a:r>
              <a:rPr lang="en-US" sz="1800" b="1" dirty="0">
                <a:solidFill>
                  <a:srgbClr val="002060"/>
                </a:solidFill>
              </a:rPr>
              <a:t>to give 5% global FPR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54298" y="3120494"/>
            <a:ext cx="2841483" cy="369332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800" dirty="0">
                <a:solidFill>
                  <a:srgbClr val="C00000"/>
                </a:solidFill>
              </a:rPr>
              <a:t>= 5%</a:t>
            </a:r>
            <a:r>
              <a:rPr lang="en-US" sz="1800" dirty="0"/>
              <a:t> FPR tradeoff curve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017789" y="5634375"/>
            <a:ext cx="2896687" cy="369332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800" dirty="0">
                <a:solidFill>
                  <a:srgbClr val="C00000"/>
                </a:solidFill>
                <a:ea typeface="Symbol" charset="2"/>
                <a:cs typeface="Symbol" charset="2"/>
              </a:rPr>
              <a:t>&lt; 5%</a:t>
            </a:r>
            <a:r>
              <a:rPr lang="en-US" sz="1800" b="1" dirty="0">
                <a:solidFill>
                  <a:srgbClr val="C00000"/>
                </a:solidFill>
                <a:ea typeface="Symbol" charset="2"/>
                <a:cs typeface="Symbol" charset="2"/>
              </a:rPr>
              <a:t> </a:t>
            </a:r>
            <a:r>
              <a:rPr lang="en-US" sz="1800" dirty="0"/>
              <a:t>FPR tradeoff curve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89515" y="6296334"/>
            <a:ext cx="69298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>
                <a:solidFill>
                  <a:srgbClr val="CCFF00"/>
                </a:solidFill>
              </a:rPr>
              <a:t>-log(p) or t- or z-statistic voxel-wise threshold</a:t>
            </a:r>
          </a:p>
        </p:txBody>
      </p:sp>
      <p:sp>
        <p:nvSpPr>
          <p:cNvPr id="15" name="TextBox 14"/>
          <p:cNvSpPr txBox="1"/>
          <p:nvPr/>
        </p:nvSpPr>
        <p:spPr>
          <a:xfrm rot="16200000">
            <a:off x="-1766653" y="3567301"/>
            <a:ext cx="40426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>
                <a:solidFill>
                  <a:srgbClr val="CCFF00"/>
                </a:solidFill>
              </a:rPr>
              <a:t>Cluster-size threshold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638348" y="3958921"/>
            <a:ext cx="1368098" cy="923330"/>
          </a:xfrm>
          <a:prstGeom prst="rect">
            <a:avLst/>
          </a:prstGeom>
          <a:solidFill>
            <a:srgbClr val="FFFDAF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1800" dirty="0">
                <a:solidFill>
                  <a:srgbClr val="590356"/>
                </a:solidFill>
              </a:rPr>
              <a:t>Adjust to</a:t>
            </a:r>
          </a:p>
          <a:p>
            <a:pPr algn="ctr"/>
            <a:r>
              <a:rPr lang="en-US" sz="1800" dirty="0">
                <a:solidFill>
                  <a:srgbClr val="590356"/>
                </a:solidFill>
              </a:rPr>
              <a:t>make final</a:t>
            </a:r>
          </a:p>
          <a:p>
            <a:pPr algn="ctr"/>
            <a:r>
              <a:rPr lang="en-US" sz="1800" dirty="0">
                <a:solidFill>
                  <a:srgbClr val="590356"/>
                </a:solidFill>
              </a:rPr>
              <a:t>FPR 5%</a:t>
            </a:r>
          </a:p>
        </p:txBody>
      </p:sp>
      <p:sp>
        <p:nvSpPr>
          <p:cNvPr id="12" name="Down Arrow 11"/>
          <p:cNvSpPr/>
          <p:nvPr/>
        </p:nvSpPr>
        <p:spPr bwMode="auto">
          <a:xfrm>
            <a:off x="8136809" y="4919296"/>
            <a:ext cx="329886" cy="671779"/>
          </a:xfrm>
          <a:prstGeom prst="downArrow">
            <a:avLst>
              <a:gd name="adj1" fmla="val 50000"/>
              <a:gd name="adj2" fmla="val 54082"/>
            </a:avLst>
          </a:prstGeom>
          <a:solidFill>
            <a:srgbClr val="FFFDAF"/>
          </a:solidFill>
          <a:ln w="9525" cap="flat" cmpd="sng" algn="ctr">
            <a:solidFill>
              <a:srgbClr val="FF66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5400" b="1" i="1" u="none" strike="noStrike" cap="none" normalizeH="0" baseline="0" dirty="0">
              <a:ln>
                <a:noFill/>
              </a:ln>
              <a:solidFill>
                <a:srgbClr val="FFFB09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001962" y="1422547"/>
            <a:ext cx="1560158" cy="923330"/>
          </a:xfrm>
          <a:prstGeom prst="rect">
            <a:avLst/>
          </a:prstGeom>
          <a:solidFill>
            <a:srgbClr val="FFFDAF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1800" dirty="0">
                <a:solidFill>
                  <a:srgbClr val="590356"/>
                </a:solidFill>
              </a:rPr>
              <a:t>This is what</a:t>
            </a:r>
          </a:p>
          <a:p>
            <a:pPr algn="ctr"/>
            <a:r>
              <a:rPr lang="en-US" sz="1800" dirty="0">
                <a:solidFill>
                  <a:srgbClr val="590356"/>
                </a:solidFill>
              </a:rPr>
              <a:t>ClustSim</a:t>
            </a:r>
          </a:p>
          <a:p>
            <a:pPr algn="ctr"/>
            <a:r>
              <a:rPr lang="en-US" sz="1800" dirty="0">
                <a:solidFill>
                  <a:srgbClr val="590356"/>
                </a:solidFill>
              </a:rPr>
              <a:t>computes</a:t>
            </a:r>
          </a:p>
        </p:txBody>
      </p:sp>
      <p:sp>
        <p:nvSpPr>
          <p:cNvPr id="17" name="Down Arrow 16"/>
          <p:cNvSpPr/>
          <p:nvPr/>
        </p:nvSpPr>
        <p:spPr bwMode="auto">
          <a:xfrm>
            <a:off x="7596451" y="2399417"/>
            <a:ext cx="329886" cy="671779"/>
          </a:xfrm>
          <a:prstGeom prst="downArrow">
            <a:avLst>
              <a:gd name="adj1" fmla="val 50000"/>
              <a:gd name="adj2" fmla="val 54082"/>
            </a:avLst>
          </a:prstGeom>
          <a:solidFill>
            <a:srgbClr val="FFFDAF"/>
          </a:solidFill>
          <a:ln w="9525" cap="flat" cmpd="sng" algn="ctr">
            <a:solidFill>
              <a:srgbClr val="FF66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5400" b="1" i="1" u="none" strike="noStrike" cap="none" normalizeH="0" baseline="0" dirty="0">
              <a:ln>
                <a:noFill/>
              </a:ln>
              <a:solidFill>
                <a:srgbClr val="FFFB09"/>
              </a:solidFill>
              <a:effectLst/>
              <a:latin typeface="Arial" charset="0"/>
              <a:ea typeface="ＭＳ Ｐゴシック" charset="0"/>
            </a:endParaRPr>
          </a:p>
        </p:txBody>
      </p:sp>
      <p:cxnSp>
        <p:nvCxnSpPr>
          <p:cNvPr id="18" name="Straight Connector 17"/>
          <p:cNvCxnSpPr/>
          <p:nvPr/>
        </p:nvCxnSpPr>
        <p:spPr bwMode="auto">
          <a:xfrm>
            <a:off x="516297" y="3705705"/>
            <a:ext cx="8551503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rgbClr val="FFFDA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724327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Equity: Across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956018"/>
            <a:ext cx="8915400" cy="5749582"/>
          </a:xfrm>
        </p:spPr>
        <p:txBody>
          <a:bodyPr/>
          <a:lstStyle/>
          <a:p>
            <a:r>
              <a:rPr lang="en-US" dirty="0"/>
              <a:t>Balancing can apply to any multi-choice method for selecting voxel clusters</a:t>
            </a:r>
          </a:p>
          <a:p>
            <a:pPr lvl="1"/>
            <a:r>
              <a:rPr lang="en-US" dirty="0"/>
              <a:t>Each sub-method has a cluster-FOM threshold adjustable to get desired FPR</a:t>
            </a:r>
          </a:p>
          <a:p>
            <a:pPr lvl="1">
              <a:buClr>
                <a:schemeClr val="bg1"/>
              </a:buClr>
            </a:pPr>
            <a:r>
              <a:rPr lang="en-US" dirty="0">
                <a:solidFill>
                  <a:srgbClr val="FFFF00"/>
                </a:solidFill>
              </a:rPr>
              <a:t>Balance</a:t>
            </a:r>
            <a:r>
              <a:rPr lang="en-US" dirty="0"/>
              <a:t> = choose each sub-method’s cluster-FOM threshold to have the same global FPR </a:t>
            </a:r>
            <a:r>
              <a:rPr lang="en-US" dirty="0">
                <a:solidFill>
                  <a:srgbClr val="FFFF00"/>
                </a:solidFill>
              </a:rPr>
              <a:t>α</a:t>
            </a:r>
            <a:r>
              <a:rPr lang="en-US" baseline="-25000" dirty="0">
                <a:solidFill>
                  <a:srgbClr val="FFFF00"/>
                </a:solidFill>
              </a:rPr>
              <a:t>0</a:t>
            </a:r>
            <a:r>
              <a:rPr lang="en-US" dirty="0"/>
              <a:t> &lt; </a:t>
            </a:r>
            <a:r>
              <a:rPr lang="en-US" dirty="0">
                <a:solidFill>
                  <a:srgbClr val="FFFF00"/>
                </a:solidFill>
              </a:rPr>
              <a:t>α</a:t>
            </a:r>
            <a:r>
              <a:rPr lang="en-US" baseline="-25000" dirty="0">
                <a:solidFill>
                  <a:srgbClr val="FFFF00"/>
                </a:solidFill>
              </a:rPr>
              <a:t>Goal</a:t>
            </a:r>
            <a:r>
              <a:rPr lang="en-US" baseline="-25000" dirty="0"/>
              <a:t> </a:t>
            </a:r>
            <a:r>
              <a:rPr lang="en-US" dirty="0"/>
              <a:t>(e.g., 5%)</a:t>
            </a:r>
          </a:p>
          <a:p>
            <a:pPr>
              <a:buClr>
                <a:schemeClr val="bg1"/>
              </a:buClr>
            </a:pPr>
            <a:r>
              <a:rPr lang="en-US" dirty="0">
                <a:solidFill>
                  <a:srgbClr val="FFFF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ETAC</a:t>
            </a:r>
            <a:r>
              <a:rPr lang="en-US" dirty="0">
                <a:solidFill>
                  <a:srgbClr val="FFFF00"/>
                </a:solidFill>
              </a:rPr>
              <a:t> method</a:t>
            </a:r>
            <a:r>
              <a:rPr lang="en-US" sz="3200" dirty="0">
                <a:solidFill>
                  <a:srgbClr val="FFFFFF"/>
                </a:solidFill>
              </a:rPr>
              <a:t> (set union)</a:t>
            </a:r>
            <a:r>
              <a:rPr lang="en-US" dirty="0"/>
              <a:t>: accept a voxel if it survives at least one sub-method</a:t>
            </a:r>
          </a:p>
          <a:p>
            <a:pPr lvl="1"/>
            <a:r>
              <a:rPr lang="en-US" dirty="0"/>
              <a:t>Adjust </a:t>
            </a:r>
            <a:r>
              <a:rPr lang="en-US" dirty="0">
                <a:solidFill>
                  <a:srgbClr val="FFFF00"/>
                </a:solidFill>
              </a:rPr>
              <a:t>α</a:t>
            </a:r>
            <a:r>
              <a:rPr lang="en-US" baseline="-25000" dirty="0">
                <a:solidFill>
                  <a:srgbClr val="FFFF00"/>
                </a:solidFill>
              </a:rPr>
              <a:t>0 </a:t>
            </a:r>
            <a:r>
              <a:rPr lang="en-US" dirty="0"/>
              <a:t>up or down to get final FPR = </a:t>
            </a:r>
            <a:r>
              <a:rPr lang="en-US" dirty="0">
                <a:solidFill>
                  <a:srgbClr val="FFFF00"/>
                </a:solidFill>
              </a:rPr>
              <a:t>α</a:t>
            </a:r>
            <a:r>
              <a:rPr lang="en-US" baseline="-25000" dirty="0">
                <a:solidFill>
                  <a:srgbClr val="FFFF00"/>
                </a:solidFill>
              </a:rPr>
              <a:t>Goal</a:t>
            </a:r>
            <a:endParaRPr lang="en-US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11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Equity: Across Blur Cases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Blurring at </a:t>
            </a:r>
            <a:r>
              <a:rPr lang="en-US" sz="3200" dirty="0"/>
              <a:t>(</a:t>
            </a:r>
            <a:r>
              <a:rPr lang="en-US" sz="3200" i="1" dirty="0"/>
              <a:t>e.g.</a:t>
            </a:r>
            <a:r>
              <a:rPr lang="en-US" sz="3200" dirty="0"/>
              <a:t>) </a:t>
            </a:r>
            <a:r>
              <a:rPr lang="en-US" dirty="0"/>
              <a:t>4, 6, 8, 10 mm</a:t>
            </a:r>
          </a:p>
          <a:p>
            <a:r>
              <a:rPr lang="en-US" dirty="0"/>
              <a:t>Potential to detect both small intense clusters and larger weak clusters</a:t>
            </a:r>
          </a:p>
          <a:p>
            <a:pPr lvl="1"/>
            <a:r>
              <a:rPr lang="en-US" dirty="0"/>
              <a:t>Blur = 10 mm might “wash out” small cluster</a:t>
            </a:r>
          </a:p>
          <a:p>
            <a:pPr lvl="1"/>
            <a:r>
              <a:rPr lang="en-US" dirty="0"/>
              <a:t>Blur = 4 mm might not reduce noise enough to find larger weak cluster</a:t>
            </a:r>
          </a:p>
          <a:p>
            <a:r>
              <a:rPr lang="en-US" dirty="0"/>
              <a:t>Combined with multi-thresholding </a:t>
            </a:r>
            <a:r>
              <a:rPr lang="en-US" sz="3200" dirty="0"/>
              <a:t>(different </a:t>
            </a:r>
            <a:r>
              <a:rPr lang="en-US" sz="3200" i="1" dirty="0"/>
              <a:t>p</a:t>
            </a:r>
            <a:r>
              <a:rPr lang="en-US" sz="3200" dirty="0"/>
              <a:t>-values)</a:t>
            </a:r>
            <a:r>
              <a:rPr lang="en-US" dirty="0"/>
              <a:t>, reduces number of arbitrary choices to make in thresholding</a:t>
            </a:r>
          </a:p>
        </p:txBody>
      </p:sp>
    </p:spTree>
    <p:extLst>
      <p:ext uri="{BB962C8B-B14F-4D97-AF65-F5344CB8AC3E}">
        <p14:creationId xmlns:p14="http://schemas.microsoft.com/office/powerpoint/2010/main" val="222091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7736C2-1389-014E-A624-13AF974503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045" y="782250"/>
            <a:ext cx="8796759" cy="545970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257" y="-9650"/>
            <a:ext cx="7859486" cy="838200"/>
          </a:xfrm>
        </p:spPr>
        <p:txBody>
          <a:bodyPr/>
          <a:lstStyle/>
          <a:p>
            <a:r>
              <a:rPr lang="en-US" dirty="0"/>
              <a:t>ETAC: FPR Control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72611" y="6288257"/>
            <a:ext cx="7978625" cy="513471"/>
          </a:xfrm>
          <a:prstGeom prst="rect">
            <a:avLst/>
          </a:prstGeom>
          <a:noFill/>
          <a:ln>
            <a:solidFill>
              <a:srgbClr val="CCFF00"/>
            </a:solidFill>
          </a:ln>
        </p:spPr>
        <p:txBody>
          <a:bodyPr wrap="square" rtlCol="0">
            <a:noAutofit/>
          </a:bodyPr>
          <a:lstStyle/>
          <a:p>
            <a:pPr algn="ctr"/>
            <a:r>
              <a:rPr lang="en-US" sz="2800" b="0" dirty="0">
                <a:solidFill>
                  <a:srgbClr val="FFFF00"/>
                </a:solidFill>
              </a:rPr>
              <a:t>p</a:t>
            </a:r>
            <a:r>
              <a:rPr lang="en-US" sz="1000" b="0" i="0" dirty="0">
                <a:solidFill>
                  <a:srgbClr val="FFFFFF"/>
                </a:solidFill>
              </a:rPr>
              <a:t> </a:t>
            </a:r>
            <a:r>
              <a:rPr lang="en-US" sz="2800" b="0" i="0" dirty="0">
                <a:solidFill>
                  <a:schemeClr val="bg1"/>
                </a:solidFill>
              </a:rPr>
              <a:t>=</a:t>
            </a:r>
            <a:r>
              <a:rPr lang="en-US" sz="1000" b="0" i="0" dirty="0">
                <a:solidFill>
                  <a:srgbClr val="FFFFFF"/>
                </a:solidFill>
              </a:rPr>
              <a:t> </a:t>
            </a:r>
            <a:r>
              <a:rPr lang="en-US" sz="2800" b="0" i="0" dirty="0">
                <a:solidFill>
                  <a:schemeClr val="bg1"/>
                </a:solidFill>
              </a:rPr>
              <a:t>0.001,0.002,…,0.010  </a:t>
            </a:r>
            <a:r>
              <a:rPr lang="en-US" sz="2800" b="0" i="0" dirty="0">
                <a:solidFill>
                  <a:srgbClr val="FFFF00"/>
                </a:solidFill>
              </a:rPr>
              <a:t>blurs</a:t>
            </a:r>
            <a:r>
              <a:rPr lang="en-US" sz="1000" b="0" i="0" dirty="0">
                <a:solidFill>
                  <a:srgbClr val="FFFFFF"/>
                </a:solidFill>
              </a:rPr>
              <a:t> </a:t>
            </a:r>
            <a:r>
              <a:rPr lang="en-US" sz="2800" b="0" i="0" dirty="0">
                <a:solidFill>
                  <a:schemeClr val="bg1"/>
                </a:solidFill>
              </a:rPr>
              <a:t>=</a:t>
            </a:r>
            <a:r>
              <a:rPr lang="en-US" sz="1000" b="0" i="0" dirty="0">
                <a:solidFill>
                  <a:srgbClr val="FFFFFF"/>
                </a:solidFill>
              </a:rPr>
              <a:t> </a:t>
            </a:r>
            <a:r>
              <a:rPr lang="en-US" sz="2800" b="0" i="0" dirty="0">
                <a:solidFill>
                  <a:schemeClr val="bg1"/>
                </a:solidFill>
              </a:rPr>
              <a:t>4,</a:t>
            </a:r>
            <a:r>
              <a:rPr lang="en-US" sz="1000" b="0" i="0" dirty="0">
                <a:solidFill>
                  <a:srgbClr val="FFFFFF"/>
                </a:solidFill>
              </a:rPr>
              <a:t> </a:t>
            </a:r>
            <a:r>
              <a:rPr lang="en-US" sz="2800" b="0" i="0" dirty="0">
                <a:solidFill>
                  <a:schemeClr val="bg1"/>
                </a:solidFill>
              </a:rPr>
              <a:t>7,</a:t>
            </a:r>
            <a:r>
              <a:rPr lang="en-US" sz="1000" b="0" i="0" dirty="0">
                <a:solidFill>
                  <a:srgbClr val="FFFFFF"/>
                </a:solidFill>
              </a:rPr>
              <a:t> </a:t>
            </a:r>
            <a:r>
              <a:rPr lang="en-US" sz="2800" b="0" i="0" dirty="0">
                <a:solidFill>
                  <a:schemeClr val="bg1"/>
                </a:solidFill>
              </a:rPr>
              <a:t>10 mm</a:t>
            </a:r>
            <a:endParaRPr lang="en-US" sz="2400" b="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33345" y="2320204"/>
            <a:ext cx="3379451" cy="584775"/>
          </a:xfrm>
          <a:prstGeom prst="rect">
            <a:avLst/>
          </a:prstGeom>
          <a:solidFill>
            <a:srgbClr val="FFFDAF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600" b="0" i="0" dirty="0">
                <a:solidFill>
                  <a:srgbClr val="002060"/>
                </a:solidFill>
              </a:rPr>
              <a:t>3 stimuli x (1-sided &amp; 2-sided tests)</a:t>
            </a:r>
          </a:p>
          <a:p>
            <a:r>
              <a:rPr lang="en-US" sz="1600" b="0" i="0" dirty="0">
                <a:solidFill>
                  <a:srgbClr val="002060"/>
                </a:solidFill>
              </a:rPr>
              <a:t>Various FPR </a:t>
            </a:r>
            <a:r>
              <a:rPr lang="en-US" sz="1600" dirty="0">
                <a:solidFill>
                  <a:srgbClr val="0070C0"/>
                </a:solidFill>
              </a:rPr>
              <a:t>α</a:t>
            </a:r>
            <a:r>
              <a:rPr lang="en-US" sz="1600" baseline="-25000" dirty="0">
                <a:solidFill>
                  <a:srgbClr val="0070C0"/>
                </a:solidFill>
              </a:rPr>
              <a:t>Goal</a:t>
            </a:r>
            <a:r>
              <a:rPr lang="en-US" sz="1600" b="0" i="0" dirty="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0956" y="5227630"/>
            <a:ext cx="2719580" cy="400110"/>
          </a:xfrm>
          <a:prstGeom prst="rect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0" i="0" dirty="0">
                <a:solidFill>
                  <a:srgbClr val="FFFF00"/>
                </a:solidFill>
              </a:rPr>
              <a:t>1000 simulations each</a:t>
            </a:r>
            <a:endParaRPr lang="en-US" sz="2000" b="0" i="0" dirty="0">
              <a:solidFill>
                <a:srgbClr val="FFFF00"/>
              </a:solidFill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758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55140"/>
            <a:ext cx="8915400" cy="838200"/>
          </a:xfrm>
        </p:spPr>
        <p:txBody>
          <a:bodyPr/>
          <a:lstStyle/>
          <a:p>
            <a:r>
              <a:rPr lang="en-US" dirty="0"/>
              <a:t>Task Detection Power:</a:t>
            </a:r>
            <a:r>
              <a:rPr lang="en-US" u="none" dirty="0"/>
              <a:t> 		</a:t>
            </a:r>
            <a:br>
              <a:rPr lang="en-US" dirty="0"/>
            </a:br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ETAC</a:t>
            </a:r>
            <a:r>
              <a:rPr lang="en-US" sz="4400" dirty="0"/>
              <a:t> </a:t>
            </a:r>
            <a:r>
              <a:rPr lang="en-US" sz="4400" i="1" dirty="0">
                <a:solidFill>
                  <a:srgbClr val="FFFDAF"/>
                </a:solidFill>
                <a:uFill>
                  <a:solidFill>
                    <a:srgbClr val="FFFF00"/>
                  </a:solidFill>
                </a:uFill>
              </a:rPr>
              <a:t>minus</a:t>
            </a:r>
            <a:r>
              <a:rPr lang="en-US" sz="4400" dirty="0"/>
              <a:t> </a:t>
            </a:r>
            <a:r>
              <a:rPr lang="en-US" sz="4400" dirty="0">
                <a:solidFill>
                  <a:srgbClr val="00D1FF"/>
                </a:solidFill>
                <a:uFill>
                  <a:solidFill>
                    <a:srgbClr val="FFFF00"/>
                  </a:solidFill>
                </a:uFill>
              </a:rPr>
              <a:t>Single Threshold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5352" y="5602147"/>
            <a:ext cx="7970479" cy="1199348"/>
          </a:xfrm>
          <a:prstGeom prst="rect">
            <a:avLst/>
          </a:prstGeom>
          <a:noFill/>
          <a:ln>
            <a:solidFill>
              <a:srgbClr val="CCFF00"/>
            </a:solidFill>
          </a:ln>
        </p:spPr>
        <p:txBody>
          <a:bodyPr wrap="square" rtlCol="0">
            <a:noAutofit/>
          </a:bodyPr>
          <a:lstStyle/>
          <a:p>
            <a:pPr algn="ctr"/>
            <a:r>
              <a:rPr lang="en-US" sz="2400" b="0" i="0" dirty="0">
                <a:solidFill>
                  <a:schemeClr val="bg1"/>
                </a:solidFill>
              </a:rPr>
              <a:t>UCLA Phenomics study (</a:t>
            </a:r>
            <a:r>
              <a:rPr lang="en-US" sz="2400" b="0" dirty="0">
                <a:solidFill>
                  <a:schemeClr val="bg1"/>
                </a:solidFill>
              </a:rPr>
              <a:t>pamenc vs control task</a:t>
            </a:r>
            <a:r>
              <a:rPr lang="en-US" sz="2400" b="0" i="0" dirty="0">
                <a:solidFill>
                  <a:schemeClr val="bg1"/>
                </a:solidFill>
              </a:rPr>
              <a:t>)</a:t>
            </a:r>
          </a:p>
          <a:p>
            <a:pPr algn="ctr"/>
            <a:r>
              <a:rPr lang="en-US" sz="2400" b="0" i="0" dirty="0">
                <a:solidFill>
                  <a:schemeClr val="bg1"/>
                </a:solidFill>
              </a:rPr>
              <a:t>20 </a:t>
            </a:r>
            <a:r>
              <a:rPr lang="en-US" sz="2000" b="0" i="0" dirty="0">
                <a:solidFill>
                  <a:schemeClr val="bg1"/>
                </a:solidFill>
              </a:rPr>
              <a:t>(out of 81) </a:t>
            </a:r>
            <a:r>
              <a:rPr lang="en-US" sz="2400" b="0" i="0" dirty="0">
                <a:solidFill>
                  <a:schemeClr val="bg1"/>
                </a:solidFill>
              </a:rPr>
              <a:t>subjects per test; single blur=7mm, 10 </a:t>
            </a:r>
            <a:r>
              <a:rPr lang="en-US" sz="2400" b="0" dirty="0">
                <a:solidFill>
                  <a:schemeClr val="bg1"/>
                </a:solidFill>
              </a:rPr>
              <a:t>p</a:t>
            </a:r>
            <a:r>
              <a:rPr lang="en-US" sz="2400" b="0" i="0" dirty="0">
                <a:solidFill>
                  <a:schemeClr val="bg1"/>
                </a:solidFill>
              </a:rPr>
              <a:t>-s</a:t>
            </a:r>
          </a:p>
          <a:p>
            <a:pPr algn="ctr"/>
            <a:r>
              <a:rPr lang="en-US" sz="2400" b="0" i="0" dirty="0">
                <a:solidFill>
                  <a:srgbClr val="FFFF00"/>
                </a:solidFill>
              </a:rPr>
              <a:t>➾</a:t>
            </a:r>
            <a:r>
              <a:rPr lang="en-US" sz="2400" b="0" i="0" dirty="0">
                <a:solidFill>
                  <a:schemeClr val="bg1"/>
                </a:solidFill>
              </a:rPr>
              <a:t> data from OpenFMRI web site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53154" y="223815"/>
            <a:ext cx="1953974" cy="369332"/>
          </a:xfrm>
          <a:prstGeom prst="rect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800" b="0" i="0" dirty="0">
                <a:solidFill>
                  <a:srgbClr val="FFFF00"/>
                </a:solidFill>
              </a:rPr>
              <a:t>1000 simulations</a:t>
            </a:r>
            <a:endParaRPr lang="en-US" sz="1800" b="0" i="0" dirty="0">
              <a:solidFill>
                <a:srgbClr val="FFFF00"/>
              </a:solidFill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7F9DF7-9756-974C-A727-E66A41D5B7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41951"/>
            <a:ext cx="9144000" cy="417409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5896E64-39BC-4F46-90CA-DCC62B631D4C}"/>
              </a:ext>
            </a:extLst>
          </p:cNvPr>
          <p:cNvSpPr txBox="1"/>
          <p:nvPr/>
        </p:nvSpPr>
        <p:spPr>
          <a:xfrm>
            <a:off x="7639290" y="1442034"/>
            <a:ext cx="12712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00B0F0"/>
                </a:solidFill>
              </a:rPr>
              <a:t>p=0.005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CF65F5-E28F-DF4C-A444-6D0F5DF1205B}"/>
              </a:ext>
            </a:extLst>
          </p:cNvPr>
          <p:cNvSpPr txBox="1"/>
          <p:nvPr/>
        </p:nvSpPr>
        <p:spPr>
          <a:xfrm>
            <a:off x="7639290" y="3585279"/>
            <a:ext cx="12712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00B0F0"/>
                </a:solidFill>
              </a:rPr>
              <a:t>p=0.010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F989DC2-33A0-1A47-8E96-31BDB54DC89C}"/>
              </a:ext>
            </a:extLst>
          </p:cNvPr>
          <p:cNvCxnSpPr>
            <a:cxnSpLocks/>
          </p:cNvCxnSpPr>
          <p:nvPr/>
        </p:nvCxnSpPr>
        <p:spPr bwMode="auto">
          <a:xfrm>
            <a:off x="0" y="3359550"/>
            <a:ext cx="9144000" cy="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50764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4DB49-12A7-0546-8A1C-EF8222E8C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Cluster Size: ETAC/single </a:t>
            </a:r>
            <a:r>
              <a:rPr lang="en-US" i="1" dirty="0"/>
              <a:t>p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FC7C50-B4DB-2043-84F3-38C2C81979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" y="1007959"/>
            <a:ext cx="8915400" cy="5780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096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ETAC </a:t>
            </a:r>
            <a:r>
              <a:rPr lang="en-US" dirty="0"/>
              <a:t>Sample Command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latin typeface="Courier New" charset="0"/>
                <a:ea typeface="Courier New" charset="0"/>
                <a:cs typeface="Courier New" charset="0"/>
              </a:rPr>
              <a:t>3dttest++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latin typeface="Courier New" charset="0"/>
                <a:ea typeface="Courier New" charset="0"/>
                <a:cs typeface="Courier New" charset="0"/>
              </a:rPr>
              <a:t> -setA </a:t>
            </a:r>
            <a:r>
              <a:rPr lang="en-US" sz="2800" b="1" i="1" dirty="0">
                <a:solidFill>
                  <a:srgbClr val="FFFDAF"/>
                </a:solidFill>
                <a:latin typeface="Courier New" charset="0"/>
                <a:ea typeface="Courier New" charset="0"/>
                <a:cs typeface="Courier New" charset="0"/>
              </a:rPr>
              <a:t>datasets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latin typeface="Courier New" charset="0"/>
                <a:ea typeface="Courier New" charset="0"/>
                <a:cs typeface="Courier New" charset="0"/>
              </a:rPr>
              <a:t> -setB </a:t>
            </a:r>
            <a:r>
              <a:rPr lang="en-US" sz="2800" b="1" i="1" dirty="0">
                <a:solidFill>
                  <a:srgbClr val="FFFDAF"/>
                </a:solidFill>
                <a:latin typeface="Courier New" charset="0"/>
                <a:ea typeface="Courier New" charset="0"/>
                <a:cs typeface="Courier New" charset="0"/>
              </a:rPr>
              <a:t>datasets</a:t>
            </a:r>
            <a:r>
              <a:rPr lang="en-US" sz="2800" b="1" dirty="0">
                <a:solidFill>
                  <a:srgbClr val="FFFDAF"/>
                </a:solidFill>
                <a:latin typeface="Courier New" charset="0"/>
                <a:ea typeface="Courier New" charset="0"/>
                <a:cs typeface="Courier New" charset="0"/>
              </a:rPr>
              <a:t> </a:t>
            </a:r>
            <a:r>
              <a:rPr lang="en-US" sz="2800" dirty="0">
                <a:latin typeface="Calibri" charset="0"/>
                <a:ea typeface="Calibri" charset="0"/>
                <a:cs typeface="Calibri" charset="0"/>
              </a:rPr>
              <a:t>{ other options here ... }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latin typeface="Courier New" charset="0"/>
                <a:ea typeface="Courier New" charset="0"/>
                <a:cs typeface="Courier New" charset="0"/>
              </a:rPr>
              <a:t> -prefix </a:t>
            </a:r>
            <a:r>
              <a:rPr lang="en-US" sz="2800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Gtest.nii</a:t>
            </a:r>
            <a:endParaRPr lang="en-US" sz="2800" b="1" i="1" dirty="0">
              <a:solidFill>
                <a:srgbClr val="CCFF00"/>
              </a:solidFill>
              <a:latin typeface="Courier New" charset="0"/>
              <a:ea typeface="Courier New" charset="0"/>
              <a:cs typeface="Courier New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latin typeface="Courier New" charset="0"/>
                <a:ea typeface="Courier New" charset="0"/>
                <a:cs typeface="Courier New" charset="0"/>
              </a:rPr>
              <a:t> -</a:t>
            </a:r>
            <a:r>
              <a:rPr lang="en-US" sz="2800" b="1" dirty="0" err="1">
                <a:latin typeface="Courier New" charset="0"/>
                <a:ea typeface="Courier New" charset="0"/>
                <a:cs typeface="Courier New" charset="0"/>
              </a:rPr>
              <a:t>prefix_clustsim</a:t>
            </a:r>
            <a:r>
              <a:rPr lang="en-US" sz="2800" b="1" dirty="0">
                <a:latin typeface="Courier New" charset="0"/>
                <a:ea typeface="Courier New" charset="0"/>
                <a:cs typeface="Courier New" charset="0"/>
              </a:rPr>
              <a:t> </a:t>
            </a:r>
            <a:r>
              <a:rPr lang="en-US" sz="2800" b="1" dirty="0" err="1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Gtest</a:t>
            </a:r>
            <a:endParaRPr lang="en-US" sz="2800" b="1" dirty="0">
              <a:solidFill>
                <a:srgbClr val="CCFF00"/>
              </a:solidFill>
              <a:latin typeface="Courier New" charset="0"/>
              <a:ea typeface="Courier New" charset="0"/>
              <a:cs typeface="Courier New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latin typeface="Courier New" charset="0"/>
                <a:ea typeface="Courier New" charset="0"/>
                <a:cs typeface="Courier New" charset="0"/>
              </a:rPr>
              <a:t> </a:t>
            </a:r>
            <a:r>
              <a:rPr lang="en-US" sz="2800" b="1" dirty="0">
                <a:solidFill>
                  <a:srgbClr val="FFFF00"/>
                </a:solidFill>
                <a:latin typeface="Courier New" charset="0"/>
                <a:ea typeface="Courier New" charset="0"/>
                <a:cs typeface="Courier New" charset="0"/>
              </a:rPr>
              <a:t>-ETAC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rgbClr val="FFFF00"/>
                </a:solidFill>
                <a:latin typeface="Courier New" charset="0"/>
                <a:ea typeface="Courier New" charset="0"/>
                <a:cs typeface="Courier New" charset="0"/>
              </a:rPr>
              <a:t> -</a:t>
            </a:r>
            <a:r>
              <a:rPr lang="en-US" sz="2800" b="1" dirty="0" err="1">
                <a:solidFill>
                  <a:srgbClr val="FFFF00"/>
                </a:solidFill>
                <a:latin typeface="Courier New" charset="0"/>
                <a:ea typeface="Courier New" charset="0"/>
                <a:cs typeface="Courier New" charset="0"/>
              </a:rPr>
              <a:t>ETAC_blur</a:t>
            </a:r>
            <a:r>
              <a:rPr lang="en-US" sz="2800" b="1" dirty="0">
                <a:solidFill>
                  <a:srgbClr val="FFFF00"/>
                </a:solidFill>
                <a:latin typeface="Courier New" charset="0"/>
                <a:ea typeface="Courier New" charset="0"/>
                <a:cs typeface="Courier New" charset="0"/>
              </a:rPr>
              <a:t> 4 7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rgbClr val="FFFF00"/>
                </a:solidFill>
                <a:latin typeface="Courier New" charset="0"/>
                <a:ea typeface="Courier New" charset="0"/>
                <a:cs typeface="Courier New" charset="0"/>
              </a:rPr>
              <a:t> -ETAC_opt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rgbClr val="FFFF00"/>
                </a:solidFill>
                <a:latin typeface="Courier New" charset="0"/>
                <a:ea typeface="Courier New" charset="0"/>
                <a:cs typeface="Courier New" charset="0"/>
              </a:rPr>
              <a:t> sid=2:pthr=0.01/0.001/10:name=TestA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rgbClr val="FFFF00"/>
                </a:solidFill>
                <a:latin typeface="Courier New" charset="0"/>
                <a:ea typeface="Courier New" charset="0"/>
                <a:cs typeface="Courier New" charset="0"/>
              </a:rPr>
              <a:t> </a:t>
            </a:r>
            <a:r>
              <a:rPr lang="en-US" sz="2800" b="1" dirty="0">
                <a:solidFill>
                  <a:srgbClr val="FFFDAF"/>
                </a:solidFill>
                <a:latin typeface="Courier New" charset="0"/>
                <a:ea typeface="Courier New" charset="0"/>
                <a:cs typeface="Courier New" charset="0"/>
              </a:rPr>
              <a:t>-ETAC_opt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rgbClr val="FFFDAF"/>
                </a:solidFill>
                <a:latin typeface="Courier New" charset="0"/>
                <a:ea typeface="Courier New" charset="0"/>
                <a:cs typeface="Courier New" charset="0"/>
              </a:rPr>
              <a:t> </a:t>
            </a:r>
            <a:r>
              <a:rPr lang="en-US" sz="2800" b="1" dirty="0" err="1">
                <a:solidFill>
                  <a:srgbClr val="FFFDAF"/>
                </a:solidFill>
                <a:latin typeface="Courier New" charset="0"/>
                <a:ea typeface="Courier New" charset="0"/>
                <a:cs typeface="Courier New" charset="0"/>
              </a:rPr>
              <a:t>sid</a:t>
            </a:r>
            <a:r>
              <a:rPr lang="en-US" sz="2800" b="1" dirty="0">
                <a:solidFill>
                  <a:srgbClr val="FFFDAF"/>
                </a:solidFill>
                <a:latin typeface="Courier New" charset="0"/>
                <a:ea typeface="Courier New" charset="0"/>
                <a:cs typeface="Courier New" charset="0"/>
              </a:rPr>
              <a:t>=2:pthr=0.01/0.001/91:name=TestB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80079" y="3632217"/>
            <a:ext cx="4689104" cy="461665"/>
          </a:xfrm>
          <a:prstGeom prst="rect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en-US" sz="2400" b="0" i="0" dirty="0">
                <a:solidFill>
                  <a:schemeClr val="bg1"/>
                </a:solidFill>
              </a:rPr>
              <a:t>Combines with any other blurring</a:t>
            </a:r>
          </a:p>
        </p:txBody>
      </p:sp>
      <p:cxnSp>
        <p:nvCxnSpPr>
          <p:cNvPr id="6" name="Straight Arrow Connector 5"/>
          <p:cNvCxnSpPr>
            <a:stCxn id="4" idx="1"/>
          </p:cNvCxnSpPr>
          <p:nvPr/>
        </p:nvCxnSpPr>
        <p:spPr bwMode="auto">
          <a:xfrm flipH="1">
            <a:off x="3631439" y="3863050"/>
            <a:ext cx="548640" cy="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rgbClr val="CCFF00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675961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 </a:t>
            </a:r>
            <a:r>
              <a:rPr lang="en-US" sz="4400" dirty="0"/>
              <a:t>(At Long Last</a:t>
            </a:r>
            <a:r>
              <a:rPr lang="en-US" sz="4400" i="1" dirty="0">
                <a:solidFill>
                  <a:srgbClr val="FF0000"/>
                </a:solidFill>
                <a:effectLst>
                  <a:glow rad="25400">
                    <a:srgbClr val="FFFF00"/>
                  </a:glow>
                  <a:outerShdw blurRad="38100" dist="38100" dir="2700000" algn="tl">
                    <a:srgbClr val="000000"/>
                  </a:outerShdw>
                </a:effectLst>
                <a:uFill>
                  <a:solidFill>
                    <a:srgbClr val="FFFF00"/>
                  </a:solidFill>
                </a:uFill>
              </a:rPr>
              <a:t>!</a:t>
            </a:r>
            <a:r>
              <a:rPr lang="en-US" sz="1800" i="1" dirty="0">
                <a:effectLst>
                  <a:glow rad="25400">
                    <a:srgbClr val="FFFF00"/>
                  </a:glow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US" sz="4400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026459"/>
            <a:ext cx="8915400" cy="5638800"/>
          </a:xfrm>
        </p:spPr>
        <p:txBody>
          <a:bodyPr/>
          <a:lstStyle/>
          <a:p>
            <a:pPr>
              <a:spcBef>
                <a:spcPts val="364"/>
              </a:spcBef>
            </a:pPr>
            <a:r>
              <a:rPr lang="en-US" dirty="0"/>
              <a:t>If </a:t>
            </a:r>
            <a:r>
              <a:rPr lang="en-US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3dttest++</a:t>
            </a:r>
            <a:r>
              <a:rPr lang="en-US" dirty="0"/>
              <a:t> can do your group analysis, </a:t>
            </a: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ETAC</a:t>
            </a:r>
            <a:r>
              <a:rPr lang="en-US" dirty="0"/>
              <a:t> might be your new friend</a:t>
            </a:r>
          </a:p>
          <a:p>
            <a:pPr lvl="1">
              <a:spcBef>
                <a:spcPts val="364"/>
              </a:spcBef>
            </a:pPr>
            <a:r>
              <a:rPr lang="en-US" dirty="0"/>
              <a:t>Fewer arbitrary thresholding choices  </a:t>
            </a:r>
            <a:r>
              <a:rPr lang="en-US" dirty="0">
                <a:solidFill>
                  <a:srgbClr val="FFFF00"/>
                </a:solidFill>
                <a:sym typeface="Wingdings"/>
              </a:rPr>
              <a:t></a:t>
            </a:r>
            <a:endParaRPr lang="en-US" dirty="0">
              <a:solidFill>
                <a:srgbClr val="FFFF00"/>
              </a:solidFill>
            </a:endParaRPr>
          </a:p>
          <a:p>
            <a:pPr lvl="1">
              <a:spcBef>
                <a:spcPts val="364"/>
              </a:spcBef>
            </a:pPr>
            <a:r>
              <a:rPr lang="en-US" dirty="0"/>
              <a:t>Little loss of power, perhaps some gain  </a:t>
            </a:r>
            <a:r>
              <a:rPr lang="en-US" dirty="0">
                <a:solidFill>
                  <a:srgbClr val="FFFF00"/>
                </a:solidFill>
                <a:sym typeface="Wingdings"/>
              </a:rPr>
              <a:t></a:t>
            </a:r>
          </a:p>
          <a:p>
            <a:pPr lvl="1">
              <a:spcBef>
                <a:spcPts val="364"/>
              </a:spcBef>
            </a:pPr>
            <a:r>
              <a:rPr lang="en-US" dirty="0"/>
              <a:t>Publication just accepted (May 2019)  </a:t>
            </a:r>
            <a:r>
              <a:rPr lang="en-US" dirty="0">
                <a:solidFill>
                  <a:srgbClr val="FFFF00"/>
                </a:solidFill>
                <a:sym typeface="Wingdings"/>
              </a:rPr>
              <a:t></a:t>
            </a:r>
            <a:endParaRPr lang="en-US" dirty="0">
              <a:solidFill>
                <a:srgbClr val="FFFF00"/>
              </a:solidFill>
            </a:endParaRPr>
          </a:p>
          <a:p>
            <a:pPr>
              <a:spcBef>
                <a:spcPts val="364"/>
              </a:spcBef>
            </a:pPr>
            <a:r>
              <a:rPr lang="en-US" dirty="0"/>
              <a:t>If you need </a:t>
            </a:r>
            <a:r>
              <a:rPr lang="en-US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3dLME</a:t>
            </a:r>
            <a:r>
              <a:rPr lang="en-US" dirty="0"/>
              <a:t>, </a:t>
            </a:r>
            <a:r>
              <a:rPr lang="en-US" b="1" dirty="0">
                <a:solidFill>
                  <a:srgbClr val="CCFF00"/>
                </a:solidFill>
                <a:latin typeface="Courier New" charset="0"/>
                <a:ea typeface="Courier New" charset="0"/>
                <a:cs typeface="Courier New" charset="0"/>
              </a:rPr>
              <a:t>3dMVM</a:t>
            </a:r>
            <a:r>
              <a:rPr lang="en-US" dirty="0"/>
              <a:t>, </a:t>
            </a:r>
            <a:r>
              <a:rPr lang="en-US" i="1" dirty="0"/>
              <a:t>etc.</a:t>
            </a:r>
            <a:r>
              <a:rPr lang="en-US" dirty="0"/>
              <a:t>, then the mixed model ACF method is decent</a:t>
            </a:r>
          </a:p>
          <a:p>
            <a:pPr lvl="1">
              <a:spcBef>
                <a:spcPts val="364"/>
              </a:spcBef>
            </a:pPr>
            <a:r>
              <a:rPr lang="en-US" dirty="0"/>
              <a:t>With per-voxel </a:t>
            </a:r>
            <a:r>
              <a:rPr lang="en-US" i="1" dirty="0"/>
              <a:t>p ≤ </a:t>
            </a:r>
            <a:r>
              <a:rPr lang="en-US" dirty="0"/>
              <a:t>0.002</a:t>
            </a:r>
          </a:p>
          <a:p>
            <a:pPr lvl="1">
              <a:spcBef>
                <a:spcPts val="364"/>
              </a:spcBef>
            </a:pPr>
            <a:r>
              <a:rPr lang="en-US" dirty="0"/>
              <a:t>Publication you can cite  </a:t>
            </a:r>
            <a:r>
              <a:rPr lang="en-US" dirty="0">
                <a:solidFill>
                  <a:srgbClr val="FFFF00"/>
                </a:solidFill>
                <a:sym typeface="Wingdings"/>
              </a:rPr>
              <a:t></a:t>
            </a:r>
            <a:endParaRPr lang="en-US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27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AFNI</a:t>
            </a:r>
            <a:r>
              <a:rPr lang="en-US" dirty="0"/>
              <a:t> Clustering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973451"/>
            <a:ext cx="8915400" cy="5638800"/>
          </a:xfrm>
        </p:spPr>
        <p:txBody>
          <a:bodyPr/>
          <a:lstStyle/>
          <a:p>
            <a:pPr>
              <a:spcBef>
                <a:spcPts val="302"/>
              </a:spcBef>
            </a:pPr>
            <a:r>
              <a:rPr lang="en-US" sz="3200" dirty="0"/>
              <a:t>Accepted in Brain Connectivity – </a:t>
            </a: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ETAC</a:t>
            </a:r>
            <a:r>
              <a:rPr lang="en-US" sz="3200" dirty="0"/>
              <a:t> paper</a:t>
            </a:r>
          </a:p>
          <a:p>
            <a:pPr lvl="1">
              <a:spcBef>
                <a:spcPts val="302"/>
              </a:spcBef>
              <a:buClr>
                <a:schemeClr val="bg1"/>
              </a:buClr>
            </a:pPr>
            <a:r>
              <a:rPr lang="en-US" sz="3000" u="sng" dirty="0">
                <a:solidFill>
                  <a:srgbClr val="FFD636"/>
                </a:solidFill>
                <a:hlinkClick r:id="rId3"/>
              </a:rPr>
              <a:t>https://www.biorxiv.org/content/10.1101/295931v2</a:t>
            </a:r>
            <a:endParaRPr lang="en-US" sz="3000" u="sng" dirty="0">
              <a:solidFill>
                <a:srgbClr val="FFD636"/>
              </a:solidFill>
            </a:endParaRPr>
          </a:p>
          <a:p>
            <a:pPr>
              <a:spcBef>
                <a:spcPts val="302"/>
              </a:spcBef>
              <a:buClr>
                <a:schemeClr val="bg1"/>
              </a:buClr>
            </a:pPr>
            <a:r>
              <a:rPr lang="en-US" sz="3200" dirty="0"/>
              <a:t>FMRI Clustering and False Positive Rates. PNAS </a:t>
            </a:r>
            <a:r>
              <a:rPr lang="sk-SK" sz="3200" dirty="0"/>
              <a:t>114: E3370–E3371, 2017.</a:t>
            </a:r>
          </a:p>
          <a:p>
            <a:pPr lvl="1">
              <a:spcBef>
                <a:spcPts val="302"/>
              </a:spcBef>
              <a:buClr>
                <a:schemeClr val="bg1"/>
              </a:buClr>
            </a:pPr>
            <a:r>
              <a:rPr lang="de-DE" sz="3000" dirty="0">
                <a:solidFill>
                  <a:srgbClr val="FFFF66"/>
                </a:solidFill>
                <a:hlinkClick r:id="rId4"/>
              </a:rPr>
              <a:t>https://arxiv.org/abs/1702.04846</a:t>
            </a:r>
            <a:endParaRPr lang="de-DE" sz="3000" dirty="0">
              <a:solidFill>
                <a:srgbClr val="FFFF66"/>
              </a:solidFill>
            </a:endParaRPr>
          </a:p>
          <a:p>
            <a:pPr lvl="1">
              <a:spcBef>
                <a:spcPts val="302"/>
              </a:spcBef>
            </a:pPr>
            <a:r>
              <a:rPr lang="pt-BR" sz="3000" dirty="0">
                <a:hlinkClick r:id="rId5"/>
              </a:rPr>
              <a:t>https://doi.org/10.1073/pnas.1614961114</a:t>
            </a:r>
            <a:endParaRPr lang="is-IS" sz="3000" dirty="0"/>
          </a:p>
          <a:p>
            <a:pPr>
              <a:spcBef>
                <a:spcPts val="302"/>
              </a:spcBef>
            </a:pPr>
            <a:r>
              <a:rPr lang="en-US" sz="3200" dirty="0"/>
              <a:t>FMRI Clustering in </a:t>
            </a: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AFNI</a:t>
            </a:r>
            <a:r>
              <a:rPr lang="en-US" sz="3200" dirty="0"/>
              <a:t>: False Positive Rates Redux. Brain Connectivity</a:t>
            </a:r>
            <a:r>
              <a:rPr lang="is-IS" sz="3200" dirty="0"/>
              <a:t> 7:152-171, 2017.</a:t>
            </a:r>
          </a:p>
          <a:p>
            <a:pPr lvl="1">
              <a:spcBef>
                <a:spcPts val="302"/>
              </a:spcBef>
            </a:pPr>
            <a:r>
              <a:rPr lang="de-DE" sz="3000" dirty="0">
                <a:hlinkClick r:id="rId6"/>
              </a:rPr>
              <a:t>https://arxiv.org/abs/1702.04845</a:t>
            </a:r>
            <a:endParaRPr lang="is-IS" sz="3000" dirty="0"/>
          </a:p>
          <a:p>
            <a:pPr lvl="1">
              <a:spcBef>
                <a:spcPts val="302"/>
              </a:spcBef>
            </a:pPr>
            <a:r>
              <a:rPr lang="en-US" sz="3000" dirty="0">
                <a:hlinkClick r:id="rId7"/>
              </a:rPr>
              <a:t>https://doi.org/10.1089/brain.2016.0475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1457634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It Started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77" y="919160"/>
            <a:ext cx="8791847" cy="5867400"/>
          </a:xfrm>
        </p:spPr>
      </p:pic>
      <p:sp>
        <p:nvSpPr>
          <p:cNvPr id="5" name="TextBox 4"/>
          <p:cNvSpPr txBox="1"/>
          <p:nvPr/>
        </p:nvSpPr>
        <p:spPr>
          <a:xfrm>
            <a:off x="428628" y="990600"/>
            <a:ext cx="81295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i="0" dirty="0">
                <a:solidFill>
                  <a:srgbClr val="FFFDAF"/>
                </a:solidFill>
                <a:latin typeface="Comic Sans MS" charset="0"/>
                <a:ea typeface="Comic Sans MS" charset="0"/>
                <a:cs typeface="Comic Sans MS" charset="0"/>
              </a:rPr>
              <a:t>Clear Creek trail, Grand Canyon</a:t>
            </a:r>
          </a:p>
        </p:txBody>
      </p:sp>
    </p:spTree>
    <p:extLst>
      <p:ext uri="{BB962C8B-B14F-4D97-AF65-F5344CB8AC3E}">
        <p14:creationId xmlns:p14="http://schemas.microsoft.com/office/powerpoint/2010/main" val="1382879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urfaces_simply">
  <a:themeElements>
    <a:clrScheme name="Custom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FFD637"/>
      </a:hlink>
      <a:folHlink>
        <a:srgbClr val="99CC00"/>
      </a:folHlink>
    </a:clrScheme>
    <a:fontScheme name="Surfaces_simply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5400" b="1" i="1" u="none" strike="noStrike" cap="none" normalizeH="0" baseline="0">
            <a:ln>
              <a:noFill/>
            </a:ln>
            <a:solidFill>
              <a:srgbClr val="FFFB09"/>
            </a:solidFill>
            <a:effectLst/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5400" b="1" i="1" u="none" strike="noStrike" cap="none" normalizeH="0" baseline="0">
            <a:ln>
              <a:noFill/>
            </a:ln>
            <a:solidFill>
              <a:srgbClr val="FFFB09"/>
            </a:solidFill>
            <a:effectLst/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Surfaces_simply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urfaces_simply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urfaces_simply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urfaces_simply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urfaces_simply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urfaces_simply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urfaces_simply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urfaces_simply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urfaces_simply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urfaces_simply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urfaces_simply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urfaces_simply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7507</TotalTime>
  <Words>2028</Words>
  <Application>Microsoft Macintosh PowerPoint</Application>
  <PresentationFormat>On-screen Show (4:3)</PresentationFormat>
  <Paragraphs>255</Paragraphs>
  <Slides>32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1" baseType="lpstr">
      <vt:lpstr>Arial</vt:lpstr>
      <vt:lpstr>Arial Rounded MT Bold</vt:lpstr>
      <vt:lpstr>Calibri</vt:lpstr>
      <vt:lpstr>Cambria Math</vt:lpstr>
      <vt:lpstr>Comic Sans MS</vt:lpstr>
      <vt:lpstr>Courier New</vt:lpstr>
      <vt:lpstr>Times</vt:lpstr>
      <vt:lpstr>Times New Roman</vt:lpstr>
      <vt:lpstr>Surfaces_simply</vt:lpstr>
      <vt:lpstr>PowerPoint Presentation</vt:lpstr>
      <vt:lpstr>Voxel-Wise Group Analysis</vt:lpstr>
      <vt:lpstr>Group Spatial Inference - 1</vt:lpstr>
      <vt:lpstr>Group Spatial Inference - 2</vt:lpstr>
      <vt:lpstr>Group Spatial Inference - 3</vt:lpstr>
      <vt:lpstr>1D Double Thresholding (real data) </vt:lpstr>
      <vt:lpstr>1D Double Thresholding (real data) </vt:lpstr>
      <vt:lpstr>1D Double Thresholding (real data) </vt:lpstr>
      <vt:lpstr>1D Double Thresholding (real data) </vt:lpstr>
      <vt:lpstr>Definitions of “Cluster” in 3D</vt:lpstr>
      <vt:lpstr>Old ClustSim - 1</vt:lpstr>
      <vt:lpstr>Old ClustSim - 2</vt:lpstr>
      <vt:lpstr>ClustSim - 3</vt:lpstr>
      <vt:lpstr>ClustSim - 4</vt:lpstr>
      <vt:lpstr>The Great Cluster Panic - 2016</vt:lpstr>
      <vt:lpstr>3 Solutions in AFNI</vt:lpstr>
      <vt:lpstr>1) NonGaussianity in ACF</vt:lpstr>
      <vt:lpstr>1) How to: ACF method</vt:lpstr>
      <vt:lpstr>2) A Different Solution: Nonparametric Clustering in AFNI</vt:lpstr>
      <vt:lpstr>2) How to: Nonparametric Clustering</vt:lpstr>
      <vt:lpstr>Arbitrary Choices</vt:lpstr>
      <vt:lpstr>3) ETAC</vt:lpstr>
      <vt:lpstr>Equity: Multi-Thresholding</vt:lpstr>
      <vt:lpstr>Equity: Across Methods</vt:lpstr>
      <vt:lpstr>Equity: Across Blur Cases</vt:lpstr>
      <vt:lpstr>ETAC: FPR Control </vt:lpstr>
      <vt:lpstr>Task Detection Power:    ETAC minus Single Threshold</vt:lpstr>
      <vt:lpstr>Cluster Size: ETAC/single p</vt:lpstr>
      <vt:lpstr>ETAC Sample Command</vt:lpstr>
      <vt:lpstr>Conclusions (At Long Last! )</vt:lpstr>
      <vt:lpstr>AFNI Clustering Papers</vt:lpstr>
      <vt:lpstr>Where It Started</vt:lpstr>
    </vt:vector>
  </TitlesOfParts>
  <Company>뿿쳐뿿찰뿿_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Modeling, the General Linear Model, and Statistical Inference</dc:title>
  <dc:creator>Robert Cox</dc:creator>
  <cp:lastModifiedBy>Microsoft Office User</cp:lastModifiedBy>
  <cp:revision>1212</cp:revision>
  <cp:lastPrinted>2019-05-27T12:26:21Z</cp:lastPrinted>
  <dcterms:created xsi:type="dcterms:W3CDTF">2004-05-05T13:36:19Z</dcterms:created>
  <dcterms:modified xsi:type="dcterms:W3CDTF">2019-05-27T12:50:27Z</dcterms:modified>
</cp:coreProperties>
</file>