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9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
          <p:cNvSpPr/>
          <p:nvPr/>
        </p:nvSpPr>
        <p:spPr>
          <a:xfrm>
            <a:off x="0" y="0"/>
            <a:ext cx="6858000" cy="9144000"/>
          </a:xfrm>
          <a:prstGeom prst="rect">
            <a:avLst/>
          </a:prstGeom>
          <a:solidFill>
            <a:srgbClr val="FFFFFF"/>
          </a:solidFill>
          <a:ln w="9360">
            <a:noFill/>
          </a:ln>
        </p:spPr>
      </p:sp>
      <p:sp>
        <p:nvSpPr>
          <p:cNvPr id="116" name="CustomShape 2"/>
          <p:cNvSpPr/>
          <p:nvPr/>
        </p:nvSpPr>
        <p:spPr>
          <a:xfrm>
            <a:off x="0" y="0"/>
            <a:ext cx="6858000" cy="9144000"/>
          </a:xfrm>
          <a:custGeom>
            <a:avLst/>
            <a:gdLst/>
            <a:ahLst/>
            <a:cxn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117" name="CustomShape 3"/>
          <p:cNvSpPr/>
          <p:nvPr/>
        </p:nvSpPr>
        <p:spPr>
          <a:xfrm>
            <a:off x="0" y="0"/>
            <a:ext cx="6858000" cy="9144000"/>
          </a:xfrm>
          <a:custGeom>
            <a:avLst/>
            <a:gdLst/>
            <a:ahLst/>
            <a:cxn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118" name="CustomShape 4"/>
          <p:cNvSpPr/>
          <p:nvPr/>
        </p:nvSpPr>
        <p:spPr>
          <a:xfrm>
            <a:off x="0" y="0"/>
            <a:ext cx="6858000" cy="9144000"/>
          </a:xfrm>
          <a:custGeom>
            <a:avLst/>
            <a:gdLst/>
            <a:ahLst/>
            <a:cxn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119" name="CustomShape 5"/>
          <p:cNvSpPr/>
          <p:nvPr/>
        </p:nvSpPr>
        <p:spPr>
          <a:xfrm>
            <a:off x="0" y="0"/>
            <a:ext cx="6858000" cy="9144000"/>
          </a:xfrm>
          <a:custGeom>
            <a:avLst/>
            <a:gdLst/>
            <a:ahLst/>
            <a:cxn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120" name="CustomShape 6"/>
          <p:cNvSpPr/>
          <p:nvPr/>
        </p:nvSpPr>
        <p:spPr>
          <a:xfrm>
            <a:off x="0" y="0"/>
            <a:ext cx="6858000" cy="9144000"/>
          </a:xfrm>
          <a:custGeom>
            <a:avLst/>
            <a:gdLst/>
            <a:ahLst/>
            <a:cxn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121" name="PlaceHolder 7"/>
          <p:cNvSpPr>
            <a:spLocks noGrp="1"/>
          </p:cNvSpPr>
          <p:nvPr>
            <p:ph type="body"/>
          </p:nvPr>
        </p:nvSpPr>
        <p:spPr>
          <a:xfrm>
            <a:off x="502920" y="4316400"/>
            <a:ext cx="5848200" cy="4051440"/>
          </a:xfrm>
          <a:prstGeom prst="rect">
            <a:avLst/>
          </a:prstGeom>
        </p:spPr>
        <p:txBody>
          <a:bodyPr lIns="0" tIns="0" rIns="0" bIns="0"/>
          <a:lstStyle/>
          <a:p>
            <a:r>
              <a:rPr lang="en-US" sz="1200" b="0" strike="noStrike" spc="-1">
                <a:solidFill>
                  <a:srgbClr val="000000"/>
                </a:solidFill>
                <a:uFill>
                  <a:solidFill>
                    <a:srgbClr val="FFFFFF"/>
                  </a:solidFill>
                </a:uFill>
                <a:latin typeface="Times New Roman"/>
              </a:rPr>
              <a:t>Click to edit the notes format</a:t>
            </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r>
              <a:rPr lang="en-US" sz="1200" b="0" strike="noStrike" spc="-1">
                <a:solidFill>
                  <a:srgbClr val="000000"/>
                </a:solidFill>
                <a:uFill>
                  <a:solidFill>
                    <a:srgbClr val="FFFFFF"/>
                  </a:solidFill>
                </a:uFill>
                <a:latin typeface="Times New Roman"/>
                <a:ea typeface="ＭＳ Ｐゴシック"/>
              </a:rPr>
              <a:t>-rat_align sets blur size and neighborhood size for 3dAllineate’s LPC and rat option for 3dSkullStrip though it’s not used here</a:t>
            </a:r>
            <a:endParaRPr lang="en-US" sz="2400" b="0" strike="noStrike" spc="-1">
              <a:solidFill>
                <a:srgbClr val="000000"/>
              </a:solidFill>
              <a:uFill>
                <a:solidFill>
                  <a:srgbClr val="FFFFFF"/>
                </a:solidFill>
              </a:uFill>
              <a:latin typeface="Times New Roman"/>
            </a:endParaRPr>
          </a:p>
        </p:txBody>
      </p:sp>
      <p:sp>
        <p:nvSpPr>
          <p:cNvPr id="808" name="CustomShape 2"/>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fld id="{0900CFE3-AEB2-4D99-A335-40F4294765F3}" type="slidenum">
              <a:rPr lang="en-US" sz="2400" b="0" strike="noStrike" spc="-1">
                <a:solidFill>
                  <a:srgbClr val="000000"/>
                </a:solidFill>
                <a:uFill>
                  <a:solidFill>
                    <a:srgbClr val="FFFFFF"/>
                  </a:solidFill>
                </a:uFill>
                <a:latin typeface="Times New Roman"/>
              </a:rPr>
              <a:t>23</a:t>
            </a:fld>
            <a:endParaRPr lang="en-US" sz="2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CustomShape 1"/>
          <p:cNvSpPr/>
          <p:nvPr/>
        </p:nvSpPr>
        <p:spPr>
          <a:xfrm>
            <a:off x="685800" y="4343400"/>
            <a:ext cx="54864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CustomShape 1"/>
          <p:cNvSpPr/>
          <p:nvPr/>
        </p:nvSpPr>
        <p:spPr>
          <a:xfrm>
            <a:off x="777960" y="4776840"/>
            <a:ext cx="6218280" cy="4525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CustomShape 1"/>
          <p:cNvSpPr/>
          <p:nvPr/>
        </p:nvSpPr>
        <p:spPr>
          <a:xfrm>
            <a:off x="685800" y="4343400"/>
            <a:ext cx="54864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TextShape 1"/>
          <p:cNvSpPr txBox="1"/>
          <p:nvPr/>
        </p:nvSpPr>
        <p:spPr>
          <a:xfrm>
            <a:off x="503280" y="4316400"/>
            <a:ext cx="5850000" cy="4052880"/>
          </a:xfrm>
          <a:prstGeom prst="rect">
            <a:avLst/>
          </a:pr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CustomShape 1"/>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fld id="{FAF7E290-5F15-4D04-9652-6B3FC5FB69BF}" type="slidenum">
              <a:rPr lang="en-US" sz="2400" b="0" strike="noStrike" spc="-1">
                <a:solidFill>
                  <a:srgbClr val="000000"/>
                </a:solidFill>
                <a:uFill>
                  <a:solidFill>
                    <a:srgbClr val="FFFFFF"/>
                  </a:solidFill>
                </a:uFill>
                <a:latin typeface="Times New Roman"/>
              </a:rPr>
              <a:t>66</a:t>
            </a:fld>
            <a:endParaRPr lang="en-US" sz="2400" b="0" strike="noStrike" spc="-1">
              <a:solidFill>
                <a:srgbClr val="000000"/>
              </a:solidFill>
              <a:uFill>
                <a:solidFill>
                  <a:srgbClr val="FFFFFF"/>
                </a:solidFill>
              </a:uFill>
              <a:latin typeface="Times New Roman"/>
            </a:endParaRPr>
          </a:p>
        </p:txBody>
      </p:sp>
      <p:sp>
        <p:nvSpPr>
          <p:cNvPr id="850" name="CustomShape 2"/>
          <p:cNvSpPr/>
          <p:nvPr/>
        </p:nvSpPr>
        <p:spPr>
          <a:xfrm>
            <a:off x="914400" y="4343400"/>
            <a:ext cx="50292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CustomShape 1"/>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fld id="{5E543BE1-8699-4BEC-84DD-89262F7433CF}" type="slidenum">
              <a:rPr lang="en-US" sz="2400" b="0" strike="noStrike" spc="-1">
                <a:solidFill>
                  <a:srgbClr val="000000"/>
                </a:solidFill>
                <a:uFill>
                  <a:solidFill>
                    <a:srgbClr val="FFFFFF"/>
                  </a:solidFill>
                </a:uFill>
                <a:latin typeface="Times New Roman"/>
              </a:rPr>
              <a:t>67</a:t>
            </a:fld>
            <a:endParaRPr lang="en-US" sz="2400" b="0" strike="noStrike" spc="-1">
              <a:solidFill>
                <a:srgbClr val="000000"/>
              </a:solidFill>
              <a:uFill>
                <a:solidFill>
                  <a:srgbClr val="FFFFFF"/>
                </a:solidFill>
              </a:uFill>
              <a:latin typeface="Times New Roman"/>
            </a:endParaRPr>
          </a:p>
        </p:txBody>
      </p:sp>
      <p:sp>
        <p:nvSpPr>
          <p:cNvPr id="852" name="CustomShape 2"/>
          <p:cNvSpPr/>
          <p:nvPr/>
        </p:nvSpPr>
        <p:spPr>
          <a:xfrm>
            <a:off x="914400" y="4343400"/>
            <a:ext cx="50292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CustomShape 1"/>
          <p:cNvSpPr/>
          <p:nvPr/>
        </p:nvSpPr>
        <p:spPr>
          <a:xfrm>
            <a:off x="685800" y="4343400"/>
            <a:ext cx="54864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lstStyle/>
          <a:p>
            <a:pPr marL="215640" indent="-210960">
              <a:lnSpc>
                <a:spcPct val="100000"/>
              </a:lnSpc>
            </a:pPr>
            <a:endParaRPr lang="en-US" sz="2400" b="0" strike="noStrike" spc="-1">
              <a:solidFill>
                <a:srgbClr val="000000"/>
              </a:solidFill>
              <a:uFill>
                <a:solidFill>
                  <a:srgbClr val="FFFFFF"/>
                </a:solidFill>
              </a:uFill>
              <a:latin typeface="Times New Roman"/>
            </a:endParaRPr>
          </a:p>
          <a:p>
            <a:pPr marL="215640" indent="-210960">
              <a:lnSpc>
                <a:spcPct val="100000"/>
              </a:lnSpc>
            </a:pPr>
            <a:endParaRPr lang="en-US" sz="2400" b="0" strike="noStrike" spc="-1">
              <a:solidFill>
                <a:srgbClr val="000000"/>
              </a:solidFill>
              <a:uFill>
                <a:solidFill>
                  <a:srgbClr val="FFFFFF"/>
                </a:solidFill>
              </a:uFill>
              <a:latin typeface="Times New Roman"/>
            </a:endParaRPr>
          </a:p>
          <a:p>
            <a:pPr marL="215640" indent="-210960">
              <a:lnSpc>
                <a:spcPct val="100000"/>
              </a:lnSpc>
            </a:pPr>
            <a:r>
              <a:rPr lang="en-US" sz="1200" b="1" i="1" strike="noStrike" spc="-1">
                <a:solidFill>
                  <a:srgbClr val="000000"/>
                </a:solidFill>
                <a:uFill>
                  <a:solidFill>
                    <a:srgbClr val="FFFFFF"/>
                  </a:solidFill>
                </a:uFill>
                <a:latin typeface="+mn-lt"/>
                <a:ea typeface="+mn-ea"/>
              </a:rPr>
              <a:t>Atlas and template application</a:t>
            </a:r>
            <a:endParaRPr lang="en-US" sz="2400" b="0" strike="noStrike" spc="-1">
              <a:solidFill>
                <a:srgbClr val="000000"/>
              </a:solidFill>
              <a:uFill>
                <a:solidFill>
                  <a:srgbClr val="FFFFFF"/>
                </a:solidFill>
              </a:uFill>
              <a:latin typeface="Times New Roman"/>
            </a:endParaRPr>
          </a:p>
          <a:p>
            <a:pPr marL="215640" indent="-210960">
              <a:lnSpc>
                <a:spcPct val="100000"/>
              </a:lnSpc>
            </a:pPr>
            <a:r>
              <a:rPr lang="en-US" sz="1200" b="0" strike="noStrike" spc="-1">
                <a:solidFill>
                  <a:srgbClr val="000000"/>
                </a:solidFill>
                <a:uFill>
                  <a:solidFill>
                    <a:srgbClr val="FFFFFF"/>
                  </a:solidFill>
                </a:uFill>
                <a:latin typeface="+mn-lt"/>
                <a:ea typeface="+mn-ea"/>
              </a:rPr>
              <a:t>Using five naive macaques, we aligned each macaque's T1 brain MRI to the template created here with a sequence of affine and nonlinear registration steps. An initial affine step proved and approximate scaling. A small amount of nonlinear warping was then used to warp the general brain shape to the template. A brain-only mask from the template was applied to the individual subject brains and the subject was more finely warped to the template by progressively smaller nonlinear warps. This procedure resulted in subject brain data to be registered to the D99 template space. In order to demonstrate the applicability of the atlas to each macaque, the combination of affine and nonlinear transformations were used to warp the atlas segmentation back to each subject's original native space. The results are shown in in </a:t>
            </a:r>
            <a:r>
              <a:rPr lang="en-US" sz="1200" b="1" strike="noStrike" spc="-1">
                <a:solidFill>
                  <a:srgbClr val="000000"/>
                </a:solidFill>
                <a:uFill>
                  <a:solidFill>
                    <a:srgbClr val="FFFFFF"/>
                  </a:solidFill>
                </a:uFill>
                <a:latin typeface="+mn-lt"/>
                <a:ea typeface="+mn-ea"/>
              </a:rPr>
              <a:t>figure XXX…</a:t>
            </a:r>
            <a:endParaRPr lang="en-US" sz="2400" b="0" strike="noStrike" spc="-1">
              <a:solidFill>
                <a:srgbClr val="000000"/>
              </a:solidFill>
              <a:uFill>
                <a:solidFill>
                  <a:srgbClr val="FFFFFF"/>
                </a:solidFill>
              </a:uFill>
              <a:latin typeface="Times New Roman"/>
            </a:endParaRPr>
          </a:p>
          <a:p>
            <a:pPr marL="215640" indent="-210960">
              <a:lnSpc>
                <a:spcPct val="100000"/>
              </a:lnSpc>
            </a:pPr>
            <a:endParaRPr lang="en-US" sz="2400" b="0" strike="noStrike" spc="-1">
              <a:solidFill>
                <a:srgbClr val="000000"/>
              </a:solidFill>
              <a:uFill>
                <a:solidFill>
                  <a:srgbClr val="FFFFFF"/>
                </a:solidFill>
              </a:uFill>
              <a:latin typeface="Times New Roman"/>
            </a:endParaRPr>
          </a:p>
        </p:txBody>
      </p:sp>
      <p:sp>
        <p:nvSpPr>
          <p:cNvPr id="861" name="CustomShape 2"/>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nchor="b"/>
          <a:lstStyle/>
          <a:p>
            <a:pPr algn="r">
              <a:lnSpc>
                <a:spcPct val="100000"/>
              </a:lnSpc>
            </a:pPr>
            <a:fld id="{69B5C59E-0A8B-47DA-97CF-3E0250FD01C0}" type="slidenum">
              <a:rPr lang="en-US" sz="1200" b="0" strike="noStrike" spc="-1">
                <a:solidFill>
                  <a:srgbClr val="000000"/>
                </a:solidFill>
                <a:uFill>
                  <a:solidFill>
                    <a:srgbClr val="FFFFFF"/>
                  </a:solidFill>
                </a:uFill>
                <a:latin typeface="+mn-lt"/>
                <a:ea typeface="+mn-ea"/>
              </a:rPr>
              <a:t>75</a:t>
            </a:fld>
            <a:endParaRPr lang="en-US" sz="2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CustomShape 1"/>
          <p:cNvSpPr/>
          <p:nvPr/>
        </p:nvSpPr>
        <p:spPr>
          <a:xfrm>
            <a:off x="503280" y="4316400"/>
            <a:ext cx="5856120" cy="40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503280" y="4316400"/>
            <a:ext cx="5856120" cy="4060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25" name="PlaceHolder 2"/>
          <p:cNvSpPr>
            <a:spLocks noGrp="1"/>
          </p:cNvSpPr>
          <p:nvPr>
            <p:ph type="body"/>
          </p:nvPr>
        </p:nvSpPr>
        <p:spPr>
          <a:xfrm>
            <a:off x="685800" y="144756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26" name="PlaceHolder 3"/>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28"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29"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30"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31" name="PlaceHolder 5"/>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33"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34" name="PlaceHolder 3"/>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pic>
        <p:nvPicPr>
          <p:cNvPr id="35" name="Picture 34"/>
          <p:cNvPicPr/>
          <p:nvPr/>
        </p:nvPicPr>
        <p:blipFill>
          <a:blip r:embed="rId2"/>
          <a:stretch/>
        </p:blipFill>
        <p:spPr>
          <a:xfrm>
            <a:off x="1526040" y="1447200"/>
            <a:ext cx="6386760" cy="5095800"/>
          </a:xfrm>
          <a:prstGeom prst="rect">
            <a:avLst/>
          </a:prstGeom>
          <a:ln>
            <a:noFill/>
          </a:ln>
        </p:spPr>
      </p:pic>
      <p:pic>
        <p:nvPicPr>
          <p:cNvPr id="36" name="Picture 35"/>
          <p:cNvPicPr/>
          <p:nvPr/>
        </p:nvPicPr>
        <p:blipFill>
          <a:blip r:embed="rId2"/>
          <a:stretch/>
        </p:blipFill>
        <p:spPr>
          <a:xfrm>
            <a:off x="1526040" y="1447200"/>
            <a:ext cx="6386760" cy="509580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43" name="PlaceHolder 2"/>
          <p:cNvSpPr>
            <a:spLocks noGrp="1"/>
          </p:cNvSpPr>
          <p:nvPr>
            <p:ph type="subTitle"/>
          </p:nvPr>
        </p:nvSpPr>
        <p:spPr>
          <a:xfrm>
            <a:off x="685800" y="1447560"/>
            <a:ext cx="8067600" cy="509580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45"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47"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48" name="PlaceHolder 3"/>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85800" y="609120"/>
            <a:ext cx="7763040" cy="278316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52"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53" name="PlaceHolder 3"/>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54" name="PlaceHolder 4"/>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4" name="PlaceHolder 2"/>
          <p:cNvSpPr>
            <a:spLocks noGrp="1"/>
          </p:cNvSpPr>
          <p:nvPr>
            <p:ph type="subTitle"/>
          </p:nvPr>
        </p:nvSpPr>
        <p:spPr>
          <a:xfrm>
            <a:off x="685800" y="1447560"/>
            <a:ext cx="8067600" cy="509580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56"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60"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62" name="PlaceHolder 4"/>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64" name="PlaceHolder 2"/>
          <p:cNvSpPr>
            <a:spLocks noGrp="1"/>
          </p:cNvSpPr>
          <p:nvPr>
            <p:ph type="body"/>
          </p:nvPr>
        </p:nvSpPr>
        <p:spPr>
          <a:xfrm>
            <a:off x="685800" y="144756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65" name="PlaceHolder 3"/>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67"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68"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69"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70" name="PlaceHolder 5"/>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72"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73" name="PlaceHolder 3"/>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pic>
        <p:nvPicPr>
          <p:cNvPr id="74" name="Picture 73"/>
          <p:cNvPicPr/>
          <p:nvPr/>
        </p:nvPicPr>
        <p:blipFill>
          <a:blip r:embed="rId2"/>
          <a:stretch/>
        </p:blipFill>
        <p:spPr>
          <a:xfrm>
            <a:off x="1526040" y="1447200"/>
            <a:ext cx="6386760" cy="5095800"/>
          </a:xfrm>
          <a:prstGeom prst="rect">
            <a:avLst/>
          </a:prstGeom>
          <a:ln>
            <a:noFill/>
          </a:ln>
        </p:spPr>
      </p:pic>
      <p:pic>
        <p:nvPicPr>
          <p:cNvPr id="75" name="Picture 74"/>
          <p:cNvPicPr/>
          <p:nvPr/>
        </p:nvPicPr>
        <p:blipFill>
          <a:blip r:embed="rId2"/>
          <a:stretch/>
        </p:blipFill>
        <p:spPr>
          <a:xfrm>
            <a:off x="1526040" y="1447200"/>
            <a:ext cx="6386760" cy="509580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82" name="PlaceHolder 2"/>
          <p:cNvSpPr>
            <a:spLocks noGrp="1"/>
          </p:cNvSpPr>
          <p:nvPr>
            <p:ph type="subTitle"/>
          </p:nvPr>
        </p:nvSpPr>
        <p:spPr>
          <a:xfrm>
            <a:off x="685800" y="1447560"/>
            <a:ext cx="8067600" cy="509580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84"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86"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87" name="PlaceHolder 3"/>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6"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85800" y="609120"/>
            <a:ext cx="7763040" cy="278316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91"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92" name="PlaceHolder 3"/>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93" name="PlaceHolder 4"/>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95"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96"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97"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99"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0"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1" name="PlaceHolder 4"/>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103" name="PlaceHolder 2"/>
          <p:cNvSpPr>
            <a:spLocks noGrp="1"/>
          </p:cNvSpPr>
          <p:nvPr>
            <p:ph type="body"/>
          </p:nvPr>
        </p:nvSpPr>
        <p:spPr>
          <a:xfrm>
            <a:off x="685800" y="144756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4" name="PlaceHolder 3"/>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106"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7"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8"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09" name="PlaceHolder 5"/>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111" name="PlaceHolder 2"/>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12" name="PlaceHolder 3"/>
          <p:cNvSpPr>
            <a:spLocks noGrp="1"/>
          </p:cNvSpPr>
          <p:nvPr>
            <p:ph type="body"/>
          </p:nvPr>
        </p:nvSpPr>
        <p:spPr>
          <a:xfrm>
            <a:off x="685800" y="1447560"/>
            <a:ext cx="806760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pic>
        <p:nvPicPr>
          <p:cNvPr id="113" name="Picture 112"/>
          <p:cNvPicPr/>
          <p:nvPr/>
        </p:nvPicPr>
        <p:blipFill>
          <a:blip r:embed="rId2"/>
          <a:stretch/>
        </p:blipFill>
        <p:spPr>
          <a:xfrm>
            <a:off x="1526040" y="1447200"/>
            <a:ext cx="6386760" cy="5095800"/>
          </a:xfrm>
          <a:prstGeom prst="rect">
            <a:avLst/>
          </a:prstGeom>
          <a:ln>
            <a:noFill/>
          </a:ln>
        </p:spPr>
      </p:pic>
      <p:pic>
        <p:nvPicPr>
          <p:cNvPr id="114" name="Picture 113"/>
          <p:cNvPicPr/>
          <p:nvPr/>
        </p:nvPicPr>
        <p:blipFill>
          <a:blip r:embed="rId2"/>
          <a:stretch/>
        </p:blipFill>
        <p:spPr>
          <a:xfrm>
            <a:off x="1526040" y="1447200"/>
            <a:ext cx="6386760" cy="509580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8"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9" name="PlaceHolder 3"/>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85800" y="609120"/>
            <a:ext cx="7763040" cy="2783160"/>
          </a:xfrm>
          <a:prstGeom prst="rect">
            <a:avLst/>
          </a:prstGeom>
        </p:spPr>
        <p:txBody>
          <a:bodyPr lIns="0" tIns="0" rIns="0" bIns="0" anchor="ctr"/>
          <a:lstStyle/>
          <a:p>
            <a:pPr marL="342720" indent="-342720" algn="ctr"/>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13"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4" name="PlaceHolder 3"/>
          <p:cNvSpPr>
            <a:spLocks noGrp="1"/>
          </p:cNvSpPr>
          <p:nvPr>
            <p:ph type="body"/>
          </p:nvPr>
        </p:nvSpPr>
        <p:spPr>
          <a:xfrm>
            <a:off x="68580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5" name="PlaceHolder 4"/>
          <p:cNvSpPr>
            <a:spLocks noGrp="1"/>
          </p:cNvSpPr>
          <p:nvPr>
            <p:ph type="body"/>
          </p:nvPr>
        </p:nvSpPr>
        <p:spPr>
          <a:xfrm>
            <a:off x="482004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17" name="PlaceHolder 2"/>
          <p:cNvSpPr>
            <a:spLocks noGrp="1"/>
          </p:cNvSpPr>
          <p:nvPr>
            <p:ph type="body"/>
          </p:nvPr>
        </p:nvSpPr>
        <p:spPr>
          <a:xfrm>
            <a:off x="685800" y="1447560"/>
            <a:ext cx="3936960" cy="509580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8"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19" name="PlaceHolder 4"/>
          <p:cNvSpPr>
            <a:spLocks noGrp="1"/>
          </p:cNvSpPr>
          <p:nvPr>
            <p:ph type="body"/>
          </p:nvPr>
        </p:nvSpPr>
        <p:spPr>
          <a:xfrm>
            <a:off x="4820040" y="410904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609120"/>
            <a:ext cx="7763040" cy="600120"/>
          </a:xfrm>
          <a:prstGeom prst="rect">
            <a:avLst/>
          </a:prstGeom>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p:txBody>
      </p:sp>
      <p:sp>
        <p:nvSpPr>
          <p:cNvPr id="21" name="PlaceHolder 2"/>
          <p:cNvSpPr>
            <a:spLocks noGrp="1"/>
          </p:cNvSpPr>
          <p:nvPr>
            <p:ph type="body"/>
          </p:nvPr>
        </p:nvSpPr>
        <p:spPr>
          <a:xfrm>
            <a:off x="68580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22" name="PlaceHolder 3"/>
          <p:cNvSpPr>
            <a:spLocks noGrp="1"/>
          </p:cNvSpPr>
          <p:nvPr>
            <p:ph type="body"/>
          </p:nvPr>
        </p:nvSpPr>
        <p:spPr>
          <a:xfrm>
            <a:off x="4820040" y="1447560"/>
            <a:ext cx="393696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
        <p:nvSpPr>
          <p:cNvPr id="23" name="PlaceHolder 4"/>
          <p:cNvSpPr>
            <a:spLocks noGrp="1"/>
          </p:cNvSpPr>
          <p:nvPr>
            <p:ph type="body"/>
          </p:nvPr>
        </p:nvSpPr>
        <p:spPr>
          <a:xfrm>
            <a:off x="685800" y="4109040"/>
            <a:ext cx="8067600" cy="2430360"/>
          </a:xfrm>
          <a:prstGeom prst="rect">
            <a:avLst/>
          </a:prstGeom>
        </p:spPr>
        <p:txBody>
          <a:bodyPr lIns="90000" tIns="46800" rIns="90000" bIns="46800"/>
          <a:lstStyle/>
          <a:p>
            <a:endParaRPr lang="en-US" sz="17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ustomShape 1"/>
          <p:cNvSpPr/>
          <p:nvPr/>
        </p:nvSpPr>
        <p:spPr>
          <a:xfrm>
            <a:off x="304920" y="228600"/>
            <a:ext cx="761760" cy="622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95000"/>
              </a:lnSpc>
            </a:pPr>
            <a:r>
              <a:rPr lang="en-GB" sz="1200" b="1" strike="noStrike" spc="-1">
                <a:solidFill>
                  <a:srgbClr val="0901FF"/>
                </a:solidFill>
                <a:uFill>
                  <a:solidFill>
                    <a:srgbClr val="FFFFFF"/>
                  </a:solidFill>
                </a:uFill>
                <a:latin typeface="Courier New"/>
              </a:rPr>
              <a:t>-</a:t>
            </a:r>
            <a:fld id="{2682F2BE-A55A-4F56-985C-00DDE603A6F8}" type="slidenum">
              <a:rPr lang="en-GB" sz="1200" b="1" strike="noStrike" spc="-1">
                <a:solidFill>
                  <a:srgbClr val="0901FF"/>
                </a:solidFill>
                <a:uFill>
                  <a:solidFill>
                    <a:srgbClr val="FFFFFF"/>
                  </a:solidFill>
                </a:uFill>
                <a:latin typeface="Courier New"/>
              </a:rPr>
              <a:t>‹#›</a:t>
            </a:fld>
            <a:r>
              <a:rPr lang="en-GB" sz="1200" b="1" strike="noStrike" spc="-1">
                <a:solidFill>
                  <a:srgbClr val="0901FF"/>
                </a:solidFill>
                <a:uFill>
                  <a:solidFill>
                    <a:srgbClr val="FFFFFF"/>
                  </a:solidFill>
                </a:uFill>
                <a:latin typeface="Courier New"/>
              </a:rPr>
              <a:t>-</a:t>
            </a:r>
            <a:endParaRPr lang="en-US" sz="2400" b="0" strike="noStrike" spc="-1">
              <a:solidFill>
                <a:srgbClr val="000000"/>
              </a:solidFill>
              <a:uFill>
                <a:solidFill>
                  <a:srgbClr val="FFFFFF"/>
                </a:solidFill>
              </a:uFill>
              <a:latin typeface="Times New Roman"/>
            </a:endParaRPr>
          </a:p>
        </p:txBody>
      </p:sp>
      <p:sp>
        <p:nvSpPr>
          <p:cNvPr id="4" name="PlaceHolder 2"/>
          <p:cNvSpPr>
            <a:spLocks noGrp="1"/>
          </p:cNvSpPr>
          <p:nvPr>
            <p:ph type="title"/>
          </p:nvPr>
        </p:nvSpPr>
        <p:spPr>
          <a:xfrm>
            <a:off x="685800" y="609120"/>
            <a:ext cx="7763040" cy="600120"/>
          </a:xfrm>
          <a:prstGeom prst="rect">
            <a:avLst/>
          </a:prstGeom>
        </p:spPr>
        <p:txBody>
          <a:bodyPr lIns="90000" tIns="46800" rIns="90000" bIns="46800" anchor="ctr"/>
          <a:lstStyle/>
          <a:p>
            <a:pPr algn="ctr"/>
            <a:r>
              <a:rPr lang="en-US" sz="2400" b="0" strike="noStrike" spc="-1">
                <a:solidFill>
                  <a:srgbClr val="000000"/>
                </a:solidFill>
                <a:uFill>
                  <a:solidFill>
                    <a:srgbClr val="FFFFFF"/>
                  </a:solidFill>
                </a:uFill>
                <a:latin typeface="Times New Roman"/>
              </a:rPr>
              <a:t>Click to edit the title text format</a:t>
            </a:r>
          </a:p>
        </p:txBody>
      </p:sp>
      <p:sp>
        <p:nvSpPr>
          <p:cNvPr id="2" name="PlaceHolder 3"/>
          <p:cNvSpPr>
            <a:spLocks noGrp="1"/>
          </p:cNvSpPr>
          <p:nvPr>
            <p:ph type="body"/>
          </p:nvPr>
        </p:nvSpPr>
        <p:spPr>
          <a:xfrm>
            <a:off x="685800" y="1447560"/>
            <a:ext cx="8067600" cy="5095800"/>
          </a:xfrm>
          <a:prstGeom prst="rect">
            <a:avLst/>
          </a:prstGeom>
        </p:spPr>
        <p:txBody>
          <a:bodyPr lIns="90000" tIns="46800" rIns="90000" bIns="46800"/>
          <a:lstStyle/>
          <a:p>
            <a:pPr marL="342720" indent="-342720"/>
            <a:r>
              <a:rPr lang="en-US" sz="1700" b="0" strike="noStrike" spc="-1">
                <a:solidFill>
                  <a:srgbClr val="000000"/>
                </a:solidFill>
                <a:uFill>
                  <a:solidFill>
                    <a:srgbClr val="FFFFFF"/>
                  </a:solidFill>
                </a:uFill>
                <a:latin typeface="Arial"/>
              </a:rPr>
              <a:t>Click to edit the outline text format</a:t>
            </a:r>
          </a:p>
          <a:p>
            <a:pPr marL="742680" lvl="1" indent="-285480">
              <a:buClr>
                <a:srgbClr val="000000"/>
              </a:buClr>
              <a:buFont typeface="Times New Roman"/>
              <a:buChar char="–"/>
            </a:pPr>
            <a:r>
              <a:rPr lang="en-US" sz="1700" b="0" strike="noStrike" spc="-1">
                <a:solidFill>
                  <a:srgbClr val="000000"/>
                </a:solidFill>
                <a:uFill>
                  <a:solidFill>
                    <a:srgbClr val="FFFFFF"/>
                  </a:solidFill>
                </a:uFill>
                <a:latin typeface="Arial"/>
              </a:rPr>
              <a:t>Second Outline Level</a:t>
            </a:r>
          </a:p>
          <a:p>
            <a:pPr marL="1143000" lvl="2" indent="-228600">
              <a:buClr>
                <a:srgbClr val="000000"/>
              </a:buClr>
              <a:buFont typeface="Times New Roman"/>
              <a:buChar char="•"/>
            </a:pPr>
            <a:r>
              <a:rPr lang="en-US" sz="1700" b="0" strike="noStrike" spc="-1">
                <a:solidFill>
                  <a:srgbClr val="000000"/>
                </a:solidFill>
                <a:uFill>
                  <a:solidFill>
                    <a:srgbClr val="FFFFFF"/>
                  </a:solidFill>
                </a:uFill>
                <a:latin typeface="Arial"/>
              </a:rPr>
              <a:t>Third Outline Level</a:t>
            </a:r>
          </a:p>
          <a:p>
            <a:pPr marL="1600200" lvl="3" indent="-228600">
              <a:buClr>
                <a:srgbClr val="000000"/>
              </a:buClr>
              <a:buFont typeface="Times New Roman"/>
              <a:buChar char="–"/>
            </a:pPr>
            <a:r>
              <a:rPr lang="en-US" sz="1700" b="0" strike="noStrike" spc="-1">
                <a:solidFill>
                  <a:srgbClr val="000000"/>
                </a:solidFill>
                <a:uFill>
                  <a:solidFill>
                    <a:srgbClr val="FFFFFF"/>
                  </a:solidFill>
                </a:uFill>
                <a:latin typeface="Arial"/>
              </a:rPr>
              <a:t>Fourth Outline Level</a:t>
            </a:r>
          </a:p>
          <a:p>
            <a:pPr marL="2057400" lvl="4" indent="-228600">
              <a:buClr>
                <a:srgbClr val="000000"/>
              </a:buClr>
              <a:buFont typeface="Times New Roman"/>
              <a:buChar char="»"/>
            </a:pPr>
            <a:r>
              <a:rPr lang="en-US" sz="1700" b="0" strike="noStrike" spc="-1">
                <a:solidFill>
                  <a:srgbClr val="000000"/>
                </a:solidFill>
                <a:uFill>
                  <a:solidFill>
                    <a:srgbClr val="FFFFFF"/>
                  </a:solidFill>
                </a:uFill>
                <a:latin typeface="Arial"/>
              </a:rPr>
              <a:t>Fifth Outline Level</a:t>
            </a:r>
          </a:p>
          <a:p>
            <a:pPr marL="2057400" lvl="5" indent="-228600">
              <a:buClr>
                <a:srgbClr val="000000"/>
              </a:buClr>
              <a:buFont typeface="Times New Roman"/>
              <a:buChar char="»"/>
            </a:pPr>
            <a:r>
              <a:rPr lang="en-US" sz="1700" b="0" strike="noStrike" spc="-1">
                <a:solidFill>
                  <a:srgbClr val="000000"/>
                </a:solidFill>
                <a:uFill>
                  <a:solidFill>
                    <a:srgbClr val="FFFFFF"/>
                  </a:solidFill>
                </a:uFill>
                <a:latin typeface="Arial"/>
              </a:rPr>
              <a:t>Sixth Outline Level</a:t>
            </a:r>
          </a:p>
          <a:p>
            <a:pPr marL="2057400" lvl="6" indent="-228600">
              <a:buClr>
                <a:srgbClr val="000000"/>
              </a:buClr>
              <a:buFont typeface="Times New Roman"/>
              <a:buChar char="»"/>
            </a:pPr>
            <a:r>
              <a:rPr lang="en-US" sz="17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685440" y="2130480"/>
            <a:ext cx="7767720" cy="1465200"/>
          </a:xfrm>
          <a:prstGeom prst="rect">
            <a:avLst/>
          </a:prstGeom>
        </p:spPr>
        <p:txBody>
          <a:bodyPr anchor="ctr"/>
          <a:lstStyle/>
          <a:p>
            <a:r>
              <a:rPr lang="en-US" sz="1800" b="0" strike="noStrike" spc="-1">
                <a:solidFill>
                  <a:srgbClr val="000000"/>
                </a:solidFill>
                <a:uFill>
                  <a:solidFill>
                    <a:srgbClr val="FFFFFF"/>
                  </a:solidFill>
                </a:uFill>
                <a:latin typeface="Calibri"/>
              </a:rPr>
              <a:t>Click to edit the title text format</a:t>
            </a:r>
          </a:p>
        </p:txBody>
      </p:sp>
      <p:sp>
        <p:nvSpPr>
          <p:cNvPr id="38" name="PlaceHolder 2"/>
          <p:cNvSpPr>
            <a:spLocks noGrp="1"/>
          </p:cNvSpPr>
          <p:nvPr>
            <p:ph type="dt"/>
          </p:nvPr>
        </p:nvSpPr>
        <p:spPr>
          <a:xfrm>
            <a:off x="456840" y="6356160"/>
            <a:ext cx="2128680" cy="360360"/>
          </a:xfrm>
          <a:prstGeom prst="rect">
            <a:avLst/>
          </a:prstGeom>
        </p:spPr>
        <p:txBody>
          <a:bodyPr anchor="ctr"/>
          <a:lstStyle/>
          <a:p>
            <a:pPr>
              <a:lnSpc>
                <a:spcPct val="100000"/>
              </a:lnSpc>
            </a:pPr>
            <a:fld id="{D3D4825B-1C04-4DDE-BCFF-74DA66B52025}" type="datetime">
              <a:rPr lang="en-US" sz="1200" b="0" strike="noStrike" spc="-1">
                <a:solidFill>
                  <a:srgbClr val="8B8B8B"/>
                </a:solidFill>
                <a:uFill>
                  <a:solidFill>
                    <a:srgbClr val="FFFFFF"/>
                  </a:solidFill>
                </a:uFill>
                <a:latin typeface="Calibri"/>
                <a:ea typeface="Tahoma"/>
              </a:rPr>
              <a:t>2/8/17</a:t>
            </a:fld>
            <a:endParaRPr lang="en-US" sz="2400" b="0" strike="noStrike" spc="-1">
              <a:solidFill>
                <a:srgbClr val="000000"/>
              </a:solidFill>
              <a:uFill>
                <a:solidFill>
                  <a:srgbClr val="FFFFFF"/>
                </a:solidFill>
              </a:uFill>
              <a:latin typeface="Times New Roman"/>
            </a:endParaRPr>
          </a:p>
        </p:txBody>
      </p:sp>
      <p:sp>
        <p:nvSpPr>
          <p:cNvPr id="39" name="CustomShape 3"/>
          <p:cNvSpPr/>
          <p:nvPr/>
        </p:nvSpPr>
        <p:spPr>
          <a:xfrm>
            <a:off x="3124080" y="6356520"/>
            <a:ext cx="2895840" cy="365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40" name="PlaceHolder 4"/>
          <p:cNvSpPr>
            <a:spLocks noGrp="1"/>
          </p:cNvSpPr>
          <p:nvPr>
            <p:ph type="sldNum"/>
          </p:nvPr>
        </p:nvSpPr>
        <p:spPr>
          <a:xfrm>
            <a:off x="6553080" y="6356160"/>
            <a:ext cx="2129040" cy="360360"/>
          </a:xfrm>
          <a:prstGeom prst="rect">
            <a:avLst/>
          </a:prstGeom>
        </p:spPr>
        <p:txBody>
          <a:bodyPr anchor="ctr"/>
          <a:lstStyle/>
          <a:p>
            <a:pPr algn="r">
              <a:lnSpc>
                <a:spcPct val="100000"/>
              </a:lnSpc>
            </a:pPr>
            <a:fld id="{EDA7C18F-D4E4-4B0B-93B3-1780A46C5312}" type="slidenum">
              <a:rPr lang="en-US" sz="1200" b="0" strike="noStrike" spc="-1">
                <a:solidFill>
                  <a:srgbClr val="8B8B8B"/>
                </a:solidFill>
                <a:uFill>
                  <a:solidFill>
                    <a:srgbClr val="FFFFFF"/>
                  </a:solidFill>
                </a:uFill>
                <a:latin typeface="Calibri"/>
                <a:ea typeface="Tahoma"/>
              </a:rPr>
              <a:t>‹#›</a:t>
            </a:fld>
            <a:endParaRPr lang="en-US" sz="2400" b="0" strike="noStrike" spc="-1">
              <a:solidFill>
                <a:srgbClr val="000000"/>
              </a:solidFill>
              <a:uFill>
                <a:solidFill>
                  <a:srgbClr val="FFFFFF"/>
                </a:solidFill>
              </a:uFill>
              <a:latin typeface="Times New Roman"/>
            </a:endParaRPr>
          </a:p>
        </p:txBody>
      </p:sp>
      <p:sp>
        <p:nvSpPr>
          <p:cNvPr id="41" name="PlaceHolder 5"/>
          <p:cNvSpPr>
            <a:spLocks noGrp="1"/>
          </p:cNvSpPr>
          <p:nvPr>
            <p:ph type="body"/>
          </p:nvPr>
        </p:nvSpPr>
        <p:spPr>
          <a:xfrm>
            <a:off x="456840" y="1604520"/>
            <a:ext cx="8224920" cy="3971880"/>
          </a:xfrm>
          <a:prstGeom prst="rect">
            <a:avLst/>
          </a:prstGeom>
        </p:spPr>
        <p:txBody>
          <a:bodyPr lIns="0" tIns="68400" rIns="0" bIns="0"/>
          <a:lstStyle/>
          <a:p>
            <a:pPr marL="342720" indent="-342720"/>
            <a:r>
              <a:rPr lang="en-US" sz="3200" b="0" strike="noStrike" spc="-1">
                <a:solidFill>
                  <a:srgbClr val="000000"/>
                </a:solidFill>
                <a:uFill>
                  <a:solidFill>
                    <a:srgbClr val="FFFFFF"/>
                  </a:solidFill>
                </a:uFill>
                <a:latin typeface="Calibri"/>
              </a:rPr>
              <a:t>Click to edit the outline text format</a:t>
            </a:r>
          </a:p>
          <a:p>
            <a:pPr marL="742680" lvl="1" indent="-285480">
              <a:buClr>
                <a:srgbClr val="000000"/>
              </a:buClr>
              <a:buFont typeface="Times New Roman"/>
              <a:buChar char="–"/>
            </a:pPr>
            <a:r>
              <a:rPr lang="en-US" sz="2400" b="0" strike="noStrike" spc="-1">
                <a:solidFill>
                  <a:srgbClr val="000000"/>
                </a:solidFill>
                <a:uFill>
                  <a:solidFill>
                    <a:srgbClr val="FFFFFF"/>
                  </a:solidFill>
                </a:uFill>
                <a:latin typeface="Calibri"/>
              </a:rPr>
              <a:t>Second Outline Level</a:t>
            </a:r>
          </a:p>
          <a:p>
            <a:pPr marL="1143000" lvl="2" indent="-228600">
              <a:buClr>
                <a:srgbClr val="000000"/>
              </a:buClr>
              <a:buFont typeface="Times New Roman"/>
              <a:buChar char="•"/>
            </a:pPr>
            <a:r>
              <a:rPr lang="en-US" sz="2000" b="0" strike="noStrike" spc="-1">
                <a:solidFill>
                  <a:srgbClr val="000000"/>
                </a:solidFill>
                <a:uFill>
                  <a:solidFill>
                    <a:srgbClr val="FFFFFF"/>
                  </a:solidFill>
                </a:uFill>
                <a:latin typeface="Calibri"/>
              </a:rPr>
              <a:t>Third Outline Level</a:t>
            </a:r>
          </a:p>
          <a:p>
            <a:pPr marL="1600200" lvl="3" indent="-228600">
              <a:buClr>
                <a:srgbClr val="000000"/>
              </a:buClr>
              <a:buFont typeface="Times New Roman"/>
              <a:buChar char="–"/>
            </a:pPr>
            <a:r>
              <a:rPr lang="en-US" sz="2000" b="0" strike="noStrike" spc="-1">
                <a:solidFill>
                  <a:srgbClr val="000000"/>
                </a:solidFill>
                <a:uFill>
                  <a:solidFill>
                    <a:srgbClr val="FFFFFF"/>
                  </a:solidFill>
                </a:uFill>
                <a:latin typeface="Calibri"/>
              </a:rPr>
              <a:t>Fourth Outline Level</a:t>
            </a:r>
          </a:p>
          <a:p>
            <a:pPr marL="2057400" lvl="4" indent="-228600">
              <a:buClr>
                <a:srgbClr val="000000"/>
              </a:buClr>
              <a:buFont typeface="Times New Roman"/>
              <a:buChar char="»"/>
            </a:pPr>
            <a:r>
              <a:rPr lang="en-US" sz="2000" b="0" strike="noStrike" spc="-1">
                <a:solidFill>
                  <a:srgbClr val="000000"/>
                </a:solidFill>
                <a:uFill>
                  <a:solidFill>
                    <a:srgbClr val="FFFFFF"/>
                  </a:solidFill>
                </a:uFill>
                <a:latin typeface="Calibri"/>
              </a:rPr>
              <a:t>Fifth Outline Level</a:t>
            </a:r>
          </a:p>
          <a:p>
            <a:pPr marL="2057400" lvl="5" indent="-228600">
              <a:buClr>
                <a:srgbClr val="000000"/>
              </a:buClr>
              <a:buFont typeface="Times New Roman"/>
              <a:buChar char="»"/>
            </a:pPr>
            <a:r>
              <a:rPr lang="en-US" sz="2000" b="0" strike="noStrike" spc="-1">
                <a:solidFill>
                  <a:srgbClr val="000000"/>
                </a:solidFill>
                <a:uFill>
                  <a:solidFill>
                    <a:srgbClr val="FFFFFF"/>
                  </a:solidFill>
                </a:uFill>
                <a:latin typeface="Calibri"/>
              </a:rPr>
              <a:t>Sixth Outline Level</a:t>
            </a:r>
          </a:p>
          <a:p>
            <a:pPr marL="2057400" lvl="6" indent="-228600">
              <a:buClr>
                <a:srgbClr val="000000"/>
              </a:buClr>
              <a:buFont typeface="Times New Roman"/>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7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
        <p:nvSpPr>
          <p:cNvPr id="78" name="PlaceHolder 3"/>
          <p:cNvSpPr>
            <a:spLocks noGrp="1"/>
          </p:cNvSpPr>
          <p:nvPr>
            <p:ph type="dt"/>
          </p:nvPr>
        </p:nvSpPr>
        <p:spPr>
          <a:xfrm>
            <a:off x="457200" y="6247440"/>
            <a:ext cx="2130120" cy="47268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&lt;date/time&gt;</a:t>
            </a:r>
          </a:p>
        </p:txBody>
      </p:sp>
      <p:sp>
        <p:nvSpPr>
          <p:cNvPr id="79" name="PlaceHolder 4"/>
          <p:cNvSpPr>
            <a:spLocks noGrp="1"/>
          </p:cNvSpPr>
          <p:nvPr>
            <p:ph type="ftr"/>
          </p:nvPr>
        </p:nvSpPr>
        <p:spPr>
          <a:xfrm>
            <a:off x="3126960" y="6247440"/>
            <a:ext cx="2898000" cy="472680"/>
          </a:xfrm>
          <a:prstGeom prst="rect">
            <a:avLst/>
          </a:prstGeom>
        </p:spPr>
        <p:txBody>
          <a:bodyPr lIns="0" tIns="0" rIns="0" bIns="0"/>
          <a:lstStyle/>
          <a:p>
            <a:pPr algn="ctr"/>
            <a:r>
              <a:rPr lang="en-US" sz="1400" b="0" strike="noStrike" spc="-1">
                <a:solidFill>
                  <a:srgbClr val="000000"/>
                </a:solidFill>
                <a:uFill>
                  <a:solidFill>
                    <a:srgbClr val="FFFFFF"/>
                  </a:solidFill>
                </a:uFill>
                <a:latin typeface="Times New Roman"/>
              </a:rPr>
              <a:t>&lt;footer&gt;</a:t>
            </a:r>
          </a:p>
        </p:txBody>
      </p:sp>
      <p:sp>
        <p:nvSpPr>
          <p:cNvPr id="80" name="PlaceHolder 5"/>
          <p:cNvSpPr>
            <a:spLocks noGrp="1"/>
          </p:cNvSpPr>
          <p:nvPr>
            <p:ph type="sldNum"/>
          </p:nvPr>
        </p:nvSpPr>
        <p:spPr>
          <a:xfrm>
            <a:off x="6555960" y="6247440"/>
            <a:ext cx="2130120" cy="472680"/>
          </a:xfrm>
          <a:prstGeom prst="rect">
            <a:avLst/>
          </a:prstGeom>
        </p:spPr>
        <p:txBody>
          <a:bodyPr lIns="0" tIns="0" rIns="0" bIns="0"/>
          <a:lstStyle/>
          <a:p>
            <a:pPr algn="r"/>
            <a:fld id="{7401E303-461E-4D5F-BB08-CC60204136E7}"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5" Type="http://schemas.openxmlformats.org/officeDocument/2006/relationships/image" Target="../media/image104.png"/><Relationship Id="rId16" Type="http://schemas.openxmlformats.org/officeDocument/2006/relationships/image" Target="../media/image105.png"/><Relationship Id="rId17"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5"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 name="Picture 121"/>
          <p:cNvPicPr/>
          <p:nvPr/>
        </p:nvPicPr>
        <p:blipFill>
          <a:blip r:embed="rId3"/>
          <a:stretch/>
        </p:blipFill>
        <p:spPr>
          <a:xfrm>
            <a:off x="622440" y="841320"/>
            <a:ext cx="8001000" cy="1698840"/>
          </a:xfrm>
          <a:prstGeom prst="rect">
            <a:avLst/>
          </a:prstGeom>
          <a:ln>
            <a:noFill/>
          </a:ln>
        </p:spPr>
      </p:pic>
      <p:sp>
        <p:nvSpPr>
          <p:cNvPr id="123" name="CustomShape 1"/>
          <p:cNvSpPr/>
          <p:nvPr/>
        </p:nvSpPr>
        <p:spPr>
          <a:xfrm>
            <a:off x="739800" y="958680"/>
            <a:ext cx="7764480" cy="1462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3600" b="0" strike="noStrike" spc="-1">
                <a:solidFill>
                  <a:srgbClr val="000000"/>
                </a:solidFill>
                <a:uFill>
                  <a:solidFill>
                    <a:srgbClr val="FFFFFF"/>
                  </a:solidFill>
                </a:uFill>
                <a:latin typeface="Times New Roman"/>
              </a:rPr>
              <a:t>Alignment and Atlases
</a:t>
            </a:r>
            <a:endParaRPr lang="en-US" sz="2400" b="0" strike="noStrike" spc="-1">
              <a:solidFill>
                <a:srgbClr val="000000"/>
              </a:solidFill>
              <a:uFill>
                <a:solidFill>
                  <a:srgbClr val="FFFFFF"/>
                </a:solidFill>
              </a:uFill>
              <a:latin typeface="Times New Roman"/>
            </a:endParaRPr>
          </a:p>
        </p:txBody>
      </p:sp>
      <p:sp>
        <p:nvSpPr>
          <p:cNvPr id="124" name="CustomShape 2"/>
          <p:cNvSpPr/>
          <p:nvPr/>
        </p:nvSpPr>
        <p:spPr>
          <a:xfrm>
            <a:off x="1425600" y="2714760"/>
            <a:ext cx="6400800" cy="547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125" name="Picture 124"/>
          <p:cNvPicPr/>
          <p:nvPr/>
        </p:nvPicPr>
        <p:blipFill>
          <a:blip r:embed="rId4"/>
          <a:srcRect b="50304"/>
          <a:stretch/>
        </p:blipFill>
        <p:spPr>
          <a:xfrm>
            <a:off x="4989600" y="3718080"/>
            <a:ext cx="3033720" cy="2793960"/>
          </a:xfrm>
          <a:prstGeom prst="rect">
            <a:avLst/>
          </a:prstGeom>
          <a:ln>
            <a:noFill/>
          </a:ln>
        </p:spPr>
      </p:pic>
      <p:pic>
        <p:nvPicPr>
          <p:cNvPr id="126" name="Picture 125"/>
          <p:cNvPicPr/>
          <p:nvPr/>
        </p:nvPicPr>
        <p:blipFill>
          <a:blip r:embed="rId5"/>
          <a:stretch/>
        </p:blipFill>
        <p:spPr>
          <a:xfrm>
            <a:off x="5902200" y="3932280"/>
            <a:ext cx="1443240" cy="1330200"/>
          </a:xfrm>
          <a:prstGeom prst="rect">
            <a:avLst/>
          </a:prstGeom>
          <a:ln>
            <a:noFill/>
          </a:ln>
        </p:spPr>
      </p:pic>
      <p:pic>
        <p:nvPicPr>
          <p:cNvPr id="127" name="Picture 126"/>
          <p:cNvPicPr/>
          <p:nvPr/>
        </p:nvPicPr>
        <p:blipFill>
          <a:blip r:embed="rId6"/>
          <a:stretch/>
        </p:blipFill>
        <p:spPr>
          <a:xfrm>
            <a:off x="1049400" y="3598920"/>
            <a:ext cx="2963880" cy="296388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 name="CustomShape 1"/>
          <p:cNvSpPr/>
          <p:nvPr/>
        </p:nvSpPr>
        <p:spPr>
          <a:xfrm>
            <a:off x="685800" y="554040"/>
            <a:ext cx="8077320" cy="5999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90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AFNI program </a:t>
            </a:r>
            <a:r>
              <a:rPr lang="en-GB" sz="1500" b="1" u="sng" strike="noStrike" spc="-1">
                <a:solidFill>
                  <a:srgbClr val="006B2B"/>
                </a:solidFill>
                <a:uFill>
                  <a:solidFill>
                    <a:srgbClr val="FFFFFF"/>
                  </a:solidFill>
                </a:uFill>
                <a:latin typeface="Courier New"/>
              </a:rPr>
              <a:t>3dvolreg</a:t>
            </a:r>
            <a:r>
              <a:rPr lang="en-GB" sz="1500" b="0" strike="noStrike" spc="-1">
                <a:solidFill>
                  <a:srgbClr val="000000"/>
                </a:solidFill>
                <a:uFill>
                  <a:solidFill>
                    <a:srgbClr val="FFFFFF"/>
                  </a:solidFill>
                </a:uFill>
                <a:latin typeface="Arial"/>
              </a:rPr>
              <a:t> is for aligning 3D volumes by rigid movements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1" strike="noStrike" spc="-1">
                <a:solidFill>
                  <a:srgbClr val="000000"/>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has 6 parameters: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Shifts along </a:t>
            </a:r>
            <a:r>
              <a:rPr lang="en-GB" sz="1500" b="0" i="1" strike="noStrike" spc="-1">
                <a:solidFill>
                  <a:srgbClr val="000000"/>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a:t>
            </a:r>
            <a:r>
              <a:rPr lang="en-GB" sz="1500" b="0" i="1" strike="noStrike" spc="-1">
                <a:solidFill>
                  <a:srgbClr val="000000"/>
                </a:solidFill>
                <a:uFill>
                  <a:solidFill>
                    <a:srgbClr val="FFFFFF"/>
                  </a:solidFill>
                </a:uFill>
                <a:latin typeface="Arial"/>
                <a:ea typeface="msmincho"/>
              </a:rPr>
              <a:t>y</a:t>
            </a:r>
            <a:r>
              <a:rPr lang="en-GB" sz="1500" b="0" strike="noStrike" spc="-1">
                <a:solidFill>
                  <a:srgbClr val="000000"/>
                </a:solidFill>
                <a:uFill>
                  <a:solidFill>
                    <a:srgbClr val="FFFFFF"/>
                  </a:solidFill>
                </a:uFill>
                <a:latin typeface="Arial"/>
                <a:ea typeface="msmincho"/>
              </a:rPr>
              <a:t>-, and </a:t>
            </a:r>
            <a:r>
              <a:rPr lang="en-GB" sz="1500" b="0" i="1" strike="noStrike" spc="-1">
                <a:solidFill>
                  <a:srgbClr val="000000"/>
                </a:solidFill>
                <a:uFill>
                  <a:solidFill>
                    <a:srgbClr val="FFFFFF"/>
                  </a:solidFill>
                </a:uFill>
                <a:latin typeface="Arial"/>
                <a:ea typeface="msmincho"/>
              </a:rPr>
              <a:t>z</a:t>
            </a:r>
            <a:r>
              <a:rPr lang="en-GB" sz="1500" b="0" strike="noStrike" spc="-1">
                <a:solidFill>
                  <a:srgbClr val="000000"/>
                </a:solidFill>
                <a:uFill>
                  <a:solidFill>
                    <a:srgbClr val="FFFFFF"/>
                  </a:solidFill>
                </a:uFill>
                <a:latin typeface="Arial"/>
                <a:ea typeface="msmincho"/>
              </a:rPr>
              <a:t>-axes; Rotations about </a:t>
            </a:r>
            <a:r>
              <a:rPr lang="en-GB" sz="1500" b="0" i="1" strike="noStrike" spc="-1">
                <a:solidFill>
                  <a:srgbClr val="000000"/>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a:t>
            </a:r>
            <a:r>
              <a:rPr lang="en-GB" sz="1500" b="0" i="1" strike="noStrike" spc="-1">
                <a:solidFill>
                  <a:srgbClr val="000000"/>
                </a:solidFill>
                <a:uFill>
                  <a:solidFill>
                    <a:srgbClr val="FFFFFF"/>
                  </a:solidFill>
                </a:uFill>
                <a:latin typeface="Arial"/>
                <a:ea typeface="msmincho"/>
              </a:rPr>
              <a:t>y</a:t>
            </a:r>
            <a:r>
              <a:rPr lang="en-GB" sz="1500" b="0" strike="noStrike" spc="-1">
                <a:solidFill>
                  <a:srgbClr val="000000"/>
                </a:solidFill>
                <a:uFill>
                  <a:solidFill>
                    <a:srgbClr val="FFFFFF"/>
                  </a:solidFill>
                </a:uFill>
                <a:latin typeface="Arial"/>
                <a:ea typeface="msmincho"/>
              </a:rPr>
              <a:t>-, and </a:t>
            </a:r>
            <a:r>
              <a:rPr lang="en-GB" sz="1500" b="0" i="1" strike="noStrike" spc="-1">
                <a:solidFill>
                  <a:srgbClr val="000000"/>
                </a:solidFill>
                <a:uFill>
                  <a:solidFill>
                    <a:srgbClr val="FFFFFF"/>
                  </a:solidFill>
                </a:uFill>
                <a:latin typeface="Arial"/>
                <a:ea typeface="msmincho"/>
              </a:rPr>
              <a:t>z</a:t>
            </a:r>
            <a:r>
              <a:rPr lang="en-GB" sz="1500" b="0" strike="noStrike" spc="-1">
                <a:solidFill>
                  <a:srgbClr val="000000"/>
                </a:solidFill>
                <a:uFill>
                  <a:solidFill>
                    <a:srgbClr val="FFFFFF"/>
                  </a:solidFill>
                </a:uFill>
                <a:latin typeface="Arial"/>
                <a:ea typeface="msmincho"/>
              </a:rPr>
              <a:t>-axes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Generically useful for intra- and inter-</a:t>
            </a:r>
            <a:r>
              <a:rPr lang="en-GB" sz="1500" b="0" u="sng" strike="noStrike" spc="-1">
                <a:solidFill>
                  <a:srgbClr val="000000"/>
                </a:solidFill>
                <a:uFill>
                  <a:solidFill>
                    <a:srgbClr val="FFFFFF"/>
                  </a:solidFill>
                </a:uFill>
                <a:latin typeface="Arial"/>
                <a:ea typeface="msmincho"/>
              </a:rPr>
              <a:t>session</a:t>
            </a:r>
            <a:r>
              <a:rPr lang="en-GB" sz="1500" b="0" strike="noStrike" spc="-1">
                <a:solidFill>
                  <a:srgbClr val="000000"/>
                </a:solidFill>
                <a:uFill>
                  <a:solidFill>
                    <a:srgbClr val="FFFFFF"/>
                  </a:solidFill>
                </a:uFill>
                <a:latin typeface="Arial"/>
                <a:ea typeface="msmincho"/>
              </a:rPr>
              <a:t> alignment</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Motions that occur within a single TR (2-3 s) cannot be corrected this way, since method assumes rigid movement of the entire volume</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AFNI program </a:t>
            </a:r>
            <a:r>
              <a:rPr lang="en-GB" sz="1500" b="1" u="sng" strike="noStrike" spc="-1">
                <a:solidFill>
                  <a:srgbClr val="006B2B"/>
                </a:solidFill>
                <a:uFill>
                  <a:solidFill>
                    <a:srgbClr val="FFFFFF"/>
                  </a:solidFill>
                </a:uFill>
                <a:latin typeface="Courier New"/>
              </a:rPr>
              <a:t>3dWarpDrive</a:t>
            </a:r>
            <a:r>
              <a:rPr lang="en-GB" sz="1500" b="0" strike="noStrike" spc="-1">
                <a:solidFill>
                  <a:srgbClr val="000000"/>
                </a:solidFill>
                <a:uFill>
                  <a:solidFill>
                    <a:srgbClr val="FFFFFF"/>
                  </a:solidFill>
                </a:uFill>
                <a:latin typeface="Arial"/>
              </a:rPr>
              <a:t> is for aligning 3D volumes by affine transformations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1" strike="noStrike" spc="-1">
                <a:solidFill>
                  <a:srgbClr val="000000"/>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has up to 12 parameters: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Same as </a:t>
            </a:r>
            <a:r>
              <a:rPr lang="en-GB" sz="1500" b="1" u="sng" strike="noStrike" spc="-1">
                <a:solidFill>
                  <a:srgbClr val="006B2B"/>
                </a:solidFill>
                <a:uFill>
                  <a:solidFill>
                    <a:srgbClr val="FFFFFF"/>
                  </a:solidFill>
                </a:uFill>
                <a:latin typeface="Courier New"/>
                <a:ea typeface="msmincho"/>
              </a:rPr>
              <a:t>3dvolreg</a:t>
            </a:r>
            <a:r>
              <a:rPr lang="en-GB" sz="1500" b="0" strike="noStrike" spc="-1">
                <a:solidFill>
                  <a:srgbClr val="000000"/>
                </a:solidFill>
                <a:uFill>
                  <a:solidFill>
                    <a:srgbClr val="FFFFFF"/>
                  </a:solidFill>
                </a:uFill>
                <a:latin typeface="Arial"/>
                <a:ea typeface="msmincho"/>
              </a:rPr>
              <a:t> plus 3 Scales and 3 Shears along </a:t>
            </a:r>
            <a:r>
              <a:rPr lang="en-GB" sz="1500" b="0" i="1" strike="noStrike" spc="-1">
                <a:solidFill>
                  <a:srgbClr val="000000"/>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a:t>
            </a:r>
            <a:r>
              <a:rPr lang="en-GB" sz="1500" b="0" i="1" strike="noStrike" spc="-1">
                <a:solidFill>
                  <a:srgbClr val="000000"/>
                </a:solidFill>
                <a:uFill>
                  <a:solidFill>
                    <a:srgbClr val="FFFFFF"/>
                  </a:solidFill>
                </a:uFill>
                <a:latin typeface="Arial"/>
                <a:ea typeface="msmincho"/>
              </a:rPr>
              <a:t>y-</a:t>
            </a:r>
            <a:r>
              <a:rPr lang="en-GB" sz="1500" b="0" strike="noStrike" spc="-1">
                <a:solidFill>
                  <a:srgbClr val="000000"/>
                </a:solidFill>
                <a:uFill>
                  <a:solidFill>
                    <a:srgbClr val="FFFFFF"/>
                  </a:solidFill>
                </a:uFill>
                <a:latin typeface="Arial"/>
                <a:ea typeface="msmincho"/>
              </a:rPr>
              <a:t>, and </a:t>
            </a:r>
            <a:r>
              <a:rPr lang="en-GB" sz="1500" b="0" i="1" strike="noStrike" spc="-1">
                <a:solidFill>
                  <a:srgbClr val="000000"/>
                </a:solidFill>
                <a:uFill>
                  <a:solidFill>
                    <a:srgbClr val="FFFFFF"/>
                  </a:solidFill>
                </a:uFill>
                <a:latin typeface="Arial"/>
                <a:ea typeface="msmincho"/>
              </a:rPr>
              <a:t>z-</a:t>
            </a:r>
            <a:r>
              <a:rPr lang="en-GB" sz="1500" b="0" strike="noStrike" spc="-1">
                <a:solidFill>
                  <a:srgbClr val="000000"/>
                </a:solidFill>
                <a:uFill>
                  <a:solidFill>
                    <a:srgbClr val="FFFFFF"/>
                  </a:solidFill>
                </a:uFill>
                <a:latin typeface="Arial"/>
                <a:ea typeface="msmincho"/>
              </a:rPr>
              <a:t>axes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Generically useful for intra- and inter-</a:t>
            </a:r>
            <a:r>
              <a:rPr lang="en-GB" sz="1500" b="0" u="sng" strike="noStrike" spc="-1">
                <a:solidFill>
                  <a:srgbClr val="000000"/>
                </a:solidFill>
                <a:uFill>
                  <a:solidFill>
                    <a:srgbClr val="FFFFFF"/>
                  </a:solidFill>
                </a:uFill>
                <a:latin typeface="Arial"/>
                <a:ea typeface="msmincho"/>
              </a:rPr>
              <a:t>session</a:t>
            </a:r>
            <a:r>
              <a:rPr lang="en-GB" sz="1500" b="0" strike="noStrike" spc="-1">
                <a:solidFill>
                  <a:srgbClr val="000000"/>
                </a:solidFill>
                <a:uFill>
                  <a:solidFill>
                    <a:srgbClr val="FFFFFF"/>
                  </a:solidFill>
                </a:uFill>
                <a:latin typeface="Arial"/>
                <a:ea typeface="msmincho"/>
              </a:rPr>
              <a:t> alignment</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Generically useful for intra- and inter-</a:t>
            </a:r>
            <a:r>
              <a:rPr lang="en-GB" sz="1500" b="0" u="sng" strike="noStrike" spc="-1">
                <a:solidFill>
                  <a:srgbClr val="000000"/>
                </a:solidFill>
                <a:uFill>
                  <a:solidFill>
                    <a:srgbClr val="FFFFFF"/>
                  </a:solidFill>
                </a:uFill>
                <a:latin typeface="Arial"/>
                <a:ea typeface="msmincho"/>
              </a:rPr>
              <a:t>subject</a:t>
            </a:r>
            <a:r>
              <a:rPr lang="en-GB" sz="1500" b="0" strike="noStrike" spc="-1">
                <a:solidFill>
                  <a:srgbClr val="000000"/>
                </a:solidFill>
                <a:uFill>
                  <a:solidFill>
                    <a:srgbClr val="FFFFFF"/>
                  </a:solidFill>
                </a:uFill>
                <a:latin typeface="Arial"/>
                <a:ea typeface="msmincho"/>
              </a:rPr>
              <a:t> alignment</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120000"/>
              <a:buFont typeface="Times New Roman"/>
              <a:buChar char="•"/>
            </a:pPr>
            <a:r>
              <a:rPr lang="en-GB" sz="1500" b="0" strike="noStrike" spc="-1">
                <a:solidFill>
                  <a:srgbClr val="000000"/>
                </a:solidFill>
                <a:uFill>
                  <a:solidFill>
                    <a:srgbClr val="FFFFFF"/>
                  </a:solidFill>
                </a:uFill>
                <a:latin typeface="Arial"/>
                <a:ea typeface="msmincho"/>
              </a:rPr>
              <a:t>AFNI program 2dImReg is for aligning 2D slices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1" strike="noStrike" spc="-1">
                <a:solidFill>
                  <a:srgbClr val="000000"/>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has 3 parameters for each slice in volume:</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Shift along </a:t>
            </a:r>
            <a:r>
              <a:rPr lang="en-GB" sz="1500" b="0" i="1" strike="noStrike" spc="-1">
                <a:solidFill>
                  <a:srgbClr val="000000"/>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a:t>
            </a:r>
            <a:r>
              <a:rPr lang="en-GB" sz="1500" b="0" i="1" strike="noStrike" spc="-1">
                <a:solidFill>
                  <a:srgbClr val="000000"/>
                </a:solidFill>
                <a:uFill>
                  <a:solidFill>
                    <a:srgbClr val="FFFFFF"/>
                  </a:solidFill>
                </a:uFill>
                <a:latin typeface="Arial"/>
                <a:ea typeface="msmincho"/>
              </a:rPr>
              <a:t>y</a:t>
            </a:r>
            <a:r>
              <a:rPr lang="en-GB" sz="1500" b="0" strike="noStrike" spc="-1">
                <a:solidFill>
                  <a:srgbClr val="000000"/>
                </a:solidFill>
                <a:uFill>
                  <a:solidFill>
                    <a:srgbClr val="FFFFFF"/>
                  </a:solidFill>
                </a:uFill>
                <a:latin typeface="Arial"/>
                <a:ea typeface="msmincho"/>
              </a:rPr>
              <a:t>-axes; Rotation about </a:t>
            </a:r>
            <a:r>
              <a:rPr lang="en-GB" sz="1500" b="0" i="1" strike="noStrike" spc="-1">
                <a:solidFill>
                  <a:srgbClr val="000000"/>
                </a:solidFill>
                <a:uFill>
                  <a:solidFill>
                    <a:srgbClr val="FFFFFF"/>
                  </a:solidFill>
                </a:uFill>
                <a:latin typeface="Arial"/>
                <a:ea typeface="msmincho"/>
              </a:rPr>
              <a:t>z</a:t>
            </a:r>
            <a:r>
              <a:rPr lang="en-GB" sz="1500" b="0" strike="noStrike" spc="-1">
                <a:solidFill>
                  <a:srgbClr val="000000"/>
                </a:solidFill>
                <a:uFill>
                  <a:solidFill>
                    <a:srgbClr val="FFFFFF"/>
                  </a:solidFill>
                </a:uFill>
                <a:latin typeface="Arial"/>
                <a:ea typeface="msmincho"/>
              </a:rPr>
              <a:t>-axis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No out of slice plane shifts or rotations!</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Useful for </a:t>
            </a:r>
            <a:r>
              <a:rPr lang="en-GB" sz="1500" b="1" strike="noStrike" spc="-1">
                <a:solidFill>
                  <a:srgbClr val="000000"/>
                </a:solidFill>
                <a:uFill>
                  <a:solidFill>
                    <a:srgbClr val="FFFFFF"/>
                  </a:solidFill>
                </a:uFill>
                <a:latin typeface="Arial"/>
                <a:ea typeface="msmincho"/>
              </a:rPr>
              <a:t>sagittal</a:t>
            </a:r>
            <a:r>
              <a:rPr lang="en-GB" sz="1500" b="0" strike="noStrike" spc="-1">
                <a:solidFill>
                  <a:srgbClr val="000000"/>
                </a:solidFill>
                <a:uFill>
                  <a:solidFill>
                    <a:srgbClr val="FFFFFF"/>
                  </a:solidFill>
                </a:uFill>
                <a:latin typeface="Arial"/>
                <a:ea typeface="msmincho"/>
              </a:rPr>
              <a:t> EPI scans where dominant subject movement is ‘nodding’ motion that may be faster than TR</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It is possible and sometimes even useful to run </a:t>
            </a:r>
            <a:r>
              <a:rPr lang="en-GB" sz="1500" b="1" strike="noStrike" spc="-1">
                <a:solidFill>
                  <a:srgbClr val="000000"/>
                </a:solidFill>
                <a:uFill>
                  <a:solidFill>
                    <a:srgbClr val="FFFFFF"/>
                  </a:solidFill>
                </a:uFill>
                <a:latin typeface="Courier New"/>
                <a:ea typeface="msmincho"/>
              </a:rPr>
              <a:t>2dImReg</a:t>
            </a:r>
            <a:r>
              <a:rPr lang="en-GB" sz="1500" b="0" strike="noStrike" spc="-1">
                <a:solidFill>
                  <a:srgbClr val="000000"/>
                </a:solidFill>
                <a:uFill>
                  <a:solidFill>
                    <a:srgbClr val="FFFFFF"/>
                  </a:solidFill>
                </a:uFill>
                <a:latin typeface="Arial"/>
                <a:ea typeface="msmincho"/>
              </a:rPr>
              <a:t> to clean up sagittal nodding motion, followed by </a:t>
            </a:r>
            <a:r>
              <a:rPr lang="en-GB" sz="1500" b="1" strike="noStrike" spc="-1">
                <a:solidFill>
                  <a:srgbClr val="000000"/>
                </a:solidFill>
                <a:uFill>
                  <a:solidFill>
                    <a:srgbClr val="FFFFFF"/>
                  </a:solidFill>
                </a:uFill>
                <a:latin typeface="Courier New"/>
                <a:ea typeface="msmincho"/>
              </a:rPr>
              <a:t>3dvolreg</a:t>
            </a:r>
            <a:r>
              <a:rPr lang="en-GB" sz="1500" b="0" strike="noStrike" spc="-1">
                <a:solidFill>
                  <a:srgbClr val="000000"/>
                </a:solidFill>
                <a:uFill>
                  <a:solidFill>
                    <a:srgbClr val="FFFFFF"/>
                  </a:solidFill>
                </a:uFill>
                <a:latin typeface="Arial"/>
                <a:ea typeface="msmincho"/>
              </a:rPr>
              <a:t> to deal with out-of-slice motion</a:t>
            </a:r>
            <a:endParaRPr lang="en-US" sz="2400" b="0" strike="noStrike" spc="-1">
              <a:solidFill>
                <a:srgbClr val="000000"/>
              </a:solidFill>
              <a:uFill>
                <a:solidFill>
                  <a:srgbClr val="FFFFFF"/>
                </a:solidFill>
              </a:uFill>
              <a:latin typeface="Times New Roman"/>
            </a:endParaRPr>
          </a:p>
          <a:p>
            <a:pPr marL="566640" lvl="1" indent="-214560">
              <a:lnSpc>
                <a:spcPct val="9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 name="CustomShape 1"/>
          <p:cNvSpPr/>
          <p:nvPr/>
        </p:nvSpPr>
        <p:spPr>
          <a:xfrm>
            <a:off x="685800" y="279360"/>
            <a:ext cx="8305920" cy="50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Intra-session registration example:</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700" b="0" strike="noStrike" spc="-1">
                <a:solidFill>
                  <a:srgbClr val="000000"/>
                </a:solidFill>
                <a:uFill>
                  <a:solidFill>
                    <a:srgbClr val="FFFFFF"/>
                  </a:solidFill>
                </a:uFill>
                <a:latin typeface="Arial"/>
                <a:ea typeface="msmincho"/>
              </a:rPr>
              <a:t>		</a:t>
            </a:r>
            <a:r>
              <a:rPr lang="en-GB" sz="1700" b="1" strike="noStrike" spc="-1">
                <a:solidFill>
                  <a:srgbClr val="0901FF"/>
                </a:solidFill>
                <a:uFill>
                  <a:solidFill>
                    <a:srgbClr val="FFFFFF"/>
                  </a:solidFill>
                </a:uFill>
                <a:latin typeface="Courier New"/>
                <a:ea typeface="msmincho"/>
              </a:rPr>
              <a:t>3dvolreg -base 4 -heptic -zpad 4	\</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700" b="1" strike="noStrike" spc="-1">
                <a:solidFill>
                  <a:srgbClr val="0901FF"/>
                </a:solidFill>
                <a:uFill>
                  <a:solidFill>
                    <a:srgbClr val="FFFFFF"/>
                  </a:solidFill>
                </a:uFill>
                <a:latin typeface="Courier New"/>
                <a:ea typeface="msmincho"/>
              </a:rPr>
              <a:t>			  -prefix fred1_epi_vr 	\</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700" b="1" strike="noStrike" spc="-1">
                <a:solidFill>
                  <a:srgbClr val="0901FF"/>
                </a:solidFill>
                <a:uFill>
                  <a:solidFill>
                    <a:srgbClr val="FFFFFF"/>
                  </a:solidFill>
                </a:uFill>
                <a:latin typeface="Courier New"/>
                <a:ea typeface="msmincho"/>
              </a:rPr>
              <a:t>			  -1Dfile fred1_vr_dfile.1D \</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700" b="1" strike="noStrike" spc="-1">
                <a:solidFill>
                  <a:srgbClr val="0901FF"/>
                </a:solidFill>
                <a:uFill>
                  <a:solidFill>
                    <a:srgbClr val="FFFFFF"/>
                  </a:solidFill>
                </a:uFill>
                <a:latin typeface="Courier New"/>
                <a:ea typeface="msmincho"/>
              </a:rPr>
              <a:t>			  fred1_epi+orig</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GB" sz="1600" b="1" strike="noStrike" spc="-1">
                <a:solidFill>
                  <a:srgbClr val="0016E3"/>
                </a:solidFill>
                <a:uFill>
                  <a:solidFill>
                    <a:srgbClr val="FFFFFF"/>
                  </a:solidFill>
                </a:uFill>
                <a:latin typeface="Courier New"/>
                <a:ea typeface="msmincho"/>
              </a:rPr>
              <a:t>-base 4</a:t>
            </a:r>
            <a:r>
              <a:rPr lang="en-GB" sz="1600" b="0"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Symbol"/>
                <a:ea typeface="Symbol"/>
              </a:rPr>
              <a:t></a:t>
            </a:r>
            <a:r>
              <a:rPr lang="en-GB" sz="1600" b="0" strike="noStrike" spc="-1">
                <a:solidFill>
                  <a:srgbClr val="000000"/>
                </a:solidFill>
                <a:uFill>
                  <a:solidFill>
                    <a:srgbClr val="FFFFFF"/>
                  </a:solidFill>
                </a:uFill>
                <a:latin typeface="Arial"/>
                <a:ea typeface="msmincho"/>
              </a:rPr>
              <a:t> Selects sub-brick </a:t>
            </a:r>
            <a:r>
              <a:rPr lang="en-GB" sz="1400" b="0" strike="noStrike" spc="-1">
                <a:solidFill>
                  <a:srgbClr val="000000"/>
                </a:solidFill>
                <a:uFill>
                  <a:solidFill>
                    <a:srgbClr val="FFFFFF"/>
                  </a:solidFill>
                </a:uFill>
                <a:latin typeface="Arial"/>
                <a:ea typeface="msmincho"/>
              </a:rPr>
              <a:t>#</a:t>
            </a:r>
            <a:r>
              <a:rPr lang="en-GB" sz="1600" b="0" strike="noStrike" spc="-1">
                <a:solidFill>
                  <a:srgbClr val="000000"/>
                </a:solidFill>
                <a:uFill>
                  <a:solidFill>
                    <a:srgbClr val="FFFFFF"/>
                  </a:solidFill>
                </a:uFill>
                <a:latin typeface="Arial"/>
                <a:ea typeface="msmincho"/>
              </a:rPr>
              <a:t>4 of dataset </a:t>
            </a:r>
            <a:r>
              <a:rPr lang="en-GB" sz="1600" b="1" strike="noStrike" spc="-1">
                <a:solidFill>
                  <a:srgbClr val="000000"/>
                </a:solidFill>
                <a:uFill>
                  <a:solidFill>
                    <a:srgbClr val="FFFFFF"/>
                  </a:solidFill>
                </a:uFill>
                <a:latin typeface="Courier New"/>
                <a:ea typeface="msmincho"/>
              </a:rPr>
              <a:t>fred1_epi+orig</a:t>
            </a:r>
            <a:r>
              <a:rPr lang="en-GB" sz="1600" b="0" strike="noStrike" spc="-1">
                <a:solidFill>
                  <a:srgbClr val="000000"/>
                </a:solidFill>
                <a:uFill>
                  <a:solidFill>
                    <a:srgbClr val="FFFFFF"/>
                  </a:solidFill>
                </a:uFill>
                <a:latin typeface="Arial"/>
                <a:ea typeface="msmincho"/>
              </a:rPr>
              <a:t> as base image </a:t>
            </a:r>
            <a:r>
              <a:rPr lang="en-GB" sz="1600" b="1" strike="noStrike" spc="-1">
                <a:solidFill>
                  <a:srgbClr val="0901FF"/>
                </a:solidFill>
                <a:uFill>
                  <a:solidFill>
                    <a:srgbClr val="FFFFFF"/>
                  </a:solidFill>
                </a:uFill>
                <a:latin typeface="Arial"/>
                <a:ea typeface="msmincho"/>
              </a:rPr>
              <a:t>J(x)</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GB" sz="1600" b="1" strike="noStrike" spc="-1">
                <a:solidFill>
                  <a:srgbClr val="0016E3"/>
                </a:solidFill>
                <a:uFill>
                  <a:solidFill>
                    <a:srgbClr val="FFFFFF"/>
                  </a:solidFill>
                </a:uFill>
                <a:latin typeface="Courier New"/>
                <a:ea typeface="msmincho"/>
              </a:rPr>
              <a:t>-heptic</a:t>
            </a:r>
            <a:r>
              <a:rPr lang="en-GB" sz="1600" b="0"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Symbol"/>
                <a:ea typeface="Symbol"/>
              </a:rPr>
              <a:t></a:t>
            </a:r>
            <a:r>
              <a:rPr lang="en-GB" sz="1600" b="0" strike="noStrike" spc="-1">
                <a:solidFill>
                  <a:srgbClr val="000000"/>
                </a:solidFill>
                <a:uFill>
                  <a:solidFill>
                    <a:srgbClr val="FFFFFF"/>
                  </a:solidFill>
                </a:uFill>
                <a:latin typeface="Arial"/>
                <a:ea typeface="msmincho"/>
              </a:rPr>
              <a:t> Use 7</a:t>
            </a:r>
            <a:r>
              <a:rPr lang="en-GB" sz="1600" b="0" strike="noStrike" spc="-1" baseline="30000">
                <a:solidFill>
                  <a:srgbClr val="000000"/>
                </a:solidFill>
                <a:uFill>
                  <a:solidFill>
                    <a:srgbClr val="FFFFFF"/>
                  </a:solidFill>
                </a:uFill>
                <a:latin typeface="Arial"/>
                <a:ea typeface="msmincho"/>
              </a:rPr>
              <a:t>th</a:t>
            </a:r>
            <a:r>
              <a:rPr lang="en-GB" sz="1600" b="0" strike="noStrike" spc="-1">
                <a:solidFill>
                  <a:srgbClr val="000000"/>
                </a:solidFill>
                <a:uFill>
                  <a:solidFill>
                    <a:srgbClr val="FFFFFF"/>
                  </a:solidFill>
                </a:uFill>
                <a:latin typeface="Arial"/>
                <a:ea typeface="msmincho"/>
              </a:rPr>
              <a:t> order polynomial interpolation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GB" sz="1600" b="1" strike="noStrike" spc="-1">
                <a:solidFill>
                  <a:srgbClr val="0016E3"/>
                </a:solidFill>
                <a:uFill>
                  <a:solidFill>
                    <a:srgbClr val="FFFFFF"/>
                  </a:solidFill>
                </a:uFill>
                <a:latin typeface="Courier New"/>
                <a:ea typeface="msmincho"/>
              </a:rPr>
              <a:t>-zpad 4</a:t>
            </a:r>
            <a:r>
              <a:rPr lang="en-GB" sz="1600" b="0"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Symbol"/>
                <a:ea typeface="Symbol"/>
              </a:rPr>
              <a:t></a:t>
            </a:r>
            <a:r>
              <a:rPr lang="en-GB" sz="1600" b="0" strike="noStrike" spc="-1">
                <a:solidFill>
                  <a:srgbClr val="000000"/>
                </a:solidFill>
                <a:uFill>
                  <a:solidFill>
                    <a:srgbClr val="FFFFFF"/>
                  </a:solidFill>
                </a:uFill>
                <a:latin typeface="Arial"/>
                <a:ea typeface="msmincho"/>
              </a:rPr>
              <a:t> Pad each target image, </a:t>
            </a:r>
            <a:r>
              <a:rPr lang="en-GB" sz="1600" b="1" strike="noStrike" spc="-1">
                <a:solidFill>
                  <a:srgbClr val="0901FF"/>
                </a:solidFill>
                <a:uFill>
                  <a:solidFill>
                    <a:srgbClr val="FFFFFF"/>
                  </a:solidFill>
                </a:uFill>
                <a:latin typeface="Arial"/>
                <a:ea typeface="msmincho"/>
              </a:rPr>
              <a:t>I(x)</a:t>
            </a:r>
            <a:r>
              <a:rPr lang="en-GB" sz="1600" b="0" strike="noStrike" spc="-1">
                <a:solidFill>
                  <a:srgbClr val="000000"/>
                </a:solidFill>
                <a:uFill>
                  <a:solidFill>
                    <a:srgbClr val="FFFFFF"/>
                  </a:solidFill>
                </a:uFill>
                <a:latin typeface="Arial"/>
                <a:ea typeface="msmincho"/>
              </a:rPr>
              <a:t>, with layers of zero voxels 4 deep on each face prior to shift/rotation, then strip them off afterwards </a:t>
            </a:r>
            <a:r>
              <a:rPr lang="en-GB" sz="1400" b="0" strike="noStrike" spc="-1">
                <a:solidFill>
                  <a:srgbClr val="000000"/>
                </a:solidFill>
                <a:uFill>
                  <a:solidFill>
                    <a:srgbClr val="FFFFFF"/>
                  </a:solidFill>
                </a:uFill>
                <a:latin typeface="Arial"/>
                <a:ea typeface="msmincho"/>
              </a:rPr>
              <a:t>(before output)</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GB" sz="1600" b="0" strike="noStrike" spc="-1">
                <a:solidFill>
                  <a:srgbClr val="000000"/>
                </a:solidFill>
                <a:uFill>
                  <a:solidFill>
                    <a:srgbClr val="FFFFFF"/>
                  </a:solidFill>
                </a:uFill>
                <a:latin typeface="Arial"/>
                <a:ea typeface="msmincho"/>
              </a:rPr>
              <a:t>Zero padding is particularly desirable for </a:t>
            </a:r>
            <a:r>
              <a:rPr lang="en-GB" sz="1600" b="1" strike="noStrike" spc="-1">
                <a:solidFill>
                  <a:srgbClr val="000000"/>
                </a:solidFill>
                <a:uFill>
                  <a:solidFill>
                    <a:srgbClr val="FFFFFF"/>
                  </a:solidFill>
                </a:uFill>
                <a:latin typeface="Courier New"/>
                <a:ea typeface="msmincho"/>
              </a:rPr>
              <a:t>-Fourier</a:t>
            </a:r>
            <a:r>
              <a:rPr lang="en-GB" sz="1600" b="0" strike="noStrike" spc="-1">
                <a:solidFill>
                  <a:srgbClr val="000000"/>
                </a:solidFill>
                <a:uFill>
                  <a:solidFill>
                    <a:srgbClr val="FFFFFF"/>
                  </a:solidFill>
                </a:uFill>
                <a:latin typeface="Arial"/>
                <a:ea typeface="msmincho"/>
              </a:rPr>
              <a:t> interpolation</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GB" sz="1600" b="0" strike="noStrike" spc="-1">
                <a:solidFill>
                  <a:srgbClr val="000000"/>
                </a:solidFill>
                <a:uFill>
                  <a:solidFill>
                    <a:srgbClr val="FFFFFF"/>
                  </a:solidFill>
                </a:uFill>
                <a:latin typeface="Arial"/>
                <a:ea typeface="msmincho"/>
              </a:rPr>
              <a:t>also good for large rotations, some data may get ‘lost’ if no zero padding</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GB" sz="1600" b="1" strike="noStrike" spc="-1">
                <a:solidFill>
                  <a:srgbClr val="0016E3"/>
                </a:solidFill>
                <a:uFill>
                  <a:solidFill>
                    <a:srgbClr val="FFFFFF"/>
                  </a:solidFill>
                </a:uFill>
                <a:latin typeface="Courier New"/>
                <a:ea typeface="msmincho"/>
              </a:rPr>
              <a:t>-prefix fred1_epi_vr</a:t>
            </a:r>
            <a:r>
              <a:rPr lang="en-GB" sz="1600" b="0"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Symbol"/>
                <a:ea typeface="Symbol"/>
              </a:rPr>
              <a:t></a:t>
            </a:r>
            <a:r>
              <a:rPr lang="en-GB" sz="1600" b="0" strike="noStrike" spc="-1">
                <a:solidFill>
                  <a:srgbClr val="000000"/>
                </a:solidFill>
                <a:uFill>
                  <a:solidFill>
                    <a:srgbClr val="FFFFFF"/>
                  </a:solidFill>
                </a:uFill>
                <a:latin typeface="Arial"/>
                <a:ea typeface="msmincho"/>
              </a:rPr>
              <a:t> Save output dataset into a new dataset with the given prefix name </a:t>
            </a:r>
            <a:r>
              <a:rPr lang="en-GB" sz="1400" b="0" strike="noStrike" spc="-1">
                <a:solidFill>
                  <a:srgbClr val="000000"/>
                </a:solidFill>
                <a:uFill>
                  <a:solidFill>
                    <a:srgbClr val="FFFFFF"/>
                  </a:solidFill>
                </a:uFill>
                <a:latin typeface="Arial"/>
                <a:ea typeface="msmincho"/>
              </a:rPr>
              <a:t>(e.g., </a:t>
            </a:r>
            <a:r>
              <a:rPr lang="en-GB" sz="1400" b="1" strike="noStrike" spc="-1">
                <a:solidFill>
                  <a:srgbClr val="000000"/>
                </a:solidFill>
                <a:uFill>
                  <a:solidFill>
                    <a:srgbClr val="FFFFFF"/>
                  </a:solidFill>
                </a:uFill>
                <a:latin typeface="Courier New"/>
                <a:ea typeface="msmincho"/>
              </a:rPr>
              <a:t>fred1_epi_vr+orig</a:t>
            </a:r>
            <a:r>
              <a:rPr lang="en-GB" sz="14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GB" sz="1600" b="1" strike="noStrike" spc="-1">
                <a:solidFill>
                  <a:srgbClr val="0016E3"/>
                </a:solidFill>
                <a:uFill>
                  <a:solidFill>
                    <a:srgbClr val="FFFFFF"/>
                  </a:solidFill>
                </a:uFill>
                <a:latin typeface="Courier New"/>
                <a:ea typeface="msmincho"/>
              </a:rPr>
              <a:t>-1Dfile fred1_vr_dfile.1D</a:t>
            </a:r>
            <a:r>
              <a:rPr lang="en-GB" sz="1600" b="0"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Symbol"/>
                <a:ea typeface="Symbol"/>
              </a:rPr>
              <a:t></a:t>
            </a:r>
            <a:r>
              <a:rPr lang="en-GB" sz="1600" b="0" strike="noStrike" spc="-1">
                <a:solidFill>
                  <a:srgbClr val="000000"/>
                </a:solidFill>
                <a:uFill>
                  <a:solidFill>
                    <a:srgbClr val="FFFFFF"/>
                  </a:solidFill>
                </a:uFill>
                <a:latin typeface="Arial"/>
                <a:ea typeface="msmincho"/>
              </a:rPr>
              <a:t> Save estimated movement parameters into a 1D </a:t>
            </a:r>
            <a:r>
              <a:rPr lang="en-GB" sz="1400" b="0" strike="noStrike" spc="-1">
                <a:solidFill>
                  <a:srgbClr val="000000"/>
                </a:solidFill>
                <a:uFill>
                  <a:solidFill>
                    <a:srgbClr val="FFFFFF"/>
                  </a:solidFill>
                </a:uFill>
                <a:latin typeface="Arial"/>
                <a:ea typeface="msmincho"/>
              </a:rPr>
              <a:t>(i.e., text)</a:t>
            </a:r>
            <a:r>
              <a:rPr lang="en-GB" sz="1600" b="0" strike="noStrike" spc="-1">
                <a:solidFill>
                  <a:srgbClr val="000000"/>
                </a:solidFill>
                <a:uFill>
                  <a:solidFill>
                    <a:srgbClr val="FFFFFF"/>
                  </a:solidFill>
                </a:uFill>
                <a:latin typeface="Arial"/>
                <a:ea typeface="msmincho"/>
              </a:rPr>
              <a:t> file with the given name</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GB" sz="1600" b="0" strike="noStrike" spc="-1">
                <a:solidFill>
                  <a:srgbClr val="000000"/>
                </a:solidFill>
                <a:uFill>
                  <a:solidFill>
                    <a:srgbClr val="FFFFFF"/>
                  </a:solidFill>
                </a:uFill>
                <a:latin typeface="Arial"/>
                <a:ea typeface="msmincho"/>
              </a:rPr>
              <a:t>Movement parameters can be plotted with the </a:t>
            </a:r>
            <a:r>
              <a:rPr lang="en-GB" sz="1600" b="1" strike="noStrike" spc="-1">
                <a:solidFill>
                  <a:srgbClr val="000000"/>
                </a:solidFill>
                <a:uFill>
                  <a:solidFill>
                    <a:srgbClr val="FFFFFF"/>
                  </a:solidFill>
                </a:uFill>
                <a:latin typeface="Arial"/>
                <a:ea typeface="msmincho"/>
              </a:rPr>
              <a:t>1dplot</a:t>
            </a:r>
            <a:r>
              <a:rPr lang="en-GB" sz="1600" b="0" strike="noStrike" spc="-1">
                <a:solidFill>
                  <a:srgbClr val="000000"/>
                </a:solidFill>
                <a:uFill>
                  <a:solidFill>
                    <a:srgbClr val="FFFFFF"/>
                  </a:solidFill>
                </a:uFill>
                <a:latin typeface="Arial"/>
                <a:ea typeface="msmincho"/>
              </a:rPr>
              <a:t> command and used later....</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6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568080" lvl="1" indent="-214200">
              <a:lnSpc>
                <a:spcPct val="100000"/>
              </a:lnSpc>
            </a:pPr>
            <a:endParaRPr lang="en-US" sz="2400" b="0" strike="noStrike" spc="-1">
              <a:solidFill>
                <a:srgbClr val="000000"/>
              </a:solidFill>
              <a:uFill>
                <a:solidFill>
                  <a:srgbClr val="FFFFFF"/>
                </a:solidFill>
              </a:uFill>
              <a:latin typeface="Times New Roman"/>
            </a:endParaRPr>
          </a:p>
          <a:p>
            <a:pPr marL="568080" lvl="1" indent="-214200">
              <a:lnSpc>
                <a:spcPct val="100000"/>
              </a:lnSpc>
            </a:pPr>
            <a:endParaRPr lang="en-US" sz="2400" b="0" strike="noStrike" spc="-1">
              <a:solidFill>
                <a:srgbClr val="000000"/>
              </a:solidFill>
              <a:uFill>
                <a:solidFill>
                  <a:srgbClr val="FFFFFF"/>
                </a:solidFill>
              </a:uFill>
              <a:latin typeface="Times New Roman"/>
            </a:endParaRPr>
          </a:p>
        </p:txBody>
      </p:sp>
      <p:sp>
        <p:nvSpPr>
          <p:cNvPr id="189" name="CustomShape 2"/>
          <p:cNvSpPr/>
          <p:nvPr/>
        </p:nvSpPr>
        <p:spPr>
          <a:xfrm>
            <a:off x="6816600" y="1390680"/>
            <a:ext cx="1710720" cy="307080"/>
          </a:xfrm>
          <a:custGeom>
            <a:avLst/>
            <a:gdLst/>
            <a:ahLst/>
            <a:cxnLst/>
            <a:rect l="l" t="t" r="r" b="b"/>
            <a:pathLst>
              <a:path w="21600" h="21600">
                <a:moveTo>
                  <a:pt x="0" y="0"/>
                </a:moveTo>
                <a:lnTo>
                  <a:pt x="21600" y="0"/>
                </a:lnTo>
                <a:lnTo>
                  <a:pt x="21600" y="21600"/>
                </a:lnTo>
                <a:lnTo>
                  <a:pt x="0" y="21600"/>
                </a:lnTo>
                <a:lnTo>
                  <a:pt x="0" y="0"/>
                </a:lnTo>
                <a:close/>
              </a:path>
            </a:pathLst>
          </a:custGeom>
          <a:noFill/>
          <a:ln w="38160">
            <a:solidFill>
              <a:srgbClr val="F60049"/>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400" b="0" strike="noStrike" spc="-1">
                <a:solidFill>
                  <a:srgbClr val="000000"/>
                </a:solidFill>
                <a:uFill>
                  <a:solidFill>
                    <a:srgbClr val="FFFFFF"/>
                  </a:solidFill>
                </a:uFill>
                <a:latin typeface="Arial"/>
              </a:rPr>
              <a:t>Input dataset name</a:t>
            </a:r>
            <a:endParaRPr lang="en-US" sz="2400" b="0" strike="noStrike" spc="-1">
              <a:solidFill>
                <a:srgbClr val="000000"/>
              </a:solidFill>
              <a:uFill>
                <a:solidFill>
                  <a:srgbClr val="FFFFFF"/>
                </a:solidFill>
              </a:uFill>
              <a:latin typeface="Times New Roman"/>
            </a:endParaRPr>
          </a:p>
        </p:txBody>
      </p:sp>
      <p:sp>
        <p:nvSpPr>
          <p:cNvPr id="190" name="Line 3"/>
          <p:cNvSpPr/>
          <p:nvPr/>
        </p:nvSpPr>
        <p:spPr>
          <a:xfrm flipH="1">
            <a:off x="4727160" y="1563840"/>
            <a:ext cx="2097000" cy="1440"/>
          </a:xfrm>
          <a:prstGeom prst="line">
            <a:avLst/>
          </a:prstGeom>
          <a:ln w="12600">
            <a:solidFill>
              <a:srgbClr val="F60049"/>
            </a:solidFill>
            <a:miter/>
            <a:tailEnd type="stealth" w="med" len="lg"/>
          </a:ln>
        </p:spPr>
        <p:style>
          <a:lnRef idx="0">
            <a:scrgbClr r="0" g="0" b="0"/>
          </a:lnRef>
          <a:fillRef idx="0">
            <a:scrgbClr r="0" g="0" b="0"/>
          </a:fillRef>
          <a:effectRef idx="0">
            <a:scrgbClr r="0" g="0" b="0"/>
          </a:effectRef>
          <a:fontRef idx="minor"/>
        </p:style>
      </p:sp>
      <p:sp>
        <p:nvSpPr>
          <p:cNvPr id="191" name="CustomShape 4"/>
          <p:cNvSpPr/>
          <p:nvPr/>
        </p:nvSpPr>
        <p:spPr>
          <a:xfrm>
            <a:off x="436680" y="5232240"/>
            <a:ext cx="8423280" cy="9255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a:noFill/>
          </a:ln>
        </p:spPr>
        <p:style>
          <a:lnRef idx="0">
            <a:scrgbClr r="0" g="0" b="0"/>
          </a:lnRef>
          <a:fillRef idx="0">
            <a:scrgbClr r="0" g="0" b="0"/>
          </a:fillRef>
          <a:effectRef idx="0">
            <a:scrgbClr r="0" g="0" b="0"/>
          </a:effectRef>
          <a:fontRef idx="minor"/>
        </p:style>
        <p:txBody>
          <a:bodyPr lIns="90000" tIns="46800" rIns="90000" bIns="46800"/>
          <a:lstStyle/>
          <a:p>
            <a:pPr marL="568080" lvl="1" indent="-214200">
              <a:lnSpc>
                <a:spcPct val="100000"/>
              </a:lnSpc>
            </a:pPr>
            <a:r>
              <a:rPr lang="en-GB" sz="1600" b="1" i="1" strike="noStrike" spc="-1">
                <a:solidFill>
                  <a:srgbClr val="000000"/>
                </a:solidFill>
                <a:uFill>
                  <a:solidFill>
                    <a:srgbClr val="FFFFFF"/>
                  </a:solidFill>
                </a:uFill>
                <a:latin typeface="Arial"/>
                <a:ea typeface="msmincho"/>
              </a:rPr>
              <a:t>Try this</a:t>
            </a:r>
            <a:r>
              <a:rPr lang="en-GB" sz="1600" b="0" i="1"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Arial"/>
                <a:ea typeface="msmincho"/>
              </a:rPr>
              <a:t>(in AFNI_data6/afni) :</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600" b="0" strike="noStrike" spc="-1">
                <a:solidFill>
                  <a:srgbClr val="000000"/>
                </a:solidFill>
                <a:uFill>
                  <a:solidFill>
                    <a:srgbClr val="FFFFFF"/>
                  </a:solidFill>
                </a:uFill>
                <a:latin typeface="Arial"/>
                <a:ea typeface="msmincho"/>
              </a:rPr>
              <a:t>	</a:t>
            </a:r>
            <a:r>
              <a:rPr lang="en-US" sz="1600" b="1" strike="noStrike" spc="-1">
                <a:solidFill>
                  <a:srgbClr val="000000"/>
                </a:solidFill>
                <a:uFill>
                  <a:solidFill>
                    <a:srgbClr val="FFFFFF"/>
                  </a:solidFill>
                </a:uFill>
                <a:latin typeface="Arial"/>
                <a:ea typeface="msmincho"/>
              </a:rPr>
              <a:t>3dvolreg -base 3 -cubic -prefix epi_r1_vrt -1Dfile vr_dfile.1D epi_r1+orig</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US" sz="1600" b="1" strike="noStrike" spc="-1">
                <a:solidFill>
                  <a:srgbClr val="000000"/>
                </a:solidFill>
                <a:uFill>
                  <a:solidFill>
                    <a:srgbClr val="FFFFFF"/>
                  </a:solidFill>
                </a:uFill>
                <a:latin typeface="Arial"/>
                <a:ea typeface="msmincho"/>
              </a:rPr>
              <a:t>	1dplot -volreg vr_dfile.1D &amp;</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ustomShape 1"/>
          <p:cNvSpPr/>
          <p:nvPr/>
        </p:nvSpPr>
        <p:spPr>
          <a:xfrm>
            <a:off x="685800" y="231840"/>
            <a:ext cx="8229600" cy="2533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560160" lvl="1" indent="-220680">
              <a:lnSpc>
                <a:spcPct val="90000"/>
              </a:lnSpc>
              <a:buClr>
                <a:srgbClr val="000000"/>
              </a:buClr>
              <a:buSzPct val="70000"/>
              <a:buFont typeface="Wingdings" charset="2"/>
              <a:buChar char=""/>
            </a:pPr>
            <a:r>
              <a:rPr lang="en-GB" sz="1700" b="0" strike="noStrike" spc="-1">
                <a:solidFill>
                  <a:srgbClr val="000000"/>
                </a:solidFill>
                <a:uFill>
                  <a:solidFill>
                    <a:srgbClr val="FFFFFF"/>
                  </a:solidFill>
                </a:uFill>
                <a:latin typeface="Arial"/>
                <a:ea typeface="msmincho"/>
              </a:rPr>
              <a:t>Can now register second dataset from same session:</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GB" sz="1600" b="0" strike="noStrike" spc="-1">
                <a:solidFill>
                  <a:srgbClr val="000000"/>
                </a:solidFill>
                <a:uFill>
                  <a:solidFill>
                    <a:srgbClr val="FFFFFF"/>
                  </a:solidFill>
                </a:uFill>
                <a:latin typeface="Arial"/>
                <a:ea typeface="msmincho"/>
              </a:rPr>
              <a:t>	</a:t>
            </a:r>
            <a:r>
              <a:rPr lang="en-GB" sz="1600" b="1" strike="noStrike" spc="-1">
                <a:solidFill>
                  <a:srgbClr val="0901FF"/>
                </a:solidFill>
                <a:uFill>
                  <a:solidFill>
                    <a:srgbClr val="FFFFFF"/>
                  </a:solidFill>
                </a:uFill>
                <a:latin typeface="Courier New"/>
                <a:ea typeface="msmincho"/>
              </a:rPr>
              <a:t>3dvolreg -base 'fred1_epi+orig[4]' -heptic -zpad 4 	\</a:t>
            </a:r>
            <a:endParaRPr lang="en-US" sz="2400" b="0" strike="noStrike" spc="-1">
              <a:solidFill>
                <a:srgbClr val="000000"/>
              </a:solidFill>
              <a:uFill>
                <a:solidFill>
                  <a:srgbClr val="FFFFFF"/>
                </a:solidFill>
              </a:uFill>
              <a:latin typeface="Times New Roman"/>
            </a:endParaRPr>
          </a:p>
          <a:p>
            <a:pPr marL="919080" lvl="2" indent="-227160">
              <a:lnSpc>
                <a:spcPct val="90000"/>
              </a:lnSpc>
            </a:pPr>
            <a:r>
              <a:rPr lang="en-GB" sz="1600" b="0" strike="noStrike" spc="-1">
                <a:solidFill>
                  <a:srgbClr val="0901FF"/>
                </a:solidFill>
                <a:uFill>
                  <a:solidFill>
                    <a:srgbClr val="FFFFFF"/>
                  </a:solidFill>
                </a:uFill>
                <a:latin typeface="Arial"/>
                <a:ea typeface="msmincho"/>
              </a:rPr>
              <a:t>	             </a:t>
            </a:r>
            <a:r>
              <a:rPr lang="en-GB" sz="1600" b="1" strike="noStrike" spc="-1">
                <a:solidFill>
                  <a:srgbClr val="0901FF"/>
                </a:solidFill>
                <a:uFill>
                  <a:solidFill>
                    <a:srgbClr val="FFFFFF"/>
                  </a:solidFill>
                </a:uFill>
                <a:latin typeface="Courier New"/>
                <a:ea typeface="msmincho"/>
              </a:rPr>
              <a:t>-prefix fred2_epi_vr -1Dfile fred2_vr_dfile.1D \</a:t>
            </a:r>
            <a:endParaRPr lang="en-US" sz="2400" b="0" strike="noStrike" spc="-1">
              <a:solidFill>
                <a:srgbClr val="000000"/>
              </a:solidFill>
              <a:uFill>
                <a:solidFill>
                  <a:srgbClr val="FFFFFF"/>
                </a:solidFill>
              </a:uFill>
              <a:latin typeface="Times New Roman"/>
            </a:endParaRPr>
          </a:p>
          <a:p>
            <a:pPr marL="919080" lvl="2" indent="-227160">
              <a:lnSpc>
                <a:spcPct val="90000"/>
              </a:lnSpc>
            </a:pPr>
            <a:r>
              <a:rPr lang="en-GB" sz="1600" b="1" strike="noStrike" spc="-1">
                <a:solidFill>
                  <a:srgbClr val="0901FF"/>
                </a:solidFill>
                <a:uFill>
                  <a:solidFill>
                    <a:srgbClr val="FFFFFF"/>
                  </a:solidFill>
                </a:uFill>
                <a:latin typeface="Courier New"/>
                <a:ea typeface="msmincho"/>
              </a:rPr>
              <a:t>	      fred2_epi+orig</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Note base is from different dataset (</a:t>
            </a:r>
            <a:r>
              <a:rPr lang="en-GB" sz="1700" b="1" strike="noStrike" spc="-1">
                <a:solidFill>
                  <a:srgbClr val="000000"/>
                </a:solidFill>
                <a:uFill>
                  <a:solidFill>
                    <a:srgbClr val="FFFFFF"/>
                  </a:solidFill>
                </a:uFill>
                <a:latin typeface="Courier New"/>
                <a:ea typeface="msmincho"/>
              </a:rPr>
              <a:t>fred1_epi+orig</a:t>
            </a:r>
            <a:r>
              <a:rPr lang="en-GB" sz="1700" b="0" strike="noStrike" spc="-1">
                <a:solidFill>
                  <a:srgbClr val="000000"/>
                </a:solidFill>
                <a:uFill>
                  <a:solidFill>
                    <a:srgbClr val="FFFFFF"/>
                  </a:solidFill>
                </a:uFill>
                <a:latin typeface="Arial"/>
                <a:ea typeface="msmincho"/>
              </a:rPr>
              <a:t>) than input (</a:t>
            </a:r>
            <a:r>
              <a:rPr lang="en-GB" sz="1700" b="1" strike="noStrike" spc="-1">
                <a:solidFill>
                  <a:srgbClr val="000000"/>
                </a:solidFill>
                <a:uFill>
                  <a:solidFill>
                    <a:srgbClr val="FFFFFF"/>
                  </a:solidFill>
                </a:uFill>
                <a:latin typeface="Courier New"/>
                <a:ea typeface="msmincho"/>
              </a:rPr>
              <a:t>fred2_epi+orig</a:t>
            </a:r>
            <a:r>
              <a:rPr lang="en-GB" sz="17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Aligning all EPI volumes from session to EPI closest in time to SPGR (if not aligning to anatomical)</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GB" sz="1600" b="1" strike="noStrike" spc="-1">
                <a:solidFill>
                  <a:srgbClr val="000000"/>
                </a:solidFill>
                <a:uFill>
                  <a:solidFill>
                    <a:srgbClr val="FFFFFF"/>
                  </a:solidFill>
                </a:uFill>
                <a:latin typeface="Courier New"/>
              </a:rPr>
              <a:t> </a:t>
            </a:r>
            <a:r>
              <a:rPr lang="en-GB" sz="1600" b="1" strike="noStrike" spc="-1">
                <a:solidFill>
                  <a:srgbClr val="0901FF"/>
                </a:solidFill>
                <a:uFill>
                  <a:solidFill>
                    <a:srgbClr val="FFFFFF"/>
                  </a:solidFill>
                </a:uFill>
                <a:latin typeface="Courier New"/>
              </a:rPr>
              <a:t>1dplot -volreg -dx 5 -xlabel Time fred2_vr_dfile.1D</a:t>
            </a:r>
            <a:endParaRPr lang="en-US" sz="2400" b="0" strike="noStrike" spc="-1">
              <a:solidFill>
                <a:srgbClr val="000000"/>
              </a:solidFill>
              <a:uFill>
                <a:solidFill>
                  <a:srgbClr val="FFFFFF"/>
                </a:solidFill>
              </a:uFill>
              <a:latin typeface="Times New Roman"/>
            </a:endParaRPr>
          </a:p>
          <a:p>
            <a:pPr marL="1255680" lvl="3" indent="-212760">
              <a:lnSpc>
                <a:spcPct val="90000"/>
              </a:lnSpc>
            </a:pPr>
            <a:endParaRPr lang="en-US" sz="2400" b="0" strike="noStrike" spc="-1">
              <a:solidFill>
                <a:srgbClr val="000000"/>
              </a:solidFill>
              <a:uFill>
                <a:solidFill>
                  <a:srgbClr val="FFFFFF"/>
                </a:solidFill>
              </a:uFill>
              <a:latin typeface="Times New Roman"/>
            </a:endParaRPr>
          </a:p>
        </p:txBody>
      </p:sp>
      <p:sp>
        <p:nvSpPr>
          <p:cNvPr id="193" name="CustomShape 2"/>
          <p:cNvSpPr/>
          <p:nvPr/>
        </p:nvSpPr>
        <p:spPr>
          <a:xfrm>
            <a:off x="685800" y="6269040"/>
            <a:ext cx="8221680" cy="372960"/>
          </a:xfrm>
          <a:custGeom>
            <a:avLst/>
            <a:gdLst/>
            <a:ahLst/>
            <a:cxnLst/>
            <a:rect l="0" t="0" r="r" b="b"/>
            <a:pathLst>
              <a:path w="22840" h="1038">
                <a:moveTo>
                  <a:pt x="4" y="0"/>
                </a:moveTo>
                <a:cubicBezTo>
                  <a:pt x="2" y="0"/>
                  <a:pt x="0" y="2"/>
                  <a:pt x="0" y="4"/>
                </a:cubicBezTo>
                <a:lnTo>
                  <a:pt x="0" y="1032"/>
                </a:lnTo>
                <a:cubicBezTo>
                  <a:pt x="0" y="1034"/>
                  <a:pt x="2" y="1037"/>
                  <a:pt x="4" y="1037"/>
                </a:cubicBezTo>
                <a:lnTo>
                  <a:pt x="22834" y="1037"/>
                </a:lnTo>
                <a:cubicBezTo>
                  <a:pt x="22836" y="1037"/>
                  <a:pt x="22839" y="1034"/>
                  <a:pt x="22839" y="1032"/>
                </a:cubicBezTo>
                <a:lnTo>
                  <a:pt x="22839" y="4"/>
                </a:lnTo>
                <a:cubicBezTo>
                  <a:pt x="22839" y="2"/>
                  <a:pt x="22836" y="0"/>
                  <a:pt x="22834" y="0"/>
                </a:cubicBezTo>
                <a:lnTo>
                  <a:pt x="4" y="0"/>
                </a:lnTo>
              </a:path>
            </a:pathLst>
          </a:custGeom>
          <a:noFill/>
          <a:ln>
            <a:noFill/>
          </a:ln>
        </p:spPr>
        <p:style>
          <a:lnRef idx="0">
            <a:scrgbClr r="0" g="0" b="0"/>
          </a:lnRef>
          <a:fillRef idx="0">
            <a:scrgbClr r="0" g="0" b="0"/>
          </a:fillRef>
          <a:effectRef idx="0">
            <a:scrgbClr r="0" g="0" b="0"/>
          </a:effectRef>
          <a:fontRef idx="minor"/>
        </p:style>
      </p:sp>
      <p:sp>
        <p:nvSpPr>
          <p:cNvPr id="194" name="CustomShape 3"/>
          <p:cNvSpPr/>
          <p:nvPr/>
        </p:nvSpPr>
        <p:spPr>
          <a:xfrm>
            <a:off x="685800" y="6454800"/>
            <a:ext cx="8221680" cy="35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914400" lvl="2" indent="-231840">
              <a:lnSpc>
                <a:spcPct val="100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Note motion peaks at time</a:t>
            </a:r>
            <a:r>
              <a:rPr lang="en-GB" sz="900" b="0" strike="noStrike" spc="-1">
                <a:solidFill>
                  <a:srgbClr val="000000"/>
                </a:solidFill>
                <a:uFill>
                  <a:solidFill>
                    <a:srgbClr val="FFFFFF"/>
                  </a:solidFill>
                </a:uFill>
                <a:latin typeface="Arial"/>
                <a:ea typeface="msmincho"/>
              </a:rPr>
              <a:t> </a:t>
            </a:r>
            <a:r>
              <a:rPr lang="en-GB" sz="1700" b="0" strike="noStrike" spc="-1">
                <a:solidFill>
                  <a:srgbClr val="000000"/>
                </a:solidFill>
                <a:uFill>
                  <a:solidFill>
                    <a:srgbClr val="FFFFFF"/>
                  </a:solidFill>
                </a:uFill>
                <a:latin typeface="Symbol"/>
                <a:ea typeface="Symbol"/>
              </a:rPr>
              <a:t></a:t>
            </a:r>
            <a:r>
              <a:rPr lang="en-GB" sz="800" b="0" strike="noStrike" spc="-1">
                <a:solidFill>
                  <a:srgbClr val="000000"/>
                </a:solidFill>
                <a:uFill>
                  <a:solidFill>
                    <a:srgbClr val="FFFFFF"/>
                  </a:solidFill>
                </a:uFill>
                <a:latin typeface="Arial"/>
                <a:ea typeface="msmincho"/>
              </a:rPr>
              <a:t> </a:t>
            </a:r>
            <a:r>
              <a:rPr lang="en-GB" sz="1700" b="0" strike="noStrike" spc="-1">
                <a:solidFill>
                  <a:srgbClr val="000000"/>
                </a:solidFill>
                <a:uFill>
                  <a:solidFill>
                    <a:srgbClr val="FFFFFF"/>
                  </a:solidFill>
                </a:uFill>
                <a:latin typeface="Arial"/>
                <a:ea typeface="msmincho"/>
              </a:rPr>
              <a:t>160s: subject jerked head up at that time</a:t>
            </a:r>
            <a:endParaRPr lang="en-US" sz="2400" b="0" strike="noStrike" spc="-1">
              <a:solidFill>
                <a:srgbClr val="000000"/>
              </a:solidFill>
              <a:uFill>
                <a:solidFill>
                  <a:srgbClr val="FFFFFF"/>
                </a:solidFill>
              </a:uFill>
              <a:latin typeface="Times New Roman"/>
            </a:endParaRPr>
          </a:p>
        </p:txBody>
      </p:sp>
      <p:pic>
        <p:nvPicPr>
          <p:cNvPr id="195" name="Picture 194"/>
          <p:cNvPicPr/>
          <p:nvPr/>
        </p:nvPicPr>
        <p:blipFill>
          <a:blip r:embed="rId3"/>
          <a:stretch/>
        </p:blipFill>
        <p:spPr>
          <a:xfrm>
            <a:off x="1533600" y="2747880"/>
            <a:ext cx="6205320" cy="3787920"/>
          </a:xfrm>
          <a:prstGeom prst="rect">
            <a:avLst/>
          </a:prstGeom>
          <a:ln>
            <a:noFill/>
          </a:ln>
        </p:spPr>
      </p:pic>
      <p:sp>
        <p:nvSpPr>
          <p:cNvPr id="196" name="CustomShape 4"/>
          <p:cNvSpPr/>
          <p:nvPr/>
        </p:nvSpPr>
        <p:spPr>
          <a:xfrm>
            <a:off x="809640" y="2354400"/>
            <a:ext cx="1022400" cy="985680"/>
          </a:xfrm>
          <a:custGeom>
            <a:avLst/>
            <a:gdLst/>
            <a:ahLst/>
            <a:cxnLst/>
            <a:rect l="l" t="t" r="r" b="b"/>
            <a:pathLst>
              <a:path w="644" h="621">
                <a:moveTo>
                  <a:pt x="0" y="0"/>
                </a:moveTo>
                <a:lnTo>
                  <a:pt x="0" y="620"/>
                </a:lnTo>
                <a:lnTo>
                  <a:pt x="565" y="620"/>
                </a:lnTo>
                <a:lnTo>
                  <a:pt x="644" y="621"/>
                </a:lnTo>
              </a:path>
            </a:pathLst>
          </a:custGeom>
          <a:noFill/>
          <a:ln w="19080">
            <a:solidFill>
              <a:srgbClr val="F60049"/>
            </a:solidFill>
            <a:round/>
            <a:tailEnd type="stealth" w="med" len="lg"/>
          </a:ln>
        </p:spPr>
        <p:style>
          <a:lnRef idx="0">
            <a:scrgbClr r="0" g="0" b="0"/>
          </a:lnRef>
          <a:fillRef idx="0">
            <a:scrgbClr r="0" g="0" b="0"/>
          </a:fillRef>
          <a:effectRef idx="0">
            <a:scrgbClr r="0" g="0" b="0"/>
          </a:effectRef>
          <a:fontRef idx="minor"/>
        </p:style>
      </p:sp>
      <p:sp>
        <p:nvSpPr>
          <p:cNvPr id="197" name="CustomShape 5"/>
          <p:cNvSpPr/>
          <p:nvPr/>
        </p:nvSpPr>
        <p:spPr>
          <a:xfrm>
            <a:off x="7569360" y="5689440"/>
            <a:ext cx="134136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400" b="0" strike="noStrike" spc="-1">
                <a:solidFill>
                  <a:srgbClr val="000000"/>
                </a:solidFill>
                <a:uFill>
                  <a:solidFill>
                    <a:srgbClr val="FFFFFF"/>
                  </a:solidFill>
                </a:uFill>
                <a:latin typeface="Times New Roman"/>
              </a:rPr>
              <a:t>About I-S</a:t>
            </a:r>
            <a:endParaRPr lang="en-US" sz="2400" b="0" strike="noStrike" spc="-1">
              <a:solidFill>
                <a:srgbClr val="000000"/>
              </a:solidFill>
              <a:uFill>
                <a:solidFill>
                  <a:srgbClr val="FFFFFF"/>
                </a:solidFill>
              </a:uFill>
              <a:latin typeface="Times New Roman"/>
            </a:endParaRPr>
          </a:p>
        </p:txBody>
      </p:sp>
      <p:sp>
        <p:nvSpPr>
          <p:cNvPr id="198" name="CustomShape 6"/>
          <p:cNvSpPr/>
          <p:nvPr/>
        </p:nvSpPr>
        <p:spPr>
          <a:xfrm>
            <a:off x="7599240" y="5049720"/>
            <a:ext cx="1341720" cy="520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400" b="0" strike="noStrike" spc="-1">
                <a:solidFill>
                  <a:srgbClr val="000000"/>
                </a:solidFill>
                <a:uFill>
                  <a:solidFill>
                    <a:srgbClr val="FFFFFF"/>
                  </a:solidFill>
                </a:uFill>
                <a:latin typeface="Times New Roman"/>
              </a:rPr>
              <a:t>About R-L</a:t>
            </a:r>
            <a:endParaRPr lang="en-US" sz="2400" b="0" strike="noStrike" spc="-1">
              <a:solidFill>
                <a:srgbClr val="000000"/>
              </a:solidFill>
              <a:uFill>
                <a:solidFill>
                  <a:srgbClr val="FFFFFF"/>
                </a:solidFill>
              </a:uFill>
              <a:latin typeface="Times New Roman"/>
            </a:endParaRPr>
          </a:p>
          <a:p>
            <a:pPr algn="ctr"/>
            <a:r>
              <a:rPr lang="en-US" sz="1400" b="0" strike="noStrike" spc="-1">
                <a:solidFill>
                  <a:srgbClr val="000000"/>
                </a:solidFill>
                <a:uFill>
                  <a:solidFill>
                    <a:srgbClr val="FFFFFF"/>
                  </a:solidFill>
                </a:uFill>
                <a:latin typeface="Times New Roman"/>
              </a:rPr>
              <a:t>Typical</a:t>
            </a:r>
            <a:endParaRPr lang="en-US" sz="2400" b="0" strike="noStrike" spc="-1">
              <a:solidFill>
                <a:srgbClr val="000000"/>
              </a:solidFill>
              <a:uFill>
                <a:solidFill>
                  <a:srgbClr val="FFFFFF"/>
                </a:solidFill>
              </a:uFill>
              <a:latin typeface="Times New Roman"/>
            </a:endParaRPr>
          </a:p>
        </p:txBody>
      </p:sp>
      <p:sp>
        <p:nvSpPr>
          <p:cNvPr id="199" name="CustomShape 7"/>
          <p:cNvSpPr/>
          <p:nvPr/>
        </p:nvSpPr>
        <p:spPr>
          <a:xfrm>
            <a:off x="7578720" y="4521240"/>
            <a:ext cx="134136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400" b="0" strike="noStrike" spc="-1">
                <a:solidFill>
                  <a:srgbClr val="000000"/>
                </a:solidFill>
                <a:uFill>
                  <a:solidFill>
                    <a:srgbClr val="FFFFFF"/>
                  </a:solidFill>
                </a:uFill>
                <a:latin typeface="Times New Roman"/>
              </a:rPr>
              <a:t>About A-P</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CustomShape 1"/>
          <p:cNvSpPr/>
          <p:nvPr/>
        </p:nvSpPr>
        <p:spPr>
          <a:xfrm>
            <a:off x="681120" y="955800"/>
            <a:ext cx="8331120" cy="2844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Motion occurs over slices and not volumes and moves data off original grid</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"Regressing out" – motion parameters, derivatives, displacement, euclidean norm of derivatives (summary parameters)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Censoring ("scrubbing", "sweeping under the mat",...)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Experimental design – kids, monkeys, juice, talking, waving hands wildly....</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Interpreting results – differences in motion between groups or something physiological</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Notice – activation following high contrast borders, "blinds" effects</a:t>
            </a:r>
            <a:endParaRPr lang="en-US" sz="2400" b="0" strike="noStrike" spc="-1">
              <a:solidFill>
                <a:srgbClr val="000000"/>
              </a:solidFill>
              <a:uFill>
                <a:solidFill>
                  <a:srgbClr val="FFFFFF"/>
                </a:solidFill>
              </a:uFill>
              <a:latin typeface="Times New Roman"/>
            </a:endParaRPr>
          </a:p>
          <a:p>
            <a:pPr marL="568080" lvl="1" indent="-214200">
              <a:lnSpc>
                <a:spcPct val="100000"/>
              </a:lnSpc>
            </a:pPr>
            <a:endParaRPr lang="en-US" sz="2400" b="0" strike="noStrike" spc="-1">
              <a:solidFill>
                <a:srgbClr val="000000"/>
              </a:solidFill>
              <a:uFill>
                <a:solidFill>
                  <a:srgbClr val="FFFFFF"/>
                </a:solidFill>
              </a:uFill>
              <a:latin typeface="Times New Roman"/>
            </a:endParaRPr>
          </a:p>
          <a:p>
            <a:pPr marL="568080" lvl="1" indent="-214200">
              <a:lnSpc>
                <a:spcPct val="100000"/>
              </a:lnSpc>
            </a:pPr>
            <a:endParaRPr lang="en-US" sz="2400" b="0" strike="noStrike" spc="-1">
              <a:solidFill>
                <a:srgbClr val="000000"/>
              </a:solidFill>
              <a:uFill>
                <a:solidFill>
                  <a:srgbClr val="FFFFFF"/>
                </a:solidFill>
              </a:uFill>
              <a:latin typeface="Times New Roman"/>
            </a:endParaRPr>
          </a:p>
        </p:txBody>
      </p:sp>
      <p:sp>
        <p:nvSpPr>
          <p:cNvPr id="201" name="CustomShape 2"/>
          <p:cNvSpPr/>
          <p:nvPr/>
        </p:nvSpPr>
        <p:spPr>
          <a:xfrm>
            <a:off x="477720" y="4572000"/>
            <a:ext cx="8259840" cy="12196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a:noFill/>
          </a:ln>
        </p:spPr>
        <p:style>
          <a:lnRef idx="0">
            <a:scrgbClr r="0" g="0" b="0"/>
          </a:lnRef>
          <a:fillRef idx="0">
            <a:scrgbClr r="0" g="0" b="0"/>
          </a:fillRef>
          <a:effectRef idx="0">
            <a:scrgbClr r="0" g="0" b="0"/>
          </a:effectRef>
          <a:fontRef idx="minor"/>
        </p:style>
        <p:txBody>
          <a:bodyPr lIns="90000" tIns="46800" rIns="90000" bIns="46800"/>
          <a:lstStyle/>
          <a:p>
            <a:pPr marL="568080" lvl="1" indent="-214200">
              <a:lnSpc>
                <a:spcPct val="100000"/>
              </a:lnSpc>
            </a:pPr>
            <a:r>
              <a:rPr lang="en-GB" sz="1600" b="1" i="1" strike="noStrike" spc="-1">
                <a:solidFill>
                  <a:srgbClr val="000000"/>
                </a:solidFill>
                <a:uFill>
                  <a:solidFill>
                    <a:srgbClr val="FFFFFF"/>
                  </a:solidFill>
                </a:uFill>
                <a:latin typeface="Arial"/>
                <a:ea typeface="msmincho"/>
              </a:rPr>
              <a:t>Try this</a:t>
            </a:r>
            <a:r>
              <a:rPr lang="en-GB" sz="1600" b="0" i="1" strike="noStrike" spc="-1">
                <a:solidFill>
                  <a:srgbClr val="000000"/>
                </a:solidFill>
                <a:uFill>
                  <a:solidFill>
                    <a:srgbClr val="FFFFFF"/>
                  </a:solidFill>
                </a:uFill>
                <a:latin typeface="Arial"/>
                <a:ea typeface="msmincho"/>
              </a:rPr>
              <a:t> </a:t>
            </a:r>
            <a:r>
              <a:rPr lang="en-GB" sz="1600" b="0" strike="noStrike" spc="-1">
                <a:solidFill>
                  <a:srgbClr val="000000"/>
                </a:solidFill>
                <a:uFill>
                  <a:solidFill>
                    <a:srgbClr val="FFFFFF"/>
                  </a:solidFill>
                </a:uFill>
                <a:latin typeface="Arial"/>
                <a:ea typeface="msmincho"/>
              </a:rPr>
              <a:t>(in AFNI_data6/afni) :</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GB" sz="1600" b="0" strike="noStrike" spc="-1">
                <a:solidFill>
                  <a:srgbClr val="000000"/>
                </a:solidFill>
                <a:uFill>
                  <a:solidFill>
                    <a:srgbClr val="FFFFFF"/>
                  </a:solidFill>
                </a:uFill>
                <a:latin typeface="Arial"/>
                <a:ea typeface="msmincho"/>
              </a:rPr>
              <a:t>	</a:t>
            </a:r>
            <a:r>
              <a:rPr lang="en-US" sz="1600" b="1" strike="noStrike" spc="-1">
                <a:solidFill>
                  <a:srgbClr val="000000"/>
                </a:solidFill>
                <a:uFill>
                  <a:solidFill>
                    <a:srgbClr val="FFFFFF"/>
                  </a:solidFill>
                </a:uFill>
                <a:latin typeface="Arial"/>
                <a:ea typeface="msmincho"/>
              </a:rPr>
              <a:t>1d_tool.py -infile vr_dfile.1D -set_nruns 1 -censor_motion 1 ett</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US" sz="1600" b="1" strike="noStrike" spc="-1">
                <a:solidFill>
                  <a:srgbClr val="000000"/>
                </a:solidFill>
                <a:uFill>
                  <a:solidFill>
                    <a:srgbClr val="FFFFFF"/>
                  </a:solidFill>
                </a:uFill>
                <a:latin typeface="Arial"/>
                <a:ea typeface="msmincho"/>
              </a:rPr>
              <a:t>	1dplot ett_enorm.1D &amp;</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US" sz="1600" b="1" strike="noStrike" spc="-1">
                <a:solidFill>
                  <a:srgbClr val="000000"/>
                </a:solidFill>
                <a:uFill>
                  <a:solidFill>
                    <a:srgbClr val="FFFFFF"/>
                  </a:solidFill>
                </a:uFill>
                <a:latin typeface="Arial"/>
                <a:ea typeface="msmincho"/>
              </a:rPr>
              <a:t>	cat ett_CENSORTR.txt</a:t>
            </a:r>
            <a:endParaRPr lang="en-US" sz="2400" b="0" strike="noStrike" spc="-1">
              <a:solidFill>
                <a:srgbClr val="000000"/>
              </a:solidFill>
              <a:uFill>
                <a:solidFill>
                  <a:srgbClr val="FFFFFF"/>
                </a:solidFill>
              </a:uFill>
              <a:latin typeface="Times New Roman"/>
            </a:endParaRPr>
          </a:p>
        </p:txBody>
      </p:sp>
      <p:sp>
        <p:nvSpPr>
          <p:cNvPr id="202" name="CustomShape 3"/>
          <p:cNvSpPr/>
          <p:nvPr/>
        </p:nvSpPr>
        <p:spPr>
          <a:xfrm>
            <a:off x="1332000" y="193680"/>
            <a:ext cx="6505560" cy="617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400" b="0" strike="noStrike" spc="-1">
                <a:solidFill>
                  <a:srgbClr val="000000"/>
                </a:solidFill>
                <a:uFill>
                  <a:solidFill>
                    <a:srgbClr val="FFFFFF"/>
                  </a:solidFill>
                </a:uFill>
                <a:latin typeface="Times New Roman"/>
              </a:rPr>
              <a:t>"Fixing Motion"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 name="CustomShape 1"/>
          <p:cNvSpPr/>
          <p:nvPr/>
        </p:nvSpPr>
        <p:spPr>
          <a:xfrm>
            <a:off x="1463760" y="0"/>
            <a:ext cx="6505560" cy="617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Motion correction – caveats</a:t>
            </a:r>
          </a:p>
        </p:txBody>
      </p:sp>
      <p:sp>
        <p:nvSpPr>
          <p:cNvPr id="204" name="CustomShape 2"/>
          <p:cNvSpPr/>
          <p:nvPr/>
        </p:nvSpPr>
        <p:spPr>
          <a:xfrm>
            <a:off x="685800" y="581040"/>
            <a:ext cx="8075520" cy="2284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Motion is usually not completely correctable, so set motion parameters as regressors of no interest. Interpolation generally blurs data and depends on method and grid/resolution of EPI.</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Check in the AFNI GUI to be sure the data is not bouncing around after correction</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Example – Monkey sips juice at stimulus time, and large jaw muscles move. If the muscles are not masked, then motion correction may track muscles rather than brain. </a:t>
            </a:r>
            <a:endParaRPr lang="en-US" sz="2400" b="0" strike="noStrike" spc="-1">
              <a:solidFill>
                <a:srgbClr val="000000"/>
              </a:solidFill>
              <a:uFill>
                <a:solidFill>
                  <a:srgbClr val="FFFFFF"/>
                </a:solidFill>
              </a:uFill>
              <a:latin typeface="Times New Roman"/>
            </a:endParaRPr>
          </a:p>
        </p:txBody>
      </p:sp>
      <p:pic>
        <p:nvPicPr>
          <p:cNvPr id="205" name="Picture 204"/>
          <p:cNvPicPr/>
          <p:nvPr/>
        </p:nvPicPr>
        <p:blipFill>
          <a:blip r:embed="rId3"/>
          <a:stretch/>
        </p:blipFill>
        <p:spPr>
          <a:xfrm>
            <a:off x="765000" y="4959360"/>
            <a:ext cx="7694640" cy="1671480"/>
          </a:xfrm>
          <a:prstGeom prst="rect">
            <a:avLst/>
          </a:prstGeom>
          <a:ln>
            <a:noFill/>
          </a:ln>
        </p:spPr>
      </p:pic>
      <p:sp>
        <p:nvSpPr>
          <p:cNvPr id="206" name="CustomShape 3"/>
          <p:cNvSpPr/>
          <p:nvPr/>
        </p:nvSpPr>
        <p:spPr>
          <a:xfrm>
            <a:off x="1933560" y="2763720"/>
            <a:ext cx="130320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original</a:t>
            </a:r>
            <a:endParaRPr lang="en-US" sz="2400" b="0" strike="noStrike" spc="-1">
              <a:solidFill>
                <a:srgbClr val="000000"/>
              </a:solidFill>
              <a:uFill>
                <a:solidFill>
                  <a:srgbClr val="FFFFFF"/>
                </a:solidFill>
              </a:uFill>
              <a:latin typeface="Times New Roman"/>
            </a:endParaRPr>
          </a:p>
        </p:txBody>
      </p:sp>
      <p:sp>
        <p:nvSpPr>
          <p:cNvPr id="207" name="CustomShape 4"/>
          <p:cNvSpPr/>
          <p:nvPr/>
        </p:nvSpPr>
        <p:spPr>
          <a:xfrm>
            <a:off x="4199040" y="2770200"/>
            <a:ext cx="130320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3dvolreg</a:t>
            </a:r>
            <a:endParaRPr lang="en-US" sz="2400" b="0" strike="noStrike" spc="-1">
              <a:solidFill>
                <a:srgbClr val="000000"/>
              </a:solidFill>
              <a:uFill>
                <a:solidFill>
                  <a:srgbClr val="FFFFFF"/>
                </a:solidFill>
              </a:uFill>
              <a:latin typeface="Times New Roman"/>
            </a:endParaRPr>
          </a:p>
        </p:txBody>
      </p:sp>
      <p:sp>
        <p:nvSpPr>
          <p:cNvPr id="208" name="CustomShape 5"/>
          <p:cNvSpPr/>
          <p:nvPr/>
        </p:nvSpPr>
        <p:spPr>
          <a:xfrm>
            <a:off x="6176880" y="2770200"/>
            <a:ext cx="238752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automask, 3dvolreg</a:t>
            </a:r>
            <a:endParaRPr lang="en-US" sz="2400" b="0" strike="noStrike" spc="-1">
              <a:solidFill>
                <a:srgbClr val="000000"/>
              </a:solidFill>
              <a:uFill>
                <a:solidFill>
                  <a:srgbClr val="FFFFFF"/>
                </a:solidFill>
              </a:uFill>
              <a:latin typeface="Times New Roman"/>
            </a:endParaRPr>
          </a:p>
        </p:txBody>
      </p:sp>
      <p:pic>
        <p:nvPicPr>
          <p:cNvPr id="209" name="Picture 208"/>
          <p:cNvPicPr/>
          <p:nvPr/>
        </p:nvPicPr>
        <p:blipFill>
          <a:blip r:embed="rId4"/>
          <a:stretch/>
        </p:blipFill>
        <p:spPr>
          <a:xfrm>
            <a:off x="1419120" y="3235320"/>
            <a:ext cx="1598760" cy="1581120"/>
          </a:xfrm>
          <a:prstGeom prst="rect">
            <a:avLst/>
          </a:prstGeom>
          <a:ln>
            <a:noFill/>
          </a:ln>
        </p:spPr>
      </p:pic>
      <p:pic>
        <p:nvPicPr>
          <p:cNvPr id="210" name="Picture 209"/>
          <p:cNvPicPr/>
          <p:nvPr/>
        </p:nvPicPr>
        <p:blipFill>
          <a:blip r:embed="rId5"/>
          <a:stretch/>
        </p:blipFill>
        <p:spPr>
          <a:xfrm>
            <a:off x="3932280" y="3200400"/>
            <a:ext cx="1646280" cy="1614600"/>
          </a:xfrm>
          <a:prstGeom prst="rect">
            <a:avLst/>
          </a:prstGeom>
          <a:ln>
            <a:noFill/>
          </a:ln>
        </p:spPr>
      </p:pic>
      <p:pic>
        <p:nvPicPr>
          <p:cNvPr id="211" name="Picture 210"/>
          <p:cNvPicPr/>
          <p:nvPr/>
        </p:nvPicPr>
        <p:blipFill>
          <a:blip r:embed="rId6"/>
          <a:stretch/>
        </p:blipFill>
        <p:spPr>
          <a:xfrm>
            <a:off x="6308640" y="3184560"/>
            <a:ext cx="1736640" cy="166212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CustomShape 1"/>
          <p:cNvSpPr/>
          <p:nvPr/>
        </p:nvSpPr>
        <p:spPr>
          <a:xfrm>
            <a:off x="1481040" y="289080"/>
            <a:ext cx="6362640" cy="607680"/>
          </a:xfrm>
          <a:custGeom>
            <a:avLst/>
            <a:gdLst/>
            <a:ahLst/>
            <a:cxnLst/>
            <a:rect l="l" t="t" r="r" b="b"/>
            <a:pathLst>
              <a:path w="21600" h="21600">
                <a:moveTo>
                  <a:pt x="0" y="0"/>
                </a:moveTo>
                <a:lnTo>
                  <a:pt x="21600" y="0"/>
                </a:lnTo>
                <a:lnTo>
                  <a:pt x="21600" y="21600"/>
                </a:lnTo>
                <a:lnTo>
                  <a:pt x="0" y="21600"/>
                </a:lnTo>
                <a:lnTo>
                  <a:pt x="0" y="0"/>
                </a:lnTo>
                <a:close/>
              </a:path>
            </a:pathLst>
          </a:custGeom>
          <a:noFill/>
          <a:ln w="38160">
            <a:solidFill>
              <a:srgbClr val="F60049"/>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800" b="1" strike="noStrike" spc="-1">
                <a:solidFill>
                  <a:srgbClr val="000000"/>
                </a:solidFill>
                <a:uFill>
                  <a:solidFill>
                    <a:srgbClr val="FFFFFF"/>
                  </a:solidFill>
                </a:uFill>
                <a:latin typeface="Arial"/>
              </a:rPr>
              <a:t>Cross Modality Registration</a:t>
            </a:r>
            <a:endParaRPr lang="en-US" sz="2400" b="0" strike="noStrike" spc="-1">
              <a:solidFill>
                <a:srgbClr val="000000"/>
              </a:solidFill>
              <a:uFill>
                <a:solidFill>
                  <a:srgbClr val="FFFFFF"/>
                </a:solidFill>
              </a:uFill>
              <a:latin typeface="Times New Roman"/>
            </a:endParaRPr>
          </a:p>
        </p:txBody>
      </p:sp>
      <p:sp>
        <p:nvSpPr>
          <p:cNvPr id="213" name="CustomShape 2"/>
          <p:cNvSpPr/>
          <p:nvPr/>
        </p:nvSpPr>
        <p:spPr>
          <a:xfrm>
            <a:off x="685800" y="1031760"/>
            <a:ext cx="8075520" cy="5519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1" strike="noStrike" spc="-1">
                <a:solidFill>
                  <a:srgbClr val="408000"/>
                </a:solidFill>
                <a:uFill>
                  <a:solidFill>
                    <a:srgbClr val="FFFFFF"/>
                  </a:solidFill>
                </a:uFill>
                <a:latin typeface="Courier New"/>
              </a:rPr>
              <a:t>3dAllineate</a:t>
            </a:r>
            <a:r>
              <a:rPr lang="en-US" sz="1700" b="0" strike="noStrike" spc="-1">
                <a:solidFill>
                  <a:srgbClr val="000000"/>
                </a:solidFill>
                <a:uFill>
                  <a:solidFill>
                    <a:srgbClr val="FFFFFF"/>
                  </a:solidFill>
                </a:uFill>
                <a:latin typeface="Arial"/>
              </a:rPr>
              <a:t> can be used to align images from different methods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For example, to align EPI data to SPGR / MPRAGE:</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Run </a:t>
            </a:r>
            <a:r>
              <a:rPr lang="en-US" sz="1700" b="1" strike="noStrike" spc="-1">
                <a:solidFill>
                  <a:srgbClr val="408000"/>
                </a:solidFill>
                <a:uFill>
                  <a:solidFill>
                    <a:srgbClr val="FFFFFF"/>
                  </a:solidFill>
                </a:uFill>
                <a:latin typeface="Courier New"/>
                <a:ea typeface="msmincho"/>
              </a:rPr>
              <a:t>3dSkullStrip</a:t>
            </a:r>
            <a:r>
              <a:rPr lang="en-US" sz="1700" b="0" strike="noStrike" spc="-1">
                <a:solidFill>
                  <a:srgbClr val="000000"/>
                </a:solidFill>
                <a:uFill>
                  <a:solidFill>
                    <a:srgbClr val="FFFFFF"/>
                  </a:solidFill>
                </a:uFill>
                <a:latin typeface="Arial"/>
                <a:ea typeface="msmincho"/>
              </a:rPr>
              <a:t> on the SPGR dataset so that it will be more like the EPI dataset </a:t>
            </a:r>
            <a:r>
              <a:rPr lang="en-US" sz="1500" b="0" strike="noStrike" spc="-1">
                <a:solidFill>
                  <a:srgbClr val="000000"/>
                </a:solidFill>
                <a:uFill>
                  <a:solidFill>
                    <a:srgbClr val="FFFFFF"/>
                  </a:solidFill>
                </a:uFill>
                <a:latin typeface="Arial"/>
                <a:ea typeface="msmincho"/>
              </a:rPr>
              <a:t>(which will have the skull fat suppressed)</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Use </a:t>
            </a:r>
            <a:r>
              <a:rPr lang="en-US" sz="1700" b="1" strike="noStrike" spc="-1">
                <a:solidFill>
                  <a:srgbClr val="408000"/>
                </a:solidFill>
                <a:uFill>
                  <a:solidFill>
                    <a:srgbClr val="FFFFFF"/>
                  </a:solidFill>
                </a:uFill>
                <a:latin typeface="Courier New"/>
                <a:ea typeface="msmincho"/>
              </a:rPr>
              <a:t>3dAllineate</a:t>
            </a:r>
            <a:r>
              <a:rPr lang="en-US" sz="1700" b="0" strike="noStrike" spc="-1">
                <a:solidFill>
                  <a:srgbClr val="000000"/>
                </a:solidFill>
                <a:uFill>
                  <a:solidFill>
                    <a:srgbClr val="FFFFFF"/>
                  </a:solidFill>
                </a:uFill>
                <a:latin typeface="Arial"/>
                <a:ea typeface="msmincho"/>
              </a:rPr>
              <a:t> to align the EPI volume</a:t>
            </a:r>
            <a:r>
              <a:rPr lang="en-US" sz="1500" b="0" strike="noStrike" spc="-1">
                <a:solidFill>
                  <a:srgbClr val="000000"/>
                </a:solidFill>
                <a:uFill>
                  <a:solidFill>
                    <a:srgbClr val="FFFFFF"/>
                  </a:solidFill>
                </a:uFill>
                <a:latin typeface="Arial"/>
                <a:ea typeface="msmincho"/>
              </a:rPr>
              <a:t>(s)</a:t>
            </a:r>
            <a:r>
              <a:rPr lang="en-US" sz="1700" b="0" strike="noStrike" spc="-1">
                <a:solidFill>
                  <a:srgbClr val="000000"/>
                </a:solidFill>
                <a:uFill>
                  <a:solidFill>
                    <a:srgbClr val="FFFFFF"/>
                  </a:solidFill>
                </a:uFill>
                <a:latin typeface="Arial"/>
                <a:ea typeface="msmincho"/>
              </a:rPr>
              <a:t> to the skull-stripped SPGR volume</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Program works well if the EPI volume covers most of the brain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Allows more general spatial transformations – affine, bilinear, non-linear (polynomial warping)</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1" strike="noStrike" spc="-1">
                <a:solidFill>
                  <a:srgbClr val="408000"/>
                </a:solidFill>
                <a:uFill>
                  <a:solidFill>
                    <a:srgbClr val="FFFFFF"/>
                  </a:solidFill>
                </a:uFill>
                <a:latin typeface="Courier New"/>
              </a:rPr>
              <a:t>3dAllineate</a:t>
            </a:r>
            <a:r>
              <a:rPr lang="en-US" sz="1700" b="0" strike="noStrike" spc="-1">
                <a:solidFill>
                  <a:srgbClr val="000000"/>
                </a:solidFill>
                <a:uFill>
                  <a:solidFill>
                    <a:srgbClr val="FFFFFF"/>
                  </a:solidFill>
                </a:uFill>
                <a:latin typeface="Arial"/>
              </a:rPr>
              <a:t> has several different “cost” functions (</a:t>
            </a:r>
            <a:r>
              <a:rPr lang="en-GB" sz="1700" b="1" strike="noStrike" spc="-1">
                <a:solidFill>
                  <a:srgbClr val="0901FF"/>
                </a:solidFill>
                <a:uFill>
                  <a:solidFill>
                    <a:srgbClr val="FFFFFF"/>
                  </a:solidFill>
                </a:uFill>
                <a:latin typeface="Arial"/>
              </a:rPr>
              <a:t>E</a:t>
            </a:r>
            <a:r>
              <a:rPr lang="en-US" sz="1700" b="0" strike="noStrike" spc="-1">
                <a:solidFill>
                  <a:srgbClr val="000000"/>
                </a:solidFill>
                <a:uFill>
                  <a:solidFill>
                    <a:srgbClr val="FFFFFF"/>
                  </a:solidFill>
                </a:uFill>
                <a:latin typeface="Arial"/>
              </a:rPr>
              <a:t>) available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leastsq</a:t>
            </a:r>
            <a:r>
              <a:rPr lang="en-US" sz="1700" b="0" strike="noStrike" spc="-1">
                <a:solidFill>
                  <a:srgbClr val="000000"/>
                </a:solidFill>
                <a:uFill>
                  <a:solidFill>
                    <a:srgbClr val="FFFFFF"/>
                  </a:solidFill>
                </a:uFill>
                <a:latin typeface="Arial"/>
                <a:ea typeface="msmincho"/>
              </a:rPr>
              <a:t> 			= Least Squares (</a:t>
            </a:r>
            <a:r>
              <a:rPr lang="en-US" sz="1700" b="1" strike="noStrike" spc="-1">
                <a:solidFill>
                  <a:srgbClr val="408000"/>
                </a:solidFill>
                <a:uFill>
                  <a:solidFill>
                    <a:srgbClr val="FFFFFF"/>
                  </a:solidFill>
                </a:uFill>
                <a:latin typeface="Courier New"/>
                <a:ea typeface="msmincho"/>
              </a:rPr>
              <a:t>3dvolreg, 3dWarpDrive</a:t>
            </a:r>
            <a:r>
              <a:rPr lang="en-US" sz="17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mutualinfo</a:t>
            </a:r>
            <a:r>
              <a:rPr lang="en-US" sz="1700" b="0" strike="noStrike" spc="-1">
                <a:solidFill>
                  <a:srgbClr val="000000"/>
                </a:solidFill>
                <a:uFill>
                  <a:solidFill>
                    <a:srgbClr val="FFFFFF"/>
                  </a:solidFill>
                </a:uFill>
                <a:latin typeface="Arial"/>
                <a:ea typeface="msmincho"/>
              </a:rPr>
              <a:t> 		= Mutual Information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norm_mutualinfo</a:t>
            </a:r>
            <a:r>
              <a:rPr lang="en-US" sz="1700" b="0" strike="noStrike" spc="-1">
                <a:solidFill>
                  <a:srgbClr val="000000"/>
                </a:solidFill>
                <a:uFill>
                  <a:solidFill>
                    <a:srgbClr val="FFFFFF"/>
                  </a:solidFill>
                </a:uFill>
                <a:latin typeface="Arial"/>
                <a:ea typeface="msmincho"/>
              </a:rPr>
              <a:t> = Normalized Mutual Information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hellinger</a:t>
            </a:r>
            <a:r>
              <a:rPr lang="en-US" sz="1700" b="0" strike="noStrike" spc="-1">
                <a:solidFill>
                  <a:srgbClr val="000000"/>
                </a:solidFill>
                <a:uFill>
                  <a:solidFill>
                    <a:srgbClr val="FFFFFF"/>
                  </a:solidFill>
                </a:uFill>
                <a:latin typeface="Arial"/>
                <a:ea typeface="msmincho"/>
              </a:rPr>
              <a:t> 		= Hellinger Metric  </a:t>
            </a:r>
            <a:r>
              <a:rPr lang="en-US" sz="1300" b="0" strike="noStrike" spc="-1">
                <a:solidFill>
                  <a:srgbClr val="000000"/>
                </a:solidFill>
                <a:uFill>
                  <a:solidFill>
                    <a:srgbClr val="FFFFFF"/>
                  </a:solidFill>
                </a:uFill>
                <a:latin typeface="Arial"/>
                <a:ea typeface="msmincho"/>
              </a:rPr>
              <a:t>[the </a:t>
            </a:r>
            <a:r>
              <a:rPr lang="en-US" sz="1300" b="1" strike="noStrike" spc="-1">
                <a:solidFill>
                  <a:srgbClr val="000000"/>
                </a:solidFill>
                <a:uFill>
                  <a:solidFill>
                    <a:srgbClr val="FFFFFF"/>
                  </a:solidFill>
                </a:uFill>
                <a:latin typeface="Arial"/>
                <a:ea typeface="msmincho"/>
              </a:rPr>
              <a:t>default</a:t>
            </a:r>
            <a:r>
              <a:rPr lang="en-US" sz="1300" b="0" strike="noStrike" spc="-1">
                <a:solidFill>
                  <a:srgbClr val="000000"/>
                </a:solidFill>
                <a:uFill>
                  <a:solidFill>
                    <a:srgbClr val="FFFFFF"/>
                  </a:solidFill>
                </a:uFill>
                <a:latin typeface="Arial"/>
                <a:ea typeface="msmincho"/>
              </a:rPr>
              <a:t> cost function]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corrratio_mul</a:t>
            </a:r>
            <a:r>
              <a:rPr lang="en-US" sz="1700" b="0" strike="noStrike" spc="-1">
                <a:solidFill>
                  <a:srgbClr val="000000"/>
                </a:solidFill>
                <a:uFill>
                  <a:solidFill>
                    <a:srgbClr val="FFFFFF"/>
                  </a:solidFill>
                </a:uFill>
                <a:latin typeface="Arial"/>
                <a:ea typeface="msmincho"/>
              </a:rPr>
              <a:t>	= Correlation ratio </a:t>
            </a:r>
            <a:r>
              <a:rPr lang="en-US" sz="1300" b="0" strike="noStrike" spc="-1">
                <a:solidFill>
                  <a:srgbClr val="000000"/>
                </a:solidFill>
                <a:uFill>
                  <a:solidFill>
                    <a:srgbClr val="FFFFFF"/>
                  </a:solidFill>
                </a:uFill>
                <a:latin typeface="Arial"/>
                <a:ea typeface="msmincho"/>
              </a:rPr>
              <a:t>(symmetrized by multiplication)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corratio_add</a:t>
            </a:r>
            <a:r>
              <a:rPr lang="en-US" sz="1700" b="0" strike="noStrike" spc="-1">
                <a:solidFill>
                  <a:srgbClr val="000000"/>
                </a:solidFill>
                <a:uFill>
                  <a:solidFill>
                    <a:srgbClr val="FFFFFF"/>
                  </a:solidFill>
                </a:uFill>
                <a:latin typeface="Arial"/>
                <a:ea typeface="msmincho"/>
              </a:rPr>
              <a:t>	= Correlation ratio </a:t>
            </a:r>
            <a:r>
              <a:rPr lang="en-US" sz="1300" b="0" strike="noStrike" spc="-1">
                <a:solidFill>
                  <a:srgbClr val="000000"/>
                </a:solidFill>
                <a:uFill>
                  <a:solidFill>
                    <a:srgbClr val="FFFFFF"/>
                  </a:solidFill>
                </a:uFill>
                <a:latin typeface="Arial"/>
                <a:ea typeface="msmincho"/>
              </a:rPr>
              <a:t>(symmetrized by addition)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Courier New"/>
                <a:ea typeface="msmincho"/>
              </a:rPr>
              <a:t>corratio_uns</a:t>
            </a:r>
            <a:r>
              <a:rPr lang="en-US" sz="1700" b="0" strike="noStrike" spc="-1">
                <a:solidFill>
                  <a:srgbClr val="000000"/>
                </a:solidFill>
                <a:uFill>
                  <a:solidFill>
                    <a:srgbClr val="FFFFFF"/>
                  </a:solidFill>
                </a:uFill>
                <a:latin typeface="Arial"/>
                <a:ea typeface="msmincho"/>
              </a:rPr>
              <a:t>	= Correlation ratio </a:t>
            </a:r>
            <a:r>
              <a:rPr lang="en-US" sz="1300" b="0" strike="noStrike" spc="-1">
                <a:solidFill>
                  <a:srgbClr val="000000"/>
                </a:solidFill>
                <a:uFill>
                  <a:solidFill>
                    <a:srgbClr val="FFFFFF"/>
                  </a:solidFill>
                </a:uFill>
                <a:latin typeface="Arial"/>
                <a:ea typeface="msmincho"/>
              </a:rPr>
              <a:t>(unsymmetric)</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120000"/>
              <a:buFont typeface="Times New Roman"/>
              <a:buChar char="•"/>
            </a:pPr>
            <a:r>
              <a:rPr lang="en-US" sz="1700" b="1" strike="noStrike" spc="-1">
                <a:solidFill>
                  <a:srgbClr val="000000"/>
                </a:solidFill>
                <a:uFill>
                  <a:solidFill>
                    <a:srgbClr val="FFFFFF"/>
                  </a:solidFill>
                </a:uFill>
                <a:latin typeface="Courier New"/>
                <a:ea typeface="msmincho"/>
              </a:rPr>
              <a:t>lpc</a:t>
            </a:r>
            <a:r>
              <a:rPr lang="en-US" sz="1700" b="0" strike="noStrike" spc="-1">
                <a:solidFill>
                  <a:srgbClr val="000000"/>
                </a:solidFill>
                <a:uFill>
                  <a:solidFill>
                    <a:srgbClr val="FFFFFF"/>
                  </a:solidFill>
                </a:uFill>
                <a:latin typeface="Arial"/>
                <a:ea typeface="msmincho"/>
              </a:rPr>
              <a:t>	= Local Pearson Correlation (negative)</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120000"/>
              <a:buFont typeface="Times New Roman"/>
              <a:buChar char="•"/>
            </a:pPr>
            <a:r>
              <a:rPr lang="en-US" sz="1700" b="1" strike="noStrike" spc="-1">
                <a:solidFill>
                  <a:srgbClr val="000000"/>
                </a:solidFill>
                <a:uFill>
                  <a:solidFill>
                    <a:srgbClr val="FFFFFF"/>
                  </a:solidFill>
                </a:uFill>
                <a:latin typeface="Courier New"/>
                <a:ea typeface="msmincho"/>
              </a:rPr>
              <a:t>lpa</a:t>
            </a:r>
            <a:r>
              <a:rPr lang="en-US" sz="1700" b="0" strike="noStrike" spc="-1">
                <a:solidFill>
                  <a:srgbClr val="000000"/>
                </a:solidFill>
                <a:uFill>
                  <a:solidFill>
                    <a:srgbClr val="FFFFFF"/>
                  </a:solidFill>
                </a:uFill>
                <a:latin typeface="Arial"/>
                <a:ea typeface="msmincho"/>
              </a:rPr>
              <a:t>	= Local Pearson Correlation (absolute value)</a:t>
            </a:r>
            <a:endParaRPr lang="en-US" sz="2400" b="0" strike="noStrike" spc="-1">
              <a:solidFill>
                <a:srgbClr val="000000"/>
              </a:solidFill>
              <a:uFill>
                <a:solidFill>
                  <a:srgbClr val="FFFFFF"/>
                </a:solidFill>
              </a:uFill>
              <a:latin typeface="Times New Roman"/>
            </a:endParaRPr>
          </a:p>
          <a:p>
            <a:pPr marL="917280" lvl="2" indent="-228600">
              <a:lnSpc>
                <a:spcPct val="100000"/>
              </a:lnSpc>
            </a:pPr>
            <a:endParaRPr lang="en-US" sz="2400" b="0" strike="noStrike" spc="-1">
              <a:solidFill>
                <a:srgbClr val="000000"/>
              </a:solidFill>
              <a:uFill>
                <a:solidFill>
                  <a:srgbClr val="FFFFFF"/>
                </a:solidFill>
              </a:uFill>
              <a:latin typeface="Times New Roman"/>
            </a:endParaRPr>
          </a:p>
          <a:p>
            <a:pPr marL="566640" lvl="1" indent="-21456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 name="CustomShape 1"/>
          <p:cNvSpPr/>
          <p:nvPr/>
        </p:nvSpPr>
        <p:spPr>
          <a:xfrm>
            <a:off x="1474920" y="423720"/>
            <a:ext cx="6297480" cy="6051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align_epi_anat.py</a:t>
            </a:r>
          </a:p>
        </p:txBody>
      </p:sp>
      <p:sp>
        <p:nvSpPr>
          <p:cNvPr id="215" name="CustomShape 2"/>
          <p:cNvSpPr/>
          <p:nvPr/>
        </p:nvSpPr>
        <p:spPr>
          <a:xfrm>
            <a:off x="631800" y="113040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Goal: Want to align anat and EPI (anat to EPI or EPI to anat or  dset1to2 or dset2to1)</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LPC method – Local Pearson Correlation to match dark CSF in anatomical data with bright CSF in EPI data.</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align_epi_anat.py script – preprocessing and calls 3dAllineate for alignment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@AddEdge – for visualization</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Simple Example:</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align_epi_anat.py -anat anat+orig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                               -epi epi_r1+orig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                               -AddEdge -epi_base 0 -suffix _al4class</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cd AddEdge</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afni -niml -yesplugouts &amp;</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@AddEdge</a:t>
            </a: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Combines deoblique, motion correction, alignment and talairach transformations into a single transformation. Also performs slice timing correction and applies transformations to “child” datasets.</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 name="CustomShape 1"/>
          <p:cNvSpPr/>
          <p:nvPr/>
        </p:nvSpPr>
        <p:spPr>
          <a:xfrm>
            <a:off x="685800" y="584280"/>
            <a:ext cx="7770960" cy="633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@Add</a:t>
            </a:r>
          </a:p>
        </p:txBody>
      </p:sp>
      <p:pic>
        <p:nvPicPr>
          <p:cNvPr id="217" name="Picture 216"/>
          <p:cNvPicPr/>
          <p:nvPr/>
        </p:nvPicPr>
        <p:blipFill>
          <a:blip r:embed="rId3"/>
          <a:stretch/>
        </p:blipFill>
        <p:spPr>
          <a:xfrm>
            <a:off x="1695600" y="452520"/>
            <a:ext cx="4564080" cy="2863800"/>
          </a:xfrm>
          <a:prstGeom prst="rect">
            <a:avLst/>
          </a:prstGeom>
          <a:ln>
            <a:noFill/>
          </a:ln>
        </p:spPr>
      </p:pic>
      <p:pic>
        <p:nvPicPr>
          <p:cNvPr id="218" name="Picture 217"/>
          <p:cNvPicPr/>
          <p:nvPr/>
        </p:nvPicPr>
        <p:blipFill>
          <a:blip r:embed="rId4"/>
          <a:stretch/>
        </p:blipFill>
        <p:spPr>
          <a:xfrm>
            <a:off x="1692360" y="3402000"/>
            <a:ext cx="4556160" cy="3046320"/>
          </a:xfrm>
          <a:prstGeom prst="rect">
            <a:avLst/>
          </a:prstGeom>
          <a:ln>
            <a:noFill/>
          </a:ln>
        </p:spPr>
      </p:pic>
      <p:sp>
        <p:nvSpPr>
          <p:cNvPr id="219" name="CustomShape 2"/>
          <p:cNvSpPr/>
          <p:nvPr/>
        </p:nvSpPr>
        <p:spPr>
          <a:xfrm>
            <a:off x="6540480" y="426960"/>
            <a:ext cx="2270160" cy="825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@AddEdge display</a:t>
            </a:r>
          </a:p>
        </p:txBody>
      </p:sp>
      <p:sp>
        <p:nvSpPr>
          <p:cNvPr id="220" name="CustomShape 3"/>
          <p:cNvSpPr/>
          <p:nvPr/>
        </p:nvSpPr>
        <p:spPr>
          <a:xfrm>
            <a:off x="6653160" y="1774800"/>
            <a:ext cx="22147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Before</a:t>
            </a:r>
          </a:p>
        </p:txBody>
      </p:sp>
      <p:sp>
        <p:nvSpPr>
          <p:cNvPr id="221" name="CustomShape 4"/>
          <p:cNvSpPr/>
          <p:nvPr/>
        </p:nvSpPr>
        <p:spPr>
          <a:xfrm>
            <a:off x="6620040" y="4248000"/>
            <a:ext cx="158400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After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21"/>
          <p:cNvPicPr/>
          <p:nvPr/>
        </p:nvPicPr>
        <p:blipFill>
          <a:blip r:embed="rId2"/>
          <a:stretch/>
        </p:blipFill>
        <p:spPr>
          <a:xfrm>
            <a:off x="1982880" y="566280"/>
            <a:ext cx="4858200" cy="4767120"/>
          </a:xfrm>
          <a:prstGeom prst="rect">
            <a:avLst/>
          </a:prstGeom>
          <a:ln>
            <a:noFill/>
          </a:ln>
        </p:spPr>
      </p:pic>
      <p:sp>
        <p:nvSpPr>
          <p:cNvPr id="223" name="TextShape 1"/>
          <p:cNvSpPr txBox="1"/>
          <p:nvPr/>
        </p:nvSpPr>
        <p:spPr>
          <a:xfrm>
            <a:off x="245520" y="5657040"/>
            <a:ext cx="8803440" cy="1553400"/>
          </a:xfrm>
          <a:prstGeom prst="rect">
            <a:avLst/>
          </a:prstGeom>
          <a:noFill/>
          <a:ln>
            <a:noFill/>
          </a:ln>
        </p:spPr>
        <p:txBody>
          <a:bodyPr lIns="90000" tIns="45000" rIns="90000" bIns="45000"/>
          <a:lstStyle/>
          <a:p>
            <a:r>
              <a:rPr lang="en-US" sz="2200" b="1" strike="noStrike" spc="-1">
                <a:solidFill>
                  <a:srgbClr val="000000"/>
                </a:solidFill>
                <a:uFill>
                  <a:solidFill>
                    <a:srgbClr val="FFFFFF"/>
                  </a:solidFill>
                </a:uFill>
                <a:latin typeface="Courier New"/>
              </a:rPr>
              <a:t>@snapshot_volreg anat+orig. epi_r1+orig edges.jpg</a:t>
            </a:r>
            <a:endParaRPr lang="en-US" sz="2400" b="0" strike="noStrike" spc="-1">
              <a:solidFill>
                <a:srgbClr val="000000"/>
              </a:solidFill>
              <a:uFill>
                <a:solidFill>
                  <a:srgbClr val="FFFFFF"/>
                </a:solidFill>
              </a:uFill>
              <a:latin typeface="Times New Roman"/>
            </a:endParaRPr>
          </a:p>
          <a:p>
            <a:r>
              <a:rPr lang="en-US" sz="2200" b="1" strike="noStrike" spc="-1">
                <a:solidFill>
                  <a:srgbClr val="000000"/>
                </a:solidFill>
                <a:uFill>
                  <a:solidFill>
                    <a:srgbClr val="FFFFFF"/>
                  </a:solidFill>
                </a:uFill>
                <a:latin typeface="Courier New"/>
              </a:rPr>
              <a:t>aiv edges.jpg</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Visualization in AFNI</a:t>
            </a:r>
          </a:p>
        </p:txBody>
      </p:sp>
      <p:sp>
        <p:nvSpPr>
          <p:cNvPr id="225"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30040" indent="-223920">
              <a:lnSpc>
                <a:spcPct val="100000"/>
              </a:lnSpc>
            </a:pP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Graph and image – travel through time for motion correction or for a thousand datasets in a row.</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Multiple controllers and crosshairs – up to ten datasets at a time, quick and rough.</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Overlay display – opacity control, thresholding. A single pair – good for different or similar datasets.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Overlay toggle, Underlay toggle – wiggle, good but a little tricky ('o' and 'u' keys in image viewer)</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Sliding Overlay ('4'/'5' keys), Fade-in overlay ('6' key), Checkerboard Underlay – ('#' key) two similar datasets in underlay but must be virtually identical. Good for comparing two processing methods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Edge display for underlay – effective pairwise comparison for quick fine structure display and comparison with overlay dataset with opacity. One dataset should have reliable structure and contrast. Now with 'e' toggle.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@AddEdge – single or dual edges with good contrast for pairwise comparison.</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 name="CustomShape 1"/>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Alignment means to bring two objects into the same space so that each location within one object corresponds to the same location in the other</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Why?</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motion correction across time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align EPI to anatomical data or vice versa – to assign a location with a functional result</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compare data from longitudinal studies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compare data from different scanners, sites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compare results with a standard template or atlas for standardized locations and structures</a:t>
            </a:r>
            <a:endParaRPr lang="en-US" sz="2400" b="0" strike="noStrike" spc="-1">
              <a:solidFill>
                <a:srgbClr val="000000"/>
              </a:solidFill>
              <a:uFill>
                <a:solidFill>
                  <a:srgbClr val="FFFFFF"/>
                </a:solidFill>
              </a:uFill>
              <a:latin typeface="Times New Roman"/>
            </a:endParaRPr>
          </a:p>
        </p:txBody>
      </p:sp>
      <p:sp>
        <p:nvSpPr>
          <p:cNvPr id="129" name="CustomShape 2"/>
          <p:cNvSpPr/>
          <p:nvPr/>
        </p:nvSpPr>
        <p:spPr>
          <a:xfrm>
            <a:off x="793800" y="59832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400" b="0" strike="noStrike" spc="-1">
                <a:solidFill>
                  <a:srgbClr val="000000"/>
                </a:solidFill>
                <a:uFill>
                  <a:solidFill>
                    <a:srgbClr val="FFFFFF"/>
                  </a:solidFill>
                </a:uFill>
                <a:latin typeface="Times New Roman"/>
              </a:rPr>
              <a:t>What does aligning mean and why do we want to do 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strategies with align_epi_anat.py</a:t>
            </a:r>
          </a:p>
        </p:txBody>
      </p:sp>
      <p:sp>
        <p:nvSpPr>
          <p:cNvPr id="227" name="CustomShape 2"/>
          <p:cNvSpPr/>
          <p:nvPr/>
        </p:nvSpPr>
        <p:spPr>
          <a:xfrm>
            <a:off x="685800" y="1447920"/>
            <a:ext cx="8075520" cy="1981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Defaults work usually (&gt;90% - FCON1000)</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45000"/>
              <a:buFont typeface="Wingdings" charset="2"/>
              <a:buChar char=""/>
            </a:pPr>
            <a:r>
              <a:rPr lang="en-US" sz="1700" b="0" strike="noStrike" spc="-1">
                <a:solidFill>
                  <a:srgbClr val="000000"/>
                </a:solidFill>
                <a:uFill>
                  <a:solidFill>
                    <a:srgbClr val="FFFFFF"/>
                  </a:solidFill>
                </a:uFill>
                <a:latin typeface="Arial"/>
                <a:ea typeface="msmincho"/>
              </a:rPr>
              <a:t>Problems:</a:t>
            </a:r>
            <a:endParaRPr lang="en-US" sz="2400" b="0" strike="noStrike" spc="-1">
              <a:solidFill>
                <a:srgbClr val="000000"/>
              </a:solidFill>
              <a:uFill>
                <a:solidFill>
                  <a:srgbClr val="FFFFFF"/>
                </a:solidFill>
              </a:uFill>
              <a:latin typeface="Times New Roman"/>
            </a:endParaRPr>
          </a:p>
          <a:p>
            <a:pPr marL="214200" indent="-214200">
              <a:lnSpc>
                <a:spcPct val="100000"/>
              </a:lnSpc>
              <a:buClr>
                <a:srgbClr val="000000"/>
              </a:buClr>
              <a:buSzPct val="45000"/>
              <a:buFont typeface="Wingdings" charset="2"/>
              <a:buChar char=""/>
            </a:pPr>
            <a:r>
              <a:rPr lang="en-US" sz="1700" b="0" strike="noStrike" spc="-1">
                <a:solidFill>
                  <a:srgbClr val="000000"/>
                </a:solidFill>
                <a:uFill>
                  <a:solidFill>
                    <a:srgbClr val="FFFFFF"/>
                  </a:solidFill>
                </a:uFill>
                <a:latin typeface="Arial"/>
                <a:ea typeface="msmincho"/>
              </a:rPr>
              <a:t>Far off start – “-big_move”, “-giant_move”,”-ginormous_move”</a:t>
            </a:r>
            <a:endParaRPr lang="en-US" sz="2400" b="0" strike="noStrike" spc="-1">
              <a:solidFill>
                <a:srgbClr val="000000"/>
              </a:solidFill>
              <a:uFill>
                <a:solidFill>
                  <a:srgbClr val="FFFFFF"/>
                </a:solidFill>
              </a:uFill>
              <a:latin typeface="Times New Roman"/>
            </a:endParaRPr>
          </a:p>
          <a:p>
            <a:pPr marL="214200" indent="-214200">
              <a:lnSpc>
                <a:spcPct val="100000"/>
              </a:lnSpc>
              <a:buClr>
                <a:srgbClr val="000000"/>
              </a:buClr>
              <a:buSzPct val="45000"/>
              <a:buFont typeface="Wingdings" charset="2"/>
              <a:buChar char=""/>
            </a:pPr>
            <a:r>
              <a:rPr lang="en-US" sz="1700" b="0" strike="noStrike" spc="-1">
                <a:solidFill>
                  <a:srgbClr val="000000"/>
                </a:solidFill>
                <a:uFill>
                  <a:solidFill>
                    <a:srgbClr val="FFFFFF"/>
                  </a:solidFill>
                </a:uFill>
                <a:latin typeface="Arial"/>
                <a:ea typeface="msmincho"/>
              </a:rPr>
              <a:t>Poor contrast – “-cost lpa”, “-cost nmi”,  “-cost lpc+ZZ”</a:t>
            </a:r>
            <a:endParaRPr lang="en-US" sz="2400" b="0" strike="noStrike" spc="-1">
              <a:solidFill>
                <a:srgbClr val="000000"/>
              </a:solidFill>
              <a:uFill>
                <a:solidFill>
                  <a:srgbClr val="FFFFFF"/>
                </a:solidFill>
              </a:uFill>
              <a:latin typeface="Times New Roman"/>
            </a:endParaRPr>
          </a:p>
          <a:p>
            <a:pPr marL="214200" indent="-214200">
              <a:lnSpc>
                <a:spcPct val="100000"/>
              </a:lnSpc>
              <a:buClr>
                <a:srgbClr val="000000"/>
              </a:buClr>
              <a:buSzPct val="45000"/>
              <a:buFont typeface="Wingdings" charset="2"/>
              <a:buChar char=""/>
            </a:pPr>
            <a:r>
              <a:rPr lang="en-US" sz="1700" b="0" strike="noStrike" spc="-1">
                <a:solidFill>
                  <a:srgbClr val="000000"/>
                </a:solidFill>
                <a:uFill>
                  <a:solidFill>
                    <a:srgbClr val="FFFFFF"/>
                  </a:solidFill>
                </a:uFill>
                <a:latin typeface="Arial"/>
                <a:ea typeface="msmincho"/>
              </a:rPr>
              <a:t>Poor non-uniformity – “-edge”, “-cost lpa”</a:t>
            </a:r>
            <a:endParaRPr lang="en-US" sz="2400" b="0" strike="noStrike" spc="-1">
              <a:solidFill>
                <a:srgbClr val="000000"/>
              </a:solidFill>
              <a:uFill>
                <a:solidFill>
                  <a:srgbClr val="FFFFFF"/>
                </a:solidFill>
              </a:uFill>
              <a:latin typeface="Times New Roman"/>
            </a:endParaRPr>
          </a:p>
          <a:p>
            <a:pPr marL="214200" indent="-214200">
              <a:lnSpc>
                <a:spcPct val="100000"/>
              </a:lnSpc>
              <a:buClr>
                <a:srgbClr val="000000"/>
              </a:buClr>
              <a:buSzPct val="45000"/>
              <a:buFont typeface="Wingdings" charset="2"/>
              <a:buChar char=""/>
            </a:pPr>
            <a:r>
              <a:rPr lang="en-US" sz="1700" b="0" strike="noStrike" spc="-1">
                <a:solidFill>
                  <a:srgbClr val="000000"/>
                </a:solidFill>
                <a:uFill>
                  <a:solidFill>
                    <a:srgbClr val="FFFFFF"/>
                  </a:solidFill>
                </a:uFill>
                <a:latin typeface="Arial"/>
                <a:ea typeface="msmincho"/>
              </a:rPr>
              <a:t>stroke/MS lesions, tumors, monkeys, rats, multi-modality (CT/PET/DTI/...), something else? – see us, post message </a:t>
            </a:r>
            <a:endParaRPr lang="en-US" sz="2400" b="0" strike="noStrike" spc="-1">
              <a:solidFill>
                <a:srgbClr val="000000"/>
              </a:solidFill>
              <a:uFill>
                <a:solidFill>
                  <a:srgbClr val="FFFFFF"/>
                </a:solidFill>
              </a:uFill>
              <a:latin typeface="Times New Roman"/>
            </a:endParaRPr>
          </a:p>
        </p:txBody>
      </p:sp>
      <p:pic>
        <p:nvPicPr>
          <p:cNvPr id="228" name="Picture 227"/>
          <p:cNvPicPr/>
          <p:nvPr/>
        </p:nvPicPr>
        <p:blipFill>
          <a:blip r:embed="rId3"/>
          <a:stretch/>
        </p:blipFill>
        <p:spPr>
          <a:xfrm>
            <a:off x="2332080" y="3780000"/>
            <a:ext cx="3929040" cy="261432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Real and Imaginary Problems</a:t>
            </a:r>
          </a:p>
        </p:txBody>
      </p:sp>
      <p:pic>
        <p:nvPicPr>
          <p:cNvPr id="230" name="Picture 229"/>
          <p:cNvPicPr/>
          <p:nvPr/>
        </p:nvPicPr>
        <p:blipFill>
          <a:blip r:embed="rId3"/>
          <a:srcRect t="-131" b="-131"/>
          <a:stretch/>
        </p:blipFill>
        <p:spPr>
          <a:xfrm>
            <a:off x="685800" y="1447920"/>
            <a:ext cx="8075520" cy="510372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–special cases</a:t>
            </a:r>
          </a:p>
        </p:txBody>
      </p:sp>
      <p:sp>
        <p:nvSpPr>
          <p:cNvPr id="232" name="CustomShape 2"/>
          <p:cNvSpPr/>
          <p:nvPr/>
        </p:nvSpPr>
        <p:spPr>
          <a:xfrm>
            <a:off x="4906080" y="1347840"/>
            <a:ext cx="3405960" cy="60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700" b="0" strike="noStrike" spc="-1">
                <a:solidFill>
                  <a:srgbClr val="000000"/>
                </a:solidFill>
                <a:uFill>
                  <a:solidFill>
                    <a:srgbClr val="FFFFFF"/>
                  </a:solidFill>
                </a:uFill>
                <a:latin typeface="Arial"/>
              </a:rPr>
              <a:t>ECOG – align CT with electrodes to pre-surgical MRI</a:t>
            </a:r>
            <a:endParaRPr lang="en-US" sz="2400" b="0" strike="noStrike" spc="-1">
              <a:solidFill>
                <a:srgbClr val="000000"/>
              </a:solidFill>
              <a:uFill>
                <a:solidFill>
                  <a:srgbClr val="FFFFFF"/>
                </a:solidFill>
              </a:uFill>
              <a:latin typeface="Times New Roman"/>
            </a:endParaRPr>
          </a:p>
        </p:txBody>
      </p:sp>
      <p:sp>
        <p:nvSpPr>
          <p:cNvPr id="233" name="CustomShape 3"/>
          <p:cNvSpPr/>
          <p:nvPr/>
        </p:nvSpPr>
        <p:spPr>
          <a:xfrm>
            <a:off x="751680" y="5111640"/>
            <a:ext cx="3849840" cy="175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a:solidFill>
                  <a:srgbClr val="000000"/>
                </a:solidFill>
                <a:uFill>
                  <a:solidFill>
                    <a:srgbClr val="FFFFFF"/>
                  </a:solidFill>
                </a:uFill>
                <a:latin typeface="Times New Roman"/>
              </a:rPr>
              <a:t>Dataset courtesy of Justin Rajendra, </a:t>
            </a:r>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(Formerly at Emory, Now in our group. Woohoo!)</a:t>
            </a:r>
            <a:endParaRPr lang="en-US" sz="2400" b="0" strike="noStrike" spc="-1">
              <a:solidFill>
                <a:srgbClr val="000000"/>
              </a:solidFill>
              <a:uFill>
                <a:solidFill>
                  <a:srgbClr val="FFFFFF"/>
                </a:solidFill>
              </a:uFill>
              <a:latin typeface="Times New Roman"/>
            </a:endParaRPr>
          </a:p>
          <a:p>
            <a:r>
              <a:rPr lang="en-US" sz="1600" b="0" strike="noStrike" spc="-1">
                <a:solidFill>
                  <a:srgbClr val="000000"/>
                </a:solidFill>
                <a:uFill>
                  <a:solidFill>
                    <a:srgbClr val="FFFFFF"/>
                  </a:solidFill>
                </a:uFill>
                <a:latin typeface="Times New Roman"/>
              </a:rPr>
              <a:t>Also see @Install_DBSproc for DBS with CT and DTI processing</a:t>
            </a:r>
            <a:endParaRPr lang="en-US" sz="2400" b="0" strike="noStrike" spc="-1">
              <a:solidFill>
                <a:srgbClr val="000000"/>
              </a:solidFill>
              <a:uFill>
                <a:solidFill>
                  <a:srgbClr val="FFFFFF"/>
                </a:solidFill>
              </a:uFill>
              <a:latin typeface="Times New Roman"/>
            </a:endParaRPr>
          </a:p>
          <a:p>
            <a:r>
              <a:rPr lang="en-US" sz="1600" b="0" strike="noStrike" spc="-1">
                <a:solidFill>
                  <a:srgbClr val="000000"/>
                </a:solidFill>
                <a:uFill>
                  <a:solidFill>
                    <a:srgbClr val="FFFFFF"/>
                  </a:solidFill>
                </a:uFill>
                <a:latin typeface="Times New Roman"/>
              </a:rPr>
              <a:t>(S. Horovitz)</a:t>
            </a:r>
            <a:endParaRPr lang="en-US" sz="2400" b="0" strike="noStrike" spc="-1">
              <a:solidFill>
                <a:srgbClr val="000000"/>
              </a:solidFill>
              <a:uFill>
                <a:solidFill>
                  <a:srgbClr val="FFFFFF"/>
                </a:solidFill>
              </a:uFill>
              <a:latin typeface="Times New Roman"/>
            </a:endParaRPr>
          </a:p>
        </p:txBody>
      </p:sp>
      <p:pic>
        <p:nvPicPr>
          <p:cNvPr id="234" name="Picture 233"/>
          <p:cNvPicPr/>
          <p:nvPr/>
        </p:nvPicPr>
        <p:blipFill>
          <a:blip r:embed="rId3"/>
          <a:srcRect l="24428" t="17279" r="20218" b="24293"/>
          <a:stretch/>
        </p:blipFill>
        <p:spPr>
          <a:xfrm>
            <a:off x="1050480" y="2025360"/>
            <a:ext cx="2961720" cy="3126240"/>
          </a:xfrm>
          <a:prstGeom prst="rect">
            <a:avLst/>
          </a:prstGeom>
          <a:ln>
            <a:noFill/>
          </a:ln>
        </p:spPr>
      </p:pic>
      <p:pic>
        <p:nvPicPr>
          <p:cNvPr id="235" name="Picture 234"/>
          <p:cNvPicPr/>
          <p:nvPr/>
        </p:nvPicPr>
        <p:blipFill>
          <a:blip r:embed="rId4"/>
          <a:stretch/>
        </p:blipFill>
        <p:spPr>
          <a:xfrm>
            <a:off x="5158080" y="1952640"/>
            <a:ext cx="2815200" cy="3234960"/>
          </a:xfrm>
          <a:prstGeom prst="rect">
            <a:avLst/>
          </a:prstGeom>
          <a:ln>
            <a:noFill/>
          </a:ln>
        </p:spPr>
      </p:pic>
      <p:sp>
        <p:nvSpPr>
          <p:cNvPr id="236" name="CustomShape 4"/>
          <p:cNvSpPr/>
          <p:nvPr/>
        </p:nvSpPr>
        <p:spPr>
          <a:xfrm>
            <a:off x="576720" y="1334520"/>
            <a:ext cx="3405960" cy="60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700" b="0" strike="noStrike" spc="-1">
                <a:solidFill>
                  <a:srgbClr val="000000"/>
                </a:solidFill>
                <a:uFill>
                  <a:solidFill>
                    <a:srgbClr val="FFFFFF"/>
                  </a:solidFill>
                </a:uFill>
                <a:latin typeface="Arial"/>
              </a:rPr>
              <a:t>DBS – align CT with electrodes to pre-surgical MRI, PET</a:t>
            </a:r>
            <a:endParaRPr lang="en-US" sz="2400" b="0" strike="noStrike" spc="-1">
              <a:solidFill>
                <a:srgbClr val="000000"/>
              </a:solidFill>
              <a:uFill>
                <a:solidFill>
                  <a:srgbClr val="FFFFFF"/>
                </a:solidFill>
              </a:uFill>
              <a:latin typeface="Times New Roman"/>
            </a:endParaRPr>
          </a:p>
        </p:txBody>
      </p:sp>
      <p:sp>
        <p:nvSpPr>
          <p:cNvPr id="237" name="CustomShape 5"/>
          <p:cNvSpPr/>
          <p:nvPr/>
        </p:nvSpPr>
        <p:spPr>
          <a:xfrm>
            <a:off x="5034240" y="5166000"/>
            <a:ext cx="3849840" cy="175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a:solidFill>
                  <a:srgbClr val="000000"/>
                </a:solidFill>
                <a:uFill>
                  <a:solidFill>
                    <a:srgbClr val="FFFFFF"/>
                  </a:solidFill>
                </a:uFill>
                <a:latin typeface="Times New Roman"/>
              </a:rPr>
              <a:t>Dataset courtesy of Anna Gaglianese (University of Utrecht, Netherlands)</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 name="CustomShape 1"/>
          <p:cNvSpPr/>
          <p:nvPr/>
        </p:nvSpPr>
        <p:spPr>
          <a:xfrm>
            <a:off x="457200" y="274680"/>
            <a:ext cx="6934320" cy="868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Rat Brains</a:t>
            </a:r>
          </a:p>
        </p:txBody>
      </p:sp>
      <p:sp>
        <p:nvSpPr>
          <p:cNvPr id="239" name="CustomShape 2"/>
          <p:cNvSpPr/>
          <p:nvPr/>
        </p:nvSpPr>
        <p:spPr>
          <a:xfrm>
            <a:off x="228600" y="2997360"/>
            <a:ext cx="8229600" cy="2527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#!/bin/tcsh</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 align_times.csh</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set basedset = 14_pre+orig</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foreach timedset ( 14_*hr+orig.HEAD)</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  align_epi_anat.py -prep_off -anat $timedset -epi $basedset \</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  -epi_base 0 -anat_has_skull no -epi_strip None -suffix _edge2prep \</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  </a:t>
            </a:r>
            <a:r>
              <a:rPr lang="en-US" sz="1600" b="1" strike="noStrike" spc="-1">
                <a:solidFill>
                  <a:srgbClr val="000090"/>
                </a:solidFill>
                <a:uFill>
                  <a:solidFill>
                    <a:srgbClr val="FFFFFF"/>
                  </a:solidFill>
                </a:uFill>
                <a:latin typeface="Lucida Sans"/>
                <a:ea typeface="Lucida Sans"/>
              </a:rPr>
              <a:t>-cost lpa </a:t>
            </a:r>
            <a:r>
              <a:rPr lang="en-US" sz="1600" b="0" strike="noStrike" spc="-1">
                <a:solidFill>
                  <a:srgbClr val="000090"/>
                </a:solidFill>
                <a:uFill>
                  <a:solidFill>
                    <a:srgbClr val="FFFFFF"/>
                  </a:solidFill>
                </a:uFill>
                <a:latin typeface="Lucida Sans"/>
                <a:ea typeface="Lucida Sans"/>
              </a:rPr>
              <a:t>-overwrite</a:t>
            </a:r>
            <a:r>
              <a:rPr lang="en-US" sz="1600" b="1" strike="noStrike" spc="-1">
                <a:solidFill>
                  <a:srgbClr val="000090"/>
                </a:solidFill>
                <a:uFill>
                  <a:solidFill>
                    <a:srgbClr val="FFFFFF"/>
                  </a:solidFill>
                </a:uFill>
                <a:latin typeface="Lucida Sans"/>
                <a:ea typeface="Lucida Sans"/>
              </a:rPr>
              <a:t> -edge -rat_align</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end</a:t>
            </a:r>
            <a:endParaRPr lang="en-US" sz="2400" b="0" strike="noStrike" spc="-1">
              <a:solidFill>
                <a:srgbClr val="000000"/>
              </a:solidFill>
              <a:uFill>
                <a:solidFill>
                  <a:srgbClr val="FFFFFF"/>
                </a:solidFill>
              </a:uFill>
              <a:latin typeface="Times New Roman"/>
            </a:endParaRPr>
          </a:p>
          <a:p>
            <a:pPr>
              <a:lnSpc>
                <a:spcPct val="100000"/>
              </a:lnSpc>
            </a:pPr>
            <a:r>
              <a:rPr lang="en-US" sz="1600" b="0" strike="noStrike" spc="-1">
                <a:solidFill>
                  <a:srgbClr val="000090"/>
                </a:solidFill>
                <a:uFill>
                  <a:solidFill>
                    <a:srgbClr val="FFFFFF"/>
                  </a:solidFill>
                </a:uFill>
                <a:latin typeface="Lucida Sans"/>
                <a:ea typeface="Lucida Sans"/>
              </a:rPr>
              <a:t>3dTcat -prefix 14_timealigned_edge 14_pre+orig. 14*edge2prep+orig.HEAD</a:t>
            </a:r>
            <a:endParaRPr lang="en-US" sz="2400" b="0" strike="noStrike" spc="-1">
              <a:solidFill>
                <a:srgbClr val="000000"/>
              </a:solidFill>
              <a:uFill>
                <a:solidFill>
                  <a:srgbClr val="FFFFFF"/>
                </a:solidFill>
              </a:uFill>
              <a:latin typeface="Times New Roman"/>
            </a:endParaRPr>
          </a:p>
        </p:txBody>
      </p:sp>
      <p:sp>
        <p:nvSpPr>
          <p:cNvPr id="240" name="CustomShape 3"/>
          <p:cNvSpPr/>
          <p:nvPr/>
        </p:nvSpPr>
        <p:spPr>
          <a:xfrm>
            <a:off x="4648320" y="1143000"/>
            <a:ext cx="4190760" cy="1191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400" b="0" strike="noStrike" spc="-1">
                <a:solidFill>
                  <a:srgbClr val="000000"/>
                </a:solidFill>
                <a:uFill>
                  <a:solidFill>
                    <a:srgbClr val="FFFFFF"/>
                  </a:solidFill>
                </a:uFill>
                <a:latin typeface="Calibri"/>
              </a:rPr>
              <a:t>Alignment of 12 hour Manganese enhanced MRI scan (MEMRI) to start</a:t>
            </a:r>
            <a:endParaRPr lang="en-US" sz="2400" b="0" strike="noStrike" spc="-1">
              <a:solidFill>
                <a:srgbClr val="000000"/>
              </a:solidFill>
              <a:uFill>
                <a:solidFill>
                  <a:srgbClr val="FFFFFF"/>
                </a:solidFill>
              </a:uFill>
              <a:latin typeface="Times New Roman"/>
            </a:endParaRPr>
          </a:p>
        </p:txBody>
      </p:sp>
      <p:sp>
        <p:nvSpPr>
          <p:cNvPr id="241" name="CustomShape 4"/>
          <p:cNvSpPr/>
          <p:nvPr/>
        </p:nvSpPr>
        <p:spPr>
          <a:xfrm>
            <a:off x="457200" y="5942160"/>
            <a:ext cx="450216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400" b="0" strike="noStrike" spc="-1">
                <a:solidFill>
                  <a:srgbClr val="000000"/>
                </a:solidFill>
                <a:uFill>
                  <a:solidFill>
                    <a:srgbClr val="FFFFFF"/>
                  </a:solidFill>
                </a:uFill>
                <a:latin typeface="Calibri"/>
              </a:rPr>
              <a:t>Data from Der-Yow Chen (NINDS)</a:t>
            </a:r>
            <a:endParaRPr lang="en-US" sz="2400" b="0" strike="noStrike" spc="-1">
              <a:solidFill>
                <a:srgbClr val="000000"/>
              </a:solidFill>
              <a:uFill>
                <a:solidFill>
                  <a:srgbClr val="FFFFFF"/>
                </a:solidFill>
              </a:uFill>
              <a:latin typeface="Times New Roman"/>
            </a:endParaRPr>
          </a:p>
        </p:txBody>
      </p:sp>
      <p:pic>
        <p:nvPicPr>
          <p:cNvPr id="242" name="Picture 241"/>
          <p:cNvPicPr/>
          <p:nvPr/>
        </p:nvPicPr>
        <p:blipFill>
          <a:blip r:embed="rId3"/>
          <a:stretch/>
        </p:blipFill>
        <p:spPr>
          <a:xfrm>
            <a:off x="731880" y="1279440"/>
            <a:ext cx="2743200" cy="1371600"/>
          </a:xfrm>
          <a:prstGeom prst="rect">
            <a:avLst/>
          </a:prstGeom>
          <a:ln>
            <a:noFill/>
          </a:ln>
        </p:spPr>
      </p:pic>
      <p:pic>
        <p:nvPicPr>
          <p:cNvPr id="243" name="Picture 242"/>
          <p:cNvPicPr/>
          <p:nvPr/>
        </p:nvPicPr>
        <p:blipFill>
          <a:blip r:embed="rId4"/>
          <a:stretch/>
        </p:blipFill>
        <p:spPr>
          <a:xfrm>
            <a:off x="4699080" y="2293920"/>
            <a:ext cx="2982960" cy="1363680"/>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uber_align_test.py</a:t>
            </a:r>
          </a:p>
        </p:txBody>
      </p:sp>
      <p:pic>
        <p:nvPicPr>
          <p:cNvPr id="245" name="Picture 244"/>
          <p:cNvPicPr/>
          <p:nvPr/>
        </p:nvPicPr>
        <p:blipFill>
          <a:blip r:embed="rId3"/>
          <a:stretch/>
        </p:blipFill>
        <p:spPr>
          <a:xfrm>
            <a:off x="2205000" y="1486080"/>
            <a:ext cx="4795920" cy="5006880"/>
          </a:xfrm>
          <a:prstGeom prst="rect">
            <a:avLst/>
          </a:prstGeom>
          <a:ln>
            <a:noFill/>
          </a:ln>
        </p:spPr>
      </p:pic>
      <p:sp>
        <p:nvSpPr>
          <p:cNvPr id="246" name="CustomShape 2"/>
          <p:cNvSpPr/>
          <p:nvPr/>
        </p:nvSpPr>
        <p:spPr>
          <a:xfrm>
            <a:off x="358920" y="2865600"/>
            <a:ext cx="14000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800" b="0" strike="noStrike" spc="-1">
                <a:solidFill>
                  <a:srgbClr val="000000"/>
                </a:solidFill>
                <a:uFill>
                  <a:solidFill>
                    <a:srgbClr val="FFFFFF"/>
                  </a:solidFill>
                </a:uFill>
                <a:latin typeface="Times New Roman"/>
              </a:rPr>
              <a:t>set options</a:t>
            </a:r>
            <a:endParaRPr lang="en-US" sz="2400" b="0" strike="noStrike" spc="-1">
              <a:solidFill>
                <a:srgbClr val="000000"/>
              </a:solidFill>
              <a:uFill>
                <a:solidFill>
                  <a:srgbClr val="FFFFFF"/>
                </a:solidFill>
              </a:uFill>
              <a:latin typeface="Times New Roman"/>
            </a:endParaRPr>
          </a:p>
        </p:txBody>
      </p:sp>
      <p:sp>
        <p:nvSpPr>
          <p:cNvPr id="247" name="CustomShape 3"/>
          <p:cNvSpPr/>
          <p:nvPr/>
        </p:nvSpPr>
        <p:spPr>
          <a:xfrm>
            <a:off x="358920" y="2268360"/>
            <a:ext cx="1638000" cy="642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800" b="0" strike="noStrike" spc="-1">
                <a:solidFill>
                  <a:srgbClr val="000000"/>
                </a:solidFill>
                <a:uFill>
                  <a:solidFill>
                    <a:srgbClr val="FFFFFF"/>
                  </a:solidFill>
                </a:uFill>
                <a:latin typeface="Times New Roman"/>
              </a:rPr>
              <a:t>select input data</a:t>
            </a:r>
            <a:endParaRPr lang="en-US" sz="2400" b="0" strike="noStrike" spc="-1">
              <a:solidFill>
                <a:srgbClr val="000000"/>
              </a:solidFill>
              <a:uFill>
                <a:solidFill>
                  <a:srgbClr val="FFFFFF"/>
                </a:solidFill>
              </a:uFill>
              <a:latin typeface="Times New Roman"/>
            </a:endParaRPr>
          </a:p>
        </p:txBody>
      </p:sp>
      <p:sp>
        <p:nvSpPr>
          <p:cNvPr id="248" name="CustomShape 4"/>
          <p:cNvSpPr/>
          <p:nvPr/>
        </p:nvSpPr>
        <p:spPr>
          <a:xfrm>
            <a:off x="358920" y="3257640"/>
            <a:ext cx="14000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800" b="0" strike="noStrike" spc="-1">
                <a:solidFill>
                  <a:srgbClr val="000000"/>
                </a:solidFill>
                <a:uFill>
                  <a:solidFill>
                    <a:srgbClr val="FFFFFF"/>
                  </a:solidFill>
                </a:uFill>
                <a:latin typeface="Times New Roman"/>
              </a:rPr>
              <a:t>create script</a:t>
            </a:r>
            <a:endParaRPr lang="en-US" sz="2400" b="0" strike="noStrike" spc="-1">
              <a:solidFill>
                <a:srgbClr val="000000"/>
              </a:solidFill>
              <a:uFill>
                <a:solidFill>
                  <a:srgbClr val="FFFFFF"/>
                </a:solidFill>
              </a:uFill>
              <a:latin typeface="Times New Roman"/>
            </a:endParaRPr>
          </a:p>
        </p:txBody>
      </p:sp>
      <p:sp>
        <p:nvSpPr>
          <p:cNvPr id="249" name="CustomShape 5"/>
          <p:cNvSpPr/>
          <p:nvPr/>
        </p:nvSpPr>
        <p:spPr>
          <a:xfrm>
            <a:off x="358920" y="3648240"/>
            <a:ext cx="14000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800" b="0" strike="noStrike" spc="-1">
                <a:solidFill>
                  <a:srgbClr val="000000"/>
                </a:solidFill>
                <a:uFill>
                  <a:solidFill>
                    <a:srgbClr val="FFFFFF"/>
                  </a:solidFill>
                </a:uFill>
                <a:latin typeface="Times New Roman"/>
              </a:rPr>
              <a:t>run script</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CustomShape 1"/>
          <p:cNvSpPr/>
          <p:nvPr/>
        </p:nvSpPr>
        <p:spPr>
          <a:xfrm>
            <a:off x="1211400" y="609480"/>
            <a:ext cx="6440400" cy="627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afni_proc.py – alignment handling		</a:t>
            </a:r>
          </a:p>
        </p:txBody>
      </p:sp>
      <p:sp>
        <p:nvSpPr>
          <p:cNvPr id="251"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Single script to do all the processing of a typical fMRI pipeline including motion correction (3dvolreg), alignment (align_epi_anat.py)</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combines transformations when possible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from example 6 in afni_proc.py’s prodigious help:</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afni_proc.py -subj_id sb23.e6.align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-dsets sb23/epi_r??+orig.HEAD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-do_block</a:t>
            </a:r>
            <a:r>
              <a:rPr lang="en-US" sz="1600" b="1" strike="noStrike" spc="-1">
                <a:solidFill>
                  <a:srgbClr val="000000"/>
                </a:solidFill>
                <a:uFill>
                  <a:solidFill>
                    <a:srgbClr val="FFFFFF"/>
                  </a:solidFill>
                </a:uFill>
                <a:latin typeface="Courier New"/>
                <a:ea typeface="Courier New"/>
              </a:rPr>
              <a:t> align</a:t>
            </a:r>
            <a:r>
              <a:rPr lang="en-US" sz="1600" b="0" strike="noStrike" spc="-1">
                <a:solidFill>
                  <a:srgbClr val="000000"/>
                </a:solidFill>
                <a:uFill>
                  <a:solidFill>
                    <a:srgbClr val="FFFFFF"/>
                  </a:solidFill>
                </a:uFill>
                <a:latin typeface="Courier New"/>
                <a:ea typeface="Courier New"/>
              </a:rPr>
              <a:t> tlrc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-copy_anat sb23/sb23_mpra+orig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-tcat_remove_first_trs 3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a:t>
            </a:r>
            <a:r>
              <a:rPr lang="en-US" sz="1600" b="1" strike="noStrike" spc="-1">
                <a:solidFill>
                  <a:srgbClr val="000000"/>
                </a:solidFill>
                <a:uFill>
                  <a:solidFill>
                    <a:srgbClr val="FFFFFF"/>
                  </a:solidFill>
                </a:uFill>
                <a:latin typeface="Courier New"/>
                <a:ea typeface="Courier New"/>
              </a:rPr>
              <a:t> -volreg_align_to last </a:t>
            </a:r>
            <a:r>
              <a:rPr lang="en-US" sz="1600" b="0" strike="noStrike" spc="-1">
                <a:solidFill>
                  <a:srgbClr val="000000"/>
                </a:solidFill>
                <a:uFill>
                  <a:solidFill>
                    <a:srgbClr val="FFFFFF"/>
                  </a:solidFill>
                </a:uFill>
                <a:latin typeface="Courier New"/>
                <a:ea typeface="Courier New"/>
              </a:rPr>
              <a:t>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a:t>
            </a:r>
            <a:r>
              <a:rPr lang="en-US" sz="1600" b="1" strike="noStrike" spc="-1">
                <a:solidFill>
                  <a:srgbClr val="000000"/>
                </a:solidFill>
                <a:uFill>
                  <a:solidFill>
                    <a:srgbClr val="FFFFFF"/>
                  </a:solidFill>
                </a:uFill>
                <a:latin typeface="Courier New"/>
                <a:ea typeface="Courier New"/>
              </a:rPr>
              <a:t>-volreg_align_e2a</a:t>
            </a:r>
            <a:r>
              <a:rPr lang="en-US" sz="1600" b="0" strike="noStrike" spc="-1">
                <a:solidFill>
                  <a:srgbClr val="000000"/>
                </a:solidFill>
                <a:uFill>
                  <a:solidFill>
                    <a:srgbClr val="FFFFFF"/>
                  </a:solidFill>
                </a:uFill>
                <a:latin typeface="Courier New"/>
                <a:ea typeface="Courier New"/>
              </a:rPr>
              <a:t>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a:t>
            </a:r>
            <a:r>
              <a:rPr lang="en-US" sz="1600" b="1" strike="noStrike" spc="-1">
                <a:solidFill>
                  <a:srgbClr val="000000"/>
                </a:solidFill>
                <a:uFill>
                  <a:solidFill>
                    <a:srgbClr val="FFFFFF"/>
                  </a:solidFill>
                </a:uFill>
                <a:latin typeface="Courier New"/>
                <a:ea typeface="Courier New"/>
              </a:rPr>
              <a:t>-volreg_tlrc_warp </a:t>
            </a:r>
            <a:r>
              <a:rPr lang="en-US" sz="1600" b="0" strike="noStrike" spc="-1">
                <a:solidFill>
                  <a:srgbClr val="000000"/>
                </a:solidFill>
                <a:uFill>
                  <a:solidFill>
                    <a:srgbClr val="FFFFFF"/>
                  </a:solidFill>
                </a:uFill>
                <a:latin typeface="Courier New"/>
                <a:ea typeface="Courier New"/>
              </a:rPr>
              <a:t>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600" b="0" strike="noStrike" spc="-1">
                <a:solidFill>
                  <a:srgbClr val="000000"/>
                </a:solidFill>
                <a:uFill>
                  <a:solidFill>
                    <a:srgbClr val="FFFFFF"/>
                  </a:solidFill>
                </a:uFill>
                <a:latin typeface="Courier New"/>
                <a:ea typeface="Courier New"/>
              </a:rPr>
              <a:t>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To process in orig space, remove -volreg_tlrc_warp.</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To apply manual tlrc transformation, use -volreg_tlrc_adwarp.</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To process as anat aligned to EPI, remove -volreg_align_e2a.</a:t>
            </a: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 name="CustomShape 1"/>
          <p:cNvSpPr/>
          <p:nvPr/>
        </p:nvSpPr>
        <p:spPr>
          <a:xfrm>
            <a:off x="76320" y="630360"/>
            <a:ext cx="42750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53" name="CustomShape 2"/>
          <p:cNvSpPr/>
          <p:nvPr/>
        </p:nvSpPr>
        <p:spPr>
          <a:xfrm>
            <a:off x="2151000" y="3664080"/>
            <a:ext cx="2813040" cy="98712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254" name="CustomShape 3"/>
          <p:cNvSpPr/>
          <p:nvPr/>
        </p:nvSpPr>
        <p:spPr>
          <a:xfrm>
            <a:off x="374760" y="2055960"/>
            <a:ext cx="3537000" cy="141120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255" name="CustomShape 4"/>
          <p:cNvSpPr/>
          <p:nvPr/>
        </p:nvSpPr>
        <p:spPr>
          <a:xfrm>
            <a:off x="380880" y="1173240"/>
            <a:ext cx="1209960" cy="703080"/>
          </a:xfrm>
          <a:prstGeom prst="ellipse">
            <a:avLst/>
          </a:prstGeom>
          <a:solidFill>
            <a:srgbClr val="D9D9D9"/>
          </a:solidFill>
          <a:ln w="9360">
            <a:solidFill>
              <a:srgbClr val="000000"/>
            </a:solidFill>
            <a:miter/>
          </a:ln>
        </p:spPr>
        <p:style>
          <a:lnRef idx="0">
            <a:scrgbClr r="0" g="0" b="0"/>
          </a:lnRef>
          <a:fillRef idx="0">
            <a:scrgbClr r="0" g="0" b="0"/>
          </a:fillRef>
          <a:effectRef idx="0">
            <a:scrgbClr r="0" g="0" b="0"/>
          </a:effectRef>
          <a:fontRef idx="minor"/>
        </p:style>
      </p:sp>
      <p:sp>
        <p:nvSpPr>
          <p:cNvPr id="256" name="CustomShape 5"/>
          <p:cNvSpPr/>
          <p:nvPr/>
        </p:nvSpPr>
        <p:spPr>
          <a:xfrm>
            <a:off x="279360" y="147600"/>
            <a:ext cx="83059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60000"/>
              </a:lnSpc>
            </a:pPr>
            <a:r>
              <a:rPr lang="en-US" sz="2400" b="1" strike="noStrike" spc="-1">
                <a:solidFill>
                  <a:srgbClr val="000000"/>
                </a:solidFill>
                <a:uFill>
                  <a:solidFill>
                    <a:srgbClr val="FFFFFF"/>
                  </a:solidFill>
                </a:uFill>
                <a:latin typeface="Times New Roman"/>
              </a:rPr>
              <a:t>Transformation Chains Example</a:t>
            </a:r>
            <a:endParaRPr lang="en-US" sz="2400" b="0" strike="noStrike" spc="-1">
              <a:solidFill>
                <a:srgbClr val="000000"/>
              </a:solidFill>
              <a:uFill>
                <a:solidFill>
                  <a:srgbClr val="FFFFFF"/>
                </a:solidFill>
              </a:uFill>
              <a:latin typeface="Times New Roman"/>
            </a:endParaRPr>
          </a:p>
        </p:txBody>
      </p:sp>
      <p:sp>
        <p:nvSpPr>
          <p:cNvPr id="257" name="CustomShape 6"/>
          <p:cNvSpPr/>
          <p:nvPr/>
        </p:nvSpPr>
        <p:spPr>
          <a:xfrm>
            <a:off x="222120" y="655560"/>
            <a:ext cx="129564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b="0" strike="noStrike" spc="-1">
                <a:solidFill>
                  <a:srgbClr val="000000"/>
                </a:solidFill>
                <a:uFill>
                  <a:solidFill>
                    <a:srgbClr val="FFFFFF"/>
                  </a:solidFill>
                </a:uFill>
                <a:latin typeface="Times New Roman"/>
              </a:rPr>
              <a:t>Session 1</a:t>
            </a:r>
            <a:endParaRPr lang="en-US" sz="2400" b="0" strike="noStrike" spc="-1">
              <a:solidFill>
                <a:srgbClr val="000000"/>
              </a:solidFill>
              <a:uFill>
                <a:solidFill>
                  <a:srgbClr val="FFFFFF"/>
                </a:solidFill>
              </a:uFill>
              <a:latin typeface="Times New Roman"/>
            </a:endParaRPr>
          </a:p>
        </p:txBody>
      </p:sp>
      <p:sp>
        <p:nvSpPr>
          <p:cNvPr id="258" name="CustomShape 7"/>
          <p:cNvSpPr/>
          <p:nvPr/>
        </p:nvSpPr>
        <p:spPr>
          <a:xfrm>
            <a:off x="515880" y="1368360"/>
            <a:ext cx="88272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Anat1</a:t>
            </a:r>
            <a:endParaRPr lang="en-US" sz="2400" b="0" strike="noStrike" spc="-1">
              <a:solidFill>
                <a:srgbClr val="000000"/>
              </a:solidFill>
              <a:uFill>
                <a:solidFill>
                  <a:srgbClr val="FFFFFF"/>
                </a:solidFill>
              </a:uFill>
              <a:latin typeface="Times New Roman"/>
            </a:endParaRPr>
          </a:p>
        </p:txBody>
      </p:sp>
      <p:sp>
        <p:nvSpPr>
          <p:cNvPr id="259" name="CustomShape 8"/>
          <p:cNvSpPr/>
          <p:nvPr/>
        </p:nvSpPr>
        <p:spPr>
          <a:xfrm>
            <a:off x="468360" y="2128680"/>
            <a:ext cx="87768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60" name="CustomShape 9"/>
          <p:cNvSpPr/>
          <p:nvPr/>
        </p:nvSpPr>
        <p:spPr>
          <a:xfrm>
            <a:off x="468360" y="2170080"/>
            <a:ext cx="8809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261" name="CustomShape 10"/>
          <p:cNvSpPr/>
          <p:nvPr/>
        </p:nvSpPr>
        <p:spPr>
          <a:xfrm>
            <a:off x="1519200" y="2130480"/>
            <a:ext cx="87804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62" name="CustomShape 11"/>
          <p:cNvSpPr/>
          <p:nvPr/>
        </p:nvSpPr>
        <p:spPr>
          <a:xfrm>
            <a:off x="151776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263" name="CustomShape 12"/>
          <p:cNvSpPr/>
          <p:nvPr/>
        </p:nvSpPr>
        <p:spPr>
          <a:xfrm>
            <a:off x="271476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64" name="CustomShape 13"/>
          <p:cNvSpPr/>
          <p:nvPr/>
        </p:nvSpPr>
        <p:spPr>
          <a:xfrm>
            <a:off x="2714760" y="2171880"/>
            <a:ext cx="8823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265" name="CustomShape 14"/>
          <p:cNvSpPr/>
          <p:nvPr/>
        </p:nvSpPr>
        <p:spPr>
          <a:xfrm>
            <a:off x="447840" y="2725560"/>
            <a:ext cx="8762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66" name="CustomShape 15"/>
          <p:cNvSpPr/>
          <p:nvPr/>
        </p:nvSpPr>
        <p:spPr>
          <a:xfrm>
            <a:off x="446040" y="27669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267" name="CustomShape 16"/>
          <p:cNvSpPr/>
          <p:nvPr/>
        </p:nvSpPr>
        <p:spPr>
          <a:xfrm>
            <a:off x="149688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68" name="CustomShape 17"/>
          <p:cNvSpPr/>
          <p:nvPr/>
        </p:nvSpPr>
        <p:spPr>
          <a:xfrm>
            <a:off x="149688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269" name="CustomShape 18"/>
          <p:cNvSpPr/>
          <p:nvPr/>
        </p:nvSpPr>
        <p:spPr>
          <a:xfrm>
            <a:off x="269388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70" name="CustomShape 19"/>
          <p:cNvSpPr/>
          <p:nvPr/>
        </p:nvSpPr>
        <p:spPr>
          <a:xfrm>
            <a:off x="2693880" y="2768760"/>
            <a:ext cx="88128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271" name="CustomShape 20"/>
          <p:cNvSpPr/>
          <p:nvPr/>
        </p:nvSpPr>
        <p:spPr>
          <a:xfrm>
            <a:off x="2278080" y="2246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sp>
        <p:nvSpPr>
          <p:cNvPr id="272" name="CustomShape 21"/>
          <p:cNvSpPr/>
          <p:nvPr/>
        </p:nvSpPr>
        <p:spPr>
          <a:xfrm>
            <a:off x="2276640" y="2822400"/>
            <a:ext cx="54576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cxnSp>
        <p:nvCxnSpPr>
          <p:cNvPr id="273" name="Line 22"/>
          <p:cNvCxnSpPr>
            <a:stCxn id="255" idx="5"/>
            <a:endCxn id="261" idx="0"/>
          </p:cNvCxnSpPr>
          <p:nvPr/>
        </p:nvCxnSpPr>
        <p:spPr>
          <a:xfrm>
            <a:off x="1413720" y="1773360"/>
            <a:ext cx="545040" cy="357480"/>
          </a:xfrm>
          <a:prstGeom prst="curvedConnector3">
            <a:avLst/>
          </a:prstGeom>
          <a:ln w="25560">
            <a:solidFill>
              <a:srgbClr val="00CC99"/>
            </a:solidFill>
            <a:miter/>
            <a:headEnd type="triangle" w="med" len="lg"/>
            <a:tailEnd type="triangle" w="med" len="lg"/>
          </a:ln>
        </p:spPr>
      </p:cxnSp>
      <p:sp>
        <p:nvSpPr>
          <p:cNvPr id="274" name="CustomShape 23"/>
          <p:cNvSpPr/>
          <p:nvPr/>
        </p:nvSpPr>
        <p:spPr>
          <a:xfrm>
            <a:off x="573120" y="4773600"/>
            <a:ext cx="900000" cy="704880"/>
          </a:xfrm>
          <a:custGeom>
            <a:avLst/>
            <a:gdLst/>
            <a:ahLst/>
            <a:cxnLst/>
            <a:rect l="l" t="t" r="r" b="b"/>
            <a:pathLst>
              <a:path w="900112" h="704850">
                <a:moveTo>
                  <a:pt x="0" y="704850"/>
                </a:moveTo>
                <a:lnTo>
                  <a:pt x="176213" y="0"/>
                </a:lnTo>
                <a:lnTo>
                  <a:pt x="723900" y="0"/>
                </a:lnTo>
                <a:lnTo>
                  <a:pt x="900112"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75" name="CustomShape 24"/>
          <p:cNvSpPr/>
          <p:nvPr/>
        </p:nvSpPr>
        <p:spPr>
          <a:xfrm>
            <a:off x="574560" y="4838760"/>
            <a:ext cx="9115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Talairach</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276" name="CustomShape 25"/>
          <p:cNvSpPr/>
          <p:nvPr/>
        </p:nvSpPr>
        <p:spPr>
          <a:xfrm>
            <a:off x="1136520" y="2093760"/>
            <a:ext cx="5176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77" name="CustomShape 26"/>
          <p:cNvSpPr/>
          <p:nvPr/>
        </p:nvSpPr>
        <p:spPr>
          <a:xfrm>
            <a:off x="2276640" y="2138400"/>
            <a:ext cx="51732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78" name="CustomShape 27"/>
          <p:cNvSpPr/>
          <p:nvPr/>
        </p:nvSpPr>
        <p:spPr>
          <a:xfrm>
            <a:off x="1212840" y="2505240"/>
            <a:ext cx="422280" cy="285480"/>
          </a:xfrm>
          <a:custGeom>
            <a:avLst/>
            <a:gdLst/>
            <a:ahLst/>
            <a:cxn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79" name="CustomShape 28"/>
          <p:cNvSpPr/>
          <p:nvPr/>
        </p:nvSpPr>
        <p:spPr>
          <a:xfrm>
            <a:off x="2041560" y="2565360"/>
            <a:ext cx="101520" cy="160200"/>
          </a:xfrm>
          <a:custGeom>
            <a:avLst/>
            <a:gdLst/>
            <a:ahLst/>
            <a:cxnLst/>
            <a:rect l="l" t="t" r="r" b="b"/>
            <a:pathLst>
              <a:path w="8467" h="155575">
                <a:moveTo>
                  <a:pt x="0" y="0"/>
                </a:moveTo>
                <a:cubicBezTo>
                  <a:pt x="4233" y="62177"/>
                  <a:pt x="8467" y="124354"/>
                  <a:pt x="0" y="155575"/>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0" name="CustomShape 29"/>
          <p:cNvSpPr/>
          <p:nvPr/>
        </p:nvSpPr>
        <p:spPr>
          <a:xfrm>
            <a:off x="2298600" y="2489040"/>
            <a:ext cx="492120" cy="320760"/>
          </a:xfrm>
          <a:custGeom>
            <a:avLst/>
            <a:gdLst/>
            <a:ahLst/>
            <a:cxn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1" name="CustomShape 30"/>
          <p:cNvSpPr/>
          <p:nvPr/>
        </p:nvSpPr>
        <p:spPr>
          <a:xfrm>
            <a:off x="-104760" y="1778040"/>
            <a:ext cx="2503440" cy="2144520"/>
          </a:xfrm>
          <a:custGeom>
            <a:avLst/>
            <a:gdLst/>
            <a:ahLst/>
            <a:cxnLst/>
            <a:rect l="l" t="t" r="r" b="b"/>
            <a:pathLst>
              <a:path w="2447459" h="2089150">
                <a:moveTo>
                  <a:pt x="654437" y="0"/>
                </a:moveTo>
                <a:cubicBezTo>
                  <a:pt x="475578" y="298979"/>
                  <a:pt x="0" y="597958"/>
                  <a:pt x="298837" y="946150"/>
                </a:cubicBezTo>
                <a:cubicBezTo>
                  <a:pt x="597674" y="1294342"/>
                  <a:pt x="2415709" y="1914525"/>
                  <a:pt x="2447459" y="20891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2" name="CustomShape 31"/>
          <p:cNvSpPr/>
          <p:nvPr/>
        </p:nvSpPr>
        <p:spPr>
          <a:xfrm>
            <a:off x="2238480" y="3787920"/>
            <a:ext cx="1187280" cy="704880"/>
          </a:xfrm>
          <a:custGeom>
            <a:avLst/>
            <a:gdLst/>
            <a:ahLst/>
            <a:cxnLst/>
            <a:rect l="l" t="t" r="r" b="b"/>
            <a:pathLst>
              <a:path w="1187450" h="704850">
                <a:moveTo>
                  <a:pt x="0" y="704850"/>
                </a:moveTo>
                <a:lnTo>
                  <a:pt x="176213" y="0"/>
                </a:lnTo>
                <a:lnTo>
                  <a:pt x="1011238" y="0"/>
                </a:lnTo>
                <a:lnTo>
                  <a:pt x="118745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3" name="CustomShape 32"/>
          <p:cNvSpPr/>
          <p:nvPr/>
        </p:nvSpPr>
        <p:spPr>
          <a:xfrm>
            <a:off x="1324080" y="3193920"/>
            <a:ext cx="25876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motion correction xforms from 3dvolreg</a:t>
            </a:r>
            <a:endParaRPr lang="en-US" sz="2400" b="0" strike="noStrike" spc="-1">
              <a:solidFill>
                <a:srgbClr val="000000"/>
              </a:solidFill>
              <a:uFill>
                <a:solidFill>
                  <a:srgbClr val="FFFFFF"/>
                </a:solidFill>
              </a:uFill>
              <a:latin typeface="Times New Roman"/>
            </a:endParaRPr>
          </a:p>
        </p:txBody>
      </p:sp>
      <p:sp>
        <p:nvSpPr>
          <p:cNvPr id="284" name="CustomShape 33"/>
          <p:cNvSpPr/>
          <p:nvPr/>
        </p:nvSpPr>
        <p:spPr>
          <a:xfrm>
            <a:off x="1614600" y="1157400"/>
            <a:ext cx="1631880" cy="763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structural-functional alignment from align_epi_anat.py</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a:t>
            </a:r>
            <a:endParaRPr lang="en-US" sz="2400" b="0" strike="noStrike" spc="-1">
              <a:solidFill>
                <a:srgbClr val="000000"/>
              </a:solidFill>
              <a:uFill>
                <a:solidFill>
                  <a:srgbClr val="FFFFFF"/>
                </a:solidFill>
              </a:uFill>
              <a:latin typeface="Times New Roman"/>
            </a:endParaRPr>
          </a:p>
        </p:txBody>
      </p:sp>
      <p:sp>
        <p:nvSpPr>
          <p:cNvPr id="285" name="CustomShape 34"/>
          <p:cNvSpPr/>
          <p:nvPr/>
        </p:nvSpPr>
        <p:spPr>
          <a:xfrm>
            <a:off x="1741320" y="4773600"/>
            <a:ext cx="901800" cy="704880"/>
          </a:xfrm>
          <a:custGeom>
            <a:avLst/>
            <a:gdLst/>
            <a:ahLst/>
            <a:cxn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6" name="CustomShape 35"/>
          <p:cNvSpPr/>
          <p:nvPr/>
        </p:nvSpPr>
        <p:spPr>
          <a:xfrm>
            <a:off x="1743120" y="4838760"/>
            <a:ext cx="91260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MNI</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287" name="CustomShape 36"/>
          <p:cNvSpPr/>
          <p:nvPr/>
        </p:nvSpPr>
        <p:spPr>
          <a:xfrm>
            <a:off x="2940120" y="4773600"/>
            <a:ext cx="901800" cy="704880"/>
          </a:xfrm>
          <a:custGeom>
            <a:avLst/>
            <a:gdLst/>
            <a:ahLst/>
            <a:cxn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88" name="CustomShape 37"/>
          <p:cNvSpPr/>
          <p:nvPr/>
        </p:nvSpPr>
        <p:spPr>
          <a:xfrm>
            <a:off x="2933640" y="4838760"/>
            <a:ext cx="9111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MNI_ANAT</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289" name="CustomShape 38"/>
          <p:cNvSpPr/>
          <p:nvPr/>
        </p:nvSpPr>
        <p:spPr>
          <a:xfrm>
            <a:off x="3403440" y="3855960"/>
            <a:ext cx="1560600" cy="596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alignment to template xform from @auto_tlrc</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(affine/non-linear)</a:t>
            </a:r>
            <a:endParaRPr lang="en-US" sz="2400" b="0" strike="noStrike" spc="-1">
              <a:solidFill>
                <a:srgbClr val="000000"/>
              </a:solidFill>
              <a:uFill>
                <a:solidFill>
                  <a:srgbClr val="FFFFFF"/>
                </a:solidFill>
              </a:uFill>
              <a:latin typeface="Times New Roman"/>
            </a:endParaRPr>
          </a:p>
        </p:txBody>
      </p:sp>
      <p:sp>
        <p:nvSpPr>
          <p:cNvPr id="290" name="CustomShape 39"/>
          <p:cNvSpPr/>
          <p:nvPr/>
        </p:nvSpPr>
        <p:spPr>
          <a:xfrm>
            <a:off x="2373480" y="3868560"/>
            <a:ext cx="882360" cy="5961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D2A9"/>
          </a:solid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Template (Talairach/MNI/...)</a:t>
            </a:r>
            <a:endParaRPr lang="en-US" sz="2400" b="0" strike="noStrike" spc="-1">
              <a:solidFill>
                <a:srgbClr val="000000"/>
              </a:solidFill>
              <a:uFill>
                <a:solidFill>
                  <a:srgbClr val="FFFFFF"/>
                </a:solidFill>
              </a:uFill>
              <a:latin typeface="Times New Roman"/>
            </a:endParaRPr>
          </a:p>
        </p:txBody>
      </p:sp>
      <p:sp>
        <p:nvSpPr>
          <p:cNvPr id="291" name="CustomShape 40"/>
          <p:cNvSpPr/>
          <p:nvPr/>
        </p:nvSpPr>
        <p:spPr>
          <a:xfrm>
            <a:off x="1415880" y="502128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292" name="CustomShape 41"/>
          <p:cNvSpPr/>
          <p:nvPr/>
        </p:nvSpPr>
        <p:spPr>
          <a:xfrm>
            <a:off x="2575080" y="5011560"/>
            <a:ext cx="388800" cy="127080"/>
          </a:xfrm>
          <a:custGeom>
            <a:avLst/>
            <a:gdLst/>
            <a:ahLst/>
            <a:cxnLst/>
            <a:rect l="0" t="0" r="r" b="b"/>
            <a:pathLst>
              <a:path w="1082" h="355">
                <a:moveTo>
                  <a:pt x="0" y="177"/>
                </a:moveTo>
                <a:lnTo>
                  <a:pt x="176" y="0"/>
                </a:lnTo>
                <a:lnTo>
                  <a:pt x="176" y="88"/>
                </a:lnTo>
                <a:lnTo>
                  <a:pt x="904" y="88"/>
                </a:lnTo>
                <a:lnTo>
                  <a:pt x="904" y="0"/>
                </a:lnTo>
                <a:lnTo>
                  <a:pt x="1081" y="177"/>
                </a:lnTo>
                <a:lnTo>
                  <a:pt x="904" y="354"/>
                </a:lnTo>
                <a:lnTo>
                  <a:pt x="904"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293" name="CustomShape 42"/>
          <p:cNvSpPr/>
          <p:nvPr/>
        </p:nvSpPr>
        <p:spPr>
          <a:xfrm>
            <a:off x="5518080" y="5899320"/>
            <a:ext cx="387360" cy="271440"/>
          </a:xfrm>
          <a:custGeom>
            <a:avLst/>
            <a:gdLst/>
            <a:ahLst/>
            <a:cxnLst/>
            <a:rect l="l" t="t" r="r" b="b"/>
            <a:pathLst>
              <a:path w="387350" h="271463">
                <a:moveTo>
                  <a:pt x="0" y="271463"/>
                </a:moveTo>
                <a:lnTo>
                  <a:pt x="67866" y="0"/>
                </a:lnTo>
                <a:lnTo>
                  <a:pt x="319484" y="0"/>
                </a:lnTo>
                <a:lnTo>
                  <a:pt x="387350" y="271463"/>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94" name="CustomShape 43"/>
          <p:cNvSpPr/>
          <p:nvPr/>
        </p:nvSpPr>
        <p:spPr>
          <a:xfrm>
            <a:off x="5470560" y="6253200"/>
            <a:ext cx="511200" cy="2905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295" name="CustomShape 44"/>
          <p:cNvSpPr/>
          <p:nvPr/>
        </p:nvSpPr>
        <p:spPr>
          <a:xfrm>
            <a:off x="5921280" y="5916600"/>
            <a:ext cx="83052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Resource</a:t>
            </a:r>
            <a:endParaRPr lang="en-US" sz="2400" b="0" strike="noStrike" spc="-1">
              <a:solidFill>
                <a:srgbClr val="000000"/>
              </a:solidFill>
              <a:uFill>
                <a:solidFill>
                  <a:srgbClr val="FFFFFF"/>
                </a:solidFill>
              </a:uFill>
              <a:latin typeface="Times New Roman"/>
            </a:endParaRPr>
          </a:p>
        </p:txBody>
      </p:sp>
      <p:sp>
        <p:nvSpPr>
          <p:cNvPr id="296" name="CustomShape 45"/>
          <p:cNvSpPr/>
          <p:nvPr/>
        </p:nvSpPr>
        <p:spPr>
          <a:xfrm>
            <a:off x="5870520" y="6264360"/>
            <a:ext cx="83016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Dataset</a:t>
            </a:r>
            <a:endParaRPr lang="en-US" sz="2400" b="0" strike="noStrike" spc="-1">
              <a:solidFill>
                <a:srgbClr val="000000"/>
              </a:solidFill>
              <a:uFill>
                <a:solidFill>
                  <a:srgbClr val="FFFFFF"/>
                </a:solidFill>
              </a:uFill>
              <a:latin typeface="Times New Roman"/>
            </a:endParaRPr>
          </a:p>
        </p:txBody>
      </p:sp>
      <p:sp>
        <p:nvSpPr>
          <p:cNvPr id="297" name="CustomShape 46"/>
          <p:cNvSpPr/>
          <p:nvPr/>
        </p:nvSpPr>
        <p:spPr>
          <a:xfrm>
            <a:off x="4452840" y="630360"/>
            <a:ext cx="42768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298" name="CustomShape 47"/>
          <p:cNvSpPr/>
          <p:nvPr/>
        </p:nvSpPr>
        <p:spPr>
          <a:xfrm>
            <a:off x="4751280" y="2055960"/>
            <a:ext cx="3537000" cy="141120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299" name="CustomShape 48"/>
          <p:cNvSpPr/>
          <p:nvPr/>
        </p:nvSpPr>
        <p:spPr>
          <a:xfrm>
            <a:off x="4757760" y="1173240"/>
            <a:ext cx="1211400" cy="703080"/>
          </a:xfrm>
          <a:prstGeom prst="ellipse">
            <a:avLst/>
          </a:prstGeom>
          <a:solidFill>
            <a:srgbClr val="D9D9D9"/>
          </a:solidFill>
          <a:ln w="9360">
            <a:solidFill>
              <a:srgbClr val="000000"/>
            </a:solidFill>
            <a:miter/>
          </a:ln>
        </p:spPr>
        <p:style>
          <a:lnRef idx="0">
            <a:scrgbClr r="0" g="0" b="0"/>
          </a:lnRef>
          <a:fillRef idx="0">
            <a:scrgbClr r="0" g="0" b="0"/>
          </a:fillRef>
          <a:effectRef idx="0">
            <a:scrgbClr r="0" g="0" b="0"/>
          </a:effectRef>
          <a:fontRef idx="minor"/>
        </p:style>
      </p:sp>
      <p:sp>
        <p:nvSpPr>
          <p:cNvPr id="300" name="CustomShape 49"/>
          <p:cNvSpPr/>
          <p:nvPr/>
        </p:nvSpPr>
        <p:spPr>
          <a:xfrm>
            <a:off x="4600440" y="655560"/>
            <a:ext cx="129564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b="0" strike="noStrike" spc="-1">
                <a:solidFill>
                  <a:srgbClr val="000000"/>
                </a:solidFill>
                <a:uFill>
                  <a:solidFill>
                    <a:srgbClr val="FFFFFF"/>
                  </a:solidFill>
                </a:uFill>
                <a:latin typeface="Times New Roman"/>
              </a:rPr>
              <a:t>Session 2</a:t>
            </a:r>
            <a:endParaRPr lang="en-US" sz="2400" b="0" strike="noStrike" spc="-1">
              <a:solidFill>
                <a:srgbClr val="000000"/>
              </a:solidFill>
              <a:uFill>
                <a:solidFill>
                  <a:srgbClr val="FFFFFF"/>
                </a:solidFill>
              </a:uFill>
              <a:latin typeface="Times New Roman"/>
            </a:endParaRPr>
          </a:p>
        </p:txBody>
      </p:sp>
      <p:sp>
        <p:nvSpPr>
          <p:cNvPr id="301" name="CustomShape 50"/>
          <p:cNvSpPr/>
          <p:nvPr/>
        </p:nvSpPr>
        <p:spPr>
          <a:xfrm>
            <a:off x="4894200" y="1368360"/>
            <a:ext cx="88128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Anat2</a:t>
            </a:r>
            <a:endParaRPr lang="en-US" sz="2400" b="0" strike="noStrike" spc="-1">
              <a:solidFill>
                <a:srgbClr val="000000"/>
              </a:solidFill>
              <a:uFill>
                <a:solidFill>
                  <a:srgbClr val="FFFFFF"/>
                </a:solidFill>
              </a:uFill>
              <a:latin typeface="Times New Roman"/>
            </a:endParaRPr>
          </a:p>
        </p:txBody>
      </p:sp>
      <p:sp>
        <p:nvSpPr>
          <p:cNvPr id="302" name="CustomShape 51"/>
          <p:cNvSpPr/>
          <p:nvPr/>
        </p:nvSpPr>
        <p:spPr>
          <a:xfrm>
            <a:off x="4844880" y="212868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03" name="CustomShape 52"/>
          <p:cNvSpPr/>
          <p:nvPr/>
        </p:nvSpPr>
        <p:spPr>
          <a:xfrm>
            <a:off x="4844880" y="21700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04" name="CustomShape 53"/>
          <p:cNvSpPr/>
          <p:nvPr/>
        </p:nvSpPr>
        <p:spPr>
          <a:xfrm>
            <a:off x="589608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05" name="CustomShape 54"/>
          <p:cNvSpPr/>
          <p:nvPr/>
        </p:nvSpPr>
        <p:spPr>
          <a:xfrm>
            <a:off x="589608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06" name="CustomShape 55"/>
          <p:cNvSpPr/>
          <p:nvPr/>
        </p:nvSpPr>
        <p:spPr>
          <a:xfrm>
            <a:off x="709308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07" name="CustomShape 56"/>
          <p:cNvSpPr/>
          <p:nvPr/>
        </p:nvSpPr>
        <p:spPr>
          <a:xfrm>
            <a:off x="709128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308" name="CustomShape 57"/>
          <p:cNvSpPr/>
          <p:nvPr/>
        </p:nvSpPr>
        <p:spPr>
          <a:xfrm>
            <a:off x="4824360" y="272556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09" name="CustomShape 58"/>
          <p:cNvSpPr/>
          <p:nvPr/>
        </p:nvSpPr>
        <p:spPr>
          <a:xfrm>
            <a:off x="4824360" y="2766960"/>
            <a:ext cx="88128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10" name="CustomShape 59"/>
          <p:cNvSpPr/>
          <p:nvPr/>
        </p:nvSpPr>
        <p:spPr>
          <a:xfrm>
            <a:off x="587520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11" name="CustomShape 60"/>
          <p:cNvSpPr/>
          <p:nvPr/>
        </p:nvSpPr>
        <p:spPr>
          <a:xfrm>
            <a:off x="587376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12" name="CustomShape 61"/>
          <p:cNvSpPr/>
          <p:nvPr/>
        </p:nvSpPr>
        <p:spPr>
          <a:xfrm>
            <a:off x="7070760" y="2728800"/>
            <a:ext cx="87768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13" name="CustomShape 62"/>
          <p:cNvSpPr/>
          <p:nvPr/>
        </p:nvSpPr>
        <p:spPr>
          <a:xfrm>
            <a:off x="707076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314" name="CustomShape 63"/>
          <p:cNvSpPr/>
          <p:nvPr/>
        </p:nvSpPr>
        <p:spPr>
          <a:xfrm>
            <a:off x="6654960" y="2246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sp>
        <p:nvSpPr>
          <p:cNvPr id="315" name="CustomShape 64"/>
          <p:cNvSpPr/>
          <p:nvPr/>
        </p:nvSpPr>
        <p:spPr>
          <a:xfrm>
            <a:off x="6654960" y="2822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cxnSp>
        <p:nvCxnSpPr>
          <p:cNvPr id="316" name="Line 65"/>
          <p:cNvCxnSpPr>
            <a:stCxn id="299" idx="5"/>
            <a:endCxn id="304" idx="0"/>
          </p:cNvCxnSpPr>
          <p:nvPr/>
        </p:nvCxnSpPr>
        <p:spPr>
          <a:xfrm>
            <a:off x="5792040" y="1773360"/>
            <a:ext cx="543240" cy="357480"/>
          </a:xfrm>
          <a:prstGeom prst="curvedConnector3">
            <a:avLst/>
          </a:prstGeom>
          <a:ln w="25560">
            <a:solidFill>
              <a:srgbClr val="00CC99"/>
            </a:solidFill>
            <a:miter/>
            <a:headEnd type="triangle" w="med" len="lg"/>
            <a:tailEnd type="triangle" w="med" len="lg"/>
          </a:ln>
        </p:spPr>
      </p:cxnSp>
      <p:sp>
        <p:nvSpPr>
          <p:cNvPr id="317" name="CustomShape 66"/>
          <p:cNvSpPr/>
          <p:nvPr/>
        </p:nvSpPr>
        <p:spPr>
          <a:xfrm>
            <a:off x="5513400" y="2093760"/>
            <a:ext cx="5176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18" name="CustomShape 67"/>
          <p:cNvSpPr/>
          <p:nvPr/>
        </p:nvSpPr>
        <p:spPr>
          <a:xfrm>
            <a:off x="6654960" y="2138400"/>
            <a:ext cx="5158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19" name="CustomShape 68"/>
          <p:cNvSpPr/>
          <p:nvPr/>
        </p:nvSpPr>
        <p:spPr>
          <a:xfrm>
            <a:off x="5589720" y="2505240"/>
            <a:ext cx="422280" cy="285480"/>
          </a:xfrm>
          <a:custGeom>
            <a:avLst/>
            <a:gdLst/>
            <a:ahLst/>
            <a:cxn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20" name="CustomShape 69"/>
          <p:cNvSpPr/>
          <p:nvPr/>
        </p:nvSpPr>
        <p:spPr>
          <a:xfrm>
            <a:off x="6418440" y="2565360"/>
            <a:ext cx="101520" cy="160200"/>
          </a:xfrm>
          <a:custGeom>
            <a:avLst/>
            <a:gdLst/>
            <a:ahLst/>
            <a:cxnLst/>
            <a:rect l="l" t="t" r="r" b="b"/>
            <a:pathLst>
              <a:path w="8467" h="155575">
                <a:moveTo>
                  <a:pt x="0" y="0"/>
                </a:moveTo>
                <a:cubicBezTo>
                  <a:pt x="4233" y="62177"/>
                  <a:pt x="8467" y="124354"/>
                  <a:pt x="0" y="155575"/>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21" name="CustomShape 70"/>
          <p:cNvSpPr/>
          <p:nvPr/>
        </p:nvSpPr>
        <p:spPr>
          <a:xfrm>
            <a:off x="6675480" y="2489040"/>
            <a:ext cx="492120" cy="320760"/>
          </a:xfrm>
          <a:custGeom>
            <a:avLst/>
            <a:gdLst/>
            <a:ahLst/>
            <a:cxn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22" name="CustomShape 71"/>
          <p:cNvSpPr/>
          <p:nvPr/>
        </p:nvSpPr>
        <p:spPr>
          <a:xfrm>
            <a:off x="3127320" y="1765440"/>
            <a:ext cx="1720800" cy="2089080"/>
          </a:xfrm>
          <a:custGeom>
            <a:avLst/>
            <a:gdLst/>
            <a:ahLst/>
            <a:cxnLst/>
            <a:rect l="l" t="t" r="r" b="b"/>
            <a:pathLst>
              <a:path w="1683443" h="2089150">
                <a:moveTo>
                  <a:pt x="1683443" y="0"/>
                </a:moveTo>
                <a:cubicBezTo>
                  <a:pt x="1504584" y="298979"/>
                  <a:pt x="1603125" y="597958"/>
                  <a:pt x="1327843" y="946150"/>
                </a:cubicBezTo>
                <a:cubicBezTo>
                  <a:pt x="1052561" y="1294342"/>
                  <a:pt x="0" y="1914525"/>
                  <a:pt x="31750" y="20891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23" name="CustomShape 72"/>
          <p:cNvSpPr/>
          <p:nvPr/>
        </p:nvSpPr>
        <p:spPr>
          <a:xfrm>
            <a:off x="5702400" y="3193920"/>
            <a:ext cx="25858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motion correction xforms from 3dvolreg</a:t>
            </a:r>
            <a:endParaRPr lang="en-US" sz="2400" b="0" strike="noStrike" spc="-1">
              <a:solidFill>
                <a:srgbClr val="000000"/>
              </a:solidFill>
              <a:uFill>
                <a:solidFill>
                  <a:srgbClr val="FFFFFF"/>
                </a:solidFill>
              </a:uFill>
              <a:latin typeface="Times New Roman"/>
            </a:endParaRPr>
          </a:p>
        </p:txBody>
      </p:sp>
      <p:sp>
        <p:nvSpPr>
          <p:cNvPr id="324" name="CustomShape 73"/>
          <p:cNvSpPr/>
          <p:nvPr/>
        </p:nvSpPr>
        <p:spPr>
          <a:xfrm>
            <a:off x="5991120" y="1157400"/>
            <a:ext cx="1631880" cy="763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structural-functional alignment from align_epi_anat.py</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a:t>
            </a:r>
            <a:endParaRPr lang="en-US" sz="2400" b="0" strike="noStrike" spc="-1">
              <a:solidFill>
                <a:srgbClr val="000000"/>
              </a:solidFill>
              <a:uFill>
                <a:solidFill>
                  <a:srgbClr val="FFFFFF"/>
                </a:solidFill>
              </a:uFill>
              <a:latin typeface="Times New Roman"/>
            </a:endParaRPr>
          </a:p>
        </p:txBody>
      </p:sp>
      <p:sp>
        <p:nvSpPr>
          <p:cNvPr id="325" name="Line 74"/>
          <p:cNvSpPr/>
          <p:nvPr/>
        </p:nvSpPr>
        <p:spPr>
          <a:xfrm flipV="1">
            <a:off x="5951520" y="1523520"/>
            <a:ext cx="1803240" cy="17640"/>
          </a:xfrm>
          <a:prstGeom prst="line">
            <a:avLst/>
          </a:prstGeom>
          <a:ln w="25560">
            <a:solidFill>
              <a:srgbClr val="000000"/>
            </a:solidFill>
            <a:miter/>
          </a:ln>
        </p:spPr>
        <p:style>
          <a:lnRef idx="0">
            <a:scrgbClr r="0" g="0" b="0"/>
          </a:lnRef>
          <a:fillRef idx="0">
            <a:scrgbClr r="0" g="0" b="0"/>
          </a:fillRef>
          <a:effectRef idx="0">
            <a:scrgbClr r="0" g="0" b="0"/>
          </a:effectRef>
          <a:fontRef idx="minor"/>
        </p:style>
      </p:sp>
      <p:sp>
        <p:nvSpPr>
          <p:cNvPr id="326" name="CustomShape 75"/>
          <p:cNvSpPr/>
          <p:nvPr/>
        </p:nvSpPr>
        <p:spPr>
          <a:xfrm>
            <a:off x="7658280" y="1185840"/>
            <a:ext cx="900000" cy="703440"/>
          </a:xfrm>
          <a:custGeom>
            <a:avLst/>
            <a:gdLst/>
            <a:ahLst/>
            <a:cxnLst/>
            <a:rect l="l" t="t" r="r" b="b"/>
            <a:pathLst>
              <a:path w="900113" h="703262">
                <a:moveTo>
                  <a:pt x="0" y="703262"/>
                </a:moveTo>
                <a:lnTo>
                  <a:pt x="175816" y="0"/>
                </a:lnTo>
                <a:lnTo>
                  <a:pt x="724298" y="0"/>
                </a:lnTo>
                <a:lnTo>
                  <a:pt x="900113" y="703262"/>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27" name="CustomShape 76"/>
          <p:cNvSpPr/>
          <p:nvPr/>
        </p:nvSpPr>
        <p:spPr>
          <a:xfrm>
            <a:off x="7659720" y="1249200"/>
            <a:ext cx="911160" cy="459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Freesurfer</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Seg. (Atlas)</a:t>
            </a:r>
            <a:endParaRPr lang="en-US" sz="2400" b="0" strike="noStrike" spc="-1">
              <a:solidFill>
                <a:srgbClr val="000000"/>
              </a:solidFill>
              <a:uFill>
                <a:solidFill>
                  <a:srgbClr val="FFFFFF"/>
                </a:solidFill>
              </a:uFill>
              <a:latin typeface="Times New Roman"/>
            </a:endParaRPr>
          </a:p>
        </p:txBody>
      </p:sp>
      <p:sp>
        <p:nvSpPr>
          <p:cNvPr id="328" name="Line 77"/>
          <p:cNvSpPr/>
          <p:nvPr/>
        </p:nvSpPr>
        <p:spPr>
          <a:xfrm flipH="1">
            <a:off x="2531880" y="4521240"/>
            <a:ext cx="277560" cy="482400"/>
          </a:xfrm>
          <a:prstGeom prst="line">
            <a:avLst/>
          </a:prstGeom>
          <a:ln w="25560">
            <a:solidFill>
              <a:srgbClr val="000000"/>
            </a:solidFill>
            <a:miter/>
          </a:ln>
        </p:spPr>
        <p:style>
          <a:lnRef idx="0">
            <a:scrgbClr r="0" g="0" b="0"/>
          </a:lnRef>
          <a:fillRef idx="0">
            <a:scrgbClr r="0" g="0" b="0"/>
          </a:fillRef>
          <a:effectRef idx="0">
            <a:scrgbClr r="0" g="0" b="0"/>
          </a:effectRef>
          <a:fontRef idx="minor"/>
        </p:style>
      </p:sp>
      <p:sp>
        <p:nvSpPr>
          <p:cNvPr id="329" name="CustomShape 78"/>
          <p:cNvSpPr/>
          <p:nvPr/>
        </p:nvSpPr>
        <p:spPr>
          <a:xfrm>
            <a:off x="1379520" y="5580000"/>
            <a:ext cx="1762200" cy="428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Known or User-defined transformations</a:t>
            </a:r>
            <a:endParaRPr lang="en-US" sz="2400" b="0" strike="noStrike" spc="-1">
              <a:solidFill>
                <a:srgbClr val="000000"/>
              </a:solidFill>
              <a:uFill>
                <a:solidFill>
                  <a:srgbClr val="FFFFFF"/>
                </a:solidFill>
              </a:uFill>
              <a:latin typeface="Times New Roman"/>
            </a:endParaRPr>
          </a:p>
        </p:txBody>
      </p:sp>
      <p:sp>
        <p:nvSpPr>
          <p:cNvPr id="330" name="CustomShape 79"/>
          <p:cNvSpPr/>
          <p:nvPr/>
        </p:nvSpPr>
        <p:spPr>
          <a:xfrm>
            <a:off x="7134120" y="600228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31" name="CustomShape 80"/>
          <p:cNvSpPr/>
          <p:nvPr/>
        </p:nvSpPr>
        <p:spPr>
          <a:xfrm>
            <a:off x="7462800" y="5908680"/>
            <a:ext cx="12016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Transformation</a:t>
            </a:r>
            <a:endParaRPr lang="en-US" sz="2400" b="0" strike="noStrike" spc="-1">
              <a:solidFill>
                <a:srgbClr val="000000"/>
              </a:solidFill>
              <a:uFill>
                <a:solidFill>
                  <a:srgbClr val="FFFFFF"/>
                </a:solidFill>
              </a:uFill>
              <a:latin typeface="Times New Roman"/>
            </a:endParaRPr>
          </a:p>
        </p:txBody>
      </p:sp>
      <p:sp>
        <p:nvSpPr>
          <p:cNvPr id="332" name="Line 81"/>
          <p:cNvSpPr/>
          <p:nvPr/>
        </p:nvSpPr>
        <p:spPr>
          <a:xfrm>
            <a:off x="7140600" y="6399360"/>
            <a:ext cx="398520" cy="1440"/>
          </a:xfrm>
          <a:prstGeom prst="line">
            <a:avLst/>
          </a:prstGeom>
          <a:ln w="25560">
            <a:solidFill>
              <a:srgbClr val="000000"/>
            </a:solidFill>
            <a:miter/>
          </a:ln>
        </p:spPr>
        <p:style>
          <a:lnRef idx="0">
            <a:scrgbClr r="0" g="0" b="0"/>
          </a:lnRef>
          <a:fillRef idx="0">
            <a:scrgbClr r="0" g="0" b="0"/>
          </a:fillRef>
          <a:effectRef idx="0">
            <a:scrgbClr r="0" g="0" b="0"/>
          </a:effectRef>
          <a:fontRef idx="minor"/>
        </p:style>
      </p:sp>
      <p:sp>
        <p:nvSpPr>
          <p:cNvPr id="333" name="CustomShape 82"/>
          <p:cNvSpPr/>
          <p:nvPr/>
        </p:nvSpPr>
        <p:spPr>
          <a:xfrm>
            <a:off x="7470720" y="6180120"/>
            <a:ext cx="1168560" cy="428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Same space / Identity xform</a:t>
            </a:r>
            <a:endParaRPr lang="en-US" sz="2400" b="0" strike="noStrike" spc="-1">
              <a:solidFill>
                <a:srgbClr val="000000"/>
              </a:solidFill>
              <a:uFill>
                <a:solidFill>
                  <a:srgbClr val="FFFFFF"/>
                </a:solidFill>
              </a:uFill>
              <a:latin typeface="Times New Roman"/>
            </a:endParaRPr>
          </a:p>
        </p:txBody>
      </p:sp>
      <p:sp>
        <p:nvSpPr>
          <p:cNvPr id="334" name="CustomShape 83"/>
          <p:cNvSpPr/>
          <p:nvPr/>
        </p:nvSpPr>
        <p:spPr>
          <a:xfrm>
            <a:off x="5794200" y="5089680"/>
            <a:ext cx="2616480" cy="733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400" b="0" strike="noStrike" spc="-1">
                <a:solidFill>
                  <a:srgbClr val="000000"/>
                </a:solidFill>
                <a:uFill>
                  <a:solidFill>
                    <a:srgbClr val="FFFFFF"/>
                  </a:solidFill>
                </a:uFill>
                <a:latin typeface="Times New Roman"/>
              </a:rPr>
              <a:t>Atlas information available to any space through shortest chain of xforms</a:t>
            </a:r>
            <a:endParaRPr lang="en-US" sz="2400" b="0" strike="noStrike" spc="-1">
              <a:solidFill>
                <a:srgbClr val="000000"/>
              </a:solidFill>
              <a:uFill>
                <a:solidFill>
                  <a:srgbClr val="FFFFFF"/>
                </a:solidFill>
              </a:uFill>
              <a:latin typeface="Times New Roman"/>
            </a:endParaRPr>
          </a:p>
        </p:txBody>
      </p:sp>
      <p:sp>
        <p:nvSpPr>
          <p:cNvPr id="335" name="CustomShape 84"/>
          <p:cNvSpPr/>
          <p:nvPr/>
        </p:nvSpPr>
        <p:spPr>
          <a:xfrm>
            <a:off x="4194000" y="4773600"/>
            <a:ext cx="900360" cy="704880"/>
          </a:xfrm>
          <a:custGeom>
            <a:avLst/>
            <a:gdLst/>
            <a:ahLst/>
            <a:cxnLst/>
            <a:rect l="l" t="t" r="r" b="b"/>
            <a:pathLst>
              <a:path w="900113" h="704850">
                <a:moveTo>
                  <a:pt x="0" y="704850"/>
                </a:moveTo>
                <a:lnTo>
                  <a:pt x="176213" y="0"/>
                </a:lnTo>
                <a:lnTo>
                  <a:pt x="723901" y="0"/>
                </a:lnTo>
                <a:lnTo>
                  <a:pt x="900113"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36" name="CustomShape 85"/>
          <p:cNvSpPr/>
          <p:nvPr/>
        </p:nvSpPr>
        <p:spPr>
          <a:xfrm>
            <a:off x="3828960" y="501156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37" name="CustomShape 86"/>
          <p:cNvSpPr/>
          <p:nvPr/>
        </p:nvSpPr>
        <p:spPr>
          <a:xfrm>
            <a:off x="4186080" y="4856040"/>
            <a:ext cx="9129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Web-based</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 name="CustomShape 1"/>
          <p:cNvSpPr/>
          <p:nvPr/>
        </p:nvSpPr>
        <p:spPr>
          <a:xfrm>
            <a:off x="76320" y="630360"/>
            <a:ext cx="42750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39" name="CustomShape 2"/>
          <p:cNvSpPr/>
          <p:nvPr/>
        </p:nvSpPr>
        <p:spPr>
          <a:xfrm>
            <a:off x="2151000" y="3664080"/>
            <a:ext cx="2813040" cy="98712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40" name="CustomShape 3"/>
          <p:cNvSpPr/>
          <p:nvPr/>
        </p:nvSpPr>
        <p:spPr>
          <a:xfrm>
            <a:off x="374760" y="2055960"/>
            <a:ext cx="3537000" cy="141120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41" name="CustomShape 4"/>
          <p:cNvSpPr/>
          <p:nvPr/>
        </p:nvSpPr>
        <p:spPr>
          <a:xfrm>
            <a:off x="380880" y="1173240"/>
            <a:ext cx="1209960" cy="703080"/>
          </a:xfrm>
          <a:prstGeom prst="ellipse">
            <a:avLst/>
          </a:prstGeom>
          <a:solidFill>
            <a:srgbClr val="D9D9D9"/>
          </a:solidFill>
          <a:ln w="9360">
            <a:solidFill>
              <a:srgbClr val="000000"/>
            </a:solidFill>
            <a:miter/>
          </a:ln>
        </p:spPr>
        <p:style>
          <a:lnRef idx="0">
            <a:scrgbClr r="0" g="0" b="0"/>
          </a:lnRef>
          <a:fillRef idx="0">
            <a:scrgbClr r="0" g="0" b="0"/>
          </a:fillRef>
          <a:effectRef idx="0">
            <a:scrgbClr r="0" g="0" b="0"/>
          </a:effectRef>
          <a:fontRef idx="minor"/>
        </p:style>
      </p:sp>
      <p:sp>
        <p:nvSpPr>
          <p:cNvPr id="342" name="CustomShape 5"/>
          <p:cNvSpPr/>
          <p:nvPr/>
        </p:nvSpPr>
        <p:spPr>
          <a:xfrm>
            <a:off x="279360" y="147600"/>
            <a:ext cx="83059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60000"/>
              </a:lnSpc>
            </a:pPr>
            <a:r>
              <a:rPr lang="en-US" sz="2400" b="1" strike="noStrike" spc="-1">
                <a:solidFill>
                  <a:srgbClr val="000000"/>
                </a:solidFill>
                <a:uFill>
                  <a:solidFill>
                    <a:srgbClr val="FFFFFF"/>
                  </a:solidFill>
                </a:uFill>
                <a:latin typeface="Times New Roman"/>
              </a:rPr>
              <a:t>Alignment across two sessions</a:t>
            </a:r>
            <a:endParaRPr lang="en-US" sz="2400" b="0" strike="noStrike" spc="-1">
              <a:solidFill>
                <a:srgbClr val="000000"/>
              </a:solidFill>
              <a:uFill>
                <a:solidFill>
                  <a:srgbClr val="FFFFFF"/>
                </a:solidFill>
              </a:uFill>
              <a:latin typeface="Times New Roman"/>
            </a:endParaRPr>
          </a:p>
        </p:txBody>
      </p:sp>
      <p:sp>
        <p:nvSpPr>
          <p:cNvPr id="343" name="CustomShape 6"/>
          <p:cNvSpPr/>
          <p:nvPr/>
        </p:nvSpPr>
        <p:spPr>
          <a:xfrm>
            <a:off x="222120" y="655560"/>
            <a:ext cx="129564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b="0" strike="noStrike" spc="-1">
                <a:solidFill>
                  <a:srgbClr val="000000"/>
                </a:solidFill>
                <a:uFill>
                  <a:solidFill>
                    <a:srgbClr val="FFFFFF"/>
                  </a:solidFill>
                </a:uFill>
                <a:latin typeface="Times New Roman"/>
              </a:rPr>
              <a:t>Session 1</a:t>
            </a:r>
            <a:endParaRPr lang="en-US" sz="2400" b="0" strike="noStrike" spc="-1">
              <a:solidFill>
                <a:srgbClr val="000000"/>
              </a:solidFill>
              <a:uFill>
                <a:solidFill>
                  <a:srgbClr val="FFFFFF"/>
                </a:solidFill>
              </a:uFill>
              <a:latin typeface="Times New Roman"/>
            </a:endParaRPr>
          </a:p>
        </p:txBody>
      </p:sp>
      <p:sp>
        <p:nvSpPr>
          <p:cNvPr id="344" name="CustomShape 7"/>
          <p:cNvSpPr/>
          <p:nvPr/>
        </p:nvSpPr>
        <p:spPr>
          <a:xfrm>
            <a:off x="515880" y="1368360"/>
            <a:ext cx="88272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Anat1</a:t>
            </a:r>
            <a:endParaRPr lang="en-US" sz="2400" b="0" strike="noStrike" spc="-1">
              <a:solidFill>
                <a:srgbClr val="000000"/>
              </a:solidFill>
              <a:uFill>
                <a:solidFill>
                  <a:srgbClr val="FFFFFF"/>
                </a:solidFill>
              </a:uFill>
              <a:latin typeface="Times New Roman"/>
            </a:endParaRPr>
          </a:p>
        </p:txBody>
      </p:sp>
      <p:sp>
        <p:nvSpPr>
          <p:cNvPr id="345" name="CustomShape 8"/>
          <p:cNvSpPr/>
          <p:nvPr/>
        </p:nvSpPr>
        <p:spPr>
          <a:xfrm>
            <a:off x="468360" y="2128680"/>
            <a:ext cx="87768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46" name="CustomShape 9"/>
          <p:cNvSpPr/>
          <p:nvPr/>
        </p:nvSpPr>
        <p:spPr>
          <a:xfrm>
            <a:off x="468360" y="2170080"/>
            <a:ext cx="8809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47" name="CustomShape 10"/>
          <p:cNvSpPr/>
          <p:nvPr/>
        </p:nvSpPr>
        <p:spPr>
          <a:xfrm>
            <a:off x="1519200" y="2130480"/>
            <a:ext cx="87804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48" name="CustomShape 11"/>
          <p:cNvSpPr/>
          <p:nvPr/>
        </p:nvSpPr>
        <p:spPr>
          <a:xfrm>
            <a:off x="151776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49" name="CustomShape 12"/>
          <p:cNvSpPr/>
          <p:nvPr/>
        </p:nvSpPr>
        <p:spPr>
          <a:xfrm>
            <a:off x="271476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50" name="CustomShape 13"/>
          <p:cNvSpPr/>
          <p:nvPr/>
        </p:nvSpPr>
        <p:spPr>
          <a:xfrm>
            <a:off x="2714760" y="2171880"/>
            <a:ext cx="8823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351" name="CustomShape 14"/>
          <p:cNvSpPr/>
          <p:nvPr/>
        </p:nvSpPr>
        <p:spPr>
          <a:xfrm>
            <a:off x="447840" y="2725560"/>
            <a:ext cx="8762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52" name="CustomShape 15"/>
          <p:cNvSpPr/>
          <p:nvPr/>
        </p:nvSpPr>
        <p:spPr>
          <a:xfrm>
            <a:off x="446040" y="27669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53" name="CustomShape 16"/>
          <p:cNvSpPr/>
          <p:nvPr/>
        </p:nvSpPr>
        <p:spPr>
          <a:xfrm>
            <a:off x="149688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54" name="CustomShape 17"/>
          <p:cNvSpPr/>
          <p:nvPr/>
        </p:nvSpPr>
        <p:spPr>
          <a:xfrm>
            <a:off x="149688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55" name="CustomShape 18"/>
          <p:cNvSpPr/>
          <p:nvPr/>
        </p:nvSpPr>
        <p:spPr>
          <a:xfrm>
            <a:off x="269388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56" name="CustomShape 19"/>
          <p:cNvSpPr/>
          <p:nvPr/>
        </p:nvSpPr>
        <p:spPr>
          <a:xfrm>
            <a:off x="2693880" y="2768760"/>
            <a:ext cx="88128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357" name="CustomShape 20"/>
          <p:cNvSpPr/>
          <p:nvPr/>
        </p:nvSpPr>
        <p:spPr>
          <a:xfrm>
            <a:off x="2278080" y="2246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sp>
        <p:nvSpPr>
          <p:cNvPr id="358" name="CustomShape 21"/>
          <p:cNvSpPr/>
          <p:nvPr/>
        </p:nvSpPr>
        <p:spPr>
          <a:xfrm>
            <a:off x="2276640" y="2822400"/>
            <a:ext cx="54576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cxnSp>
        <p:nvCxnSpPr>
          <p:cNvPr id="359" name="Line 22"/>
          <p:cNvCxnSpPr>
            <a:endCxn id="347" idx="0"/>
          </p:cNvCxnSpPr>
          <p:nvPr/>
        </p:nvCxnSpPr>
        <p:spPr>
          <a:xfrm flipH="1">
            <a:off x="1958400" y="1764000"/>
            <a:ext cx="1046520" cy="366840"/>
          </a:xfrm>
          <a:prstGeom prst="curvedConnector3">
            <a:avLst/>
          </a:prstGeom>
          <a:ln w="25560">
            <a:solidFill>
              <a:srgbClr val="00CC99"/>
            </a:solidFill>
            <a:miter/>
            <a:headEnd type="triangle" w="med" len="lg"/>
            <a:tailEnd type="triangle" w="med" len="lg"/>
          </a:ln>
        </p:spPr>
      </p:cxnSp>
      <p:sp>
        <p:nvSpPr>
          <p:cNvPr id="360" name="CustomShape 23"/>
          <p:cNvSpPr/>
          <p:nvPr/>
        </p:nvSpPr>
        <p:spPr>
          <a:xfrm>
            <a:off x="573120" y="4773600"/>
            <a:ext cx="900000" cy="704880"/>
          </a:xfrm>
          <a:custGeom>
            <a:avLst/>
            <a:gdLst/>
            <a:ahLst/>
            <a:cxnLst/>
            <a:rect l="l" t="t" r="r" b="b"/>
            <a:pathLst>
              <a:path w="900112" h="704850">
                <a:moveTo>
                  <a:pt x="0" y="704850"/>
                </a:moveTo>
                <a:lnTo>
                  <a:pt x="176213" y="0"/>
                </a:lnTo>
                <a:lnTo>
                  <a:pt x="723900" y="0"/>
                </a:lnTo>
                <a:lnTo>
                  <a:pt x="900112"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1" name="CustomShape 24"/>
          <p:cNvSpPr/>
          <p:nvPr/>
        </p:nvSpPr>
        <p:spPr>
          <a:xfrm>
            <a:off x="574560" y="4838760"/>
            <a:ext cx="9115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Talairach</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362" name="CustomShape 25"/>
          <p:cNvSpPr/>
          <p:nvPr/>
        </p:nvSpPr>
        <p:spPr>
          <a:xfrm>
            <a:off x="1136520" y="2093760"/>
            <a:ext cx="5176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3" name="CustomShape 26"/>
          <p:cNvSpPr/>
          <p:nvPr/>
        </p:nvSpPr>
        <p:spPr>
          <a:xfrm>
            <a:off x="2276640" y="2138400"/>
            <a:ext cx="51732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4" name="CustomShape 27"/>
          <p:cNvSpPr/>
          <p:nvPr/>
        </p:nvSpPr>
        <p:spPr>
          <a:xfrm>
            <a:off x="1212840" y="2505240"/>
            <a:ext cx="422280" cy="285480"/>
          </a:xfrm>
          <a:custGeom>
            <a:avLst/>
            <a:gdLst/>
            <a:ahLst/>
            <a:cxn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5" name="CustomShape 28"/>
          <p:cNvSpPr/>
          <p:nvPr/>
        </p:nvSpPr>
        <p:spPr>
          <a:xfrm>
            <a:off x="2041560" y="2565360"/>
            <a:ext cx="101520" cy="160200"/>
          </a:xfrm>
          <a:custGeom>
            <a:avLst/>
            <a:gdLst/>
            <a:ahLst/>
            <a:cxnLst/>
            <a:rect l="l" t="t" r="r" b="b"/>
            <a:pathLst>
              <a:path w="8467" h="155575">
                <a:moveTo>
                  <a:pt x="0" y="0"/>
                </a:moveTo>
                <a:cubicBezTo>
                  <a:pt x="4233" y="62177"/>
                  <a:pt x="8467" y="124354"/>
                  <a:pt x="0" y="155575"/>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6" name="CustomShape 29"/>
          <p:cNvSpPr/>
          <p:nvPr/>
        </p:nvSpPr>
        <p:spPr>
          <a:xfrm>
            <a:off x="2298600" y="2489040"/>
            <a:ext cx="492120" cy="320760"/>
          </a:xfrm>
          <a:custGeom>
            <a:avLst/>
            <a:gdLst/>
            <a:ahLst/>
            <a:cxn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7" name="CustomShape 30"/>
          <p:cNvSpPr/>
          <p:nvPr/>
        </p:nvSpPr>
        <p:spPr>
          <a:xfrm flipH="1">
            <a:off x="3292560" y="1819440"/>
            <a:ext cx="487440" cy="2133360"/>
          </a:xfrm>
          <a:custGeom>
            <a:avLst/>
            <a:gdLst/>
            <a:ahLst/>
            <a:cxnLst/>
            <a:rect l="l" t="t" r="r" b="b"/>
            <a:pathLst>
              <a:path w="2447459" h="2089150">
                <a:moveTo>
                  <a:pt x="654437" y="0"/>
                </a:moveTo>
                <a:cubicBezTo>
                  <a:pt x="475578" y="298979"/>
                  <a:pt x="0" y="597958"/>
                  <a:pt x="298837" y="946150"/>
                </a:cubicBezTo>
                <a:cubicBezTo>
                  <a:pt x="597674" y="1294342"/>
                  <a:pt x="2415709" y="1914525"/>
                  <a:pt x="2447459" y="20891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8" name="CustomShape 31"/>
          <p:cNvSpPr/>
          <p:nvPr/>
        </p:nvSpPr>
        <p:spPr>
          <a:xfrm>
            <a:off x="2238480" y="3787920"/>
            <a:ext cx="1187280" cy="704880"/>
          </a:xfrm>
          <a:custGeom>
            <a:avLst/>
            <a:gdLst/>
            <a:ahLst/>
            <a:cxnLst/>
            <a:rect l="l" t="t" r="r" b="b"/>
            <a:pathLst>
              <a:path w="1187450" h="704850">
                <a:moveTo>
                  <a:pt x="0" y="704850"/>
                </a:moveTo>
                <a:lnTo>
                  <a:pt x="176213" y="0"/>
                </a:lnTo>
                <a:lnTo>
                  <a:pt x="1011238" y="0"/>
                </a:lnTo>
                <a:lnTo>
                  <a:pt x="118745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69" name="CustomShape 32"/>
          <p:cNvSpPr/>
          <p:nvPr/>
        </p:nvSpPr>
        <p:spPr>
          <a:xfrm>
            <a:off x="1324080" y="3193920"/>
            <a:ext cx="25876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motion correction xforms from 3dvolreg</a:t>
            </a:r>
            <a:endParaRPr lang="en-US" sz="2400" b="0" strike="noStrike" spc="-1">
              <a:solidFill>
                <a:srgbClr val="000000"/>
              </a:solidFill>
              <a:uFill>
                <a:solidFill>
                  <a:srgbClr val="FFFFFF"/>
                </a:solidFill>
              </a:uFill>
              <a:latin typeface="Times New Roman"/>
            </a:endParaRPr>
          </a:p>
        </p:txBody>
      </p:sp>
      <p:sp>
        <p:nvSpPr>
          <p:cNvPr id="370" name="CustomShape 33"/>
          <p:cNvSpPr/>
          <p:nvPr/>
        </p:nvSpPr>
        <p:spPr>
          <a:xfrm>
            <a:off x="1614600" y="1157400"/>
            <a:ext cx="1631880" cy="763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structural-functional alignment from align_epi_anat.py</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a:t>
            </a:r>
            <a:endParaRPr lang="en-US" sz="2400" b="0" strike="noStrike" spc="-1">
              <a:solidFill>
                <a:srgbClr val="000000"/>
              </a:solidFill>
              <a:uFill>
                <a:solidFill>
                  <a:srgbClr val="FFFFFF"/>
                </a:solidFill>
              </a:uFill>
              <a:latin typeface="Times New Roman"/>
            </a:endParaRPr>
          </a:p>
        </p:txBody>
      </p:sp>
      <p:sp>
        <p:nvSpPr>
          <p:cNvPr id="371" name="CustomShape 34"/>
          <p:cNvSpPr/>
          <p:nvPr/>
        </p:nvSpPr>
        <p:spPr>
          <a:xfrm>
            <a:off x="1741320" y="4773600"/>
            <a:ext cx="901800" cy="704880"/>
          </a:xfrm>
          <a:custGeom>
            <a:avLst/>
            <a:gdLst/>
            <a:ahLst/>
            <a:cxn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72" name="CustomShape 35"/>
          <p:cNvSpPr/>
          <p:nvPr/>
        </p:nvSpPr>
        <p:spPr>
          <a:xfrm>
            <a:off x="1743120" y="4838760"/>
            <a:ext cx="91260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MNI</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373" name="CustomShape 36"/>
          <p:cNvSpPr/>
          <p:nvPr/>
        </p:nvSpPr>
        <p:spPr>
          <a:xfrm>
            <a:off x="2940120" y="4773600"/>
            <a:ext cx="901800" cy="704880"/>
          </a:xfrm>
          <a:custGeom>
            <a:avLst/>
            <a:gdLst/>
            <a:ahLst/>
            <a:cxn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74" name="CustomShape 37"/>
          <p:cNvSpPr/>
          <p:nvPr/>
        </p:nvSpPr>
        <p:spPr>
          <a:xfrm>
            <a:off x="2933640" y="4838760"/>
            <a:ext cx="9111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MNI_ANAT</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375" name="CustomShape 38"/>
          <p:cNvSpPr/>
          <p:nvPr/>
        </p:nvSpPr>
        <p:spPr>
          <a:xfrm>
            <a:off x="3403440" y="3855960"/>
            <a:ext cx="1560600" cy="596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alignment to template xform from @auto_tlrc</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(affine/non-linear)</a:t>
            </a:r>
            <a:endParaRPr lang="en-US" sz="2400" b="0" strike="noStrike" spc="-1">
              <a:solidFill>
                <a:srgbClr val="000000"/>
              </a:solidFill>
              <a:uFill>
                <a:solidFill>
                  <a:srgbClr val="FFFFFF"/>
                </a:solidFill>
              </a:uFill>
              <a:latin typeface="Times New Roman"/>
            </a:endParaRPr>
          </a:p>
        </p:txBody>
      </p:sp>
      <p:sp>
        <p:nvSpPr>
          <p:cNvPr id="376" name="CustomShape 39"/>
          <p:cNvSpPr/>
          <p:nvPr/>
        </p:nvSpPr>
        <p:spPr>
          <a:xfrm>
            <a:off x="2373480" y="3868560"/>
            <a:ext cx="882360" cy="5961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D2A9"/>
          </a:solid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Template (Talairach/MNI/...)</a:t>
            </a:r>
            <a:endParaRPr lang="en-US" sz="2400" b="0" strike="noStrike" spc="-1">
              <a:solidFill>
                <a:srgbClr val="000000"/>
              </a:solidFill>
              <a:uFill>
                <a:solidFill>
                  <a:srgbClr val="FFFFFF"/>
                </a:solidFill>
              </a:uFill>
              <a:latin typeface="Times New Roman"/>
            </a:endParaRPr>
          </a:p>
        </p:txBody>
      </p:sp>
      <p:sp>
        <p:nvSpPr>
          <p:cNvPr id="377" name="CustomShape 40"/>
          <p:cNvSpPr/>
          <p:nvPr/>
        </p:nvSpPr>
        <p:spPr>
          <a:xfrm>
            <a:off x="1415880" y="502128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78" name="CustomShape 41"/>
          <p:cNvSpPr/>
          <p:nvPr/>
        </p:nvSpPr>
        <p:spPr>
          <a:xfrm>
            <a:off x="2575080" y="5011560"/>
            <a:ext cx="388800" cy="127080"/>
          </a:xfrm>
          <a:custGeom>
            <a:avLst/>
            <a:gdLst/>
            <a:ahLst/>
            <a:cxnLst/>
            <a:rect l="0" t="0" r="r" b="b"/>
            <a:pathLst>
              <a:path w="1082" h="355">
                <a:moveTo>
                  <a:pt x="0" y="177"/>
                </a:moveTo>
                <a:lnTo>
                  <a:pt x="176" y="0"/>
                </a:lnTo>
                <a:lnTo>
                  <a:pt x="176" y="88"/>
                </a:lnTo>
                <a:lnTo>
                  <a:pt x="904" y="88"/>
                </a:lnTo>
                <a:lnTo>
                  <a:pt x="904" y="0"/>
                </a:lnTo>
                <a:lnTo>
                  <a:pt x="1081" y="177"/>
                </a:lnTo>
                <a:lnTo>
                  <a:pt x="904" y="354"/>
                </a:lnTo>
                <a:lnTo>
                  <a:pt x="904"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79" name="CustomShape 42"/>
          <p:cNvSpPr/>
          <p:nvPr/>
        </p:nvSpPr>
        <p:spPr>
          <a:xfrm>
            <a:off x="5518080" y="4772160"/>
            <a:ext cx="387360" cy="271440"/>
          </a:xfrm>
          <a:custGeom>
            <a:avLst/>
            <a:gdLst/>
            <a:ahLst/>
            <a:cxnLst/>
            <a:rect l="l" t="t" r="r" b="b"/>
            <a:pathLst>
              <a:path w="387350" h="271463">
                <a:moveTo>
                  <a:pt x="0" y="271463"/>
                </a:moveTo>
                <a:lnTo>
                  <a:pt x="67866" y="0"/>
                </a:lnTo>
                <a:lnTo>
                  <a:pt x="319484" y="0"/>
                </a:lnTo>
                <a:lnTo>
                  <a:pt x="387350" y="271463"/>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80" name="CustomShape 43"/>
          <p:cNvSpPr/>
          <p:nvPr/>
        </p:nvSpPr>
        <p:spPr>
          <a:xfrm>
            <a:off x="5470560" y="5126040"/>
            <a:ext cx="511200" cy="2905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81" name="CustomShape 44"/>
          <p:cNvSpPr/>
          <p:nvPr/>
        </p:nvSpPr>
        <p:spPr>
          <a:xfrm>
            <a:off x="5921280" y="4789440"/>
            <a:ext cx="83052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Resource</a:t>
            </a:r>
            <a:endParaRPr lang="en-US" sz="2400" b="0" strike="noStrike" spc="-1">
              <a:solidFill>
                <a:srgbClr val="000000"/>
              </a:solidFill>
              <a:uFill>
                <a:solidFill>
                  <a:srgbClr val="FFFFFF"/>
                </a:solidFill>
              </a:uFill>
              <a:latin typeface="Times New Roman"/>
            </a:endParaRPr>
          </a:p>
        </p:txBody>
      </p:sp>
      <p:sp>
        <p:nvSpPr>
          <p:cNvPr id="382" name="CustomShape 45"/>
          <p:cNvSpPr/>
          <p:nvPr/>
        </p:nvSpPr>
        <p:spPr>
          <a:xfrm>
            <a:off x="5870520" y="5137200"/>
            <a:ext cx="83016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Dataset</a:t>
            </a:r>
            <a:endParaRPr lang="en-US" sz="2400" b="0" strike="noStrike" spc="-1">
              <a:solidFill>
                <a:srgbClr val="000000"/>
              </a:solidFill>
              <a:uFill>
                <a:solidFill>
                  <a:srgbClr val="FFFFFF"/>
                </a:solidFill>
              </a:uFill>
              <a:latin typeface="Times New Roman"/>
            </a:endParaRPr>
          </a:p>
        </p:txBody>
      </p:sp>
      <p:sp>
        <p:nvSpPr>
          <p:cNvPr id="383" name="CustomShape 46"/>
          <p:cNvSpPr/>
          <p:nvPr/>
        </p:nvSpPr>
        <p:spPr>
          <a:xfrm>
            <a:off x="4452840" y="630360"/>
            <a:ext cx="42768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384" name="CustomShape 47"/>
          <p:cNvSpPr/>
          <p:nvPr/>
        </p:nvSpPr>
        <p:spPr>
          <a:xfrm>
            <a:off x="4751280" y="2055960"/>
            <a:ext cx="3537000" cy="1411200"/>
          </a:xfrm>
          <a:prstGeom prst="rect">
            <a:avLst/>
          </a:prstGeom>
          <a:solidFill>
            <a:srgbClr val="D9D9D9"/>
          </a:solidFill>
          <a:ln>
            <a:noFill/>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385" name="CustomShape 48"/>
          <p:cNvSpPr/>
          <p:nvPr/>
        </p:nvSpPr>
        <p:spPr>
          <a:xfrm>
            <a:off x="4757760" y="1173240"/>
            <a:ext cx="1211400" cy="703080"/>
          </a:xfrm>
          <a:prstGeom prst="ellipse">
            <a:avLst/>
          </a:prstGeom>
          <a:solidFill>
            <a:srgbClr val="D9D9D9"/>
          </a:solidFill>
          <a:ln w="9360">
            <a:solidFill>
              <a:srgbClr val="000000"/>
            </a:solidFill>
            <a:miter/>
          </a:ln>
        </p:spPr>
        <p:style>
          <a:lnRef idx="0">
            <a:scrgbClr r="0" g="0" b="0"/>
          </a:lnRef>
          <a:fillRef idx="0">
            <a:scrgbClr r="0" g="0" b="0"/>
          </a:fillRef>
          <a:effectRef idx="0">
            <a:scrgbClr r="0" g="0" b="0"/>
          </a:effectRef>
          <a:fontRef idx="minor"/>
        </p:style>
      </p:sp>
      <p:sp>
        <p:nvSpPr>
          <p:cNvPr id="386" name="CustomShape 49"/>
          <p:cNvSpPr/>
          <p:nvPr/>
        </p:nvSpPr>
        <p:spPr>
          <a:xfrm>
            <a:off x="4600440" y="655560"/>
            <a:ext cx="129564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b="0" strike="noStrike" spc="-1">
                <a:solidFill>
                  <a:srgbClr val="000000"/>
                </a:solidFill>
                <a:uFill>
                  <a:solidFill>
                    <a:srgbClr val="FFFFFF"/>
                  </a:solidFill>
                </a:uFill>
                <a:latin typeface="Times New Roman"/>
              </a:rPr>
              <a:t>Session 2</a:t>
            </a:r>
            <a:endParaRPr lang="en-US" sz="2400" b="0" strike="noStrike" spc="-1">
              <a:solidFill>
                <a:srgbClr val="000000"/>
              </a:solidFill>
              <a:uFill>
                <a:solidFill>
                  <a:srgbClr val="FFFFFF"/>
                </a:solidFill>
              </a:uFill>
              <a:latin typeface="Times New Roman"/>
            </a:endParaRPr>
          </a:p>
        </p:txBody>
      </p:sp>
      <p:sp>
        <p:nvSpPr>
          <p:cNvPr id="387" name="CustomShape 50"/>
          <p:cNvSpPr/>
          <p:nvPr/>
        </p:nvSpPr>
        <p:spPr>
          <a:xfrm>
            <a:off x="4894200" y="1368360"/>
            <a:ext cx="88128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Anat2</a:t>
            </a:r>
            <a:endParaRPr lang="en-US" sz="2400" b="0" strike="noStrike" spc="-1">
              <a:solidFill>
                <a:srgbClr val="000000"/>
              </a:solidFill>
              <a:uFill>
                <a:solidFill>
                  <a:srgbClr val="FFFFFF"/>
                </a:solidFill>
              </a:uFill>
              <a:latin typeface="Times New Roman"/>
            </a:endParaRPr>
          </a:p>
        </p:txBody>
      </p:sp>
      <p:sp>
        <p:nvSpPr>
          <p:cNvPr id="388" name="CustomShape 51"/>
          <p:cNvSpPr/>
          <p:nvPr/>
        </p:nvSpPr>
        <p:spPr>
          <a:xfrm>
            <a:off x="4844880" y="212868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89" name="CustomShape 52"/>
          <p:cNvSpPr/>
          <p:nvPr/>
        </p:nvSpPr>
        <p:spPr>
          <a:xfrm>
            <a:off x="4844880" y="21700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90" name="CustomShape 53"/>
          <p:cNvSpPr/>
          <p:nvPr/>
        </p:nvSpPr>
        <p:spPr>
          <a:xfrm>
            <a:off x="589608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91" name="CustomShape 54"/>
          <p:cNvSpPr/>
          <p:nvPr/>
        </p:nvSpPr>
        <p:spPr>
          <a:xfrm>
            <a:off x="589608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92" name="CustomShape 55"/>
          <p:cNvSpPr/>
          <p:nvPr/>
        </p:nvSpPr>
        <p:spPr>
          <a:xfrm>
            <a:off x="7093080" y="2130480"/>
            <a:ext cx="877680" cy="43956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93" name="CustomShape 56"/>
          <p:cNvSpPr/>
          <p:nvPr/>
        </p:nvSpPr>
        <p:spPr>
          <a:xfrm>
            <a:off x="7091280" y="217188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EPI_RUN1</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394" name="CustomShape 57"/>
          <p:cNvSpPr/>
          <p:nvPr/>
        </p:nvSpPr>
        <p:spPr>
          <a:xfrm>
            <a:off x="4824360" y="272556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95" name="CustomShape 58"/>
          <p:cNvSpPr/>
          <p:nvPr/>
        </p:nvSpPr>
        <p:spPr>
          <a:xfrm>
            <a:off x="4824360" y="2766960"/>
            <a:ext cx="88128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TR=0</a:t>
            </a:r>
            <a:endParaRPr lang="en-US" sz="2400" b="0" strike="noStrike" spc="-1">
              <a:solidFill>
                <a:srgbClr val="000000"/>
              </a:solidFill>
              <a:uFill>
                <a:solidFill>
                  <a:srgbClr val="FFFFFF"/>
                </a:solidFill>
              </a:uFill>
              <a:latin typeface="Times New Roman"/>
            </a:endParaRPr>
          </a:p>
        </p:txBody>
      </p:sp>
      <p:sp>
        <p:nvSpPr>
          <p:cNvPr id="396" name="CustomShape 59"/>
          <p:cNvSpPr/>
          <p:nvPr/>
        </p:nvSpPr>
        <p:spPr>
          <a:xfrm>
            <a:off x="5875200" y="2728800"/>
            <a:ext cx="87804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97" name="CustomShape 60"/>
          <p:cNvSpPr/>
          <p:nvPr/>
        </p:nvSpPr>
        <p:spPr>
          <a:xfrm>
            <a:off x="587376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TR=1</a:t>
            </a:r>
            <a:endParaRPr lang="en-US" sz="2400" b="0" strike="noStrike" spc="-1">
              <a:solidFill>
                <a:srgbClr val="000000"/>
              </a:solidFill>
              <a:uFill>
                <a:solidFill>
                  <a:srgbClr val="FFFFFF"/>
                </a:solidFill>
              </a:uFill>
              <a:latin typeface="Times New Roman"/>
            </a:endParaRPr>
          </a:p>
        </p:txBody>
      </p:sp>
      <p:sp>
        <p:nvSpPr>
          <p:cNvPr id="398" name="CustomShape 61"/>
          <p:cNvSpPr/>
          <p:nvPr/>
        </p:nvSpPr>
        <p:spPr>
          <a:xfrm>
            <a:off x="7070760" y="2728800"/>
            <a:ext cx="877680" cy="439920"/>
          </a:xfrm>
          <a:prstGeom prst="ellipse">
            <a:avLst/>
          </a:pr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399" name="CustomShape 62"/>
          <p:cNvSpPr/>
          <p:nvPr/>
        </p:nvSpPr>
        <p:spPr>
          <a:xfrm>
            <a:off x="7070760" y="2768760"/>
            <a:ext cx="88272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EPI_RUN2</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TR=n</a:t>
            </a:r>
            <a:endParaRPr lang="en-US" sz="2400" b="0" strike="noStrike" spc="-1">
              <a:solidFill>
                <a:srgbClr val="000000"/>
              </a:solidFill>
              <a:uFill>
                <a:solidFill>
                  <a:srgbClr val="FFFFFF"/>
                </a:solidFill>
              </a:uFill>
              <a:latin typeface="Times New Roman"/>
            </a:endParaRPr>
          </a:p>
        </p:txBody>
      </p:sp>
      <p:sp>
        <p:nvSpPr>
          <p:cNvPr id="400" name="CustomShape 63"/>
          <p:cNvSpPr/>
          <p:nvPr/>
        </p:nvSpPr>
        <p:spPr>
          <a:xfrm>
            <a:off x="6654960" y="2246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sp>
        <p:nvSpPr>
          <p:cNvPr id="401" name="CustomShape 64"/>
          <p:cNvSpPr/>
          <p:nvPr/>
        </p:nvSpPr>
        <p:spPr>
          <a:xfrm>
            <a:off x="6654960" y="2822400"/>
            <a:ext cx="5443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0" strike="noStrike" spc="-1">
                <a:solidFill>
                  <a:srgbClr val="000000"/>
                </a:solidFill>
                <a:uFill>
                  <a:solidFill>
                    <a:srgbClr val="FFFFFF"/>
                  </a:solidFill>
                </a:uFill>
                <a:latin typeface="Times New Roman"/>
              </a:rPr>
              <a:t>...</a:t>
            </a:r>
          </a:p>
        </p:txBody>
      </p:sp>
      <p:cxnSp>
        <p:nvCxnSpPr>
          <p:cNvPr id="402" name="Line 65"/>
          <p:cNvCxnSpPr>
            <a:endCxn id="390" idx="0"/>
          </p:cNvCxnSpPr>
          <p:nvPr/>
        </p:nvCxnSpPr>
        <p:spPr>
          <a:xfrm>
            <a:off x="3861360" y="1764000"/>
            <a:ext cx="2473920" cy="366840"/>
          </a:xfrm>
          <a:prstGeom prst="curvedConnector3">
            <a:avLst/>
          </a:prstGeom>
          <a:ln w="25560">
            <a:solidFill>
              <a:srgbClr val="00CC99"/>
            </a:solidFill>
            <a:miter/>
            <a:headEnd type="triangle" w="med" len="lg"/>
            <a:tailEnd type="triangle" w="med" len="lg"/>
          </a:ln>
        </p:spPr>
      </p:cxnSp>
      <p:sp>
        <p:nvSpPr>
          <p:cNvPr id="403" name="CustomShape 66"/>
          <p:cNvSpPr/>
          <p:nvPr/>
        </p:nvSpPr>
        <p:spPr>
          <a:xfrm>
            <a:off x="5513400" y="2093760"/>
            <a:ext cx="5176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04" name="CustomShape 67"/>
          <p:cNvSpPr/>
          <p:nvPr/>
        </p:nvSpPr>
        <p:spPr>
          <a:xfrm>
            <a:off x="6654960" y="2138400"/>
            <a:ext cx="515880" cy="88920"/>
          </a:xfrm>
          <a:custGeom>
            <a:avLst/>
            <a:gdLst/>
            <a:ahLst/>
            <a:cxn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05" name="CustomShape 68"/>
          <p:cNvSpPr/>
          <p:nvPr/>
        </p:nvSpPr>
        <p:spPr>
          <a:xfrm>
            <a:off x="5589720" y="2505240"/>
            <a:ext cx="422280" cy="285480"/>
          </a:xfrm>
          <a:custGeom>
            <a:avLst/>
            <a:gdLst/>
            <a:ahLst/>
            <a:cxn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06" name="CustomShape 69"/>
          <p:cNvSpPr/>
          <p:nvPr/>
        </p:nvSpPr>
        <p:spPr>
          <a:xfrm>
            <a:off x="6418440" y="2565360"/>
            <a:ext cx="101520" cy="160200"/>
          </a:xfrm>
          <a:custGeom>
            <a:avLst/>
            <a:gdLst/>
            <a:ahLst/>
            <a:cxnLst/>
            <a:rect l="l" t="t" r="r" b="b"/>
            <a:pathLst>
              <a:path w="8467" h="155575">
                <a:moveTo>
                  <a:pt x="0" y="0"/>
                </a:moveTo>
                <a:cubicBezTo>
                  <a:pt x="4233" y="62177"/>
                  <a:pt x="8467" y="124354"/>
                  <a:pt x="0" y="155575"/>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07" name="CustomShape 70"/>
          <p:cNvSpPr/>
          <p:nvPr/>
        </p:nvSpPr>
        <p:spPr>
          <a:xfrm>
            <a:off x="6675480" y="2489040"/>
            <a:ext cx="492120" cy="320760"/>
          </a:xfrm>
          <a:custGeom>
            <a:avLst/>
            <a:gdLst/>
            <a:ahLst/>
            <a:cxn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type="stealth" w="med" len="med"/>
            <a:tailEnd type="stealth" w="med" len="med"/>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08" name="CustomShape 71"/>
          <p:cNvSpPr/>
          <p:nvPr/>
        </p:nvSpPr>
        <p:spPr>
          <a:xfrm>
            <a:off x="5702400" y="3193920"/>
            <a:ext cx="25858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motion correction xforms from 3dvolreg</a:t>
            </a:r>
            <a:endParaRPr lang="en-US" sz="2400" b="0" strike="noStrike" spc="-1">
              <a:solidFill>
                <a:srgbClr val="000000"/>
              </a:solidFill>
              <a:uFill>
                <a:solidFill>
                  <a:srgbClr val="FFFFFF"/>
                </a:solidFill>
              </a:uFill>
              <a:latin typeface="Times New Roman"/>
            </a:endParaRPr>
          </a:p>
        </p:txBody>
      </p:sp>
      <p:sp>
        <p:nvSpPr>
          <p:cNvPr id="409" name="CustomShape 72"/>
          <p:cNvSpPr/>
          <p:nvPr/>
        </p:nvSpPr>
        <p:spPr>
          <a:xfrm>
            <a:off x="5991120" y="1157400"/>
            <a:ext cx="1631880" cy="763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100" b="0" strike="noStrike" spc="-1">
                <a:solidFill>
                  <a:srgbClr val="000000"/>
                </a:solidFill>
                <a:uFill>
                  <a:solidFill>
                    <a:srgbClr val="FFFFFF"/>
                  </a:solidFill>
                </a:uFill>
                <a:latin typeface="Times New Roman"/>
              </a:rPr>
              <a:t>structural-functional alignment from align_epi_anat.py</a:t>
            </a:r>
            <a:endParaRPr lang="en-US" sz="2400" b="0" strike="noStrike" spc="-1">
              <a:solidFill>
                <a:srgbClr val="000000"/>
              </a:solidFill>
              <a:uFill>
                <a:solidFill>
                  <a:srgbClr val="FFFFFF"/>
                </a:solidFill>
              </a:uFill>
              <a:latin typeface="Times New Roman"/>
            </a:endParaRPr>
          </a:p>
          <a:p>
            <a:r>
              <a:rPr lang="en-US" sz="1100" b="0" strike="noStrike" spc="-1">
                <a:solidFill>
                  <a:srgbClr val="000000"/>
                </a:solidFill>
                <a:uFill>
                  <a:solidFill>
                    <a:srgbClr val="FFFFFF"/>
                  </a:solidFill>
                </a:uFill>
                <a:latin typeface="Times New Roman"/>
              </a:rPr>
              <a:t>(affine)</a:t>
            </a:r>
            <a:endParaRPr lang="en-US" sz="2400" b="0" strike="noStrike" spc="-1">
              <a:solidFill>
                <a:srgbClr val="000000"/>
              </a:solidFill>
              <a:uFill>
                <a:solidFill>
                  <a:srgbClr val="FFFFFF"/>
                </a:solidFill>
              </a:uFill>
              <a:latin typeface="Times New Roman"/>
            </a:endParaRPr>
          </a:p>
        </p:txBody>
      </p:sp>
      <p:sp>
        <p:nvSpPr>
          <p:cNvPr id="410" name="Line 73"/>
          <p:cNvSpPr/>
          <p:nvPr/>
        </p:nvSpPr>
        <p:spPr>
          <a:xfrm>
            <a:off x="1590840" y="1525680"/>
            <a:ext cx="3166920" cy="1440"/>
          </a:xfrm>
          <a:prstGeom prst="line">
            <a:avLst/>
          </a:prstGeom>
          <a:ln w="25560">
            <a:solidFill>
              <a:srgbClr val="00FBBB"/>
            </a:solidFill>
            <a:miter/>
            <a:headEnd type="triangle" w="med" len="med"/>
            <a:tailEnd type="triangle" w="med" len="med"/>
          </a:ln>
        </p:spPr>
        <p:style>
          <a:lnRef idx="0">
            <a:scrgbClr r="0" g="0" b="0"/>
          </a:lnRef>
          <a:fillRef idx="0">
            <a:scrgbClr r="0" g="0" b="0"/>
          </a:fillRef>
          <a:effectRef idx="0">
            <a:scrgbClr r="0" g="0" b="0"/>
          </a:effectRef>
          <a:fontRef idx="minor"/>
        </p:style>
      </p:sp>
      <p:sp>
        <p:nvSpPr>
          <p:cNvPr id="411" name="Line 74"/>
          <p:cNvSpPr/>
          <p:nvPr/>
        </p:nvSpPr>
        <p:spPr>
          <a:xfrm flipV="1">
            <a:off x="5951520" y="1523520"/>
            <a:ext cx="1803240" cy="17640"/>
          </a:xfrm>
          <a:prstGeom prst="line">
            <a:avLst/>
          </a:prstGeom>
          <a:ln w="25560">
            <a:solidFill>
              <a:srgbClr val="404040"/>
            </a:solidFill>
            <a:miter/>
          </a:ln>
        </p:spPr>
        <p:style>
          <a:lnRef idx="0">
            <a:scrgbClr r="0" g="0" b="0"/>
          </a:lnRef>
          <a:fillRef idx="0">
            <a:scrgbClr r="0" g="0" b="0"/>
          </a:fillRef>
          <a:effectRef idx="0">
            <a:scrgbClr r="0" g="0" b="0"/>
          </a:effectRef>
          <a:fontRef idx="minor"/>
        </p:style>
      </p:sp>
      <p:sp>
        <p:nvSpPr>
          <p:cNvPr id="412" name="CustomShape 75"/>
          <p:cNvSpPr/>
          <p:nvPr/>
        </p:nvSpPr>
        <p:spPr>
          <a:xfrm>
            <a:off x="7658280" y="1185840"/>
            <a:ext cx="900000" cy="703440"/>
          </a:xfrm>
          <a:custGeom>
            <a:avLst/>
            <a:gdLst/>
            <a:ahLst/>
            <a:cxnLst/>
            <a:rect l="l" t="t" r="r" b="b"/>
            <a:pathLst>
              <a:path w="900113" h="703262">
                <a:moveTo>
                  <a:pt x="0" y="703262"/>
                </a:moveTo>
                <a:lnTo>
                  <a:pt x="175816" y="0"/>
                </a:lnTo>
                <a:lnTo>
                  <a:pt x="724298" y="0"/>
                </a:lnTo>
                <a:lnTo>
                  <a:pt x="900113" y="703262"/>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13" name="CustomShape 76"/>
          <p:cNvSpPr/>
          <p:nvPr/>
        </p:nvSpPr>
        <p:spPr>
          <a:xfrm>
            <a:off x="7659720" y="1249200"/>
            <a:ext cx="911160" cy="459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Freesurfer</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Seg. (Atlas)</a:t>
            </a:r>
            <a:endParaRPr lang="en-US" sz="2400" b="0" strike="noStrike" spc="-1">
              <a:solidFill>
                <a:srgbClr val="000000"/>
              </a:solidFill>
              <a:uFill>
                <a:solidFill>
                  <a:srgbClr val="FFFFFF"/>
                </a:solidFill>
              </a:uFill>
              <a:latin typeface="Times New Roman"/>
            </a:endParaRPr>
          </a:p>
        </p:txBody>
      </p:sp>
      <p:sp>
        <p:nvSpPr>
          <p:cNvPr id="414" name="Line 77"/>
          <p:cNvSpPr/>
          <p:nvPr/>
        </p:nvSpPr>
        <p:spPr>
          <a:xfrm flipH="1">
            <a:off x="2531880" y="4521240"/>
            <a:ext cx="277560" cy="482400"/>
          </a:xfrm>
          <a:prstGeom prst="line">
            <a:avLst/>
          </a:prstGeom>
          <a:ln w="25560">
            <a:solidFill>
              <a:srgbClr val="000000"/>
            </a:solidFill>
            <a:miter/>
          </a:ln>
        </p:spPr>
        <p:style>
          <a:lnRef idx="0">
            <a:scrgbClr r="0" g="0" b="0"/>
          </a:lnRef>
          <a:fillRef idx="0">
            <a:scrgbClr r="0" g="0" b="0"/>
          </a:fillRef>
          <a:effectRef idx="0">
            <a:scrgbClr r="0" g="0" b="0"/>
          </a:effectRef>
          <a:fontRef idx="minor"/>
        </p:style>
      </p:sp>
      <p:sp>
        <p:nvSpPr>
          <p:cNvPr id="415" name="CustomShape 78"/>
          <p:cNvSpPr/>
          <p:nvPr/>
        </p:nvSpPr>
        <p:spPr>
          <a:xfrm>
            <a:off x="1379520" y="5580000"/>
            <a:ext cx="1762200" cy="428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Known or User-defined transformations</a:t>
            </a:r>
            <a:endParaRPr lang="en-US" sz="2400" b="0" strike="noStrike" spc="-1">
              <a:solidFill>
                <a:srgbClr val="000000"/>
              </a:solidFill>
              <a:uFill>
                <a:solidFill>
                  <a:srgbClr val="FFFFFF"/>
                </a:solidFill>
              </a:uFill>
              <a:latin typeface="Times New Roman"/>
            </a:endParaRPr>
          </a:p>
        </p:txBody>
      </p:sp>
      <p:sp>
        <p:nvSpPr>
          <p:cNvPr id="416" name="CustomShape 79"/>
          <p:cNvSpPr/>
          <p:nvPr/>
        </p:nvSpPr>
        <p:spPr>
          <a:xfrm>
            <a:off x="7134120" y="487512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417" name="CustomShape 80"/>
          <p:cNvSpPr/>
          <p:nvPr/>
        </p:nvSpPr>
        <p:spPr>
          <a:xfrm>
            <a:off x="7462800" y="4781520"/>
            <a:ext cx="1201680" cy="26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Transformation</a:t>
            </a:r>
            <a:endParaRPr lang="en-US" sz="2400" b="0" strike="noStrike" spc="-1">
              <a:solidFill>
                <a:srgbClr val="000000"/>
              </a:solidFill>
              <a:uFill>
                <a:solidFill>
                  <a:srgbClr val="FFFFFF"/>
                </a:solidFill>
              </a:uFill>
              <a:latin typeface="Times New Roman"/>
            </a:endParaRPr>
          </a:p>
        </p:txBody>
      </p:sp>
      <p:sp>
        <p:nvSpPr>
          <p:cNvPr id="418" name="Line 81"/>
          <p:cNvSpPr/>
          <p:nvPr/>
        </p:nvSpPr>
        <p:spPr>
          <a:xfrm>
            <a:off x="7140600" y="5272200"/>
            <a:ext cx="398520" cy="1440"/>
          </a:xfrm>
          <a:prstGeom prst="line">
            <a:avLst/>
          </a:prstGeom>
          <a:ln w="25560">
            <a:solidFill>
              <a:srgbClr val="000000"/>
            </a:solidFill>
            <a:miter/>
          </a:ln>
        </p:spPr>
        <p:style>
          <a:lnRef idx="0">
            <a:scrgbClr r="0" g="0" b="0"/>
          </a:lnRef>
          <a:fillRef idx="0">
            <a:scrgbClr r="0" g="0" b="0"/>
          </a:fillRef>
          <a:effectRef idx="0">
            <a:scrgbClr r="0" g="0" b="0"/>
          </a:effectRef>
          <a:fontRef idx="minor"/>
        </p:style>
      </p:sp>
      <p:sp>
        <p:nvSpPr>
          <p:cNvPr id="419" name="CustomShape 82"/>
          <p:cNvSpPr/>
          <p:nvPr/>
        </p:nvSpPr>
        <p:spPr>
          <a:xfrm>
            <a:off x="7470720" y="5052960"/>
            <a:ext cx="1168560" cy="428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100" b="0" strike="noStrike" spc="-1">
                <a:solidFill>
                  <a:srgbClr val="000000"/>
                </a:solidFill>
                <a:uFill>
                  <a:solidFill>
                    <a:srgbClr val="FFFFFF"/>
                  </a:solidFill>
                </a:uFill>
                <a:latin typeface="Times New Roman"/>
              </a:rPr>
              <a:t>Same space / Identity xform</a:t>
            </a:r>
            <a:endParaRPr lang="en-US" sz="2400" b="0" strike="noStrike" spc="-1">
              <a:solidFill>
                <a:srgbClr val="000000"/>
              </a:solidFill>
              <a:uFill>
                <a:solidFill>
                  <a:srgbClr val="FFFFFF"/>
                </a:solidFill>
              </a:uFill>
              <a:latin typeface="Times New Roman"/>
            </a:endParaRPr>
          </a:p>
        </p:txBody>
      </p:sp>
      <p:sp>
        <p:nvSpPr>
          <p:cNvPr id="420" name="CustomShape 83"/>
          <p:cNvSpPr/>
          <p:nvPr/>
        </p:nvSpPr>
        <p:spPr>
          <a:xfrm>
            <a:off x="5794200" y="3962520"/>
            <a:ext cx="2616480" cy="733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400" b="0" strike="noStrike" spc="-1">
                <a:solidFill>
                  <a:srgbClr val="000000"/>
                </a:solidFill>
                <a:uFill>
                  <a:solidFill>
                    <a:srgbClr val="FFFFFF"/>
                  </a:solidFill>
                </a:uFill>
                <a:latin typeface="Times New Roman"/>
              </a:rPr>
              <a:t>Atlas information available to any space through shortest chain of xforms</a:t>
            </a:r>
            <a:endParaRPr lang="en-US" sz="2400" b="0" strike="noStrike" spc="-1">
              <a:solidFill>
                <a:srgbClr val="000000"/>
              </a:solidFill>
              <a:uFill>
                <a:solidFill>
                  <a:srgbClr val="FFFFFF"/>
                </a:solidFill>
              </a:uFill>
              <a:latin typeface="Times New Roman"/>
            </a:endParaRPr>
          </a:p>
        </p:txBody>
      </p:sp>
      <p:sp>
        <p:nvSpPr>
          <p:cNvPr id="421" name="CustomShape 84"/>
          <p:cNvSpPr/>
          <p:nvPr/>
        </p:nvSpPr>
        <p:spPr>
          <a:xfrm>
            <a:off x="4194000" y="4773600"/>
            <a:ext cx="900360" cy="704880"/>
          </a:xfrm>
          <a:custGeom>
            <a:avLst/>
            <a:gdLst/>
            <a:ahLst/>
            <a:cxnLst/>
            <a:rect l="l" t="t" r="r" b="b"/>
            <a:pathLst>
              <a:path w="900113" h="704850">
                <a:moveTo>
                  <a:pt x="0" y="704850"/>
                </a:moveTo>
                <a:lnTo>
                  <a:pt x="176213" y="0"/>
                </a:lnTo>
                <a:lnTo>
                  <a:pt x="723901" y="0"/>
                </a:lnTo>
                <a:lnTo>
                  <a:pt x="900113"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
        <p:nvSpPr>
          <p:cNvPr id="422" name="CustomShape 85"/>
          <p:cNvSpPr/>
          <p:nvPr/>
        </p:nvSpPr>
        <p:spPr>
          <a:xfrm>
            <a:off x="3828960" y="5011560"/>
            <a:ext cx="387360" cy="127080"/>
          </a:xfrm>
          <a:custGeom>
            <a:avLst/>
            <a:gdLst/>
            <a:ahLst/>
            <a:cxn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scrgbClr r="0" g="0" b="0"/>
          </a:lnRef>
          <a:fillRef idx="0">
            <a:scrgbClr r="0" g="0" b="0"/>
          </a:fillRef>
          <a:effectRef idx="0">
            <a:scrgbClr r="0" g="0" b="0"/>
          </a:effectRef>
          <a:fontRef idx="minor"/>
        </p:style>
      </p:sp>
      <p:sp>
        <p:nvSpPr>
          <p:cNvPr id="423" name="CustomShape 86"/>
          <p:cNvSpPr/>
          <p:nvPr/>
        </p:nvSpPr>
        <p:spPr>
          <a:xfrm>
            <a:off x="4186080" y="4856040"/>
            <a:ext cx="91296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000" b="0" strike="noStrike" spc="-1">
                <a:solidFill>
                  <a:srgbClr val="000000"/>
                </a:solidFill>
                <a:uFill>
                  <a:solidFill>
                    <a:srgbClr val="FFFFFF"/>
                  </a:solidFill>
                </a:uFill>
                <a:latin typeface="Times New Roman"/>
              </a:rPr>
              <a:t>Web-based</a:t>
            </a:r>
            <a:endParaRPr lang="en-US" sz="2400" b="0" strike="noStrike" spc="-1">
              <a:solidFill>
                <a:srgbClr val="000000"/>
              </a:solidFill>
              <a:uFill>
                <a:solidFill>
                  <a:srgbClr val="FFFFFF"/>
                </a:solidFill>
              </a:uFill>
              <a:latin typeface="Times New Roman"/>
            </a:endParaRPr>
          </a:p>
          <a:p>
            <a:pPr algn="ctr"/>
            <a:r>
              <a:rPr lang="en-US" sz="1000" b="0" strike="noStrike" spc="-1">
                <a:solidFill>
                  <a:srgbClr val="000000"/>
                </a:solidFill>
                <a:uFill>
                  <a:solidFill>
                    <a:srgbClr val="FFFFFF"/>
                  </a:solidFill>
                </a:uFill>
                <a:latin typeface="Times New Roman"/>
              </a:rPr>
              <a:t>Atlas</a:t>
            </a:r>
            <a:endParaRPr lang="en-US" sz="2400" b="0" strike="noStrike" spc="-1">
              <a:solidFill>
                <a:srgbClr val="000000"/>
              </a:solidFill>
              <a:uFill>
                <a:solidFill>
                  <a:srgbClr val="FFFFFF"/>
                </a:solidFill>
              </a:uFill>
              <a:latin typeface="Times New Roman"/>
            </a:endParaRPr>
          </a:p>
        </p:txBody>
      </p:sp>
      <p:sp>
        <p:nvSpPr>
          <p:cNvPr id="424" name="CustomShape 87"/>
          <p:cNvSpPr/>
          <p:nvPr/>
        </p:nvSpPr>
        <p:spPr>
          <a:xfrm>
            <a:off x="2827440" y="1163520"/>
            <a:ext cx="1211040" cy="703440"/>
          </a:xfrm>
          <a:prstGeom prst="ellipse">
            <a:avLst/>
          </a:prstGeom>
          <a:solidFill>
            <a:srgbClr val="D9D9D9"/>
          </a:solidFill>
          <a:ln w="9360">
            <a:solidFill>
              <a:srgbClr val="000000"/>
            </a:solidFill>
            <a:miter/>
          </a:ln>
        </p:spPr>
        <p:style>
          <a:lnRef idx="0">
            <a:scrgbClr r="0" g="0" b="0"/>
          </a:lnRef>
          <a:fillRef idx="0">
            <a:scrgbClr r="0" g="0" b="0"/>
          </a:fillRef>
          <a:effectRef idx="0">
            <a:scrgbClr r="0" g="0" b="0"/>
          </a:effectRef>
          <a:fontRef idx="minor"/>
        </p:style>
      </p:sp>
      <p:sp>
        <p:nvSpPr>
          <p:cNvPr id="425" name="CustomShape 88"/>
          <p:cNvSpPr/>
          <p:nvPr/>
        </p:nvSpPr>
        <p:spPr>
          <a:xfrm>
            <a:off x="2984400" y="1297080"/>
            <a:ext cx="881280" cy="459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200" b="0" strike="noStrike" spc="-1">
                <a:solidFill>
                  <a:srgbClr val="000000"/>
                </a:solidFill>
                <a:uFill>
                  <a:solidFill>
                    <a:srgbClr val="FFFFFF"/>
                  </a:solidFill>
                </a:uFill>
                <a:latin typeface="Times New Roman"/>
              </a:rPr>
              <a:t>In-between anat</a:t>
            </a:r>
            <a:endParaRPr lang="en-US" sz="2400" b="0" strike="noStrike" spc="-1">
              <a:solidFill>
                <a:srgbClr val="000000"/>
              </a:solidFill>
              <a:uFill>
                <a:solidFill>
                  <a:srgbClr val="FFFFFF"/>
                </a:solidFill>
              </a:uFill>
              <a:latin typeface="Times New Roman"/>
            </a:endParaRPr>
          </a:p>
        </p:txBody>
      </p:sp>
      <p:sp>
        <p:nvSpPr>
          <p:cNvPr id="426" name="CustomShape 89"/>
          <p:cNvSpPr/>
          <p:nvPr/>
        </p:nvSpPr>
        <p:spPr>
          <a:xfrm>
            <a:off x="304920" y="5908680"/>
            <a:ext cx="853416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http://afni.nimh.nih.gov/sscc/dglen/alignmentacross2sessions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7" name="CustomShape 1"/>
          <p:cNvSpPr/>
          <p:nvPr/>
        </p:nvSpPr>
        <p:spPr>
          <a:xfrm>
            <a:off x="1211400" y="609480"/>
            <a:ext cx="6440400" cy="627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1" strike="noStrike" spc="-1">
                <a:solidFill>
                  <a:srgbClr val="000000"/>
                </a:solidFill>
                <a:uFill>
                  <a:solidFill>
                    <a:srgbClr val="FFFFFF"/>
                  </a:solidFill>
                </a:uFill>
                <a:latin typeface="Times New Roman"/>
              </a:rPr>
              <a:t>Nonlinear Warping</a:t>
            </a:r>
            <a:endParaRPr lang="en-US" sz="2400" b="0" strike="noStrike" spc="-1">
              <a:solidFill>
                <a:srgbClr val="000000"/>
              </a:solidFill>
              <a:uFill>
                <a:solidFill>
                  <a:srgbClr val="FFFFFF"/>
                </a:solidFill>
              </a:uFill>
              <a:latin typeface="Times New Roman"/>
            </a:endParaRPr>
          </a:p>
        </p:txBody>
      </p:sp>
      <p:sp>
        <p:nvSpPr>
          <p:cNvPr id="428"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3560">
              <a:lnSpc>
                <a:spcPct val="100000"/>
              </a:lnSpc>
            </a:pPr>
            <a:r>
              <a:rPr lang="en-US" sz="1800" b="1" strike="noStrike" spc="-1">
                <a:solidFill>
                  <a:srgbClr val="000000"/>
                </a:solidFill>
                <a:uFill>
                  <a:solidFill>
                    <a:srgbClr val="FFFFFF"/>
                  </a:solidFill>
                </a:uFill>
                <a:latin typeface="Times New Roman"/>
                <a:ea typeface="Times New Roman"/>
              </a:rPr>
              <a:t>3dQwarp</a:t>
            </a:r>
            <a:r>
              <a:rPr lang="en-US" sz="1800" b="0" strike="noStrike" spc="-1">
                <a:solidFill>
                  <a:srgbClr val="000000"/>
                </a:solidFill>
                <a:uFill>
                  <a:solidFill>
                    <a:srgbClr val="FFFFFF"/>
                  </a:solidFill>
                </a:uFill>
                <a:latin typeface="Times New Roman"/>
                <a:ea typeface="Times New Roman"/>
              </a:rPr>
              <a:t> </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i="1" strike="noStrike" spc="-1">
                <a:solidFill>
                  <a:srgbClr val="000000"/>
                </a:solidFill>
                <a:uFill>
                  <a:solidFill>
                    <a:srgbClr val="FFFFFF"/>
                  </a:solidFill>
                </a:uFill>
                <a:latin typeface="Times New Roman"/>
                <a:ea typeface="Times New Roman"/>
              </a:rPr>
              <a:t>I</a:t>
            </a:r>
            <a:r>
              <a:rPr lang="en-US" sz="1800" b="0" strike="noStrike" spc="-1" baseline="-25000">
                <a:solidFill>
                  <a:srgbClr val="000000"/>
                </a:solidFill>
                <a:uFill>
                  <a:solidFill>
                    <a:srgbClr val="FFFFFF"/>
                  </a:solidFill>
                </a:uFill>
                <a:latin typeface="Times New Roman"/>
                <a:ea typeface="Times New Roman"/>
              </a:rPr>
              <a:t>new</a:t>
            </a:r>
            <a:r>
              <a:rPr lang="en-US" sz="1800" b="0" strike="noStrike" spc="-1">
                <a:solidFill>
                  <a:srgbClr val="000000"/>
                </a:solidFill>
                <a:uFill>
                  <a:solidFill>
                    <a:srgbClr val="FFFFFF"/>
                  </a:solidFill>
                </a:uFill>
                <a:latin typeface="Times New Roman"/>
                <a:ea typeface="Times New Roman"/>
              </a:rPr>
              <a:t>(</a:t>
            </a:r>
            <a:r>
              <a:rPr lang="en-US" sz="1800" b="1" strike="noStrike" spc="-1">
                <a:solidFill>
                  <a:srgbClr val="000000"/>
                </a:solidFill>
                <a:uFill>
                  <a:solidFill>
                    <a:srgbClr val="FFFFFF"/>
                  </a:solidFill>
                </a:uFill>
                <a:latin typeface="Times New Roman"/>
                <a:ea typeface="Times New Roman"/>
              </a:rPr>
              <a:t>x</a:t>
            </a:r>
            <a:r>
              <a:rPr lang="en-US" sz="1800" b="0" strike="noStrike" spc="-1">
                <a:solidFill>
                  <a:srgbClr val="000000"/>
                </a:solidFill>
                <a:uFill>
                  <a:solidFill>
                    <a:srgbClr val="FFFFFF"/>
                  </a:solidFill>
                </a:uFill>
                <a:latin typeface="Times New Roman"/>
                <a:ea typeface="Times New Roman"/>
              </a:rPr>
              <a:t>) = </a:t>
            </a:r>
            <a:r>
              <a:rPr lang="en-US" sz="1800" b="0" i="1" strike="noStrike" spc="-1">
                <a:solidFill>
                  <a:srgbClr val="000000"/>
                </a:solidFill>
                <a:uFill>
                  <a:solidFill>
                    <a:srgbClr val="FFFFFF"/>
                  </a:solidFill>
                </a:uFill>
                <a:latin typeface="Times New Roman"/>
                <a:ea typeface="Times New Roman"/>
              </a:rPr>
              <a:t>I</a:t>
            </a:r>
            <a:r>
              <a:rPr lang="en-US" sz="1800" b="0" strike="noStrike" spc="-1" baseline="-25000">
                <a:solidFill>
                  <a:srgbClr val="000000"/>
                </a:solidFill>
                <a:uFill>
                  <a:solidFill>
                    <a:srgbClr val="FFFFFF"/>
                  </a:solidFill>
                </a:uFill>
                <a:latin typeface="Times New Roman"/>
                <a:ea typeface="Times New Roman"/>
              </a:rPr>
              <a:t>old</a:t>
            </a:r>
            <a:r>
              <a:rPr lang="en-US" sz="1800" b="0" strike="noStrike" spc="-1">
                <a:solidFill>
                  <a:srgbClr val="000000"/>
                </a:solidFill>
                <a:uFill>
                  <a:solidFill>
                    <a:srgbClr val="FFFFFF"/>
                  </a:solidFill>
                </a:uFill>
                <a:latin typeface="Times New Roman"/>
                <a:ea typeface="Times New Roman"/>
              </a:rPr>
              <a:t>( </a:t>
            </a:r>
            <a:r>
              <a:rPr lang="en-US" sz="1800" b="1" strike="noStrike" spc="-1">
                <a:solidFill>
                  <a:srgbClr val="000000"/>
                </a:solidFill>
                <a:uFill>
                  <a:solidFill>
                    <a:srgbClr val="FFFFFF"/>
                  </a:solidFill>
                </a:uFill>
                <a:latin typeface="Times New Roman"/>
                <a:ea typeface="Times New Roman"/>
              </a:rPr>
              <a:t>W</a:t>
            </a:r>
            <a:r>
              <a:rPr lang="en-US" sz="1800" b="0" strike="noStrike" spc="-1">
                <a:solidFill>
                  <a:srgbClr val="000000"/>
                </a:solidFill>
                <a:uFill>
                  <a:solidFill>
                    <a:srgbClr val="FFFFFF"/>
                  </a:solidFill>
                </a:uFill>
                <a:latin typeface="Times New Roman"/>
                <a:ea typeface="Times New Roman"/>
              </a:rPr>
              <a:t>(</a:t>
            </a:r>
            <a:r>
              <a:rPr lang="en-US" sz="1800" b="1" strike="noStrike" spc="-1">
                <a:solidFill>
                  <a:srgbClr val="000000"/>
                </a:solidFill>
                <a:uFill>
                  <a:solidFill>
                    <a:srgbClr val="FFFFFF"/>
                  </a:solidFill>
                </a:uFill>
                <a:latin typeface="Times New Roman"/>
                <a:ea typeface="Times New Roman"/>
              </a:rPr>
              <a:t>x</a:t>
            </a:r>
            <a:r>
              <a:rPr lang="en-US" sz="1800" b="0" strike="noStrike" spc="-1">
                <a:solidFill>
                  <a:srgbClr val="000000"/>
                </a:solidFill>
                <a:uFill>
                  <a:solidFill>
                    <a:srgbClr val="FFFFFF"/>
                  </a:solidFill>
                </a:uFill>
                <a:latin typeface="Times New Roman"/>
                <a:ea typeface="Times New Roman"/>
              </a:rPr>
              <a:t>) )</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Times New Roman"/>
                <a:ea typeface="Times New Roman"/>
              </a:rPr>
              <a:t>where </a:t>
            </a:r>
            <a:r>
              <a:rPr lang="en-US" sz="1800" b="1" strike="noStrike" spc="-1">
                <a:solidFill>
                  <a:srgbClr val="000000"/>
                </a:solidFill>
                <a:uFill>
                  <a:solidFill>
                    <a:srgbClr val="FFFFFF"/>
                  </a:solidFill>
                </a:uFill>
                <a:latin typeface="Times New Roman"/>
                <a:ea typeface="Times New Roman"/>
              </a:rPr>
              <a:t>W</a:t>
            </a:r>
            <a:r>
              <a:rPr lang="en-US" sz="1800" b="0" strike="noStrike" spc="-1">
                <a:solidFill>
                  <a:srgbClr val="000000"/>
                </a:solidFill>
                <a:uFill>
                  <a:solidFill>
                    <a:srgbClr val="FFFFFF"/>
                  </a:solidFill>
                </a:uFill>
                <a:latin typeface="Times New Roman"/>
                <a:ea typeface="Times New Roman"/>
              </a:rPr>
              <a:t>(</a:t>
            </a:r>
            <a:r>
              <a:rPr lang="en-US" sz="1800" b="1" strike="noStrike" spc="-1">
                <a:solidFill>
                  <a:srgbClr val="000000"/>
                </a:solidFill>
                <a:uFill>
                  <a:solidFill>
                    <a:srgbClr val="FFFFFF"/>
                  </a:solidFill>
                </a:uFill>
                <a:latin typeface="Times New Roman"/>
                <a:ea typeface="Times New Roman"/>
              </a:rPr>
              <a:t>x</a:t>
            </a:r>
            <a:r>
              <a:rPr lang="en-US" sz="1800" b="0" strike="noStrike" spc="-1">
                <a:solidFill>
                  <a:srgbClr val="000000"/>
                </a:solidFill>
                <a:uFill>
                  <a:solidFill>
                    <a:srgbClr val="FFFFFF"/>
                  </a:solidFill>
                </a:uFill>
                <a:latin typeface="Times New Roman"/>
                <a:ea typeface="Times New Roman"/>
              </a:rPr>
              <a:t>) depends on a </a:t>
            </a:r>
            <a:r>
              <a:rPr lang="en-US" sz="1800" b="1" i="1" strike="noStrike" spc="-1">
                <a:solidFill>
                  <a:srgbClr val="000000"/>
                </a:solidFill>
                <a:uFill>
                  <a:solidFill>
                    <a:srgbClr val="FFFFFF"/>
                  </a:solidFill>
                </a:uFill>
                <a:latin typeface="Times New Roman"/>
                <a:ea typeface="Times New Roman"/>
              </a:rPr>
              <a:t>lot</a:t>
            </a:r>
            <a:r>
              <a:rPr lang="en-US" sz="1800" b="0" strike="noStrike" spc="-1">
                <a:solidFill>
                  <a:srgbClr val="000000"/>
                </a:solidFill>
                <a:uFill>
                  <a:solidFill>
                    <a:srgbClr val="FFFFFF"/>
                  </a:solidFill>
                </a:uFill>
                <a:latin typeface="Times New Roman"/>
                <a:ea typeface="Times New Roman"/>
              </a:rPr>
              <a:t> of parameters (1000-50000+)</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Times New Roman"/>
                <a:ea typeface="Times New Roman"/>
              </a:rPr>
              <a:t>Method: Incremental transformation with Hermite cubic polynomials over finer and finer 3D patches. Output is both aligned dataset and the warp and the inverse warp deformations in Dx,Dy,Dz</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Times New Roman"/>
                <a:ea typeface="Times New Roman"/>
              </a:rPr>
              <a:t>Better alignment of anatomical volumes to template space</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800" b="0" strike="noStrike" spc="-1">
                <a:solidFill>
                  <a:srgbClr val="000000"/>
                </a:solidFill>
                <a:uFill>
                  <a:solidFill>
                    <a:srgbClr val="FFFFFF"/>
                  </a:solidFill>
                </a:uFill>
                <a:latin typeface="Times New Roman"/>
                <a:ea typeface="Times New Roman"/>
              </a:rPr>
              <a:t>Then carry the functional results to template space for better group analyses</a:t>
            </a:r>
            <a:r>
              <a:rPr lang="en-US" sz="1800" b="1" i="1" strike="noStrike" spc="-1">
                <a:solidFill>
                  <a:srgbClr val="000000"/>
                </a:solidFill>
                <a:uFill>
                  <a:solidFill>
                    <a:srgbClr val="FFFFFF"/>
                  </a:solidFill>
                </a:uFill>
                <a:latin typeface="Times New Roman"/>
                <a:ea typeface="Times New Roman"/>
              </a:rPr>
              <a:t>?</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800" b="0" strike="noStrike" spc="-1">
                <a:solidFill>
                  <a:srgbClr val="000000"/>
                </a:solidFill>
                <a:uFill>
                  <a:solidFill>
                    <a:srgbClr val="FFFFFF"/>
                  </a:solidFill>
                </a:uFill>
                <a:latin typeface="Times New Roman"/>
                <a:ea typeface="Times New Roman"/>
              </a:rPr>
              <a:t>As an aid to brain segmentation and atlas-ing accuracy</a:t>
            </a:r>
            <a:r>
              <a:rPr lang="en-US" sz="1800" b="1" i="1" strike="noStrike" spc="-1">
                <a:solidFill>
                  <a:srgbClr val="000000"/>
                </a:solidFill>
                <a:uFill>
                  <a:solidFill>
                    <a:srgbClr val="FFFFFF"/>
                  </a:solidFill>
                </a:uFill>
                <a:latin typeface="Times New Roman"/>
                <a:ea typeface="Times New Roman"/>
              </a:rPr>
              <a: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Wingdings" charset="2"/>
              <a:buChar char=""/>
            </a:pPr>
            <a:r>
              <a:rPr lang="en-US" sz="1800" b="0" strike="noStrike" spc="-1">
                <a:solidFill>
                  <a:srgbClr val="000000"/>
                </a:solidFill>
                <a:uFill>
                  <a:solidFill>
                    <a:srgbClr val="FFFFFF"/>
                  </a:solidFill>
                </a:uFill>
                <a:latin typeface="Times New Roman"/>
                <a:ea typeface="Times New Roman"/>
              </a:rPr>
              <a:t>Pre- and post-surgical alignment, EPI distortion correction</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Times New Roman"/>
                <a:ea typeface="Times New Roman"/>
              </a:rPr>
              <a:t>Related programs and scripts: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800" b="1" i="1" strike="noStrike" spc="-1">
                <a:solidFill>
                  <a:srgbClr val="000000"/>
                </a:solidFill>
                <a:uFill>
                  <a:solidFill>
                    <a:srgbClr val="FFFFFF"/>
                  </a:solidFill>
                </a:uFill>
                <a:latin typeface="Times New Roman"/>
                <a:ea typeface="Times New Roman"/>
              </a:rPr>
              <a:t>3dNwarpApply, 3dNwarpCat, 3dNwarpCalc, 3dNwarpAdjust, 3dNwarpFuncs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800" b="1" i="1" strike="noStrike" spc="-1">
                <a:solidFill>
                  <a:srgbClr val="000000"/>
                </a:solidFill>
                <a:uFill>
                  <a:solidFill>
                    <a:srgbClr val="FFFFFF"/>
                  </a:solidFill>
                </a:uFill>
                <a:latin typeface="Times New Roman"/>
                <a:ea typeface="Times New Roman"/>
              </a:rPr>
              <a:t>auto_warp.py, afni_proc.py</a:t>
            </a:r>
            <a:endParaRPr lang="en-US" sz="2400" b="0" strike="noStrike" spc="-1">
              <a:solidFill>
                <a:srgbClr val="000000"/>
              </a:solidFill>
              <a:uFill>
                <a:solidFill>
                  <a:srgbClr val="FFFFFF"/>
                </a:solidFill>
              </a:uFill>
              <a:latin typeface="Times New Roman"/>
            </a:endParaRPr>
          </a:p>
          <a:p>
            <a:pPr>
              <a:lnSpc>
                <a:spcPct val="100000"/>
              </a:lnSpc>
            </a:pPr>
            <a:r>
              <a:rPr lang="en-US" sz="1800" b="1" i="1" strike="noStrike" spc="-1">
                <a:solidFill>
                  <a:srgbClr val="000000"/>
                </a:solidFill>
                <a:uFill>
                  <a:solidFill>
                    <a:srgbClr val="FFFFFF"/>
                  </a:solidFill>
                </a:uFill>
                <a:latin typeface="Times New Roman"/>
                <a:ea typeface="Times New Roman"/>
              </a:rPr>
              <a:t>UnwarpEPI.py - </a:t>
            </a:r>
            <a:r>
              <a:rPr lang="en-US" sz="1800" b="0" i="1" strike="noStrike" spc="-1">
                <a:solidFill>
                  <a:srgbClr val="000000"/>
                </a:solidFill>
                <a:uFill>
                  <a:solidFill>
                    <a:srgbClr val="FFFFFF"/>
                  </a:solidFill>
                </a:uFill>
                <a:latin typeface="Times New Roman"/>
                <a:ea typeface="Times New Roman"/>
              </a:rPr>
              <a:t>blipup-blipdown script (Vinai Roopchansingh)</a:t>
            </a:r>
            <a:r>
              <a:rPr lang="en-US" sz="1800" b="1" i="1" strike="noStrike" spc="-1">
                <a:solidFill>
                  <a:srgbClr val="000000"/>
                </a:solidFill>
                <a:uFill>
                  <a:solidFill>
                    <a:srgbClr val="FFFFFF"/>
                  </a:solidFill>
                </a:uFill>
                <a:latin typeface="Times New Roman"/>
                <a:ea typeface="Times New Roman"/>
              </a:rPr>
              <a:t> </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ustomShape 1"/>
          <p:cNvSpPr/>
          <p:nvPr/>
        </p:nvSpPr>
        <p:spPr>
          <a:xfrm>
            <a:off x="457200" y="58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4400" b="0" strike="noStrike" spc="-1">
                <a:solidFill>
                  <a:srgbClr val="000000"/>
                </a:solidFill>
                <a:uFill>
                  <a:solidFill>
                    <a:srgbClr val="FFFFFF"/>
                  </a:solidFill>
                </a:uFill>
                <a:latin typeface="Calibri"/>
              </a:rPr>
              <a:t>Blip-up/down distortion correction</a:t>
            </a:r>
            <a:endParaRPr lang="en-US" sz="1800" b="0" strike="noStrike" spc="-1">
              <a:solidFill>
                <a:srgbClr val="000000"/>
              </a:solidFill>
              <a:uFill>
                <a:solidFill>
                  <a:srgbClr val="FFFFFF"/>
                </a:solidFill>
              </a:uFill>
              <a:latin typeface="Arial"/>
            </a:endParaRPr>
          </a:p>
        </p:txBody>
      </p:sp>
      <p:sp>
        <p:nvSpPr>
          <p:cNvPr id="430" name="CustomShape 2"/>
          <p:cNvSpPr/>
          <p:nvPr/>
        </p:nvSpPr>
        <p:spPr>
          <a:xfrm>
            <a:off x="6129360" y="5520960"/>
            <a:ext cx="12103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000000"/>
                </a:solidFill>
                <a:uFill>
                  <a:solidFill>
                    <a:srgbClr val="FFFFFF"/>
                  </a:solidFill>
                </a:uFill>
                <a:latin typeface="Calibri"/>
                <a:ea typeface="DejaVu Sans"/>
              </a:rPr>
              <a:t>Corrected</a:t>
            </a:r>
            <a:endParaRPr lang="en-US" sz="1800" b="0" strike="noStrike" spc="-1">
              <a:solidFill>
                <a:srgbClr val="000000"/>
              </a:solidFill>
              <a:uFill>
                <a:solidFill>
                  <a:srgbClr val="FFFFFF"/>
                </a:solidFill>
              </a:uFill>
              <a:latin typeface="Arial"/>
            </a:endParaRPr>
          </a:p>
        </p:txBody>
      </p:sp>
      <p:sp>
        <p:nvSpPr>
          <p:cNvPr id="431" name="CustomShape 3"/>
          <p:cNvSpPr/>
          <p:nvPr/>
        </p:nvSpPr>
        <p:spPr>
          <a:xfrm>
            <a:off x="1278000" y="5430960"/>
            <a:ext cx="18032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000000"/>
                </a:solidFill>
                <a:uFill>
                  <a:solidFill>
                    <a:srgbClr val="FFFFFF"/>
                  </a:solidFill>
                </a:uFill>
                <a:latin typeface="Calibri"/>
                <a:ea typeface="DejaVu Sans"/>
              </a:rPr>
              <a:t>Blip-up (uncorrected)</a:t>
            </a:r>
            <a:endParaRPr lang="en-US" sz="1800" b="0" strike="noStrike" spc="-1">
              <a:solidFill>
                <a:srgbClr val="000000"/>
              </a:solidFill>
              <a:uFill>
                <a:solidFill>
                  <a:srgbClr val="FFFFFF"/>
                </a:solidFill>
              </a:uFill>
              <a:latin typeface="Arial"/>
            </a:endParaRPr>
          </a:p>
        </p:txBody>
      </p:sp>
      <p:sp>
        <p:nvSpPr>
          <p:cNvPr id="432" name="CustomShape 4"/>
          <p:cNvSpPr/>
          <p:nvPr/>
        </p:nvSpPr>
        <p:spPr>
          <a:xfrm>
            <a:off x="3839040" y="5489640"/>
            <a:ext cx="12103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000000"/>
                </a:solidFill>
                <a:uFill>
                  <a:solidFill>
                    <a:srgbClr val="FFFFFF"/>
                  </a:solidFill>
                </a:uFill>
                <a:latin typeface="Calibri"/>
                <a:ea typeface="DejaVu Sans"/>
              </a:rPr>
              <a:t>Blip-down</a:t>
            </a:r>
            <a:endParaRPr lang="en-US" sz="1800" b="0" strike="noStrike" spc="-1">
              <a:solidFill>
                <a:srgbClr val="000000"/>
              </a:solidFill>
              <a:uFill>
                <a:solidFill>
                  <a:srgbClr val="FFFFFF"/>
                </a:solidFill>
              </a:uFill>
              <a:latin typeface="Arial"/>
            </a:endParaRPr>
          </a:p>
        </p:txBody>
      </p:sp>
      <p:sp>
        <p:nvSpPr>
          <p:cNvPr id="433" name="CustomShape 5"/>
          <p:cNvSpPr/>
          <p:nvPr/>
        </p:nvSpPr>
        <p:spPr>
          <a:xfrm>
            <a:off x="186120" y="5430960"/>
            <a:ext cx="1091520" cy="94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uFill>
                  <a:solidFill>
                    <a:srgbClr val="FFFFFF"/>
                  </a:solidFill>
                </a:uFill>
                <a:latin typeface="Calibri"/>
                <a:ea typeface="DejaVu Sans"/>
              </a:rPr>
              <a:t>Data courtesy of Sam Torrisi, NIMH</a:t>
            </a:r>
            <a:endParaRPr lang="en-US" sz="1800" b="0" strike="noStrike" spc="-1">
              <a:solidFill>
                <a:srgbClr val="000000"/>
              </a:solidFill>
              <a:uFill>
                <a:solidFill>
                  <a:srgbClr val="FFFFFF"/>
                </a:solidFill>
              </a:uFill>
              <a:latin typeface="Arial"/>
            </a:endParaRPr>
          </a:p>
        </p:txBody>
      </p:sp>
      <p:pic>
        <p:nvPicPr>
          <p:cNvPr id="434" name="Picture 433"/>
          <p:cNvPicPr/>
          <p:nvPr/>
        </p:nvPicPr>
        <p:blipFill>
          <a:blip r:embed="rId2"/>
          <a:stretch/>
        </p:blipFill>
        <p:spPr>
          <a:xfrm>
            <a:off x="1102680" y="1845360"/>
            <a:ext cx="7028640" cy="323784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goals and tools in AFNI</a:t>
            </a:r>
          </a:p>
        </p:txBody>
      </p:sp>
      <p:sp>
        <p:nvSpPr>
          <p:cNvPr id="131"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ea typeface="msmincho"/>
              </a:rPr>
              <a:t>EPI data across time in a single run or across runs to a base image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3dvolreg</a:t>
            </a:r>
            <a:r>
              <a:rPr lang="en-US" sz="1700" b="0" strike="noStrike" spc="-1">
                <a:solidFill>
                  <a:srgbClr val="000000"/>
                </a:solidFill>
                <a:uFill>
                  <a:solidFill>
                    <a:srgbClr val="FFFFFF"/>
                  </a:solidFill>
                </a:uFill>
                <a:latin typeface="Arial"/>
                <a:ea typeface="msmincho"/>
              </a:rPr>
              <a:t> – motion correction (rigid)</a:t>
            </a:r>
            <a:endParaRPr lang="en-US" sz="2400" b="0" strike="noStrike" spc="-1">
              <a:solidFill>
                <a:srgbClr val="000000"/>
              </a:solidFill>
              <a:uFill>
                <a:solidFill>
                  <a:srgbClr val="FFFFFF"/>
                </a:solidFill>
              </a:uFill>
              <a:latin typeface="Times New Roman"/>
            </a:endParaRPr>
          </a:p>
          <a:p>
            <a:pPr>
              <a:lnSpc>
                <a:spcPct val="100000"/>
              </a:lnSpc>
              <a:buClr>
                <a:srgbClr val="000000"/>
              </a:buClr>
              <a:buFont typeface="Times New Roman"/>
              <a:buChar char="•"/>
            </a:pPr>
            <a:r>
              <a:rPr lang="en-US" sz="1700" b="0" strike="noStrike" spc="-1">
                <a:solidFill>
                  <a:srgbClr val="000000"/>
                </a:solidFill>
                <a:uFill>
                  <a:solidFill>
                    <a:srgbClr val="FFFFFF"/>
                  </a:solidFill>
                </a:uFill>
                <a:latin typeface="Arial"/>
                <a:ea typeface="msmincho"/>
              </a:rPr>
              <a:t>  Align data to template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3dWarpDrive, @auto_tlrc</a:t>
            </a:r>
            <a:r>
              <a:rPr lang="en-US" sz="1700" b="0" strike="noStrike" spc="-1">
                <a:solidFill>
                  <a:srgbClr val="000000"/>
                </a:solidFill>
                <a:uFill>
                  <a:solidFill>
                    <a:srgbClr val="FFFFFF"/>
                  </a:solidFill>
                </a:uFill>
                <a:latin typeface="Arial"/>
                <a:ea typeface="msmincho"/>
              </a:rPr>
              <a:t> – align similar volumes (affine) even across subjects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3dQwarp, auto_warp.py</a:t>
            </a:r>
            <a:r>
              <a:rPr lang="en-US" sz="1700" b="0" strike="noStrike" spc="-1">
                <a:solidFill>
                  <a:srgbClr val="000000"/>
                </a:solidFill>
                <a:uFill>
                  <a:solidFill>
                    <a:srgbClr val="FFFFFF"/>
                  </a:solidFill>
                </a:uFill>
                <a:latin typeface="Arial"/>
                <a:ea typeface="msmincho"/>
              </a:rPr>
              <a:t> – align similar volumes </a:t>
            </a:r>
            <a:r>
              <a:rPr lang="en-US" sz="1700" b="0" u="sng" strike="noStrike" spc="-1">
                <a:solidFill>
                  <a:srgbClr val="000000"/>
                </a:solidFill>
                <a:uFill>
                  <a:solidFill>
                    <a:srgbClr val="FFFFFF"/>
                  </a:solidFill>
                </a:uFill>
                <a:latin typeface="Arial"/>
                <a:ea typeface="msmincho"/>
              </a:rPr>
              <a:t>nonlinearly</a:t>
            </a:r>
            <a:r>
              <a:rPr lang="en-US" sz="1700" b="0" strike="noStrike" spc="-1">
                <a:solidFill>
                  <a:srgbClr val="000000"/>
                </a:solidFill>
                <a:uFill>
                  <a:solidFill>
                    <a:srgbClr val="FFFFFF"/>
                  </a:solidFill>
                </a:uFill>
                <a:latin typeface="Arial"/>
                <a:ea typeface="msmincho"/>
              </a:rPr>
              <a:t> to template</a:t>
            </a:r>
            <a:endParaRPr lang="en-US" sz="2400" b="0" strike="noStrike" spc="-1">
              <a:solidFill>
                <a:srgbClr val="000000"/>
              </a:solidFill>
              <a:uFill>
                <a:solidFill>
                  <a:srgbClr val="FFFFFF"/>
                </a:solidFill>
              </a:uFill>
              <a:latin typeface="Times New Roman"/>
            </a:endParaRPr>
          </a:p>
          <a:p>
            <a:pPr>
              <a:lnSpc>
                <a:spcPct val="100000"/>
              </a:lnSpc>
              <a:buClr>
                <a:srgbClr val="000000"/>
              </a:buClr>
              <a:buFont typeface="Times New Roman"/>
              <a:buChar char="•"/>
            </a:pPr>
            <a:r>
              <a:rPr lang="en-US" sz="1700" b="0" strike="noStrike" spc="-1">
                <a:solidFill>
                  <a:srgbClr val="000000"/>
                </a:solidFill>
                <a:uFill>
                  <a:solidFill>
                    <a:srgbClr val="FFFFFF"/>
                  </a:solidFill>
                </a:uFill>
                <a:latin typeface="Arial"/>
                <a:ea typeface="msmincho"/>
              </a:rPr>
              <a:t>  Align images across modalities – EPI to anat</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3dAllineate</a:t>
            </a:r>
            <a:r>
              <a:rPr lang="en-US" sz="1700" b="0" strike="noStrike" spc="-1">
                <a:solidFill>
                  <a:srgbClr val="000000"/>
                </a:solidFill>
                <a:uFill>
                  <a:solidFill>
                    <a:srgbClr val="FFFFFF"/>
                  </a:solidFill>
                </a:uFill>
                <a:latin typeface="Arial"/>
                <a:ea typeface="msmincho"/>
              </a:rPr>
              <a:t> – align different or similar volumes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align_epi_anat.py</a:t>
            </a:r>
            <a:r>
              <a:rPr lang="en-US" sz="1700" b="0" strike="noStrike" spc="-1">
                <a:solidFill>
                  <a:srgbClr val="000000"/>
                </a:solidFill>
                <a:uFill>
                  <a:solidFill>
                    <a:srgbClr val="FFFFFF"/>
                  </a:solidFill>
                </a:uFill>
                <a:latin typeface="Arial"/>
                <a:ea typeface="msmincho"/>
              </a:rPr>
              <a:t> – general alignment script to align  EPI with anatomical data</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Include motion correction, alignment of EPI to anatomical in fMRI processing pipeline script </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afni_proc.py</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Correct for motion between two volumes by aligning in two dimensions using corresponding slices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@2dwarper.Allin</a:t>
            </a:r>
            <a:r>
              <a:rPr lang="en-US" sz="1700" b="0" strike="noStrike" spc="-1">
                <a:solidFill>
                  <a:srgbClr val="000000"/>
                </a:solidFill>
                <a:uFill>
                  <a:solidFill>
                    <a:srgbClr val="FFFFFF"/>
                  </a:solidFill>
                </a:uFill>
                <a:latin typeface="Arial"/>
                <a:ea typeface="msmincho"/>
              </a:rPr>
              <a:t> – non-linear alignment of slices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@2dwarper</a:t>
            </a:r>
            <a:r>
              <a:rPr lang="en-US" sz="1700" b="0" strike="noStrike" spc="-1">
                <a:solidFill>
                  <a:srgbClr val="000000"/>
                </a:solidFill>
                <a:uFill>
                  <a:solidFill>
                    <a:srgbClr val="FFFFFF"/>
                  </a:solidFill>
                </a:uFill>
                <a:latin typeface="Arial"/>
                <a:ea typeface="msmincho"/>
              </a:rPr>
              <a:t>,</a:t>
            </a:r>
            <a:r>
              <a:rPr lang="en-US" sz="1700" b="1" strike="noStrike" spc="-1">
                <a:solidFill>
                  <a:srgbClr val="000000"/>
                </a:solidFill>
                <a:uFill>
                  <a:solidFill>
                    <a:srgbClr val="FFFFFF"/>
                  </a:solidFill>
                </a:uFill>
                <a:latin typeface="Arial"/>
                <a:ea typeface="msmincho"/>
              </a:rPr>
              <a:t> 2dimreg</a:t>
            </a:r>
            <a:r>
              <a:rPr lang="en-US" sz="1700" b="0" strike="noStrike" spc="-1">
                <a:solidFill>
                  <a:srgbClr val="000000"/>
                </a:solidFill>
                <a:uFill>
                  <a:solidFill>
                    <a:srgbClr val="FFFFFF"/>
                  </a:solidFill>
                </a:uFill>
                <a:latin typeface="Arial"/>
                <a:ea typeface="msmincho"/>
              </a:rPr>
              <a:t> limit alignment to specific plane</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Picture 434"/>
          <p:cNvPicPr/>
          <p:nvPr/>
        </p:nvPicPr>
        <p:blipFill>
          <a:blip r:embed="rId2"/>
          <a:stretch/>
        </p:blipFill>
        <p:spPr>
          <a:xfrm>
            <a:off x="1854720" y="689760"/>
            <a:ext cx="4833000" cy="3072960"/>
          </a:xfrm>
          <a:prstGeom prst="rect">
            <a:avLst/>
          </a:prstGeom>
          <a:ln>
            <a:noFill/>
          </a:ln>
        </p:spPr>
      </p:pic>
      <p:sp>
        <p:nvSpPr>
          <p:cNvPr id="436" name="TextShape 1"/>
          <p:cNvSpPr txBox="1"/>
          <p:nvPr/>
        </p:nvSpPr>
        <p:spPr>
          <a:xfrm>
            <a:off x="1084680" y="139320"/>
            <a:ext cx="6366960" cy="456120"/>
          </a:xfrm>
          <a:prstGeom prst="rect">
            <a:avLst/>
          </a:prstGeom>
          <a:noFill/>
          <a:ln>
            <a:noFill/>
          </a:ln>
        </p:spPr>
        <p:txBody>
          <a:bodyPr lIns="90000" tIns="45000" rIns="90000" bIns="45000"/>
          <a:lstStyle/>
          <a:p>
            <a:pPr algn="ctr"/>
            <a:r>
              <a:rPr lang="en-US" sz="2400" b="0" strike="noStrike" spc="-1">
                <a:solidFill>
                  <a:srgbClr val="000000"/>
                </a:solidFill>
                <a:uFill>
                  <a:solidFill>
                    <a:srgbClr val="FFFFFF"/>
                  </a:solidFill>
                </a:uFill>
                <a:latin typeface="Times New Roman"/>
              </a:rPr>
              <a:t>Left and Right - flipping</a:t>
            </a:r>
          </a:p>
        </p:txBody>
      </p:sp>
      <p:sp>
        <p:nvSpPr>
          <p:cNvPr id="437" name="TextShape 2"/>
          <p:cNvSpPr txBox="1"/>
          <p:nvPr/>
        </p:nvSpPr>
        <p:spPr>
          <a:xfrm>
            <a:off x="676080" y="3847320"/>
            <a:ext cx="7954920" cy="2437200"/>
          </a:xfrm>
          <a:prstGeom prst="rect">
            <a:avLst/>
          </a:prstGeom>
          <a:noFill/>
          <a:ln>
            <a:noFill/>
          </a:ln>
        </p:spPr>
        <p:txBody>
          <a:bodyPr lIns="90000" tIns="45000" rIns="90000" bIns="45000"/>
          <a:lstStyle/>
          <a:p>
            <a:r>
              <a:rPr lang="en-US" sz="1800" b="0" strike="noStrike" spc="-1">
                <a:solidFill>
                  <a:srgbClr val="000000"/>
                </a:solidFill>
                <a:uFill>
                  <a:solidFill>
                    <a:srgbClr val="FFFFFF"/>
                  </a:solidFill>
                </a:uFill>
                <a:latin typeface="Times New Roman"/>
              </a:rPr>
              <a:t>align_epi_anat.py -anat anat+orig -epi epi_r1+orig -epi_base 0 \</a:t>
            </a:r>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     -giant_move </a:t>
            </a:r>
            <a:r>
              <a:rPr lang="en-US" sz="1800" b="1" strike="noStrike" spc="-1">
                <a:solidFill>
                  <a:srgbClr val="000000"/>
                </a:solidFill>
                <a:uFill>
                  <a:solidFill>
                    <a:srgbClr val="FFFFFF"/>
                  </a:solidFill>
                </a:uFill>
                <a:latin typeface="Times New Roman"/>
              </a:rPr>
              <a:t>-check_flip </a:t>
            </a:r>
            <a:endParaRPr lang="en-US" sz="2400" b="0" strike="noStrike" spc="-1">
              <a:solidFill>
                <a:srgbClr val="000000"/>
              </a:solidFill>
              <a:uFill>
                <a:solidFill>
                  <a:srgbClr val="FFFFFF"/>
                </a:solidFill>
              </a:uFill>
              <a:latin typeface="Times New Roman"/>
            </a:endParaRPr>
          </a:p>
          <a:p>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The output will include this warning if the data is flipped: </a:t>
            </a:r>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     </a:t>
            </a:r>
            <a:r>
              <a:rPr lang="en-US" sz="1800" b="1" strike="noStrike" spc="-1">
                <a:solidFill>
                  <a:srgbClr val="000000"/>
                </a:solidFill>
                <a:uFill>
                  <a:solidFill>
                    <a:srgbClr val="FFFFFF"/>
                  </a:solidFill>
                </a:uFill>
                <a:latin typeface="Times New Roman"/>
              </a:rPr>
              <a:t>WARNING: ************ flipped data aligns better than original data </a:t>
            </a:r>
            <a:endParaRPr lang="en-US" sz="2400" b="0" strike="noStrike" spc="-1">
              <a:solidFill>
                <a:srgbClr val="000000"/>
              </a:solidFill>
              <a:uFill>
                <a:solidFill>
                  <a:srgbClr val="FFFFFF"/>
                </a:solidFill>
              </a:uFill>
              <a:latin typeface="Times New Roman"/>
            </a:endParaRPr>
          </a:p>
          <a:p>
            <a:r>
              <a:rPr lang="en-US" sz="1800" b="1" strike="noStrike" spc="-1">
                <a:solidFill>
                  <a:srgbClr val="000000"/>
                </a:solidFill>
                <a:uFill>
                  <a:solidFill>
                    <a:srgbClr val="FFFFFF"/>
                  </a:solidFill>
                </a:uFill>
                <a:latin typeface="Times New Roman"/>
              </a:rPr>
              <a:t>     Check for left - right flipping in the GUI ************************ </a:t>
            </a:r>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If everything is okay, this message appears instead: </a:t>
            </a:r>
            <a:endParaRPr lang="en-US" sz="2400" b="0" strike="noStrike" spc="-1">
              <a:solidFill>
                <a:srgbClr val="000000"/>
              </a:solidFill>
              <a:uFill>
                <a:solidFill>
                  <a:srgbClr val="FFFFFF"/>
                </a:solidFill>
              </a:uFill>
              <a:latin typeface="Times New Roman"/>
            </a:endParaRPr>
          </a:p>
          <a:p>
            <a:r>
              <a:rPr lang="en-US" sz="1800" b="0" strike="noStrike" spc="-1">
                <a:solidFill>
                  <a:srgbClr val="000000"/>
                </a:solidFill>
                <a:uFill>
                  <a:solidFill>
                    <a:srgbClr val="FFFFFF"/>
                  </a:solidFill>
                </a:uFill>
                <a:latin typeface="Times New Roman"/>
              </a:rPr>
              <a:t>     </a:t>
            </a:r>
            <a:r>
              <a:rPr lang="en-US" sz="1800" b="1" strike="noStrike" spc="-1">
                <a:solidFill>
                  <a:srgbClr val="000000"/>
                </a:solidFill>
                <a:uFill>
                  <a:solidFill>
                    <a:srgbClr val="FFFFFF"/>
                  </a:solidFill>
                </a:uFill>
                <a:latin typeface="Times New Roman"/>
              </a:rPr>
              <a:t>Data does not need flipping </a:t>
            </a:r>
            <a:endParaRPr lang="en-US" sz="2400" b="0" strike="noStrike" spc="-1">
              <a:solidFill>
                <a:srgbClr val="000000"/>
              </a:solidFill>
              <a:uFill>
                <a:solidFill>
                  <a:srgbClr val="FFFFFF"/>
                </a:solidFill>
              </a:uFill>
              <a:latin typeface="Times New Roman"/>
            </a:endParaRPr>
          </a:p>
          <a:p>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 name="TextShape 1"/>
          <p:cNvSpPr txBox="1"/>
          <p:nvPr/>
        </p:nvSpPr>
        <p:spPr>
          <a:xfrm>
            <a:off x="457200" y="-21960"/>
            <a:ext cx="8229600" cy="1230480"/>
          </a:xfrm>
          <a:prstGeom prst="rect">
            <a:avLst/>
          </a:prstGeom>
          <a:noFill/>
          <a:ln>
            <a:noFill/>
          </a:ln>
        </p:spPr>
        <p:txBody>
          <a:bodyPr lIns="90000" tIns="46800" rIns="90000" bIns="46800" anchor="ctr"/>
          <a:lstStyle/>
          <a:p>
            <a:pPr algn="ctr"/>
            <a:r>
              <a:rPr lang="en-US" sz="1500" b="0" strike="noStrike" spc="-1">
                <a:solidFill>
                  <a:srgbClr val="000000"/>
                </a:solidFill>
                <a:uFill>
                  <a:solidFill>
                    <a:srgbClr val="FFFFFF"/>
                  </a:solidFill>
                </a:uFill>
                <a:latin typeface="Times New Roman"/>
              </a:rPr>
              <a:t>DWI Motion Correction</a:t>
            </a:r>
            <a:endParaRPr lang="en-US" sz="2400" b="0" strike="noStrike" spc="-1">
              <a:solidFill>
                <a:srgbClr val="000000"/>
              </a:solidFill>
              <a:uFill>
                <a:solidFill>
                  <a:srgbClr val="FFFFFF"/>
                </a:solidFill>
              </a:uFill>
              <a:latin typeface="Times New Roman"/>
            </a:endParaRPr>
          </a:p>
        </p:txBody>
      </p:sp>
      <p:pic>
        <p:nvPicPr>
          <p:cNvPr id="439" name="Picture 438"/>
          <p:cNvPicPr/>
          <p:nvPr/>
        </p:nvPicPr>
        <p:blipFill>
          <a:blip r:embed="rId3"/>
          <a:stretch/>
        </p:blipFill>
        <p:spPr>
          <a:xfrm>
            <a:off x="7216200" y="2178000"/>
            <a:ext cx="1666440" cy="1666440"/>
          </a:xfrm>
          <a:prstGeom prst="rect">
            <a:avLst/>
          </a:prstGeom>
          <a:ln>
            <a:noFill/>
          </a:ln>
        </p:spPr>
      </p:pic>
      <p:pic>
        <p:nvPicPr>
          <p:cNvPr id="440" name="Picture 439"/>
          <p:cNvPicPr/>
          <p:nvPr/>
        </p:nvPicPr>
        <p:blipFill>
          <a:blip r:embed="rId4"/>
          <a:stretch/>
        </p:blipFill>
        <p:spPr>
          <a:xfrm>
            <a:off x="6766560" y="3919680"/>
            <a:ext cx="2279880" cy="1465200"/>
          </a:xfrm>
          <a:prstGeom prst="rect">
            <a:avLst/>
          </a:prstGeom>
          <a:ln>
            <a:noFill/>
          </a:ln>
        </p:spPr>
      </p:pic>
      <p:pic>
        <p:nvPicPr>
          <p:cNvPr id="441" name="Picture 440"/>
          <p:cNvPicPr/>
          <p:nvPr/>
        </p:nvPicPr>
        <p:blipFill>
          <a:blip r:embed="rId5"/>
          <a:stretch/>
        </p:blipFill>
        <p:spPr>
          <a:xfrm>
            <a:off x="4706640" y="1975680"/>
            <a:ext cx="1908000" cy="1908000"/>
          </a:xfrm>
          <a:prstGeom prst="rect">
            <a:avLst/>
          </a:prstGeom>
          <a:ln>
            <a:noFill/>
          </a:ln>
        </p:spPr>
      </p:pic>
      <p:pic>
        <p:nvPicPr>
          <p:cNvPr id="442" name="Picture 441"/>
          <p:cNvPicPr/>
          <p:nvPr/>
        </p:nvPicPr>
        <p:blipFill>
          <a:blip r:embed="rId6"/>
          <a:stretch/>
        </p:blipFill>
        <p:spPr>
          <a:xfrm>
            <a:off x="4454640" y="3955680"/>
            <a:ext cx="2226240" cy="1431000"/>
          </a:xfrm>
          <a:prstGeom prst="rect">
            <a:avLst/>
          </a:prstGeom>
          <a:ln>
            <a:noFill/>
          </a:ln>
        </p:spPr>
      </p:pic>
      <p:sp>
        <p:nvSpPr>
          <p:cNvPr id="443" name="TextShape 2"/>
          <p:cNvSpPr txBox="1"/>
          <p:nvPr/>
        </p:nvSpPr>
        <p:spPr>
          <a:xfrm>
            <a:off x="4846320" y="5486400"/>
            <a:ext cx="3108960" cy="318600"/>
          </a:xfrm>
          <a:prstGeom prst="rect">
            <a:avLst/>
          </a:prstGeom>
          <a:noFill/>
          <a:ln>
            <a:noFill/>
          </a:ln>
        </p:spPr>
        <p:txBody>
          <a:bodyPr lIns="90000" tIns="45000" rIns="90000" bIns="45000"/>
          <a:lstStyle/>
          <a:p>
            <a:r>
              <a:rPr lang="en-US" sz="1500" b="0" strike="noStrike" spc="-1">
                <a:solidFill>
                  <a:srgbClr val="000000"/>
                </a:solidFill>
                <a:uFill>
                  <a:solidFill>
                    <a:srgbClr val="FFFFFF"/>
                  </a:solidFill>
                </a:uFill>
                <a:latin typeface="Times New Roman"/>
              </a:rPr>
              <a:t>Original motion</a:t>
            </a:r>
            <a:endParaRPr lang="en-US" sz="2400" b="0" strike="noStrike" spc="-1">
              <a:solidFill>
                <a:srgbClr val="000000"/>
              </a:solidFill>
              <a:uFill>
                <a:solidFill>
                  <a:srgbClr val="FFFFFF"/>
                </a:solidFill>
              </a:uFill>
              <a:latin typeface="Times New Roman"/>
            </a:endParaRPr>
          </a:p>
        </p:txBody>
      </p:sp>
      <p:sp>
        <p:nvSpPr>
          <p:cNvPr id="444" name="TextShape 3"/>
          <p:cNvSpPr txBox="1"/>
          <p:nvPr/>
        </p:nvSpPr>
        <p:spPr>
          <a:xfrm>
            <a:off x="7177680" y="5549760"/>
            <a:ext cx="1735920" cy="546840"/>
          </a:xfrm>
          <a:prstGeom prst="rect">
            <a:avLst/>
          </a:prstGeom>
          <a:noFill/>
          <a:ln>
            <a:noFill/>
          </a:ln>
        </p:spPr>
        <p:txBody>
          <a:bodyPr lIns="90000" tIns="45000" rIns="90000" bIns="45000"/>
          <a:lstStyle/>
          <a:p>
            <a:r>
              <a:rPr lang="en-US" sz="1500" b="0" strike="noStrike" spc="-1">
                <a:solidFill>
                  <a:srgbClr val="000000"/>
                </a:solidFill>
                <a:uFill>
                  <a:solidFill>
                    <a:srgbClr val="FFFFFF"/>
                  </a:solidFill>
                </a:uFill>
                <a:latin typeface="Times New Roman"/>
              </a:rPr>
              <a:t>FA maps with iteration</a:t>
            </a:r>
            <a:endParaRPr lang="en-US" sz="2400" b="0" strike="noStrike" spc="-1">
              <a:solidFill>
                <a:srgbClr val="000000"/>
              </a:solidFill>
              <a:uFill>
                <a:solidFill>
                  <a:srgbClr val="FFFFFF"/>
                </a:solidFill>
              </a:uFill>
              <a:latin typeface="Times New Roman"/>
            </a:endParaRPr>
          </a:p>
        </p:txBody>
      </p:sp>
      <p:sp>
        <p:nvSpPr>
          <p:cNvPr id="445" name="CustomShape 4"/>
          <p:cNvSpPr/>
          <p:nvPr/>
        </p:nvSpPr>
        <p:spPr>
          <a:xfrm>
            <a:off x="735480" y="3073320"/>
            <a:ext cx="1278720" cy="628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Original DWI data</a:t>
            </a:r>
            <a:endParaRPr lang="en-US" sz="2400" b="0" strike="noStrike" spc="-1">
              <a:solidFill>
                <a:srgbClr val="000000"/>
              </a:solidFill>
              <a:uFill>
                <a:solidFill>
                  <a:srgbClr val="FFFFFF"/>
                </a:solidFill>
              </a:uFill>
              <a:latin typeface="Times New Roman"/>
            </a:endParaRPr>
          </a:p>
        </p:txBody>
      </p:sp>
      <p:sp>
        <p:nvSpPr>
          <p:cNvPr id="446" name="CustomShape 5"/>
          <p:cNvSpPr/>
          <p:nvPr/>
        </p:nvSpPr>
        <p:spPr>
          <a:xfrm>
            <a:off x="2140200" y="1943640"/>
            <a:ext cx="2190960" cy="691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Compute ideal (synthesize) DWI</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(3dDTtoDWI)</a:t>
            </a:r>
            <a:endParaRPr lang="en-US" sz="2400" b="0" strike="noStrike" spc="-1">
              <a:solidFill>
                <a:srgbClr val="000000"/>
              </a:solidFill>
              <a:uFill>
                <a:solidFill>
                  <a:srgbClr val="FFFFFF"/>
                </a:solidFill>
              </a:uFill>
              <a:latin typeface="Times New Roman"/>
            </a:endParaRPr>
          </a:p>
        </p:txBody>
      </p:sp>
      <p:sp>
        <p:nvSpPr>
          <p:cNvPr id="447" name="CustomShape 6"/>
          <p:cNvSpPr/>
          <p:nvPr/>
        </p:nvSpPr>
        <p:spPr>
          <a:xfrm>
            <a:off x="2595240" y="957600"/>
            <a:ext cx="1278720" cy="628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Compute Tensor</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(3dDWItoDT)</a:t>
            </a:r>
            <a:endParaRPr lang="en-US" sz="2400" b="0" strike="noStrike" spc="-1">
              <a:solidFill>
                <a:srgbClr val="000000"/>
              </a:solidFill>
              <a:uFill>
                <a:solidFill>
                  <a:srgbClr val="FFFFFF"/>
                </a:solidFill>
              </a:uFill>
              <a:latin typeface="Times New Roman"/>
            </a:endParaRPr>
          </a:p>
        </p:txBody>
      </p:sp>
      <p:sp>
        <p:nvSpPr>
          <p:cNvPr id="448" name="CustomShape 7"/>
          <p:cNvSpPr/>
          <p:nvPr/>
        </p:nvSpPr>
        <p:spPr>
          <a:xfrm>
            <a:off x="684360" y="951120"/>
            <a:ext cx="1227240" cy="628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Original DWI data</a:t>
            </a:r>
            <a:endParaRPr lang="en-US" sz="2400" b="0" strike="noStrike" spc="-1">
              <a:solidFill>
                <a:srgbClr val="000000"/>
              </a:solidFill>
              <a:uFill>
                <a:solidFill>
                  <a:srgbClr val="FFFFFF"/>
                </a:solidFill>
              </a:uFill>
              <a:latin typeface="Times New Roman"/>
            </a:endParaRPr>
          </a:p>
        </p:txBody>
      </p:sp>
      <p:cxnSp>
        <p:nvCxnSpPr>
          <p:cNvPr id="449" name="Line 8"/>
          <p:cNvCxnSpPr>
            <a:stCxn id="447" idx="2"/>
            <a:endCxn id="446" idx="0"/>
          </p:cNvCxnSpPr>
          <p:nvPr/>
        </p:nvCxnSpPr>
        <p:spPr>
          <a:xfrm>
            <a:off x="3234600" y="1586160"/>
            <a:ext cx="1440" cy="357840"/>
          </a:xfrm>
          <a:prstGeom prst="straightConnector1">
            <a:avLst/>
          </a:prstGeom>
          <a:ln>
            <a:solidFill>
              <a:srgbClr val="000000"/>
            </a:solidFill>
            <a:tailEnd type="triangle" w="med" len="med"/>
          </a:ln>
        </p:spPr>
      </p:cxnSp>
      <p:sp>
        <p:nvSpPr>
          <p:cNvPr id="450" name="CustomShape 9"/>
          <p:cNvSpPr/>
          <p:nvPr/>
        </p:nvSpPr>
        <p:spPr>
          <a:xfrm>
            <a:off x="2259360" y="2982600"/>
            <a:ext cx="1943280" cy="83808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Align (pairwise)</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gradient to synthetic</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counterpart </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(3dvolreg/3dAllineate)</a:t>
            </a:r>
            <a:endParaRPr lang="en-US" sz="2400" b="0" strike="noStrike" spc="-1">
              <a:solidFill>
                <a:srgbClr val="000000"/>
              </a:solidFill>
              <a:uFill>
                <a:solidFill>
                  <a:srgbClr val="FFFFFF"/>
                </a:solidFill>
              </a:uFill>
              <a:latin typeface="Times New Roman"/>
            </a:endParaRPr>
          </a:p>
        </p:txBody>
      </p:sp>
      <p:cxnSp>
        <p:nvCxnSpPr>
          <p:cNvPr id="451" name="Line 10"/>
          <p:cNvCxnSpPr>
            <a:stCxn id="446" idx="2"/>
            <a:endCxn id="450" idx="0"/>
          </p:cNvCxnSpPr>
          <p:nvPr/>
        </p:nvCxnSpPr>
        <p:spPr>
          <a:xfrm flipH="1">
            <a:off x="3231000" y="2635200"/>
            <a:ext cx="5040" cy="347760"/>
          </a:xfrm>
          <a:prstGeom prst="straightConnector1">
            <a:avLst/>
          </a:prstGeom>
          <a:ln>
            <a:solidFill>
              <a:srgbClr val="000000"/>
            </a:solidFill>
            <a:tailEnd type="triangle" w="med" len="med"/>
          </a:ln>
        </p:spPr>
      </p:cxnSp>
      <p:sp>
        <p:nvSpPr>
          <p:cNvPr id="452" name="TextShape 11"/>
          <p:cNvSpPr txBox="1"/>
          <p:nvPr/>
        </p:nvSpPr>
        <p:spPr>
          <a:xfrm>
            <a:off x="2379960" y="3491640"/>
            <a:ext cx="101160" cy="639000"/>
          </a:xfrm>
          <a:prstGeom prst="rect">
            <a:avLst/>
          </a:prstGeom>
          <a:noFill/>
          <a:ln>
            <a:noFill/>
          </a:ln>
        </p:spPr>
        <p:txBody>
          <a:bodyPr lIns="90000" tIns="45000" rIns="90000" bIns="45000"/>
          <a:lstStyle/>
          <a:p>
            <a:pPr algn="ctr"/>
            <a:endParaRPr lang="en-US" sz="2400" b="0" strike="noStrike" spc="-1">
              <a:solidFill>
                <a:srgbClr val="000000"/>
              </a:solidFill>
              <a:uFill>
                <a:solidFill>
                  <a:srgbClr val="FFFFFF"/>
                </a:solidFill>
              </a:uFill>
              <a:latin typeface="Times New Roman"/>
            </a:endParaRPr>
          </a:p>
          <a:p>
            <a:pPr algn="ctr"/>
            <a:endParaRPr lang="en-US" sz="2400" b="0" strike="noStrike" spc="-1">
              <a:solidFill>
                <a:srgbClr val="000000"/>
              </a:solidFill>
              <a:uFill>
                <a:solidFill>
                  <a:srgbClr val="FFFFFF"/>
                </a:solidFill>
              </a:uFill>
              <a:latin typeface="Times New Roman"/>
            </a:endParaRPr>
          </a:p>
        </p:txBody>
      </p:sp>
      <p:sp>
        <p:nvSpPr>
          <p:cNvPr id="453" name="CustomShape 12"/>
          <p:cNvSpPr/>
          <p:nvPr/>
        </p:nvSpPr>
        <p:spPr>
          <a:xfrm>
            <a:off x="2597040" y="4055400"/>
            <a:ext cx="1278720" cy="628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Update gradient</a:t>
            </a:r>
            <a:endParaRPr lang="en-US" sz="2400" b="0" strike="noStrike" spc="-1">
              <a:solidFill>
                <a:srgbClr val="000000"/>
              </a:solidFill>
              <a:uFill>
                <a:solidFill>
                  <a:srgbClr val="FFFFFF"/>
                </a:solidFill>
              </a:uFill>
              <a:latin typeface="Times New Roman"/>
            </a:endParaRPr>
          </a:p>
          <a:p>
            <a:pPr algn="ctr"/>
            <a:r>
              <a:rPr lang="en-US" sz="1200" b="0" strike="noStrike" spc="-1">
                <a:solidFill>
                  <a:srgbClr val="000000"/>
                </a:solidFill>
                <a:uFill>
                  <a:solidFill>
                    <a:srgbClr val="FFFFFF"/>
                  </a:solidFill>
                </a:uFill>
                <a:latin typeface="Times New Roman"/>
              </a:rPr>
              <a:t>directions</a:t>
            </a:r>
            <a:endParaRPr lang="en-US" sz="2400" b="0" strike="noStrike" spc="-1">
              <a:solidFill>
                <a:srgbClr val="000000"/>
              </a:solidFill>
              <a:uFill>
                <a:solidFill>
                  <a:srgbClr val="FFFFFF"/>
                </a:solidFill>
              </a:uFill>
              <a:latin typeface="Times New Roman"/>
            </a:endParaRPr>
          </a:p>
        </p:txBody>
      </p:sp>
      <p:cxnSp>
        <p:nvCxnSpPr>
          <p:cNvPr id="454" name="Line 13"/>
          <p:cNvCxnSpPr>
            <a:stCxn id="450" idx="2"/>
            <a:endCxn id="453" idx="0"/>
          </p:cNvCxnSpPr>
          <p:nvPr/>
        </p:nvCxnSpPr>
        <p:spPr>
          <a:xfrm>
            <a:off x="3231000" y="3820680"/>
            <a:ext cx="5760" cy="235080"/>
          </a:xfrm>
          <a:prstGeom prst="straightConnector1">
            <a:avLst/>
          </a:prstGeom>
          <a:ln>
            <a:solidFill>
              <a:srgbClr val="000000"/>
            </a:solidFill>
            <a:tailEnd type="triangle" w="med" len="med"/>
          </a:ln>
        </p:spPr>
      </p:cxnSp>
      <p:sp>
        <p:nvSpPr>
          <p:cNvPr id="455" name="CustomShape 14"/>
          <p:cNvSpPr/>
          <p:nvPr/>
        </p:nvSpPr>
        <p:spPr>
          <a:xfrm>
            <a:off x="3088080" y="4973400"/>
            <a:ext cx="306720" cy="419040"/>
          </a:xfrm>
          <a:custGeom>
            <a:avLst/>
            <a:gdLst/>
            <a:ahLst/>
            <a:cxnLst/>
            <a:rect l="l" t="t" r="r" b="b"/>
            <a:pathLst>
              <a:path w="21600" h="21600">
                <a:moveTo>
                  <a:pt x="10800" y="0"/>
                </a:moveTo>
                <a:lnTo>
                  <a:pt x="21600" y="10800"/>
                </a:lnTo>
                <a:lnTo>
                  <a:pt x="10800" y="21600"/>
                </a:lnTo>
                <a:lnTo>
                  <a:pt x="0" y="10800"/>
                </a:lnTo>
                <a:lnTo>
                  <a:pt x="10800" y="0"/>
                </a:lnTo>
                <a:close/>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cxnSp>
        <p:nvCxnSpPr>
          <p:cNvPr id="456" name="Line 15"/>
          <p:cNvCxnSpPr>
            <a:stCxn id="453" idx="2"/>
            <a:endCxn id="455" idx="0"/>
          </p:cNvCxnSpPr>
          <p:nvPr/>
        </p:nvCxnSpPr>
        <p:spPr>
          <a:xfrm>
            <a:off x="3236400" y="4683960"/>
            <a:ext cx="5400" cy="289800"/>
          </a:xfrm>
          <a:prstGeom prst="straightConnector1">
            <a:avLst/>
          </a:prstGeom>
          <a:ln>
            <a:solidFill>
              <a:srgbClr val="000000"/>
            </a:solidFill>
            <a:tailEnd type="triangle" w="med" len="med"/>
          </a:ln>
        </p:spPr>
      </p:cxnSp>
      <p:cxnSp>
        <p:nvCxnSpPr>
          <p:cNvPr id="457" name="Line 16"/>
          <p:cNvCxnSpPr>
            <a:stCxn id="455" idx="1"/>
          </p:cNvCxnSpPr>
          <p:nvPr/>
        </p:nvCxnSpPr>
        <p:spPr>
          <a:xfrm flipH="1" flipV="1">
            <a:off x="1526760" y="5179320"/>
            <a:ext cx="1561680" cy="3960"/>
          </a:xfrm>
          <a:prstGeom prst="straightConnector1">
            <a:avLst/>
          </a:prstGeom>
          <a:ln>
            <a:solidFill>
              <a:srgbClr val="000000"/>
            </a:solidFill>
            <a:tailEnd type="triangle" w="med" len="med"/>
          </a:ln>
        </p:spPr>
      </p:cxnSp>
      <p:cxnSp>
        <p:nvCxnSpPr>
          <p:cNvPr id="458" name="Line 17"/>
          <p:cNvCxnSpPr>
            <a:stCxn id="455" idx="3"/>
            <a:endCxn id="447" idx="3"/>
          </p:cNvCxnSpPr>
          <p:nvPr/>
        </p:nvCxnSpPr>
        <p:spPr>
          <a:xfrm flipV="1">
            <a:off x="3394800" y="1271880"/>
            <a:ext cx="479520" cy="3911400"/>
          </a:xfrm>
          <a:prstGeom prst="bentConnector3">
            <a:avLst>
              <a:gd name="adj1" fmla="val 208552"/>
            </a:avLst>
          </a:prstGeom>
          <a:ln>
            <a:solidFill>
              <a:srgbClr val="000000"/>
            </a:solidFill>
            <a:tailEnd type="triangle" w="med" len="med"/>
          </a:ln>
        </p:spPr>
      </p:cxnSp>
      <p:cxnSp>
        <p:nvCxnSpPr>
          <p:cNvPr id="459" name="Line 18"/>
          <p:cNvCxnSpPr>
            <a:stCxn id="445" idx="3"/>
            <a:endCxn id="450" idx="1"/>
          </p:cNvCxnSpPr>
          <p:nvPr/>
        </p:nvCxnSpPr>
        <p:spPr>
          <a:xfrm>
            <a:off x="2014200" y="3387600"/>
            <a:ext cx="245520" cy="14400"/>
          </a:xfrm>
          <a:prstGeom prst="straightConnector1">
            <a:avLst/>
          </a:prstGeom>
          <a:ln>
            <a:solidFill>
              <a:srgbClr val="000000"/>
            </a:solidFill>
            <a:tailEnd type="triangle" w="med" len="med"/>
          </a:ln>
        </p:spPr>
      </p:cxnSp>
      <p:sp>
        <p:nvSpPr>
          <p:cNvPr id="460" name="TextShape 19"/>
          <p:cNvSpPr txBox="1"/>
          <p:nvPr/>
        </p:nvSpPr>
        <p:spPr>
          <a:xfrm>
            <a:off x="3490380" y="4766695"/>
            <a:ext cx="1073880" cy="455400"/>
          </a:xfrm>
          <a:prstGeom prst="rect">
            <a:avLst/>
          </a:prstGeom>
          <a:noFill/>
          <a:ln>
            <a:noFill/>
          </a:ln>
        </p:spPr>
        <p:txBody>
          <a:bodyPr lIns="90000" tIns="45000" rIns="90000" bIns="45000"/>
          <a:lstStyle/>
          <a:p>
            <a:r>
              <a:rPr lang="en-US" sz="1200" b="0" strike="noStrike" spc="-1">
                <a:solidFill>
                  <a:srgbClr val="000000"/>
                </a:solidFill>
                <a:uFill>
                  <a:solidFill>
                    <a:srgbClr val="FFFFFF"/>
                  </a:solidFill>
                </a:uFill>
                <a:latin typeface="Times New Roman"/>
              </a:rPr>
              <a:t>More iterations?</a:t>
            </a:r>
            <a:endParaRPr lang="en-US" sz="2400" b="0" strike="noStrike" spc="-1">
              <a:solidFill>
                <a:srgbClr val="000000"/>
              </a:solidFill>
              <a:uFill>
                <a:solidFill>
                  <a:srgbClr val="FFFFFF"/>
                </a:solidFill>
              </a:uFill>
              <a:latin typeface="Times New Roman"/>
            </a:endParaRPr>
          </a:p>
        </p:txBody>
      </p:sp>
      <p:sp>
        <p:nvSpPr>
          <p:cNvPr id="461" name="TextShape 20"/>
          <p:cNvSpPr txBox="1"/>
          <p:nvPr/>
        </p:nvSpPr>
        <p:spPr>
          <a:xfrm>
            <a:off x="2116440" y="4890960"/>
            <a:ext cx="869400" cy="272880"/>
          </a:xfrm>
          <a:prstGeom prst="rect">
            <a:avLst/>
          </a:prstGeom>
          <a:noFill/>
          <a:ln>
            <a:noFill/>
          </a:ln>
        </p:spPr>
        <p:txBody>
          <a:bodyPr lIns="90000" tIns="45000" rIns="90000" bIns="45000"/>
          <a:lstStyle/>
          <a:p>
            <a:r>
              <a:rPr lang="en-US" sz="1200" b="0" strike="noStrike" spc="-1">
                <a:solidFill>
                  <a:srgbClr val="000000"/>
                </a:solidFill>
                <a:uFill>
                  <a:solidFill>
                    <a:srgbClr val="FFFFFF"/>
                  </a:solidFill>
                </a:uFill>
                <a:latin typeface="Times New Roman"/>
              </a:rPr>
              <a:t>Finished?</a:t>
            </a:r>
            <a:endParaRPr lang="en-US" sz="2400" b="0" strike="noStrike" spc="-1">
              <a:solidFill>
                <a:srgbClr val="000000"/>
              </a:solidFill>
              <a:uFill>
                <a:solidFill>
                  <a:srgbClr val="FFFFFF"/>
                </a:solidFill>
              </a:uFill>
              <a:latin typeface="Times New Roman"/>
            </a:endParaRPr>
          </a:p>
        </p:txBody>
      </p:sp>
      <p:cxnSp>
        <p:nvCxnSpPr>
          <p:cNvPr id="462" name="Line 21"/>
          <p:cNvCxnSpPr>
            <a:stCxn id="448" idx="3"/>
            <a:endCxn id="447" idx="1"/>
          </p:cNvCxnSpPr>
          <p:nvPr/>
        </p:nvCxnSpPr>
        <p:spPr>
          <a:xfrm>
            <a:off x="1911600" y="1265400"/>
            <a:ext cx="684000" cy="6840"/>
          </a:xfrm>
          <a:prstGeom prst="straightConnector1">
            <a:avLst/>
          </a:prstGeom>
          <a:ln>
            <a:solidFill>
              <a:srgbClr val="000000"/>
            </a:solidFill>
            <a:tailEnd type="triangle" w="med" len="med"/>
          </a:ln>
        </p:spPr>
      </p:cxnSp>
      <p:sp>
        <p:nvSpPr>
          <p:cNvPr id="463" name="CustomShape 22"/>
          <p:cNvSpPr/>
          <p:nvPr/>
        </p:nvSpPr>
        <p:spPr>
          <a:xfrm>
            <a:off x="255240" y="4818960"/>
            <a:ext cx="1278360" cy="6285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200" b="0" strike="noStrike" spc="-1">
                <a:solidFill>
                  <a:srgbClr val="000000"/>
                </a:solidFill>
                <a:uFill>
                  <a:solidFill>
                    <a:srgbClr val="FFFFFF"/>
                  </a:solidFill>
                </a:uFill>
                <a:latin typeface="Times New Roman"/>
              </a:rPr>
              <a:t>Final DWI data</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 name="TextShape 1"/>
          <p:cNvSpPr txBox="1"/>
          <p:nvPr/>
        </p:nvSpPr>
        <p:spPr>
          <a:xfrm>
            <a:off x="-216360" y="-465120"/>
            <a:ext cx="9070920" cy="1355760"/>
          </a:xfrm>
          <a:prstGeom prst="rect">
            <a:avLst/>
          </a:prstGeom>
          <a:noFill/>
          <a:ln>
            <a:noFill/>
          </a:ln>
        </p:spPr>
        <p:txBody>
          <a:bodyPr lIns="90000" tIns="46800" rIns="90000" bIns="46800" anchor="ctr"/>
          <a:lstStyle/>
          <a:p>
            <a:pPr algn="ctr"/>
            <a:r>
              <a:rPr lang="en-US" sz="3600" b="0" strike="noStrike" spc="-1">
                <a:solidFill>
                  <a:srgbClr val="000000"/>
                </a:solidFill>
                <a:uFill>
                  <a:solidFill>
                    <a:srgbClr val="FFFFFF"/>
                  </a:solidFill>
                </a:uFill>
                <a:latin typeface="Times New Roman"/>
              </a:rPr>
              <a:t>Method overview</a:t>
            </a:r>
            <a:endParaRPr lang="en-US" sz="2400" b="0" strike="noStrike" spc="-1">
              <a:solidFill>
                <a:srgbClr val="000000"/>
              </a:solidFill>
              <a:uFill>
                <a:solidFill>
                  <a:srgbClr val="FFFFFF"/>
                </a:solidFill>
              </a:uFill>
              <a:latin typeface="Times New Roman"/>
            </a:endParaRPr>
          </a:p>
        </p:txBody>
      </p:sp>
      <p:sp>
        <p:nvSpPr>
          <p:cNvPr id="465" name="CustomShape 2"/>
          <p:cNvSpPr/>
          <p:nvPr/>
        </p:nvSpPr>
        <p:spPr>
          <a:xfrm>
            <a:off x="1309053" y="3632400"/>
            <a:ext cx="2286000" cy="82224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Original DWI data</a:t>
            </a:r>
            <a:endParaRPr lang="en-US" sz="2400" b="0" strike="noStrike" spc="-1">
              <a:solidFill>
                <a:srgbClr val="000000"/>
              </a:solidFill>
              <a:uFill>
                <a:solidFill>
                  <a:srgbClr val="FFFFFF"/>
                </a:solidFill>
              </a:uFill>
              <a:latin typeface="Times New Roman"/>
            </a:endParaRPr>
          </a:p>
        </p:txBody>
      </p:sp>
      <p:sp>
        <p:nvSpPr>
          <p:cNvPr id="466" name="CustomShape 3"/>
          <p:cNvSpPr/>
          <p:nvPr/>
        </p:nvSpPr>
        <p:spPr>
          <a:xfrm>
            <a:off x="4016520" y="2311560"/>
            <a:ext cx="3474720" cy="91440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Compute ideal (synthesize) DWI</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(3dDTtoDWI)</a:t>
            </a:r>
            <a:endParaRPr lang="en-US" sz="2400" b="0" strike="noStrike" spc="-1">
              <a:solidFill>
                <a:srgbClr val="000000"/>
              </a:solidFill>
              <a:uFill>
                <a:solidFill>
                  <a:srgbClr val="FFFFFF"/>
                </a:solidFill>
              </a:uFill>
              <a:latin typeface="Times New Roman"/>
            </a:endParaRPr>
          </a:p>
        </p:txBody>
      </p:sp>
      <p:sp>
        <p:nvSpPr>
          <p:cNvPr id="467" name="CustomShape 4"/>
          <p:cNvSpPr/>
          <p:nvPr/>
        </p:nvSpPr>
        <p:spPr>
          <a:xfrm>
            <a:off x="4616280" y="879480"/>
            <a:ext cx="2286000" cy="82224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Compute Tensor</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(3dDWItoDT)</a:t>
            </a:r>
            <a:endParaRPr lang="en-US" sz="2400" b="0" strike="noStrike" spc="-1">
              <a:solidFill>
                <a:srgbClr val="000000"/>
              </a:solidFill>
              <a:uFill>
                <a:solidFill>
                  <a:srgbClr val="FFFFFF"/>
                </a:solidFill>
              </a:uFill>
              <a:latin typeface="Times New Roman"/>
            </a:endParaRPr>
          </a:p>
        </p:txBody>
      </p:sp>
      <p:sp>
        <p:nvSpPr>
          <p:cNvPr id="468" name="CustomShape 5"/>
          <p:cNvSpPr/>
          <p:nvPr/>
        </p:nvSpPr>
        <p:spPr>
          <a:xfrm>
            <a:off x="1200240" y="870120"/>
            <a:ext cx="2193840" cy="82224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Original DWI data</a:t>
            </a:r>
            <a:endParaRPr lang="en-US" sz="2400" b="0" strike="noStrike" spc="-1">
              <a:solidFill>
                <a:srgbClr val="000000"/>
              </a:solidFill>
              <a:uFill>
                <a:solidFill>
                  <a:srgbClr val="FFFFFF"/>
                </a:solidFill>
              </a:uFill>
              <a:latin typeface="Times New Roman"/>
            </a:endParaRPr>
          </a:p>
        </p:txBody>
      </p:sp>
      <p:cxnSp>
        <p:nvCxnSpPr>
          <p:cNvPr id="469" name="Line 6"/>
          <p:cNvCxnSpPr>
            <a:stCxn id="467" idx="2"/>
            <a:endCxn id="466" idx="0"/>
          </p:cNvCxnSpPr>
          <p:nvPr/>
        </p:nvCxnSpPr>
        <p:spPr>
          <a:xfrm flipH="1">
            <a:off x="5753880" y="1701720"/>
            <a:ext cx="5760" cy="610200"/>
          </a:xfrm>
          <a:prstGeom prst="straightConnector1">
            <a:avLst/>
          </a:prstGeom>
          <a:ln w="9360">
            <a:solidFill>
              <a:srgbClr val="000000"/>
            </a:solidFill>
            <a:round/>
            <a:tailEnd type="triangle" w="med" len="med"/>
          </a:ln>
        </p:spPr>
      </p:cxnSp>
      <p:sp>
        <p:nvSpPr>
          <p:cNvPr id="470" name="CustomShape 7"/>
          <p:cNvSpPr/>
          <p:nvPr/>
        </p:nvSpPr>
        <p:spPr>
          <a:xfrm>
            <a:off x="4016520" y="3530520"/>
            <a:ext cx="3474720" cy="109692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Align (pairwise)</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gradient to synthetic</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counterpart </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(3dvolreg/3dAllineate)</a:t>
            </a:r>
            <a:endParaRPr lang="en-US" sz="2400" b="0" strike="noStrike" spc="-1">
              <a:solidFill>
                <a:srgbClr val="000000"/>
              </a:solidFill>
              <a:uFill>
                <a:solidFill>
                  <a:srgbClr val="FFFFFF"/>
                </a:solidFill>
              </a:uFill>
              <a:latin typeface="Times New Roman"/>
            </a:endParaRPr>
          </a:p>
        </p:txBody>
      </p:sp>
      <p:cxnSp>
        <p:nvCxnSpPr>
          <p:cNvPr id="471" name="Line 8"/>
          <p:cNvCxnSpPr>
            <a:stCxn id="466" idx="2"/>
            <a:endCxn id="470" idx="0"/>
          </p:cNvCxnSpPr>
          <p:nvPr/>
        </p:nvCxnSpPr>
        <p:spPr>
          <a:xfrm>
            <a:off x="5753880" y="3225960"/>
            <a:ext cx="360" cy="304920"/>
          </a:xfrm>
          <a:prstGeom prst="straightConnector1">
            <a:avLst/>
          </a:prstGeom>
          <a:ln w="9360">
            <a:solidFill>
              <a:srgbClr val="000000"/>
            </a:solidFill>
            <a:round/>
            <a:tailEnd type="triangle" w="med" len="med"/>
          </a:ln>
        </p:spPr>
      </p:cxnSp>
      <p:sp>
        <p:nvSpPr>
          <p:cNvPr id="472" name="CustomShape 9"/>
          <p:cNvSpPr/>
          <p:nvPr/>
        </p:nvSpPr>
        <p:spPr>
          <a:xfrm>
            <a:off x="4232160" y="4197240"/>
            <a:ext cx="181080" cy="60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60840" rIns="90000" bIns="45000"/>
          <a:lstStyle/>
          <a:p>
            <a:pPr algn="ctr">
              <a:lnSpc>
                <a:spcPct val="93000"/>
              </a:lnSpc>
            </a:pPr>
            <a:endParaRPr lang="en-US" sz="2400" b="0" strike="noStrike" spc="-1">
              <a:solidFill>
                <a:srgbClr val="000000"/>
              </a:solidFill>
              <a:uFill>
                <a:solidFill>
                  <a:srgbClr val="FFFFFF"/>
                </a:solidFill>
              </a:uFill>
              <a:latin typeface="Times New Roman"/>
            </a:endParaRPr>
          </a:p>
          <a:p>
            <a:pPr algn="ctr">
              <a:lnSpc>
                <a:spcPct val="93000"/>
              </a:lnSpc>
            </a:pPr>
            <a:endParaRPr lang="en-US" sz="2400" b="0" strike="noStrike" spc="-1">
              <a:solidFill>
                <a:srgbClr val="000000"/>
              </a:solidFill>
              <a:uFill>
                <a:solidFill>
                  <a:srgbClr val="FFFFFF"/>
                </a:solidFill>
              </a:uFill>
              <a:latin typeface="Times New Roman"/>
            </a:endParaRPr>
          </a:p>
        </p:txBody>
      </p:sp>
      <p:sp>
        <p:nvSpPr>
          <p:cNvPr id="473" name="CustomShape 10"/>
          <p:cNvSpPr/>
          <p:nvPr/>
        </p:nvSpPr>
        <p:spPr>
          <a:xfrm>
            <a:off x="4619520" y="4935600"/>
            <a:ext cx="2286000" cy="82224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Update gradient</a:t>
            </a:r>
            <a:endParaRPr lang="en-US" sz="2400" b="0" strike="noStrike" spc="-1">
              <a:solidFill>
                <a:srgbClr val="000000"/>
              </a:solidFill>
              <a:uFill>
                <a:solidFill>
                  <a:srgbClr val="FFFFFF"/>
                </a:solidFill>
              </a:uFill>
              <a:latin typeface="Times New Roman"/>
            </a:endParaRPr>
          </a:p>
          <a:p>
            <a:pPr algn="ctr">
              <a:lnSpc>
                <a:spcPct val="93000"/>
              </a:lnSpc>
            </a:pPr>
            <a:r>
              <a:rPr lang="en-US" sz="1800" b="0" strike="noStrike" spc="-1">
                <a:solidFill>
                  <a:srgbClr val="000000"/>
                </a:solidFill>
                <a:uFill>
                  <a:solidFill>
                    <a:srgbClr val="FFFFFF"/>
                  </a:solidFill>
                </a:uFill>
                <a:latin typeface="Arial"/>
                <a:ea typeface="Tahoma"/>
              </a:rPr>
              <a:t>directions</a:t>
            </a:r>
            <a:endParaRPr lang="en-US" sz="2400" b="0" strike="noStrike" spc="-1">
              <a:solidFill>
                <a:srgbClr val="000000"/>
              </a:solidFill>
              <a:uFill>
                <a:solidFill>
                  <a:srgbClr val="FFFFFF"/>
                </a:solidFill>
              </a:uFill>
              <a:latin typeface="Times New Roman"/>
            </a:endParaRPr>
          </a:p>
        </p:txBody>
      </p:sp>
      <p:cxnSp>
        <p:nvCxnSpPr>
          <p:cNvPr id="474" name="Line 11"/>
          <p:cNvCxnSpPr>
            <a:stCxn id="470" idx="2"/>
            <a:endCxn id="473" idx="0"/>
          </p:cNvCxnSpPr>
          <p:nvPr/>
        </p:nvCxnSpPr>
        <p:spPr>
          <a:xfrm>
            <a:off x="5753880" y="4627440"/>
            <a:ext cx="9000" cy="308520"/>
          </a:xfrm>
          <a:prstGeom prst="straightConnector1">
            <a:avLst/>
          </a:prstGeom>
          <a:ln w="9360">
            <a:solidFill>
              <a:srgbClr val="000000"/>
            </a:solidFill>
            <a:round/>
            <a:tailEnd type="triangle" w="med" len="med"/>
          </a:ln>
        </p:spPr>
      </p:cxnSp>
      <p:sp>
        <p:nvSpPr>
          <p:cNvPr id="475" name="CustomShape 12"/>
          <p:cNvSpPr/>
          <p:nvPr/>
        </p:nvSpPr>
        <p:spPr>
          <a:xfrm>
            <a:off x="5497560" y="6137280"/>
            <a:ext cx="549360" cy="549360"/>
          </a:xfrm>
          <a:custGeom>
            <a:avLst/>
            <a:gdLst/>
            <a:ahLst/>
            <a:cxnLst/>
            <a:rect l="l" t="t" r="r" b="b"/>
            <a:pathLst>
              <a:path w="21600" h="21600">
                <a:moveTo>
                  <a:pt x="10800" y="0"/>
                </a:moveTo>
                <a:lnTo>
                  <a:pt x="21600" y="10800"/>
                </a:lnTo>
                <a:lnTo>
                  <a:pt x="10800" y="21600"/>
                </a:lnTo>
                <a:lnTo>
                  <a:pt x="0" y="10800"/>
                </a:lnTo>
                <a:lnTo>
                  <a:pt x="10800" y="0"/>
                </a:lnTo>
                <a:close/>
              </a:path>
            </a:pathLst>
          </a:custGeom>
          <a:solidFill>
            <a:srgbClr val="729FCF"/>
          </a:solidFill>
          <a:ln w="9360">
            <a:solidFill>
              <a:srgbClr val="3465A4"/>
            </a:solidFill>
            <a:round/>
          </a:ln>
        </p:spPr>
        <p:style>
          <a:lnRef idx="0">
            <a:scrgbClr r="0" g="0" b="0"/>
          </a:lnRef>
          <a:fillRef idx="0">
            <a:scrgbClr r="0" g="0" b="0"/>
          </a:fillRef>
          <a:effectRef idx="0">
            <a:scrgbClr r="0" g="0" b="0"/>
          </a:effectRef>
          <a:fontRef idx="minor"/>
        </p:style>
      </p:sp>
      <p:cxnSp>
        <p:nvCxnSpPr>
          <p:cNvPr id="476" name="Line 13"/>
          <p:cNvCxnSpPr>
            <a:stCxn id="473" idx="2"/>
            <a:endCxn id="475" idx="0"/>
          </p:cNvCxnSpPr>
          <p:nvPr/>
        </p:nvCxnSpPr>
        <p:spPr>
          <a:xfrm>
            <a:off x="5762520" y="5757840"/>
            <a:ext cx="10080" cy="379800"/>
          </a:xfrm>
          <a:prstGeom prst="straightConnector1">
            <a:avLst/>
          </a:prstGeom>
          <a:ln w="9360">
            <a:solidFill>
              <a:srgbClr val="000000"/>
            </a:solidFill>
            <a:round/>
            <a:tailEnd type="triangle" w="med" len="med"/>
          </a:ln>
        </p:spPr>
      </p:cxnSp>
      <p:cxnSp>
        <p:nvCxnSpPr>
          <p:cNvPr id="477" name="Line 14"/>
          <p:cNvCxnSpPr>
            <a:stCxn id="475" idx="1"/>
          </p:cNvCxnSpPr>
          <p:nvPr/>
        </p:nvCxnSpPr>
        <p:spPr>
          <a:xfrm flipH="1" flipV="1">
            <a:off x="2706480" y="6406560"/>
            <a:ext cx="2791440" cy="5760"/>
          </a:xfrm>
          <a:prstGeom prst="straightConnector1">
            <a:avLst/>
          </a:prstGeom>
          <a:ln w="9360">
            <a:solidFill>
              <a:srgbClr val="000000"/>
            </a:solidFill>
            <a:round/>
            <a:tailEnd type="triangle" w="med" len="med"/>
          </a:ln>
        </p:spPr>
      </p:cxnSp>
      <p:cxnSp>
        <p:nvCxnSpPr>
          <p:cNvPr id="478" name="Line 15"/>
          <p:cNvCxnSpPr>
            <a:stCxn id="475" idx="3"/>
            <a:endCxn id="467" idx="3"/>
          </p:cNvCxnSpPr>
          <p:nvPr/>
        </p:nvCxnSpPr>
        <p:spPr>
          <a:xfrm flipV="1">
            <a:off x="6046920" y="1290600"/>
            <a:ext cx="855720" cy="5121720"/>
          </a:xfrm>
          <a:prstGeom prst="bentConnector3">
            <a:avLst>
              <a:gd name="adj1" fmla="val 266116"/>
            </a:avLst>
          </a:prstGeom>
          <a:ln w="9360">
            <a:solidFill>
              <a:srgbClr val="000000"/>
            </a:solidFill>
            <a:round/>
            <a:tailEnd type="triangle" w="med" len="med"/>
          </a:ln>
        </p:spPr>
      </p:cxnSp>
      <p:cxnSp>
        <p:nvCxnSpPr>
          <p:cNvPr id="479" name="Line 16"/>
          <p:cNvCxnSpPr>
            <a:stCxn id="465" idx="3"/>
            <a:endCxn id="470" idx="1"/>
          </p:cNvCxnSpPr>
          <p:nvPr/>
        </p:nvCxnSpPr>
        <p:spPr>
          <a:xfrm>
            <a:off x="3595053" y="4043520"/>
            <a:ext cx="421467" cy="35460"/>
          </a:xfrm>
          <a:prstGeom prst="straightConnector1">
            <a:avLst/>
          </a:prstGeom>
          <a:ln w="9360">
            <a:solidFill>
              <a:srgbClr val="000000"/>
            </a:solidFill>
            <a:round/>
            <a:tailEnd type="triangle" w="med" len="med"/>
          </a:ln>
        </p:spPr>
      </p:cxnSp>
      <p:sp>
        <p:nvSpPr>
          <p:cNvPr id="480" name="CustomShape 17"/>
          <p:cNvSpPr/>
          <p:nvPr/>
        </p:nvSpPr>
        <p:spPr>
          <a:xfrm>
            <a:off x="6321600" y="6046920"/>
            <a:ext cx="1920600" cy="457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60840" rIns="90000" bIns="45000"/>
          <a:lstStyle/>
          <a:p>
            <a:pPr>
              <a:lnSpc>
                <a:spcPct val="93000"/>
              </a:lnSpc>
            </a:pPr>
            <a:r>
              <a:rPr lang="en-US" sz="1800" b="0" strike="noStrike" spc="-1">
                <a:solidFill>
                  <a:srgbClr val="000000"/>
                </a:solidFill>
                <a:uFill>
                  <a:solidFill>
                    <a:srgbClr val="FFFFFF"/>
                  </a:solidFill>
                </a:uFill>
                <a:latin typeface="Arial"/>
                <a:ea typeface="Tahoma"/>
              </a:rPr>
              <a:t>More iterations?</a:t>
            </a:r>
            <a:endParaRPr lang="en-US" sz="2400" b="0" strike="noStrike" spc="-1">
              <a:solidFill>
                <a:srgbClr val="000000"/>
              </a:solidFill>
              <a:uFill>
                <a:solidFill>
                  <a:srgbClr val="FFFFFF"/>
                </a:solidFill>
              </a:uFill>
              <a:latin typeface="Times New Roman"/>
            </a:endParaRPr>
          </a:p>
        </p:txBody>
      </p:sp>
      <p:sp>
        <p:nvSpPr>
          <p:cNvPr id="481" name="CustomShape 18"/>
          <p:cNvSpPr/>
          <p:nvPr/>
        </p:nvSpPr>
        <p:spPr>
          <a:xfrm>
            <a:off x="3760920" y="6029280"/>
            <a:ext cx="1554120" cy="345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60840" rIns="90000" bIns="45000"/>
          <a:lstStyle/>
          <a:p>
            <a:pPr>
              <a:lnSpc>
                <a:spcPct val="93000"/>
              </a:lnSpc>
            </a:pPr>
            <a:r>
              <a:rPr lang="en-US" sz="1800" b="0" strike="noStrike" spc="-1">
                <a:solidFill>
                  <a:srgbClr val="000000"/>
                </a:solidFill>
                <a:uFill>
                  <a:solidFill>
                    <a:srgbClr val="FFFFFF"/>
                  </a:solidFill>
                </a:uFill>
                <a:latin typeface="Arial"/>
                <a:ea typeface="Tahoma"/>
              </a:rPr>
              <a:t>Finished?</a:t>
            </a:r>
            <a:endParaRPr lang="en-US" sz="2400" b="0" strike="noStrike" spc="-1">
              <a:solidFill>
                <a:srgbClr val="000000"/>
              </a:solidFill>
              <a:uFill>
                <a:solidFill>
                  <a:srgbClr val="FFFFFF"/>
                </a:solidFill>
              </a:uFill>
              <a:latin typeface="Times New Roman"/>
            </a:endParaRPr>
          </a:p>
        </p:txBody>
      </p:sp>
      <p:cxnSp>
        <p:nvCxnSpPr>
          <p:cNvPr id="482" name="Line 19"/>
          <p:cNvCxnSpPr>
            <a:stCxn id="468" idx="3"/>
            <a:endCxn id="467" idx="1"/>
          </p:cNvCxnSpPr>
          <p:nvPr/>
        </p:nvCxnSpPr>
        <p:spPr>
          <a:xfrm>
            <a:off x="3394080" y="1281240"/>
            <a:ext cx="1222560" cy="9720"/>
          </a:xfrm>
          <a:prstGeom prst="straightConnector1">
            <a:avLst/>
          </a:prstGeom>
          <a:ln w="9360">
            <a:solidFill>
              <a:srgbClr val="000000"/>
            </a:solidFill>
            <a:round/>
            <a:tailEnd type="triangle" w="med" len="med"/>
          </a:ln>
        </p:spPr>
      </p:cxnSp>
      <p:sp>
        <p:nvSpPr>
          <p:cNvPr id="483" name="CustomShape 20"/>
          <p:cNvSpPr/>
          <p:nvPr/>
        </p:nvSpPr>
        <p:spPr>
          <a:xfrm>
            <a:off x="433440" y="5935680"/>
            <a:ext cx="2286000" cy="822240"/>
          </a:xfrm>
          <a:prstGeom prst="rect">
            <a:avLst/>
          </a:prstGeom>
          <a:solidFill>
            <a:srgbClr val="729FCF"/>
          </a:solidFill>
          <a:ln w="9360">
            <a:solidFill>
              <a:srgbClr val="3465A4"/>
            </a:solidFill>
            <a:round/>
          </a:ln>
        </p:spPr>
        <p:style>
          <a:lnRef idx="0">
            <a:scrgbClr r="0" g="0" b="0"/>
          </a:lnRef>
          <a:fillRef idx="0">
            <a:scrgbClr r="0" g="0" b="0"/>
          </a:fillRef>
          <a:effectRef idx="0">
            <a:scrgbClr r="0" g="0" b="0"/>
          </a:effectRef>
          <a:fontRef idx="minor"/>
        </p:style>
        <p:txBody>
          <a:bodyPr wrap="none" lIns="90000" tIns="60840" rIns="90000" bIns="45000" anchor="ctr"/>
          <a:lstStyle/>
          <a:p>
            <a:pPr algn="ctr">
              <a:lnSpc>
                <a:spcPct val="93000"/>
              </a:lnSpc>
            </a:pPr>
            <a:r>
              <a:rPr lang="en-US" sz="1800" b="0" strike="noStrike" spc="-1">
                <a:solidFill>
                  <a:srgbClr val="000000"/>
                </a:solidFill>
                <a:uFill>
                  <a:solidFill>
                    <a:srgbClr val="FFFFFF"/>
                  </a:solidFill>
                </a:uFill>
                <a:latin typeface="Arial"/>
                <a:ea typeface="Tahoma"/>
              </a:rPr>
              <a:t>Final DWI data</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4" name="TextShape 1"/>
          <p:cNvSpPr txBox="1"/>
          <p:nvPr/>
        </p:nvSpPr>
        <p:spPr>
          <a:xfrm>
            <a:off x="457200" y="230040"/>
            <a:ext cx="8229600" cy="1230480"/>
          </a:xfrm>
          <a:prstGeom prst="rect">
            <a:avLst/>
          </a:prstGeom>
          <a:noFill/>
          <a:ln>
            <a:noFill/>
          </a:ln>
        </p:spPr>
        <p:txBody>
          <a:bodyPr lIns="90000" tIns="46800" rIns="90000" bIns="46800" anchor="ctr"/>
          <a:lstStyle/>
          <a:p>
            <a:pPr algn="ctr"/>
            <a:r>
              <a:rPr lang="en-US" sz="2400" b="0" strike="noStrike" spc="-1">
                <a:solidFill>
                  <a:srgbClr val="000000"/>
                </a:solidFill>
                <a:uFill>
                  <a:solidFill>
                    <a:srgbClr val="FFFFFF"/>
                  </a:solidFill>
                </a:uFill>
                <a:latin typeface="Times New Roman"/>
              </a:rPr>
              <a:t>DWI Motion Correction</a:t>
            </a:r>
          </a:p>
        </p:txBody>
      </p:sp>
      <p:pic>
        <p:nvPicPr>
          <p:cNvPr id="485" name="Picture 484"/>
          <p:cNvPicPr/>
          <p:nvPr/>
        </p:nvPicPr>
        <p:blipFill>
          <a:blip r:embed="rId3"/>
          <a:stretch/>
        </p:blipFill>
        <p:spPr>
          <a:xfrm>
            <a:off x="1736640" y="1096920"/>
            <a:ext cx="2478240" cy="2738520"/>
          </a:xfrm>
          <a:prstGeom prst="rect">
            <a:avLst/>
          </a:prstGeom>
          <a:ln>
            <a:noFill/>
          </a:ln>
        </p:spPr>
      </p:pic>
      <p:pic>
        <p:nvPicPr>
          <p:cNvPr id="486" name="Picture 485"/>
          <p:cNvPicPr/>
          <p:nvPr/>
        </p:nvPicPr>
        <p:blipFill>
          <a:blip r:embed="rId4"/>
          <a:stretch/>
        </p:blipFill>
        <p:spPr>
          <a:xfrm>
            <a:off x="4275000" y="1257480"/>
            <a:ext cx="3679920" cy="2365200"/>
          </a:xfrm>
          <a:prstGeom prst="rect">
            <a:avLst/>
          </a:prstGeom>
          <a:ln>
            <a:noFill/>
          </a:ln>
        </p:spPr>
      </p:pic>
      <p:pic>
        <p:nvPicPr>
          <p:cNvPr id="487" name="Picture 486"/>
          <p:cNvPicPr/>
          <p:nvPr/>
        </p:nvPicPr>
        <p:blipFill>
          <a:blip r:embed="rId5"/>
          <a:stretch/>
        </p:blipFill>
        <p:spPr>
          <a:xfrm>
            <a:off x="1716120" y="3952800"/>
            <a:ext cx="2546280" cy="2546280"/>
          </a:xfrm>
          <a:prstGeom prst="rect">
            <a:avLst/>
          </a:prstGeom>
          <a:ln>
            <a:noFill/>
          </a:ln>
        </p:spPr>
      </p:pic>
      <p:pic>
        <p:nvPicPr>
          <p:cNvPr id="488" name="Picture 487"/>
          <p:cNvPicPr/>
          <p:nvPr/>
        </p:nvPicPr>
        <p:blipFill>
          <a:blip r:embed="rId6"/>
          <a:stretch/>
        </p:blipFill>
        <p:spPr>
          <a:xfrm>
            <a:off x="4384800" y="4164120"/>
            <a:ext cx="3481200" cy="223812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9"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ATLASES</a:t>
            </a:r>
          </a:p>
        </p:txBody>
      </p:sp>
      <p:pic>
        <p:nvPicPr>
          <p:cNvPr id="490" name="Picture 489"/>
          <p:cNvPicPr/>
          <p:nvPr/>
        </p:nvPicPr>
        <p:blipFill>
          <a:blip r:embed="rId3"/>
          <a:stretch/>
        </p:blipFill>
        <p:spPr>
          <a:xfrm>
            <a:off x="1481040" y="1324080"/>
            <a:ext cx="6437520" cy="457200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 name="CustomShape 1"/>
          <p:cNvSpPr/>
          <p:nvPr/>
        </p:nvSpPr>
        <p:spPr>
          <a:xfrm>
            <a:off x="1298520" y="620640"/>
            <a:ext cx="5850000" cy="6048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ATLAS DEFINITIONS</a:t>
            </a:r>
          </a:p>
        </p:txBody>
      </p:sp>
      <p:sp>
        <p:nvSpPr>
          <p:cNvPr id="492" name="CustomShape 2"/>
          <p:cNvSpPr/>
          <p:nvPr/>
        </p:nvSpPr>
        <p:spPr>
          <a:xfrm>
            <a:off x="736560" y="1273320"/>
            <a:ext cx="7772400" cy="5294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1" strike="noStrike" spc="-1">
                <a:solidFill>
                  <a:srgbClr val="000000"/>
                </a:solidFill>
                <a:uFill>
                  <a:solidFill>
                    <a:srgbClr val="FFFFFF"/>
                  </a:solidFill>
                </a:uFill>
                <a:latin typeface="Times New Roman"/>
              </a:rPr>
              <a:t>Template</a:t>
            </a:r>
            <a:r>
              <a:rPr lang="en-US" sz="2400" b="0" strike="noStrike" spc="-1">
                <a:solidFill>
                  <a:srgbClr val="000000"/>
                </a:solidFill>
                <a:uFill>
                  <a:solidFill>
                    <a:srgbClr val="FFFFFF"/>
                  </a:solidFill>
                </a:uFill>
                <a:latin typeface="Times New Roman"/>
              </a:rPr>
              <a:t> - a reference dataset used for matching shapes. Examples: TT_N27+tlrc, MNI_EPI+tlrc, TT_ICBM452+tlrc.</a:t>
            </a:r>
          </a:p>
          <a:p>
            <a:endParaRPr lang="en-US" sz="2400" b="0" strike="noStrike" spc="-1">
              <a:solidFill>
                <a:srgbClr val="000000"/>
              </a:solidFill>
              <a:uFill>
                <a:solidFill>
                  <a:srgbClr val="FFFFFF"/>
                </a:solidFill>
              </a:uFill>
              <a:latin typeface="Times New Roman"/>
            </a:endParaRPr>
          </a:p>
        </p:txBody>
      </p:sp>
      <p:pic>
        <p:nvPicPr>
          <p:cNvPr id="493" name="Picture 492"/>
          <p:cNvPicPr/>
          <p:nvPr/>
        </p:nvPicPr>
        <p:blipFill>
          <a:blip r:embed="rId3"/>
          <a:stretch/>
        </p:blipFill>
        <p:spPr>
          <a:xfrm>
            <a:off x="2828880" y="2486160"/>
            <a:ext cx="2565360" cy="3111480"/>
          </a:xfrm>
          <a:prstGeom prst="rect">
            <a:avLst/>
          </a:prstGeom>
          <a:ln>
            <a:noFill/>
          </a:ln>
        </p:spPr>
      </p:pic>
      <p:sp>
        <p:nvSpPr>
          <p:cNvPr id="494" name="CustomShape 3"/>
          <p:cNvSpPr/>
          <p:nvPr/>
        </p:nvSpPr>
        <p:spPr>
          <a:xfrm>
            <a:off x="5560920" y="3022560"/>
            <a:ext cx="26719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TT_N27+tlrc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5" name="CustomShape 1"/>
          <p:cNvSpPr/>
          <p:nvPr/>
        </p:nvSpPr>
        <p:spPr>
          <a:xfrm>
            <a:off x="1671480" y="587520"/>
            <a:ext cx="5631120" cy="606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ATLAS DEFINITIONS</a:t>
            </a:r>
          </a:p>
        </p:txBody>
      </p:sp>
      <p:sp>
        <p:nvSpPr>
          <p:cNvPr id="496" name="CustomShape 2"/>
          <p:cNvSpPr/>
          <p:nvPr/>
        </p:nvSpPr>
        <p:spPr>
          <a:xfrm>
            <a:off x="606600" y="1290600"/>
            <a:ext cx="7772400" cy="2179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1" strike="noStrike" spc="-1">
                <a:solidFill>
                  <a:srgbClr val="000000"/>
                </a:solidFill>
                <a:uFill>
                  <a:solidFill>
                    <a:srgbClr val="FFFFFF"/>
                  </a:solidFill>
                </a:uFill>
                <a:latin typeface="Times New Roman"/>
              </a:rPr>
              <a:t>Template Space</a:t>
            </a:r>
            <a:r>
              <a:rPr lang="en-US" sz="2400" b="0" strike="noStrike" spc="-1">
                <a:solidFill>
                  <a:srgbClr val="000000"/>
                </a:solidFill>
                <a:uFill>
                  <a:solidFill>
                    <a:srgbClr val="FFFFFF"/>
                  </a:solidFill>
                </a:uFill>
                <a:latin typeface="Times New Roman"/>
              </a:rPr>
              <a:t> - x,y,z coordinate system shared by many datasets (</a:t>
            </a:r>
            <a:r>
              <a:rPr lang="en-US" sz="2000" b="0" strike="noStrike" spc="-1">
                <a:solidFill>
                  <a:srgbClr val="000000"/>
                </a:solidFill>
                <a:uFill>
                  <a:solidFill>
                    <a:srgbClr val="FFFFFF"/>
                  </a:solidFill>
                </a:uFill>
                <a:latin typeface="Times New Roman"/>
              </a:rPr>
              <a:t>the</a:t>
            </a:r>
            <a:r>
              <a:rPr lang="en-US" sz="2400" b="0" strike="noStrike" spc="-1">
                <a:solidFill>
                  <a:srgbClr val="000000"/>
                </a:solidFill>
                <a:uFill>
                  <a:solidFill>
                    <a:srgbClr val="FFFFFF"/>
                  </a:solidFill>
                </a:uFill>
                <a:latin typeface="Times New Roman"/>
              </a:rPr>
              <a:t> basic shoebox) Examples: TLRC (Talairach-Tourneaux), MNI, MNI_ANAT, ORIG.</a:t>
            </a:r>
          </a:p>
        </p:txBody>
      </p:sp>
      <p:sp>
        <p:nvSpPr>
          <p:cNvPr id="497" name="CustomShape 3"/>
          <p:cNvSpPr/>
          <p:nvPr/>
        </p:nvSpPr>
        <p:spPr>
          <a:xfrm>
            <a:off x="3408480" y="3425760"/>
            <a:ext cx="1890720" cy="1468440"/>
          </a:xfrm>
          <a:prstGeom prst="cube">
            <a:avLst>
              <a:gd name="adj" fmla="val 5400"/>
            </a:avLst>
          </a:prstGeom>
          <a:solidFill>
            <a:srgbClr val="00CC99"/>
          </a:solidFill>
          <a:ln w="9360">
            <a:solidFill>
              <a:srgbClr val="000000"/>
            </a:solidFill>
            <a:miter/>
          </a:ln>
        </p:spPr>
        <p:style>
          <a:lnRef idx="0">
            <a:scrgbClr r="0" g="0" b="0"/>
          </a:lnRef>
          <a:fillRef idx="0">
            <a:scrgbClr r="0" g="0" b="0"/>
          </a:fillRef>
          <a:effectRef idx="0">
            <a:scrgbClr r="0" g="0" b="0"/>
          </a:effectRef>
          <a:fontRef idx="minor"/>
        </p:style>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8" name="CustomShape 1"/>
          <p:cNvSpPr/>
          <p:nvPr/>
        </p:nvSpPr>
        <p:spPr>
          <a:xfrm>
            <a:off x="1660680" y="555480"/>
            <a:ext cx="5608440" cy="627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ATLAS DEFINITIONS</a:t>
            </a:r>
          </a:p>
        </p:txBody>
      </p:sp>
      <p:sp>
        <p:nvSpPr>
          <p:cNvPr id="499" name="CustomShape 2"/>
          <p:cNvSpPr/>
          <p:nvPr/>
        </p:nvSpPr>
        <p:spPr>
          <a:xfrm>
            <a:off x="606600" y="1290600"/>
            <a:ext cx="7772400" cy="2179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1" strike="noStrike" spc="-1">
                <a:solidFill>
                  <a:srgbClr val="000000"/>
                </a:solidFill>
                <a:uFill>
                  <a:solidFill>
                    <a:srgbClr val="FFFFFF"/>
                  </a:solidFill>
                </a:uFill>
                <a:latin typeface="Times New Roman"/>
              </a:rPr>
              <a:t>Atlas</a:t>
            </a:r>
            <a:r>
              <a:rPr lang="en-US" sz="2400" b="0" strike="noStrike" spc="-1">
                <a:solidFill>
                  <a:srgbClr val="000000"/>
                </a:solidFill>
                <a:uFill>
                  <a:solidFill>
                    <a:srgbClr val="FFFFFF"/>
                  </a:solidFill>
                </a:uFill>
                <a:latin typeface="Times New Roman"/>
              </a:rPr>
              <a:t> - segmentation info.</a:t>
            </a:r>
          </a:p>
          <a:p>
            <a:r>
              <a:rPr lang="en-US" sz="2400" b="0" strike="noStrike" spc="-1">
                <a:solidFill>
                  <a:srgbClr val="000000"/>
                </a:solidFill>
                <a:uFill>
                  <a:solidFill>
                    <a:srgbClr val="FFFFFF"/>
                  </a:solidFill>
                </a:uFill>
                <a:latin typeface="Times New Roman"/>
              </a:rPr>
              <a:t>Examples: TTatlas+tlrc, TT_N27_EZ_ML+tlrc, roidset+orig. </a:t>
            </a:r>
          </a:p>
        </p:txBody>
      </p:sp>
      <p:pic>
        <p:nvPicPr>
          <p:cNvPr id="500" name="Picture 499"/>
          <p:cNvPicPr/>
          <p:nvPr/>
        </p:nvPicPr>
        <p:blipFill>
          <a:blip r:embed="rId3"/>
          <a:stretch/>
        </p:blipFill>
        <p:spPr>
          <a:xfrm>
            <a:off x="1968480" y="2943360"/>
            <a:ext cx="2827440" cy="3063600"/>
          </a:xfrm>
          <a:prstGeom prst="rect">
            <a:avLst/>
          </a:prstGeom>
          <a:ln>
            <a:noFill/>
          </a:ln>
        </p:spPr>
      </p:pic>
      <p:sp>
        <p:nvSpPr>
          <p:cNvPr id="501" name="CustomShape 3"/>
          <p:cNvSpPr/>
          <p:nvPr/>
        </p:nvSpPr>
        <p:spPr>
          <a:xfrm>
            <a:off x="5024520" y="3537000"/>
            <a:ext cx="356868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TT_N27_EZ_ML+tlrc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 name="CustomShape 1"/>
          <p:cNvSpPr/>
          <p:nvPr/>
        </p:nvSpPr>
        <p:spPr>
          <a:xfrm>
            <a:off x="552600" y="1033560"/>
            <a:ext cx="8229600" cy="5724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9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The original purpose of AFNI </a:t>
            </a:r>
            <a:r>
              <a:rPr lang="en-US" sz="900" b="0" strike="noStrike" spc="-1">
                <a:solidFill>
                  <a:srgbClr val="000000"/>
                </a:solidFill>
                <a:uFill>
                  <a:solidFill>
                    <a:srgbClr val="FFFFFF"/>
                  </a:solidFill>
                </a:uFill>
                <a:latin typeface="Arial"/>
              </a:rPr>
              <a:t>(</a:t>
            </a:r>
            <a:r>
              <a:rPr lang="en-US" sz="900" b="0" i="1" strike="noStrike" spc="-1">
                <a:solidFill>
                  <a:srgbClr val="000000"/>
                </a:solidFill>
                <a:uFill>
                  <a:solidFill>
                    <a:srgbClr val="FFFFFF"/>
                  </a:solidFill>
                </a:uFill>
                <a:latin typeface="Arial"/>
              </a:rPr>
              <a:t>circa</a:t>
            </a:r>
            <a:r>
              <a:rPr lang="en-US" sz="900" b="0" strike="noStrike" spc="-1">
                <a:solidFill>
                  <a:srgbClr val="000000"/>
                </a:solidFill>
                <a:uFill>
                  <a:solidFill>
                    <a:srgbClr val="FFFFFF"/>
                  </a:solidFill>
                </a:uFill>
                <a:latin typeface="Arial"/>
              </a:rPr>
              <a:t> 1994 A.D.)</a:t>
            </a:r>
            <a:r>
              <a:rPr lang="en-US" sz="1700" b="0" strike="noStrike" spc="-1">
                <a:solidFill>
                  <a:srgbClr val="000000"/>
                </a:solidFill>
                <a:uFill>
                  <a:solidFill>
                    <a:srgbClr val="FFFFFF"/>
                  </a:solidFill>
                </a:uFill>
                <a:latin typeface="Arial"/>
              </a:rPr>
              <a:t> was to perform the transformation of datasets to Talairach-Tournoux (stereotaxic) coordinates</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The transformation can be manual, or automatic</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 manual mode, you must mark various </a:t>
            </a:r>
            <a:endParaRPr lang="en-US" sz="2400" b="0" strike="noStrike" spc="-1">
              <a:solidFill>
                <a:srgbClr val="000000"/>
              </a:solidFill>
              <a:uFill>
                <a:solidFill>
                  <a:srgbClr val="FFFFFF"/>
                </a:solidFill>
              </a:uFill>
              <a:latin typeface="Times New Roman"/>
            </a:endParaRPr>
          </a:p>
          <a:p>
            <a:pPr marL="233280" indent="-225360">
              <a:lnSpc>
                <a:spcPct val="90000"/>
              </a:lnSpc>
            </a:pPr>
            <a:r>
              <a:rPr lang="en-US" sz="1700" b="0" strike="noStrike" spc="-1">
                <a:solidFill>
                  <a:srgbClr val="000000"/>
                </a:solidFill>
                <a:uFill>
                  <a:solidFill>
                    <a:srgbClr val="FFFFFF"/>
                  </a:solidFill>
                </a:uFill>
                <a:latin typeface="Arial"/>
              </a:rPr>
              <a:t>	anatomical locations, defined in</a:t>
            </a:r>
            <a:endParaRPr lang="en-US" sz="2400" b="0" strike="noStrike" spc="-1">
              <a:solidFill>
                <a:srgbClr val="000000"/>
              </a:solidFill>
              <a:uFill>
                <a:solidFill>
                  <a:srgbClr val="FFFFFF"/>
                </a:solidFill>
              </a:uFill>
              <a:latin typeface="Times New Roman"/>
            </a:endParaRPr>
          </a:p>
          <a:p>
            <a:pPr marL="569880" lvl="1" indent="-214560">
              <a:lnSpc>
                <a:spcPct val="90000"/>
              </a:lnSpc>
            </a:pPr>
            <a:r>
              <a:rPr lang="en-US" sz="1700" b="0" strike="noStrike" spc="-1">
                <a:solidFill>
                  <a:srgbClr val="000000"/>
                </a:solidFill>
                <a:uFill>
                  <a:solidFill>
                    <a:srgbClr val="FFFFFF"/>
                  </a:solidFill>
                </a:uFill>
                <a:latin typeface="Arial"/>
                <a:ea typeface="msmincho"/>
              </a:rPr>
              <a:t>		</a:t>
            </a:r>
            <a:r>
              <a:rPr lang="en-US" sz="1600" b="0" strike="noStrike" spc="-1">
                <a:solidFill>
                  <a:srgbClr val="000000"/>
                </a:solidFill>
                <a:uFill>
                  <a:solidFill>
                    <a:srgbClr val="FFFFFF"/>
                  </a:solidFill>
                </a:uFill>
                <a:latin typeface="Times New Roman"/>
                <a:ea typeface="msmincho"/>
              </a:rPr>
              <a:t>Jean Talairach and Pierre Tournoux</a:t>
            </a:r>
            <a:endParaRPr lang="en-US" sz="2400" b="0" strike="noStrike" spc="-1">
              <a:solidFill>
                <a:srgbClr val="000000"/>
              </a:solidFill>
              <a:uFill>
                <a:solidFill>
                  <a:srgbClr val="FFFFFF"/>
                </a:solidFill>
              </a:uFill>
              <a:latin typeface="Times New Roman"/>
            </a:endParaRPr>
          </a:p>
          <a:p>
            <a:pPr marL="569880" lvl="1" indent="-214560">
              <a:lnSpc>
                <a:spcPct val="90000"/>
              </a:lnSpc>
            </a:pPr>
            <a:r>
              <a:rPr lang="en-US" sz="1600" b="0" strike="noStrike" spc="-1">
                <a:solidFill>
                  <a:srgbClr val="000000"/>
                </a:solidFill>
                <a:uFill>
                  <a:solidFill>
                    <a:srgbClr val="FFFFFF"/>
                  </a:solidFill>
                </a:uFill>
                <a:latin typeface="Times New Roman"/>
                <a:ea typeface="msmincho"/>
              </a:rPr>
              <a:t>		“Co-Planar Stereotaxic Atlas of the Human Brain”</a:t>
            </a:r>
            <a:endParaRPr lang="en-US" sz="2400" b="0" strike="noStrike" spc="-1">
              <a:solidFill>
                <a:srgbClr val="000000"/>
              </a:solidFill>
              <a:uFill>
                <a:solidFill>
                  <a:srgbClr val="FFFFFF"/>
                </a:solidFill>
              </a:uFill>
              <a:latin typeface="Times New Roman"/>
            </a:endParaRPr>
          </a:p>
          <a:p>
            <a:pPr marL="569880" lvl="1" indent="-214560">
              <a:lnSpc>
                <a:spcPct val="90000"/>
              </a:lnSpc>
            </a:pPr>
            <a:r>
              <a:rPr lang="en-US" sz="1600" b="0" strike="noStrike" spc="-1">
                <a:solidFill>
                  <a:srgbClr val="000000"/>
                </a:solidFill>
                <a:uFill>
                  <a:solidFill>
                    <a:srgbClr val="FFFFFF"/>
                  </a:solidFill>
                </a:uFill>
                <a:latin typeface="Times New Roman"/>
                <a:ea typeface="msmincho"/>
              </a:rPr>
              <a:t>		Thieme Medical Publishers, New York, 1988</a:t>
            </a:r>
            <a:endParaRPr lang="en-US" sz="2400" b="0" strike="noStrike" spc="-1">
              <a:solidFill>
                <a:srgbClr val="000000"/>
              </a:solidFill>
              <a:uFill>
                <a:solidFill>
                  <a:srgbClr val="FFFFFF"/>
                </a:solidFill>
              </a:uFill>
              <a:latin typeface="Times New Roman"/>
            </a:endParaRPr>
          </a:p>
          <a:p>
            <a:pPr marL="569880" lvl="1" indent="-214560">
              <a:lnSpc>
                <a:spcPct val="90000"/>
              </a:lnSpc>
            </a:pPr>
            <a:endParaRPr lang="en-US" sz="2400" b="0" strike="noStrike" spc="-1">
              <a:solidFill>
                <a:srgbClr val="000000"/>
              </a:solidFill>
              <a:uFill>
                <a:solidFill>
                  <a:srgbClr val="FFFFFF"/>
                </a:solidFill>
              </a:uFill>
              <a:latin typeface="Times New Roman"/>
            </a:endParaRPr>
          </a:p>
          <a:p>
            <a:pPr marL="561960" lvl="1" indent="-220680">
              <a:lnSpc>
                <a:spcPct val="9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Marking is best done on a high-resolution T1-weighted structural MRI volume</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 automatic mode, you need to choose a template to which your data are aligned. Different templates are made available with AFNI’s distribution. You can also use your own templates.</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Transformation carries over to all other (follower) datasets in the same directory </a:t>
            </a:r>
            <a:endParaRPr lang="en-US" sz="2400" b="0" strike="noStrike" spc="-1">
              <a:solidFill>
                <a:srgbClr val="000000"/>
              </a:solidFill>
              <a:uFill>
                <a:solidFill>
                  <a:srgbClr val="FFFFFF"/>
                </a:solidFill>
              </a:uFill>
              <a:latin typeface="Times New Roman"/>
            </a:endParaRPr>
          </a:p>
          <a:p>
            <a:pPr marL="561960" lvl="1"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This is where the importance of getting the relative spatial placement of datasets done correctly in </a:t>
            </a:r>
            <a:r>
              <a:rPr lang="en-US" sz="1600" b="1" strike="noStrike" spc="-1">
                <a:solidFill>
                  <a:srgbClr val="000000"/>
                </a:solidFill>
                <a:uFill>
                  <a:solidFill>
                    <a:srgbClr val="FFFFFF"/>
                  </a:solidFill>
                </a:uFill>
                <a:latin typeface="Courier New"/>
                <a:ea typeface="msmincho"/>
              </a:rPr>
              <a:t>to3d</a:t>
            </a:r>
            <a:r>
              <a:rPr lang="en-US" sz="1600" b="0" strike="noStrike" spc="-1">
                <a:solidFill>
                  <a:srgbClr val="000000"/>
                </a:solidFill>
                <a:uFill>
                  <a:solidFill>
                    <a:srgbClr val="FFFFFF"/>
                  </a:solidFill>
                </a:uFill>
                <a:latin typeface="Arial"/>
                <a:ea typeface="msmincho"/>
              </a:rPr>
              <a:t> really matters</a:t>
            </a:r>
            <a:endParaRPr lang="en-US" sz="2400" b="0" strike="noStrike" spc="-1">
              <a:solidFill>
                <a:srgbClr val="000000"/>
              </a:solidFill>
              <a:uFill>
                <a:solidFill>
                  <a:srgbClr val="FFFFFF"/>
                </a:solidFill>
              </a:uFill>
              <a:latin typeface="Times New Roman"/>
            </a:endParaRPr>
          </a:p>
          <a:p>
            <a:pPr marL="561960" lvl="1"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You can then write follower datasets, typically functional or EPI timeseries, to disk in Talairach coordinates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US" sz="1600" b="0" strike="noStrike" spc="-1">
                <a:solidFill>
                  <a:srgbClr val="000000"/>
                </a:solidFill>
                <a:uFill>
                  <a:solidFill>
                    <a:srgbClr val="FFFFFF"/>
                  </a:solidFill>
                </a:uFill>
                <a:latin typeface="Arial"/>
                <a:ea typeface="msmincho"/>
              </a:rPr>
              <a:t>Purpose: voxel-wise comparison with other subjects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Zapf Dingbats" charset="2"/>
              <a:buChar char=""/>
            </a:pPr>
            <a:r>
              <a:rPr lang="en-US" sz="1600" b="0" strike="noStrike" spc="-1">
                <a:solidFill>
                  <a:srgbClr val="000000"/>
                </a:solidFill>
                <a:uFill>
                  <a:solidFill>
                    <a:srgbClr val="FFFFFF"/>
                  </a:solidFill>
                </a:uFill>
                <a:latin typeface="Arial"/>
                <a:ea typeface="msmincho"/>
              </a:rPr>
              <a:t>May want to blur volumes a little before comparisons, to allow for residual anatomic variability: AFNI programs </a:t>
            </a:r>
            <a:r>
              <a:rPr lang="en-US" sz="1600" b="1" u="sng" strike="noStrike" spc="-1">
                <a:solidFill>
                  <a:srgbClr val="408000"/>
                </a:solidFill>
                <a:uFill>
                  <a:solidFill>
                    <a:srgbClr val="FFFFFF"/>
                  </a:solidFill>
                </a:uFill>
                <a:latin typeface="Courier New"/>
                <a:ea typeface="msmincho"/>
              </a:rPr>
              <a:t>3dmerge</a:t>
            </a:r>
            <a:r>
              <a:rPr lang="en-US" sz="1600" b="1" strike="noStrike" spc="-1">
                <a:solidFill>
                  <a:srgbClr val="0205FF"/>
                </a:solidFill>
                <a:uFill>
                  <a:solidFill>
                    <a:srgbClr val="FFFFFF"/>
                  </a:solidFill>
                </a:uFill>
                <a:latin typeface="Courier New"/>
                <a:ea typeface="msmincho"/>
              </a:rPr>
              <a:t> </a:t>
            </a:r>
            <a:r>
              <a:rPr lang="en-US" sz="1600" b="1" strike="noStrike" spc="-1">
                <a:solidFill>
                  <a:srgbClr val="000000"/>
                </a:solidFill>
                <a:uFill>
                  <a:solidFill>
                    <a:srgbClr val="FFFFFF"/>
                  </a:solidFill>
                </a:uFill>
                <a:latin typeface="Courier New"/>
                <a:ea typeface="msmincho"/>
              </a:rPr>
              <a:t>or</a:t>
            </a:r>
            <a:r>
              <a:rPr lang="en-US" sz="1600" b="1" strike="noStrike" spc="-1">
                <a:solidFill>
                  <a:srgbClr val="0205FF"/>
                </a:solidFill>
                <a:uFill>
                  <a:solidFill>
                    <a:srgbClr val="FFFFFF"/>
                  </a:solidFill>
                </a:uFill>
                <a:latin typeface="Courier New"/>
                <a:ea typeface="msmincho"/>
              </a:rPr>
              <a:t> </a:t>
            </a:r>
            <a:r>
              <a:rPr lang="en-US" sz="1600" b="1" u="sng" strike="noStrike" spc="-1">
                <a:solidFill>
                  <a:srgbClr val="408000"/>
                </a:solidFill>
                <a:uFill>
                  <a:solidFill>
                    <a:srgbClr val="FFFFFF"/>
                  </a:solidFill>
                </a:uFill>
                <a:latin typeface="Courier New"/>
                <a:ea typeface="msmincho"/>
              </a:rPr>
              <a:t>3dBlurToFWHM</a:t>
            </a:r>
            <a:endParaRPr lang="en-US" sz="2400" b="0" strike="noStrike" spc="-1">
              <a:solidFill>
                <a:srgbClr val="000000"/>
              </a:solidFill>
              <a:uFill>
                <a:solidFill>
                  <a:srgbClr val="FFFFFF"/>
                </a:solidFill>
              </a:uFill>
              <a:latin typeface="Times New Roman"/>
            </a:endParaRPr>
          </a:p>
        </p:txBody>
      </p:sp>
      <p:pic>
        <p:nvPicPr>
          <p:cNvPr id="503" name="Picture 502"/>
          <p:cNvPicPr/>
          <p:nvPr/>
        </p:nvPicPr>
        <p:blipFill>
          <a:blip r:embed="rId3"/>
          <a:stretch/>
        </p:blipFill>
        <p:spPr>
          <a:xfrm>
            <a:off x="6858000" y="1339920"/>
            <a:ext cx="1600200" cy="2133360"/>
          </a:xfrm>
          <a:prstGeom prst="rect">
            <a:avLst/>
          </a:prstGeom>
          <a:ln w="19080">
            <a:solidFill>
              <a:srgbClr val="6778B7"/>
            </a:solidFill>
            <a:miter/>
          </a:ln>
        </p:spPr>
      </p:pic>
      <p:sp>
        <p:nvSpPr>
          <p:cNvPr id="504" name="CustomShape 2"/>
          <p:cNvSpPr/>
          <p:nvPr/>
        </p:nvSpPr>
        <p:spPr>
          <a:xfrm>
            <a:off x="1481040" y="289080"/>
            <a:ext cx="6362640" cy="607680"/>
          </a:xfrm>
          <a:prstGeom prst="rect">
            <a:avLst/>
          </a:prstGeom>
          <a:noFill/>
          <a:ln w="38160">
            <a:solidFill>
              <a:srgbClr val="F60049"/>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Registration To Standard Spaces
</a:t>
            </a:r>
            <a:r>
              <a:rPr lang="en-US" sz="1800" b="0" strike="noStrike" spc="-1">
                <a:solidFill>
                  <a:srgbClr val="000000"/>
                </a:solidFill>
                <a:uFill>
                  <a:solidFill>
                    <a:srgbClr val="FFFFFF"/>
                  </a:solidFill>
                </a:uFill>
                <a:latin typeface="Times New Roman"/>
              </a:rPr>
              <a:t>Transforming Datasets to Talairach-Tournoux Coordinates</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5" name="CustomShape 1"/>
          <p:cNvSpPr/>
          <p:nvPr/>
        </p:nvSpPr>
        <p:spPr>
          <a:xfrm>
            <a:off x="685800" y="685800"/>
            <a:ext cx="8153280" cy="5943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96640" indent="-29664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Hidden in GUI - right click on “DataDir” or set AFNI_ENABLE_MARKERS to YES in .AFNIRC</a:t>
            </a:r>
            <a:endParaRPr lang="en-US" sz="2400" b="0" strike="noStrike" spc="-1">
              <a:solidFill>
                <a:srgbClr val="000000"/>
              </a:solidFill>
              <a:uFill>
                <a:solidFill>
                  <a:srgbClr val="FFFFFF"/>
                </a:solidFill>
              </a:uFill>
              <a:latin typeface="Times New Roman"/>
            </a:endParaRPr>
          </a:p>
          <a:p>
            <a:pPr marL="296640" indent="-29664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Manual Transformation proceeds in two stages:</a:t>
            </a:r>
            <a:endParaRPr lang="en-US" sz="2400" b="0" strike="noStrike" spc="-1">
              <a:solidFill>
                <a:srgbClr val="000000"/>
              </a:solidFill>
              <a:uFill>
                <a:solidFill>
                  <a:srgbClr val="FFFFFF"/>
                </a:solidFill>
              </a:uFill>
              <a:latin typeface="Times New Roman"/>
            </a:endParaRPr>
          </a:p>
          <a:p>
            <a:pPr marL="981000" lvl="2" indent="-301680">
              <a:lnSpc>
                <a:spcPct val="100000"/>
              </a:lnSpc>
              <a:buClr>
                <a:srgbClr val="000000"/>
              </a:buClr>
              <a:buSzPct val="90000"/>
              <a:buFont typeface="StarSymbol"/>
              <a:buAutoNum type="arabicPeriod"/>
            </a:pPr>
            <a:r>
              <a:rPr lang="en-US" sz="1600" b="0" strike="noStrike" spc="-1">
                <a:solidFill>
                  <a:srgbClr val="000000"/>
                </a:solidFill>
                <a:uFill>
                  <a:solidFill>
                    <a:srgbClr val="FFFFFF"/>
                  </a:solidFill>
                </a:uFill>
                <a:latin typeface="Arial"/>
                <a:ea typeface="msmincho"/>
              </a:rPr>
              <a:t>Alignment of AC-PC and I-S axes (to </a:t>
            </a:r>
            <a:r>
              <a:rPr lang="en-US" sz="1600" b="1" strike="noStrike" spc="-1">
                <a:solidFill>
                  <a:srgbClr val="000000"/>
                </a:solidFill>
                <a:uFill>
                  <a:solidFill>
                    <a:srgbClr val="FFFFFF"/>
                  </a:solidFill>
                </a:uFill>
                <a:latin typeface="Courier New"/>
                <a:ea typeface="msmincho"/>
              </a:rPr>
              <a:t>+acpc</a:t>
            </a:r>
            <a:r>
              <a:rPr lang="en-US" sz="1600" b="0" strike="noStrike" spc="-1">
                <a:solidFill>
                  <a:srgbClr val="000000"/>
                </a:solidFill>
                <a:uFill>
                  <a:solidFill>
                    <a:srgbClr val="FFFFFF"/>
                  </a:solidFill>
                </a:uFill>
                <a:latin typeface="Arial"/>
                <a:ea typeface="msmincho"/>
              </a:rPr>
              <a:t> coordinates)</a:t>
            </a:r>
            <a:endParaRPr lang="en-US" sz="2400" b="0" strike="noStrike" spc="-1">
              <a:solidFill>
                <a:srgbClr val="000000"/>
              </a:solidFill>
              <a:uFill>
                <a:solidFill>
                  <a:srgbClr val="FFFFFF"/>
                </a:solidFill>
              </a:uFill>
              <a:latin typeface="Times New Roman"/>
            </a:endParaRPr>
          </a:p>
          <a:p>
            <a:pPr marL="981000" lvl="2" indent="-301680">
              <a:lnSpc>
                <a:spcPct val="100000"/>
              </a:lnSpc>
              <a:buClr>
                <a:srgbClr val="000000"/>
              </a:buClr>
              <a:buSzPct val="90000"/>
              <a:buFont typeface="StarSymbol"/>
              <a:buAutoNum type="arabicPeriod"/>
            </a:pPr>
            <a:r>
              <a:rPr lang="en-US" sz="1600" b="0" strike="noStrike" spc="-1">
                <a:solidFill>
                  <a:srgbClr val="000000"/>
                </a:solidFill>
                <a:uFill>
                  <a:solidFill>
                    <a:srgbClr val="FFFFFF"/>
                  </a:solidFill>
                </a:uFill>
                <a:latin typeface="Arial"/>
                <a:ea typeface="msmincho"/>
              </a:rPr>
              <a:t>Scaling to Talairach-Tournoux Atlas brain size (to </a:t>
            </a:r>
            <a:r>
              <a:rPr lang="en-US" sz="1600" b="1" strike="noStrike" spc="-1">
                <a:solidFill>
                  <a:srgbClr val="000000"/>
                </a:solidFill>
                <a:uFill>
                  <a:solidFill>
                    <a:srgbClr val="FFFFFF"/>
                  </a:solidFill>
                </a:uFill>
                <a:latin typeface="Courier New"/>
                <a:ea typeface="msmincho"/>
              </a:rPr>
              <a:t>+tlrc</a:t>
            </a:r>
            <a:r>
              <a:rPr lang="en-US" sz="1600" b="0" strike="noStrike" spc="-1">
                <a:solidFill>
                  <a:srgbClr val="000000"/>
                </a:solidFill>
                <a:uFill>
                  <a:solidFill>
                    <a:srgbClr val="FFFFFF"/>
                  </a:solidFill>
                </a:uFill>
                <a:latin typeface="Arial"/>
                <a:ea typeface="msmincho"/>
              </a:rPr>
              <a:t> coordinates)</a:t>
            </a:r>
            <a:endParaRPr lang="en-US" sz="2400" b="0" strike="noStrike" spc="-1">
              <a:solidFill>
                <a:srgbClr val="000000"/>
              </a:solidFill>
              <a:uFill>
                <a:solidFill>
                  <a:srgbClr val="FFFFFF"/>
                </a:solidFill>
              </a:uFill>
              <a:latin typeface="Times New Roman"/>
            </a:endParaRPr>
          </a:p>
          <a:p>
            <a:pPr marL="988920" lvl="2" indent="-297000">
              <a:lnSpc>
                <a:spcPct val="100000"/>
              </a:lnSpc>
            </a:pPr>
            <a:endParaRPr lang="en-US" sz="2400" b="0" strike="noStrike" spc="-1">
              <a:solidFill>
                <a:srgbClr val="000000"/>
              </a:solidFill>
              <a:uFill>
                <a:solidFill>
                  <a:srgbClr val="FFFFFF"/>
                </a:solidFill>
              </a:uFill>
              <a:latin typeface="Times New Roman"/>
            </a:endParaRPr>
          </a:p>
          <a:p>
            <a:pPr marL="296640" indent="-29664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Stage 1: Alignment to </a:t>
            </a:r>
            <a:r>
              <a:rPr lang="en-US" sz="1700" b="1" strike="noStrike" spc="-1">
                <a:solidFill>
                  <a:srgbClr val="000000"/>
                </a:solidFill>
                <a:uFill>
                  <a:solidFill>
                    <a:srgbClr val="FFFFFF"/>
                  </a:solidFill>
                </a:uFill>
                <a:latin typeface="Courier New"/>
              </a:rPr>
              <a:t>+acpc</a:t>
            </a:r>
            <a:r>
              <a:rPr lang="en-US" sz="1700" b="0" strike="noStrike" spc="-1">
                <a:solidFill>
                  <a:srgbClr val="000000"/>
                </a:solidFill>
                <a:uFill>
                  <a:solidFill>
                    <a:srgbClr val="FFFFFF"/>
                  </a:solidFill>
                </a:uFill>
                <a:latin typeface="Arial"/>
              </a:rPr>
              <a:t> coordinates:</a:t>
            </a:r>
            <a:endParaRPr lang="en-US" sz="2400" b="0" strike="noStrike" spc="-1">
              <a:solidFill>
                <a:srgbClr val="000000"/>
              </a:solidFill>
              <a:uFill>
                <a:solidFill>
                  <a:srgbClr val="FFFFFF"/>
                </a:solidFill>
              </a:uFill>
              <a:latin typeface="Times New Roman"/>
            </a:endParaRPr>
          </a:p>
          <a:p>
            <a:pPr marL="644400" lvl="1" indent="-301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Anterior commissure (AC) and posterior commissure (PC) are aligned to be the y-axis</a:t>
            </a:r>
            <a:endParaRPr lang="en-US" sz="2400" b="0" strike="noStrike" spc="-1">
              <a:solidFill>
                <a:srgbClr val="000000"/>
              </a:solidFill>
              <a:uFill>
                <a:solidFill>
                  <a:srgbClr val="FFFFFF"/>
                </a:solidFill>
              </a:uFill>
              <a:latin typeface="Times New Roman"/>
            </a:endParaRPr>
          </a:p>
          <a:p>
            <a:pPr marL="644400" lvl="1" indent="-301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The longitudinal (inter-hemispheric or mid-sagittal) fissure is aligned to be the yz-plane, thus defining the z-axis</a:t>
            </a:r>
            <a:endParaRPr lang="en-US" sz="2400" b="0" strike="noStrike" spc="-1">
              <a:solidFill>
                <a:srgbClr val="000000"/>
              </a:solidFill>
              <a:uFill>
                <a:solidFill>
                  <a:srgbClr val="FFFFFF"/>
                </a:solidFill>
              </a:uFill>
              <a:latin typeface="Times New Roman"/>
            </a:endParaRPr>
          </a:p>
          <a:p>
            <a:pPr marL="644400" lvl="1" indent="-301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The axis perpendicular to these is the x-axis (right-left)</a:t>
            </a:r>
            <a:endParaRPr lang="en-US" sz="2400" b="0" strike="noStrike" spc="-1">
              <a:solidFill>
                <a:srgbClr val="000000"/>
              </a:solidFill>
              <a:uFill>
                <a:solidFill>
                  <a:srgbClr val="FFFFFF"/>
                </a:solidFill>
              </a:uFill>
              <a:latin typeface="Times New Roman"/>
            </a:endParaRPr>
          </a:p>
          <a:p>
            <a:pPr marL="644400" lvl="1" indent="-301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Five markers that you must place using the </a:t>
            </a:r>
            <a:r>
              <a:rPr lang="en-US" sz="1600" b="1" strike="noStrike" spc="-1">
                <a:solidFill>
                  <a:srgbClr val="FF0003"/>
                </a:solidFill>
                <a:uFill>
                  <a:solidFill>
                    <a:srgbClr val="FFFFFF"/>
                  </a:solidFill>
                </a:uFill>
                <a:latin typeface="Courier New"/>
                <a:ea typeface="msmincho"/>
              </a:rPr>
              <a:t>[</a:t>
            </a:r>
            <a:r>
              <a:rPr lang="en-US" sz="1600" b="1" u="sng" strike="noStrike" spc="-1">
                <a:solidFill>
                  <a:srgbClr val="0205FF"/>
                </a:solidFill>
                <a:uFill>
                  <a:solidFill>
                    <a:srgbClr val="FFFFFF"/>
                  </a:solidFill>
                </a:uFill>
                <a:latin typeface="Courier New"/>
                <a:ea typeface="msmincho"/>
              </a:rPr>
              <a:t>Define Markers</a:t>
            </a:r>
            <a:r>
              <a:rPr lang="en-US" sz="1600" b="1" strike="noStrike" spc="-1">
                <a:solidFill>
                  <a:srgbClr val="FF0003"/>
                </a:solidFill>
                <a:uFill>
                  <a:solidFill>
                    <a:srgbClr val="FFFFFF"/>
                  </a:solidFill>
                </a:uFill>
                <a:latin typeface="Courier New"/>
                <a:ea typeface="msmincho"/>
              </a:rPr>
              <a:t>]</a:t>
            </a:r>
            <a:r>
              <a:rPr lang="en-US" sz="1600" b="0" strike="noStrike" spc="-1">
                <a:solidFill>
                  <a:srgbClr val="000000"/>
                </a:solidFill>
                <a:uFill>
                  <a:solidFill>
                    <a:srgbClr val="FFFFFF"/>
                  </a:solidFill>
                </a:uFill>
                <a:latin typeface="Arial"/>
                <a:ea typeface="msmincho"/>
              </a:rPr>
              <a:t> control panel:</a:t>
            </a:r>
            <a:endParaRPr lang="en-US" sz="2400" b="0" strike="noStrike" spc="-1">
              <a:solidFill>
                <a:srgbClr val="000000"/>
              </a:solidFill>
              <a:uFill>
                <a:solidFill>
                  <a:srgbClr val="FFFFFF"/>
                </a:solidFill>
              </a:uFill>
              <a:latin typeface="Times New Roman"/>
            </a:endParaRPr>
          </a:p>
          <a:p>
            <a:pPr marL="988920" lvl="2" indent="-297000">
              <a:lnSpc>
                <a:spcPct val="100000"/>
              </a:lnSpc>
            </a:pPr>
            <a:r>
              <a:rPr lang="en-US" sz="1600" b="0" strike="noStrike" spc="-1">
                <a:solidFill>
                  <a:srgbClr val="000000"/>
                </a:solidFill>
                <a:uFill>
                  <a:solidFill>
                    <a:srgbClr val="FFFFFF"/>
                  </a:solidFill>
                </a:uFill>
                <a:latin typeface="Arial"/>
                <a:ea typeface="msmincho"/>
              </a:rPr>
              <a:t>	</a:t>
            </a:r>
            <a:r>
              <a:rPr lang="en-US" sz="1600" b="1" u="sng" strike="noStrike" spc="-1">
                <a:solidFill>
                  <a:srgbClr val="003E3E"/>
                </a:solidFill>
                <a:uFill>
                  <a:solidFill>
                    <a:srgbClr val="FFFFFF"/>
                  </a:solidFill>
                </a:uFill>
                <a:latin typeface="Courier New"/>
                <a:ea typeface="msmincho"/>
              </a:rPr>
              <a:t>AC superior edge</a:t>
            </a:r>
            <a:r>
              <a:rPr lang="en-US" sz="1600" b="0" strike="noStrike" spc="-1">
                <a:solidFill>
                  <a:srgbClr val="000000"/>
                </a:solidFill>
                <a:uFill>
                  <a:solidFill>
                    <a:srgbClr val="FFFFFF"/>
                  </a:solidFill>
                </a:uFill>
                <a:latin typeface="Arial"/>
                <a:ea typeface="msmincho"/>
              </a:rPr>
              <a:t>	  = top middle of anterior commissure</a:t>
            </a:r>
            <a:endParaRPr lang="en-US" sz="2400" b="0" strike="noStrike" spc="-1">
              <a:solidFill>
                <a:srgbClr val="000000"/>
              </a:solidFill>
              <a:uFill>
                <a:solidFill>
                  <a:srgbClr val="FFFFFF"/>
                </a:solidFill>
              </a:uFill>
              <a:latin typeface="Times New Roman"/>
            </a:endParaRPr>
          </a:p>
          <a:p>
            <a:pPr marL="988920" lvl="2" indent="-297000">
              <a:lnSpc>
                <a:spcPct val="100000"/>
              </a:lnSpc>
            </a:pPr>
            <a:r>
              <a:rPr lang="en-US" sz="1600" b="0" strike="noStrike" spc="-1">
                <a:solidFill>
                  <a:srgbClr val="000000"/>
                </a:solidFill>
                <a:uFill>
                  <a:solidFill>
                    <a:srgbClr val="FFFFFF"/>
                  </a:solidFill>
                </a:uFill>
                <a:latin typeface="Arial"/>
                <a:ea typeface="msmincho"/>
              </a:rPr>
              <a:t>	</a:t>
            </a:r>
            <a:r>
              <a:rPr lang="en-US" sz="1600" b="1" u="sng" strike="noStrike" spc="-1">
                <a:solidFill>
                  <a:srgbClr val="003E3E"/>
                </a:solidFill>
                <a:uFill>
                  <a:solidFill>
                    <a:srgbClr val="FFFFFF"/>
                  </a:solidFill>
                </a:uFill>
                <a:latin typeface="Courier New"/>
                <a:ea typeface="msmincho"/>
              </a:rPr>
              <a:t>AC posterior margin</a:t>
            </a:r>
            <a:r>
              <a:rPr lang="en-US" sz="1600" b="0" strike="noStrike" spc="-1">
                <a:solidFill>
                  <a:srgbClr val="000000"/>
                </a:solidFill>
                <a:uFill>
                  <a:solidFill>
                    <a:srgbClr val="FFFFFF"/>
                  </a:solidFill>
                </a:uFill>
                <a:latin typeface="Arial"/>
                <a:ea typeface="msmincho"/>
              </a:rPr>
              <a:t>	  = rear middle of anterior commissure</a:t>
            </a:r>
            <a:endParaRPr lang="en-US" sz="2400" b="0" strike="noStrike" spc="-1">
              <a:solidFill>
                <a:srgbClr val="000000"/>
              </a:solidFill>
              <a:uFill>
                <a:solidFill>
                  <a:srgbClr val="FFFFFF"/>
                </a:solidFill>
              </a:uFill>
              <a:latin typeface="Times New Roman"/>
            </a:endParaRPr>
          </a:p>
          <a:p>
            <a:pPr marL="988920" lvl="2" indent="-297000">
              <a:lnSpc>
                <a:spcPct val="100000"/>
              </a:lnSpc>
            </a:pPr>
            <a:r>
              <a:rPr lang="en-US" sz="1600" b="0" strike="noStrike" spc="-1">
                <a:solidFill>
                  <a:srgbClr val="000000"/>
                </a:solidFill>
                <a:uFill>
                  <a:solidFill>
                    <a:srgbClr val="FFFFFF"/>
                  </a:solidFill>
                </a:uFill>
                <a:latin typeface="Arial"/>
                <a:ea typeface="msmincho"/>
              </a:rPr>
              <a:t>	</a:t>
            </a:r>
            <a:r>
              <a:rPr lang="en-US" sz="1600" b="1" u="sng" strike="noStrike" spc="-1">
                <a:solidFill>
                  <a:srgbClr val="003E3E"/>
                </a:solidFill>
                <a:uFill>
                  <a:solidFill>
                    <a:srgbClr val="FFFFFF"/>
                  </a:solidFill>
                </a:uFill>
                <a:latin typeface="Courier New"/>
                <a:ea typeface="msmincho"/>
              </a:rPr>
              <a:t>PC inferior edge</a:t>
            </a:r>
            <a:r>
              <a:rPr lang="en-US" sz="1600" b="0" strike="noStrike" spc="-1">
                <a:solidFill>
                  <a:srgbClr val="000000"/>
                </a:solidFill>
                <a:uFill>
                  <a:solidFill>
                    <a:srgbClr val="FFFFFF"/>
                  </a:solidFill>
                </a:uFill>
                <a:latin typeface="Arial"/>
                <a:ea typeface="msmincho"/>
              </a:rPr>
              <a:t>	  = bottom middle of posterior commissure</a:t>
            </a:r>
            <a:endParaRPr lang="en-US" sz="2400" b="0" strike="noStrike" spc="-1">
              <a:solidFill>
                <a:srgbClr val="000000"/>
              </a:solidFill>
              <a:uFill>
                <a:solidFill>
                  <a:srgbClr val="FFFFFF"/>
                </a:solidFill>
              </a:uFill>
              <a:latin typeface="Times New Roman"/>
            </a:endParaRPr>
          </a:p>
          <a:p>
            <a:pPr marL="988920" lvl="2" indent="-297000">
              <a:lnSpc>
                <a:spcPct val="100000"/>
              </a:lnSpc>
            </a:pPr>
            <a:r>
              <a:rPr lang="en-US" sz="1600" b="0" strike="noStrike" spc="-1">
                <a:solidFill>
                  <a:srgbClr val="000000"/>
                </a:solidFill>
                <a:uFill>
                  <a:solidFill>
                    <a:srgbClr val="FFFFFF"/>
                  </a:solidFill>
                </a:uFill>
                <a:latin typeface="Arial"/>
                <a:ea typeface="msmincho"/>
              </a:rPr>
              <a:t>	</a:t>
            </a:r>
            <a:r>
              <a:rPr lang="en-US" sz="1600" b="1" u="sng" strike="noStrike" spc="-1">
                <a:solidFill>
                  <a:srgbClr val="003E3E"/>
                </a:solidFill>
                <a:uFill>
                  <a:solidFill>
                    <a:srgbClr val="FFFFFF"/>
                  </a:solidFill>
                </a:uFill>
                <a:latin typeface="Courier New"/>
                <a:ea typeface="msmincho"/>
              </a:rPr>
              <a:t>First mid-sag point</a:t>
            </a:r>
            <a:r>
              <a:rPr lang="en-US" sz="1600" b="0" strike="noStrike" spc="-1">
                <a:solidFill>
                  <a:srgbClr val="000000"/>
                </a:solidFill>
                <a:uFill>
                  <a:solidFill>
                    <a:srgbClr val="FFFFFF"/>
                  </a:solidFill>
                </a:uFill>
                <a:latin typeface="Arial"/>
                <a:ea typeface="msmincho"/>
              </a:rPr>
              <a:t>	  = some point in the mid-sagittal plane</a:t>
            </a:r>
            <a:endParaRPr lang="en-US" sz="2400" b="0" strike="noStrike" spc="-1">
              <a:solidFill>
                <a:srgbClr val="000000"/>
              </a:solidFill>
              <a:uFill>
                <a:solidFill>
                  <a:srgbClr val="FFFFFF"/>
                </a:solidFill>
              </a:uFill>
              <a:latin typeface="Times New Roman"/>
            </a:endParaRPr>
          </a:p>
          <a:p>
            <a:pPr marL="988920" lvl="2" indent="-297000">
              <a:lnSpc>
                <a:spcPct val="100000"/>
              </a:lnSpc>
            </a:pPr>
            <a:r>
              <a:rPr lang="en-US" sz="1600" b="0" strike="noStrike" spc="-1">
                <a:solidFill>
                  <a:srgbClr val="000000"/>
                </a:solidFill>
                <a:uFill>
                  <a:solidFill>
                    <a:srgbClr val="FFFFFF"/>
                  </a:solidFill>
                </a:uFill>
                <a:latin typeface="Arial"/>
                <a:ea typeface="msmincho"/>
              </a:rPr>
              <a:t>	</a:t>
            </a:r>
            <a:r>
              <a:rPr lang="en-US" sz="1600" b="1" u="sng" strike="noStrike" spc="-1">
                <a:solidFill>
                  <a:srgbClr val="003E3E"/>
                </a:solidFill>
                <a:uFill>
                  <a:solidFill>
                    <a:srgbClr val="FFFFFF"/>
                  </a:solidFill>
                </a:uFill>
                <a:latin typeface="Courier New"/>
                <a:ea typeface="msmincho"/>
              </a:rPr>
              <a:t>Another mid-sag point</a:t>
            </a:r>
            <a:r>
              <a:rPr lang="en-US" sz="1600" b="0" strike="noStrike" spc="-1">
                <a:solidFill>
                  <a:srgbClr val="000000"/>
                </a:solidFill>
                <a:uFill>
                  <a:solidFill>
                    <a:srgbClr val="FFFFFF"/>
                  </a:solidFill>
                </a:uFill>
                <a:latin typeface="Arial"/>
                <a:ea typeface="msmincho"/>
              </a:rPr>
              <a:t> = some other point in the mid-sagittal plane</a:t>
            </a:r>
            <a:endParaRPr lang="en-US" sz="2400" b="0" strike="noStrike" spc="-1">
              <a:solidFill>
                <a:srgbClr val="000000"/>
              </a:solidFill>
              <a:uFill>
                <a:solidFill>
                  <a:srgbClr val="FFFFFF"/>
                </a:solidFill>
              </a:uFill>
              <a:latin typeface="Times New Roman"/>
            </a:endParaRPr>
          </a:p>
          <a:p>
            <a:pPr marL="644400" lvl="1" indent="-301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This procedure tries to follow the Atlas as precisely as possible</a:t>
            </a:r>
            <a:endParaRPr lang="en-US" sz="2400" b="0" strike="noStrike" spc="-1">
              <a:solidFill>
                <a:srgbClr val="000000"/>
              </a:solidFill>
              <a:uFill>
                <a:solidFill>
                  <a:srgbClr val="FFFFFF"/>
                </a:solidFill>
              </a:uFill>
              <a:latin typeface="Times New Roman"/>
            </a:endParaRPr>
          </a:p>
          <a:p>
            <a:pPr marL="981000" lvl="2" indent="-301680">
              <a:lnSpc>
                <a:spcPct val="100000"/>
              </a:lnSpc>
              <a:buClr>
                <a:srgbClr val="000000"/>
              </a:buClr>
              <a:buSzPct val="70000"/>
              <a:buFont typeface="Zapf Dingbats" charset="2"/>
              <a:buChar char=""/>
            </a:pPr>
            <a:r>
              <a:rPr lang="en-US" sz="1600" b="0" strike="noStrike" spc="-1">
                <a:solidFill>
                  <a:srgbClr val="000000"/>
                </a:solidFill>
                <a:uFill>
                  <a:solidFill>
                    <a:srgbClr val="FFFFFF"/>
                  </a:solidFill>
                </a:uFill>
                <a:latin typeface="Arial"/>
                <a:ea typeface="msmincho"/>
              </a:rPr>
              <a:t>Even at the cost of confusion to the user (e.g., you)</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tools in AFNI (continued)</a:t>
            </a:r>
          </a:p>
        </p:txBody>
      </p:sp>
      <p:sp>
        <p:nvSpPr>
          <p:cNvPr id="133"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Clr>
                <a:srgbClr val="000000"/>
              </a:buClr>
              <a:buFont typeface="Times New Roman"/>
              <a:buChar char="•"/>
            </a:pPr>
            <a:r>
              <a:rPr lang="en-US" sz="1700" b="0" strike="noStrike" spc="-1">
                <a:solidFill>
                  <a:srgbClr val="000000"/>
                </a:solidFill>
                <a:uFill>
                  <a:solidFill>
                    <a:srgbClr val="FFFFFF"/>
                  </a:solidFill>
                </a:uFill>
                <a:latin typeface="Arial"/>
                <a:ea typeface="msmincho"/>
              </a:rPr>
              <a:t>Align partial data to roughly the right part of the brain</a:t>
            </a:r>
            <a:endParaRPr lang="en-US" sz="2400" b="0" strike="noStrike" spc="-1">
              <a:solidFill>
                <a:srgbClr val="000000"/>
              </a:solidFill>
              <a:uFill>
                <a:solidFill>
                  <a:srgbClr val="FFFFFF"/>
                </a:solidFill>
              </a:uFill>
              <a:latin typeface="Times New Roman"/>
            </a:endParaRPr>
          </a:p>
          <a:p>
            <a:pPr>
              <a:lnSpc>
                <a:spcPct val="100000"/>
              </a:lnSpc>
              <a:buClr>
                <a:srgbClr val="000000"/>
              </a:buClr>
              <a:buFont typeface="Times New Roman"/>
              <a:buChar char="•"/>
            </a:pPr>
            <a:r>
              <a:rPr lang="en-US" sz="1700" b="1" strike="noStrike" spc="-1">
                <a:solidFill>
                  <a:srgbClr val="000000"/>
                </a:solidFill>
                <a:uFill>
                  <a:solidFill>
                    <a:srgbClr val="FFFFFF"/>
                  </a:solidFill>
                </a:uFill>
                <a:latin typeface="Arial"/>
                <a:ea typeface="msmincho"/>
              </a:rPr>
              <a:t>Nudge plug-in</a:t>
            </a:r>
            <a:r>
              <a:rPr lang="en-US" sz="1700" b="0" strike="noStrike" spc="-1">
                <a:solidFill>
                  <a:srgbClr val="000000"/>
                </a:solidFill>
                <a:uFill>
                  <a:solidFill>
                    <a:srgbClr val="FFFFFF"/>
                  </a:solidFill>
                </a:uFill>
                <a:latin typeface="Arial"/>
                <a:ea typeface="msmincho"/>
              </a:rPr>
              <a:t> - visually align two volumes</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ea typeface="msmincho"/>
              </a:rPr>
              <a:t>rotate by known amount between volumes</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3drotate</a:t>
            </a:r>
            <a:r>
              <a:rPr lang="en-US" sz="1700" b="0" strike="noStrike" spc="-1">
                <a:solidFill>
                  <a:srgbClr val="000000"/>
                </a:solidFill>
                <a:uFill>
                  <a:solidFill>
                    <a:srgbClr val="FFFFFF"/>
                  </a:solidFill>
                </a:uFill>
                <a:latin typeface="Arial"/>
                <a:ea typeface="msmincho"/>
              </a:rPr>
              <a:t> – moves (shifts and rotates) volumes</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3dWarp</a:t>
            </a:r>
            <a:r>
              <a:rPr lang="en-US" sz="1700" b="0" strike="noStrike" spc="-1">
                <a:solidFill>
                  <a:srgbClr val="000000"/>
                </a:solidFill>
                <a:uFill>
                  <a:solidFill>
                    <a:srgbClr val="FFFFFF"/>
                  </a:solidFill>
                </a:uFill>
                <a:latin typeface="Arial"/>
                <a:ea typeface="msmincho"/>
              </a:rPr>
              <a:t> – make oblique, deoblique to match another dataset</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ea typeface="msmincho"/>
              </a:rPr>
              <a:t>Put centers of data from outside sources in roughly the same space</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@Align_Centers, 3dCM</a:t>
            </a:r>
            <a:r>
              <a:rPr lang="en-US" sz="1700" b="0" strike="noStrike" spc="-1">
                <a:solidFill>
                  <a:srgbClr val="000000"/>
                </a:solidFill>
                <a:uFill>
                  <a:solidFill>
                    <a:srgbClr val="FFFFFF"/>
                  </a:solidFill>
                </a:uFill>
                <a:latin typeface="Arial"/>
                <a:ea typeface="msmincho"/>
              </a:rPr>
              <a:t> – put centers or centers of mass of dataset in same place</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ea typeface="msmincho"/>
              </a:rPr>
              <a:t>align specific regions across subjects</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3dTagalign, tagset plugin</a:t>
            </a:r>
            <a:r>
              <a:rPr lang="en-US" sz="1700" b="0" strike="noStrike" spc="-1">
                <a:solidFill>
                  <a:srgbClr val="000000"/>
                </a:solidFill>
                <a:uFill>
                  <a:solidFill>
                    <a:srgbClr val="FFFFFF"/>
                  </a:solidFill>
                </a:uFill>
                <a:latin typeface="Arial"/>
                <a:ea typeface="msmincho"/>
              </a:rPr>
              <a:t> – place and align volumes using corresponding fiducial marker points</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ea typeface="msmincho"/>
              </a:rPr>
              <a:t>align one jpeg image to another</a:t>
            </a:r>
            <a:endParaRPr lang="en-US" sz="2400" b="0" strike="noStrike" spc="-1">
              <a:solidFill>
                <a:srgbClr val="000000"/>
              </a:solidFill>
              <a:uFill>
                <a:solidFill>
                  <a:srgbClr val="FFFFFF"/>
                </a:solidFill>
              </a:uFill>
              <a:latin typeface="Times New Roman"/>
            </a:endParaRPr>
          </a:p>
          <a:p>
            <a:pPr marL="228600" lvl="1" indent="-22860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imreg</a:t>
            </a:r>
            <a:r>
              <a:rPr lang="en-US" sz="1700" b="0" strike="noStrike" spc="-1">
                <a:solidFill>
                  <a:srgbClr val="000000"/>
                </a:solidFill>
                <a:uFill>
                  <a:solidFill>
                    <a:srgbClr val="FFFFFF"/>
                  </a:solidFill>
                </a:uFill>
                <a:latin typeface="Arial"/>
                <a:ea typeface="msmincho"/>
              </a:rPr>
              <a:t> – align two 2D images</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6" name="Picture 505"/>
          <p:cNvPicPr/>
          <p:nvPr/>
        </p:nvPicPr>
        <p:blipFill>
          <a:blip r:embed="rId3"/>
          <a:stretch/>
        </p:blipFill>
        <p:spPr>
          <a:xfrm>
            <a:off x="1676520" y="3352680"/>
            <a:ext cx="4572000" cy="2971800"/>
          </a:xfrm>
          <a:prstGeom prst="rect">
            <a:avLst/>
          </a:prstGeom>
          <a:ln w="15840">
            <a:solidFill>
              <a:srgbClr val="FF00FF"/>
            </a:solidFill>
            <a:miter/>
          </a:ln>
        </p:spPr>
      </p:pic>
      <p:pic>
        <p:nvPicPr>
          <p:cNvPr id="507" name="Picture 506"/>
          <p:cNvPicPr/>
          <p:nvPr/>
        </p:nvPicPr>
        <p:blipFill>
          <a:blip r:embed="rId4"/>
          <a:stretch/>
        </p:blipFill>
        <p:spPr>
          <a:xfrm>
            <a:off x="762120" y="304920"/>
            <a:ext cx="7315200" cy="2624040"/>
          </a:xfrm>
          <a:prstGeom prst="rect">
            <a:avLst/>
          </a:prstGeom>
          <a:ln>
            <a:noFill/>
          </a:ln>
        </p:spPr>
      </p:pic>
      <p:sp>
        <p:nvSpPr>
          <p:cNvPr id="508" name="CustomShape 1"/>
          <p:cNvSpPr/>
          <p:nvPr/>
        </p:nvSpPr>
        <p:spPr>
          <a:xfrm>
            <a:off x="5029200" y="3048120"/>
            <a:ext cx="358128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1" strike="noStrike" spc="-1">
                <a:solidFill>
                  <a:srgbClr val="000000"/>
                </a:solidFill>
                <a:uFill>
                  <a:solidFill>
                    <a:srgbClr val="FFFFFF"/>
                  </a:solidFill>
                </a:uFill>
                <a:latin typeface="Times New Roman"/>
              </a:rPr>
              <a:t>Press this IN to create or change markers</a:t>
            </a:r>
            <a:endParaRPr lang="en-US" sz="2400" b="0" strike="noStrike" spc="-1">
              <a:solidFill>
                <a:srgbClr val="000000"/>
              </a:solidFill>
              <a:uFill>
                <a:solidFill>
                  <a:srgbClr val="FFFFFF"/>
                </a:solidFill>
              </a:uFill>
              <a:latin typeface="Times New Roman"/>
            </a:endParaRPr>
          </a:p>
        </p:txBody>
      </p:sp>
      <p:sp>
        <p:nvSpPr>
          <p:cNvPr id="509" name="CustomShape 2"/>
          <p:cNvSpPr/>
          <p:nvPr/>
        </p:nvSpPr>
        <p:spPr>
          <a:xfrm>
            <a:off x="6607080" y="3328920"/>
            <a:ext cx="218448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Color of “primary”  (selected) marker</a:t>
            </a:r>
            <a:endParaRPr lang="en-US" sz="2400" b="0" strike="noStrike" spc="-1">
              <a:solidFill>
                <a:srgbClr val="000000"/>
              </a:solidFill>
              <a:uFill>
                <a:solidFill>
                  <a:srgbClr val="FFFFFF"/>
                </a:solidFill>
              </a:uFill>
              <a:latin typeface="Times New Roman"/>
            </a:endParaRPr>
          </a:p>
        </p:txBody>
      </p:sp>
      <p:sp>
        <p:nvSpPr>
          <p:cNvPr id="510" name="CustomShape 3"/>
          <p:cNvSpPr/>
          <p:nvPr/>
        </p:nvSpPr>
        <p:spPr>
          <a:xfrm>
            <a:off x="6477120" y="3886200"/>
            <a:ext cx="233496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Color of “secondary” (not selected) markers</a:t>
            </a:r>
            <a:endParaRPr lang="en-US" sz="2400" b="0" strike="noStrike" spc="-1">
              <a:solidFill>
                <a:srgbClr val="000000"/>
              </a:solidFill>
              <a:uFill>
                <a:solidFill>
                  <a:srgbClr val="FFFFFF"/>
                </a:solidFill>
              </a:uFill>
              <a:latin typeface="Times New Roman"/>
            </a:endParaRPr>
          </a:p>
        </p:txBody>
      </p:sp>
      <p:sp>
        <p:nvSpPr>
          <p:cNvPr id="511" name="CustomShape 4"/>
          <p:cNvSpPr/>
          <p:nvPr/>
        </p:nvSpPr>
        <p:spPr>
          <a:xfrm>
            <a:off x="6477120" y="4332240"/>
            <a:ext cx="205740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1" strike="noStrike" spc="-1">
                <a:solidFill>
                  <a:srgbClr val="000000"/>
                </a:solidFill>
                <a:uFill>
                  <a:solidFill>
                    <a:srgbClr val="FFFFFF"/>
                  </a:solidFill>
                </a:uFill>
                <a:latin typeface="Times New Roman"/>
              </a:rPr>
              <a:t>Size of markers (pixels)</a:t>
            </a:r>
            <a:endParaRPr lang="en-US" sz="2400" b="0" strike="noStrike" spc="-1">
              <a:solidFill>
                <a:srgbClr val="000000"/>
              </a:solidFill>
              <a:uFill>
                <a:solidFill>
                  <a:srgbClr val="FFFFFF"/>
                </a:solidFill>
              </a:uFill>
              <a:latin typeface="Times New Roman"/>
            </a:endParaRPr>
          </a:p>
        </p:txBody>
      </p:sp>
      <p:sp>
        <p:nvSpPr>
          <p:cNvPr id="512" name="CustomShape 5"/>
          <p:cNvSpPr/>
          <p:nvPr/>
        </p:nvSpPr>
        <p:spPr>
          <a:xfrm>
            <a:off x="6477120" y="4495680"/>
            <a:ext cx="190476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1" strike="noStrike" spc="-1">
                <a:solidFill>
                  <a:srgbClr val="000000"/>
                </a:solidFill>
                <a:uFill>
                  <a:solidFill>
                    <a:srgbClr val="FFFFFF"/>
                  </a:solidFill>
                </a:uFill>
                <a:latin typeface="Times New Roman"/>
              </a:rPr>
              <a:t>Size of gap in markers</a:t>
            </a:r>
            <a:endParaRPr lang="en-US" sz="2400" b="0" strike="noStrike" spc="-1">
              <a:solidFill>
                <a:srgbClr val="000000"/>
              </a:solidFill>
              <a:uFill>
                <a:solidFill>
                  <a:srgbClr val="FFFFFF"/>
                </a:solidFill>
              </a:uFill>
              <a:latin typeface="Times New Roman"/>
            </a:endParaRPr>
          </a:p>
        </p:txBody>
      </p:sp>
      <p:sp>
        <p:nvSpPr>
          <p:cNvPr id="513" name="CustomShape 6"/>
          <p:cNvSpPr/>
          <p:nvPr/>
        </p:nvSpPr>
        <p:spPr>
          <a:xfrm>
            <a:off x="457200" y="5518080"/>
            <a:ext cx="1219320" cy="733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1" strike="noStrike" spc="-1">
                <a:solidFill>
                  <a:srgbClr val="000000"/>
                </a:solidFill>
                <a:uFill>
                  <a:solidFill>
                    <a:srgbClr val="FFFFFF"/>
                  </a:solidFill>
                </a:uFill>
                <a:latin typeface="Times New Roman"/>
              </a:rPr>
              <a:t>Select which marker you are editing</a:t>
            </a:r>
            <a:endParaRPr lang="en-US" sz="2400" b="0" strike="noStrike" spc="-1">
              <a:solidFill>
                <a:srgbClr val="000000"/>
              </a:solidFill>
              <a:uFill>
                <a:solidFill>
                  <a:srgbClr val="FFFFFF"/>
                </a:solidFill>
              </a:uFill>
              <a:latin typeface="Times New Roman"/>
            </a:endParaRPr>
          </a:p>
        </p:txBody>
      </p:sp>
      <p:sp>
        <p:nvSpPr>
          <p:cNvPr id="514" name="CustomShape 7"/>
          <p:cNvSpPr/>
          <p:nvPr/>
        </p:nvSpPr>
        <p:spPr>
          <a:xfrm>
            <a:off x="1752480" y="6350040"/>
            <a:ext cx="228600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Carry out transformation to +acpc coordinates</a:t>
            </a:r>
            <a:endParaRPr lang="en-US" sz="2400" b="0" strike="noStrike" spc="-1">
              <a:solidFill>
                <a:srgbClr val="000000"/>
              </a:solidFill>
              <a:uFill>
                <a:solidFill>
                  <a:srgbClr val="FFFFFF"/>
                </a:solidFill>
              </a:uFill>
              <a:latin typeface="Times New Roman"/>
            </a:endParaRPr>
          </a:p>
        </p:txBody>
      </p:sp>
      <p:sp>
        <p:nvSpPr>
          <p:cNvPr id="515" name="CustomShape 8"/>
          <p:cNvSpPr/>
          <p:nvPr/>
        </p:nvSpPr>
        <p:spPr>
          <a:xfrm>
            <a:off x="6553080" y="4952880"/>
            <a:ext cx="167652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Clear (unset) primary marker</a:t>
            </a:r>
            <a:endParaRPr lang="en-US" sz="2400" b="0" strike="noStrike" spc="-1">
              <a:solidFill>
                <a:srgbClr val="000000"/>
              </a:solidFill>
              <a:uFill>
                <a:solidFill>
                  <a:srgbClr val="FFFFFF"/>
                </a:solidFill>
              </a:uFill>
              <a:latin typeface="Times New Roman"/>
            </a:endParaRPr>
          </a:p>
        </p:txBody>
      </p:sp>
      <p:sp>
        <p:nvSpPr>
          <p:cNvPr id="516" name="CustomShape 9"/>
          <p:cNvSpPr/>
          <p:nvPr/>
        </p:nvSpPr>
        <p:spPr>
          <a:xfrm>
            <a:off x="6553080" y="5562720"/>
            <a:ext cx="205740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Set primary marker to current focus location</a:t>
            </a:r>
            <a:endParaRPr lang="en-US" sz="2400" b="0" strike="noStrike" spc="-1">
              <a:solidFill>
                <a:srgbClr val="000000"/>
              </a:solidFill>
              <a:uFill>
                <a:solidFill>
                  <a:srgbClr val="FFFFFF"/>
                </a:solidFill>
              </a:uFill>
              <a:latin typeface="Times New Roman"/>
            </a:endParaRPr>
          </a:p>
        </p:txBody>
      </p:sp>
      <p:sp>
        <p:nvSpPr>
          <p:cNvPr id="517" name="CustomShape 10"/>
          <p:cNvSpPr/>
          <p:nvPr/>
        </p:nvSpPr>
        <p:spPr>
          <a:xfrm>
            <a:off x="4343400" y="6350040"/>
            <a:ext cx="2666880" cy="477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80000"/>
              </a:lnSpc>
            </a:pPr>
            <a:r>
              <a:rPr lang="en-US" sz="1400" b="1" strike="noStrike" spc="-1">
                <a:solidFill>
                  <a:srgbClr val="000000"/>
                </a:solidFill>
                <a:uFill>
                  <a:solidFill>
                    <a:srgbClr val="FFFFFF"/>
                  </a:solidFill>
                </a:uFill>
                <a:latin typeface="Times New Roman"/>
              </a:rPr>
              <a:t>Perform “quality” check on markers (after all 5 are set)</a:t>
            </a:r>
            <a:endParaRPr lang="en-US" sz="2400" b="0" strike="noStrike" spc="-1">
              <a:solidFill>
                <a:srgbClr val="000000"/>
              </a:solidFill>
              <a:uFill>
                <a:solidFill>
                  <a:srgbClr val="FFFFFF"/>
                </a:solidFill>
              </a:uFill>
              <a:latin typeface="Times New Roman"/>
            </a:endParaRPr>
          </a:p>
        </p:txBody>
      </p:sp>
      <p:sp>
        <p:nvSpPr>
          <p:cNvPr id="518" name="Line 11"/>
          <p:cNvSpPr/>
          <p:nvPr/>
        </p:nvSpPr>
        <p:spPr>
          <a:xfrm flipH="1">
            <a:off x="4792320" y="3276720"/>
            <a:ext cx="320760" cy="16812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19" name="Line 12"/>
          <p:cNvSpPr/>
          <p:nvPr/>
        </p:nvSpPr>
        <p:spPr>
          <a:xfrm flipH="1">
            <a:off x="6087960" y="3597120"/>
            <a:ext cx="549360" cy="13680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0" name="Line 13"/>
          <p:cNvSpPr/>
          <p:nvPr/>
        </p:nvSpPr>
        <p:spPr>
          <a:xfrm flipH="1">
            <a:off x="6087960" y="3962520"/>
            <a:ext cx="473040" cy="7596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1" name="Line 14"/>
          <p:cNvSpPr/>
          <p:nvPr/>
        </p:nvSpPr>
        <p:spPr>
          <a:xfrm flipH="1" flipV="1">
            <a:off x="5554440" y="4182840"/>
            <a:ext cx="1006200" cy="2444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2" name="Line 15"/>
          <p:cNvSpPr/>
          <p:nvPr/>
        </p:nvSpPr>
        <p:spPr>
          <a:xfrm flipH="1" flipV="1">
            <a:off x="5554440" y="4411440"/>
            <a:ext cx="1006200" cy="2444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3" name="Line 16"/>
          <p:cNvSpPr/>
          <p:nvPr/>
        </p:nvSpPr>
        <p:spPr>
          <a:xfrm flipH="1" flipV="1">
            <a:off x="4868640" y="4792320"/>
            <a:ext cx="1158840" cy="2444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4" name="Line 17"/>
          <p:cNvSpPr/>
          <p:nvPr/>
        </p:nvSpPr>
        <p:spPr>
          <a:xfrm flipH="1" flipV="1">
            <a:off x="5326200" y="4792320"/>
            <a:ext cx="1311120" cy="32076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5" name="Line 18"/>
          <p:cNvSpPr/>
          <p:nvPr/>
        </p:nvSpPr>
        <p:spPr>
          <a:xfrm flipV="1">
            <a:off x="3505320" y="5021280"/>
            <a:ext cx="1218960" cy="13874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6" name="Line 19"/>
          <p:cNvSpPr/>
          <p:nvPr/>
        </p:nvSpPr>
        <p:spPr>
          <a:xfrm flipV="1">
            <a:off x="1523880" y="3513240"/>
            <a:ext cx="1600200" cy="23018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7" name="Line 20"/>
          <p:cNvSpPr/>
          <p:nvPr/>
        </p:nvSpPr>
        <p:spPr>
          <a:xfrm flipV="1">
            <a:off x="1523880" y="4351320"/>
            <a:ext cx="1600200" cy="146376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28" name="Line 21"/>
          <p:cNvSpPr/>
          <p:nvPr/>
        </p:nvSpPr>
        <p:spPr>
          <a:xfrm flipH="1" flipV="1">
            <a:off x="6087960" y="4868640"/>
            <a:ext cx="2454480" cy="91800"/>
          </a:xfrm>
          <a:prstGeom prst="line">
            <a:avLst/>
          </a:prstGeom>
          <a:ln w="19080">
            <a:solidFill>
              <a:srgbClr val="0205FF"/>
            </a:solidFill>
            <a:miter/>
          </a:ln>
        </p:spPr>
        <p:style>
          <a:lnRef idx="0">
            <a:scrgbClr r="0" g="0" b="0"/>
          </a:lnRef>
          <a:fillRef idx="0">
            <a:scrgbClr r="0" g="0" b="0"/>
          </a:fillRef>
          <a:effectRef idx="0">
            <a:scrgbClr r="0" g="0" b="0"/>
          </a:effectRef>
          <a:fontRef idx="minor"/>
        </p:style>
      </p:sp>
      <p:sp>
        <p:nvSpPr>
          <p:cNvPr id="529" name="Line 22"/>
          <p:cNvSpPr/>
          <p:nvPr/>
        </p:nvSpPr>
        <p:spPr>
          <a:xfrm>
            <a:off x="8534520" y="4952880"/>
            <a:ext cx="1440" cy="1600200"/>
          </a:xfrm>
          <a:prstGeom prst="line">
            <a:avLst/>
          </a:prstGeom>
          <a:ln w="19080">
            <a:solidFill>
              <a:srgbClr val="0205FF"/>
            </a:solidFill>
            <a:miter/>
          </a:ln>
        </p:spPr>
        <p:style>
          <a:lnRef idx="0">
            <a:scrgbClr r="0" g="0" b="0"/>
          </a:lnRef>
          <a:fillRef idx="0">
            <a:scrgbClr r="0" g="0" b="0"/>
          </a:fillRef>
          <a:effectRef idx="0">
            <a:scrgbClr r="0" g="0" b="0"/>
          </a:effectRef>
          <a:fontRef idx="minor"/>
        </p:style>
      </p:sp>
      <p:sp>
        <p:nvSpPr>
          <p:cNvPr id="530" name="Line 23"/>
          <p:cNvSpPr/>
          <p:nvPr/>
        </p:nvSpPr>
        <p:spPr>
          <a:xfrm>
            <a:off x="6553080" y="6553080"/>
            <a:ext cx="1981440" cy="1800"/>
          </a:xfrm>
          <a:prstGeom prst="line">
            <a:avLst/>
          </a:prstGeom>
          <a:ln w="19080">
            <a:solidFill>
              <a:srgbClr val="0205FF"/>
            </a:solidFill>
            <a:miter/>
          </a:ln>
        </p:spPr>
        <p:style>
          <a:lnRef idx="0">
            <a:scrgbClr r="0" g="0" b="0"/>
          </a:lnRef>
          <a:fillRef idx="0">
            <a:scrgbClr r="0" g="0" b="0"/>
          </a:fillRef>
          <a:effectRef idx="0">
            <a:scrgbClr r="0" g="0" b="0"/>
          </a:effectRef>
          <a:fontRef idx="minor"/>
        </p:style>
      </p:sp>
      <p:sp>
        <p:nvSpPr>
          <p:cNvPr id="531" name="CustomShape 24"/>
          <p:cNvSpPr/>
          <p:nvPr/>
        </p:nvSpPr>
        <p:spPr>
          <a:xfrm>
            <a:off x="152280" y="3581280"/>
            <a:ext cx="1371600" cy="1159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400" b="1" strike="noStrike" spc="-1">
                <a:solidFill>
                  <a:srgbClr val="000000"/>
                </a:solidFill>
                <a:uFill>
                  <a:solidFill>
                    <a:srgbClr val="FFFFFF"/>
                  </a:solidFill>
                </a:uFill>
                <a:latin typeface="Times New Roman"/>
              </a:rPr>
              <a:t>Click </a:t>
            </a:r>
            <a:r>
              <a:rPr lang="en-US" sz="1400" b="1" u="sng" strike="noStrike" spc="-1">
                <a:solidFill>
                  <a:srgbClr val="000000"/>
                </a:solidFill>
                <a:uFill>
                  <a:solidFill>
                    <a:srgbClr val="FFFFFF"/>
                  </a:solidFill>
                </a:uFill>
                <a:latin typeface="Times New Roman"/>
              </a:rPr>
              <a:t>Define Markers</a:t>
            </a:r>
            <a:r>
              <a:rPr lang="en-US" sz="1400" b="1" strike="noStrike" spc="-1">
                <a:solidFill>
                  <a:srgbClr val="000000"/>
                </a:solidFill>
                <a:uFill>
                  <a:solidFill>
                    <a:srgbClr val="FFFFFF"/>
                  </a:solidFill>
                </a:uFill>
                <a:latin typeface="Times New Roman"/>
              </a:rPr>
              <a:t> to open the “markers” panel</a:t>
            </a:r>
            <a:endParaRPr lang="en-US" sz="2400" b="0" strike="noStrike" spc="-1">
              <a:solidFill>
                <a:srgbClr val="000000"/>
              </a:solidFill>
              <a:uFill>
                <a:solidFill>
                  <a:srgbClr val="FFFFFF"/>
                </a:solidFill>
              </a:uFill>
              <a:latin typeface="Times New Roman"/>
            </a:endParaRPr>
          </a:p>
        </p:txBody>
      </p:sp>
      <p:sp>
        <p:nvSpPr>
          <p:cNvPr id="532" name="Line 25"/>
          <p:cNvSpPr/>
          <p:nvPr/>
        </p:nvSpPr>
        <p:spPr>
          <a:xfrm>
            <a:off x="1295280" y="4038480"/>
            <a:ext cx="381240" cy="152640"/>
          </a:xfrm>
          <a:prstGeom prst="line">
            <a:avLst/>
          </a:prstGeom>
          <a:ln w="19080">
            <a:solidFill>
              <a:srgbClr val="0205FF"/>
            </a:solidFill>
            <a:miter/>
            <a:tailEnd type="triangle" w="med" len="med"/>
          </a:ln>
        </p:spPr>
        <p:style>
          <a:lnRef idx="0">
            <a:scrgbClr r="0" g="0" b="0"/>
          </a:lnRef>
          <a:fillRef idx="0">
            <a:scrgbClr r="0" g="0" b="0"/>
          </a:fillRef>
          <a:effectRef idx="0">
            <a:scrgbClr r="0" g="0" b="0"/>
          </a:effectRef>
          <a:fontRef idx="minor"/>
        </p:style>
      </p:sp>
      <p:sp>
        <p:nvSpPr>
          <p:cNvPr id="533" name="Line 26"/>
          <p:cNvSpPr/>
          <p:nvPr/>
        </p:nvSpPr>
        <p:spPr>
          <a:xfrm>
            <a:off x="5943600" y="4775040"/>
            <a:ext cx="152280" cy="101880"/>
          </a:xfrm>
          <a:prstGeom prst="line">
            <a:avLst/>
          </a:prstGeom>
          <a:ln w="19080">
            <a:solidFill>
              <a:srgbClr val="0205FF"/>
            </a:solidFill>
            <a:miter/>
            <a:headEnd type="triangle" w="med" len="med"/>
          </a:ln>
        </p:spPr>
        <p:style>
          <a:lnRef idx="0">
            <a:scrgbClr r="0" g="0" b="0"/>
          </a:lnRef>
          <a:fillRef idx="0">
            <a:scrgbClr r="0" g="0" b="0"/>
          </a:fillRef>
          <a:effectRef idx="0">
            <a:scrgbClr r="0" g="0" b="0"/>
          </a:effectRef>
          <a:fontRef idx="minor"/>
        </p:style>
      </p:sp>
      <p:sp>
        <p:nvSpPr>
          <p:cNvPr id="534" name="Line 27"/>
          <p:cNvSpPr/>
          <p:nvPr/>
        </p:nvSpPr>
        <p:spPr>
          <a:xfrm>
            <a:off x="6019920" y="5029200"/>
            <a:ext cx="533160" cy="685800"/>
          </a:xfrm>
          <a:prstGeom prst="line">
            <a:avLst/>
          </a:prstGeom>
          <a:ln w="19080">
            <a:solidFill>
              <a:srgbClr val="0205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5" name="CustomShape 1"/>
          <p:cNvSpPr/>
          <p:nvPr/>
        </p:nvSpPr>
        <p:spPr>
          <a:xfrm>
            <a:off x="685800" y="276120"/>
            <a:ext cx="7772400" cy="914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90000"/>
              </a:lnSpc>
              <a:buClr>
                <a:srgbClr val="000000"/>
              </a:buClr>
              <a:buSzPct val="120000"/>
              <a:buFont typeface="Times New Roman"/>
              <a:buChar char="•"/>
            </a:pPr>
            <a:r>
              <a:rPr lang="en-US" sz="1900" b="1" u="sng" strike="noStrike" spc="-1">
                <a:solidFill>
                  <a:srgbClr val="000000"/>
                </a:solidFill>
                <a:uFill>
                  <a:solidFill>
                    <a:srgbClr val="FFFFFF"/>
                  </a:solidFill>
                </a:uFill>
                <a:latin typeface="Courier New"/>
              </a:rPr>
              <a:t>Stage 2: Scaling to Talairach-Tournoux (+tlrc) coordinates</a:t>
            </a:r>
            <a:r>
              <a:rPr lang="en-US" sz="1900" b="1" strike="noStrike" spc="-1">
                <a:solidFill>
                  <a:srgbClr val="000000"/>
                </a:solidFill>
                <a:uFill>
                  <a:solidFill>
                    <a:srgbClr val="FFFFFF"/>
                  </a:solidFill>
                </a:uFill>
                <a:latin typeface="Courier New"/>
              </a:rPr>
              <a:t>:</a:t>
            </a:r>
            <a:endParaRPr lang="en-US" sz="2400" b="0" strike="noStrike" spc="-1">
              <a:solidFill>
                <a:srgbClr val="000000"/>
              </a:solidFill>
              <a:uFill>
                <a:solidFill>
                  <a:srgbClr val="FFFFFF"/>
                </a:solidFill>
              </a:uFill>
              <a:latin typeface="Times New Roman"/>
            </a:endParaRPr>
          </a:p>
          <a:p>
            <a:pPr marL="561960" lvl="1"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Once the AC-PC landmarks are set and we are in ACPC view, we now stretch/shrink the brain to fit the Talairach-Tournoux Atlas brain size (sample TT Atlas pages shown below, just for fun)</a:t>
            </a:r>
            <a:endParaRPr lang="en-US" sz="2400" b="0" strike="noStrike" spc="-1">
              <a:solidFill>
                <a:srgbClr val="000000"/>
              </a:solidFill>
              <a:uFill>
                <a:solidFill>
                  <a:srgbClr val="FFFFFF"/>
                </a:solidFill>
              </a:uFill>
              <a:latin typeface="Times New Roman"/>
            </a:endParaRPr>
          </a:p>
        </p:txBody>
      </p:sp>
      <p:pic>
        <p:nvPicPr>
          <p:cNvPr id="536" name="Picture 535"/>
          <p:cNvPicPr/>
          <p:nvPr/>
        </p:nvPicPr>
        <p:blipFill>
          <a:blip r:embed="rId3"/>
          <a:stretch/>
        </p:blipFill>
        <p:spPr>
          <a:xfrm>
            <a:off x="685800" y="1733400"/>
            <a:ext cx="7924680" cy="2853000"/>
          </a:xfrm>
          <a:prstGeom prst="rect">
            <a:avLst/>
          </a:prstGeom>
          <a:ln>
            <a:noFill/>
          </a:ln>
        </p:spPr>
      </p:pic>
      <p:graphicFrame>
        <p:nvGraphicFramePr>
          <p:cNvPr id="537" name="Table 2"/>
          <p:cNvGraphicFramePr/>
          <p:nvPr/>
        </p:nvGraphicFramePr>
        <p:xfrm>
          <a:off x="1838160" y="4564080"/>
          <a:ext cx="2643120" cy="1235520"/>
        </p:xfrm>
        <a:graphic>
          <a:graphicData uri="http://schemas.openxmlformats.org/drawingml/2006/table">
            <a:tbl>
              <a:tblPr/>
              <a:tblGrid>
                <a:gridCol w="1860120"/>
                <a:gridCol w="783000"/>
              </a:tblGrid>
              <a:tr h="411840">
                <a:tc>
                  <a:txBody>
                    <a:bodyPr/>
                    <a:lstStyle/>
                    <a:p>
                      <a:pPr>
                        <a:lnSpc>
                          <a:spcPct val="76000"/>
                        </a:lnSpc>
                      </a:pPr>
                      <a:r>
                        <a:rPr lang="en-US" sz="1400" b="0" strike="noStrike" spc="-1">
                          <a:solidFill>
                            <a:srgbClr val="000000"/>
                          </a:solidFill>
                          <a:uFill>
                            <a:solidFill>
                              <a:srgbClr val="FFFFFF"/>
                            </a:solidFill>
                          </a:uFill>
                          <a:latin typeface="Arial"/>
                        </a:rPr>
                        <a:t>Most anterior to AC</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70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a:lstStyle/>
                    <a:p>
                      <a:pPr>
                        <a:lnSpc>
                          <a:spcPct val="76000"/>
                        </a:lnSpc>
                      </a:pPr>
                      <a:r>
                        <a:rPr lang="en-US" sz="1400" b="0" strike="noStrike" spc="-1">
                          <a:solidFill>
                            <a:srgbClr val="000000"/>
                          </a:solidFill>
                          <a:uFill>
                            <a:solidFill>
                              <a:srgbClr val="FFFFFF"/>
                            </a:solidFill>
                          </a:uFill>
                          <a:latin typeface="Arial"/>
                        </a:rPr>
                        <a:t>AC to PC</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23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a:lstStyle/>
                    <a:p>
                      <a:pPr>
                        <a:lnSpc>
                          <a:spcPct val="76000"/>
                        </a:lnSpc>
                      </a:pPr>
                      <a:r>
                        <a:rPr lang="en-US" sz="1400" b="0" strike="noStrike" spc="-1">
                          <a:solidFill>
                            <a:srgbClr val="000000"/>
                          </a:solidFill>
                          <a:uFill>
                            <a:solidFill>
                              <a:srgbClr val="FFFFFF"/>
                            </a:solidFill>
                          </a:uFill>
                          <a:latin typeface="Arial"/>
                        </a:rPr>
                        <a:t>PC to most posterior</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79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38" name="Table 3"/>
          <p:cNvGraphicFramePr/>
          <p:nvPr/>
        </p:nvGraphicFramePr>
        <p:xfrm>
          <a:off x="1830240" y="5465880"/>
          <a:ext cx="2644560" cy="823680"/>
        </p:xfrm>
        <a:graphic>
          <a:graphicData uri="http://schemas.openxmlformats.org/drawingml/2006/table">
            <a:tbl>
              <a:tblPr/>
              <a:tblGrid>
                <a:gridCol w="1856520"/>
                <a:gridCol w="788040"/>
              </a:tblGrid>
              <a:tr h="411840">
                <a:tc>
                  <a:txBody>
                    <a:bodyPr/>
                    <a:lstStyle/>
                    <a:p>
                      <a:pPr>
                        <a:lnSpc>
                          <a:spcPct val="76000"/>
                        </a:lnSpc>
                      </a:pPr>
                      <a:r>
                        <a:rPr lang="en-US" sz="1400" b="0" strike="noStrike" spc="-1">
                          <a:solidFill>
                            <a:srgbClr val="000000"/>
                          </a:solidFill>
                          <a:uFill>
                            <a:solidFill>
                              <a:srgbClr val="FFFFFF"/>
                            </a:solidFill>
                          </a:uFill>
                          <a:latin typeface="Arial"/>
                        </a:rPr>
                        <a:t>Most inferior to AC</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42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a:lstStyle/>
                    <a:p>
                      <a:pPr>
                        <a:lnSpc>
                          <a:spcPct val="76000"/>
                        </a:lnSpc>
                      </a:pPr>
                      <a:r>
                        <a:rPr lang="en-US" sz="1400" b="0" strike="noStrike" spc="-1">
                          <a:solidFill>
                            <a:srgbClr val="000000"/>
                          </a:solidFill>
                          <a:uFill>
                            <a:solidFill>
                              <a:srgbClr val="FFFFFF"/>
                            </a:solidFill>
                          </a:uFill>
                          <a:latin typeface="Arial"/>
                        </a:rPr>
                        <a:t>AC to most superior</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74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39" name="Table 4"/>
          <p:cNvGraphicFramePr/>
          <p:nvPr/>
        </p:nvGraphicFramePr>
        <p:xfrm>
          <a:off x="1830240" y="6094440"/>
          <a:ext cx="2638080" cy="411840"/>
        </p:xfrm>
        <a:graphic>
          <a:graphicData uri="http://schemas.openxmlformats.org/drawingml/2006/table">
            <a:tbl>
              <a:tblPr/>
              <a:tblGrid>
                <a:gridCol w="1848600"/>
                <a:gridCol w="789480"/>
              </a:tblGrid>
              <a:tr h="411840">
                <a:tc>
                  <a:txBody>
                    <a:bodyPr/>
                    <a:lstStyle/>
                    <a:p>
                      <a:pPr>
                        <a:lnSpc>
                          <a:spcPct val="76000"/>
                        </a:lnSpc>
                      </a:pPr>
                      <a:r>
                        <a:rPr lang="en-US" sz="1400" b="0" strike="noStrike" spc="-1">
                          <a:solidFill>
                            <a:srgbClr val="000000"/>
                          </a:solidFill>
                          <a:uFill>
                            <a:solidFill>
                              <a:srgbClr val="FFFFFF"/>
                            </a:solidFill>
                          </a:uFill>
                          <a:latin typeface="Arial"/>
                        </a:rPr>
                        <a:t>AC to left (or right)</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68 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40" name="Table 5"/>
          <p:cNvGraphicFramePr/>
          <p:nvPr/>
        </p:nvGraphicFramePr>
        <p:xfrm>
          <a:off x="4510080" y="4568760"/>
          <a:ext cx="2639520" cy="1648800"/>
        </p:xfrm>
        <a:graphic>
          <a:graphicData uri="http://schemas.openxmlformats.org/drawingml/2006/table">
            <a:tbl>
              <a:tblPr/>
              <a:tblGrid>
                <a:gridCol w="1856520"/>
                <a:gridCol w="783000"/>
              </a:tblGrid>
              <a:tr h="647280">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589680">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a:lstStyle/>
                    <a:p>
                      <a:pPr>
                        <a:lnSpc>
                          <a:spcPct val="76000"/>
                        </a:lnSpc>
                      </a:pPr>
                      <a:r>
                        <a:rPr lang="en-US" sz="1400" b="0" strike="noStrike" spc="-1">
                          <a:solidFill>
                            <a:srgbClr val="000000"/>
                          </a:solidFill>
                          <a:uFill>
                            <a:solidFill>
                              <a:srgbClr val="FFFFFF"/>
                            </a:solidFill>
                          </a:uFill>
                          <a:latin typeface="Arial"/>
                        </a:rPr>
                        <a:t>Length of cerebrum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172mm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41" name="Table 6"/>
          <p:cNvGraphicFramePr/>
          <p:nvPr/>
        </p:nvGraphicFramePr>
        <p:xfrm>
          <a:off x="4502160" y="5470560"/>
          <a:ext cx="2646000" cy="1059120"/>
        </p:xfrm>
        <a:graphic>
          <a:graphicData uri="http://schemas.openxmlformats.org/drawingml/2006/table">
            <a:tbl>
              <a:tblPr/>
              <a:tblGrid>
                <a:gridCol w="1857960"/>
                <a:gridCol w="788040"/>
              </a:tblGrid>
              <a:tr h="647280">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endParaRPr lang="en-US"/>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a:lstStyle/>
                    <a:p>
                      <a:pPr>
                        <a:lnSpc>
                          <a:spcPct val="76000"/>
                        </a:lnSpc>
                      </a:pPr>
                      <a:r>
                        <a:rPr lang="en-US" sz="1400" b="0" strike="noStrike" spc="-1">
                          <a:solidFill>
                            <a:srgbClr val="000000"/>
                          </a:solidFill>
                          <a:uFill>
                            <a:solidFill>
                              <a:srgbClr val="FFFFFF"/>
                            </a:solidFill>
                          </a:uFill>
                          <a:latin typeface="Arial"/>
                        </a:rPr>
                        <a:t>Height of cerebrum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116mm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42" name="Table 7"/>
          <p:cNvGraphicFramePr/>
          <p:nvPr/>
        </p:nvGraphicFramePr>
        <p:xfrm>
          <a:off x="4502160" y="6099120"/>
          <a:ext cx="2638080" cy="411840"/>
        </p:xfrm>
        <a:graphic>
          <a:graphicData uri="http://schemas.openxmlformats.org/drawingml/2006/table">
            <a:tbl>
              <a:tblPr/>
              <a:tblGrid>
                <a:gridCol w="1848600"/>
                <a:gridCol w="789480"/>
              </a:tblGrid>
              <a:tr h="411840">
                <a:tc>
                  <a:txBody>
                    <a:bodyPr/>
                    <a:lstStyle/>
                    <a:p>
                      <a:pPr>
                        <a:lnSpc>
                          <a:spcPct val="76000"/>
                        </a:lnSpc>
                      </a:pPr>
                      <a:r>
                        <a:rPr lang="en-US" sz="1400" b="0" strike="noStrike" spc="-1">
                          <a:solidFill>
                            <a:srgbClr val="000000"/>
                          </a:solidFill>
                          <a:uFill>
                            <a:solidFill>
                              <a:srgbClr val="FFFFFF"/>
                            </a:solidFill>
                          </a:uFill>
                          <a:latin typeface="Arial"/>
                        </a:rPr>
                        <a:t>Width of cerebrum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nSpc>
                          <a:spcPct val="76000"/>
                        </a:lnSpc>
                      </a:pPr>
                      <a:r>
                        <a:rPr lang="en-US" sz="1400" b="0" strike="noStrike" spc="-1">
                          <a:solidFill>
                            <a:srgbClr val="000000"/>
                          </a:solidFill>
                          <a:uFill>
                            <a:solidFill>
                              <a:srgbClr val="FFFFFF"/>
                            </a:solidFill>
                          </a:uFill>
                          <a:latin typeface="Arial"/>
                        </a:rPr>
                        <a:t>136mm</a:t>
                      </a:r>
                      <a:endParaRPr lang="en-US" sz="2400" b="0" strike="noStrike" spc="-1">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3" name="CustomShape 1"/>
          <p:cNvSpPr/>
          <p:nvPr/>
        </p:nvSpPr>
        <p:spPr>
          <a:xfrm>
            <a:off x="457200" y="533520"/>
            <a:ext cx="8458200" cy="213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10000"/>
              </a:lnSpc>
              <a:buClr>
                <a:srgbClr val="000000"/>
              </a:buClr>
              <a:buSzPct val="120000"/>
              <a:buFont typeface="Times New Roman"/>
              <a:buChar char="•"/>
            </a:pPr>
            <a:r>
              <a:rPr lang="en-US" sz="1500" b="1" u="sng" strike="noStrike" spc="-1">
                <a:solidFill>
                  <a:srgbClr val="000000"/>
                </a:solidFill>
                <a:uFill>
                  <a:solidFill>
                    <a:srgbClr val="FFFFFF"/>
                  </a:solidFill>
                </a:uFill>
                <a:latin typeface="Courier New"/>
              </a:rPr>
              <a:t>Selecting the Talairach-Tournoux markers for the bounding box</a:t>
            </a:r>
            <a:r>
              <a:rPr lang="en-US" sz="1500" b="1" strike="noStrike" spc="-1">
                <a:solidFill>
                  <a:srgbClr val="000000"/>
                </a:solidFill>
                <a:uFill>
                  <a:solidFill>
                    <a:srgbClr val="FFFFFF"/>
                  </a:solidFill>
                </a:uFill>
                <a:latin typeface="Courier New"/>
              </a:rPr>
              <a:t>:</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400" b="0" strike="noStrike" spc="-1">
                <a:solidFill>
                  <a:srgbClr val="000000"/>
                </a:solidFill>
                <a:uFill>
                  <a:solidFill>
                    <a:srgbClr val="FFFFFF"/>
                  </a:solidFill>
                </a:uFill>
                <a:latin typeface="Arial"/>
                <a:ea typeface="msmincho"/>
              </a:rPr>
              <a:t>There are 12 sub-regions to be scaled (3 A-P x 2 I-S x 2 L-R)</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400" b="0" strike="noStrike" spc="-1">
                <a:solidFill>
                  <a:srgbClr val="000000"/>
                </a:solidFill>
                <a:uFill>
                  <a:solidFill>
                    <a:srgbClr val="FFFFFF"/>
                  </a:solidFill>
                </a:uFill>
                <a:latin typeface="Arial"/>
                <a:ea typeface="msmincho"/>
              </a:rPr>
              <a:t>To enable this, the transformed </a:t>
            </a:r>
            <a:r>
              <a:rPr lang="en-US" sz="1400" b="0" strike="noStrike" spc="-1">
                <a:solidFill>
                  <a:srgbClr val="000000"/>
                </a:solidFill>
                <a:uFill>
                  <a:solidFill>
                    <a:srgbClr val="FFFFFF"/>
                  </a:solidFill>
                </a:uFill>
                <a:latin typeface="Courier New"/>
                <a:ea typeface="msmincho"/>
              </a:rPr>
              <a:t>+acpc</a:t>
            </a:r>
            <a:r>
              <a:rPr lang="en-US" sz="1400" b="0" strike="noStrike" spc="-1">
                <a:solidFill>
                  <a:srgbClr val="000000"/>
                </a:solidFill>
                <a:uFill>
                  <a:solidFill>
                    <a:srgbClr val="FFFFFF"/>
                  </a:solidFill>
                </a:uFill>
                <a:latin typeface="Arial"/>
                <a:ea typeface="msmincho"/>
              </a:rPr>
              <a:t> dataset gets its own set of markers</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400" b="0" strike="noStrike" spc="-1">
                <a:solidFill>
                  <a:srgbClr val="000000"/>
                </a:solidFill>
                <a:uFill>
                  <a:solidFill>
                    <a:srgbClr val="FFFFFF"/>
                  </a:solidFill>
                </a:uFill>
                <a:latin typeface="Arial"/>
                <a:ea typeface="msmincho"/>
              </a:rPr>
              <a:t>Click on the </a:t>
            </a:r>
            <a:r>
              <a:rPr lang="en-US" sz="1400" b="1" strike="noStrike" spc="-1">
                <a:solidFill>
                  <a:srgbClr val="FF0003"/>
                </a:solidFill>
                <a:uFill>
                  <a:solidFill>
                    <a:srgbClr val="FFFFFF"/>
                  </a:solidFill>
                </a:uFill>
                <a:latin typeface="Courier New"/>
                <a:ea typeface="msmincho"/>
              </a:rPr>
              <a:t>[</a:t>
            </a:r>
            <a:r>
              <a:rPr lang="en-US" sz="1400" b="1" u="sng" strike="noStrike" spc="-1">
                <a:solidFill>
                  <a:srgbClr val="0205FF"/>
                </a:solidFill>
                <a:uFill>
                  <a:solidFill>
                    <a:srgbClr val="FFFFFF"/>
                  </a:solidFill>
                </a:uFill>
                <a:latin typeface="Courier New"/>
                <a:ea typeface="msmincho"/>
              </a:rPr>
              <a:t>AC-PC Aligned</a:t>
            </a:r>
            <a:r>
              <a:rPr lang="en-US" sz="1400" b="1" strike="noStrike" spc="-1">
                <a:solidFill>
                  <a:srgbClr val="FF0003"/>
                </a:solidFill>
                <a:uFill>
                  <a:solidFill>
                    <a:srgbClr val="FFFFFF"/>
                  </a:solidFill>
                </a:uFill>
                <a:latin typeface="Courier New"/>
                <a:ea typeface="msmincho"/>
              </a:rPr>
              <a:t>]</a:t>
            </a:r>
            <a:r>
              <a:rPr lang="en-US" sz="1400" b="0" strike="noStrike" spc="-1">
                <a:solidFill>
                  <a:srgbClr val="000000"/>
                </a:solidFill>
                <a:uFill>
                  <a:solidFill>
                    <a:srgbClr val="FFFFFF"/>
                  </a:solidFill>
                </a:uFill>
                <a:latin typeface="Arial"/>
                <a:ea typeface="msmincho"/>
              </a:rPr>
              <a:t> button to view our volume in ac-pc coordinates</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400" b="0" strike="noStrike" spc="-1">
                <a:solidFill>
                  <a:srgbClr val="000000"/>
                </a:solidFill>
                <a:uFill>
                  <a:solidFill>
                    <a:srgbClr val="FFFFFF"/>
                  </a:solidFill>
                </a:uFill>
                <a:latin typeface="Arial"/>
                <a:ea typeface="msmincho"/>
              </a:rPr>
              <a:t>Select the </a:t>
            </a:r>
            <a:r>
              <a:rPr lang="en-US" sz="1400" b="1" strike="noStrike" spc="-1">
                <a:solidFill>
                  <a:srgbClr val="FF0003"/>
                </a:solidFill>
                <a:uFill>
                  <a:solidFill>
                    <a:srgbClr val="FFFFFF"/>
                  </a:solidFill>
                </a:uFill>
                <a:latin typeface="Courier New"/>
                <a:ea typeface="msmincho"/>
              </a:rPr>
              <a:t>[</a:t>
            </a:r>
            <a:r>
              <a:rPr lang="en-US" sz="1400" b="1" u="sng" strike="noStrike" spc="-1">
                <a:solidFill>
                  <a:srgbClr val="0205FF"/>
                </a:solidFill>
                <a:uFill>
                  <a:solidFill>
                    <a:srgbClr val="FFFFFF"/>
                  </a:solidFill>
                </a:uFill>
                <a:latin typeface="Courier New"/>
                <a:ea typeface="msmincho"/>
              </a:rPr>
              <a:t>Define Markers</a:t>
            </a:r>
            <a:r>
              <a:rPr lang="en-US" sz="1400" b="1" strike="noStrike" spc="-1">
                <a:solidFill>
                  <a:srgbClr val="FF0003"/>
                </a:solidFill>
                <a:uFill>
                  <a:solidFill>
                    <a:srgbClr val="FFFFFF"/>
                  </a:solidFill>
                </a:uFill>
                <a:latin typeface="Courier New"/>
                <a:ea typeface="msmincho"/>
              </a:rPr>
              <a:t>]</a:t>
            </a:r>
            <a:r>
              <a:rPr lang="en-US" sz="1400" b="0" strike="noStrike" spc="-1">
                <a:solidFill>
                  <a:srgbClr val="000000"/>
                </a:solidFill>
                <a:uFill>
                  <a:solidFill>
                    <a:srgbClr val="FFFFFF"/>
                  </a:solidFill>
                </a:uFill>
                <a:latin typeface="Arial"/>
                <a:ea typeface="msmincho"/>
              </a:rPr>
              <a:t> control panel</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400" b="0" strike="noStrike" spc="-1">
                <a:solidFill>
                  <a:srgbClr val="000000"/>
                </a:solidFill>
                <a:uFill>
                  <a:solidFill>
                    <a:srgbClr val="FFFFFF"/>
                  </a:solidFill>
                </a:uFill>
                <a:latin typeface="Arial"/>
                <a:ea typeface="msmincho"/>
              </a:rPr>
              <a:t>A new set of six Talairach markers will appear and the user now sets the bounding box markers (see Appendix C for details):</a:t>
            </a:r>
            <a:endParaRPr lang="en-US" sz="2400" b="0" strike="noStrike" spc="-1">
              <a:solidFill>
                <a:srgbClr val="000000"/>
              </a:solidFill>
              <a:uFill>
                <a:solidFill>
                  <a:srgbClr val="FFFFFF"/>
                </a:solidFill>
              </a:uFill>
              <a:latin typeface="Times New Roman"/>
            </a:endParaRPr>
          </a:p>
        </p:txBody>
      </p:sp>
      <p:pic>
        <p:nvPicPr>
          <p:cNvPr id="544" name="Picture 543"/>
          <p:cNvPicPr/>
          <p:nvPr/>
        </p:nvPicPr>
        <p:blipFill>
          <a:blip r:embed="rId3"/>
          <a:stretch/>
        </p:blipFill>
        <p:spPr>
          <a:xfrm>
            <a:off x="3882960" y="2590920"/>
            <a:ext cx="3846600" cy="2141280"/>
          </a:xfrm>
          <a:prstGeom prst="rect">
            <a:avLst/>
          </a:prstGeom>
          <a:ln w="22320">
            <a:solidFill>
              <a:srgbClr val="FFCC00"/>
            </a:solidFill>
            <a:miter/>
          </a:ln>
        </p:spPr>
      </p:pic>
      <p:sp>
        <p:nvSpPr>
          <p:cNvPr id="545" name="CustomShape 2"/>
          <p:cNvSpPr/>
          <p:nvPr/>
        </p:nvSpPr>
        <p:spPr>
          <a:xfrm>
            <a:off x="1766880" y="2994120"/>
            <a:ext cx="1981080" cy="94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1" strike="noStrike" spc="-1">
                <a:solidFill>
                  <a:srgbClr val="000000"/>
                </a:solidFill>
                <a:uFill>
                  <a:solidFill>
                    <a:srgbClr val="FFFFFF"/>
                  </a:solidFill>
                </a:uFill>
                <a:latin typeface="Times New Roman"/>
              </a:rPr>
              <a:t>Talairach markers appear only when the AC-PC view is highlighted</a:t>
            </a:r>
            <a:endParaRPr lang="en-US" sz="2400" b="0" strike="noStrike" spc="-1">
              <a:solidFill>
                <a:srgbClr val="000000"/>
              </a:solidFill>
              <a:uFill>
                <a:solidFill>
                  <a:srgbClr val="FFFFFF"/>
                </a:solidFill>
              </a:uFill>
              <a:latin typeface="Times New Roman"/>
            </a:endParaRPr>
          </a:p>
        </p:txBody>
      </p:sp>
      <p:sp>
        <p:nvSpPr>
          <p:cNvPr id="546" name="Line 3"/>
          <p:cNvSpPr/>
          <p:nvPr/>
        </p:nvSpPr>
        <p:spPr>
          <a:xfrm flipV="1">
            <a:off x="3583080" y="2990520"/>
            <a:ext cx="1436760" cy="662040"/>
          </a:xfrm>
          <a:prstGeom prst="line">
            <a:avLst/>
          </a:prstGeom>
          <a:ln w="19080">
            <a:solidFill>
              <a:srgbClr val="000000"/>
            </a:solidFill>
            <a:miter/>
            <a:tailEnd type="triangle" w="med" len="med"/>
          </a:ln>
        </p:spPr>
        <p:style>
          <a:lnRef idx="0">
            <a:scrgbClr r="0" g="0" b="0"/>
          </a:lnRef>
          <a:fillRef idx="0">
            <a:scrgbClr r="0" g="0" b="0"/>
          </a:fillRef>
          <a:effectRef idx="0">
            <a:scrgbClr r="0" g="0" b="0"/>
          </a:effectRef>
          <a:fontRef idx="minor"/>
        </p:style>
      </p:sp>
      <p:sp>
        <p:nvSpPr>
          <p:cNvPr id="547" name="Line 4"/>
          <p:cNvSpPr/>
          <p:nvPr/>
        </p:nvSpPr>
        <p:spPr>
          <a:xfrm flipV="1">
            <a:off x="3575160" y="3061800"/>
            <a:ext cx="2273040" cy="582840"/>
          </a:xfrm>
          <a:prstGeom prst="line">
            <a:avLst/>
          </a:prstGeom>
          <a:ln w="19080">
            <a:solidFill>
              <a:srgbClr val="000000"/>
            </a:solidFill>
            <a:miter/>
            <a:tailEnd type="triangle" w="med" len="med"/>
          </a:ln>
        </p:spPr>
        <p:style>
          <a:lnRef idx="0">
            <a:scrgbClr r="0" g="0" b="0"/>
          </a:lnRef>
          <a:fillRef idx="0">
            <a:scrgbClr r="0" g="0" b="0"/>
          </a:fillRef>
          <a:effectRef idx="0">
            <a:scrgbClr r="0" g="0" b="0"/>
          </a:effectRef>
          <a:fontRef idx="minor"/>
        </p:style>
      </p:sp>
      <p:sp>
        <p:nvSpPr>
          <p:cNvPr id="548" name="CustomShape 5"/>
          <p:cNvSpPr/>
          <p:nvPr/>
        </p:nvSpPr>
        <p:spPr>
          <a:xfrm>
            <a:off x="363600" y="4511520"/>
            <a:ext cx="8458200" cy="21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5360">
              <a:lnSpc>
                <a:spcPct val="110000"/>
              </a:lnSpc>
            </a:pP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400" b="0" strike="noStrike" spc="-1">
                <a:solidFill>
                  <a:srgbClr val="000000"/>
                </a:solidFill>
                <a:uFill>
                  <a:solidFill>
                    <a:srgbClr val="FFFFFF"/>
                  </a:solidFill>
                </a:uFill>
                <a:latin typeface="Arial"/>
                <a:ea typeface="msmincho"/>
              </a:rPr>
              <a:t>Once all the markers are set, and the quality tests passed. Pressing </a:t>
            </a:r>
            <a:r>
              <a:rPr lang="en-US" sz="1400" b="1" strike="noStrike" spc="-1">
                <a:solidFill>
                  <a:srgbClr val="FF0003"/>
                </a:solidFill>
                <a:uFill>
                  <a:solidFill>
                    <a:srgbClr val="FFFFFF"/>
                  </a:solidFill>
                </a:uFill>
                <a:latin typeface="Courier New"/>
                <a:ea typeface="msmincho"/>
              </a:rPr>
              <a:t>[</a:t>
            </a:r>
            <a:r>
              <a:rPr lang="en-US" sz="1400" b="1" u="sng" strike="noStrike" spc="-1">
                <a:solidFill>
                  <a:srgbClr val="0205FF"/>
                </a:solidFill>
                <a:uFill>
                  <a:solidFill>
                    <a:srgbClr val="FFFFFF"/>
                  </a:solidFill>
                </a:uFill>
                <a:latin typeface="Courier New"/>
                <a:ea typeface="msmincho"/>
              </a:rPr>
              <a:t>Transform Data</a:t>
            </a:r>
            <a:r>
              <a:rPr lang="en-US" sz="1400" b="1" strike="noStrike" spc="-1">
                <a:solidFill>
                  <a:srgbClr val="FF0003"/>
                </a:solidFill>
                <a:uFill>
                  <a:solidFill>
                    <a:srgbClr val="FFFFFF"/>
                  </a:solidFill>
                </a:uFill>
                <a:latin typeface="Courier New"/>
                <a:ea typeface="msmincho"/>
              </a:rPr>
              <a:t>]</a:t>
            </a:r>
            <a:r>
              <a:rPr lang="en-US" sz="1400" b="0" strike="noStrike" spc="-1">
                <a:solidFill>
                  <a:srgbClr val="000000"/>
                </a:solidFill>
                <a:uFill>
                  <a:solidFill>
                    <a:srgbClr val="FFFFFF"/>
                  </a:solidFill>
                </a:uFill>
                <a:latin typeface="Arial"/>
                <a:ea typeface="msmincho"/>
              </a:rPr>
              <a:t> will write new </a:t>
            </a:r>
            <a:r>
              <a:rPr lang="en-US" sz="1400" b="1" i="1" strike="noStrike" spc="-1">
                <a:solidFill>
                  <a:srgbClr val="000000"/>
                </a:solidFill>
                <a:uFill>
                  <a:solidFill>
                    <a:srgbClr val="FFFFFF"/>
                  </a:solidFill>
                </a:uFill>
                <a:latin typeface="Arial"/>
                <a:ea typeface="msmincho"/>
              </a:rPr>
              <a:t>header</a:t>
            </a:r>
            <a:r>
              <a:rPr lang="en-US" sz="1400" b="0" strike="noStrike" spc="-1">
                <a:solidFill>
                  <a:srgbClr val="000000"/>
                </a:solidFill>
                <a:uFill>
                  <a:solidFill>
                    <a:srgbClr val="FFFFFF"/>
                  </a:solidFill>
                </a:uFill>
                <a:latin typeface="Arial"/>
                <a:ea typeface="msmincho"/>
              </a:rPr>
              <a:t> containing the Talairach transformations (see Appendix C for details) </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400" b="0" strike="noStrike" spc="-1">
                <a:solidFill>
                  <a:srgbClr val="000000"/>
                </a:solidFill>
                <a:uFill>
                  <a:solidFill>
                    <a:srgbClr val="FFFFFF"/>
                  </a:solidFill>
                </a:uFill>
                <a:latin typeface="Arial"/>
                <a:ea typeface="msmincho"/>
              </a:rPr>
              <a:t>Recall: With AFNI, spatial transformations are stored in the header of the output</a:t>
            </a:r>
            <a:endParaRPr lang="en-US" sz="2400" b="0" strike="noStrike" spc="-1">
              <a:solidFill>
                <a:srgbClr val="000000"/>
              </a:solidFill>
              <a:uFill>
                <a:solidFill>
                  <a:srgbClr val="FFFFFF"/>
                </a:solidFill>
              </a:uFill>
              <a:latin typeface="Times New Roman"/>
            </a:endParaRPr>
          </a:p>
          <a:p>
            <a:pPr marL="568080" lvl="1" indent="-21600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9" name="CustomShape 1"/>
          <p:cNvSpPr/>
          <p:nvPr/>
        </p:nvSpPr>
        <p:spPr>
          <a:xfrm>
            <a:off x="685800" y="108000"/>
            <a:ext cx="7772400" cy="533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10000"/>
              </a:lnSpc>
            </a:pPr>
            <a:r>
              <a:rPr lang="en-US" sz="2400" b="0" strike="noStrike" spc="-1">
                <a:solidFill>
                  <a:srgbClr val="000000"/>
                </a:solidFill>
                <a:uFill>
                  <a:solidFill>
                    <a:srgbClr val="FFFFFF"/>
                  </a:solidFill>
                </a:uFill>
                <a:latin typeface="Arial"/>
              </a:rPr>
              <a:t>Automatic Talairach Transformation with </a:t>
            </a:r>
            <a:r>
              <a:rPr lang="en-US" sz="2400" b="0" strike="noStrike" spc="-1">
                <a:solidFill>
                  <a:srgbClr val="0205FF"/>
                </a:solidFill>
                <a:uFill>
                  <a:solidFill>
                    <a:srgbClr val="FFFFFF"/>
                  </a:solidFill>
                </a:uFill>
                <a:latin typeface="Arial"/>
              </a:rPr>
              <a:t>@auto_tlrc</a:t>
            </a:r>
            <a:endParaRPr lang="en-US" sz="2400" b="0" strike="noStrike" spc="-1">
              <a:solidFill>
                <a:srgbClr val="000000"/>
              </a:solidFill>
              <a:uFill>
                <a:solidFill>
                  <a:srgbClr val="FFFFFF"/>
                </a:solidFill>
              </a:uFill>
              <a:latin typeface="Times New Roman"/>
            </a:endParaRPr>
          </a:p>
        </p:txBody>
      </p:sp>
      <p:sp>
        <p:nvSpPr>
          <p:cNvPr id="550" name="CustomShape 2"/>
          <p:cNvSpPr/>
          <p:nvPr/>
        </p:nvSpPr>
        <p:spPr>
          <a:xfrm>
            <a:off x="422280" y="757080"/>
            <a:ext cx="8229600" cy="5721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600" b="0" strike="noStrike" spc="-1">
                <a:solidFill>
                  <a:srgbClr val="000000"/>
                </a:solidFill>
                <a:uFill>
                  <a:solidFill>
                    <a:srgbClr val="FFFFFF"/>
                  </a:solidFill>
                </a:uFill>
                <a:latin typeface="Arial"/>
              </a:rPr>
              <a:t>Is manual selection of AC-PC and Talairach markers bringing you down? You can now perform a TLRC transform </a:t>
            </a:r>
            <a:r>
              <a:rPr lang="en-US" sz="1600" b="1" i="1" strike="noStrike" spc="-1">
                <a:solidFill>
                  <a:srgbClr val="000000"/>
                </a:solidFill>
                <a:uFill>
                  <a:solidFill>
                    <a:srgbClr val="FFFFFF"/>
                  </a:solidFill>
                </a:uFill>
                <a:latin typeface="Arial"/>
              </a:rPr>
              <a:t>automatically</a:t>
            </a:r>
            <a:r>
              <a:rPr lang="en-US" sz="1600" b="0" strike="noStrike" spc="-1">
                <a:solidFill>
                  <a:srgbClr val="000000"/>
                </a:solidFill>
                <a:uFill>
                  <a:solidFill>
                    <a:srgbClr val="FFFFFF"/>
                  </a:solidFill>
                </a:uFill>
                <a:latin typeface="Arial"/>
              </a:rPr>
              <a:t> using an AFNI script called </a:t>
            </a:r>
            <a:r>
              <a:rPr lang="en-US" sz="1600" b="1" strike="noStrike" spc="-1">
                <a:solidFill>
                  <a:srgbClr val="0205FF"/>
                </a:solidFill>
                <a:uFill>
                  <a:solidFill>
                    <a:srgbClr val="FFFFFF"/>
                  </a:solidFill>
                </a:uFill>
                <a:latin typeface="Courier New"/>
              </a:rPr>
              <a:t>@auto_tlrc</a:t>
            </a:r>
            <a:r>
              <a:rPr lang="en-US" sz="1600" b="0" strike="noStrike" spc="-1">
                <a:solidFill>
                  <a:srgbClr val="000000"/>
                </a:solidFill>
                <a:uFill>
                  <a:solidFill>
                    <a:srgbClr val="FFFFFF"/>
                  </a:solidFill>
                </a:uFill>
                <a:latin typeface="Arial"/>
              </a:rPr>
              <a:t>.</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u="sng" strike="noStrike" spc="-1">
                <a:solidFill>
                  <a:srgbClr val="000000"/>
                </a:solidFill>
                <a:uFill>
                  <a:solidFill>
                    <a:srgbClr val="FFFFFF"/>
                  </a:solidFill>
                </a:uFill>
                <a:latin typeface="Arial"/>
                <a:ea typeface="msmincho"/>
              </a:rPr>
              <a:t>Differences from Manual Transformation</a:t>
            </a:r>
            <a:r>
              <a:rPr lang="en-US" sz="16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Instead of setting ac-pc landmarks and volume boundaries by hand, the anatomical volume is warped (using 12-parameter affine transform) to a template volume in TLRC space. </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Anterior Commisure (AC) center no longer at 0,0,0 and size of brain box is that of the template you use. </a:t>
            </a:r>
            <a:endParaRPr lang="en-US" sz="2400" b="0" strike="noStrike" spc="-1">
              <a:solidFill>
                <a:srgbClr val="000000"/>
              </a:solidFill>
              <a:uFill>
                <a:solidFill>
                  <a:srgbClr val="FFFFFF"/>
                </a:solidFill>
              </a:uFill>
              <a:latin typeface="Times New Roman"/>
            </a:endParaRPr>
          </a:p>
          <a:p>
            <a:pPr marL="1249200" lvl="3" indent="-222120">
              <a:lnSpc>
                <a:spcPct val="10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For various reasons, some good and some bad, templates adopted by the neuroimaging community are not all of the same size. Be mindful when using various atlases or comparing standard-space coordinates.</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You, the user, can choose from various templates for reference but be consistent in your group analysis.</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Easy, automatic. Just check final results to make sure nothing went seriously awry. AFNI is perfect but your data is not.</a:t>
            </a:r>
            <a:endParaRPr lang="en-US" sz="2400" b="0" strike="noStrike" spc="-1">
              <a:solidFill>
                <a:srgbClr val="000000"/>
              </a:solidFill>
              <a:uFill>
                <a:solidFill>
                  <a:srgbClr val="FFFFFF"/>
                </a:solidFill>
              </a:uFill>
              <a:latin typeface="Times New Roman"/>
            </a:endParaRPr>
          </a:p>
        </p:txBody>
      </p:sp>
      <p:sp>
        <p:nvSpPr>
          <p:cNvPr id="551" name="Line 3"/>
          <p:cNvSpPr/>
          <p:nvPr/>
        </p:nvSpPr>
        <p:spPr>
          <a:xfrm>
            <a:off x="1054080" y="595440"/>
            <a:ext cx="7048440" cy="1440"/>
          </a:xfrm>
          <a:prstGeom prst="line">
            <a:avLst/>
          </a:prstGeom>
          <a:ln w="38160">
            <a:solidFill>
              <a:srgbClr val="FF00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 name="CustomShape 1"/>
          <p:cNvSpPr/>
          <p:nvPr/>
        </p:nvSpPr>
        <p:spPr>
          <a:xfrm>
            <a:off x="415800" y="452520"/>
            <a:ext cx="8153640" cy="5541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917280" lvl="2" indent="-228600">
              <a:lnSpc>
                <a:spcPct val="100000"/>
              </a:lnSpc>
            </a:pP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Templates in </a:t>
            </a:r>
            <a:r>
              <a:rPr lang="en-US" sz="1600" b="1" strike="noStrike" spc="-1">
                <a:solidFill>
                  <a:srgbClr val="000000"/>
                </a:solidFill>
                <a:uFill>
                  <a:solidFill>
                    <a:srgbClr val="FFFFFF"/>
                  </a:solidFill>
                </a:uFill>
                <a:latin typeface="Courier New"/>
                <a:ea typeface="msmincho"/>
              </a:rPr>
              <a:t>@auto_tlrc</a:t>
            </a:r>
            <a:r>
              <a:rPr lang="en-US" sz="1600" b="0" strike="noStrike" spc="-1">
                <a:solidFill>
                  <a:srgbClr val="000000"/>
                </a:solidFill>
                <a:uFill>
                  <a:solidFill>
                    <a:srgbClr val="FFFFFF"/>
                  </a:solidFill>
                </a:uFill>
                <a:latin typeface="Arial"/>
                <a:ea typeface="msmincho"/>
              </a:rPr>
              <a:t> that the user can choose from:</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Wingdings" charset="2"/>
              <a:buChar char=""/>
            </a:pPr>
            <a:r>
              <a:rPr lang="en-US" sz="1600" b="1" strike="noStrike" spc="-1">
                <a:solidFill>
                  <a:srgbClr val="00009E"/>
                </a:solidFill>
                <a:uFill>
                  <a:solidFill>
                    <a:srgbClr val="FFFFFF"/>
                  </a:solidFill>
                </a:uFill>
                <a:latin typeface="Courier New"/>
                <a:ea typeface="msmincho"/>
              </a:rPr>
              <a:t>TT_N27+tlrc</a:t>
            </a:r>
            <a:r>
              <a:rPr lang="en-US" sz="16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500" b="0" strike="noStrike" spc="-1">
                <a:solidFill>
                  <a:srgbClr val="000000"/>
                </a:solidFill>
                <a:uFill>
                  <a:solidFill>
                    <a:srgbClr val="FFFFFF"/>
                  </a:solidFill>
                </a:uFill>
                <a:latin typeface="Arial"/>
                <a:ea typeface="msmincho"/>
              </a:rPr>
              <a:t>AKA “Colin brain”.  One subject (Colin) scanned 27 times and 	averaged. (www.loni.ucla.edu, www.bic.mni.mcgill.ca) </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500" b="0" strike="noStrike" spc="-1">
                <a:solidFill>
                  <a:srgbClr val="000000"/>
                </a:solidFill>
                <a:uFill>
                  <a:solidFill>
                    <a:srgbClr val="FFFFFF"/>
                  </a:solidFill>
                </a:uFill>
                <a:latin typeface="Arial"/>
                <a:ea typeface="msmincho"/>
              </a:rPr>
              <a:t>Has a full set of FreeSurfer (surfer.nmr.mgh.harvard.edu) surface models that can be used in SUMA (l</a:t>
            </a:r>
            <a:r>
              <a:rPr lang="en-US" sz="1500" b="0" i="1" strike="noStrike" spc="-1">
                <a:solidFill>
                  <a:srgbClr val="000000"/>
                </a:solidFill>
                <a:uFill>
                  <a:solidFill>
                    <a:srgbClr val="FFFFFF"/>
                  </a:solidFill>
                </a:uFill>
                <a:latin typeface="Arial"/>
                <a:ea typeface="msmincho"/>
              </a:rPr>
              <a:t>ink</a:t>
            </a:r>
            <a:r>
              <a:rPr lang="en-US" sz="15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Is the template for cytoarchitectonic atlases 					(</a:t>
            </a:r>
            <a:r>
              <a:rPr lang="en-US" sz="1500" b="0" strike="noStrike" spc="-1">
                <a:solidFill>
                  <a:srgbClr val="000000"/>
                </a:solidFill>
                <a:uFill>
                  <a:solidFill>
                    <a:srgbClr val="FFFFFF"/>
                  </a:solidFill>
                </a:uFill>
                <a:latin typeface="Arial"/>
                <a:ea typeface="msmincho"/>
              </a:rPr>
              <a:t>www.fz-juelich.de/ime/spm_anatomy_toolbox</a:t>
            </a:r>
            <a:r>
              <a:rPr lang="en-US" sz="16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1584000" lvl="4" indent="-212400">
              <a:lnSpc>
                <a:spcPct val="90000"/>
              </a:lnSpc>
              <a:buClr>
                <a:srgbClr val="000000"/>
              </a:buClr>
              <a:buSzPct val="90000"/>
              <a:buFont typeface="Wingdings" charset="2"/>
              <a:buChar char=""/>
            </a:pPr>
            <a:r>
              <a:rPr lang="en-US" sz="1300" b="0" strike="noStrike" spc="-1">
                <a:solidFill>
                  <a:srgbClr val="000000"/>
                </a:solidFill>
                <a:uFill>
                  <a:solidFill>
                    <a:srgbClr val="FFFFFF"/>
                  </a:solidFill>
                </a:uFill>
                <a:latin typeface="Arial"/>
                <a:ea typeface="msmincho"/>
              </a:rPr>
              <a:t>For improved alignment with cytoarchitectonic atlases, I recommend using the TT_N27 template because the atlases were created for it. In the future, we might provide atlases registered to other templates.</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Wingdings" charset="2"/>
              <a:buChar char=""/>
            </a:pPr>
            <a:r>
              <a:rPr lang="en-US" sz="1600" b="1" strike="noStrike" spc="-1">
                <a:solidFill>
                  <a:srgbClr val="00009E"/>
                </a:solidFill>
                <a:uFill>
                  <a:solidFill>
                    <a:srgbClr val="FFFFFF"/>
                  </a:solidFill>
                </a:uFill>
                <a:latin typeface="Courier New"/>
                <a:ea typeface="msmincho"/>
              </a:rPr>
              <a:t>TT_icbm452+tlrc</a:t>
            </a:r>
            <a:r>
              <a:rPr lang="en-US" sz="16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International Consortium for Brain Mapping template, average volume of 452 normal brains. </a:t>
            </a:r>
            <a:r>
              <a:rPr lang="en-US" sz="1500" b="0" strike="noStrike" spc="-1">
                <a:solidFill>
                  <a:srgbClr val="000000"/>
                </a:solidFill>
                <a:uFill>
                  <a:solidFill>
                    <a:srgbClr val="FFFFFF"/>
                  </a:solidFill>
                </a:uFill>
                <a:latin typeface="Arial"/>
                <a:ea typeface="msmincho"/>
              </a:rPr>
              <a:t>(www.loni.ucla.edu, www.bic.mni.mcgill.ca)</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Wingdings" charset="2"/>
              <a:buChar char=""/>
            </a:pPr>
            <a:r>
              <a:rPr lang="en-US" sz="1600" b="1" strike="noStrike" spc="-1">
                <a:solidFill>
                  <a:srgbClr val="00009E"/>
                </a:solidFill>
                <a:uFill>
                  <a:solidFill>
                    <a:srgbClr val="FFFFFF"/>
                  </a:solidFill>
                </a:uFill>
                <a:latin typeface="Courier New"/>
                <a:ea typeface="msmincho"/>
              </a:rPr>
              <a:t>TT_avg152T1+tlrc</a:t>
            </a:r>
            <a:r>
              <a:rPr lang="en-US" sz="16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Montreal Neurological Institute </a:t>
            </a:r>
            <a:r>
              <a:rPr lang="en-US" sz="1500" b="0" strike="noStrike" spc="-1">
                <a:solidFill>
                  <a:srgbClr val="000000"/>
                </a:solidFill>
                <a:uFill>
                  <a:solidFill>
                    <a:srgbClr val="FFFFFF"/>
                  </a:solidFill>
                </a:uFill>
                <a:latin typeface="Arial"/>
                <a:ea typeface="msmincho"/>
              </a:rPr>
              <a:t>(www.bic.mni.mcgill.ca)</a:t>
            </a:r>
            <a:r>
              <a:rPr lang="en-US" sz="1600" b="0" strike="noStrike" spc="-1">
                <a:solidFill>
                  <a:srgbClr val="000000"/>
                </a:solidFill>
                <a:uFill>
                  <a:solidFill>
                    <a:srgbClr val="FFFFFF"/>
                  </a:solidFill>
                </a:uFill>
                <a:latin typeface="Arial"/>
                <a:ea typeface="msmincho"/>
              </a:rPr>
              <a:t> template, average volume of 152 normal brains. </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Wingdings" charset="2"/>
              <a:buChar char=""/>
            </a:pPr>
            <a:r>
              <a:rPr lang="en-US" sz="1600" b="1" strike="noStrike" spc="-1">
                <a:solidFill>
                  <a:srgbClr val="00009E"/>
                </a:solidFill>
                <a:uFill>
                  <a:solidFill>
                    <a:srgbClr val="FFFFFF"/>
                  </a:solidFill>
                </a:uFill>
                <a:latin typeface="Courier New"/>
                <a:ea typeface="msmincho"/>
              </a:rPr>
              <a:t>TT_EPI+tlrc:</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500" b="0" strike="noStrike" spc="-1">
                <a:solidFill>
                  <a:srgbClr val="000000"/>
                </a:solidFill>
                <a:uFill>
                  <a:solidFill>
                    <a:srgbClr val="FFFFFF"/>
                  </a:solidFill>
                </a:uFill>
                <a:latin typeface="Arial"/>
                <a:ea typeface="msmincho"/>
              </a:rPr>
              <a:t> EPI template from spm2, masked as TT_avg152T1. TT_avg152 and TT_EPI volumes are based on those in SPM's distribution. (www.fil.ion.ucl.ac.uk/spm/)</a:t>
            </a:r>
            <a:endParaRPr lang="en-US" sz="2400" b="0" strike="noStrike" spc="-1">
              <a:solidFill>
                <a:srgbClr val="000000"/>
              </a:solidFill>
              <a:uFill>
                <a:solidFill>
                  <a:srgbClr val="FFFFFF"/>
                </a:solidFill>
              </a:uFill>
              <a:latin typeface="Times New Roman"/>
            </a:endParaRPr>
          </a:p>
          <a:p>
            <a:pPr marL="914400" lvl="2" indent="-231840">
              <a:lnSpc>
                <a:spcPct val="90000"/>
              </a:lnSpc>
              <a:buClr>
                <a:srgbClr val="000000"/>
              </a:buClr>
              <a:buSzPct val="70000"/>
              <a:buFont typeface="Wingdings" charset="2"/>
              <a:buChar char=""/>
            </a:pPr>
            <a:r>
              <a:rPr lang="en-US" sz="1600" b="1" strike="noStrike" spc="-1">
                <a:solidFill>
                  <a:srgbClr val="00009E"/>
                </a:solidFill>
                <a:uFill>
                  <a:solidFill>
                    <a:srgbClr val="FFFFFF"/>
                  </a:solidFill>
                </a:uFill>
                <a:latin typeface="Courier New"/>
                <a:ea typeface="msmincho"/>
              </a:rPr>
              <a:t>MNI152_T1_2009c+tlrc:</a:t>
            </a:r>
            <a:endParaRPr lang="en-US" sz="2400" b="0" strike="noStrike" spc="-1">
              <a:solidFill>
                <a:srgbClr val="000000"/>
              </a:solidFill>
              <a:uFill>
                <a:solidFill>
                  <a:srgbClr val="FFFFFF"/>
                </a:solidFill>
              </a:uFill>
              <a:latin typeface="Times New Roman"/>
            </a:endParaRPr>
          </a:p>
          <a:p>
            <a:pPr marL="1247760" lvl="3" indent="-220680">
              <a:lnSpc>
                <a:spcPct val="90000"/>
              </a:lnSpc>
              <a:buClr>
                <a:srgbClr val="000000"/>
              </a:buClr>
              <a:buSzPct val="70000"/>
              <a:buFont typeface="Wingdings" charset="2"/>
              <a:buChar char=""/>
            </a:pPr>
            <a:r>
              <a:rPr lang="en-US" sz="1500" b="0" strike="noStrike" spc="-1">
                <a:solidFill>
                  <a:srgbClr val="000000"/>
                </a:solidFill>
                <a:uFill>
                  <a:solidFill>
                    <a:srgbClr val="FFFFFF"/>
                  </a:solidFill>
                </a:uFill>
                <a:latin typeface="Arial"/>
                <a:ea typeface="msmincho"/>
              </a:rPr>
              <a:t>MNI's 152 nonlinear asymmetric template</a:t>
            </a:r>
            <a:endParaRPr lang="en-US" sz="2400" b="0" strike="noStrike" spc="-1">
              <a:solidFill>
                <a:srgbClr val="000000"/>
              </a:solidFill>
              <a:uFill>
                <a:solidFill>
                  <a:srgbClr val="FFFFFF"/>
                </a:solidFill>
              </a:uFill>
              <a:latin typeface="Times New Roman"/>
            </a:endParaRPr>
          </a:p>
          <a:p>
            <a:pPr marL="917280" lvl="2" indent="-228600">
              <a:lnSpc>
                <a:spcPct val="100000"/>
              </a:lnSpc>
            </a:pPr>
            <a:endParaRPr lang="en-US" sz="2400" b="0" strike="noStrike" spc="-1">
              <a:solidFill>
                <a:srgbClr val="000000"/>
              </a:solidFill>
              <a:uFill>
                <a:solidFill>
                  <a:srgbClr val="FFFFFF"/>
                </a:solidFill>
              </a:uFill>
              <a:latin typeface="Times New Roman"/>
            </a:endParaRPr>
          </a:p>
          <a:p>
            <a:pPr marL="917280" lvl="2" indent="-22860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3" name="Picture 552"/>
          <p:cNvPicPr/>
          <p:nvPr/>
        </p:nvPicPr>
        <p:blipFill>
          <a:blip r:embed="rId3"/>
          <a:stretch/>
        </p:blipFill>
        <p:spPr>
          <a:xfrm>
            <a:off x="1020600" y="903240"/>
            <a:ext cx="7315200" cy="2538360"/>
          </a:xfrm>
          <a:prstGeom prst="rect">
            <a:avLst/>
          </a:prstGeom>
          <a:ln>
            <a:noFill/>
          </a:ln>
        </p:spPr>
      </p:pic>
      <p:sp>
        <p:nvSpPr>
          <p:cNvPr id="554" name="CustomShape 1"/>
          <p:cNvSpPr/>
          <p:nvPr/>
        </p:nvSpPr>
        <p:spPr>
          <a:xfrm>
            <a:off x="1055520" y="3416400"/>
            <a:ext cx="188928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000" b="0" strike="noStrike" spc="-1">
                <a:solidFill>
                  <a:srgbClr val="000000"/>
                </a:solidFill>
                <a:uFill>
                  <a:solidFill>
                    <a:srgbClr val="FFFFFF"/>
                  </a:solidFill>
                </a:uFill>
                <a:latin typeface="Times New Roman"/>
              </a:rPr>
              <a:t>TT_N27</a:t>
            </a:r>
            <a:endParaRPr lang="en-US" sz="2400" b="0" strike="noStrike" spc="-1">
              <a:solidFill>
                <a:srgbClr val="000000"/>
              </a:solidFill>
              <a:uFill>
                <a:solidFill>
                  <a:srgbClr val="FFFFFF"/>
                </a:solidFill>
              </a:uFill>
              <a:latin typeface="Times New Roman"/>
            </a:endParaRPr>
          </a:p>
        </p:txBody>
      </p:sp>
      <p:sp>
        <p:nvSpPr>
          <p:cNvPr id="555" name="CustomShape 2"/>
          <p:cNvSpPr/>
          <p:nvPr/>
        </p:nvSpPr>
        <p:spPr>
          <a:xfrm>
            <a:off x="2427120" y="336600"/>
            <a:ext cx="442764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Templates included with AFNI</a:t>
            </a:r>
          </a:p>
        </p:txBody>
      </p:sp>
      <p:sp>
        <p:nvSpPr>
          <p:cNvPr id="556" name="CustomShape 3"/>
          <p:cNvSpPr/>
          <p:nvPr/>
        </p:nvSpPr>
        <p:spPr>
          <a:xfrm>
            <a:off x="3573360" y="3394080"/>
            <a:ext cx="209088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TT_avg152T1</a:t>
            </a:r>
            <a:endParaRPr lang="en-US" sz="2400" b="0" strike="noStrike" spc="-1">
              <a:solidFill>
                <a:srgbClr val="000000"/>
              </a:solidFill>
              <a:uFill>
                <a:solidFill>
                  <a:srgbClr val="FFFFFF"/>
                </a:solidFill>
              </a:uFill>
              <a:latin typeface="Times New Roman"/>
            </a:endParaRPr>
          </a:p>
        </p:txBody>
      </p:sp>
      <p:sp>
        <p:nvSpPr>
          <p:cNvPr id="557" name="CustomShape 4"/>
          <p:cNvSpPr/>
          <p:nvPr/>
        </p:nvSpPr>
        <p:spPr>
          <a:xfrm>
            <a:off x="5996160" y="3367080"/>
            <a:ext cx="209052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TT_avg152T2</a:t>
            </a:r>
            <a:endParaRPr lang="en-US" sz="2400" b="0" strike="noStrike" spc="-1">
              <a:solidFill>
                <a:srgbClr val="000000"/>
              </a:solidFill>
              <a:uFill>
                <a:solidFill>
                  <a:srgbClr val="FFFFFF"/>
                </a:solidFill>
              </a:uFill>
              <a:latin typeface="Times New Roman"/>
            </a:endParaRPr>
          </a:p>
        </p:txBody>
      </p:sp>
      <p:pic>
        <p:nvPicPr>
          <p:cNvPr id="558" name="Picture 557"/>
          <p:cNvPicPr/>
          <p:nvPr/>
        </p:nvPicPr>
        <p:blipFill>
          <a:blip r:embed="rId4"/>
          <a:srcRect l="33633" t="2499" r="211" b="4214"/>
          <a:stretch/>
        </p:blipFill>
        <p:spPr>
          <a:xfrm>
            <a:off x="3454560" y="3911760"/>
            <a:ext cx="4840200" cy="2417760"/>
          </a:xfrm>
          <a:prstGeom prst="rect">
            <a:avLst/>
          </a:prstGeom>
          <a:ln>
            <a:noFill/>
          </a:ln>
        </p:spPr>
      </p:pic>
      <p:sp>
        <p:nvSpPr>
          <p:cNvPr id="559" name="CustomShape 5"/>
          <p:cNvSpPr/>
          <p:nvPr/>
        </p:nvSpPr>
        <p:spPr>
          <a:xfrm>
            <a:off x="1163520" y="6402240"/>
            <a:ext cx="188748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600" b="0" strike="noStrike" spc="-1">
                <a:solidFill>
                  <a:srgbClr val="000000"/>
                </a:solidFill>
                <a:uFill>
                  <a:solidFill>
                    <a:srgbClr val="FFFFFF"/>
                  </a:solidFill>
                </a:uFill>
                <a:latin typeface="Times New Roman"/>
              </a:rPr>
              <a:t>MNI152_T1_2009c</a:t>
            </a:r>
            <a:endParaRPr lang="en-US" sz="2400" b="0" strike="noStrike" spc="-1">
              <a:solidFill>
                <a:srgbClr val="000000"/>
              </a:solidFill>
              <a:uFill>
                <a:solidFill>
                  <a:srgbClr val="FFFFFF"/>
                </a:solidFill>
              </a:uFill>
              <a:latin typeface="Times New Roman"/>
            </a:endParaRPr>
          </a:p>
        </p:txBody>
      </p:sp>
      <p:sp>
        <p:nvSpPr>
          <p:cNvPr id="560" name="CustomShape 6"/>
          <p:cNvSpPr/>
          <p:nvPr/>
        </p:nvSpPr>
        <p:spPr>
          <a:xfrm>
            <a:off x="3930480" y="6362640"/>
            <a:ext cx="132408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TT_EPI</a:t>
            </a:r>
            <a:endParaRPr lang="en-US" sz="2400" b="0" strike="noStrike" spc="-1">
              <a:solidFill>
                <a:srgbClr val="000000"/>
              </a:solidFill>
              <a:uFill>
                <a:solidFill>
                  <a:srgbClr val="FFFFFF"/>
                </a:solidFill>
              </a:uFill>
              <a:latin typeface="Times New Roman"/>
            </a:endParaRPr>
          </a:p>
        </p:txBody>
      </p:sp>
      <p:sp>
        <p:nvSpPr>
          <p:cNvPr id="561" name="CustomShape 7"/>
          <p:cNvSpPr/>
          <p:nvPr/>
        </p:nvSpPr>
        <p:spPr>
          <a:xfrm>
            <a:off x="6037200" y="6351480"/>
            <a:ext cx="208908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MNI_avg152T1</a:t>
            </a:r>
            <a:endParaRPr lang="en-US" sz="2400" b="0" strike="noStrike" spc="-1">
              <a:solidFill>
                <a:srgbClr val="000000"/>
              </a:solidFill>
              <a:uFill>
                <a:solidFill>
                  <a:srgbClr val="FFFFFF"/>
                </a:solidFill>
              </a:uFill>
              <a:latin typeface="Times New Roman"/>
            </a:endParaRPr>
          </a:p>
        </p:txBody>
      </p:sp>
      <p:pic>
        <p:nvPicPr>
          <p:cNvPr id="562" name="Picture 561"/>
          <p:cNvPicPr/>
          <p:nvPr/>
        </p:nvPicPr>
        <p:blipFill>
          <a:blip r:embed="rId5"/>
          <a:srcRect b="8778"/>
          <a:stretch/>
        </p:blipFill>
        <p:spPr>
          <a:xfrm>
            <a:off x="1038240" y="3914640"/>
            <a:ext cx="2030400" cy="2425680"/>
          </a:xfrm>
          <a:prstGeom prst="rect">
            <a:avLst/>
          </a:prstGeom>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 name="CustomShape 1"/>
          <p:cNvSpPr/>
          <p:nvPr/>
        </p:nvSpPr>
        <p:spPr>
          <a:xfrm>
            <a:off x="709560" y="122400"/>
            <a:ext cx="7770960" cy="607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Steps performed by </a:t>
            </a:r>
            <a:r>
              <a:rPr lang="en-US" sz="2000" b="1" strike="noStrike" spc="-1">
                <a:solidFill>
                  <a:srgbClr val="0205FF"/>
                </a:solidFill>
                <a:uFill>
                  <a:solidFill>
                    <a:srgbClr val="FFFFFF"/>
                  </a:solidFill>
                </a:uFill>
                <a:latin typeface="Arial"/>
              </a:rPr>
              <a:t>@auto_tlrc</a:t>
            </a:r>
            <a:endParaRPr lang="en-US" sz="2400" b="0" strike="noStrike" spc="-1">
              <a:solidFill>
                <a:srgbClr val="000000"/>
              </a:solidFill>
              <a:uFill>
                <a:solidFill>
                  <a:srgbClr val="FFFFFF"/>
                </a:solidFill>
              </a:uFill>
              <a:latin typeface="Times New Roman"/>
            </a:endParaRPr>
          </a:p>
        </p:txBody>
      </p:sp>
      <p:sp>
        <p:nvSpPr>
          <p:cNvPr id="564" name="CustomShape 2"/>
          <p:cNvSpPr/>
          <p:nvPr/>
        </p:nvSpPr>
        <p:spPr>
          <a:xfrm>
            <a:off x="677880" y="803160"/>
            <a:ext cx="7772400" cy="5369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96640" indent="-296640">
              <a:lnSpc>
                <a:spcPct val="120000"/>
              </a:lnSpc>
              <a:buClr>
                <a:srgbClr val="000000"/>
              </a:buClr>
              <a:buSzPct val="120000"/>
              <a:buFont typeface="Times New Roman"/>
              <a:buChar char="•"/>
            </a:pPr>
            <a:r>
              <a:rPr lang="en-US" sz="1700" b="0" u="sng" strike="noStrike" spc="-1">
                <a:solidFill>
                  <a:srgbClr val="000000"/>
                </a:solidFill>
                <a:uFill>
                  <a:solidFill>
                    <a:srgbClr val="FFFFFF"/>
                  </a:solidFill>
                </a:uFill>
                <a:latin typeface="Arial"/>
              </a:rPr>
              <a:t>For warping a volume to a template </a:t>
            </a:r>
            <a:r>
              <a:rPr lang="en-US" sz="1700" b="0" strike="noStrike" spc="-1">
                <a:solidFill>
                  <a:srgbClr val="000000"/>
                </a:solidFill>
                <a:uFill>
                  <a:solidFill>
                    <a:srgbClr val="FFFFFF"/>
                  </a:solidFill>
                </a:uFill>
                <a:latin typeface="Arial"/>
              </a:rPr>
              <a:t>(Usage mode 1):</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StarSymbol"/>
              <a:buAutoNum type="arabicPeriod"/>
            </a:pPr>
            <a:r>
              <a:rPr lang="en-US" sz="1700" b="0" strike="noStrike" spc="-1">
                <a:solidFill>
                  <a:srgbClr val="000000"/>
                </a:solidFill>
                <a:uFill>
                  <a:solidFill>
                    <a:srgbClr val="FFFFFF"/>
                  </a:solidFill>
                </a:uFill>
                <a:latin typeface="Arial"/>
                <a:ea typeface="msmincho"/>
              </a:rPr>
              <a:t>Pad the input data set to avoid clipping errors from shifts and rotations</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StarSymbol"/>
              <a:buAutoNum type="arabicPeriod"/>
            </a:pPr>
            <a:r>
              <a:rPr lang="en-US" sz="1700" b="0" strike="noStrike" spc="-1">
                <a:solidFill>
                  <a:srgbClr val="000000"/>
                </a:solidFill>
                <a:uFill>
                  <a:solidFill>
                    <a:srgbClr val="FFFFFF"/>
                  </a:solidFill>
                </a:uFill>
                <a:latin typeface="Arial"/>
                <a:ea typeface="msmincho"/>
              </a:rPr>
              <a:t>Strip skull (if needed) </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StarSymbol"/>
              <a:buAutoNum type="arabicPeriod"/>
            </a:pPr>
            <a:r>
              <a:rPr lang="en-US" sz="1700" b="0" strike="noStrike" spc="-1">
                <a:solidFill>
                  <a:srgbClr val="000000"/>
                </a:solidFill>
                <a:uFill>
                  <a:solidFill>
                    <a:srgbClr val="FFFFFF"/>
                  </a:solidFill>
                </a:uFill>
                <a:latin typeface="Arial"/>
                <a:ea typeface="msmincho"/>
              </a:rPr>
              <a:t>Resample to resolution and size of TLRC template</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StarSymbol"/>
              <a:buAutoNum type="arabicPeriod"/>
            </a:pPr>
            <a:r>
              <a:rPr lang="en-US" sz="1700" b="0" strike="noStrike" spc="-1">
                <a:solidFill>
                  <a:srgbClr val="000000"/>
                </a:solidFill>
                <a:uFill>
                  <a:solidFill>
                    <a:srgbClr val="FFFFFF"/>
                  </a:solidFill>
                </a:uFill>
                <a:latin typeface="Arial"/>
                <a:ea typeface="msmincho"/>
              </a:rPr>
              <a:t>Perform 12-parameter affine registration using</a:t>
            </a:r>
            <a:r>
              <a:rPr lang="en-US" sz="1700" b="1" strike="noStrike" spc="-1">
                <a:solidFill>
                  <a:srgbClr val="0205FF"/>
                </a:solidFill>
                <a:uFill>
                  <a:solidFill>
                    <a:srgbClr val="FFFFFF"/>
                  </a:solidFill>
                </a:uFill>
                <a:latin typeface="Arial"/>
                <a:ea typeface="msmincho"/>
              </a:rPr>
              <a:t> </a:t>
            </a:r>
            <a:r>
              <a:rPr lang="en-US" sz="1700" b="1" strike="noStrike" spc="-1">
                <a:solidFill>
                  <a:srgbClr val="0205FF"/>
                </a:solidFill>
                <a:uFill>
                  <a:solidFill>
                    <a:srgbClr val="FFFFFF"/>
                  </a:solidFill>
                </a:uFill>
                <a:latin typeface="Courier New"/>
                <a:ea typeface="msmincho"/>
              </a:rPr>
              <a:t>3dWarpDrive</a:t>
            </a:r>
            <a:endParaRPr lang="en-US" sz="2400" b="0" strike="noStrike" spc="-1">
              <a:solidFill>
                <a:srgbClr val="000000"/>
              </a:solidFill>
              <a:uFill>
                <a:solidFill>
                  <a:srgbClr val="FFFFFF"/>
                </a:solidFill>
              </a:uFill>
              <a:latin typeface="Times New Roman"/>
            </a:endParaRPr>
          </a:p>
          <a:p>
            <a:pPr marL="652320" lvl="1" indent="-297000">
              <a:lnSpc>
                <a:spcPct val="120000"/>
              </a:lnSpc>
            </a:pPr>
            <a:r>
              <a:rPr lang="en-US" sz="1700" b="0" strike="noStrike" spc="-1">
                <a:solidFill>
                  <a:srgbClr val="000000"/>
                </a:solidFill>
                <a:uFill>
                  <a:solidFill>
                    <a:srgbClr val="FFFFFF"/>
                  </a:solidFill>
                </a:uFill>
                <a:latin typeface="Arial"/>
                <a:ea typeface="msmincho"/>
              </a:rPr>
              <a:t>		</a:t>
            </a:r>
            <a:r>
              <a:rPr lang="en-US" sz="1700" b="0" i="1" strike="noStrike" spc="-1">
                <a:solidFill>
                  <a:srgbClr val="000000"/>
                </a:solidFill>
                <a:uFill>
                  <a:solidFill>
                    <a:srgbClr val="FFFFFF"/>
                  </a:solidFill>
                </a:uFill>
                <a:latin typeface="Arial"/>
                <a:ea typeface="msmincho"/>
              </a:rPr>
              <a:t>Many more steps are performed in actuality, to fix up various 		pesky little artifacts. Read the script if you are interested.</a:t>
            </a:r>
            <a:endParaRPr lang="en-US" sz="2400" b="0" strike="noStrike" spc="-1">
              <a:solidFill>
                <a:srgbClr val="000000"/>
              </a:solidFill>
              <a:uFill>
                <a:solidFill>
                  <a:srgbClr val="FFFFFF"/>
                </a:solidFill>
              </a:uFill>
              <a:latin typeface="Times New Roman"/>
            </a:endParaRPr>
          </a:p>
          <a:p>
            <a:pPr marL="644400" lvl="1" indent="-301680">
              <a:lnSpc>
                <a:spcPct val="12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Typically this steps involves a high-res anatomical to an anatomical template </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Zapf Dingbats" charset="2"/>
              <a:buChar char=""/>
            </a:pPr>
            <a:r>
              <a:rPr lang="en-US" sz="1500" b="0" strike="noStrike" spc="-1">
                <a:solidFill>
                  <a:srgbClr val="000000"/>
                </a:solidFill>
                <a:uFill>
                  <a:solidFill>
                    <a:srgbClr val="FFFFFF"/>
                  </a:solidFill>
                </a:uFill>
                <a:latin typeface="Arial"/>
                <a:ea typeface="msmincho"/>
              </a:rPr>
              <a:t>Example: @auto_tlrc -base TT_N27+tlrc. -input anat+orig. -suffix NONE</a:t>
            </a:r>
            <a:endParaRPr lang="en-US" sz="2400" b="0" strike="noStrike" spc="-1">
              <a:solidFill>
                <a:srgbClr val="000000"/>
              </a:solidFill>
              <a:uFill>
                <a:solidFill>
                  <a:srgbClr val="FFFFFF"/>
                </a:solidFill>
              </a:uFill>
              <a:latin typeface="Times New Roman"/>
            </a:endParaRPr>
          </a:p>
          <a:p>
            <a:pPr marL="644400" lvl="1" indent="-301680">
              <a:lnSpc>
                <a:spcPct val="12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One could also warp an EPI volume to an EPI template.</a:t>
            </a:r>
            <a:endParaRPr lang="en-US" sz="2400" b="0" strike="noStrike" spc="-1">
              <a:solidFill>
                <a:srgbClr val="000000"/>
              </a:solidFill>
              <a:uFill>
                <a:solidFill>
                  <a:srgbClr val="FFFFFF"/>
                </a:solidFill>
              </a:uFill>
              <a:latin typeface="Times New Roman"/>
            </a:endParaRPr>
          </a:p>
          <a:p>
            <a:pPr marL="981000" lvl="2" indent="-301680">
              <a:lnSpc>
                <a:spcPct val="12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If you are using an EPI time series as input. You must choose one sub-brick to input. The script will make a copy of that sub-brick and will create a warped version of that copy. </a:t>
            </a:r>
            <a:endParaRPr lang="en-US" sz="2400" b="0" strike="noStrike" spc="-1">
              <a:solidFill>
                <a:srgbClr val="000000"/>
              </a:solidFill>
              <a:uFill>
                <a:solidFill>
                  <a:srgbClr val="FFFFFF"/>
                </a:solidFill>
              </a:uFill>
              <a:latin typeface="Times New Roman"/>
            </a:endParaRPr>
          </a:p>
        </p:txBody>
      </p:sp>
      <p:sp>
        <p:nvSpPr>
          <p:cNvPr id="565" name="Line 3"/>
          <p:cNvSpPr/>
          <p:nvPr/>
        </p:nvSpPr>
        <p:spPr>
          <a:xfrm>
            <a:off x="2278080" y="633240"/>
            <a:ext cx="4648320" cy="1800"/>
          </a:xfrm>
          <a:prstGeom prst="line">
            <a:avLst/>
          </a:prstGeom>
          <a:ln w="38160">
            <a:solidFill>
              <a:srgbClr val="FF00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6" name="CustomShape 1"/>
          <p:cNvSpPr/>
          <p:nvPr/>
        </p:nvSpPr>
        <p:spPr>
          <a:xfrm>
            <a:off x="685800" y="10152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Applying a transform to follower datasets</a:t>
            </a:r>
          </a:p>
        </p:txBody>
      </p:sp>
      <p:sp>
        <p:nvSpPr>
          <p:cNvPr id="567" name="CustomShape 2"/>
          <p:cNvSpPr/>
          <p:nvPr/>
        </p:nvSpPr>
        <p:spPr>
          <a:xfrm>
            <a:off x="636480" y="685800"/>
            <a:ext cx="807588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2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Say we have a collection of datasets that are in alignment with each other. One of these datasets is aligned to a template and the same transform is now to be applied to the other </a:t>
            </a:r>
            <a:r>
              <a:rPr lang="en-US" sz="1700" b="0" i="1" strike="noStrike" spc="-1">
                <a:solidFill>
                  <a:srgbClr val="000000"/>
                </a:solidFill>
                <a:uFill>
                  <a:solidFill>
                    <a:srgbClr val="FFFFFF"/>
                  </a:solidFill>
                </a:uFill>
                <a:latin typeface="Arial"/>
              </a:rPr>
              <a:t>follower </a:t>
            </a:r>
            <a:r>
              <a:rPr lang="en-US" sz="1700" b="0" strike="noStrike" spc="-1">
                <a:solidFill>
                  <a:srgbClr val="000000"/>
                </a:solidFill>
                <a:uFill>
                  <a:solidFill>
                    <a:srgbClr val="FFFFFF"/>
                  </a:solidFill>
                </a:uFill>
                <a:latin typeface="Arial"/>
              </a:rPr>
              <a:t>datasets </a:t>
            </a:r>
            <a:endParaRPr lang="en-US" sz="2400" b="0" strike="noStrike" spc="-1">
              <a:solidFill>
                <a:srgbClr val="000000"/>
              </a:solidFill>
              <a:uFill>
                <a:solidFill>
                  <a:srgbClr val="FFFFFF"/>
                </a:solidFill>
              </a:uFill>
              <a:latin typeface="Times New Roman"/>
            </a:endParaRPr>
          </a:p>
          <a:p>
            <a:pPr marL="228600" indent="-228600">
              <a:lnSpc>
                <a:spcPct val="12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For Talairach transforms there are a few methods:</a:t>
            </a:r>
            <a:endParaRPr lang="en-US" sz="2400" b="0" strike="noStrike" spc="-1">
              <a:solidFill>
                <a:srgbClr val="000000"/>
              </a:solidFill>
              <a:uFill>
                <a:solidFill>
                  <a:srgbClr val="FFFFFF"/>
                </a:solidFill>
              </a:uFill>
              <a:latin typeface="Times New Roman"/>
            </a:endParaRPr>
          </a:p>
          <a:p>
            <a:pPr marL="560160" lvl="1" indent="-220680">
              <a:lnSpc>
                <a:spcPct val="12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Method 1: Manually using the AFNI interface (see Appendix C)</a:t>
            </a:r>
            <a:endParaRPr lang="en-US" sz="2400" b="0" strike="noStrike" spc="-1">
              <a:solidFill>
                <a:srgbClr val="000000"/>
              </a:solidFill>
              <a:uFill>
                <a:solidFill>
                  <a:srgbClr val="FFFFFF"/>
                </a:solidFill>
              </a:uFill>
              <a:latin typeface="Times New Roman"/>
            </a:endParaRPr>
          </a:p>
          <a:p>
            <a:pPr marL="560160" lvl="1" indent="-220680">
              <a:lnSpc>
                <a:spcPct val="12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Method 2: With program adwarp</a:t>
            </a:r>
            <a:endParaRPr lang="en-US" sz="2400" b="0" strike="noStrike" spc="-1">
              <a:solidFill>
                <a:srgbClr val="000000"/>
              </a:solidFill>
              <a:uFill>
                <a:solidFill>
                  <a:srgbClr val="FFFFFF"/>
                </a:solidFill>
              </a:uFill>
              <a:latin typeface="Times New Roman"/>
            </a:endParaRPr>
          </a:p>
          <a:p>
            <a:pPr marL="919080" lvl="2" indent="-227160">
              <a:lnSpc>
                <a:spcPct val="110000"/>
              </a:lnSpc>
            </a:pPr>
            <a:r>
              <a:rPr lang="en-US" sz="1400" b="1" strike="noStrike" spc="-1">
                <a:solidFill>
                  <a:srgbClr val="000000"/>
                </a:solidFill>
                <a:uFill>
                  <a:solidFill>
                    <a:srgbClr val="FFFFFF"/>
                  </a:solidFill>
                </a:uFill>
                <a:latin typeface="Courier New"/>
                <a:ea typeface="msmincho"/>
              </a:rPr>
              <a:t>	adwarp -apar anat+tlrc  -dpar func+orig</a:t>
            </a:r>
            <a:endParaRPr lang="en-US" sz="2400" b="0" strike="noStrike" spc="-1">
              <a:solidFill>
                <a:srgbClr val="000000"/>
              </a:solidFill>
              <a:uFill>
                <a:solidFill>
                  <a:srgbClr val="FFFFFF"/>
                </a:solidFill>
              </a:uFill>
              <a:latin typeface="Times New Roman"/>
            </a:endParaRPr>
          </a:p>
          <a:p>
            <a:pPr marL="914400" lvl="2" indent="-231840">
              <a:lnSpc>
                <a:spcPct val="110000"/>
              </a:lnSpc>
              <a:buClr>
                <a:srgbClr val="000000"/>
              </a:buClr>
              <a:buSzPct val="70000"/>
              <a:buFont typeface="Zapf Dingbats" charset="2"/>
              <a:buChar char=""/>
            </a:pPr>
            <a:r>
              <a:rPr lang="en-US" sz="1400" b="0" strike="noStrike" spc="-1">
                <a:solidFill>
                  <a:srgbClr val="000000"/>
                </a:solidFill>
                <a:uFill>
                  <a:solidFill>
                    <a:srgbClr val="FFFFFF"/>
                  </a:solidFill>
                </a:uFill>
                <a:latin typeface="Arial"/>
                <a:ea typeface="msmincho"/>
              </a:rPr>
              <a:t>The result will be: </a:t>
            </a:r>
            <a:r>
              <a:rPr lang="en-US" sz="1400" b="1" strike="noStrike" spc="-1">
                <a:solidFill>
                  <a:srgbClr val="00009E"/>
                </a:solidFill>
                <a:uFill>
                  <a:solidFill>
                    <a:srgbClr val="FFFFFF"/>
                  </a:solidFill>
                </a:uFill>
                <a:latin typeface="Courier New"/>
                <a:ea typeface="msmincho"/>
              </a:rPr>
              <a:t>func+tlrc.HEAD</a:t>
            </a:r>
            <a:r>
              <a:rPr lang="en-US" sz="1400" b="0" strike="noStrike" spc="-1">
                <a:solidFill>
                  <a:srgbClr val="000000"/>
                </a:solidFill>
                <a:uFill>
                  <a:solidFill>
                    <a:srgbClr val="FFFFFF"/>
                  </a:solidFill>
                </a:uFill>
                <a:latin typeface="Arial"/>
                <a:ea typeface="msmincho"/>
              </a:rPr>
              <a:t> and </a:t>
            </a:r>
            <a:r>
              <a:rPr lang="en-US" sz="1400" b="1" strike="noStrike" spc="-1">
                <a:solidFill>
                  <a:srgbClr val="00009E"/>
                </a:solidFill>
                <a:uFill>
                  <a:solidFill>
                    <a:srgbClr val="FFFFFF"/>
                  </a:solidFill>
                </a:uFill>
                <a:latin typeface="Courier New"/>
                <a:ea typeface="msmincho"/>
              </a:rPr>
              <a:t>func+tlrc.BRIK</a:t>
            </a:r>
            <a:endParaRPr lang="en-US" sz="2400" b="0" strike="noStrike" spc="-1">
              <a:solidFill>
                <a:srgbClr val="000000"/>
              </a:solidFill>
              <a:uFill>
                <a:solidFill>
                  <a:srgbClr val="FFFFFF"/>
                </a:solidFill>
              </a:uFill>
              <a:latin typeface="Times New Roman"/>
            </a:endParaRPr>
          </a:p>
          <a:p>
            <a:pPr marL="560160" lvl="1" indent="-220680">
              <a:lnSpc>
                <a:spcPct val="12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Method 3: With @auto_tlrc script in mode 2</a:t>
            </a:r>
            <a:endParaRPr lang="en-US" sz="2400" b="0" strike="noStrike" spc="-1">
              <a:solidFill>
                <a:srgbClr val="000000"/>
              </a:solidFill>
              <a:uFill>
                <a:solidFill>
                  <a:srgbClr val="FFFFFF"/>
                </a:solidFill>
              </a:uFill>
              <a:latin typeface="Times New Roman"/>
            </a:endParaRPr>
          </a:p>
          <a:p>
            <a:pPr marL="914400" lvl="2" indent="-231840">
              <a:lnSpc>
                <a:spcPct val="12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ONLY when -apar dataset was created by @auto_tlrc</a:t>
            </a:r>
            <a:endParaRPr lang="en-US" sz="2400" b="0" strike="noStrike" spc="-1">
              <a:solidFill>
                <a:srgbClr val="000000"/>
              </a:solidFill>
              <a:uFill>
                <a:solidFill>
                  <a:srgbClr val="FFFFFF"/>
                </a:solidFill>
              </a:uFill>
              <a:latin typeface="Times New Roman"/>
            </a:endParaRPr>
          </a:p>
          <a:p>
            <a:pPr marL="914400" lvl="2" indent="-231840">
              <a:lnSpc>
                <a:spcPct val="12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@auto_tlrc  -apar SubjectHighRes+tlrc. \</a:t>
            </a:r>
            <a:endParaRPr lang="en-US" sz="2400" b="0" strike="noStrike" spc="-1">
              <a:solidFill>
                <a:srgbClr val="000000"/>
              </a:solidFill>
              <a:uFill>
                <a:solidFill>
                  <a:srgbClr val="FFFFFF"/>
                </a:solidFill>
              </a:uFill>
              <a:latin typeface="Times New Roman"/>
            </a:endParaRPr>
          </a:p>
          <a:p>
            <a:pPr marL="914400" lvl="2" indent="-231840">
              <a:lnSpc>
                <a:spcPct val="12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                  -input Subject_EPI+orig. -dxyz 3</a:t>
            </a:r>
            <a:endParaRPr lang="en-US" sz="2400" b="0" strike="noStrike" spc="-1">
              <a:solidFill>
                <a:srgbClr val="000000"/>
              </a:solidFill>
              <a:uFill>
                <a:solidFill>
                  <a:srgbClr val="FFFFFF"/>
                </a:solidFill>
              </a:uFill>
              <a:latin typeface="Times New Roman"/>
            </a:endParaRPr>
          </a:p>
          <a:p>
            <a:pPr marL="914400" lvl="2" indent="-231840">
              <a:lnSpc>
                <a:spcPct val="12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    (the output is named Subject_EPI_at+TLRC, by default)</a:t>
            </a:r>
            <a:endParaRPr lang="en-US" sz="2400" b="0" strike="noStrike" spc="-1">
              <a:solidFill>
                <a:srgbClr val="000000"/>
              </a:solidFill>
              <a:uFill>
                <a:solidFill>
                  <a:srgbClr val="FFFFFF"/>
                </a:solidFill>
              </a:uFill>
              <a:latin typeface="Times New Roman"/>
            </a:endParaRPr>
          </a:p>
          <a:p>
            <a:pPr marL="228600" indent="-228600">
              <a:lnSpc>
                <a:spcPct val="12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Why bother saving transformed datasets to disk anyway?</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Datasets without </a:t>
            </a:r>
            <a:r>
              <a:rPr lang="en-US" sz="1600" b="0" strike="noStrike" spc="-1">
                <a:solidFill>
                  <a:srgbClr val="000000"/>
                </a:solidFill>
                <a:uFill>
                  <a:solidFill>
                    <a:srgbClr val="FFFFFF"/>
                  </a:solidFill>
                </a:uFill>
                <a:latin typeface="Courier New"/>
                <a:ea typeface="msmincho"/>
              </a:rPr>
              <a:t>.BRIK</a:t>
            </a:r>
            <a:r>
              <a:rPr lang="en-US" sz="1600" b="0" strike="noStrike" spc="-1">
                <a:solidFill>
                  <a:srgbClr val="000000"/>
                </a:solidFill>
                <a:uFill>
                  <a:solidFill>
                    <a:srgbClr val="FFFFFF"/>
                  </a:solidFill>
                </a:uFill>
                <a:latin typeface="Arial"/>
                <a:ea typeface="msmincho"/>
              </a:rPr>
              <a:t> files are of limited use, only for display of slice images</a:t>
            </a:r>
            <a:endParaRPr lang="en-US" sz="2400" b="0" strike="noStrike" spc="-1">
              <a:solidFill>
                <a:srgbClr val="000000"/>
              </a:solidFill>
              <a:uFill>
                <a:solidFill>
                  <a:srgbClr val="FFFFFF"/>
                </a:solidFill>
              </a:uFill>
              <a:latin typeface="Times New Roman"/>
            </a:endParaRPr>
          </a:p>
          <a:p>
            <a:pPr marL="230040" indent="-223920">
              <a:lnSpc>
                <a:spcPct val="120000"/>
              </a:lnSpc>
            </a:pPr>
            <a:endParaRPr lang="en-US" sz="2400" b="0" strike="noStrike" spc="-1">
              <a:solidFill>
                <a:srgbClr val="000000"/>
              </a:solidFill>
              <a:uFill>
                <a:solidFill>
                  <a:srgbClr val="FFFFFF"/>
                </a:solidFill>
              </a:uFill>
              <a:latin typeface="Times New Roman"/>
            </a:endParaRPr>
          </a:p>
        </p:txBody>
      </p:sp>
      <p:sp>
        <p:nvSpPr>
          <p:cNvPr id="568" name="Line 3"/>
          <p:cNvSpPr/>
          <p:nvPr/>
        </p:nvSpPr>
        <p:spPr>
          <a:xfrm flipV="1">
            <a:off x="1978200" y="579600"/>
            <a:ext cx="5162400" cy="31680"/>
          </a:xfrm>
          <a:prstGeom prst="line">
            <a:avLst/>
          </a:prstGeom>
          <a:ln w="38160">
            <a:solidFill>
              <a:srgbClr val="FF00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9" name="CustomShape 1"/>
          <p:cNvSpPr/>
          <p:nvPr/>
        </p:nvSpPr>
        <p:spPr>
          <a:xfrm>
            <a:off x="709560" y="8244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@auto_tlrc Example</a:t>
            </a:r>
            <a:endParaRPr lang="en-US" sz="2400" b="0" strike="noStrike" spc="-1">
              <a:solidFill>
                <a:srgbClr val="000000"/>
              </a:solidFill>
              <a:uFill>
                <a:solidFill>
                  <a:srgbClr val="FFFFFF"/>
                </a:solidFill>
              </a:uFill>
              <a:latin typeface="Times New Roman"/>
            </a:endParaRPr>
          </a:p>
        </p:txBody>
      </p:sp>
      <p:sp>
        <p:nvSpPr>
          <p:cNvPr id="570" name="CustomShape 2"/>
          <p:cNvSpPr/>
          <p:nvPr/>
        </p:nvSpPr>
        <p:spPr>
          <a:xfrm>
            <a:off x="414360" y="839880"/>
            <a:ext cx="8305920" cy="5559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90000"/>
              </a:lnSpc>
              <a:buClr>
                <a:srgbClr val="000000"/>
              </a:buClr>
              <a:buSzPct val="120000"/>
              <a:buFont typeface="Times New Roman"/>
              <a:buChar char="•"/>
            </a:pPr>
            <a:r>
              <a:rPr lang="en-US" sz="1900" b="0" strike="noStrike" spc="-1">
                <a:solidFill>
                  <a:srgbClr val="000000"/>
                </a:solidFill>
                <a:uFill>
                  <a:solidFill>
                    <a:srgbClr val="FFFFFF"/>
                  </a:solidFill>
                </a:uFill>
                <a:latin typeface="Arial"/>
              </a:rPr>
              <a:t>Transforming the high-resolution anatomical:</a:t>
            </a:r>
            <a:endParaRPr lang="en-US" sz="2400" b="0" strike="noStrike" spc="-1">
              <a:solidFill>
                <a:srgbClr val="000000"/>
              </a:solidFill>
              <a:uFill>
                <a:solidFill>
                  <a:srgbClr val="FFFFFF"/>
                </a:solidFill>
              </a:uFill>
              <a:latin typeface="Times New Roman"/>
            </a:endParaRPr>
          </a:p>
          <a:p>
            <a:pPr marL="560160" lvl="1" indent="-220680">
              <a:lnSpc>
                <a:spcPct val="90000"/>
              </a:lnSpc>
              <a:buClr>
                <a:srgbClr val="000000"/>
              </a:buClr>
              <a:buSzPct val="70000"/>
              <a:buFont typeface="Wingdings" charset="2"/>
              <a:buChar char=""/>
            </a:pPr>
            <a:r>
              <a:rPr lang="en-US" sz="1900" b="0" strike="noStrike" spc="-1">
                <a:solidFill>
                  <a:srgbClr val="000000"/>
                </a:solidFill>
                <a:uFill>
                  <a:solidFill>
                    <a:srgbClr val="FFFFFF"/>
                  </a:solidFill>
                </a:uFill>
                <a:latin typeface="Arial"/>
                <a:ea typeface="msmincho"/>
              </a:rPr>
              <a:t>(If you are also trying the manual transform on workshop data, start with a fresh directory with no +tlrc datasets )</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@auto_tlrc 					\</a:t>
            </a:r>
            <a:endParaRPr lang="en-US" sz="2400" b="0" strike="noStrike" spc="-1">
              <a:solidFill>
                <a:srgbClr val="000000"/>
              </a:solidFill>
              <a:uFill>
                <a:solidFill>
                  <a:srgbClr val="FFFFFF"/>
                </a:solidFill>
              </a:uFill>
              <a:latin typeface="Times New Roman"/>
            </a:endParaRPr>
          </a:p>
          <a:p>
            <a:pPr marL="919080" lvl="2" indent="-227160">
              <a:lnSpc>
                <a:spcPct val="90000"/>
              </a:lnSpc>
            </a:pPr>
            <a:r>
              <a:rPr lang="en-US" sz="1800" b="1" strike="noStrike" spc="-1">
                <a:solidFill>
                  <a:srgbClr val="00008D"/>
                </a:solidFill>
                <a:uFill>
                  <a:solidFill>
                    <a:srgbClr val="FFFFFF"/>
                  </a:solidFill>
                </a:uFill>
                <a:latin typeface="Courier New"/>
                <a:ea typeface="msmincho"/>
              </a:rPr>
              <a:t>	-base TT_N27+tlrc		\</a:t>
            </a:r>
            <a:endParaRPr lang="en-US" sz="2400" b="0" strike="noStrike" spc="-1">
              <a:solidFill>
                <a:srgbClr val="000000"/>
              </a:solidFill>
              <a:uFill>
                <a:solidFill>
                  <a:srgbClr val="FFFFFF"/>
                </a:solidFill>
              </a:uFill>
              <a:latin typeface="Times New Roman"/>
            </a:endParaRPr>
          </a:p>
          <a:p>
            <a:pPr marL="919080" lvl="2" indent="-227160">
              <a:lnSpc>
                <a:spcPct val="90000"/>
              </a:lnSpc>
            </a:pPr>
            <a:r>
              <a:rPr lang="en-US" sz="1800" b="1" strike="noStrike" spc="-1">
                <a:solidFill>
                  <a:srgbClr val="00008D"/>
                </a:solidFill>
                <a:uFill>
                  <a:solidFill>
                    <a:srgbClr val="FFFFFF"/>
                  </a:solidFill>
                </a:uFill>
                <a:latin typeface="Courier New"/>
                <a:ea typeface="msmincho"/>
              </a:rPr>
              <a:t>	-suffix NONE				\</a:t>
            </a:r>
            <a:endParaRPr lang="en-US" sz="2400" b="0" strike="noStrike" spc="-1">
              <a:solidFill>
                <a:srgbClr val="000000"/>
              </a:solidFill>
              <a:uFill>
                <a:solidFill>
                  <a:srgbClr val="FFFFFF"/>
                </a:solidFill>
              </a:uFill>
              <a:latin typeface="Times New Roman"/>
            </a:endParaRPr>
          </a:p>
          <a:p>
            <a:pPr marL="919080" lvl="2" indent="-227160">
              <a:lnSpc>
                <a:spcPct val="90000"/>
              </a:lnSpc>
            </a:pPr>
            <a:r>
              <a:rPr lang="en-US" sz="1800" b="1" strike="noStrike" spc="-1">
                <a:solidFill>
                  <a:srgbClr val="00008D"/>
                </a:solidFill>
                <a:uFill>
                  <a:solidFill>
                    <a:srgbClr val="FFFFFF"/>
                  </a:solidFill>
                </a:uFill>
                <a:latin typeface="Courier New"/>
                <a:ea typeface="msmincho"/>
              </a:rPr>
              <a:t>	-input anat+orig</a:t>
            </a:r>
            <a:endParaRPr lang="en-US" sz="2400" b="0" strike="noStrike" spc="-1">
              <a:solidFill>
                <a:srgbClr val="000000"/>
              </a:solidFill>
              <a:uFill>
                <a:solidFill>
                  <a:srgbClr val="FFFFFF"/>
                </a:solidFill>
              </a:uFill>
              <a:latin typeface="Times New Roman"/>
            </a:endParaRPr>
          </a:p>
          <a:p>
            <a:pPr marL="919080" lvl="2" indent="-227160">
              <a:lnSpc>
                <a:spcPct val="90000"/>
              </a:lnSpc>
            </a:pP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900" b="0" strike="noStrike" spc="-1">
                <a:solidFill>
                  <a:srgbClr val="000000"/>
                </a:solidFill>
                <a:uFill>
                  <a:solidFill>
                    <a:srgbClr val="FFFFFF"/>
                  </a:solidFill>
                </a:uFill>
                <a:latin typeface="Arial"/>
              </a:rPr>
              <a:t>Transforming the function (“follower datasets”), setting the resolution at 2 mm</a:t>
            </a:r>
            <a:r>
              <a:rPr lang="en-US" sz="1700" b="0" strike="noStrike" spc="-1">
                <a:solidFill>
                  <a:srgbClr val="000000"/>
                </a:solidFill>
                <a:uFill>
                  <a:solidFill>
                    <a:srgbClr val="FFFFFF"/>
                  </a:solidFill>
                </a:uFill>
                <a:latin typeface="Arial"/>
              </a:rPr>
              <a:t>:</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@auto_tlrc 					\</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-apar anat+tlrc 			\</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-input func_slim+orig	\</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-suffix NONE				\</a:t>
            </a:r>
            <a:endParaRPr lang="en-US" sz="2400" b="0" strike="noStrike" spc="-1">
              <a:solidFill>
                <a:srgbClr val="000000"/>
              </a:solidFill>
              <a:uFill>
                <a:solidFill>
                  <a:srgbClr val="FFFFFF"/>
                </a:solidFill>
              </a:uFill>
              <a:latin typeface="Times New Roman"/>
            </a:endParaRPr>
          </a:p>
          <a:p>
            <a:pPr marL="568080" lvl="1" indent="-214200">
              <a:lnSpc>
                <a:spcPct val="90000"/>
              </a:lnSpc>
            </a:pPr>
            <a:r>
              <a:rPr lang="en-US" sz="1800" b="1" strike="noStrike" spc="-1">
                <a:solidFill>
                  <a:srgbClr val="00008D"/>
                </a:solidFill>
                <a:uFill>
                  <a:solidFill>
                    <a:srgbClr val="FFFFFF"/>
                  </a:solidFill>
                </a:uFill>
                <a:latin typeface="Courier New"/>
                <a:ea typeface="msmincho"/>
              </a:rPr>
              <a:t>		-dxyz  2	</a:t>
            </a:r>
            <a:endParaRPr lang="en-US" sz="2400" b="0" strike="noStrike" spc="-1">
              <a:solidFill>
                <a:srgbClr val="000000"/>
              </a:solidFill>
              <a:uFill>
                <a:solidFill>
                  <a:srgbClr val="FFFFFF"/>
                </a:solidFill>
              </a:uFill>
              <a:latin typeface="Times New Roman"/>
            </a:endParaRPr>
          </a:p>
          <a:p>
            <a:pPr marL="231480" indent="-223560">
              <a:lnSpc>
                <a:spcPct val="90000"/>
              </a:lnSpc>
            </a:pPr>
            <a:r>
              <a:rPr lang="en-US" sz="1700" b="0" strike="noStrike" spc="-1">
                <a:solidFill>
                  <a:srgbClr val="000000"/>
                </a:solidFill>
                <a:uFill>
                  <a:solidFill>
                    <a:srgbClr val="FFFFFF"/>
                  </a:solidFill>
                </a:uFill>
                <a:latin typeface="Arial"/>
              </a:rPr>
              <a:t>		 </a:t>
            </a:r>
            <a:endParaRPr lang="en-US" sz="2400" b="0" strike="noStrike" spc="-1">
              <a:solidFill>
                <a:srgbClr val="000000"/>
              </a:solidFill>
              <a:uFill>
                <a:solidFill>
                  <a:srgbClr val="FFFFFF"/>
                </a:solidFill>
              </a:uFill>
              <a:latin typeface="Times New Roman"/>
            </a:endParaRPr>
          </a:p>
          <a:p>
            <a:pPr marL="228600" indent="-228600">
              <a:lnSpc>
                <a:spcPct val="90000"/>
              </a:lnSpc>
              <a:buClr>
                <a:srgbClr val="000000"/>
              </a:buClr>
              <a:buSzPct val="120000"/>
              <a:buFont typeface="Times New Roman"/>
              <a:buChar char="•"/>
            </a:pPr>
            <a:r>
              <a:rPr lang="en-US" sz="1900" b="0" strike="noStrike" spc="-1">
                <a:solidFill>
                  <a:srgbClr val="000000"/>
                </a:solidFill>
                <a:uFill>
                  <a:solidFill>
                    <a:srgbClr val="FFFFFF"/>
                  </a:solidFill>
                </a:uFill>
                <a:latin typeface="Arial"/>
              </a:rPr>
              <a:t>You could also use the </a:t>
            </a:r>
            <a:r>
              <a:rPr lang="en-US" sz="1900" b="1" strike="noStrike" spc="-1">
                <a:solidFill>
                  <a:srgbClr val="000000"/>
                </a:solidFill>
                <a:uFill>
                  <a:solidFill>
                    <a:srgbClr val="FFFFFF"/>
                  </a:solidFill>
                </a:uFill>
                <a:latin typeface="Arial"/>
              </a:rPr>
              <a:t>icbm452</a:t>
            </a:r>
            <a:r>
              <a:rPr lang="en-US" sz="1900" b="0" strike="noStrike" spc="-1">
                <a:solidFill>
                  <a:srgbClr val="000000"/>
                </a:solidFill>
                <a:uFill>
                  <a:solidFill>
                    <a:srgbClr val="FFFFFF"/>
                  </a:solidFill>
                </a:uFill>
                <a:latin typeface="Arial"/>
              </a:rPr>
              <a:t> or the mni’s </a:t>
            </a:r>
            <a:r>
              <a:rPr lang="en-US" sz="1900" b="1" strike="noStrike" spc="-1">
                <a:solidFill>
                  <a:srgbClr val="000000"/>
                </a:solidFill>
                <a:uFill>
                  <a:solidFill>
                    <a:srgbClr val="FFFFFF"/>
                  </a:solidFill>
                </a:uFill>
                <a:latin typeface="Arial"/>
              </a:rPr>
              <a:t>avg152T1</a:t>
            </a:r>
            <a:r>
              <a:rPr lang="en-US" sz="1900" b="0" strike="noStrike" spc="-1">
                <a:solidFill>
                  <a:srgbClr val="000000"/>
                </a:solidFill>
                <a:uFill>
                  <a:solidFill>
                    <a:srgbClr val="FFFFFF"/>
                  </a:solidFill>
                </a:uFill>
                <a:latin typeface="Arial"/>
              </a:rPr>
              <a:t> template instead of </a:t>
            </a:r>
            <a:r>
              <a:rPr lang="en-US" sz="1900" b="1" strike="noStrike" spc="-1">
                <a:solidFill>
                  <a:srgbClr val="000000"/>
                </a:solidFill>
                <a:uFill>
                  <a:solidFill>
                    <a:srgbClr val="FFFFFF"/>
                  </a:solidFill>
                </a:uFill>
                <a:latin typeface="Arial"/>
              </a:rPr>
              <a:t>N27</a:t>
            </a:r>
            <a:r>
              <a:rPr lang="en-US" sz="1900" b="0" strike="noStrike" spc="-1">
                <a:solidFill>
                  <a:srgbClr val="000000"/>
                </a:solidFill>
                <a:uFill>
                  <a:solidFill>
                    <a:srgbClr val="FFFFFF"/>
                  </a:solidFill>
                </a:uFill>
                <a:latin typeface="Arial"/>
              </a:rPr>
              <a:t> or any other template you like (see @auto_tlrc -help for a few good words on templates)</a:t>
            </a:r>
            <a:endParaRPr lang="en-US" sz="2400" b="0" strike="noStrike" spc="-1">
              <a:solidFill>
                <a:srgbClr val="000000"/>
              </a:solidFill>
              <a:uFill>
                <a:solidFill>
                  <a:srgbClr val="FFFFFF"/>
                </a:solidFill>
              </a:uFill>
              <a:latin typeface="Times New Roman"/>
            </a:endParaRPr>
          </a:p>
        </p:txBody>
      </p:sp>
      <p:sp>
        <p:nvSpPr>
          <p:cNvPr id="571" name="CustomShape 3"/>
          <p:cNvSpPr/>
          <p:nvPr/>
        </p:nvSpPr>
        <p:spPr>
          <a:xfrm>
            <a:off x="6181560" y="1919160"/>
            <a:ext cx="1541520" cy="642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0000"/>
                </a:solidFill>
                <a:uFill>
                  <a:solidFill>
                    <a:srgbClr val="FFFFFF"/>
                  </a:solidFill>
                </a:uFill>
                <a:latin typeface="Arial"/>
              </a:rPr>
              <a:t>Output:  </a:t>
            </a:r>
            <a:r>
              <a:rPr lang="en-US" sz="1800" b="1" strike="noStrike" spc="-1">
                <a:solidFill>
                  <a:srgbClr val="0D8D4E"/>
                </a:solidFill>
                <a:uFill>
                  <a:solidFill>
                    <a:srgbClr val="FFFFFF"/>
                  </a:solidFill>
                </a:uFill>
                <a:latin typeface="Courier New"/>
              </a:rPr>
              <a:t>anat+tlrc</a:t>
            </a:r>
            <a:endParaRPr lang="en-US" sz="2400" b="0" strike="noStrike" spc="-1">
              <a:solidFill>
                <a:srgbClr val="000000"/>
              </a:solidFill>
              <a:uFill>
                <a:solidFill>
                  <a:srgbClr val="FFFFFF"/>
                </a:solidFill>
              </a:uFill>
              <a:latin typeface="Times New Roman"/>
            </a:endParaRPr>
          </a:p>
        </p:txBody>
      </p:sp>
      <p:sp>
        <p:nvSpPr>
          <p:cNvPr id="572" name="CustomShape 4"/>
          <p:cNvSpPr/>
          <p:nvPr/>
        </p:nvSpPr>
        <p:spPr>
          <a:xfrm>
            <a:off x="6095880" y="4027320"/>
            <a:ext cx="2186280" cy="642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0000"/>
                </a:solidFill>
                <a:uFill>
                  <a:solidFill>
                    <a:srgbClr val="FFFFFF"/>
                  </a:solidFill>
                </a:uFill>
                <a:latin typeface="Arial"/>
              </a:rPr>
              <a:t>Output:  </a:t>
            </a:r>
            <a:r>
              <a:rPr lang="en-US" sz="1800" b="1" strike="noStrike" spc="-1">
                <a:solidFill>
                  <a:srgbClr val="0D8D4E"/>
                </a:solidFill>
                <a:uFill>
                  <a:solidFill>
                    <a:srgbClr val="FFFFFF"/>
                  </a:solidFill>
                </a:uFill>
                <a:latin typeface="Courier New"/>
              </a:rPr>
              <a:t>func_slim+tlrc</a:t>
            </a:r>
            <a:endParaRPr lang="en-US" sz="2400" b="0" strike="noStrike" spc="-1">
              <a:solidFill>
                <a:srgbClr val="000000"/>
              </a:solidFill>
              <a:uFill>
                <a:solidFill>
                  <a:srgbClr val="FFFFFF"/>
                </a:solidFill>
              </a:uFill>
              <a:latin typeface="Times New Roman"/>
            </a:endParaRPr>
          </a:p>
        </p:txBody>
      </p:sp>
      <p:sp>
        <p:nvSpPr>
          <p:cNvPr id="573" name="CustomShape 5"/>
          <p:cNvSpPr/>
          <p:nvPr/>
        </p:nvSpPr>
        <p:spPr>
          <a:xfrm>
            <a:off x="6165720" y="1862280"/>
            <a:ext cx="1487520" cy="780840"/>
          </a:xfrm>
          <a:prstGeom prst="rect">
            <a:avLst/>
          </a:prstGeom>
          <a:noFill/>
          <a:ln w="12600">
            <a:solidFill>
              <a:srgbClr val="FF0000"/>
            </a:solidFill>
            <a:miter/>
          </a:ln>
        </p:spPr>
        <p:style>
          <a:lnRef idx="0">
            <a:scrgbClr r="0" g="0" b="0"/>
          </a:lnRef>
          <a:fillRef idx="0">
            <a:scrgbClr r="0" g="0" b="0"/>
          </a:fillRef>
          <a:effectRef idx="0">
            <a:scrgbClr r="0" g="0" b="0"/>
          </a:effectRef>
          <a:fontRef idx="minor"/>
        </p:style>
      </p:sp>
      <p:sp>
        <p:nvSpPr>
          <p:cNvPr id="574" name="CustomShape 6"/>
          <p:cNvSpPr/>
          <p:nvPr/>
        </p:nvSpPr>
        <p:spPr>
          <a:xfrm>
            <a:off x="6087960" y="3911760"/>
            <a:ext cx="2102040" cy="838080"/>
          </a:xfrm>
          <a:prstGeom prst="rect">
            <a:avLst/>
          </a:prstGeom>
          <a:noFill/>
          <a:ln w="12600">
            <a:solidFill>
              <a:srgbClr val="FF0000"/>
            </a:solidFill>
            <a:miter/>
          </a:ln>
        </p:spPr>
        <p:style>
          <a:lnRef idx="0">
            <a:scrgbClr r="0" g="0" b="0"/>
          </a:lnRef>
          <a:fillRef idx="0">
            <a:scrgbClr r="0" g="0" b="0"/>
          </a:fillRef>
          <a:effectRef idx="0">
            <a:scrgbClr r="0" g="0" b="0"/>
          </a:effectRef>
          <a:fontRef idx="minor"/>
        </p:style>
      </p:sp>
      <p:sp>
        <p:nvSpPr>
          <p:cNvPr id="575" name="Line 7"/>
          <p:cNvSpPr/>
          <p:nvPr/>
        </p:nvSpPr>
        <p:spPr>
          <a:xfrm flipV="1">
            <a:off x="1978200" y="579600"/>
            <a:ext cx="5162400" cy="31680"/>
          </a:xfrm>
          <a:prstGeom prst="line">
            <a:avLst/>
          </a:prstGeom>
          <a:ln w="38160">
            <a:solidFill>
              <a:srgbClr val="FF00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 name="CustomShape 1"/>
          <p:cNvSpPr/>
          <p:nvPr/>
        </p:nvSpPr>
        <p:spPr>
          <a:xfrm>
            <a:off x="685800" y="108000"/>
            <a:ext cx="7772400" cy="533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0" strike="noStrike" spc="-1">
                <a:solidFill>
                  <a:srgbClr val="000000"/>
                </a:solidFill>
                <a:uFill>
                  <a:solidFill>
                    <a:srgbClr val="FFFFFF"/>
                  </a:solidFill>
                </a:uFill>
                <a:latin typeface="Arial"/>
              </a:rPr>
              <a:t>@auto_tlrc Results are Comparable to Manual TLRC:</a:t>
            </a:r>
            <a:endParaRPr lang="en-US" sz="2400" b="0" strike="noStrike" spc="-1">
              <a:solidFill>
                <a:srgbClr val="000000"/>
              </a:solidFill>
              <a:uFill>
                <a:solidFill>
                  <a:srgbClr val="FFFFFF"/>
                </a:solidFill>
              </a:uFill>
              <a:latin typeface="Times New Roman"/>
            </a:endParaRPr>
          </a:p>
        </p:txBody>
      </p:sp>
      <p:pic>
        <p:nvPicPr>
          <p:cNvPr id="577" name="Picture 576"/>
          <p:cNvPicPr/>
          <p:nvPr/>
        </p:nvPicPr>
        <p:blipFill>
          <a:blip r:embed="rId3"/>
          <a:stretch/>
        </p:blipFill>
        <p:spPr>
          <a:xfrm>
            <a:off x="4191120" y="1219320"/>
            <a:ext cx="3155760" cy="2612880"/>
          </a:xfrm>
          <a:prstGeom prst="rect">
            <a:avLst/>
          </a:prstGeom>
          <a:ln w="12600">
            <a:solidFill>
              <a:srgbClr val="FFCC00"/>
            </a:solidFill>
            <a:miter/>
          </a:ln>
        </p:spPr>
      </p:pic>
      <p:pic>
        <p:nvPicPr>
          <p:cNvPr id="578" name="Picture 577"/>
          <p:cNvPicPr/>
          <p:nvPr/>
        </p:nvPicPr>
        <p:blipFill>
          <a:blip r:embed="rId4"/>
          <a:stretch/>
        </p:blipFill>
        <p:spPr>
          <a:xfrm>
            <a:off x="990720" y="2209680"/>
            <a:ext cx="2917800" cy="3022560"/>
          </a:xfrm>
          <a:prstGeom prst="rect">
            <a:avLst/>
          </a:prstGeom>
          <a:ln w="12600">
            <a:solidFill>
              <a:srgbClr val="FFCC00"/>
            </a:solidFill>
            <a:miter/>
          </a:ln>
        </p:spPr>
      </p:pic>
      <p:pic>
        <p:nvPicPr>
          <p:cNvPr id="579" name="Picture 578"/>
          <p:cNvPicPr/>
          <p:nvPr/>
        </p:nvPicPr>
        <p:blipFill>
          <a:blip r:embed="rId5"/>
          <a:stretch/>
        </p:blipFill>
        <p:spPr>
          <a:xfrm>
            <a:off x="4191120" y="3886200"/>
            <a:ext cx="3200400" cy="2630520"/>
          </a:xfrm>
          <a:prstGeom prst="rect">
            <a:avLst/>
          </a:prstGeom>
          <a:ln w="12600">
            <a:solidFill>
              <a:srgbClr val="FFCC00"/>
            </a:solidFill>
            <a:miter/>
          </a:ln>
        </p:spPr>
      </p:pic>
      <p:sp>
        <p:nvSpPr>
          <p:cNvPr id="580" name="CustomShape 2"/>
          <p:cNvSpPr/>
          <p:nvPr/>
        </p:nvSpPr>
        <p:spPr>
          <a:xfrm>
            <a:off x="1752480" y="1824120"/>
            <a:ext cx="10465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800" b="1" strike="noStrike" spc="-1">
                <a:solidFill>
                  <a:srgbClr val="000000"/>
                </a:solidFill>
                <a:uFill>
                  <a:solidFill>
                    <a:srgbClr val="FFFFFF"/>
                  </a:solidFill>
                </a:uFill>
                <a:latin typeface="Arial"/>
              </a:rPr>
              <a:t>Original</a:t>
            </a:r>
            <a:endParaRPr lang="en-US" sz="2400" b="0" strike="noStrike" spc="-1">
              <a:solidFill>
                <a:srgbClr val="000000"/>
              </a:solidFill>
              <a:uFill>
                <a:solidFill>
                  <a:srgbClr val="FFFFFF"/>
                </a:solidFill>
              </a:uFill>
              <a:latin typeface="Times New Roman"/>
            </a:endParaRPr>
          </a:p>
        </p:txBody>
      </p:sp>
      <p:sp>
        <p:nvSpPr>
          <p:cNvPr id="581" name="CustomShape 3"/>
          <p:cNvSpPr/>
          <p:nvPr/>
        </p:nvSpPr>
        <p:spPr>
          <a:xfrm>
            <a:off x="7391520" y="1285920"/>
            <a:ext cx="15523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800" b="1" strike="noStrike" spc="-1">
                <a:solidFill>
                  <a:srgbClr val="0205FF"/>
                </a:solidFill>
                <a:uFill>
                  <a:solidFill>
                    <a:srgbClr val="FFFFFF"/>
                  </a:solidFill>
                </a:uFill>
                <a:latin typeface="Courier New"/>
              </a:rPr>
              <a:t>@auto_tlrc</a:t>
            </a:r>
            <a:endParaRPr lang="en-US" sz="2400" b="0" strike="noStrike" spc="-1">
              <a:solidFill>
                <a:srgbClr val="000000"/>
              </a:solidFill>
              <a:uFill>
                <a:solidFill>
                  <a:srgbClr val="FFFFFF"/>
                </a:solidFill>
              </a:uFill>
              <a:latin typeface="Times New Roman"/>
            </a:endParaRPr>
          </a:p>
        </p:txBody>
      </p:sp>
      <p:sp>
        <p:nvSpPr>
          <p:cNvPr id="582" name="CustomShape 4"/>
          <p:cNvSpPr/>
          <p:nvPr/>
        </p:nvSpPr>
        <p:spPr>
          <a:xfrm>
            <a:off x="7467480" y="3949560"/>
            <a:ext cx="96876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800" b="1" strike="noStrike" spc="-1">
                <a:solidFill>
                  <a:srgbClr val="000000"/>
                </a:solidFill>
                <a:uFill>
                  <a:solidFill>
                    <a:srgbClr val="FFFFFF"/>
                  </a:solidFill>
                </a:uFill>
                <a:latin typeface="Arial"/>
              </a:rPr>
              <a:t>Manual</a:t>
            </a:r>
            <a:endParaRPr lang="en-US" sz="2400" b="0" strike="noStrike" spc="-1">
              <a:solidFill>
                <a:srgbClr val="000000"/>
              </a:solidFill>
              <a:uFill>
                <a:solidFill>
                  <a:srgbClr val="FFFFFF"/>
                </a:solidFill>
              </a:uFill>
              <a:latin typeface="Times New Roman"/>
            </a:endParaRPr>
          </a:p>
        </p:txBody>
      </p:sp>
      <p:sp>
        <p:nvSpPr>
          <p:cNvPr id="583" name="Line 5"/>
          <p:cNvSpPr/>
          <p:nvPr/>
        </p:nvSpPr>
        <p:spPr>
          <a:xfrm flipV="1">
            <a:off x="1469880" y="579600"/>
            <a:ext cx="6193080" cy="39600"/>
          </a:xfrm>
          <a:prstGeom prst="line">
            <a:avLst/>
          </a:prstGeom>
          <a:ln w="38160">
            <a:solidFill>
              <a:srgbClr val="FF00FF"/>
            </a:solidFill>
            <a:miter/>
          </a:ln>
        </p:spPr>
        <p:style>
          <a:lnRef idx="0">
            <a:scrgbClr r="0" g="0" b="0"/>
          </a:lnRef>
          <a:fillRef idx="0">
            <a:scrgbClr r="0" g="0" b="0"/>
          </a:fillRef>
          <a:effectRef idx="0">
            <a:scrgbClr r="0" g="0" b="0"/>
          </a:effectRef>
          <a:fontRef idx="minor"/>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 name="CustomShape 1"/>
          <p:cNvSpPr/>
          <p:nvPr/>
        </p:nvSpPr>
        <p:spPr>
          <a:xfrm>
            <a:off x="685800" y="496800"/>
            <a:ext cx="7772400" cy="609840"/>
          </a:xfrm>
          <a:custGeom>
            <a:avLst/>
            <a:gdLst/>
            <a:ahLst/>
            <a:cxnLst/>
            <a:rect l="l" t="t" r="r" b="b"/>
            <a:pathLst>
              <a:path w="21600" h="21600">
                <a:moveTo>
                  <a:pt x="0" y="0"/>
                </a:moveTo>
                <a:lnTo>
                  <a:pt x="21600" y="0"/>
                </a:lnTo>
                <a:lnTo>
                  <a:pt x="21600" y="21600"/>
                </a:lnTo>
                <a:lnTo>
                  <a:pt x="0" y="21600"/>
                </a:lnTo>
                <a:lnTo>
                  <a:pt x="0" y="0"/>
                </a:lnTo>
                <a:close/>
              </a:path>
            </a:pathLst>
          </a:custGeom>
          <a:noFill/>
          <a:ln w="76320">
            <a:solidFill>
              <a:srgbClr val="FF00FF"/>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GB" sz="2800" b="1" strike="noStrike" spc="-1">
                <a:solidFill>
                  <a:srgbClr val="000000"/>
                </a:solidFill>
                <a:uFill>
                  <a:solidFill>
                    <a:srgbClr val="FFFFFF"/>
                  </a:solidFill>
                </a:uFill>
                <a:latin typeface="Times New Roman"/>
              </a:rPr>
              <a:t>Image and Volume Registration with AFNI</a:t>
            </a:r>
            <a:endParaRPr lang="en-US" sz="2400" b="0" strike="noStrike" spc="-1">
              <a:solidFill>
                <a:srgbClr val="000000"/>
              </a:solidFill>
              <a:uFill>
                <a:solidFill>
                  <a:srgbClr val="FFFFFF"/>
                </a:solidFill>
              </a:uFill>
              <a:latin typeface="Times New Roman"/>
            </a:endParaRPr>
          </a:p>
        </p:txBody>
      </p:sp>
      <p:sp>
        <p:nvSpPr>
          <p:cNvPr id="135" name="CustomShape 2"/>
          <p:cNvSpPr/>
          <p:nvPr/>
        </p:nvSpPr>
        <p:spPr>
          <a:xfrm>
            <a:off x="685800" y="1335240"/>
            <a:ext cx="8077320" cy="534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ts val="635"/>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Goal: bring images collected with different methods and at different times into spatial alignment</a:t>
            </a:r>
            <a:endParaRPr lang="en-US" sz="2400" b="0" strike="noStrike" spc="-1">
              <a:solidFill>
                <a:srgbClr val="000000"/>
              </a:solidFill>
              <a:uFill>
                <a:solidFill>
                  <a:srgbClr val="FFFFFF"/>
                </a:solidFill>
              </a:uFill>
              <a:latin typeface="Times New Roman"/>
            </a:endParaRPr>
          </a:p>
          <a:p>
            <a:pPr marL="228600" indent="-228600">
              <a:lnSpc>
                <a:spcPct val="110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Facilitates comparison of data on a voxel-by-voxel basis</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Functional time series data will be less contaminated by artifacts due to subject movement</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Can compare results across scanning sessions once images are properly registered</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Can put volumes in standard space such as the stereotaxic Talairach-Tournoux coordinates</a:t>
            </a:r>
            <a:endParaRPr lang="en-US" sz="2400" b="0" strike="noStrike" spc="-1">
              <a:solidFill>
                <a:srgbClr val="000000"/>
              </a:solidFill>
              <a:uFill>
                <a:solidFill>
                  <a:srgbClr val="FFFFFF"/>
                </a:solidFill>
              </a:uFill>
              <a:latin typeface="Times New Roman"/>
            </a:endParaRPr>
          </a:p>
          <a:p>
            <a:pPr marL="228600" indent="-228600">
              <a:lnSpc>
                <a:spcPct val="110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Most </a:t>
            </a:r>
            <a:r>
              <a:rPr lang="en-GB" sz="1300" b="0" strike="noStrike" spc="-1">
                <a:solidFill>
                  <a:srgbClr val="000000"/>
                </a:solidFill>
                <a:uFill>
                  <a:solidFill>
                    <a:srgbClr val="FFFFFF"/>
                  </a:solidFill>
                </a:uFill>
                <a:latin typeface="Arial"/>
              </a:rPr>
              <a:t>(all?)</a:t>
            </a:r>
            <a:r>
              <a:rPr lang="en-GB" sz="1500" b="0" strike="noStrike" spc="-1">
                <a:solidFill>
                  <a:srgbClr val="000000"/>
                </a:solidFill>
                <a:uFill>
                  <a:solidFill>
                    <a:srgbClr val="FFFFFF"/>
                  </a:solidFill>
                </a:uFill>
                <a:latin typeface="Arial"/>
              </a:rPr>
              <a:t> image registration methods now in use do pair-wise alignment:</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Given a base image </a:t>
            </a:r>
            <a:r>
              <a:rPr lang="en-GB" sz="1500" b="1" strike="noStrike" spc="-1">
                <a:solidFill>
                  <a:srgbClr val="0901FF"/>
                </a:solidFill>
                <a:uFill>
                  <a:solidFill>
                    <a:srgbClr val="FFFFFF"/>
                  </a:solidFill>
                </a:uFill>
                <a:latin typeface="Arial"/>
                <a:ea typeface="msmincho"/>
              </a:rPr>
              <a:t>J(x)</a:t>
            </a:r>
            <a:r>
              <a:rPr lang="en-GB" sz="1500" b="0" strike="noStrike" spc="-1">
                <a:solidFill>
                  <a:srgbClr val="000000"/>
                </a:solidFill>
                <a:uFill>
                  <a:solidFill>
                    <a:srgbClr val="FFFFFF"/>
                  </a:solidFill>
                </a:uFill>
                <a:latin typeface="Arial"/>
                <a:ea typeface="msmincho"/>
              </a:rPr>
              <a:t> and target </a:t>
            </a:r>
            <a:r>
              <a:rPr lang="en-GB" sz="1300" b="0" strike="noStrike" spc="-1">
                <a:solidFill>
                  <a:srgbClr val="000000"/>
                </a:solidFill>
                <a:uFill>
                  <a:solidFill>
                    <a:srgbClr val="FFFFFF"/>
                  </a:solidFill>
                </a:uFill>
                <a:latin typeface="Arial"/>
                <a:ea typeface="msmincho"/>
              </a:rPr>
              <a:t>(or source)</a:t>
            </a:r>
            <a:r>
              <a:rPr lang="en-GB" sz="1500" b="0" strike="noStrike" spc="-1">
                <a:solidFill>
                  <a:srgbClr val="000000"/>
                </a:solidFill>
                <a:uFill>
                  <a:solidFill>
                    <a:srgbClr val="FFFFFF"/>
                  </a:solidFill>
                </a:uFill>
                <a:latin typeface="Arial"/>
                <a:ea typeface="msmincho"/>
              </a:rPr>
              <a:t> image </a:t>
            </a:r>
            <a:r>
              <a:rPr lang="en-GB" sz="1500" b="1" strike="noStrike" spc="-1">
                <a:solidFill>
                  <a:srgbClr val="0901FF"/>
                </a:solidFill>
                <a:uFill>
                  <a:solidFill>
                    <a:srgbClr val="FFFFFF"/>
                  </a:solidFill>
                </a:uFill>
                <a:latin typeface="Arial"/>
                <a:ea typeface="msmincho"/>
              </a:rPr>
              <a:t>I(x)</a:t>
            </a:r>
            <a:r>
              <a:rPr lang="en-GB" sz="1500" b="0" strike="noStrike" spc="-1">
                <a:solidFill>
                  <a:srgbClr val="000000"/>
                </a:solidFill>
                <a:uFill>
                  <a:solidFill>
                    <a:srgbClr val="FFFFFF"/>
                  </a:solidFill>
                </a:uFill>
                <a:latin typeface="Arial"/>
                <a:ea typeface="msmincho"/>
              </a:rPr>
              <a:t>, find a geometrical transformation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so that </a:t>
            </a:r>
            <a:r>
              <a:rPr lang="en-GB" sz="1500" b="1" strike="noStrike" spc="-1">
                <a:solidFill>
                  <a:srgbClr val="0901FF"/>
                </a:solidFill>
                <a:uFill>
                  <a:solidFill>
                    <a:srgbClr val="FFFFFF"/>
                  </a:solidFill>
                </a:uFill>
                <a:latin typeface="Arial"/>
                <a:ea typeface="msmincho"/>
              </a:rPr>
              <a:t>I(T[x])</a:t>
            </a:r>
            <a:r>
              <a:rPr lang="en-GB" sz="600" b="1" strike="noStrike" spc="-1">
                <a:solidFill>
                  <a:srgbClr val="0901FF"/>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Geneva CY"/>
                <a:ea typeface="msmincho"/>
              </a:rPr>
              <a:t>≈</a:t>
            </a:r>
            <a:r>
              <a:rPr lang="en-GB" sz="600" b="1" strike="noStrike" spc="-1">
                <a:solidFill>
                  <a:srgbClr val="0901FF"/>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Arial"/>
                <a:ea typeface="msmincho"/>
              </a:rPr>
              <a:t>J(x)</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will depend on some parameters</a:t>
            </a:r>
            <a:endParaRPr lang="en-US" sz="2400" b="0" strike="noStrike" spc="-1">
              <a:solidFill>
                <a:srgbClr val="000000"/>
              </a:solidFill>
              <a:uFill>
                <a:solidFill>
                  <a:srgbClr val="FFFFFF"/>
                </a:solidFill>
              </a:uFill>
              <a:latin typeface="Times New Roman"/>
            </a:endParaRPr>
          </a:p>
          <a:p>
            <a:pPr marL="914400" lvl="2" indent="-231840">
              <a:lnSpc>
                <a:spcPct val="11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Goal is to find the parameters that make the transformed</a:t>
            </a:r>
            <a:r>
              <a:rPr lang="en-GB" sz="1500" b="1" strike="noStrike" spc="-1">
                <a:solidFill>
                  <a:srgbClr val="0901FF"/>
                </a:solidFill>
                <a:uFill>
                  <a:solidFill>
                    <a:srgbClr val="FFFFFF"/>
                  </a:solidFill>
                </a:uFill>
                <a:latin typeface="Arial"/>
                <a:ea typeface="msmincho"/>
              </a:rPr>
              <a:t> I</a:t>
            </a:r>
            <a:r>
              <a:rPr lang="en-GB" sz="1500" b="0" strike="noStrike" spc="-1">
                <a:solidFill>
                  <a:srgbClr val="000000"/>
                </a:solidFill>
                <a:uFill>
                  <a:solidFill>
                    <a:srgbClr val="FFFFFF"/>
                  </a:solidFill>
                </a:uFill>
                <a:latin typeface="Arial"/>
                <a:ea typeface="msmincho"/>
              </a:rPr>
              <a:t> a ‘best fit’ to </a:t>
            </a:r>
            <a:r>
              <a:rPr lang="en-GB" sz="1500" b="1" strike="noStrike" spc="-1">
                <a:solidFill>
                  <a:srgbClr val="0901FF"/>
                </a:solidFill>
                <a:uFill>
                  <a:solidFill>
                    <a:srgbClr val="FFFFFF"/>
                  </a:solidFill>
                </a:uFill>
                <a:latin typeface="Arial"/>
                <a:ea typeface="msmincho"/>
              </a:rPr>
              <a:t>J</a:t>
            </a:r>
            <a:endParaRPr lang="en-US" sz="2400" b="0" strike="noStrike" spc="-1">
              <a:solidFill>
                <a:srgbClr val="000000"/>
              </a:solidFill>
              <a:uFill>
                <a:solidFill>
                  <a:srgbClr val="FFFFFF"/>
                </a:solidFill>
              </a:uFill>
              <a:latin typeface="Times New Roman"/>
            </a:endParaRPr>
          </a:p>
          <a:p>
            <a:pPr marL="560160" lvl="1" indent="-220680">
              <a:lnSpc>
                <a:spcPct val="110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To register an entire time series, each volume </a:t>
            </a:r>
            <a:r>
              <a:rPr lang="en-GB" sz="1500" b="1" strike="noStrike" spc="-1">
                <a:solidFill>
                  <a:srgbClr val="0901FF"/>
                </a:solidFill>
                <a:uFill>
                  <a:solidFill>
                    <a:srgbClr val="FFFFFF"/>
                  </a:solidFill>
                </a:uFill>
                <a:latin typeface="Arial"/>
                <a:ea typeface="msmincho"/>
              </a:rPr>
              <a:t>I</a:t>
            </a:r>
            <a:r>
              <a:rPr lang="en-GB" sz="1500" b="1" i="1" strike="noStrike" spc="-1" baseline="-25000">
                <a:solidFill>
                  <a:srgbClr val="0901FF"/>
                </a:solidFill>
                <a:uFill>
                  <a:solidFill>
                    <a:srgbClr val="FFFFFF"/>
                  </a:solidFill>
                </a:uFill>
                <a:latin typeface="Times CE"/>
                <a:ea typeface="msmincho"/>
              </a:rPr>
              <a:t>n</a:t>
            </a:r>
            <a:r>
              <a:rPr lang="en-GB" sz="1500" b="1" strike="noStrike" spc="-1">
                <a:solidFill>
                  <a:srgbClr val="0901FF"/>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is aligned to </a:t>
            </a:r>
            <a:r>
              <a:rPr lang="en-GB" sz="1500" b="1" strike="noStrike" spc="-1">
                <a:solidFill>
                  <a:srgbClr val="0901FF"/>
                </a:solidFill>
                <a:uFill>
                  <a:solidFill>
                    <a:srgbClr val="FFFFFF"/>
                  </a:solidFill>
                </a:uFill>
                <a:latin typeface="Arial"/>
                <a:ea typeface="msmincho"/>
              </a:rPr>
              <a:t>J(x)</a:t>
            </a:r>
            <a:r>
              <a:rPr lang="en-GB" sz="1500" b="0" strike="noStrike" spc="-1">
                <a:solidFill>
                  <a:srgbClr val="000000"/>
                </a:solidFill>
                <a:uFill>
                  <a:solidFill>
                    <a:srgbClr val="FFFFFF"/>
                  </a:solidFill>
                </a:uFill>
                <a:latin typeface="Arial"/>
                <a:ea typeface="msmincho"/>
              </a:rPr>
              <a:t> with its own transformation </a:t>
            </a:r>
            <a:r>
              <a:rPr lang="en-GB" sz="1500" b="1" strike="noStrike" spc="-1">
                <a:solidFill>
                  <a:srgbClr val="0901FF"/>
                </a:solidFill>
                <a:uFill>
                  <a:solidFill>
                    <a:srgbClr val="FFFFFF"/>
                  </a:solidFill>
                </a:uFill>
                <a:latin typeface="Arial"/>
                <a:ea typeface="msmincho"/>
              </a:rPr>
              <a:t>T</a:t>
            </a:r>
            <a:r>
              <a:rPr lang="en-GB" sz="1500" b="1" i="1" strike="noStrike" spc="-1" baseline="-25000">
                <a:solidFill>
                  <a:srgbClr val="0901FF"/>
                </a:solidFill>
                <a:uFill>
                  <a:solidFill>
                    <a:srgbClr val="FFFFFF"/>
                  </a:solidFill>
                </a:uFill>
                <a:latin typeface="Times New Roman"/>
                <a:ea typeface="msmincho"/>
              </a:rPr>
              <a:t>n</a:t>
            </a:r>
            <a:r>
              <a:rPr lang="en-GB" sz="1500" b="1" strike="noStrike" spc="-1">
                <a:solidFill>
                  <a:srgbClr val="0901FF"/>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for </a:t>
            </a:r>
            <a:r>
              <a:rPr lang="en-GB" sz="1500" b="0" i="1" strike="noStrike" spc="-1">
                <a:solidFill>
                  <a:srgbClr val="000000"/>
                </a:solidFill>
                <a:uFill>
                  <a:solidFill>
                    <a:srgbClr val="FFFFFF"/>
                  </a:solidFill>
                </a:uFill>
                <a:latin typeface="Arial"/>
                <a:ea typeface="msmincho"/>
              </a:rPr>
              <a:t>n</a:t>
            </a:r>
            <a:r>
              <a:rPr lang="en-GB" sz="600" b="0" i="1" strike="noStrike" spc="-1">
                <a:solidFill>
                  <a:srgbClr val="000000"/>
                </a:solidFill>
                <a:uFill>
                  <a:solidFill>
                    <a:srgbClr val="FFFFFF"/>
                  </a:solidFill>
                </a:uFill>
                <a:latin typeface="Arial"/>
                <a:ea typeface="msmincho"/>
              </a:rPr>
              <a:t> </a:t>
            </a:r>
            <a:r>
              <a:rPr lang="en-GB" sz="1500" b="0" strike="noStrike" spc="-1">
                <a:solidFill>
                  <a:srgbClr val="000000"/>
                </a:solidFill>
                <a:uFill>
                  <a:solidFill>
                    <a:srgbClr val="FFFFFF"/>
                  </a:solidFill>
                </a:uFill>
                <a:latin typeface="Arial"/>
                <a:ea typeface="msmincho"/>
              </a:rPr>
              <a:t>=</a:t>
            </a:r>
            <a:r>
              <a:rPr lang="en-GB" sz="600" b="0" i="1" strike="noStrike" spc="-1">
                <a:solidFill>
                  <a:srgbClr val="000000"/>
                </a:solidFill>
                <a:uFill>
                  <a:solidFill>
                    <a:srgbClr val="FFFFFF"/>
                  </a:solidFill>
                </a:uFill>
                <a:latin typeface="Arial"/>
                <a:ea typeface="msmincho"/>
              </a:rPr>
              <a:t> </a:t>
            </a:r>
            <a:r>
              <a:rPr lang="en-GB" sz="1500" b="0" strike="noStrike" spc="-1">
                <a:solidFill>
                  <a:srgbClr val="000000"/>
                </a:solidFill>
                <a:uFill>
                  <a:solidFill>
                    <a:srgbClr val="FFFFFF"/>
                  </a:solidFill>
                </a:uFill>
                <a:latin typeface="Arial"/>
                <a:ea typeface="msmincho"/>
              </a:rPr>
              <a:t>0, 1, …</a:t>
            </a:r>
            <a:endParaRPr lang="en-US" sz="2400" b="0" strike="noStrike" spc="-1">
              <a:solidFill>
                <a:srgbClr val="000000"/>
              </a:solidFill>
              <a:uFill>
                <a:solidFill>
                  <a:srgbClr val="FFFFFF"/>
                </a:solidFill>
              </a:uFill>
              <a:latin typeface="Times New Roman"/>
            </a:endParaRPr>
          </a:p>
          <a:p>
            <a:pPr marL="914400" lvl="2" indent="-231840">
              <a:lnSpc>
                <a:spcPct val="11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Result is time series </a:t>
            </a:r>
            <a:r>
              <a:rPr lang="en-GB" sz="1500" b="1" strike="noStrike" spc="-1">
                <a:solidFill>
                  <a:srgbClr val="0901FF"/>
                </a:solidFill>
                <a:uFill>
                  <a:solidFill>
                    <a:srgbClr val="FFFFFF"/>
                  </a:solidFill>
                </a:uFill>
                <a:latin typeface="Arial"/>
                <a:ea typeface="msmincho"/>
              </a:rPr>
              <a:t>I</a:t>
            </a:r>
            <a:r>
              <a:rPr lang="en-GB" sz="1500" b="1" i="1" strike="noStrike" spc="-1" baseline="-25000">
                <a:solidFill>
                  <a:srgbClr val="0901FF"/>
                </a:solidFill>
                <a:uFill>
                  <a:solidFill>
                    <a:srgbClr val="FFFFFF"/>
                  </a:solidFill>
                </a:uFill>
                <a:latin typeface="Times New Roman"/>
                <a:ea typeface="msmincho"/>
              </a:rPr>
              <a:t>n</a:t>
            </a:r>
            <a:r>
              <a:rPr lang="en-GB" sz="1500" b="1" strike="noStrike" spc="-1">
                <a:solidFill>
                  <a:srgbClr val="0901FF"/>
                </a:solidFill>
                <a:uFill>
                  <a:solidFill>
                    <a:srgbClr val="FFFFFF"/>
                  </a:solidFill>
                </a:uFill>
                <a:latin typeface="Arial"/>
                <a:ea typeface="msmincho"/>
              </a:rPr>
              <a:t>(T</a:t>
            </a:r>
            <a:r>
              <a:rPr lang="en-GB" sz="1500" b="1" i="1" strike="noStrike" spc="-1" baseline="-25000">
                <a:solidFill>
                  <a:srgbClr val="0901FF"/>
                </a:solidFill>
                <a:uFill>
                  <a:solidFill>
                    <a:srgbClr val="FFFFFF"/>
                  </a:solidFill>
                </a:uFill>
                <a:latin typeface="Times New Roman"/>
                <a:ea typeface="msmincho"/>
              </a:rPr>
              <a:t>n</a:t>
            </a:r>
            <a:r>
              <a:rPr lang="en-GB" sz="1500" b="1" strike="noStrike" spc="-1">
                <a:solidFill>
                  <a:srgbClr val="0901FF"/>
                </a:solidFill>
                <a:uFill>
                  <a:solidFill>
                    <a:srgbClr val="FFFFFF"/>
                  </a:solidFill>
                </a:uFill>
                <a:latin typeface="Arial"/>
                <a:ea typeface="msmincho"/>
              </a:rPr>
              <a:t>[x])</a:t>
            </a:r>
            <a:r>
              <a:rPr lang="en-GB" sz="1500" b="0" strike="noStrike" spc="-1">
                <a:solidFill>
                  <a:srgbClr val="000000"/>
                </a:solidFill>
                <a:uFill>
                  <a:solidFill>
                    <a:srgbClr val="FFFFFF"/>
                  </a:solidFill>
                </a:uFill>
                <a:latin typeface="Arial"/>
                <a:ea typeface="msmincho"/>
              </a:rPr>
              <a:t> for n=0, 1, …</a:t>
            </a:r>
            <a:endParaRPr lang="en-US" sz="2400" b="0" strike="noStrike" spc="-1">
              <a:solidFill>
                <a:srgbClr val="000000"/>
              </a:solidFill>
              <a:uFill>
                <a:solidFill>
                  <a:srgbClr val="FFFFFF"/>
                </a:solidFill>
              </a:uFill>
              <a:latin typeface="Times New Roman"/>
            </a:endParaRPr>
          </a:p>
          <a:p>
            <a:pPr marL="914400" lvl="2" indent="-231840">
              <a:lnSpc>
                <a:spcPct val="110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User must choose base image </a:t>
            </a:r>
            <a:r>
              <a:rPr lang="en-GB" sz="1500" b="1" strike="noStrike" spc="-1">
                <a:solidFill>
                  <a:srgbClr val="0901FF"/>
                </a:solidFill>
                <a:uFill>
                  <a:solidFill>
                    <a:srgbClr val="FFFFFF"/>
                  </a:solidFill>
                </a:uFill>
                <a:latin typeface="Arial"/>
                <a:ea typeface="msmincho"/>
              </a:rPr>
              <a:t>J(x)</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 name="CustomShape 1"/>
          <p:cNvSpPr/>
          <p:nvPr/>
        </p:nvSpPr>
        <p:spPr>
          <a:xfrm>
            <a:off x="1692360" y="620640"/>
            <a:ext cx="5095800" cy="615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Standard Spaces</a:t>
            </a:r>
          </a:p>
        </p:txBody>
      </p:sp>
      <p:sp>
        <p:nvSpPr>
          <p:cNvPr id="585"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3560">
              <a:lnSpc>
                <a:spcPct val="100000"/>
              </a:lnSpc>
            </a:pPr>
            <a:r>
              <a:rPr lang="en-US" sz="1700" b="1" strike="noStrike" spc="-1">
                <a:solidFill>
                  <a:srgbClr val="000000"/>
                </a:solidFill>
                <a:uFill>
                  <a:solidFill>
                    <a:srgbClr val="FFFFFF"/>
                  </a:solidFill>
                </a:uFill>
                <a:latin typeface="Arial"/>
              </a:rPr>
              <a:t>Why use a standard template space?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Compare across subjects and groups easily for every voxel in the brain</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Standardize coordinates with others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Know where a voxel is automatically from an atlas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Mostly automated and no specific ROI drawing required</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1" strike="noStrike" spc="-1">
                <a:solidFill>
                  <a:srgbClr val="000000"/>
                </a:solidFill>
                <a:uFill>
                  <a:solidFill>
                    <a:srgbClr val="FFFFFF"/>
                  </a:solidFill>
                </a:uFill>
                <a:latin typeface="Arial"/>
              </a:rPr>
              <a:t>Why</a:t>
            </a:r>
            <a:r>
              <a:rPr lang="en-US" sz="1700" b="1" u="sng" strike="noStrike" spc="-1">
                <a:solidFill>
                  <a:srgbClr val="000000"/>
                </a:solidFill>
                <a:uFill>
                  <a:solidFill>
                    <a:srgbClr val="FFFFFF"/>
                  </a:solidFill>
                </a:uFill>
                <a:latin typeface="Arial"/>
              </a:rPr>
              <a:t> not</a:t>
            </a:r>
            <a:r>
              <a:rPr lang="en-US" sz="1700" b="1" strike="noStrike" spc="-1">
                <a:solidFill>
                  <a:srgbClr val="000000"/>
                </a:solidFill>
                <a:uFill>
                  <a:solidFill>
                    <a:srgbClr val="FFFFFF"/>
                  </a:solidFill>
                </a:uFill>
                <a:latin typeface="Arial"/>
              </a:rPr>
              <a:t> use a standard template space?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Inconsistency among subjects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Inconsistency among groups – elderly versus younger</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Use consistent anatomical ROIs with good anatomical knowledge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Lower threshold for multiple comparison adjustments</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6" name="CustomShape 1"/>
          <p:cNvSpPr/>
          <p:nvPr/>
        </p:nvSpPr>
        <p:spPr>
          <a:xfrm>
            <a:off x="1914480" y="631800"/>
            <a:ext cx="5315040" cy="615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Nonlinear alignment to template</a:t>
            </a:r>
          </a:p>
        </p:txBody>
      </p:sp>
      <p:pic>
        <p:nvPicPr>
          <p:cNvPr id="587" name="Picture 586"/>
          <p:cNvPicPr/>
          <p:nvPr/>
        </p:nvPicPr>
        <p:blipFill>
          <a:blip r:embed="rId3"/>
          <a:stretch/>
        </p:blipFill>
        <p:spPr>
          <a:xfrm>
            <a:off x="345960" y="1668600"/>
            <a:ext cx="7029720" cy="1636560"/>
          </a:xfrm>
          <a:prstGeom prst="rect">
            <a:avLst/>
          </a:prstGeom>
          <a:ln>
            <a:noFill/>
          </a:ln>
        </p:spPr>
      </p:pic>
      <p:sp>
        <p:nvSpPr>
          <p:cNvPr id="588" name="CustomShape 2"/>
          <p:cNvSpPr/>
          <p:nvPr/>
        </p:nvSpPr>
        <p:spPr>
          <a:xfrm>
            <a:off x="244440" y="1584360"/>
            <a:ext cx="853452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FFFFFF"/>
                </a:solidFill>
                <a:uFill>
                  <a:solidFill>
                    <a:srgbClr val="FFFFFF"/>
                  </a:solidFill>
                </a:uFill>
                <a:latin typeface="Times New Roman"/>
              </a:rPr>
              <a:t>@auto_tlrc            3dUnifize          qw0                    qw1                     qw2 </a:t>
            </a:r>
            <a:endParaRPr lang="en-US" sz="2400" b="0" strike="noStrike" spc="-1">
              <a:solidFill>
                <a:srgbClr val="000000"/>
              </a:solidFill>
              <a:uFill>
                <a:solidFill>
                  <a:srgbClr val="FFFFFF"/>
                </a:solidFill>
              </a:uFill>
              <a:latin typeface="Times New Roman"/>
            </a:endParaRPr>
          </a:p>
        </p:txBody>
      </p:sp>
      <p:sp>
        <p:nvSpPr>
          <p:cNvPr id="589" name="CustomShape 3"/>
          <p:cNvSpPr/>
          <p:nvPr/>
        </p:nvSpPr>
        <p:spPr>
          <a:xfrm>
            <a:off x="2865600" y="1239840"/>
            <a:ext cx="245880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3dQwarp </a:t>
            </a:r>
            <a:r>
              <a:rPr lang="en-US" sz="2400" b="0" strike="noStrike" spc="-1">
                <a:solidFill>
                  <a:srgbClr val="000000"/>
                </a:solidFill>
                <a:uFill>
                  <a:solidFill>
                    <a:srgbClr val="FFFFFF"/>
                  </a:solidFill>
                </a:uFill>
                <a:latin typeface="Wingdings"/>
                <a:ea typeface="Wingdings"/>
              </a:rPr>
              <a:t></a:t>
            </a:r>
            <a:endParaRPr lang="en-US" sz="2400" b="0" strike="noStrike" spc="-1">
              <a:solidFill>
                <a:srgbClr val="000000"/>
              </a:solidFill>
              <a:uFill>
                <a:solidFill>
                  <a:srgbClr val="FFFFFF"/>
                </a:solidFill>
              </a:uFill>
              <a:latin typeface="Times New Roman"/>
            </a:endParaRPr>
          </a:p>
        </p:txBody>
      </p:sp>
      <p:pic>
        <p:nvPicPr>
          <p:cNvPr id="590" name="Picture 589"/>
          <p:cNvPicPr/>
          <p:nvPr/>
        </p:nvPicPr>
        <p:blipFill>
          <a:blip r:embed="rId4"/>
          <a:stretch/>
        </p:blipFill>
        <p:spPr>
          <a:xfrm>
            <a:off x="336600" y="3351240"/>
            <a:ext cx="7040520" cy="1627200"/>
          </a:xfrm>
          <a:prstGeom prst="rect">
            <a:avLst/>
          </a:prstGeom>
          <a:ln>
            <a:noFill/>
          </a:ln>
        </p:spPr>
      </p:pic>
      <p:sp>
        <p:nvSpPr>
          <p:cNvPr id="591" name="CustomShape 4"/>
          <p:cNvSpPr/>
          <p:nvPr/>
        </p:nvSpPr>
        <p:spPr>
          <a:xfrm>
            <a:off x="274680" y="3292560"/>
            <a:ext cx="792468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FFFFFF"/>
                </a:solidFill>
                <a:uFill>
                  <a:solidFill>
                    <a:srgbClr val="FFFFFF"/>
                  </a:solidFill>
                </a:uFill>
                <a:latin typeface="Times New Roman"/>
              </a:rPr>
              <a:t>qw3                    qw4                     qw5                    qw6                     qw7 </a:t>
            </a:r>
            <a:endParaRPr lang="en-US" sz="2400" b="0" strike="noStrike" spc="-1">
              <a:solidFill>
                <a:srgbClr val="000000"/>
              </a:solidFill>
              <a:uFill>
                <a:solidFill>
                  <a:srgbClr val="FFFFFF"/>
                </a:solidFill>
              </a:uFill>
              <a:latin typeface="Times New Roman"/>
            </a:endParaRPr>
          </a:p>
        </p:txBody>
      </p:sp>
      <p:pic>
        <p:nvPicPr>
          <p:cNvPr id="592" name="Picture 591"/>
          <p:cNvPicPr/>
          <p:nvPr/>
        </p:nvPicPr>
        <p:blipFill>
          <a:blip r:embed="rId5"/>
          <a:stretch/>
        </p:blipFill>
        <p:spPr>
          <a:xfrm>
            <a:off x="331920" y="5032440"/>
            <a:ext cx="4209840" cy="1601640"/>
          </a:xfrm>
          <a:prstGeom prst="rect">
            <a:avLst/>
          </a:prstGeom>
          <a:ln>
            <a:noFill/>
          </a:ln>
        </p:spPr>
      </p:pic>
      <p:sp>
        <p:nvSpPr>
          <p:cNvPr id="593" name="CustomShape 5"/>
          <p:cNvSpPr/>
          <p:nvPr/>
        </p:nvSpPr>
        <p:spPr>
          <a:xfrm>
            <a:off x="284040" y="4978440"/>
            <a:ext cx="441972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FFFFFF"/>
                </a:solidFill>
                <a:uFill>
                  <a:solidFill>
                    <a:srgbClr val="FFFFFF"/>
                  </a:solidFill>
                </a:uFill>
                <a:latin typeface="Times New Roman"/>
              </a:rPr>
              <a:t>qw8                    qw9                    TT_N27</a:t>
            </a:r>
            <a:endParaRPr lang="en-US" sz="2400" b="0" strike="noStrike" spc="-1">
              <a:solidFill>
                <a:srgbClr val="000000"/>
              </a:solidFill>
              <a:uFill>
                <a:solidFill>
                  <a:srgbClr val="FFFFFF"/>
                </a:solidFill>
              </a:uFill>
              <a:latin typeface="Times New Roman"/>
            </a:endParaRPr>
          </a:p>
        </p:txBody>
      </p:sp>
      <p:pic>
        <p:nvPicPr>
          <p:cNvPr id="594" name="Picture 593"/>
          <p:cNvPicPr/>
          <p:nvPr/>
        </p:nvPicPr>
        <p:blipFill>
          <a:blip r:embed="rId6"/>
          <a:stretch/>
        </p:blipFill>
        <p:spPr>
          <a:xfrm>
            <a:off x="4762440" y="4206960"/>
            <a:ext cx="2552760" cy="2552760"/>
          </a:xfrm>
          <a:prstGeom prst="rect">
            <a:avLst/>
          </a:prstGeom>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5" name="CustomShape 1"/>
          <p:cNvSpPr/>
          <p:nvPr/>
        </p:nvSpPr>
        <p:spPr>
          <a:xfrm>
            <a:off x="1914480" y="631800"/>
            <a:ext cx="5315040" cy="615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Nonlinear alignment</a:t>
            </a:r>
          </a:p>
        </p:txBody>
      </p:sp>
      <p:sp>
        <p:nvSpPr>
          <p:cNvPr id="596" name="CustomShape 2"/>
          <p:cNvSpPr/>
          <p:nvPr/>
        </p:nvSpPr>
        <p:spPr>
          <a:xfrm>
            <a:off x="299880" y="1336680"/>
            <a:ext cx="3438720" cy="515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3560">
              <a:lnSpc>
                <a:spcPct val="100000"/>
              </a:lnSpc>
            </a:pPr>
            <a:r>
              <a:rPr lang="en-US" sz="1700" b="0" strike="noStrike" spc="-1">
                <a:solidFill>
                  <a:srgbClr val="000000"/>
                </a:solidFill>
                <a:uFill>
                  <a:solidFill>
                    <a:srgbClr val="FFFFFF"/>
                  </a:solidFill>
                </a:uFill>
                <a:latin typeface="Arial"/>
              </a:rPr>
              <a:t>Advantages: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Great alignment – better spatial correspondence across data </a:t>
            </a:r>
            <a:r>
              <a:rPr lang="en-US" sz="1700" b="0" strike="noStrike" spc="-1">
                <a:solidFill>
                  <a:srgbClr val="000000"/>
                </a:solidFill>
                <a:uFill>
                  <a:solidFill>
                    <a:srgbClr val="FFFFFF"/>
                  </a:solidFill>
                </a:uFill>
                <a:latin typeface="Wingdings"/>
                <a:ea typeface="Wingdings"/>
              </a:rPr>
              <a: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Aligned data matches template</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Disadvantages: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Distortion of individual data</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Aligned data matches template. Choose template carefully</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End limits?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Skullstripping must be done much more carefully</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Processing time much slower</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Not yet integrated into AFNI GUI for warp-on-demand</a:t>
            </a:r>
            <a:endParaRPr lang="en-US" sz="2400" b="0" strike="noStrike" spc="-1">
              <a:solidFill>
                <a:srgbClr val="000000"/>
              </a:solidFill>
              <a:uFill>
                <a:solidFill>
                  <a:srgbClr val="FFFFFF"/>
                </a:solidFill>
              </a:uFill>
              <a:latin typeface="Times New Roman"/>
            </a:endParaRPr>
          </a:p>
          <a:p>
            <a:pPr marL="566640" lvl="1" indent="-214560">
              <a:lnSpc>
                <a:spcPct val="100000"/>
              </a:lnSpc>
            </a:pPr>
            <a:endParaRPr lang="en-US" sz="2400" b="0" strike="noStrike" spc="-1">
              <a:solidFill>
                <a:srgbClr val="000000"/>
              </a:solidFill>
              <a:uFill>
                <a:solidFill>
                  <a:srgbClr val="FFFFFF"/>
                </a:solidFill>
              </a:uFill>
              <a:latin typeface="Times New Roman"/>
            </a:endParaRPr>
          </a:p>
          <a:p>
            <a:pPr marL="566640" lvl="1" indent="-214560">
              <a:lnSpc>
                <a:spcPct val="100000"/>
              </a:lnSpc>
            </a:pPr>
            <a:endParaRPr lang="en-US" sz="2400" b="0" strike="noStrike" spc="-1">
              <a:solidFill>
                <a:srgbClr val="000000"/>
              </a:solidFill>
              <a:uFill>
                <a:solidFill>
                  <a:srgbClr val="FFFFFF"/>
                </a:solidFill>
              </a:uFill>
              <a:latin typeface="Times New Roman"/>
            </a:endParaRPr>
          </a:p>
        </p:txBody>
      </p:sp>
      <p:pic>
        <p:nvPicPr>
          <p:cNvPr id="597" name="Picture 596"/>
          <p:cNvPicPr/>
          <p:nvPr/>
        </p:nvPicPr>
        <p:blipFill>
          <a:blip r:embed="rId3"/>
          <a:srcRect l="-69"/>
          <a:stretch/>
        </p:blipFill>
        <p:spPr>
          <a:xfrm>
            <a:off x="3921120" y="1643040"/>
            <a:ext cx="5222880" cy="4361040"/>
          </a:xfrm>
          <a:prstGeom prst="rect">
            <a:avLst/>
          </a:prstGeom>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8" name="CustomShape 1"/>
          <p:cNvSpPr/>
          <p:nvPr/>
        </p:nvSpPr>
        <p:spPr>
          <a:xfrm>
            <a:off x="1914480" y="631800"/>
            <a:ext cx="5315040" cy="615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Comparing data </a:t>
            </a:r>
          </a:p>
        </p:txBody>
      </p:sp>
      <p:sp>
        <p:nvSpPr>
          <p:cNvPr id="599" name="CustomShape 2"/>
          <p:cNvSpPr/>
          <p:nvPr/>
        </p:nvSpPr>
        <p:spPr>
          <a:xfrm>
            <a:off x="685800" y="1447920"/>
            <a:ext cx="7710480" cy="5087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How can I compare regions/voxels across subjects and groups?</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What works “best”?</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@auto_tlrc</a:t>
            </a:r>
            <a:r>
              <a:rPr lang="en-US" sz="1700" b="0" strike="noStrike" spc="-1">
                <a:solidFill>
                  <a:srgbClr val="000000"/>
                </a:solidFill>
                <a:uFill>
                  <a:solidFill>
                    <a:srgbClr val="FFFFFF"/>
                  </a:solidFill>
                </a:uFill>
                <a:latin typeface="Arial"/>
                <a:ea typeface="msmincho"/>
              </a:rPr>
              <a:t> – affine registration method to align individual subjects to a template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auto_warp.py</a:t>
            </a:r>
            <a:r>
              <a:rPr lang="en-US" sz="1700" b="0" strike="noStrike" spc="-1">
                <a:solidFill>
                  <a:srgbClr val="000000"/>
                </a:solidFill>
                <a:uFill>
                  <a:solidFill>
                    <a:srgbClr val="FFFFFF"/>
                  </a:solidFill>
                </a:uFill>
                <a:latin typeface="Arial"/>
                <a:ea typeface="msmincho"/>
              </a:rPr>
              <a:t> – nonlinear alignment to template – better.</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manual Talairach</a:t>
            </a:r>
            <a:r>
              <a:rPr lang="en-US" sz="1700" b="0" strike="noStrike" spc="-1">
                <a:solidFill>
                  <a:srgbClr val="000000"/>
                </a:solidFill>
                <a:uFill>
                  <a:solidFill>
                    <a:srgbClr val="FFFFFF"/>
                  </a:solidFill>
                </a:uFill>
                <a:latin typeface="Arial"/>
                <a:ea typeface="msmincho"/>
              </a:rPr>
              <a:t> – based on specific markers divides data up based on AC-PC line and brain enclosing boxes. Better for looking at medial structures.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3dTagalign</a:t>
            </a:r>
            <a:r>
              <a:rPr lang="en-US" sz="1700" b="0" strike="noStrike" spc="-1">
                <a:solidFill>
                  <a:srgbClr val="000000"/>
                </a:solidFill>
                <a:uFill>
                  <a:solidFill>
                    <a:srgbClr val="FFFFFF"/>
                  </a:solidFill>
                </a:uFill>
                <a:latin typeface="Arial"/>
                <a:ea typeface="msmincho"/>
              </a:rPr>
              <a:t> – place markers on specific corresponding points among datasets and align with affine transformation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1" strike="noStrike" spc="-1">
                <a:solidFill>
                  <a:srgbClr val="000000"/>
                </a:solidFill>
                <a:uFill>
                  <a:solidFill>
                    <a:srgbClr val="FFFFFF"/>
                  </a:solidFill>
                </a:uFill>
                <a:latin typeface="Arial"/>
                <a:ea typeface="msmincho"/>
              </a:rPr>
              <a:t>ROI creation</a:t>
            </a:r>
            <a:r>
              <a:rPr lang="en-US" sz="1700" b="0" strike="noStrike" spc="-1">
                <a:solidFill>
                  <a:srgbClr val="000000"/>
                </a:solidFill>
                <a:uFill>
                  <a:solidFill>
                    <a:srgbClr val="FFFFFF"/>
                  </a:solidFill>
                </a:uFill>
                <a:latin typeface="Arial"/>
                <a:ea typeface="msmincho"/>
              </a:rPr>
              <a:t> – draw ROI’s (Draw Dataset plug-in) for each structure</a:t>
            </a:r>
            <a:endParaRPr lang="en-US" sz="2400" b="0" strike="noStrike" spc="-1">
              <a:solidFill>
                <a:srgbClr val="000000"/>
              </a:solidFill>
              <a:uFill>
                <a:solidFill>
                  <a:srgbClr val="FFFFFF"/>
                </a:solidFill>
              </a:uFill>
              <a:latin typeface="Times New Roman"/>
            </a:endParaRPr>
          </a:p>
          <a:p>
            <a:pPr marL="566640" lvl="1" indent="-21456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0" name="CustomShape 1"/>
          <p:cNvSpPr/>
          <p:nvPr/>
        </p:nvSpPr>
        <p:spPr>
          <a:xfrm>
            <a:off x="1914480" y="631800"/>
            <a:ext cx="5315040" cy="615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Choosing a template</a:t>
            </a:r>
          </a:p>
        </p:txBody>
      </p:sp>
      <p:sp>
        <p:nvSpPr>
          <p:cNvPr id="601" name="CustomShape 2"/>
          <p:cNvSpPr/>
          <p:nvPr/>
        </p:nvSpPr>
        <p:spPr>
          <a:xfrm>
            <a:off x="685800" y="1447920"/>
            <a:ext cx="7710480" cy="5087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Similar to subject group – neonates, pediatric, young adults, elderly, macaque, rabbit...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Same modality, similar coverage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Relevant atlas segmentation</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Individual or group template</a:t>
            </a:r>
            <a:endParaRPr lang="en-US" sz="2400" b="0" strike="noStrike" spc="-1">
              <a:solidFill>
                <a:srgbClr val="000000"/>
              </a:solidFill>
              <a:uFill>
                <a:solidFill>
                  <a:srgbClr val="FFFFFF"/>
                </a:solidFill>
              </a:uFill>
              <a:latin typeface="Times New Roman"/>
            </a:endParaRPr>
          </a:p>
          <a:p>
            <a:pPr marL="736560" lvl="1" indent="-279360">
              <a:lnSpc>
                <a:spcPct val="100000"/>
              </a:lnSpc>
              <a:buClr>
                <a:srgbClr val="000000"/>
              </a:buClr>
              <a:buFont typeface="Times New Roman"/>
              <a:buChar char="–"/>
            </a:pPr>
            <a:r>
              <a:rPr lang="en-US" sz="1700" b="0" strike="noStrike" spc="-1">
                <a:solidFill>
                  <a:srgbClr val="000000"/>
                </a:solidFill>
                <a:uFill>
                  <a:solidFill>
                    <a:srgbClr val="FFFFFF"/>
                  </a:solidFill>
                </a:uFill>
                <a:latin typeface="Arial"/>
                <a:ea typeface="msmincho"/>
              </a:rPr>
              <a:t>Group – average or iterative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Make your own template (and maybe an atlas too)</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Haskins pediatric atlas research</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affine group averages</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finding the most "typical" individual in group</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nonlinear alignment to typical</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iterative nonlinear alignment</a:t>
            </a:r>
            <a:endParaRPr lang="en-US" sz="2400" b="0" strike="noStrike" spc="-1">
              <a:solidFill>
                <a:srgbClr val="000000"/>
              </a:solidFill>
              <a:uFill>
                <a:solidFill>
                  <a:srgbClr val="FFFFFF"/>
                </a:solidFill>
              </a:uFill>
              <a:latin typeface="Times New Roman"/>
            </a:endParaRPr>
          </a:p>
          <a:p>
            <a:pPr marL="1247760" lvl="3" indent="-220680">
              <a:lnSpc>
                <a:spcPct val="100000"/>
              </a:lnSpc>
              <a:buClr>
                <a:srgbClr val="000000"/>
              </a:buClr>
              <a:buSzPct val="70000"/>
              <a:buFont typeface="Zapf Dingbats" charset="2"/>
              <a:buChar char=""/>
            </a:pPr>
            <a:r>
              <a:rPr lang="en-US" sz="1700" b="0" strike="noStrike" spc="-1">
                <a:solidFill>
                  <a:srgbClr val="000000"/>
                </a:solidFill>
                <a:uFill>
                  <a:solidFill>
                    <a:srgbClr val="FFFFFF"/>
                  </a:solidFill>
                </a:uFill>
                <a:latin typeface="Arial"/>
                <a:ea typeface="msmincho"/>
              </a:rPr>
              <a:t>@toMNI_Awarp, @toMNI_Qwarpar</a:t>
            </a:r>
            <a:endParaRPr lang="en-US" sz="2400" b="0" strike="noStrike" spc="-1">
              <a:solidFill>
                <a:srgbClr val="000000"/>
              </a:solidFill>
              <a:uFill>
                <a:solidFill>
                  <a:srgbClr val="FFFFFF"/>
                </a:solidFill>
              </a:uFill>
              <a:latin typeface="Times New Roman"/>
            </a:endParaRPr>
          </a:p>
          <a:p>
            <a:pPr marL="566640" lvl="1" indent="-214560">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2"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Atlas/Template Spaces Differ In Size</a:t>
            </a:r>
            <a:endParaRPr lang="en-US" sz="2400" b="0" strike="noStrike" spc="-1">
              <a:solidFill>
                <a:srgbClr val="000000"/>
              </a:solidFill>
              <a:uFill>
                <a:solidFill>
                  <a:srgbClr val="FFFFFF"/>
                </a:solidFill>
              </a:uFill>
              <a:latin typeface="Times New Roman"/>
            </a:endParaRPr>
          </a:p>
        </p:txBody>
      </p:sp>
      <p:sp>
        <p:nvSpPr>
          <p:cNvPr id="603" name="Line 2"/>
          <p:cNvSpPr/>
          <p:nvPr/>
        </p:nvSpPr>
        <p:spPr>
          <a:xfrm>
            <a:off x="1066680" y="685800"/>
            <a:ext cx="6629400" cy="1440"/>
          </a:xfrm>
          <a:prstGeom prst="line">
            <a:avLst/>
          </a:prstGeom>
          <a:ln w="38160">
            <a:solidFill>
              <a:srgbClr val="FF00FF"/>
            </a:solidFill>
            <a:miter/>
          </a:ln>
        </p:spPr>
        <p:style>
          <a:lnRef idx="0">
            <a:scrgbClr r="0" g="0" b="0"/>
          </a:lnRef>
          <a:fillRef idx="0">
            <a:scrgbClr r="0" g="0" b="0"/>
          </a:fillRef>
          <a:effectRef idx="0">
            <a:scrgbClr r="0" g="0" b="0"/>
          </a:effectRef>
          <a:fontRef idx="minor"/>
        </p:style>
      </p:sp>
      <p:pic>
        <p:nvPicPr>
          <p:cNvPr id="604" name="Picture 603"/>
          <p:cNvPicPr/>
          <p:nvPr/>
        </p:nvPicPr>
        <p:blipFill>
          <a:blip r:embed="rId3"/>
          <a:stretch/>
        </p:blipFill>
        <p:spPr>
          <a:xfrm>
            <a:off x="4952880" y="3581280"/>
            <a:ext cx="3657600" cy="3009960"/>
          </a:xfrm>
          <a:prstGeom prst="rect">
            <a:avLst/>
          </a:prstGeom>
          <a:ln>
            <a:noFill/>
          </a:ln>
        </p:spPr>
      </p:pic>
      <p:pic>
        <p:nvPicPr>
          <p:cNvPr id="605" name="Picture 604"/>
          <p:cNvPicPr/>
          <p:nvPr/>
        </p:nvPicPr>
        <p:blipFill>
          <a:blip r:embed="rId4"/>
          <a:stretch/>
        </p:blipFill>
        <p:spPr>
          <a:xfrm>
            <a:off x="5334120" y="762120"/>
            <a:ext cx="3124080" cy="3049560"/>
          </a:xfrm>
          <a:prstGeom prst="rect">
            <a:avLst/>
          </a:prstGeom>
          <a:ln>
            <a:noFill/>
          </a:ln>
        </p:spPr>
      </p:pic>
      <p:pic>
        <p:nvPicPr>
          <p:cNvPr id="606" name="Picture 605"/>
          <p:cNvPicPr/>
          <p:nvPr/>
        </p:nvPicPr>
        <p:blipFill>
          <a:blip r:embed="rId5"/>
          <a:stretch/>
        </p:blipFill>
        <p:spPr>
          <a:xfrm>
            <a:off x="762120" y="762120"/>
            <a:ext cx="3727440" cy="4572000"/>
          </a:xfrm>
          <a:prstGeom prst="rect">
            <a:avLst/>
          </a:prstGeom>
          <a:ln>
            <a:noFill/>
          </a:ln>
        </p:spPr>
      </p:pic>
      <p:sp>
        <p:nvSpPr>
          <p:cNvPr id="607" name="CustomShape 3"/>
          <p:cNvSpPr/>
          <p:nvPr/>
        </p:nvSpPr>
        <p:spPr>
          <a:xfrm>
            <a:off x="762120" y="5410080"/>
            <a:ext cx="3886200" cy="642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0000"/>
                </a:solidFill>
                <a:uFill>
                  <a:solidFill>
                    <a:srgbClr val="FFFFFF"/>
                  </a:solidFill>
                </a:uFill>
                <a:latin typeface="Arial"/>
              </a:rPr>
              <a:t>MNI is larger than TLRC space.</a:t>
            </a:r>
            <a:endParaRPr lang="en-US" sz="2400" b="0" strike="noStrike" spc="-1">
              <a:solidFill>
                <a:srgbClr val="000000"/>
              </a:solidFill>
              <a:uFill>
                <a:solidFill>
                  <a:srgbClr val="FFFFFF"/>
                </a:solidFill>
              </a:uFill>
              <a:latin typeface="Times New Roman"/>
            </a:endParaRPr>
          </a:p>
          <a:p>
            <a:pPr>
              <a:lnSpc>
                <a:spcPct val="100000"/>
              </a:lnSpc>
            </a:pP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8"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Atlas/Template Spaces Differ In Origin</a:t>
            </a:r>
            <a:endParaRPr lang="en-US" sz="2400" b="0" strike="noStrike" spc="-1">
              <a:solidFill>
                <a:srgbClr val="000000"/>
              </a:solidFill>
              <a:uFill>
                <a:solidFill>
                  <a:srgbClr val="FFFFFF"/>
                </a:solidFill>
              </a:uFill>
              <a:latin typeface="Times New Roman"/>
            </a:endParaRPr>
          </a:p>
        </p:txBody>
      </p:sp>
      <p:sp>
        <p:nvSpPr>
          <p:cNvPr id="609" name="Line 2"/>
          <p:cNvSpPr/>
          <p:nvPr/>
        </p:nvSpPr>
        <p:spPr>
          <a:xfrm>
            <a:off x="1066680" y="685800"/>
            <a:ext cx="6629400" cy="1440"/>
          </a:xfrm>
          <a:prstGeom prst="line">
            <a:avLst/>
          </a:prstGeom>
          <a:ln w="38160">
            <a:solidFill>
              <a:srgbClr val="FF00FF"/>
            </a:solidFill>
            <a:miter/>
          </a:ln>
        </p:spPr>
        <p:style>
          <a:lnRef idx="0">
            <a:scrgbClr r="0" g="0" b="0"/>
          </a:lnRef>
          <a:fillRef idx="0">
            <a:scrgbClr r="0" g="0" b="0"/>
          </a:fillRef>
          <a:effectRef idx="0">
            <a:scrgbClr r="0" g="0" b="0"/>
          </a:effectRef>
          <a:fontRef idx="minor"/>
        </p:style>
      </p:sp>
      <p:pic>
        <p:nvPicPr>
          <p:cNvPr id="610" name="Picture 609"/>
          <p:cNvPicPr/>
          <p:nvPr/>
        </p:nvPicPr>
        <p:blipFill>
          <a:blip r:embed="rId3"/>
          <a:stretch/>
        </p:blipFill>
        <p:spPr>
          <a:xfrm>
            <a:off x="2286000" y="914400"/>
            <a:ext cx="6254640" cy="5303880"/>
          </a:xfrm>
          <a:prstGeom prst="rect">
            <a:avLst/>
          </a:prstGeom>
          <a:ln>
            <a:noFill/>
          </a:ln>
        </p:spPr>
      </p:pic>
      <p:sp>
        <p:nvSpPr>
          <p:cNvPr id="611" name="CustomShape 3"/>
          <p:cNvSpPr/>
          <p:nvPr/>
        </p:nvSpPr>
        <p:spPr>
          <a:xfrm>
            <a:off x="609480" y="1371600"/>
            <a:ext cx="1544760" cy="1191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2400" b="0" strike="noStrike" spc="-1">
                <a:solidFill>
                  <a:srgbClr val="FF07F9"/>
                </a:solidFill>
                <a:uFill>
                  <a:solidFill>
                    <a:srgbClr val="FFFFFF"/>
                  </a:solidFill>
                </a:uFill>
                <a:latin typeface="Times New Roman"/>
              </a:rPr>
              <a:t>TLRC</a:t>
            </a:r>
            <a:endParaRPr lang="en-US" sz="2400" b="0" strike="noStrike" spc="-1">
              <a:solidFill>
                <a:srgbClr val="000000"/>
              </a:solidFill>
              <a:uFill>
                <a:solidFill>
                  <a:srgbClr val="FFFFFF"/>
                </a:solidFill>
              </a:uFill>
              <a:latin typeface="Times New Roman"/>
            </a:endParaRPr>
          </a:p>
          <a:p>
            <a:pPr>
              <a:lnSpc>
                <a:spcPct val="100000"/>
              </a:lnSpc>
            </a:pPr>
            <a:r>
              <a:rPr lang="en-US" sz="2400" b="0" strike="noStrike" spc="-1">
                <a:solidFill>
                  <a:srgbClr val="0205FF"/>
                </a:solidFill>
                <a:uFill>
                  <a:solidFill>
                    <a:srgbClr val="FFFFFF"/>
                  </a:solidFill>
                </a:uFill>
                <a:latin typeface="Times New Roman"/>
              </a:rPr>
              <a:t>MNI</a:t>
            </a:r>
            <a:endParaRPr lang="en-US" sz="2400" b="0" strike="noStrike" spc="-1">
              <a:solidFill>
                <a:srgbClr val="000000"/>
              </a:solidFill>
              <a:uFill>
                <a:solidFill>
                  <a:srgbClr val="FFFFFF"/>
                </a:solidFill>
              </a:uFill>
              <a:latin typeface="Times New Roman"/>
            </a:endParaRPr>
          </a:p>
          <a:p>
            <a:pPr>
              <a:lnSpc>
                <a:spcPct val="100000"/>
              </a:lnSpc>
            </a:pPr>
            <a:r>
              <a:rPr lang="en-US" sz="2400" b="0" strike="noStrike" spc="-1">
                <a:solidFill>
                  <a:srgbClr val="0D8D4E"/>
                </a:solidFill>
                <a:uFill>
                  <a:solidFill>
                    <a:srgbClr val="FFFFFF"/>
                  </a:solidFill>
                </a:uFill>
                <a:latin typeface="Times New Roman"/>
              </a:rPr>
              <a:t>MNI-Anat.</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2"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From Space To Space</a:t>
            </a:r>
            <a:endParaRPr lang="en-US" sz="2400" b="0" strike="noStrike" spc="-1">
              <a:solidFill>
                <a:srgbClr val="000000"/>
              </a:solidFill>
              <a:uFill>
                <a:solidFill>
                  <a:srgbClr val="FFFFFF"/>
                </a:solidFill>
              </a:uFill>
              <a:latin typeface="Times New Roman"/>
            </a:endParaRPr>
          </a:p>
        </p:txBody>
      </p:sp>
      <p:sp>
        <p:nvSpPr>
          <p:cNvPr id="613" name="Line 2"/>
          <p:cNvSpPr/>
          <p:nvPr/>
        </p:nvSpPr>
        <p:spPr>
          <a:xfrm>
            <a:off x="1066680" y="685800"/>
            <a:ext cx="6629400" cy="1440"/>
          </a:xfrm>
          <a:prstGeom prst="line">
            <a:avLst/>
          </a:prstGeom>
          <a:ln w="38160">
            <a:solidFill>
              <a:srgbClr val="FF00FF"/>
            </a:solidFill>
            <a:miter/>
          </a:ln>
        </p:spPr>
        <p:style>
          <a:lnRef idx="0">
            <a:scrgbClr r="0" g="0" b="0"/>
          </a:lnRef>
          <a:fillRef idx="0">
            <a:scrgbClr r="0" g="0" b="0"/>
          </a:fillRef>
          <a:effectRef idx="0">
            <a:scrgbClr r="0" g="0" b="0"/>
          </a:effectRef>
          <a:fontRef idx="minor"/>
        </p:style>
      </p:sp>
      <p:pic>
        <p:nvPicPr>
          <p:cNvPr id="614" name="Picture 613"/>
          <p:cNvPicPr/>
          <p:nvPr/>
        </p:nvPicPr>
        <p:blipFill>
          <a:blip r:embed="rId3"/>
          <a:stretch/>
        </p:blipFill>
        <p:spPr>
          <a:xfrm>
            <a:off x="4946760" y="801720"/>
            <a:ext cx="3816360" cy="3236760"/>
          </a:xfrm>
          <a:prstGeom prst="rect">
            <a:avLst/>
          </a:prstGeom>
          <a:ln>
            <a:noFill/>
          </a:ln>
        </p:spPr>
      </p:pic>
      <p:sp>
        <p:nvSpPr>
          <p:cNvPr id="615" name="CustomShape 3"/>
          <p:cNvSpPr/>
          <p:nvPr/>
        </p:nvSpPr>
        <p:spPr>
          <a:xfrm>
            <a:off x="304920" y="3174840"/>
            <a:ext cx="8305560" cy="3276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600" b="0" strike="noStrike" spc="-1">
                <a:solidFill>
                  <a:srgbClr val="000000"/>
                </a:solidFill>
                <a:uFill>
                  <a:solidFill>
                    <a:srgbClr val="FFFFFF"/>
                  </a:solidFill>
                </a:uFill>
                <a:latin typeface="Arial"/>
              </a:rPr>
              <a:t>Going between TLRC and MNI:</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Approximate equation</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600" b="0" strike="noStrike" spc="-1">
                <a:solidFill>
                  <a:srgbClr val="000000"/>
                </a:solidFill>
                <a:uFill>
                  <a:solidFill>
                    <a:srgbClr val="FFFFFF"/>
                  </a:solidFill>
                </a:uFill>
                <a:latin typeface="Arial"/>
                <a:ea typeface="msmincho"/>
              </a:rPr>
              <a:t>  used by </a:t>
            </a:r>
            <a:r>
              <a:rPr lang="en-US" sz="1600" b="1" strike="noStrike" spc="-1">
                <a:solidFill>
                  <a:srgbClr val="000000"/>
                </a:solidFill>
                <a:uFill>
                  <a:solidFill>
                    <a:srgbClr val="FFFFFF"/>
                  </a:solidFill>
                </a:uFill>
                <a:latin typeface="Courier New"/>
                <a:ea typeface="msmincho"/>
              </a:rPr>
              <a:t>whereami</a:t>
            </a:r>
            <a:r>
              <a:rPr lang="en-US" sz="1600" b="0" strike="noStrike" spc="-1">
                <a:solidFill>
                  <a:srgbClr val="000000"/>
                </a:solidFill>
                <a:uFill>
                  <a:solidFill>
                    <a:srgbClr val="FFFFFF"/>
                  </a:solidFill>
                </a:uFill>
                <a:latin typeface="Arial"/>
                <a:ea typeface="msmincho"/>
              </a:rPr>
              <a:t> and </a:t>
            </a:r>
            <a:r>
              <a:rPr lang="en-US" sz="1600" b="1" strike="noStrike" spc="-1">
                <a:solidFill>
                  <a:srgbClr val="000000"/>
                </a:solidFill>
                <a:uFill>
                  <a:solidFill>
                    <a:srgbClr val="FFFFFF"/>
                  </a:solidFill>
                </a:uFill>
                <a:latin typeface="Courier New"/>
                <a:ea typeface="msmincho"/>
              </a:rPr>
              <a:t>3dWarp</a:t>
            </a:r>
            <a:r>
              <a:rPr lang="en-US" sz="1600" b="0" strike="noStrike" spc="-1">
                <a:solidFill>
                  <a:srgbClr val="000000"/>
                </a:solidFill>
                <a:uFill>
                  <a:solidFill>
                    <a:srgbClr val="FFFFFF"/>
                  </a:solidFill>
                </a:uFill>
                <a:latin typeface="Arial"/>
                <a:ea typeface="msmincho"/>
              </a:rPr>
              <a:t> </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Manual TLRC transformation of MNI template to TLRC space </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Zapf Dingbats" charset="2"/>
              <a:buChar char=""/>
            </a:pPr>
            <a:r>
              <a:rPr lang="en-US" sz="1600" b="0" strike="noStrike" spc="-1">
                <a:solidFill>
                  <a:srgbClr val="000000"/>
                </a:solidFill>
                <a:uFill>
                  <a:solidFill>
                    <a:srgbClr val="FFFFFF"/>
                  </a:solidFill>
                </a:uFill>
                <a:latin typeface="Arial"/>
                <a:ea typeface="msmincho"/>
              </a:rPr>
              <a:t>used by </a:t>
            </a:r>
            <a:r>
              <a:rPr lang="en-US" sz="1600" b="1" strike="noStrike" spc="-1">
                <a:solidFill>
                  <a:srgbClr val="000000"/>
                </a:solidFill>
                <a:uFill>
                  <a:solidFill>
                    <a:srgbClr val="FFFFFF"/>
                  </a:solidFill>
                </a:uFill>
                <a:latin typeface="Courier New"/>
                <a:ea typeface="msmincho"/>
              </a:rPr>
              <a:t>whereami</a:t>
            </a:r>
            <a:r>
              <a:rPr lang="en-US" sz="1600" b="0" strike="noStrike" spc="-1">
                <a:solidFill>
                  <a:srgbClr val="000000"/>
                </a:solidFill>
                <a:uFill>
                  <a:solidFill>
                    <a:srgbClr val="FFFFFF"/>
                  </a:solidFill>
                </a:uFill>
                <a:latin typeface="Arial"/>
                <a:ea typeface="msmincho"/>
              </a:rPr>
              <a:t> (as precursor to MNI Anat.), based on N27 template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Multiple space coordinates reported in whereami output (AFNI_ATLAS_TEMPLATE_SPACE_LIST)</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600" b="0" strike="noStrike" spc="-1">
                <a:solidFill>
                  <a:srgbClr val="000000"/>
                </a:solidFill>
                <a:uFill>
                  <a:solidFill>
                    <a:srgbClr val="FFFFFF"/>
                  </a:solidFill>
                </a:uFill>
                <a:latin typeface="Arial"/>
              </a:rPr>
              <a:t>Going between MNI and MNI Anatomical (Eickhoff et al. Neuroimage 25, 2005):</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MNI +  ( 0, 4, 5 ) = MNI Anat. (in RAI coordinate system)  </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600" b="0" strike="noStrike" spc="-1">
                <a:solidFill>
                  <a:srgbClr val="000000"/>
                </a:solidFill>
                <a:uFill>
                  <a:solidFill>
                    <a:srgbClr val="FFFFFF"/>
                  </a:solidFill>
                </a:uFill>
                <a:latin typeface="Arial"/>
              </a:rPr>
              <a:t>Going between TLRC and MNI Anatomical (as practiced in </a:t>
            </a:r>
            <a:r>
              <a:rPr lang="en-US" sz="1600" b="1" strike="noStrike" spc="-1">
                <a:solidFill>
                  <a:srgbClr val="000000"/>
                </a:solidFill>
                <a:uFill>
                  <a:solidFill>
                    <a:srgbClr val="FFFFFF"/>
                  </a:solidFill>
                </a:uFill>
                <a:latin typeface="Courier New"/>
              </a:rPr>
              <a:t>whereami</a:t>
            </a:r>
            <a:r>
              <a:rPr lang="en-US" sz="1600" b="0" strike="noStrike" spc="-1">
                <a:solidFill>
                  <a:srgbClr val="000000"/>
                </a:solidFill>
                <a:uFill>
                  <a:solidFill>
                    <a:srgbClr val="FFFFFF"/>
                  </a:solidFill>
                </a:uFill>
                <a:latin typeface="Arial"/>
              </a:rPr>
              <a:t>):</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Go from TLRC (TT_N27) to MNI via manual xform of N27 template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Add ( 0, 4, 5 )</a:t>
            </a:r>
            <a:endParaRPr lang="en-US" sz="2400" b="0" strike="noStrike" spc="-1">
              <a:solidFill>
                <a:srgbClr val="000000"/>
              </a:solidFill>
              <a:uFill>
                <a:solidFill>
                  <a:srgbClr val="FFFFFF"/>
                </a:solidFill>
              </a:uFill>
              <a:latin typeface="Times New Roman"/>
            </a:endParaRPr>
          </a:p>
        </p:txBody>
      </p:sp>
      <p:sp>
        <p:nvSpPr>
          <p:cNvPr id="616" name="CustomShape 4"/>
          <p:cNvSpPr/>
          <p:nvPr/>
        </p:nvSpPr>
        <p:spPr>
          <a:xfrm>
            <a:off x="3352680" y="990720"/>
            <a:ext cx="1544760" cy="1191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2400" b="0" strike="noStrike" spc="-1">
                <a:solidFill>
                  <a:srgbClr val="FF07F9"/>
                </a:solidFill>
                <a:uFill>
                  <a:solidFill>
                    <a:srgbClr val="FFFFFF"/>
                  </a:solidFill>
                </a:uFill>
                <a:latin typeface="Times New Roman"/>
              </a:rPr>
              <a:t>TLRC</a:t>
            </a:r>
            <a:endParaRPr lang="en-US" sz="2400" b="0" strike="noStrike" spc="-1">
              <a:solidFill>
                <a:srgbClr val="000000"/>
              </a:solidFill>
              <a:uFill>
                <a:solidFill>
                  <a:srgbClr val="FFFFFF"/>
                </a:solidFill>
              </a:uFill>
              <a:latin typeface="Times New Roman"/>
            </a:endParaRPr>
          </a:p>
          <a:p>
            <a:pPr>
              <a:lnSpc>
                <a:spcPct val="100000"/>
              </a:lnSpc>
            </a:pPr>
            <a:r>
              <a:rPr lang="en-US" sz="2400" b="0" strike="noStrike" spc="-1">
                <a:solidFill>
                  <a:srgbClr val="0205FF"/>
                </a:solidFill>
                <a:uFill>
                  <a:solidFill>
                    <a:srgbClr val="FFFFFF"/>
                  </a:solidFill>
                </a:uFill>
                <a:latin typeface="Times New Roman"/>
              </a:rPr>
              <a:t>MNI</a:t>
            </a:r>
            <a:endParaRPr lang="en-US" sz="2400" b="0" strike="noStrike" spc="-1">
              <a:solidFill>
                <a:srgbClr val="000000"/>
              </a:solidFill>
              <a:uFill>
                <a:solidFill>
                  <a:srgbClr val="FFFFFF"/>
                </a:solidFill>
              </a:uFill>
              <a:latin typeface="Times New Roman"/>
            </a:endParaRPr>
          </a:p>
          <a:p>
            <a:pPr>
              <a:lnSpc>
                <a:spcPct val="100000"/>
              </a:lnSpc>
            </a:pPr>
            <a:r>
              <a:rPr lang="en-US" sz="2400" b="0" strike="noStrike" spc="-1">
                <a:solidFill>
                  <a:srgbClr val="0D8D4E"/>
                </a:solidFill>
                <a:uFill>
                  <a:solidFill>
                    <a:srgbClr val="FFFFFF"/>
                  </a:solidFill>
                </a:uFill>
                <a:latin typeface="Times New Roman"/>
              </a:rPr>
              <a:t>MNI-Anat.</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7"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Atlases/Templates Use Different Coord. Systems</a:t>
            </a:r>
            <a:endParaRPr lang="en-US" sz="2400" b="0" strike="noStrike" spc="-1">
              <a:solidFill>
                <a:srgbClr val="000000"/>
              </a:solidFill>
              <a:uFill>
                <a:solidFill>
                  <a:srgbClr val="FFFFFF"/>
                </a:solidFill>
              </a:uFill>
              <a:latin typeface="Times New Roman"/>
            </a:endParaRPr>
          </a:p>
        </p:txBody>
      </p:sp>
      <p:sp>
        <p:nvSpPr>
          <p:cNvPr id="618" name="Line 2"/>
          <p:cNvSpPr/>
          <p:nvPr/>
        </p:nvSpPr>
        <p:spPr>
          <a:xfrm>
            <a:off x="1066680" y="685800"/>
            <a:ext cx="6629400" cy="1440"/>
          </a:xfrm>
          <a:prstGeom prst="line">
            <a:avLst/>
          </a:prstGeom>
          <a:ln w="38160">
            <a:solidFill>
              <a:srgbClr val="FF00FF"/>
            </a:solidFill>
            <a:miter/>
          </a:ln>
        </p:spPr>
        <p:style>
          <a:lnRef idx="0">
            <a:scrgbClr r="0" g="0" b="0"/>
          </a:lnRef>
          <a:fillRef idx="0">
            <a:scrgbClr r="0" g="0" b="0"/>
          </a:fillRef>
          <a:effectRef idx="0">
            <a:scrgbClr r="0" g="0" b="0"/>
          </a:effectRef>
          <a:fontRef idx="minor"/>
        </p:style>
      </p:sp>
      <p:sp>
        <p:nvSpPr>
          <p:cNvPr id="619" name="CustomShape 3"/>
          <p:cNvSpPr/>
          <p:nvPr/>
        </p:nvSpPr>
        <p:spPr>
          <a:xfrm>
            <a:off x="304920" y="914400"/>
            <a:ext cx="8229600" cy="5410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There are 48 manners to specify XYZ coordinates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Two most common are RAI/DICOM and LPI/SPM</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RAI means </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X is Right-to-Left 		(from negative-to-positive)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Y is Anterior-to-Posterior	(from negative-to-positive)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Z is Inferior-to-Superior	(from negative-to-positive)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LPI means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X is Left-to-Right 		(from negative-to-positive)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Y is Posterior-to-Inferior	(from negative-to-positive)</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Z is Inferior-to-Superior	(from negative-to-positive)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To go from RAI to LPI just flip the sign of the X and Y coordinates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Voxel -12, 24, 16 in RAI is the same as 12, -24, 16 in LPI</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Voxel above would be in the Right, Posterior, Superior octant of the brain</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AFNI allows for all coordinate systems but default is RAI</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Can use environment variable AFNI_ORIENT to change the default for AFNI </a:t>
            </a:r>
            <a:r>
              <a:rPr lang="en-US" sz="1800" b="0" i="1" strike="noStrike" spc="-1">
                <a:solidFill>
                  <a:srgbClr val="000000"/>
                </a:solidFill>
                <a:uFill>
                  <a:solidFill>
                    <a:srgbClr val="FFFFFF"/>
                  </a:solidFill>
                </a:uFill>
                <a:latin typeface="Arial"/>
                <a:ea typeface="msmincho"/>
              </a:rPr>
              <a:t>AND</a:t>
            </a:r>
            <a:r>
              <a:rPr lang="en-US" sz="1800" b="0" strike="noStrike" spc="-1">
                <a:solidFill>
                  <a:srgbClr val="000000"/>
                </a:solidFill>
                <a:uFill>
                  <a:solidFill>
                    <a:srgbClr val="FFFFFF"/>
                  </a:solidFill>
                </a:uFill>
                <a:latin typeface="Arial"/>
                <a:ea typeface="msmincho"/>
              </a:rPr>
              <a:t> other programs.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See </a:t>
            </a:r>
            <a:r>
              <a:rPr lang="en-US" sz="1900" b="1" strike="noStrike" spc="-1">
                <a:solidFill>
                  <a:srgbClr val="000000"/>
                </a:solidFill>
                <a:uFill>
                  <a:solidFill>
                    <a:srgbClr val="FFFFFF"/>
                  </a:solidFill>
                </a:uFill>
                <a:latin typeface="Courier New"/>
                <a:ea typeface="msmincho"/>
              </a:rPr>
              <a:t>whereami -help</a:t>
            </a:r>
            <a:r>
              <a:rPr lang="en-US" sz="1800" b="0" strike="noStrike" spc="-1">
                <a:solidFill>
                  <a:srgbClr val="000000"/>
                </a:solidFill>
                <a:uFill>
                  <a:solidFill>
                    <a:srgbClr val="FFFFFF"/>
                  </a:solidFill>
                </a:uFill>
                <a:latin typeface="Arial"/>
                <a:ea typeface="msmincho"/>
              </a:rPr>
              <a:t> for more details.</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0"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400" b="1" strike="noStrike" spc="-1">
                <a:solidFill>
                  <a:srgbClr val="000000"/>
                </a:solidFill>
                <a:uFill>
                  <a:solidFill>
                    <a:srgbClr val="FFFFFF"/>
                  </a:solidFill>
                </a:uFill>
                <a:latin typeface="Arial"/>
              </a:rPr>
              <a:t>Atlases Distributed With AFNI
TT_Daemon</a:t>
            </a:r>
            <a:endParaRPr lang="en-US" sz="2400" b="0" strike="noStrike" spc="-1">
              <a:solidFill>
                <a:srgbClr val="000000"/>
              </a:solidFill>
              <a:uFill>
                <a:solidFill>
                  <a:srgbClr val="FFFFFF"/>
                </a:solidFill>
              </a:uFill>
              <a:latin typeface="Times New Roman"/>
            </a:endParaRPr>
          </a:p>
        </p:txBody>
      </p:sp>
      <p:sp>
        <p:nvSpPr>
          <p:cNvPr id="621" name="Line 2"/>
          <p:cNvSpPr/>
          <p:nvPr/>
        </p:nvSpPr>
        <p:spPr>
          <a:xfrm>
            <a:off x="1066680" y="838080"/>
            <a:ext cx="6629400" cy="1800"/>
          </a:xfrm>
          <a:prstGeom prst="line">
            <a:avLst/>
          </a:prstGeom>
          <a:ln w="38160">
            <a:solidFill>
              <a:srgbClr val="FF00FF"/>
            </a:solidFill>
            <a:miter/>
          </a:ln>
        </p:spPr>
        <p:style>
          <a:lnRef idx="0">
            <a:scrgbClr r="0" g="0" b="0"/>
          </a:lnRef>
          <a:fillRef idx="0">
            <a:scrgbClr r="0" g="0" b="0"/>
          </a:fillRef>
          <a:effectRef idx="0">
            <a:scrgbClr r="0" g="0" b="0"/>
          </a:effectRef>
          <a:fontRef idx="minor"/>
        </p:style>
      </p:sp>
      <p:sp>
        <p:nvSpPr>
          <p:cNvPr id="622" name="CustomShape 3"/>
          <p:cNvSpPr/>
          <p:nvPr/>
        </p:nvSpPr>
        <p:spPr>
          <a:xfrm>
            <a:off x="304920" y="914400"/>
            <a:ext cx="8229600" cy="838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TT_Daemon   : Created by tracing Talairach and Tournoux brain illustrations.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   Generously contributed by Jack Lancaster and Peter Fox of RIC UTHSCSA)</a:t>
            </a:r>
            <a:endParaRPr lang="en-US" sz="2400" b="0" strike="noStrike" spc="-1">
              <a:solidFill>
                <a:srgbClr val="000000"/>
              </a:solidFill>
              <a:uFill>
                <a:solidFill>
                  <a:srgbClr val="FFFFFF"/>
                </a:solidFill>
              </a:uFill>
              <a:latin typeface="Times New Roman"/>
            </a:endParaRPr>
          </a:p>
        </p:txBody>
      </p:sp>
      <p:pic>
        <p:nvPicPr>
          <p:cNvPr id="623" name="Picture 622"/>
          <p:cNvPicPr/>
          <p:nvPr/>
        </p:nvPicPr>
        <p:blipFill>
          <a:blip r:embed="rId3"/>
          <a:stretch/>
        </p:blipFill>
        <p:spPr>
          <a:xfrm>
            <a:off x="457200" y="1523880"/>
            <a:ext cx="4118040" cy="5061240"/>
          </a:xfrm>
          <a:prstGeom prst="rect">
            <a:avLst/>
          </a:prstGeom>
          <a:ln>
            <a:noFill/>
          </a:ln>
        </p:spPr>
      </p:pic>
      <p:pic>
        <p:nvPicPr>
          <p:cNvPr id="624" name="Picture 623"/>
          <p:cNvPicPr/>
          <p:nvPr/>
        </p:nvPicPr>
        <p:blipFill>
          <a:blip r:embed="rId4"/>
          <a:stretch/>
        </p:blipFill>
        <p:spPr>
          <a:xfrm>
            <a:off x="4738680" y="1523880"/>
            <a:ext cx="4118040" cy="506124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 name="CustomShape 1"/>
          <p:cNvSpPr/>
          <p:nvPr/>
        </p:nvSpPr>
        <p:spPr>
          <a:xfrm>
            <a:off x="685800" y="558720"/>
            <a:ext cx="8229600" cy="5867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95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Most image registration methods make 3 algorithmic choices:</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How to measure mismatch </a:t>
            </a:r>
            <a:r>
              <a:rPr lang="en-GB" sz="1500" b="1" strike="noStrike" spc="-1">
                <a:solidFill>
                  <a:srgbClr val="0901FF"/>
                </a:solidFill>
                <a:uFill>
                  <a:solidFill>
                    <a:srgbClr val="FFFFFF"/>
                  </a:solidFill>
                </a:uFill>
                <a:latin typeface="Arial"/>
                <a:ea typeface="msmincho"/>
              </a:rPr>
              <a:t>E</a:t>
            </a:r>
            <a:r>
              <a:rPr lang="en-GB" sz="1500" b="0" strike="noStrike" spc="-1">
                <a:solidFill>
                  <a:srgbClr val="000000"/>
                </a:solidFill>
                <a:uFill>
                  <a:solidFill>
                    <a:srgbClr val="FFFFFF"/>
                  </a:solidFill>
                </a:uFill>
                <a:latin typeface="Arial"/>
                <a:ea typeface="msmincho"/>
              </a:rPr>
              <a:t> (for error) between </a:t>
            </a:r>
            <a:r>
              <a:rPr lang="en-GB" sz="1500" b="1" strike="noStrike" spc="-1">
                <a:solidFill>
                  <a:srgbClr val="0901FF"/>
                </a:solidFill>
                <a:uFill>
                  <a:solidFill>
                    <a:srgbClr val="FFFFFF"/>
                  </a:solidFill>
                </a:uFill>
                <a:latin typeface="Arial"/>
                <a:ea typeface="msmincho"/>
              </a:rPr>
              <a:t>I(T[x])</a:t>
            </a:r>
            <a:r>
              <a:rPr lang="en-GB" sz="1500" b="0" strike="noStrike" spc="-1">
                <a:solidFill>
                  <a:srgbClr val="000000"/>
                </a:solidFill>
                <a:uFill>
                  <a:solidFill>
                    <a:srgbClr val="FFFFFF"/>
                  </a:solidFill>
                </a:uFill>
                <a:latin typeface="Arial"/>
                <a:ea typeface="msmincho"/>
              </a:rPr>
              <a:t> and </a:t>
            </a:r>
            <a:r>
              <a:rPr lang="en-GB" sz="1500" b="1" strike="noStrike" spc="-1">
                <a:solidFill>
                  <a:srgbClr val="0901FF"/>
                </a:solidFill>
                <a:uFill>
                  <a:solidFill>
                    <a:srgbClr val="FFFFFF"/>
                  </a:solidFill>
                </a:uFill>
                <a:latin typeface="Arial"/>
                <a:ea typeface="msmincho"/>
              </a:rPr>
              <a:t>J(x)</a:t>
            </a:r>
            <a:r>
              <a:rPr lang="en-GB" sz="15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914400" lvl="2" indent="-231840">
              <a:lnSpc>
                <a:spcPct val="95000"/>
              </a:lnSpc>
              <a:buClr>
                <a:srgbClr val="000000"/>
              </a:buClr>
              <a:buSzPct val="70000"/>
              <a:buFont typeface="Zapf Dingbats" charset="2"/>
              <a:buChar char=""/>
            </a:pPr>
            <a:r>
              <a:rPr lang="en-GB" sz="1500" b="1" strike="noStrike" spc="-1">
                <a:solidFill>
                  <a:srgbClr val="000000"/>
                </a:solidFill>
                <a:uFill>
                  <a:solidFill>
                    <a:srgbClr val="FFFFFF"/>
                  </a:solidFill>
                </a:uFill>
                <a:latin typeface="Arial"/>
                <a:ea typeface="msmincho"/>
              </a:rPr>
              <a:t>Or</a:t>
            </a:r>
            <a:r>
              <a:rPr lang="en-GB" sz="1500" b="0" strike="noStrike" spc="-1">
                <a:solidFill>
                  <a:srgbClr val="000000"/>
                </a:solidFill>
                <a:uFill>
                  <a:solidFill>
                    <a:srgbClr val="FFFFFF"/>
                  </a:solidFill>
                </a:uFill>
                <a:latin typeface="Arial"/>
                <a:ea typeface="msmincho"/>
              </a:rPr>
              <a:t> … How to measure goodness of fit between </a:t>
            </a:r>
            <a:r>
              <a:rPr lang="en-GB" sz="1500" b="1" strike="noStrike" spc="-1">
                <a:solidFill>
                  <a:srgbClr val="0901FF"/>
                </a:solidFill>
                <a:uFill>
                  <a:solidFill>
                    <a:srgbClr val="FFFFFF"/>
                  </a:solidFill>
                </a:uFill>
                <a:latin typeface="Arial"/>
                <a:ea typeface="msmincho"/>
              </a:rPr>
              <a:t>I(T[x])</a:t>
            </a:r>
            <a:r>
              <a:rPr lang="en-GB" sz="1500" b="0" strike="noStrike" spc="-1">
                <a:solidFill>
                  <a:srgbClr val="000000"/>
                </a:solidFill>
                <a:uFill>
                  <a:solidFill>
                    <a:srgbClr val="FFFFFF"/>
                  </a:solidFill>
                </a:uFill>
                <a:latin typeface="Arial"/>
                <a:ea typeface="msmincho"/>
              </a:rPr>
              <a:t> and </a:t>
            </a:r>
            <a:r>
              <a:rPr lang="en-GB" sz="1500" b="1" strike="noStrike" spc="-1">
                <a:solidFill>
                  <a:srgbClr val="0901FF"/>
                </a:solidFill>
                <a:uFill>
                  <a:solidFill>
                    <a:srgbClr val="FFFFFF"/>
                  </a:solidFill>
                </a:uFill>
                <a:latin typeface="Arial"/>
                <a:ea typeface="msmincho"/>
              </a:rPr>
              <a:t>J(x)</a:t>
            </a:r>
            <a:r>
              <a:rPr lang="en-GB" sz="15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1247760" lvl="3" indent="-220680">
              <a:lnSpc>
                <a:spcPct val="95000"/>
              </a:lnSpc>
              <a:buClr>
                <a:srgbClr val="000000"/>
              </a:buClr>
              <a:buSzPct val="70000"/>
              <a:buFont typeface="Zapf Dingbats" charset="2"/>
              <a:buChar char=""/>
            </a:pPr>
            <a:r>
              <a:rPr lang="en-GB" sz="1300" b="1" strike="noStrike" spc="-1">
                <a:solidFill>
                  <a:srgbClr val="0016E3"/>
                </a:solidFill>
                <a:uFill>
                  <a:solidFill>
                    <a:srgbClr val="FFFFFF"/>
                  </a:solidFill>
                </a:uFill>
                <a:latin typeface="Arial"/>
                <a:ea typeface="msmincho"/>
              </a:rPr>
              <a:t>E</a:t>
            </a:r>
            <a:r>
              <a:rPr lang="en-GB" sz="1300" b="0" strike="noStrike" spc="-1">
                <a:solidFill>
                  <a:srgbClr val="000000"/>
                </a:solidFill>
                <a:uFill>
                  <a:solidFill>
                    <a:srgbClr val="FFFFFF"/>
                  </a:solidFill>
                </a:uFill>
                <a:latin typeface="Arial"/>
                <a:ea typeface="msmincho"/>
              </a:rPr>
              <a:t>(parameters) </a:t>
            </a:r>
            <a:r>
              <a:rPr lang="en-GB" sz="1300" b="0" strike="noStrike" spc="-1">
                <a:solidFill>
                  <a:srgbClr val="000000"/>
                </a:solidFill>
                <a:uFill>
                  <a:solidFill>
                    <a:srgbClr val="FFFFFF"/>
                  </a:solidFill>
                </a:uFill>
                <a:latin typeface="Symbol"/>
                <a:ea typeface="Symbol"/>
              </a:rPr>
              <a:t></a:t>
            </a:r>
            <a:r>
              <a:rPr lang="en-GB" sz="1300" b="0" strike="noStrike" spc="-1">
                <a:solidFill>
                  <a:srgbClr val="000000"/>
                </a:solidFill>
                <a:uFill>
                  <a:solidFill>
                    <a:srgbClr val="FFFFFF"/>
                  </a:solidFill>
                </a:uFill>
                <a:latin typeface="Arial"/>
                <a:ea typeface="msmincho"/>
              </a:rPr>
              <a:t> </a:t>
            </a:r>
            <a:r>
              <a:rPr lang="en-GB" sz="1300" b="1" strike="noStrike" spc="-1">
                <a:solidFill>
                  <a:srgbClr val="0016E3"/>
                </a:solidFill>
                <a:uFill>
                  <a:solidFill>
                    <a:srgbClr val="FFFFFF"/>
                  </a:solidFill>
                </a:uFill>
                <a:latin typeface="Arial"/>
                <a:ea typeface="msmincho"/>
              </a:rPr>
              <a:t>–Goodness</a:t>
            </a:r>
            <a:r>
              <a:rPr lang="en-GB" sz="1300" b="0" strike="noStrike" spc="-1">
                <a:solidFill>
                  <a:srgbClr val="000000"/>
                </a:solidFill>
                <a:uFill>
                  <a:solidFill>
                    <a:srgbClr val="FFFFFF"/>
                  </a:solidFill>
                </a:uFill>
                <a:latin typeface="Arial"/>
                <a:ea typeface="msmincho"/>
              </a:rPr>
              <a:t>(parameters)</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How to adjust parameters of </a:t>
            </a:r>
            <a:r>
              <a:rPr lang="en-GB" sz="1500" b="1" strike="noStrike" spc="-1">
                <a:solidFill>
                  <a:srgbClr val="0901FF"/>
                </a:solidFill>
                <a:uFill>
                  <a:solidFill>
                    <a:srgbClr val="FFFFFF"/>
                  </a:solidFill>
                </a:uFill>
                <a:latin typeface="Arial"/>
                <a:ea typeface="msmincho"/>
              </a:rPr>
              <a:t>T[x]</a:t>
            </a:r>
            <a:r>
              <a:rPr lang="en-GB" sz="1500" b="0" strike="noStrike" spc="-1">
                <a:solidFill>
                  <a:srgbClr val="000000"/>
                </a:solidFill>
                <a:uFill>
                  <a:solidFill>
                    <a:srgbClr val="FFFFFF"/>
                  </a:solidFill>
                </a:uFill>
                <a:latin typeface="Arial"/>
                <a:ea typeface="msmincho"/>
              </a:rPr>
              <a:t> to minimize </a:t>
            </a:r>
            <a:r>
              <a:rPr lang="en-GB" sz="1500" b="1" strike="noStrike" spc="-1">
                <a:solidFill>
                  <a:srgbClr val="0901FF"/>
                </a:solidFill>
                <a:uFill>
                  <a:solidFill>
                    <a:srgbClr val="FFFFFF"/>
                  </a:solidFill>
                </a:uFill>
                <a:latin typeface="Arial"/>
                <a:ea typeface="msmincho"/>
              </a:rPr>
              <a:t>E</a:t>
            </a:r>
            <a:r>
              <a:rPr lang="en-GB" sz="15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How to interpolate </a:t>
            </a:r>
            <a:r>
              <a:rPr lang="en-GB" sz="1500" b="1" strike="noStrike" spc="-1">
                <a:solidFill>
                  <a:srgbClr val="0901FF"/>
                </a:solidFill>
                <a:uFill>
                  <a:solidFill>
                    <a:srgbClr val="FFFFFF"/>
                  </a:solidFill>
                </a:uFill>
                <a:latin typeface="Arial"/>
                <a:ea typeface="msmincho"/>
              </a:rPr>
              <a:t>I(T[x])</a:t>
            </a:r>
            <a:r>
              <a:rPr lang="en-GB" sz="1500" b="0" strike="noStrike" spc="-1">
                <a:solidFill>
                  <a:srgbClr val="000000"/>
                </a:solidFill>
                <a:uFill>
                  <a:solidFill>
                    <a:srgbClr val="FFFFFF"/>
                  </a:solidFill>
                </a:uFill>
                <a:latin typeface="Arial"/>
                <a:ea typeface="msmincho"/>
              </a:rPr>
              <a:t> to the </a:t>
            </a:r>
            <a:r>
              <a:rPr lang="en-GB" sz="1500" b="1" strike="noStrike" spc="-1">
                <a:solidFill>
                  <a:srgbClr val="0901FF"/>
                </a:solidFill>
                <a:uFill>
                  <a:solidFill>
                    <a:srgbClr val="FFFFFF"/>
                  </a:solidFill>
                </a:uFill>
                <a:latin typeface="Arial"/>
                <a:ea typeface="msmincho"/>
              </a:rPr>
              <a:t>J(x)</a:t>
            </a:r>
            <a:r>
              <a:rPr lang="en-GB" sz="1500" b="0" strike="noStrike" spc="-1">
                <a:solidFill>
                  <a:srgbClr val="000000"/>
                </a:solidFill>
                <a:uFill>
                  <a:solidFill>
                    <a:srgbClr val="FFFFFF"/>
                  </a:solidFill>
                </a:uFill>
                <a:latin typeface="Arial"/>
                <a:ea typeface="msmincho"/>
              </a:rPr>
              <a:t> grid?</a:t>
            </a:r>
            <a:endParaRPr lang="en-US" sz="2400" b="0" strike="noStrike" spc="-1">
              <a:solidFill>
                <a:srgbClr val="000000"/>
              </a:solidFill>
              <a:uFill>
                <a:solidFill>
                  <a:srgbClr val="FFFFFF"/>
                </a:solidFill>
              </a:uFill>
              <a:latin typeface="Times New Roman"/>
            </a:endParaRPr>
          </a:p>
          <a:p>
            <a:pPr marL="914400" lvl="2" indent="-231840">
              <a:lnSpc>
                <a:spcPct val="95000"/>
              </a:lnSpc>
              <a:buClr>
                <a:srgbClr val="000000"/>
              </a:buClr>
              <a:buSzPct val="70000"/>
              <a:buFont typeface="Zapf Dingbats" charset="2"/>
              <a:buChar char=""/>
            </a:pPr>
            <a:r>
              <a:rPr lang="en-GB" sz="1500" b="0" strike="noStrike" spc="-1">
                <a:solidFill>
                  <a:srgbClr val="000000"/>
                </a:solidFill>
                <a:uFill>
                  <a:solidFill>
                    <a:srgbClr val="FFFFFF"/>
                  </a:solidFill>
                </a:uFill>
                <a:latin typeface="Arial"/>
                <a:ea typeface="msmincho"/>
              </a:rPr>
              <a:t>So we can compare voxel intensities directly</a:t>
            </a:r>
            <a:endParaRPr lang="en-US" sz="2400" b="0" strike="noStrike" spc="-1">
              <a:solidFill>
                <a:srgbClr val="000000"/>
              </a:solidFill>
              <a:uFill>
                <a:solidFill>
                  <a:srgbClr val="FFFFFF"/>
                </a:solidFill>
              </a:uFill>
              <a:latin typeface="Times New Roman"/>
            </a:endParaRPr>
          </a:p>
          <a:p>
            <a:pPr marL="228600" indent="-228600">
              <a:lnSpc>
                <a:spcPct val="95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The input volume is transformed by the optimal </a:t>
            </a:r>
            <a:r>
              <a:rPr lang="en-GB" sz="1500" b="1" strike="noStrike" spc="-1">
                <a:solidFill>
                  <a:srgbClr val="0901FF"/>
                </a:solidFill>
                <a:uFill>
                  <a:solidFill>
                    <a:srgbClr val="FFFFFF"/>
                  </a:solidFill>
                </a:uFill>
                <a:latin typeface="Arial"/>
              </a:rPr>
              <a:t>T[x]</a:t>
            </a:r>
            <a:r>
              <a:rPr lang="en-GB" sz="1500" b="0" strike="noStrike" spc="-1">
                <a:solidFill>
                  <a:srgbClr val="000000"/>
                </a:solidFill>
                <a:uFill>
                  <a:solidFill>
                    <a:srgbClr val="FFFFFF"/>
                  </a:solidFill>
                </a:uFill>
                <a:latin typeface="Arial"/>
              </a:rPr>
              <a:t> and a record of the transform is kept in the header of the output. </a:t>
            </a:r>
            <a:endParaRPr lang="en-US" sz="2400" b="0" strike="noStrike" spc="-1">
              <a:solidFill>
                <a:srgbClr val="000000"/>
              </a:solidFill>
              <a:uFill>
                <a:solidFill>
                  <a:srgbClr val="FFFFFF"/>
                </a:solidFill>
              </a:uFill>
              <a:latin typeface="Times New Roman"/>
            </a:endParaRPr>
          </a:p>
          <a:p>
            <a:pPr marL="228600" indent="-228600">
              <a:lnSpc>
                <a:spcPct val="95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Finding the transform to minimize </a:t>
            </a:r>
            <a:r>
              <a:rPr lang="en-GB" sz="1500" b="1" strike="noStrike" spc="-1">
                <a:solidFill>
                  <a:srgbClr val="0901FF"/>
                </a:solidFill>
                <a:uFill>
                  <a:solidFill>
                    <a:srgbClr val="FFFFFF"/>
                  </a:solidFill>
                </a:uFill>
                <a:latin typeface="Arial"/>
              </a:rPr>
              <a:t>E</a:t>
            </a:r>
            <a:r>
              <a:rPr lang="en-GB" sz="1500" b="0" strike="noStrike" spc="-1">
                <a:solidFill>
                  <a:srgbClr val="000000"/>
                </a:solidFill>
                <a:uFill>
                  <a:solidFill>
                    <a:srgbClr val="FFFFFF"/>
                  </a:solidFill>
                </a:uFill>
                <a:latin typeface="Arial"/>
              </a:rPr>
              <a:t> is the bulk of the registration work. Applying the transform is easy and is done on the fly in  many cases.</a:t>
            </a:r>
            <a:endParaRPr lang="en-US" sz="2400" b="0" strike="noStrike" spc="-1">
              <a:solidFill>
                <a:srgbClr val="000000"/>
              </a:solidFill>
              <a:uFill>
                <a:solidFill>
                  <a:srgbClr val="FFFFFF"/>
                </a:solidFill>
              </a:uFill>
              <a:latin typeface="Times New Roman"/>
            </a:endParaRPr>
          </a:p>
          <a:p>
            <a:pPr marL="228600" indent="-228600">
              <a:lnSpc>
                <a:spcPct val="95000"/>
              </a:lnSpc>
              <a:buClr>
                <a:srgbClr val="000000"/>
              </a:buClr>
              <a:buSzPct val="120000"/>
              <a:buFont typeface="Times New Roman"/>
              <a:buChar char="•"/>
            </a:pPr>
            <a:r>
              <a:rPr lang="en-GB" sz="1500" b="0" strike="noStrike" spc="-1">
                <a:solidFill>
                  <a:srgbClr val="000000"/>
                </a:solidFill>
                <a:uFill>
                  <a:solidFill>
                    <a:srgbClr val="FFFFFF"/>
                  </a:solidFill>
                </a:uFill>
                <a:latin typeface="Arial"/>
              </a:rPr>
              <a:t>If data starts off far from each other, may add a coarse pass (twopass) step</a:t>
            </a:r>
            <a:endParaRPr lang="en-US" sz="2400" b="0" strike="noStrike" spc="-1">
              <a:solidFill>
                <a:srgbClr val="000000"/>
              </a:solidFill>
              <a:uFill>
                <a:solidFill>
                  <a:srgbClr val="FFFFFF"/>
                </a:solidFill>
              </a:uFill>
              <a:latin typeface="Times New Roman"/>
            </a:endParaRPr>
          </a:p>
          <a:p>
            <a:pPr marL="566640" lvl="4" indent="-228600">
              <a:lnSpc>
                <a:spcPct val="95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guess </a:t>
            </a:r>
            <a:r>
              <a:rPr lang="en-GB" sz="1500" b="0" strike="noStrike" spc="-1">
                <a:solidFill>
                  <a:srgbClr val="000000"/>
                </a:solidFill>
                <a:uFill>
                  <a:solidFill>
                    <a:srgbClr val="FFFFFF"/>
                  </a:solidFill>
                </a:uFill>
                <a:latin typeface="Arial"/>
                <a:ea typeface="ＭＳ Ｐゴシック"/>
              </a:rPr>
              <a:t>a lot among all the parameters (rotations, shifts, ...), measure cost</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500" b="0" strike="noStrike" spc="-1">
                <a:solidFill>
                  <a:srgbClr val="000000"/>
                </a:solidFill>
                <a:uFill>
                  <a:solidFill>
                    <a:srgbClr val="FFFFFF"/>
                  </a:solidFill>
                </a:uFill>
                <a:latin typeface="Arial"/>
                <a:ea typeface="msmincho"/>
              </a:rPr>
              <a:t>best guesses, tweak the parameters (optimize) and measure again</a:t>
            </a:r>
            <a:endParaRPr lang="en-US" sz="2400" b="0" strike="noStrike" spc="-1">
              <a:solidFill>
                <a:srgbClr val="000000"/>
              </a:solidFill>
              <a:uFill>
                <a:solidFill>
                  <a:srgbClr val="FFFFFF"/>
                </a:solidFill>
              </a:uFill>
              <a:latin typeface="Times New Roman"/>
            </a:endParaRPr>
          </a:p>
          <a:p>
            <a:pPr marL="231480" indent="-223560">
              <a:lnSpc>
                <a:spcPct val="95000"/>
              </a:lnSpc>
            </a:pPr>
            <a:endParaRPr lang="en-US" sz="2400" b="0" strike="noStrike" spc="-1">
              <a:solidFill>
                <a:srgbClr val="000000"/>
              </a:solidFill>
              <a:uFill>
                <a:solidFill>
                  <a:srgbClr val="FFFFFF"/>
                </a:solidFill>
              </a:uFill>
              <a:latin typeface="Times New Roman"/>
            </a:endParaRPr>
          </a:p>
          <a:p>
            <a:pPr marL="231480" indent="-223560">
              <a:lnSpc>
                <a:spcPct val="95000"/>
              </a:lnSpc>
            </a:pPr>
            <a:r>
              <a:rPr lang="en-GB" sz="1500" b="0" strike="noStrike" spc="-1">
                <a:solidFill>
                  <a:srgbClr val="000000"/>
                </a:solidFill>
                <a:uFill>
                  <a:solidFill>
                    <a:srgbClr val="FFFFFF"/>
                  </a:solidFill>
                </a:uFill>
                <a:latin typeface="Arial"/>
              </a:rPr>
              <a:t>Now, applications of alignment…</a:t>
            </a:r>
            <a:endParaRPr lang="en-US" sz="2400" b="0" strike="noStrike" spc="-1">
              <a:solidFill>
                <a:srgbClr val="000000"/>
              </a:solidFill>
              <a:uFill>
                <a:solidFill>
                  <a:srgbClr val="FFFFFF"/>
                </a:solidFill>
              </a:uFill>
              <a:latin typeface="Times New Roman"/>
            </a:endParaRPr>
          </a:p>
        </p:txBody>
      </p:sp>
      <p:pic>
        <p:nvPicPr>
          <p:cNvPr id="137" name="Picture 136"/>
          <p:cNvPicPr/>
          <p:nvPr/>
        </p:nvPicPr>
        <p:blipFill>
          <a:blip r:embed="rId3"/>
          <a:stretch/>
        </p:blipFill>
        <p:spPr>
          <a:xfrm>
            <a:off x="6762600" y="4710240"/>
            <a:ext cx="1625760" cy="1730160"/>
          </a:xfrm>
          <a:prstGeom prst="rect">
            <a:avLst/>
          </a:prstGeom>
          <a:ln>
            <a:noFill/>
          </a:ln>
        </p:spPr>
      </p:pic>
      <p:pic>
        <p:nvPicPr>
          <p:cNvPr id="138" name="Picture 137"/>
          <p:cNvPicPr/>
          <p:nvPr/>
        </p:nvPicPr>
        <p:blipFill>
          <a:blip r:embed="rId4"/>
          <a:stretch/>
        </p:blipFill>
        <p:spPr>
          <a:xfrm>
            <a:off x="996840" y="4741920"/>
            <a:ext cx="1623960" cy="1727280"/>
          </a:xfrm>
          <a:prstGeom prst="rect">
            <a:avLst/>
          </a:prstGeom>
          <a:ln>
            <a:noFill/>
          </a:ln>
        </p:spPr>
      </p:pic>
      <p:pic>
        <p:nvPicPr>
          <p:cNvPr id="139" name="Picture 138"/>
          <p:cNvPicPr/>
          <p:nvPr/>
        </p:nvPicPr>
        <p:blipFill>
          <a:blip r:embed="rId5"/>
          <a:stretch/>
        </p:blipFill>
        <p:spPr>
          <a:xfrm>
            <a:off x="3886200" y="4789440"/>
            <a:ext cx="1692360" cy="1647720"/>
          </a:xfrm>
          <a:prstGeom prst="rect">
            <a:avLst/>
          </a:prstGeom>
          <a:ln>
            <a:noFill/>
          </a:ln>
        </p:spPr>
      </p:pic>
      <p:sp>
        <p:nvSpPr>
          <p:cNvPr id="140" name="CustomShape 2"/>
          <p:cNvSpPr/>
          <p:nvPr/>
        </p:nvSpPr>
        <p:spPr>
          <a:xfrm>
            <a:off x="5665680" y="5275440"/>
            <a:ext cx="989280" cy="488880"/>
          </a:xfrm>
          <a:custGeom>
            <a:avLst/>
            <a:gdLst/>
            <a:ahLst/>
            <a:cxnLst/>
            <a:rect l="0" t="0" r="r" b="b"/>
            <a:pathLst>
              <a:path w="2750" h="1360">
                <a:moveTo>
                  <a:pt x="0" y="339"/>
                </a:moveTo>
                <a:lnTo>
                  <a:pt x="2069" y="339"/>
                </a:lnTo>
                <a:lnTo>
                  <a:pt x="2069" y="0"/>
                </a:lnTo>
                <a:lnTo>
                  <a:pt x="2749" y="679"/>
                </a:lnTo>
                <a:lnTo>
                  <a:pt x="2069" y="1359"/>
                </a:lnTo>
                <a:lnTo>
                  <a:pt x="2069" y="1019"/>
                </a:lnTo>
                <a:lnTo>
                  <a:pt x="0" y="1019"/>
                </a:lnTo>
                <a:lnTo>
                  <a:pt x="0" y="339"/>
                </a:lnTo>
              </a:path>
            </a:pathLst>
          </a:custGeom>
          <a:gradFill>
            <a:gsLst>
              <a:gs pos="0">
                <a:srgbClr val="EDEDED"/>
              </a:gs>
              <a:gs pos="100000">
                <a:srgbClr val="BCBCBC"/>
              </a:gs>
            </a:gsLst>
            <a:lin ang="5400000"/>
          </a:gradFill>
          <a:ln w="9360">
            <a:solidFill>
              <a:srgbClr val="000000"/>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Atlases Distributed With AFNI
Anatomy Toolbox: Prob. Maps, Max. Prob. Maps</a:t>
            </a:r>
            <a:endParaRPr lang="en-US" sz="2400" b="0" strike="noStrike" spc="-1">
              <a:solidFill>
                <a:srgbClr val="000000"/>
              </a:solidFill>
              <a:uFill>
                <a:solidFill>
                  <a:srgbClr val="FFFFFF"/>
                </a:solidFill>
              </a:uFill>
              <a:latin typeface="Times New Roman"/>
            </a:endParaRPr>
          </a:p>
        </p:txBody>
      </p:sp>
      <p:sp>
        <p:nvSpPr>
          <p:cNvPr id="626" name="Line 2"/>
          <p:cNvSpPr/>
          <p:nvPr/>
        </p:nvSpPr>
        <p:spPr>
          <a:xfrm>
            <a:off x="1066680" y="838080"/>
            <a:ext cx="6629400" cy="1800"/>
          </a:xfrm>
          <a:prstGeom prst="line">
            <a:avLst/>
          </a:prstGeom>
          <a:ln w="38160">
            <a:solidFill>
              <a:srgbClr val="FF00FF"/>
            </a:solidFill>
            <a:miter/>
          </a:ln>
        </p:spPr>
        <p:style>
          <a:lnRef idx="0">
            <a:scrgbClr r="0" g="0" b="0"/>
          </a:lnRef>
          <a:fillRef idx="0">
            <a:scrgbClr r="0" g="0" b="0"/>
          </a:fillRef>
          <a:effectRef idx="0">
            <a:scrgbClr r="0" g="0" b="0"/>
          </a:effectRef>
          <a:fontRef idx="minor"/>
        </p:style>
      </p:sp>
      <p:sp>
        <p:nvSpPr>
          <p:cNvPr id="627" name="CustomShape 3"/>
          <p:cNvSpPr/>
          <p:nvPr/>
        </p:nvSpPr>
        <p:spPr>
          <a:xfrm>
            <a:off x="304920" y="914400"/>
            <a:ext cx="8229600" cy="1219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CA_N27_MPM, CA_N27_ML, CA_N27_PM: Anatomy Toolbox's atlases with some created from cytoarchitectonic studies of 10 human post-mortem brains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Generously contributed by Simon Eickhoff, Katrin Amunts and Karl Zilles of IME, Julich, Germany</a:t>
            </a:r>
            <a:endParaRPr lang="en-US" sz="2400" b="0" strike="noStrike" spc="-1">
              <a:solidFill>
                <a:srgbClr val="000000"/>
              </a:solidFill>
              <a:uFill>
                <a:solidFill>
                  <a:srgbClr val="FFFFFF"/>
                </a:solidFill>
              </a:uFill>
              <a:latin typeface="Times New Roman"/>
            </a:endParaRPr>
          </a:p>
          <a:p>
            <a:pPr marL="231480" indent="-225360">
              <a:lnSpc>
                <a:spcPct val="100000"/>
              </a:lnSpc>
            </a:pPr>
            <a:endParaRPr lang="en-US" sz="2400" b="0" strike="noStrike" spc="-1">
              <a:solidFill>
                <a:srgbClr val="000000"/>
              </a:solidFill>
              <a:uFill>
                <a:solidFill>
                  <a:srgbClr val="FFFFFF"/>
                </a:solidFill>
              </a:uFill>
              <a:latin typeface="Times New Roman"/>
            </a:endParaRPr>
          </a:p>
        </p:txBody>
      </p:sp>
      <p:pic>
        <p:nvPicPr>
          <p:cNvPr id="628" name="Picture 627"/>
          <p:cNvPicPr/>
          <p:nvPr/>
        </p:nvPicPr>
        <p:blipFill>
          <a:blip r:embed="rId3"/>
          <a:stretch/>
        </p:blipFill>
        <p:spPr>
          <a:xfrm>
            <a:off x="660240" y="2101680"/>
            <a:ext cx="3683160" cy="4527720"/>
          </a:xfrm>
          <a:prstGeom prst="rect">
            <a:avLst/>
          </a:prstGeom>
          <a:ln>
            <a:noFill/>
          </a:ln>
        </p:spPr>
      </p:pic>
      <p:pic>
        <p:nvPicPr>
          <p:cNvPr id="629" name="Picture 628"/>
          <p:cNvPicPr/>
          <p:nvPr/>
        </p:nvPicPr>
        <p:blipFill>
          <a:blip r:embed="rId4"/>
          <a:stretch/>
        </p:blipFill>
        <p:spPr>
          <a:xfrm>
            <a:off x="4952880" y="2133720"/>
            <a:ext cx="3621240" cy="4451400"/>
          </a:xfrm>
          <a:prstGeom prst="rect">
            <a:avLst/>
          </a:prstGeom>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Atlases Distributed With AFNI:
Anatomy Toolbox: MacroLabels</a:t>
            </a:r>
            <a:endParaRPr lang="en-US" sz="2400" b="0" strike="noStrike" spc="-1">
              <a:solidFill>
                <a:srgbClr val="000000"/>
              </a:solidFill>
              <a:uFill>
                <a:solidFill>
                  <a:srgbClr val="FFFFFF"/>
                </a:solidFill>
              </a:uFill>
              <a:latin typeface="Times New Roman"/>
            </a:endParaRPr>
          </a:p>
        </p:txBody>
      </p:sp>
      <p:sp>
        <p:nvSpPr>
          <p:cNvPr id="631" name="Line 2"/>
          <p:cNvSpPr/>
          <p:nvPr/>
        </p:nvSpPr>
        <p:spPr>
          <a:xfrm>
            <a:off x="1066680" y="838080"/>
            <a:ext cx="6629400" cy="1800"/>
          </a:xfrm>
          <a:prstGeom prst="line">
            <a:avLst/>
          </a:prstGeom>
          <a:ln w="38160">
            <a:solidFill>
              <a:srgbClr val="FF00FF"/>
            </a:solidFill>
            <a:miter/>
          </a:ln>
        </p:spPr>
        <p:style>
          <a:lnRef idx="0">
            <a:scrgbClr r="0" g="0" b="0"/>
          </a:lnRef>
          <a:fillRef idx="0">
            <a:scrgbClr r="0" g="0" b="0"/>
          </a:fillRef>
          <a:effectRef idx="0">
            <a:scrgbClr r="0" g="0" b="0"/>
          </a:effectRef>
          <a:fontRef idx="minor"/>
        </p:style>
      </p:sp>
      <p:sp>
        <p:nvSpPr>
          <p:cNvPr id="632" name="CustomShape 3"/>
          <p:cNvSpPr/>
          <p:nvPr/>
        </p:nvSpPr>
        <p:spPr>
          <a:xfrm>
            <a:off x="304920" y="914400"/>
            <a:ext cx="8229600" cy="1219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CA_N27_MPM, CA_N27_ML, CA_N27_PM: Anatomy Toolbox's atlases with some created from cytoarchitectonic studies of 10 human post-mortem brains</a:t>
            </a:r>
            <a:endParaRPr lang="en-US" sz="2400" b="0" strike="noStrike" spc="-1">
              <a:solidFill>
                <a:srgbClr val="000000"/>
              </a:solidFill>
              <a:uFill>
                <a:solidFill>
                  <a:srgbClr val="FFFFFF"/>
                </a:solidFill>
              </a:uFill>
              <a:latin typeface="Times New Roman"/>
            </a:endParaRPr>
          </a:p>
          <a:p>
            <a:pPr marL="5619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Generously contributed by Simon Eickhoff, Katrin Amunts and Karl Zilles of IME, Julich, Germany</a:t>
            </a:r>
            <a:endParaRPr lang="en-US" sz="2400" b="0" strike="noStrike" spc="-1">
              <a:solidFill>
                <a:srgbClr val="000000"/>
              </a:solidFill>
              <a:uFill>
                <a:solidFill>
                  <a:srgbClr val="FFFFFF"/>
                </a:solidFill>
              </a:uFill>
              <a:latin typeface="Times New Roman"/>
            </a:endParaRPr>
          </a:p>
          <a:p>
            <a:pPr marL="231480" indent="-225360">
              <a:lnSpc>
                <a:spcPct val="100000"/>
              </a:lnSpc>
            </a:pPr>
            <a:endParaRPr lang="en-US" sz="2400" b="0" strike="noStrike" spc="-1">
              <a:solidFill>
                <a:srgbClr val="000000"/>
              </a:solidFill>
              <a:uFill>
                <a:solidFill>
                  <a:srgbClr val="FFFFFF"/>
                </a:solidFill>
              </a:uFill>
              <a:latin typeface="Times New Roman"/>
            </a:endParaRPr>
          </a:p>
        </p:txBody>
      </p:sp>
      <p:pic>
        <p:nvPicPr>
          <p:cNvPr id="633" name="Picture 632"/>
          <p:cNvPicPr/>
          <p:nvPr/>
        </p:nvPicPr>
        <p:blipFill>
          <a:blip r:embed="rId3"/>
          <a:stretch/>
        </p:blipFill>
        <p:spPr>
          <a:xfrm>
            <a:off x="762120" y="2057400"/>
            <a:ext cx="3719520" cy="4572000"/>
          </a:xfrm>
          <a:prstGeom prst="rect">
            <a:avLst/>
          </a:prstGeom>
          <a:ln>
            <a:noFill/>
          </a:ln>
        </p:spPr>
      </p:pic>
      <p:sp>
        <p:nvSpPr>
          <p:cNvPr id="634" name="TextShape 4"/>
          <p:cNvSpPr txBox="1"/>
          <p:nvPr/>
        </p:nvSpPr>
        <p:spPr>
          <a:xfrm>
            <a:off x="4754520" y="1922400"/>
            <a:ext cx="3657600" cy="4572000"/>
          </a:xfrm>
          <a:prstGeom prst="rect">
            <a:avLst/>
          </a:prstGeom>
          <a:blipFill>
            <a:blip r:embed="rId4"/>
            <a:stretch>
              <a:fillRect/>
            </a:stretch>
          </a:blipFill>
          <a:ln>
            <a:noFill/>
          </a:ln>
        </p:spPr>
        <p:txBody>
          <a:bodyPr lIns="90000" tIns="46800" rIns="90000" bIns="46800" anchor="ctr"/>
          <a:lstStyle/>
          <a:p>
            <a:pPr algn="ctr"/>
            <a:endParaRPr lang="en-US" sz="2400" b="0" strike="noStrike" spc="-1">
              <a:solidFill>
                <a:srgbClr val="000000"/>
              </a:solidFill>
              <a:uFill>
                <a:solidFill>
                  <a:srgbClr val="FFFFFF"/>
                </a:solidFill>
              </a:uFill>
              <a:latin typeface="Times New Roman"/>
            </a:endParaRPr>
          </a:p>
          <a:p>
            <a:pPr algn="ct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5" name="CustomShape 1"/>
          <p:cNvSpPr/>
          <p:nvPr/>
        </p:nvSpPr>
        <p:spPr>
          <a:xfrm>
            <a:off x="533520" y="152280"/>
            <a:ext cx="77724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000" b="1" strike="noStrike" spc="-1">
                <a:solidFill>
                  <a:srgbClr val="000000"/>
                </a:solidFill>
                <a:uFill>
                  <a:solidFill>
                    <a:srgbClr val="FFFFFF"/>
                  </a:solidFill>
                </a:uFill>
                <a:latin typeface="Arial"/>
              </a:rPr>
              <a:t>Atlases Distributed With AFNI:
Desai PMaps and MPMs</a:t>
            </a:r>
            <a:endParaRPr lang="en-US" sz="2400" b="0" strike="noStrike" spc="-1">
              <a:solidFill>
                <a:srgbClr val="000000"/>
              </a:solidFill>
              <a:uFill>
                <a:solidFill>
                  <a:srgbClr val="FFFFFF"/>
                </a:solidFill>
              </a:uFill>
              <a:latin typeface="Times New Roman"/>
            </a:endParaRPr>
          </a:p>
        </p:txBody>
      </p:sp>
      <p:sp>
        <p:nvSpPr>
          <p:cNvPr id="636" name="Line 2"/>
          <p:cNvSpPr/>
          <p:nvPr/>
        </p:nvSpPr>
        <p:spPr>
          <a:xfrm>
            <a:off x="1066680" y="838080"/>
            <a:ext cx="6629400" cy="1800"/>
          </a:xfrm>
          <a:prstGeom prst="line">
            <a:avLst/>
          </a:prstGeom>
          <a:ln w="38160">
            <a:solidFill>
              <a:srgbClr val="FF00FF"/>
            </a:solidFill>
            <a:miter/>
          </a:ln>
        </p:spPr>
        <p:style>
          <a:lnRef idx="0">
            <a:scrgbClr r="0" g="0" b="0"/>
          </a:lnRef>
          <a:fillRef idx="0">
            <a:scrgbClr r="0" g="0" b="0"/>
          </a:fillRef>
          <a:effectRef idx="0">
            <a:scrgbClr r="0" g="0" b="0"/>
          </a:effectRef>
          <a:fontRef idx="minor"/>
        </p:style>
      </p:sp>
      <p:sp>
        <p:nvSpPr>
          <p:cNvPr id="637" name="CustomShape 3"/>
          <p:cNvSpPr/>
          <p:nvPr/>
        </p:nvSpPr>
        <p:spPr>
          <a:xfrm>
            <a:off x="304920" y="914400"/>
            <a:ext cx="8229600" cy="1219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800" b="0" strike="noStrike" spc="-1">
                <a:solidFill>
                  <a:srgbClr val="000000"/>
                </a:solidFill>
                <a:uFill>
                  <a:solidFill>
                    <a:srgbClr val="FFFFFF"/>
                  </a:solidFill>
                </a:uFill>
                <a:latin typeface="Arial"/>
              </a:rPr>
              <a:t>Atlases generated with typical AFNI pipeline using @auto_tlrc and FreeSurfer segmentation across multiple subjects</a:t>
            </a:r>
            <a:endParaRPr lang="en-US" sz="2400" b="0" strike="noStrike" spc="-1">
              <a:solidFill>
                <a:srgbClr val="000000"/>
              </a:solidFill>
              <a:uFill>
                <a:solidFill>
                  <a:srgbClr val="FFFFFF"/>
                </a:solidFill>
              </a:uFill>
              <a:latin typeface="Times New Roman"/>
            </a:endParaRPr>
          </a:p>
        </p:txBody>
      </p:sp>
      <p:pic>
        <p:nvPicPr>
          <p:cNvPr id="638" name="Picture 637"/>
          <p:cNvPicPr/>
          <p:nvPr/>
        </p:nvPicPr>
        <p:blipFill>
          <a:blip r:embed="rId3"/>
          <a:stretch/>
        </p:blipFill>
        <p:spPr>
          <a:xfrm>
            <a:off x="517680" y="2119320"/>
            <a:ext cx="3576600" cy="4300560"/>
          </a:xfrm>
          <a:prstGeom prst="rect">
            <a:avLst/>
          </a:prstGeom>
          <a:ln>
            <a:noFill/>
          </a:ln>
        </p:spPr>
      </p:pic>
      <p:pic>
        <p:nvPicPr>
          <p:cNvPr id="639" name="Picture 638"/>
          <p:cNvPicPr/>
          <p:nvPr/>
        </p:nvPicPr>
        <p:blipFill>
          <a:blip r:embed="rId4"/>
          <a:stretch/>
        </p:blipFill>
        <p:spPr>
          <a:xfrm>
            <a:off x="4867200" y="2066760"/>
            <a:ext cx="3759120" cy="4516560"/>
          </a:xfrm>
          <a:prstGeom prst="rect">
            <a:avLst/>
          </a:prstGeom>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0" name="Picture 639"/>
          <p:cNvPicPr/>
          <p:nvPr/>
        </p:nvPicPr>
        <p:blipFill>
          <a:blip r:embed="rId3"/>
          <a:stretch/>
        </p:blipFill>
        <p:spPr>
          <a:xfrm>
            <a:off x="1920960" y="1828800"/>
            <a:ext cx="5486400" cy="3038400"/>
          </a:xfrm>
          <a:prstGeom prst="rect">
            <a:avLst/>
          </a:prstGeom>
          <a:ln>
            <a:noFill/>
          </a:ln>
        </p:spPr>
      </p:pic>
      <p:sp>
        <p:nvSpPr>
          <p:cNvPr id="641" name="CustomShape 1"/>
          <p:cNvSpPr/>
          <p:nvPr/>
        </p:nvSpPr>
        <p:spPr>
          <a:xfrm>
            <a:off x="2193840" y="1006560"/>
            <a:ext cx="4937040" cy="63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642" name="CustomShape 2"/>
          <p:cNvSpPr/>
          <p:nvPr/>
        </p:nvSpPr>
        <p:spPr>
          <a:xfrm>
            <a:off x="2193840" y="1006560"/>
            <a:ext cx="5430960" cy="455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US" sz="2400" b="0" strike="noStrike" spc="-1">
                <a:solidFill>
                  <a:srgbClr val="000000"/>
                </a:solidFill>
                <a:uFill>
                  <a:solidFill>
                    <a:srgbClr val="FFFFFF"/>
                  </a:solidFill>
                </a:uFill>
                <a:latin typeface="Times New Roman"/>
              </a:rPr>
              <a:t>Talairach Daemon (TT_Daemon) problem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3" name="CustomShape 1"/>
          <p:cNvSpPr/>
          <p:nvPr/>
        </p:nvSpPr>
        <p:spPr>
          <a:xfrm>
            <a:off x="685800" y="336600"/>
            <a:ext cx="7772400" cy="685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600" b="0" strike="noStrike" spc="-1">
                <a:solidFill>
                  <a:srgbClr val="000000"/>
                </a:solidFill>
                <a:uFill>
                  <a:solidFill>
                    <a:srgbClr val="FFFFFF"/>
                  </a:solidFill>
                </a:uFill>
                <a:latin typeface="Arial"/>
              </a:rPr>
              <a:t>Some fun and useful things to do with </a:t>
            </a:r>
            <a:r>
              <a:rPr lang="en-US" sz="1600" b="0" strike="noStrike" spc="-1">
                <a:solidFill>
                  <a:srgbClr val="000000"/>
                </a:solidFill>
                <a:uFill>
                  <a:solidFill>
                    <a:srgbClr val="FFFFFF"/>
                  </a:solidFill>
                </a:uFill>
                <a:latin typeface="Courier New"/>
              </a:rPr>
              <a:t>+tlrc</a:t>
            </a:r>
            <a:r>
              <a:rPr lang="en-US" sz="1600" b="0" strike="noStrike" spc="-1">
                <a:solidFill>
                  <a:srgbClr val="000000"/>
                </a:solidFill>
                <a:uFill>
                  <a:solidFill>
                    <a:srgbClr val="FFFFFF"/>
                  </a:solidFill>
                </a:uFill>
                <a:latin typeface="Arial"/>
              </a:rPr>
              <a:t> datasets are on the 2D slice viewer Right click to get menu:</a:t>
            </a:r>
            <a:endParaRPr lang="en-US" sz="2400" b="0" strike="noStrike" spc="-1">
              <a:solidFill>
                <a:srgbClr val="000000"/>
              </a:solidFill>
              <a:uFill>
                <a:solidFill>
                  <a:srgbClr val="FFFFFF"/>
                </a:solidFill>
              </a:uFill>
              <a:latin typeface="Times New Roman"/>
            </a:endParaRPr>
          </a:p>
        </p:txBody>
      </p:sp>
      <p:sp>
        <p:nvSpPr>
          <p:cNvPr id="644" name="CustomShape 2"/>
          <p:cNvSpPr/>
          <p:nvPr/>
        </p:nvSpPr>
        <p:spPr>
          <a:xfrm>
            <a:off x="888840" y="3673440"/>
            <a:ext cx="3235320" cy="2706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3560">
              <a:lnSpc>
                <a:spcPct val="90000"/>
              </a:lnSpc>
            </a:pPr>
            <a:r>
              <a:rPr lang="en-US" sz="1600" b="0" strike="noStrike" spc="-1">
                <a:solidFill>
                  <a:srgbClr val="000000"/>
                </a:solidFill>
                <a:uFill>
                  <a:solidFill>
                    <a:srgbClr val="FFFFFF"/>
                  </a:solidFill>
                </a:uFill>
                <a:latin typeface="Arial"/>
              </a:rPr>
              <a:t>	Lets you jump to centroid of regions to current default atlas (set by AFNI_ATLAS_COLORS) Works in </a:t>
            </a:r>
            <a:r>
              <a:rPr lang="en-US" sz="1600" b="0" strike="noStrike" spc="-1">
                <a:solidFill>
                  <a:srgbClr val="000000"/>
                </a:solidFill>
                <a:uFill>
                  <a:solidFill>
                    <a:srgbClr val="FFFFFF"/>
                  </a:solidFill>
                </a:uFill>
                <a:latin typeface="Courier New"/>
              </a:rPr>
              <a:t>+orig</a:t>
            </a:r>
            <a:r>
              <a:rPr lang="en-US" sz="1600" b="0" strike="noStrike" spc="-1">
                <a:solidFill>
                  <a:srgbClr val="000000"/>
                </a:solidFill>
                <a:uFill>
                  <a:solidFill>
                    <a:srgbClr val="FFFFFF"/>
                  </a:solidFill>
                </a:uFill>
                <a:latin typeface="Arial"/>
              </a:rPr>
              <a:t> too</a:t>
            </a:r>
            <a:endParaRPr lang="en-US" sz="2400" b="0" strike="noStrike" spc="-1">
              <a:solidFill>
                <a:srgbClr val="000000"/>
              </a:solidFill>
              <a:uFill>
                <a:solidFill>
                  <a:srgbClr val="FFFFFF"/>
                </a:solidFill>
              </a:uFill>
              <a:latin typeface="Times New Roman"/>
            </a:endParaRPr>
          </a:p>
        </p:txBody>
      </p:sp>
      <p:sp>
        <p:nvSpPr>
          <p:cNvPr id="645" name="CustomShape 3"/>
          <p:cNvSpPr/>
          <p:nvPr/>
        </p:nvSpPr>
        <p:spPr>
          <a:xfrm>
            <a:off x="-142920" y="2739960"/>
            <a:ext cx="3871800" cy="561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560160" lvl="1" indent="-220680">
              <a:lnSpc>
                <a:spcPct val="9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 </a:t>
            </a:r>
            <a:r>
              <a:rPr lang="en-US" sz="1600" b="1" strike="noStrike" spc="-1">
                <a:solidFill>
                  <a:srgbClr val="FF0003"/>
                </a:solidFill>
                <a:uFill>
                  <a:solidFill>
                    <a:srgbClr val="FFFFFF"/>
                  </a:solidFill>
                </a:uFill>
                <a:latin typeface="Courier New"/>
                <a:ea typeface="msmincho"/>
              </a:rPr>
              <a:t>[</a:t>
            </a:r>
            <a:r>
              <a:rPr lang="en-US" sz="1600" b="1" u="sng" strike="noStrike" spc="-1">
                <a:solidFill>
                  <a:srgbClr val="0205FF"/>
                </a:solidFill>
                <a:uFill>
                  <a:solidFill>
                    <a:srgbClr val="FFFFFF"/>
                  </a:solidFill>
                </a:uFill>
                <a:latin typeface="Courier New"/>
                <a:ea typeface="msmincho"/>
              </a:rPr>
              <a:t>Go to Atlas Location</a:t>
            </a:r>
            <a:r>
              <a:rPr lang="en-US" sz="1600" b="1" strike="noStrike" spc="-1">
                <a:solidFill>
                  <a:srgbClr val="FF0003"/>
                </a:solidFill>
                <a:uFill>
                  <a:solidFill>
                    <a:srgbClr val="FFFFFF"/>
                  </a:solidFill>
                </a:uFill>
                <a:latin typeface="Courier New"/>
                <a:ea typeface="msmincho"/>
              </a:rPr>
              <a:t>]</a:t>
            </a:r>
            <a:endParaRPr lang="en-US" sz="2400" b="0" strike="noStrike" spc="-1">
              <a:solidFill>
                <a:srgbClr val="000000"/>
              </a:solidFill>
              <a:uFill>
                <a:solidFill>
                  <a:srgbClr val="FFFFFF"/>
                </a:solidFill>
              </a:uFill>
              <a:latin typeface="Times New Roman"/>
            </a:endParaRPr>
          </a:p>
        </p:txBody>
      </p:sp>
      <p:pic>
        <p:nvPicPr>
          <p:cNvPr id="646" name="Picture 645"/>
          <p:cNvPicPr/>
          <p:nvPr/>
        </p:nvPicPr>
        <p:blipFill>
          <a:blip r:embed="rId3"/>
          <a:stretch/>
        </p:blipFill>
        <p:spPr>
          <a:xfrm>
            <a:off x="3232080" y="731880"/>
            <a:ext cx="2114640" cy="2444760"/>
          </a:xfrm>
          <a:prstGeom prst="rect">
            <a:avLst/>
          </a:prstGeom>
          <a:ln>
            <a:noFill/>
          </a:ln>
        </p:spPr>
      </p:pic>
      <p:sp>
        <p:nvSpPr>
          <p:cNvPr id="647" name="CustomShape 4"/>
          <p:cNvSpPr/>
          <p:nvPr/>
        </p:nvSpPr>
        <p:spPr>
          <a:xfrm>
            <a:off x="4022640" y="2184480"/>
            <a:ext cx="1403280" cy="295200"/>
          </a:xfrm>
          <a:prstGeom prst="ellipse">
            <a:avLst/>
          </a:prstGeom>
          <a:noFill/>
          <a:ln w="38160">
            <a:solidFill>
              <a:srgbClr val="FF0000"/>
            </a:solidFill>
            <a:miter/>
          </a:ln>
        </p:spPr>
        <p:style>
          <a:lnRef idx="0">
            <a:scrgbClr r="0" g="0" b="0"/>
          </a:lnRef>
          <a:fillRef idx="0">
            <a:scrgbClr r="0" g="0" b="0"/>
          </a:fillRef>
          <a:effectRef idx="0">
            <a:scrgbClr r="0" g="0" b="0"/>
          </a:effectRef>
          <a:fontRef idx="minor"/>
        </p:style>
      </p:sp>
      <p:pic>
        <p:nvPicPr>
          <p:cNvPr id="648" name="Picture 647"/>
          <p:cNvPicPr/>
          <p:nvPr/>
        </p:nvPicPr>
        <p:blipFill>
          <a:blip r:embed="rId4"/>
          <a:stretch/>
        </p:blipFill>
        <p:spPr>
          <a:xfrm>
            <a:off x="4438800" y="2925720"/>
            <a:ext cx="2693880" cy="3753000"/>
          </a:xfrm>
          <a:prstGeom prst="rect">
            <a:avLst/>
          </a:prstGeom>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9" name="CustomShape 1"/>
          <p:cNvSpPr/>
          <p:nvPr/>
        </p:nvSpPr>
        <p:spPr>
          <a:xfrm>
            <a:off x="685800" y="685800"/>
            <a:ext cx="2590920" cy="380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560160" lvl="1" indent="-220680">
              <a:lnSpc>
                <a:spcPct val="100000"/>
              </a:lnSpc>
              <a:buClr>
                <a:srgbClr val="000000"/>
              </a:buClr>
              <a:buSzPct val="70000"/>
              <a:buFont typeface="Wingdings" charset="2"/>
              <a:buChar char=""/>
            </a:pPr>
            <a:r>
              <a:rPr lang="en-US" sz="1600" b="0" strike="noStrike" spc="-1">
                <a:solidFill>
                  <a:srgbClr val="000000"/>
                </a:solidFill>
                <a:uFill>
                  <a:solidFill>
                    <a:srgbClr val="FFFFFF"/>
                  </a:solidFill>
                </a:uFill>
                <a:latin typeface="Arial"/>
                <a:ea typeface="msmincho"/>
              </a:rPr>
              <a:t>  </a:t>
            </a:r>
            <a:r>
              <a:rPr lang="en-US" sz="1600" b="1" strike="noStrike" spc="-1">
                <a:solidFill>
                  <a:srgbClr val="FF0003"/>
                </a:solidFill>
                <a:uFill>
                  <a:solidFill>
                    <a:srgbClr val="FFFFFF"/>
                  </a:solidFill>
                </a:uFill>
                <a:latin typeface="Courier New"/>
                <a:ea typeface="msmincho"/>
              </a:rPr>
              <a:t>[</a:t>
            </a:r>
            <a:r>
              <a:rPr lang="en-US" sz="1600" b="1" u="sng" strike="noStrike" spc="-1">
                <a:solidFill>
                  <a:srgbClr val="0205FF"/>
                </a:solidFill>
                <a:uFill>
                  <a:solidFill>
                    <a:srgbClr val="FFFFFF"/>
                  </a:solidFill>
                </a:uFill>
                <a:latin typeface="Courier New"/>
                <a:ea typeface="msmincho"/>
              </a:rPr>
              <a:t>Where am I?</a:t>
            </a:r>
            <a:r>
              <a:rPr lang="en-US" sz="1600" b="1" strike="noStrike" spc="-1">
                <a:solidFill>
                  <a:srgbClr val="FF0003"/>
                </a:solidFill>
                <a:uFill>
                  <a:solidFill>
                    <a:srgbClr val="FFFFFF"/>
                  </a:solidFill>
                </a:uFill>
                <a:latin typeface="Courier New"/>
                <a:ea typeface="msmincho"/>
              </a:rPr>
              <a:t>]</a:t>
            </a:r>
            <a:endParaRPr lang="en-US" sz="2400" b="0" strike="noStrike" spc="-1">
              <a:solidFill>
                <a:srgbClr val="000000"/>
              </a:solidFill>
              <a:uFill>
                <a:solidFill>
                  <a:srgbClr val="FFFFFF"/>
                </a:solidFill>
              </a:uFill>
              <a:latin typeface="Times New Roman"/>
            </a:endParaRPr>
          </a:p>
        </p:txBody>
      </p:sp>
      <p:sp>
        <p:nvSpPr>
          <p:cNvPr id="650" name="CustomShape 2"/>
          <p:cNvSpPr/>
          <p:nvPr/>
        </p:nvSpPr>
        <p:spPr>
          <a:xfrm>
            <a:off x="152280" y="1447920"/>
            <a:ext cx="3068640" cy="459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31480" indent="-223560">
              <a:lnSpc>
                <a:spcPct val="100000"/>
              </a:lnSpc>
            </a:pPr>
            <a:r>
              <a:rPr lang="en-US" sz="1700" b="0" strike="noStrike" spc="-1">
                <a:solidFill>
                  <a:srgbClr val="000000"/>
                </a:solidFill>
                <a:uFill>
                  <a:solidFill>
                    <a:srgbClr val="FFFFFF"/>
                  </a:solidFill>
                </a:uFill>
                <a:latin typeface="Arial"/>
              </a:rPr>
              <a:t>	</a:t>
            </a:r>
            <a:r>
              <a:rPr lang="en-US" sz="1900" b="0" strike="noStrike" spc="-1">
                <a:solidFill>
                  <a:srgbClr val="000000"/>
                </a:solidFill>
                <a:uFill>
                  <a:solidFill>
                    <a:srgbClr val="FFFFFF"/>
                  </a:solidFill>
                </a:uFill>
                <a:latin typeface="Arial"/>
              </a:rPr>
              <a:t>Shows you where you are in various atlases and spaces </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900" b="0" i="1" strike="noStrike" spc="-1">
                <a:solidFill>
                  <a:srgbClr val="000000"/>
                </a:solidFill>
                <a:uFill>
                  <a:solidFill>
                    <a:srgbClr val="FFFFFF"/>
                  </a:solidFill>
                </a:uFill>
                <a:latin typeface="Arial"/>
              </a:rPr>
              <a:t>	(works in </a:t>
            </a:r>
            <a:r>
              <a:rPr lang="en-US" sz="1900" b="0" i="1" strike="noStrike" spc="-1">
                <a:solidFill>
                  <a:srgbClr val="000000"/>
                </a:solidFill>
                <a:uFill>
                  <a:solidFill>
                    <a:srgbClr val="FFFFFF"/>
                  </a:solidFill>
                </a:uFill>
                <a:latin typeface="Courier New"/>
              </a:rPr>
              <a:t>+orig</a:t>
            </a:r>
            <a:r>
              <a:rPr lang="en-US" sz="1900" b="0" i="1" strike="noStrike" spc="-1">
                <a:solidFill>
                  <a:srgbClr val="000000"/>
                </a:solidFill>
                <a:uFill>
                  <a:solidFill>
                    <a:srgbClr val="FFFFFF"/>
                  </a:solidFill>
                </a:uFill>
                <a:latin typeface="Arial"/>
              </a:rPr>
              <a:t> too, if you have a transformed parent)</a:t>
            </a: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900" b="0" strike="noStrike" spc="-1">
                <a:solidFill>
                  <a:srgbClr val="000000"/>
                </a:solidFill>
                <a:uFill>
                  <a:solidFill>
                    <a:srgbClr val="FFFFFF"/>
                  </a:solidFill>
                </a:uFill>
                <a:latin typeface="Arial"/>
              </a:rPr>
              <a:t>	For atlas installation, and much, much more, see help in command line version:</a:t>
            </a: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900" b="0" strike="noStrike" spc="-1">
                <a:solidFill>
                  <a:srgbClr val="000000"/>
                </a:solidFill>
                <a:uFill>
                  <a:solidFill>
                    <a:srgbClr val="FFFFFF"/>
                  </a:solidFill>
                </a:uFill>
                <a:latin typeface="Arial"/>
              </a:rPr>
              <a:t>	</a:t>
            </a:r>
            <a:r>
              <a:rPr lang="en-US" sz="1800" b="1" strike="noStrike" spc="-1">
                <a:solidFill>
                  <a:srgbClr val="000000"/>
                </a:solidFill>
                <a:uFill>
                  <a:solidFill>
                    <a:srgbClr val="FFFFFF"/>
                  </a:solidFill>
                </a:uFill>
                <a:latin typeface="Courier New"/>
              </a:rPr>
              <a:t>whereami -help</a:t>
            </a:r>
            <a:r>
              <a:rPr lang="en-US" sz="1900" b="0" strike="noStrike" spc="-1">
                <a:solidFill>
                  <a:srgbClr val="000000"/>
                </a:solidFill>
                <a:uFill>
                  <a:solidFill>
                    <a:srgbClr val="FFFFFF"/>
                  </a:solidFill>
                </a:uFill>
                <a:latin typeface="Arial"/>
              </a:rPr>
              <a:t> </a:t>
            </a:r>
            <a:endParaRPr lang="en-US" sz="2400" b="0" strike="noStrike" spc="-1">
              <a:solidFill>
                <a:srgbClr val="000000"/>
              </a:solidFill>
              <a:uFill>
                <a:solidFill>
                  <a:srgbClr val="FFFFFF"/>
                </a:solidFill>
              </a:uFill>
              <a:latin typeface="Times New Roman"/>
            </a:endParaRPr>
          </a:p>
        </p:txBody>
      </p:sp>
      <p:pic>
        <p:nvPicPr>
          <p:cNvPr id="651" name="Picture 650"/>
          <p:cNvPicPr/>
          <p:nvPr/>
        </p:nvPicPr>
        <p:blipFill>
          <a:blip r:embed="rId3"/>
          <a:stretch/>
        </p:blipFill>
        <p:spPr>
          <a:xfrm>
            <a:off x="3220920" y="365040"/>
            <a:ext cx="5558040" cy="5851440"/>
          </a:xfrm>
          <a:prstGeom prst="rect">
            <a:avLst/>
          </a:prstGeom>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16E3"/>
        </a:solidFill>
        <a:effectLst/>
      </p:bgPr>
    </p:bg>
    <p:spTree>
      <p:nvGrpSpPr>
        <p:cNvPr id="1" name=""/>
        <p:cNvGrpSpPr/>
        <p:nvPr/>
      </p:nvGrpSpPr>
      <p:grpSpPr>
        <a:xfrm>
          <a:off x="0" y="0"/>
          <a:ext cx="0" cy="0"/>
          <a:chOff x="0" y="0"/>
          <a:chExt cx="0" cy="0"/>
        </a:xfrm>
      </p:grpSpPr>
      <p:sp>
        <p:nvSpPr>
          <p:cNvPr id="652" name="CustomShape 1"/>
          <p:cNvSpPr/>
          <p:nvPr/>
        </p:nvSpPr>
        <p:spPr>
          <a:xfrm>
            <a:off x="457200" y="228600"/>
            <a:ext cx="8381880" cy="9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CCFFFF"/>
              </a:buClr>
              <a:buFont typeface="Arial"/>
              <a:buChar char="•"/>
            </a:pPr>
            <a:r>
              <a:rPr lang="en-US" sz="2000" b="0" strike="noStrike" spc="-1">
                <a:solidFill>
                  <a:srgbClr val="CCFFFF"/>
                </a:solidFill>
                <a:uFill>
                  <a:solidFill>
                    <a:srgbClr val="FFFFFF"/>
                  </a:solidFill>
                </a:uFill>
                <a:latin typeface="Arial"/>
                <a:ea typeface="SimSun"/>
              </a:rPr>
              <a:t> </a:t>
            </a:r>
            <a:r>
              <a:rPr lang="en-US" sz="2000" b="1" strike="noStrike" spc="-1">
                <a:solidFill>
                  <a:srgbClr val="FFFF01"/>
                </a:solidFill>
                <a:uFill>
                  <a:solidFill>
                    <a:srgbClr val="FFFFFF"/>
                  </a:solidFill>
                </a:uFill>
                <a:latin typeface="Courier New"/>
                <a:ea typeface="SimSun"/>
              </a:rPr>
              <a:t>whereami</a:t>
            </a:r>
            <a:r>
              <a:rPr lang="en-US" sz="2000" b="0" strike="noStrike" spc="-1">
                <a:solidFill>
                  <a:srgbClr val="CCFFFF"/>
                </a:solidFill>
                <a:uFill>
                  <a:solidFill>
                    <a:srgbClr val="FFFFFF"/>
                  </a:solidFill>
                </a:uFill>
                <a:latin typeface="Arial"/>
                <a:ea typeface="SimSun"/>
              </a:rPr>
              <a:t> can provide the user with more detailed information regarding the output of </a:t>
            </a:r>
            <a:r>
              <a:rPr lang="en-US" sz="2000" b="1" strike="noStrike" spc="-1">
                <a:solidFill>
                  <a:srgbClr val="CCFFFF"/>
                </a:solidFill>
                <a:uFill>
                  <a:solidFill>
                    <a:srgbClr val="FFFFFF"/>
                  </a:solidFill>
                </a:uFill>
                <a:latin typeface="Courier New"/>
                <a:ea typeface="SimSun"/>
              </a:rPr>
              <a:t>3dclust</a:t>
            </a:r>
            <a:r>
              <a:rPr lang="en-US" sz="1800" b="0" strike="noStrike" spc="-1">
                <a:solidFill>
                  <a:srgbClr val="CCFFFF"/>
                </a:solidFill>
                <a:uFill>
                  <a:solidFill>
                    <a:srgbClr val="FFFFFF"/>
                  </a:solidFill>
                </a:uFill>
                <a:latin typeface="Arial"/>
                <a:ea typeface="SimSun"/>
              </a:rPr>
              <a:t> </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CCFFFF"/>
              </a:buClr>
              <a:buFont typeface="Arial"/>
              <a:buChar char="–"/>
            </a:pPr>
            <a:r>
              <a:rPr lang="en-US" sz="1600" b="0" strike="noStrike" spc="-1">
                <a:solidFill>
                  <a:srgbClr val="CCFFFF"/>
                </a:solidFill>
                <a:uFill>
                  <a:solidFill>
                    <a:srgbClr val="FFFFFF"/>
                  </a:solidFill>
                </a:uFill>
                <a:latin typeface="Arial"/>
                <a:ea typeface="SimSun"/>
              </a:rPr>
              <a:t>For instance, say you want more information regarding the center of mass voxels from each cluster (from the 3dclust output).  I.e., where do they fall approximately within the atlases?</a:t>
            </a:r>
            <a:endParaRPr lang="en-US" sz="2400" b="0" strike="noStrike" spc="-1">
              <a:solidFill>
                <a:srgbClr val="000000"/>
              </a:solidFill>
              <a:uFill>
                <a:solidFill>
                  <a:srgbClr val="FFFFFF"/>
                </a:solidFill>
              </a:uFill>
              <a:latin typeface="Times New Roman"/>
            </a:endParaRPr>
          </a:p>
          <a:p>
            <a:pPr marL="568080" lvl="1" indent="-214200">
              <a:lnSpc>
                <a:spcPct val="100000"/>
              </a:lnSpc>
            </a:pPr>
            <a:r>
              <a:rPr lang="en-US" sz="1600" b="1" strike="noStrike" spc="-1">
                <a:solidFill>
                  <a:srgbClr val="FFFF01"/>
                </a:solidFill>
                <a:uFill>
                  <a:solidFill>
                    <a:srgbClr val="FFFFFF"/>
                  </a:solidFill>
                </a:uFill>
                <a:latin typeface="Courier New"/>
                <a:ea typeface="SimSun"/>
              </a:rPr>
              <a:t>3dclust -dxyz=1 -1clip 9.5  1 1000 func_FullF+tlrc &gt; clusts.1D</a:t>
            </a:r>
            <a:endParaRPr lang="en-US" sz="2400" b="0" strike="noStrike" spc="-1">
              <a:solidFill>
                <a:srgbClr val="000000"/>
              </a:solidFill>
              <a:uFill>
                <a:solidFill>
                  <a:srgbClr val="FFFFFF"/>
                </a:solidFill>
              </a:uFill>
              <a:latin typeface="Times New Roman"/>
            </a:endParaRPr>
          </a:p>
          <a:p>
            <a:pPr marL="568080" lvl="1" indent="-214200">
              <a:lnSpc>
                <a:spcPct val="80000"/>
              </a:lnSpc>
            </a:pPr>
            <a:r>
              <a:rPr lang="en-US" sz="1600" b="1" strike="noStrike" spc="-1">
                <a:solidFill>
                  <a:srgbClr val="FFFF01"/>
                </a:solidFill>
                <a:uFill>
                  <a:solidFill>
                    <a:srgbClr val="FFFFFF"/>
                  </a:solidFill>
                </a:uFill>
                <a:latin typeface="Courier New"/>
                <a:ea typeface="SimSun"/>
              </a:rPr>
              <a:t>whereami -coord_file clusts.1D'[1,2,3]' -tab | less</a:t>
            </a:r>
            <a:endParaRPr lang="en-US" sz="2400" b="0" strike="noStrike" spc="-1">
              <a:solidFill>
                <a:srgbClr val="000000"/>
              </a:solidFill>
              <a:uFill>
                <a:solidFill>
                  <a:srgbClr val="FFFFFF"/>
                </a:solidFill>
              </a:uFill>
              <a:latin typeface="Times New Roman"/>
            </a:endParaRPr>
          </a:p>
        </p:txBody>
      </p:sp>
      <p:sp>
        <p:nvSpPr>
          <p:cNvPr id="653" name="CustomShape 2"/>
          <p:cNvSpPr/>
          <p:nvPr/>
        </p:nvSpPr>
        <p:spPr>
          <a:xfrm>
            <a:off x="838080" y="6400800"/>
            <a:ext cx="76212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0" strike="noStrike" spc="-1">
                <a:solidFill>
                  <a:srgbClr val="000000"/>
                </a:solidFill>
                <a:uFill>
                  <a:solidFill>
                    <a:srgbClr val="FFFFFF"/>
                  </a:solidFill>
                </a:uFill>
                <a:latin typeface="Arial"/>
                <a:ea typeface="SimSun"/>
              </a:rPr>
              <a:t>etc…</a:t>
            </a:r>
            <a:endParaRPr lang="en-US" sz="2400" b="0" strike="noStrike" spc="-1">
              <a:solidFill>
                <a:srgbClr val="000000"/>
              </a:solidFill>
              <a:uFill>
                <a:solidFill>
                  <a:srgbClr val="FFFFFF"/>
                </a:solidFill>
              </a:uFill>
              <a:latin typeface="Times New Roman"/>
            </a:endParaRPr>
          </a:p>
        </p:txBody>
      </p:sp>
      <p:sp>
        <p:nvSpPr>
          <p:cNvPr id="654" name="CustomShape 3"/>
          <p:cNvSpPr/>
          <p:nvPr/>
        </p:nvSpPr>
        <p:spPr>
          <a:xfrm>
            <a:off x="6477120" y="2235240"/>
            <a:ext cx="2514600" cy="7333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BE0E3"/>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0" strike="noStrike" spc="-1">
                <a:solidFill>
                  <a:srgbClr val="940A3C"/>
                </a:solidFill>
                <a:uFill>
                  <a:solidFill>
                    <a:srgbClr val="FFFFFF"/>
                  </a:solidFill>
                </a:uFill>
                <a:latin typeface="Arial"/>
                <a:ea typeface="SimSun"/>
              </a:rPr>
              <a:t>Center of mass output, columns 1,2,3, from 3dclust output</a:t>
            </a:r>
            <a:endParaRPr lang="en-US" sz="2400" b="0" strike="noStrike" spc="-1">
              <a:solidFill>
                <a:srgbClr val="000000"/>
              </a:solidFill>
              <a:uFill>
                <a:solidFill>
                  <a:srgbClr val="FFFFFF"/>
                </a:solidFill>
              </a:uFill>
              <a:latin typeface="Times New Roman"/>
            </a:endParaRPr>
          </a:p>
        </p:txBody>
      </p:sp>
      <p:sp>
        <p:nvSpPr>
          <p:cNvPr id="655" name="Line 4"/>
          <p:cNvSpPr/>
          <p:nvPr/>
        </p:nvSpPr>
        <p:spPr>
          <a:xfrm flipH="1" flipV="1">
            <a:off x="5477040" y="2124000"/>
            <a:ext cx="1085760" cy="324000"/>
          </a:xfrm>
          <a:prstGeom prst="line">
            <a:avLst/>
          </a:prstGeom>
          <a:ln w="12600">
            <a:solidFill>
              <a:srgbClr val="940A3C"/>
            </a:solidFill>
            <a:miter/>
            <a:tailEnd type="triangle" w="med" len="med"/>
          </a:ln>
        </p:spPr>
        <p:style>
          <a:lnRef idx="0">
            <a:scrgbClr r="0" g="0" b="0"/>
          </a:lnRef>
          <a:fillRef idx="0">
            <a:scrgbClr r="0" g="0" b="0"/>
          </a:fillRef>
          <a:effectRef idx="0">
            <a:scrgbClr r="0" g="0" b="0"/>
          </a:effectRef>
          <a:fontRef idx="minor"/>
        </p:style>
      </p:sp>
      <p:sp>
        <p:nvSpPr>
          <p:cNvPr id="656" name="CustomShape 5"/>
          <p:cNvSpPr/>
          <p:nvPr/>
        </p:nvSpPr>
        <p:spPr>
          <a:xfrm>
            <a:off x="7188120" y="3429000"/>
            <a:ext cx="1600200" cy="2651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BE0E3"/>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400" b="0" u="sng" strike="noStrike" spc="-1">
                <a:solidFill>
                  <a:srgbClr val="940A3C"/>
                </a:solidFill>
                <a:uFill>
                  <a:solidFill>
                    <a:srgbClr val="FFFFFF"/>
                  </a:solidFill>
                </a:uFill>
                <a:latin typeface="Arial"/>
                <a:ea typeface="SimSun"/>
              </a:rPr>
              <a:t>Shown</a:t>
            </a:r>
            <a:r>
              <a:rPr lang="en-US" sz="1400" b="0" strike="noStrike" spc="-1">
                <a:solidFill>
                  <a:srgbClr val="940A3C"/>
                </a:solidFill>
                <a:uFill>
                  <a:solidFill>
                    <a:srgbClr val="FFFFFF"/>
                  </a:solidFill>
                </a:uFill>
                <a:latin typeface="Arial"/>
                <a:ea typeface="SimSun"/>
              </a:rPr>
              <a:t>: Cluster #1’s coordinates according to various atlases (TT, MNI, etc), as well as the name of the anatomical structure that is located at or near these coordinates (which may vary by atlas)</a:t>
            </a:r>
            <a:endParaRPr lang="en-US" sz="2400" b="0" strike="noStrike" spc="-1">
              <a:solidFill>
                <a:srgbClr val="000000"/>
              </a:solidFill>
              <a:uFill>
                <a:solidFill>
                  <a:srgbClr val="FFFFFF"/>
                </a:solidFill>
              </a:uFill>
              <a:latin typeface="Times New Roman"/>
            </a:endParaRPr>
          </a:p>
        </p:txBody>
      </p:sp>
      <p:sp>
        <p:nvSpPr>
          <p:cNvPr id="657" name="CustomShape 6"/>
          <p:cNvSpPr/>
          <p:nvPr/>
        </p:nvSpPr>
        <p:spPr>
          <a:xfrm>
            <a:off x="7010280" y="3429000"/>
            <a:ext cx="228600" cy="2590920"/>
          </a:xfrm>
          <a:custGeom>
            <a:avLst/>
            <a:gdLst/>
            <a:ahLst/>
            <a:cxnLst/>
            <a:rect l="0" t="0" r="r" b="b"/>
            <a:pathLst>
              <a:path w="637" h="7199">
                <a:moveTo>
                  <a:pt x="636" y="0"/>
                </a:moveTo>
                <a:cubicBezTo>
                  <a:pt x="477" y="0"/>
                  <a:pt x="318" y="299"/>
                  <a:pt x="318" y="599"/>
                </a:cubicBezTo>
                <a:lnTo>
                  <a:pt x="318" y="2999"/>
                </a:lnTo>
                <a:cubicBezTo>
                  <a:pt x="318" y="3299"/>
                  <a:pt x="159" y="3599"/>
                  <a:pt x="0" y="3599"/>
                </a:cubicBezTo>
                <a:cubicBezTo>
                  <a:pt x="159" y="3599"/>
                  <a:pt x="318" y="3898"/>
                  <a:pt x="318" y="4198"/>
                </a:cubicBezTo>
                <a:lnTo>
                  <a:pt x="318" y="6598"/>
                </a:lnTo>
                <a:cubicBezTo>
                  <a:pt x="318" y="6898"/>
                  <a:pt x="477" y="7198"/>
                  <a:pt x="636" y="7198"/>
                </a:cubicBezTo>
              </a:path>
            </a:pathLst>
          </a:custGeom>
          <a:noFill/>
          <a:ln w="12600">
            <a:solidFill>
              <a:srgbClr val="940A3C"/>
            </a:solidFill>
            <a:miter/>
          </a:ln>
        </p:spPr>
        <p:style>
          <a:lnRef idx="0">
            <a:scrgbClr r="0" g="0" b="0"/>
          </a:lnRef>
          <a:fillRef idx="0">
            <a:scrgbClr r="0" g="0" b="0"/>
          </a:fillRef>
          <a:effectRef idx="0">
            <a:scrgbClr r="0" g="0" b="0"/>
          </a:effectRef>
          <a:fontRef idx="minor"/>
        </p:style>
      </p:sp>
      <p:pic>
        <p:nvPicPr>
          <p:cNvPr id="658" name="Picture 657"/>
          <p:cNvPicPr/>
          <p:nvPr/>
        </p:nvPicPr>
        <p:blipFill>
          <a:blip r:embed="rId3"/>
          <a:stretch/>
        </p:blipFill>
        <p:spPr>
          <a:xfrm>
            <a:off x="762120" y="2438280"/>
            <a:ext cx="5715000" cy="4015080"/>
          </a:xfrm>
          <a:prstGeom prst="rect">
            <a:avLst/>
          </a:prstGeom>
          <a:ln>
            <a:noFill/>
          </a:ln>
        </p:spPr>
      </p:pic>
    </p:spTree>
  </p:cSld>
  <p:clrMapOvr>
    <a:masterClrMapping/>
  </p:clrMapOvr>
  <p:transition>
    <p:split orient="vert"/>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16E3"/>
        </a:solidFill>
        <a:effectLst/>
      </p:bgPr>
    </p:bg>
    <p:spTree>
      <p:nvGrpSpPr>
        <p:cNvPr id="1" name=""/>
        <p:cNvGrpSpPr/>
        <p:nvPr/>
      </p:nvGrpSpPr>
      <p:grpSpPr>
        <a:xfrm>
          <a:off x="0" y="0"/>
          <a:ext cx="0" cy="0"/>
          <a:chOff x="0" y="0"/>
          <a:chExt cx="0" cy="0"/>
        </a:xfrm>
      </p:grpSpPr>
      <p:sp>
        <p:nvSpPr>
          <p:cNvPr id="659" name="CustomShape 1"/>
          <p:cNvSpPr/>
          <p:nvPr/>
        </p:nvSpPr>
        <p:spPr>
          <a:xfrm>
            <a:off x="311040" y="203040"/>
            <a:ext cx="8521920" cy="1206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CCFFFF"/>
              </a:buClr>
              <a:buFont typeface="Arial"/>
              <a:buChar char="•"/>
            </a:pPr>
            <a:r>
              <a:rPr lang="en-US" sz="2000" b="0" strike="noStrike" spc="-1">
                <a:solidFill>
                  <a:srgbClr val="000000"/>
                </a:solidFill>
                <a:uFill>
                  <a:solidFill>
                    <a:srgbClr val="FFFFFF"/>
                  </a:solidFill>
                </a:uFill>
                <a:latin typeface="Arial"/>
                <a:ea typeface="SimSun"/>
              </a:rPr>
              <a:t> </a:t>
            </a:r>
            <a:r>
              <a:rPr lang="en-US" sz="2400" b="1" strike="noStrike" spc="-1">
                <a:solidFill>
                  <a:srgbClr val="FFFF66"/>
                </a:solidFill>
                <a:uFill>
                  <a:solidFill>
                    <a:srgbClr val="FFFFFF"/>
                  </a:solidFill>
                </a:uFill>
                <a:latin typeface="Courier New"/>
                <a:ea typeface="SimSun"/>
              </a:rPr>
              <a:t>whereami</a:t>
            </a:r>
            <a:r>
              <a:rPr lang="en-US" sz="2400" b="0" strike="noStrike" spc="-1">
                <a:solidFill>
                  <a:srgbClr val="FFFF66"/>
                </a:solidFill>
                <a:uFill>
                  <a:solidFill>
                    <a:srgbClr val="FFFFFF"/>
                  </a:solidFill>
                </a:uFill>
                <a:latin typeface="Arial"/>
                <a:ea typeface="SimSun"/>
              </a:rPr>
              <a:t> can report on the overlap of ROIs with atlas-defined regions</a:t>
            </a:r>
            <a:endParaRPr lang="en-US" sz="2400" b="0" strike="noStrike" spc="-1">
              <a:solidFill>
                <a:srgbClr val="000000"/>
              </a:solidFill>
              <a:uFill>
                <a:solidFill>
                  <a:srgbClr val="FFFFFF"/>
                </a:solidFill>
              </a:uFill>
              <a:latin typeface="Times New Roman"/>
            </a:endParaRPr>
          </a:p>
          <a:p>
            <a:pPr marL="917280" lvl="2" indent="-223560">
              <a:lnSpc>
                <a:spcPct val="100000"/>
              </a:lnSpc>
            </a:pPr>
            <a:r>
              <a:rPr lang="en-US" sz="2000" b="1" strike="noStrike" spc="-1">
                <a:solidFill>
                  <a:srgbClr val="FFFF66"/>
                </a:solidFill>
                <a:uFill>
                  <a:solidFill>
                    <a:srgbClr val="FFFFFF"/>
                  </a:solidFill>
                </a:uFill>
                <a:latin typeface="Courier New"/>
                <a:ea typeface="SimSun"/>
              </a:rPr>
              <a:t>whereami -omask anat_roi+tlrc</a:t>
            </a:r>
            <a:endParaRPr lang="en-US" sz="2400" b="0" strike="noStrike" spc="-1">
              <a:solidFill>
                <a:srgbClr val="000000"/>
              </a:solidFill>
              <a:uFill>
                <a:solidFill>
                  <a:srgbClr val="FFFFFF"/>
                </a:solidFill>
              </a:uFill>
              <a:latin typeface="Times New Roman"/>
            </a:endParaRPr>
          </a:p>
          <a:p>
            <a:pPr marL="917280" lvl="2" indent="-223560">
              <a:lnSpc>
                <a:spcPct val="100000"/>
              </a:lnSpc>
            </a:pPr>
            <a:endParaRPr lang="en-US" sz="2400" b="0" strike="noStrike" spc="-1">
              <a:solidFill>
                <a:srgbClr val="000000"/>
              </a:solidFill>
              <a:uFill>
                <a:solidFill>
                  <a:srgbClr val="FFFFFF"/>
                </a:solidFill>
              </a:uFill>
              <a:latin typeface="Times New Roman"/>
            </a:endParaRPr>
          </a:p>
        </p:txBody>
      </p:sp>
      <p:pic>
        <p:nvPicPr>
          <p:cNvPr id="660" name="Picture 659"/>
          <p:cNvPicPr/>
          <p:nvPr/>
        </p:nvPicPr>
        <p:blipFill>
          <a:blip r:embed="rId3"/>
          <a:stretch/>
        </p:blipFill>
        <p:spPr>
          <a:xfrm>
            <a:off x="1295280" y="1523880"/>
            <a:ext cx="5257800" cy="5029200"/>
          </a:xfrm>
          <a:prstGeom prst="rect">
            <a:avLst/>
          </a:prstGeom>
          <a:ln>
            <a:noFill/>
          </a:ln>
        </p:spPr>
      </p:pic>
    </p:spTree>
  </p:cSld>
  <p:clrMapOvr>
    <a:masterClrMapping/>
  </p:clrMapOvr>
  <p:transition>
    <p:split orient="vert"/>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1" name="CustomShape 1"/>
          <p:cNvSpPr/>
          <p:nvPr/>
        </p:nvSpPr>
        <p:spPr>
          <a:xfrm>
            <a:off x="685800" y="533520"/>
            <a:ext cx="2971800" cy="38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560160" lvl="1" indent="-220680">
              <a:lnSpc>
                <a:spcPct val="100000"/>
              </a:lnSpc>
              <a:buClr>
                <a:srgbClr val="000000"/>
              </a:buClr>
              <a:buSzPct val="70000"/>
              <a:buFont typeface="Wingdings" charset="2"/>
              <a:buChar char=""/>
            </a:pPr>
            <a:r>
              <a:rPr lang="en-US" sz="1800" b="0" strike="noStrike" spc="-1">
                <a:solidFill>
                  <a:srgbClr val="000000"/>
                </a:solidFill>
                <a:uFill>
                  <a:solidFill>
                    <a:srgbClr val="FFFFFF"/>
                  </a:solidFill>
                </a:uFill>
                <a:latin typeface="Arial"/>
                <a:ea typeface="msmincho"/>
              </a:rPr>
              <a:t> </a:t>
            </a:r>
            <a:r>
              <a:rPr lang="en-US" sz="1800" b="1" strike="noStrike" spc="-1">
                <a:solidFill>
                  <a:srgbClr val="FF0003"/>
                </a:solidFill>
                <a:uFill>
                  <a:solidFill>
                    <a:srgbClr val="FFFFFF"/>
                  </a:solidFill>
                </a:uFill>
                <a:latin typeface="Courier New"/>
                <a:ea typeface="msmincho"/>
              </a:rPr>
              <a:t>[</a:t>
            </a:r>
            <a:r>
              <a:rPr lang="en-US" sz="1800" b="1" u="sng" strike="noStrike" spc="-1">
                <a:solidFill>
                  <a:srgbClr val="0205FF"/>
                </a:solidFill>
                <a:uFill>
                  <a:solidFill>
                    <a:srgbClr val="FFFFFF"/>
                  </a:solidFill>
                </a:uFill>
                <a:latin typeface="Courier New"/>
                <a:ea typeface="msmincho"/>
              </a:rPr>
              <a:t>Atlas colors</a:t>
            </a:r>
            <a:r>
              <a:rPr lang="en-US" sz="1800" b="1" strike="noStrike" spc="-1">
                <a:solidFill>
                  <a:srgbClr val="FF0003"/>
                </a:solidFill>
                <a:uFill>
                  <a:solidFill>
                    <a:srgbClr val="FFFFFF"/>
                  </a:solidFill>
                </a:uFill>
                <a:latin typeface="Courier New"/>
                <a:ea typeface="msmincho"/>
              </a:rPr>
              <a:t>]</a:t>
            </a:r>
            <a:endParaRPr lang="en-US" sz="2400" b="0" strike="noStrike" spc="-1">
              <a:solidFill>
                <a:srgbClr val="000000"/>
              </a:solidFill>
              <a:uFill>
                <a:solidFill>
                  <a:srgbClr val="FFFFFF"/>
                </a:solidFill>
              </a:uFill>
              <a:latin typeface="Times New Roman"/>
            </a:endParaRPr>
          </a:p>
        </p:txBody>
      </p:sp>
      <p:sp>
        <p:nvSpPr>
          <p:cNvPr id="662" name="CustomShape 2"/>
          <p:cNvSpPr/>
          <p:nvPr/>
        </p:nvSpPr>
        <p:spPr>
          <a:xfrm>
            <a:off x="263520" y="5764320"/>
            <a:ext cx="7640640" cy="636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568080" lvl="1" indent="-214200">
              <a:lnSpc>
                <a:spcPct val="100000"/>
              </a:lnSpc>
            </a:pPr>
            <a:r>
              <a:rPr lang="en-US" sz="1600" b="0" strike="noStrike" spc="-1">
                <a:solidFill>
                  <a:srgbClr val="000000"/>
                </a:solidFill>
                <a:uFill>
                  <a:solidFill>
                    <a:srgbClr val="FFFFFF"/>
                  </a:solidFill>
                </a:uFill>
                <a:latin typeface="Arial"/>
                <a:ea typeface="msmincho"/>
              </a:rPr>
              <a:t>	Lets you show atlas regions over your own data (works only in </a:t>
            </a:r>
            <a:r>
              <a:rPr lang="en-US" sz="1600" b="0" strike="noStrike" spc="-1">
                <a:solidFill>
                  <a:srgbClr val="000000"/>
                </a:solidFill>
                <a:uFill>
                  <a:solidFill>
                    <a:srgbClr val="FFFFFF"/>
                  </a:solidFill>
                </a:uFill>
                <a:latin typeface="Courier New"/>
                <a:ea typeface="msmincho"/>
              </a:rPr>
              <a:t>+tlrc</a:t>
            </a:r>
            <a:r>
              <a:rPr lang="en-US" sz="1600" b="0" strike="noStrike" spc="-1">
                <a:solidFill>
                  <a:srgbClr val="000000"/>
                </a:solidFill>
                <a:uFill>
                  <a:solidFill>
                    <a:srgbClr val="FFFFFF"/>
                  </a:solidFill>
                </a:uFill>
                <a:latin typeface="Arial"/>
                <a:ea typeface="msmincho"/>
              </a:rPr>
              <a:t>).</a:t>
            </a:r>
            <a:endParaRPr lang="en-US" sz="2400" b="0" strike="noStrike" spc="-1">
              <a:solidFill>
                <a:srgbClr val="000000"/>
              </a:solidFill>
              <a:uFill>
                <a:solidFill>
                  <a:srgbClr val="FFFFFF"/>
                </a:solidFill>
              </a:uFill>
              <a:latin typeface="Times New Roman"/>
            </a:endParaRPr>
          </a:p>
        </p:txBody>
      </p:sp>
      <p:pic>
        <p:nvPicPr>
          <p:cNvPr id="663" name="Picture 662"/>
          <p:cNvPicPr/>
          <p:nvPr/>
        </p:nvPicPr>
        <p:blipFill>
          <a:blip r:embed="rId3"/>
          <a:stretch/>
        </p:blipFill>
        <p:spPr>
          <a:xfrm>
            <a:off x="3403440" y="3203640"/>
            <a:ext cx="4581720" cy="2516040"/>
          </a:xfrm>
          <a:prstGeom prst="rect">
            <a:avLst/>
          </a:prstGeom>
          <a:ln>
            <a:noFill/>
          </a:ln>
        </p:spPr>
      </p:pic>
      <p:pic>
        <p:nvPicPr>
          <p:cNvPr id="664" name="Picture 663"/>
          <p:cNvPicPr/>
          <p:nvPr/>
        </p:nvPicPr>
        <p:blipFill>
          <a:blip r:embed="rId4"/>
          <a:stretch/>
        </p:blipFill>
        <p:spPr>
          <a:xfrm>
            <a:off x="596880" y="1125360"/>
            <a:ext cx="4035600" cy="2430720"/>
          </a:xfrm>
          <a:prstGeom prst="rect">
            <a:avLst/>
          </a:prstGeom>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 name="CustomShape 1"/>
          <p:cNvSpPr/>
          <p:nvPr/>
        </p:nvSpPr>
        <p:spPr>
          <a:xfrm>
            <a:off x="380880" y="1447920"/>
            <a:ext cx="2595600" cy="4384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Pediatric brain atlas and templates (7-12 years old) – Peter Molfese, (formerly Haskins Labs, now at NIH - woohoo!)</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Manually corrected segmentation from Freesurfer.</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 Probabilistic, MPM and template</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~75 subjects -&gt; 500 (ages 6-13)</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Affine, nonlinear averages, ideal/typical subjects, outliers</a:t>
            </a:r>
            <a:endParaRPr lang="en-US" sz="2400" b="0" strike="noStrike" spc="-1">
              <a:solidFill>
                <a:srgbClr val="000000"/>
              </a:solidFill>
              <a:uFill>
                <a:solidFill>
                  <a:srgbClr val="FFFFFF"/>
                </a:solidFill>
              </a:uFill>
              <a:latin typeface="Times New Roman"/>
            </a:endParaRPr>
          </a:p>
        </p:txBody>
      </p:sp>
      <p:sp>
        <p:nvSpPr>
          <p:cNvPr id="666" name="CustomShape 2"/>
          <p:cNvSpPr/>
          <p:nvPr/>
        </p:nvSpPr>
        <p:spPr>
          <a:xfrm>
            <a:off x="417600" y="55872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Haskins Pediatric Atlas</a:t>
            </a:r>
          </a:p>
        </p:txBody>
      </p:sp>
      <p:pic>
        <p:nvPicPr>
          <p:cNvPr id="667" name="Picture 666"/>
          <p:cNvPicPr/>
          <p:nvPr/>
        </p:nvPicPr>
        <p:blipFill>
          <a:blip r:embed="rId3"/>
          <a:stretch/>
        </p:blipFill>
        <p:spPr>
          <a:xfrm>
            <a:off x="3000240" y="1539720"/>
            <a:ext cx="5583240" cy="2524320"/>
          </a:xfrm>
          <a:prstGeom prst="rect">
            <a:avLst/>
          </a:prstGeom>
          <a:ln>
            <a:noFill/>
          </a:ln>
        </p:spPr>
      </p:pic>
      <p:pic>
        <p:nvPicPr>
          <p:cNvPr id="668" name="Picture 667"/>
          <p:cNvPicPr/>
          <p:nvPr/>
        </p:nvPicPr>
        <p:blipFill>
          <a:blip r:embed="rId4"/>
          <a:stretch/>
        </p:blipFill>
        <p:spPr>
          <a:xfrm>
            <a:off x="3067200" y="4084560"/>
            <a:ext cx="5518080" cy="190044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 name="CustomShape 1"/>
          <p:cNvSpPr/>
          <p:nvPr/>
        </p:nvSpPr>
        <p:spPr>
          <a:xfrm>
            <a:off x="7234200" y="2916360"/>
            <a:ext cx="1676520" cy="731880"/>
          </a:xfrm>
          <a:custGeom>
            <a:avLst/>
            <a:gdLst/>
            <a:ahLst/>
            <a:cxn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4F5465">
              <a:alpha val="30000"/>
            </a:srgbClr>
          </a:solidFill>
          <a:ln w="9360">
            <a:solidFill>
              <a:srgbClr val="000000"/>
            </a:solidFill>
            <a:miter/>
          </a:ln>
        </p:spPr>
        <p:style>
          <a:lnRef idx="0">
            <a:scrgbClr r="0" g="0" b="0"/>
          </a:lnRef>
          <a:fillRef idx="0">
            <a:scrgbClr r="0" g="0" b="0"/>
          </a:fillRef>
          <a:effectRef idx="0">
            <a:scrgbClr r="0" g="0" b="0"/>
          </a:effectRef>
          <a:fontRef idx="minor"/>
        </p:style>
      </p:sp>
      <p:sp>
        <p:nvSpPr>
          <p:cNvPr id="142" name="CustomShape 2"/>
          <p:cNvSpPr/>
          <p:nvPr/>
        </p:nvSpPr>
        <p:spPr>
          <a:xfrm>
            <a:off x="6899400" y="2905200"/>
            <a:ext cx="1676160" cy="731880"/>
          </a:xfrm>
          <a:custGeom>
            <a:avLst/>
            <a:gdLst/>
            <a:ahLst/>
            <a:cxnLst/>
            <a:rect l="0" t="0" r="r" b="b"/>
            <a:pathLst>
              <a:path w="4658" h="2035">
                <a:moveTo>
                  <a:pt x="339" y="0"/>
                </a:moveTo>
                <a:cubicBezTo>
                  <a:pt x="169" y="0"/>
                  <a:pt x="0" y="169"/>
                  <a:pt x="0" y="339"/>
                </a:cubicBezTo>
                <a:lnTo>
                  <a:pt x="0" y="1695"/>
                </a:lnTo>
                <a:cubicBezTo>
                  <a:pt x="0" y="1864"/>
                  <a:pt x="169" y="2034"/>
                  <a:pt x="339" y="2034"/>
                </a:cubicBezTo>
                <a:lnTo>
                  <a:pt x="4318" y="2034"/>
                </a:lnTo>
                <a:cubicBezTo>
                  <a:pt x="4487" y="2034"/>
                  <a:pt x="4657" y="1864"/>
                  <a:pt x="4657" y="1695"/>
                </a:cubicBezTo>
                <a:lnTo>
                  <a:pt x="4657" y="339"/>
                </a:lnTo>
                <a:cubicBezTo>
                  <a:pt x="4657" y="169"/>
                  <a:pt x="4487" y="0"/>
                  <a:pt x="4318" y="0"/>
                </a:cubicBezTo>
                <a:lnTo>
                  <a:pt x="339" y="0"/>
                </a:lnTo>
              </a:path>
            </a:pathLst>
          </a:custGeom>
          <a:solidFill>
            <a:srgbClr val="4F5465">
              <a:alpha val="30000"/>
            </a:srgbClr>
          </a:solidFill>
          <a:ln w="9360">
            <a:solidFill>
              <a:srgbClr val="000000"/>
            </a:solidFill>
            <a:miter/>
          </a:ln>
        </p:spPr>
        <p:style>
          <a:lnRef idx="0">
            <a:scrgbClr r="0" g="0" b="0"/>
          </a:lnRef>
          <a:fillRef idx="0">
            <a:scrgbClr r="0" g="0" b="0"/>
          </a:fillRef>
          <a:effectRef idx="0">
            <a:scrgbClr r="0" g="0" b="0"/>
          </a:effectRef>
          <a:fontRef idx="minor"/>
        </p:style>
      </p:sp>
      <p:sp>
        <p:nvSpPr>
          <p:cNvPr id="143" name="CustomShape 3"/>
          <p:cNvSpPr/>
          <p:nvPr/>
        </p:nvSpPr>
        <p:spPr>
          <a:xfrm>
            <a:off x="6400800" y="2874960"/>
            <a:ext cx="1676520" cy="731880"/>
          </a:xfrm>
          <a:custGeom>
            <a:avLst/>
            <a:gdLst/>
            <a:ahLst/>
            <a:cxn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4F5465">
              <a:alpha val="30000"/>
            </a:srgbClr>
          </a:solidFill>
          <a:ln w="9360">
            <a:solidFill>
              <a:srgbClr val="000000"/>
            </a:solidFill>
            <a:miter/>
          </a:ln>
        </p:spPr>
        <p:style>
          <a:lnRef idx="0">
            <a:scrgbClr r="0" g="0" b="0"/>
          </a:lnRef>
          <a:fillRef idx="0">
            <a:scrgbClr r="0" g="0" b="0"/>
          </a:fillRef>
          <a:effectRef idx="0">
            <a:scrgbClr r="0" g="0" b="0"/>
          </a:effectRef>
          <a:fontRef idx="minor"/>
        </p:style>
      </p:sp>
      <p:cxnSp>
        <p:nvCxnSpPr>
          <p:cNvPr id="144" name="Line 4"/>
          <p:cNvCxnSpPr/>
          <p:nvPr/>
        </p:nvCxnSpPr>
        <p:spPr>
          <a:xfrm>
            <a:off x="6720840" y="2468520"/>
            <a:ext cx="10440" cy="367200"/>
          </a:xfrm>
          <a:prstGeom prst="straightConnector1">
            <a:avLst/>
          </a:prstGeom>
          <a:ln w="9360">
            <a:solidFill>
              <a:srgbClr val="000000"/>
            </a:solidFill>
            <a:miter/>
            <a:tailEnd type="arrow" w="med" len="med"/>
          </a:ln>
        </p:spPr>
      </p:cxnSp>
      <p:sp>
        <p:nvSpPr>
          <p:cNvPr id="145" name="CustomShape 5"/>
          <p:cNvSpPr/>
          <p:nvPr/>
        </p:nvSpPr>
        <p:spPr>
          <a:xfrm>
            <a:off x="452520" y="538200"/>
            <a:ext cx="5602320" cy="681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Alignment process - overview</a:t>
            </a:r>
          </a:p>
        </p:txBody>
      </p:sp>
      <p:sp>
        <p:nvSpPr>
          <p:cNvPr id="146" name="CustomShape 6"/>
          <p:cNvSpPr/>
          <p:nvPr/>
        </p:nvSpPr>
        <p:spPr>
          <a:xfrm>
            <a:off x="685800" y="1447920"/>
            <a:ext cx="5146560" cy="5410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Preprocess – mask data, weight data</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If far off, take some random guesses (-twopass)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Optimize parameters on initial or best sets  (6,12,39,1000's)</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Courier New"/>
              <a:buChar char="o"/>
            </a:pPr>
            <a:r>
              <a:rPr lang="en-US" sz="1700" b="0" strike="noStrike" spc="-1">
                <a:solidFill>
                  <a:srgbClr val="000000"/>
                </a:solidFill>
                <a:uFill>
                  <a:solidFill>
                    <a:srgbClr val="FFFFFF"/>
                  </a:solidFill>
                </a:uFill>
                <a:latin typeface="Arial"/>
                <a:ea typeface="msmincho"/>
              </a:rPr>
              <a:t>Use new parameters to transform input</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Interpolate onto base data's grid</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Courier New"/>
              <a:buChar char="o"/>
            </a:pPr>
            <a:r>
              <a:rPr lang="en-US" sz="1700" b="0" strike="noStrike" spc="-1">
                <a:solidFill>
                  <a:srgbClr val="000000"/>
                </a:solidFill>
                <a:uFill>
                  <a:solidFill>
                    <a:srgbClr val="FFFFFF"/>
                  </a:solidFill>
                </a:uFill>
                <a:latin typeface="Arial"/>
                <a:ea typeface="msmincho"/>
              </a:rPr>
              <a:t>Measure alignment error with cost functional</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Less than minimum error - finished</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Better - keep adjusting with same direction</a:t>
            </a:r>
            <a:endParaRPr lang="en-US" sz="2400" b="0" strike="noStrike" spc="-1">
              <a:solidFill>
                <a:srgbClr val="000000"/>
              </a:solidFill>
              <a:uFill>
                <a:solidFill>
                  <a:srgbClr val="FFFFFF"/>
                </a:solidFill>
              </a:uFill>
              <a:latin typeface="Times New Roman"/>
            </a:endParaRPr>
          </a:p>
          <a:p>
            <a:pPr marL="914400" lvl="2" indent="-23184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Worse – try other parameters </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Create final output by interpolating onto output grid</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Courier New"/>
              <a:buChar char="o"/>
            </a:pPr>
            <a:r>
              <a:rPr lang="en-US" sz="1700" b="0" strike="noStrike" spc="-1">
                <a:solidFill>
                  <a:srgbClr val="000000"/>
                </a:solidFill>
                <a:uFill>
                  <a:solidFill>
                    <a:srgbClr val="FFFFFF"/>
                  </a:solidFill>
                </a:uFill>
                <a:latin typeface="Arial"/>
                <a:ea typeface="msmincho"/>
              </a:rPr>
              <a:t>save datasets, transform parameters</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p:txBody>
      </p:sp>
      <p:sp>
        <p:nvSpPr>
          <p:cNvPr id="147" name="CustomShape 7"/>
          <p:cNvSpPr/>
          <p:nvPr/>
        </p:nvSpPr>
        <p:spPr>
          <a:xfrm>
            <a:off x="5872320" y="142920"/>
            <a:ext cx="1687320" cy="649080"/>
          </a:xfrm>
          <a:custGeom>
            <a:avLst/>
            <a:gdLst/>
            <a:ahLst/>
            <a:cxnLst/>
            <a:rect l="0" t="0" r="r" b="b"/>
            <a:pathLst>
              <a:path w="4689" h="1805">
                <a:moveTo>
                  <a:pt x="300" y="0"/>
                </a:moveTo>
                <a:cubicBezTo>
                  <a:pt x="150" y="0"/>
                  <a:pt x="0" y="150"/>
                  <a:pt x="0" y="300"/>
                </a:cubicBezTo>
                <a:lnTo>
                  <a:pt x="0" y="1503"/>
                </a:lnTo>
                <a:cubicBezTo>
                  <a:pt x="0" y="1653"/>
                  <a:pt x="150" y="1804"/>
                  <a:pt x="300" y="1804"/>
                </a:cubicBezTo>
                <a:lnTo>
                  <a:pt x="4387" y="1804"/>
                </a:lnTo>
                <a:cubicBezTo>
                  <a:pt x="4537" y="1804"/>
                  <a:pt x="4688" y="1653"/>
                  <a:pt x="4688" y="1503"/>
                </a:cubicBezTo>
                <a:lnTo>
                  <a:pt x="4688" y="300"/>
                </a:lnTo>
                <a:cubicBezTo>
                  <a:pt x="4688" y="150"/>
                  <a:pt x="4537" y="0"/>
                  <a:pt x="4387" y="0"/>
                </a:cubicBezTo>
                <a:lnTo>
                  <a:pt x="300" y="0"/>
                </a:lnTo>
              </a:path>
            </a:pathLst>
          </a:custGeom>
          <a:solidFill>
            <a:srgbClr val="00B8FF"/>
          </a:solidFill>
          <a:ln w="9360">
            <a:solidFill>
              <a:srgbClr val="000000"/>
            </a:solidFill>
            <a:miter/>
          </a:ln>
        </p:spPr>
        <p:style>
          <a:lnRef idx="0">
            <a:scrgbClr r="0" g="0" b="0"/>
          </a:lnRef>
          <a:fillRef idx="0">
            <a:scrgbClr r="0" g="0" b="0"/>
          </a:fillRef>
          <a:effectRef idx="0">
            <a:scrgbClr r="0" g="0" b="0"/>
          </a:effectRef>
          <a:fontRef idx="minor"/>
        </p:style>
      </p:sp>
      <p:sp>
        <p:nvSpPr>
          <p:cNvPr id="148" name="CustomShape 8"/>
          <p:cNvSpPr/>
          <p:nvPr/>
        </p:nvSpPr>
        <p:spPr>
          <a:xfrm>
            <a:off x="6105600" y="203040"/>
            <a:ext cx="128088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000000"/>
                </a:solidFill>
                <a:uFill>
                  <a:solidFill>
                    <a:srgbClr val="FFFFFF"/>
                  </a:solidFill>
                </a:uFill>
                <a:latin typeface="Times New Roman"/>
              </a:rPr>
              <a:t>Preprocess – mask, weight</a:t>
            </a:r>
            <a:endParaRPr lang="en-US" sz="2400" b="0" strike="noStrike" spc="-1">
              <a:solidFill>
                <a:srgbClr val="000000"/>
              </a:solidFill>
              <a:uFill>
                <a:solidFill>
                  <a:srgbClr val="FFFFFF"/>
                </a:solidFill>
              </a:uFill>
              <a:latin typeface="Times New Roman"/>
            </a:endParaRPr>
          </a:p>
        </p:txBody>
      </p:sp>
      <p:sp>
        <p:nvSpPr>
          <p:cNvPr id="149" name="CustomShape 9"/>
          <p:cNvSpPr/>
          <p:nvPr/>
        </p:nvSpPr>
        <p:spPr>
          <a:xfrm>
            <a:off x="5851440" y="1819440"/>
            <a:ext cx="1738440" cy="649080"/>
          </a:xfrm>
          <a:prstGeom prst="flowChartDecision">
            <a:avLst/>
          </a:prstGeom>
          <a:solidFill>
            <a:srgbClr val="00B8FF"/>
          </a:solidFill>
          <a:ln w="9360">
            <a:solidFill>
              <a:srgbClr val="000000"/>
            </a:solidFill>
            <a:round/>
          </a:ln>
        </p:spPr>
        <p:style>
          <a:lnRef idx="0">
            <a:scrgbClr r="0" g="0" b="0"/>
          </a:lnRef>
          <a:fillRef idx="0">
            <a:scrgbClr r="0" g="0" b="0"/>
          </a:fillRef>
          <a:effectRef idx="0">
            <a:scrgbClr r="0" g="0" b="0"/>
          </a:effectRef>
          <a:fontRef idx="minor"/>
        </p:style>
      </p:sp>
      <p:sp>
        <p:nvSpPr>
          <p:cNvPr id="150" name="CustomShape 10"/>
          <p:cNvSpPr/>
          <p:nvPr/>
        </p:nvSpPr>
        <p:spPr>
          <a:xfrm>
            <a:off x="6299280" y="1930320"/>
            <a:ext cx="11779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800" b="0" strike="noStrike" spc="-1">
                <a:solidFill>
                  <a:srgbClr val="000000"/>
                </a:solidFill>
                <a:uFill>
                  <a:solidFill>
                    <a:srgbClr val="FFFFFF"/>
                  </a:solidFill>
                </a:uFill>
                <a:latin typeface="Times New Roman"/>
              </a:rPr>
              <a:t>twopass?</a:t>
            </a:r>
            <a:endParaRPr lang="en-US" sz="2400" b="0" strike="noStrike" spc="-1">
              <a:solidFill>
                <a:srgbClr val="000000"/>
              </a:solidFill>
              <a:uFill>
                <a:solidFill>
                  <a:srgbClr val="FFFFFF"/>
                </a:solidFill>
              </a:uFill>
              <a:latin typeface="Times New Roman"/>
            </a:endParaRPr>
          </a:p>
        </p:txBody>
      </p:sp>
      <p:sp>
        <p:nvSpPr>
          <p:cNvPr id="151" name="CustomShape 11"/>
          <p:cNvSpPr/>
          <p:nvPr/>
        </p:nvSpPr>
        <p:spPr>
          <a:xfrm>
            <a:off x="7873920" y="1595520"/>
            <a:ext cx="1168560" cy="1076400"/>
          </a:xfrm>
          <a:custGeom>
            <a:avLst/>
            <a:gdLst/>
            <a:ahLst/>
            <a:cxnLst/>
            <a:rect l="0" t="0" r="r" b="b"/>
            <a:pathLst>
              <a:path w="3247" h="2992">
                <a:moveTo>
                  <a:pt x="498" y="0"/>
                </a:moveTo>
                <a:cubicBezTo>
                  <a:pt x="249" y="0"/>
                  <a:pt x="0" y="249"/>
                  <a:pt x="0" y="498"/>
                </a:cubicBezTo>
                <a:lnTo>
                  <a:pt x="0" y="2492"/>
                </a:lnTo>
                <a:cubicBezTo>
                  <a:pt x="0" y="2741"/>
                  <a:pt x="249" y="2991"/>
                  <a:pt x="498" y="2991"/>
                </a:cubicBezTo>
                <a:lnTo>
                  <a:pt x="2748" y="2991"/>
                </a:lnTo>
                <a:cubicBezTo>
                  <a:pt x="2997" y="2991"/>
                  <a:pt x="3246" y="2741"/>
                  <a:pt x="3246" y="2492"/>
                </a:cubicBezTo>
                <a:lnTo>
                  <a:pt x="3246" y="498"/>
                </a:lnTo>
                <a:cubicBezTo>
                  <a:pt x="3246" y="249"/>
                  <a:pt x="2997" y="0"/>
                  <a:pt x="2748" y="0"/>
                </a:cubicBezTo>
                <a:lnTo>
                  <a:pt x="498" y="0"/>
                </a:lnTo>
              </a:path>
            </a:pathLst>
          </a:custGeom>
          <a:solidFill>
            <a:srgbClr val="00B8FF"/>
          </a:solidFill>
          <a:ln w="9360">
            <a:solidFill>
              <a:srgbClr val="000000"/>
            </a:solidFill>
            <a:miter/>
          </a:ln>
        </p:spPr>
        <p:style>
          <a:lnRef idx="0">
            <a:scrgbClr r="0" g="0" b="0"/>
          </a:lnRef>
          <a:fillRef idx="0">
            <a:scrgbClr r="0" g="0" b="0"/>
          </a:fillRef>
          <a:effectRef idx="0">
            <a:scrgbClr r="0" g="0" b="0"/>
          </a:effectRef>
          <a:fontRef idx="minor"/>
        </p:style>
      </p:sp>
      <p:sp>
        <p:nvSpPr>
          <p:cNvPr id="152" name="CustomShape 12"/>
          <p:cNvSpPr/>
          <p:nvPr/>
        </p:nvSpPr>
        <p:spPr>
          <a:xfrm>
            <a:off x="7843680" y="1655640"/>
            <a:ext cx="1219320" cy="94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400" b="0" strike="noStrike" spc="-1">
                <a:solidFill>
                  <a:srgbClr val="000000"/>
                </a:solidFill>
                <a:uFill>
                  <a:solidFill>
                    <a:srgbClr val="FFFFFF"/>
                  </a:solidFill>
                </a:uFill>
                <a:latin typeface="Times New Roman"/>
              </a:rPr>
              <a:t>Lots of random guesses – follow n best</a:t>
            </a:r>
            <a:endParaRPr lang="en-US" sz="2400" b="0" strike="noStrike" spc="-1">
              <a:solidFill>
                <a:srgbClr val="000000"/>
              </a:solidFill>
              <a:uFill>
                <a:solidFill>
                  <a:srgbClr val="FFFFFF"/>
                </a:solidFill>
              </a:uFill>
              <a:latin typeface="Times New Roman"/>
            </a:endParaRPr>
          </a:p>
        </p:txBody>
      </p:sp>
      <p:sp>
        <p:nvSpPr>
          <p:cNvPr id="153" name="CustomShape 13"/>
          <p:cNvSpPr/>
          <p:nvPr/>
        </p:nvSpPr>
        <p:spPr>
          <a:xfrm>
            <a:off x="5892840" y="2835360"/>
            <a:ext cx="1676520" cy="730080"/>
          </a:xfrm>
          <a:custGeom>
            <a:avLst/>
            <a:gdLst/>
            <a:ahLst/>
            <a:cxnLst/>
            <a:rect l="0" t="0" r="r" b="b"/>
            <a:pathLst>
              <a:path w="4658" h="2030">
                <a:moveTo>
                  <a:pt x="338" y="0"/>
                </a:moveTo>
                <a:cubicBezTo>
                  <a:pt x="169" y="0"/>
                  <a:pt x="0" y="169"/>
                  <a:pt x="0" y="338"/>
                </a:cubicBezTo>
                <a:lnTo>
                  <a:pt x="0" y="1690"/>
                </a:lnTo>
                <a:cubicBezTo>
                  <a:pt x="0" y="1859"/>
                  <a:pt x="169" y="2029"/>
                  <a:pt x="338" y="2029"/>
                </a:cubicBezTo>
                <a:lnTo>
                  <a:pt x="4319" y="2029"/>
                </a:lnTo>
                <a:cubicBezTo>
                  <a:pt x="4488" y="2029"/>
                  <a:pt x="4657" y="1859"/>
                  <a:pt x="4657" y="1690"/>
                </a:cubicBezTo>
                <a:lnTo>
                  <a:pt x="4657" y="338"/>
                </a:lnTo>
                <a:cubicBezTo>
                  <a:pt x="4657" y="169"/>
                  <a:pt x="4488" y="0"/>
                  <a:pt x="4319" y="0"/>
                </a:cubicBezTo>
                <a:lnTo>
                  <a:pt x="338" y="0"/>
                </a:lnTo>
              </a:path>
            </a:pathLst>
          </a:cu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154" name="CustomShape 14"/>
          <p:cNvSpPr/>
          <p:nvPr/>
        </p:nvSpPr>
        <p:spPr>
          <a:xfrm>
            <a:off x="5770440" y="2895480"/>
            <a:ext cx="194148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600" b="0" strike="noStrike" spc="-1">
                <a:solidFill>
                  <a:srgbClr val="000000"/>
                </a:solidFill>
                <a:uFill>
                  <a:solidFill>
                    <a:srgbClr val="FFFFFF"/>
                  </a:solidFill>
                </a:uFill>
                <a:latin typeface="Times New Roman"/>
              </a:rPr>
              <a:t>Tweak</a:t>
            </a:r>
            <a:endParaRPr lang="en-US" sz="2400" b="0" strike="noStrike" spc="-1">
              <a:solidFill>
                <a:srgbClr val="000000"/>
              </a:solidFill>
              <a:uFill>
                <a:solidFill>
                  <a:srgbClr val="FFFFFF"/>
                </a:solidFill>
              </a:uFill>
              <a:latin typeface="Times New Roman"/>
            </a:endParaRPr>
          </a:p>
          <a:p>
            <a:pPr algn="ctr"/>
            <a:r>
              <a:rPr lang="en-US" sz="1600" b="0" strike="noStrike" spc="-1">
                <a:solidFill>
                  <a:srgbClr val="000000"/>
                </a:solidFill>
                <a:uFill>
                  <a:solidFill>
                    <a:srgbClr val="FFFFFF"/>
                  </a:solidFill>
                </a:uFill>
                <a:latin typeface="Times New Roman"/>
              </a:rPr>
              <a:t> parameters</a:t>
            </a:r>
            <a:endParaRPr lang="en-US" sz="2400" b="0" strike="noStrike" spc="-1">
              <a:solidFill>
                <a:srgbClr val="000000"/>
              </a:solidFill>
              <a:uFill>
                <a:solidFill>
                  <a:srgbClr val="FFFFFF"/>
                </a:solidFill>
              </a:uFill>
              <a:latin typeface="Times New Roman"/>
            </a:endParaRPr>
          </a:p>
        </p:txBody>
      </p:sp>
      <p:sp>
        <p:nvSpPr>
          <p:cNvPr id="155" name="CustomShape 15"/>
          <p:cNvSpPr/>
          <p:nvPr/>
        </p:nvSpPr>
        <p:spPr>
          <a:xfrm>
            <a:off x="5648400" y="985680"/>
            <a:ext cx="2438280" cy="457200"/>
          </a:xfrm>
          <a:custGeom>
            <a:avLst/>
            <a:gdLst/>
            <a:ahLst/>
            <a:cxnLst/>
            <a:rect l="0" t="0" r="r" b="b"/>
            <a:pathLst>
              <a:path w="6775" h="1272">
                <a:moveTo>
                  <a:pt x="211" y="0"/>
                </a:moveTo>
                <a:cubicBezTo>
                  <a:pt x="105" y="0"/>
                  <a:pt x="0" y="105"/>
                  <a:pt x="0" y="211"/>
                </a:cubicBezTo>
                <a:lnTo>
                  <a:pt x="0" y="1059"/>
                </a:lnTo>
                <a:cubicBezTo>
                  <a:pt x="0" y="1165"/>
                  <a:pt x="105" y="1271"/>
                  <a:pt x="211" y="1271"/>
                </a:cubicBezTo>
                <a:lnTo>
                  <a:pt x="6562" y="1271"/>
                </a:lnTo>
                <a:cubicBezTo>
                  <a:pt x="6668" y="1271"/>
                  <a:pt x="6774" y="1165"/>
                  <a:pt x="6774" y="1059"/>
                </a:cubicBezTo>
                <a:lnTo>
                  <a:pt x="6774" y="211"/>
                </a:lnTo>
                <a:cubicBezTo>
                  <a:pt x="6774" y="105"/>
                  <a:pt x="6668" y="0"/>
                  <a:pt x="6562" y="0"/>
                </a:cubicBezTo>
                <a:lnTo>
                  <a:pt x="211" y="0"/>
                </a:lnTo>
              </a:path>
            </a:pathLst>
          </a:custGeom>
          <a:solidFill>
            <a:srgbClr val="00B8FF"/>
          </a:solidFill>
          <a:ln w="9360">
            <a:solidFill>
              <a:srgbClr val="000000"/>
            </a:solidFill>
            <a:miter/>
          </a:ln>
        </p:spPr>
        <p:style>
          <a:lnRef idx="0">
            <a:scrgbClr r="0" g="0" b="0"/>
          </a:lnRef>
          <a:fillRef idx="0">
            <a:scrgbClr r="0" g="0" b="0"/>
          </a:fillRef>
          <a:effectRef idx="0">
            <a:scrgbClr r="0" g="0" b="0"/>
          </a:effectRef>
          <a:fontRef idx="minor"/>
        </p:style>
      </p:sp>
      <p:sp>
        <p:nvSpPr>
          <p:cNvPr id="156" name="CustomShape 16"/>
          <p:cNvSpPr/>
          <p:nvPr/>
        </p:nvSpPr>
        <p:spPr>
          <a:xfrm>
            <a:off x="5800680" y="995400"/>
            <a:ext cx="233676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000000"/>
                </a:solidFill>
                <a:uFill>
                  <a:solidFill>
                    <a:srgbClr val="FFFFFF"/>
                  </a:solidFill>
                </a:uFill>
                <a:latin typeface="Times New Roman"/>
              </a:rPr>
              <a:t>Initial interpolation, cost</a:t>
            </a:r>
            <a:endParaRPr lang="en-US" sz="2400" b="0" strike="noStrike" spc="-1">
              <a:solidFill>
                <a:srgbClr val="000000"/>
              </a:solidFill>
              <a:uFill>
                <a:solidFill>
                  <a:srgbClr val="FFFFFF"/>
                </a:solidFill>
              </a:uFill>
              <a:latin typeface="Times New Roman"/>
            </a:endParaRPr>
          </a:p>
        </p:txBody>
      </p:sp>
      <p:sp>
        <p:nvSpPr>
          <p:cNvPr id="157" name="CustomShape 17"/>
          <p:cNvSpPr/>
          <p:nvPr/>
        </p:nvSpPr>
        <p:spPr>
          <a:xfrm>
            <a:off x="5892840" y="3830760"/>
            <a:ext cx="1676520" cy="731880"/>
          </a:xfrm>
          <a:custGeom>
            <a:avLst/>
            <a:gdLst/>
            <a:ahLst/>
            <a:cxn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158" name="CustomShape 18"/>
          <p:cNvSpPr/>
          <p:nvPr/>
        </p:nvSpPr>
        <p:spPr>
          <a:xfrm>
            <a:off x="6126120" y="3890880"/>
            <a:ext cx="128124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600" b="0" strike="noStrike" spc="-1">
                <a:solidFill>
                  <a:srgbClr val="000000"/>
                </a:solidFill>
                <a:uFill>
                  <a:solidFill>
                    <a:srgbClr val="FFFFFF"/>
                  </a:solidFill>
                </a:uFill>
                <a:latin typeface="Times New Roman"/>
              </a:rPr>
              <a:t>Transform &amp; Interpolate</a:t>
            </a:r>
            <a:endParaRPr lang="en-US" sz="2400" b="0" strike="noStrike" spc="-1">
              <a:solidFill>
                <a:srgbClr val="000000"/>
              </a:solidFill>
              <a:uFill>
                <a:solidFill>
                  <a:srgbClr val="FFFFFF"/>
                </a:solidFill>
              </a:uFill>
              <a:latin typeface="Times New Roman"/>
            </a:endParaRPr>
          </a:p>
        </p:txBody>
      </p:sp>
      <p:sp>
        <p:nvSpPr>
          <p:cNvPr id="159" name="CustomShape 19"/>
          <p:cNvSpPr/>
          <p:nvPr/>
        </p:nvSpPr>
        <p:spPr>
          <a:xfrm>
            <a:off x="5892840" y="4765680"/>
            <a:ext cx="1676520" cy="538200"/>
          </a:xfrm>
          <a:custGeom>
            <a:avLst/>
            <a:gdLst/>
            <a:ahLst/>
            <a:cxnLst/>
            <a:rect l="0" t="0" r="r" b="b"/>
            <a:pathLst>
              <a:path w="4659" h="1497">
                <a:moveTo>
                  <a:pt x="249" y="0"/>
                </a:moveTo>
                <a:cubicBezTo>
                  <a:pt x="124" y="0"/>
                  <a:pt x="0" y="124"/>
                  <a:pt x="0" y="249"/>
                </a:cubicBezTo>
                <a:lnTo>
                  <a:pt x="0" y="1246"/>
                </a:lnTo>
                <a:cubicBezTo>
                  <a:pt x="0" y="1371"/>
                  <a:pt x="124" y="1496"/>
                  <a:pt x="249" y="1496"/>
                </a:cubicBezTo>
                <a:lnTo>
                  <a:pt x="4408" y="1496"/>
                </a:lnTo>
                <a:cubicBezTo>
                  <a:pt x="4533" y="1496"/>
                  <a:pt x="4658" y="1371"/>
                  <a:pt x="4658" y="1246"/>
                </a:cubicBezTo>
                <a:lnTo>
                  <a:pt x="4658" y="249"/>
                </a:lnTo>
                <a:cubicBezTo>
                  <a:pt x="4658" y="124"/>
                  <a:pt x="4533" y="0"/>
                  <a:pt x="4408" y="0"/>
                </a:cubicBezTo>
                <a:lnTo>
                  <a:pt x="249" y="0"/>
                </a:lnTo>
              </a:path>
            </a:pathLst>
          </a:custGeom>
          <a:solidFill>
            <a:srgbClr val="A2BDFF"/>
          </a:solidFill>
          <a:ln w="9360">
            <a:solidFill>
              <a:srgbClr val="000000"/>
            </a:solidFill>
            <a:miter/>
          </a:ln>
        </p:spPr>
        <p:style>
          <a:lnRef idx="0">
            <a:scrgbClr r="0" g="0" b="0"/>
          </a:lnRef>
          <a:fillRef idx="0">
            <a:scrgbClr r="0" g="0" b="0"/>
          </a:fillRef>
          <a:effectRef idx="0">
            <a:scrgbClr r="0" g="0" b="0"/>
          </a:effectRef>
          <a:fontRef idx="minor"/>
        </p:style>
      </p:sp>
      <p:sp>
        <p:nvSpPr>
          <p:cNvPr id="160" name="CustomShape 20"/>
          <p:cNvSpPr/>
          <p:nvPr/>
        </p:nvSpPr>
        <p:spPr>
          <a:xfrm>
            <a:off x="6126120" y="4826160"/>
            <a:ext cx="128124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000000"/>
                </a:solidFill>
                <a:uFill>
                  <a:solidFill>
                    <a:srgbClr val="FFFFFF"/>
                  </a:solidFill>
                </a:uFill>
                <a:latin typeface="Times New Roman"/>
              </a:rPr>
              <a:t>Measure cost</a:t>
            </a:r>
            <a:endParaRPr lang="en-US" sz="2400" b="0" strike="noStrike" spc="-1">
              <a:solidFill>
                <a:srgbClr val="000000"/>
              </a:solidFill>
              <a:uFill>
                <a:solidFill>
                  <a:srgbClr val="FFFFFF"/>
                </a:solidFill>
              </a:uFill>
              <a:latin typeface="Times New Roman"/>
            </a:endParaRPr>
          </a:p>
        </p:txBody>
      </p:sp>
      <p:sp>
        <p:nvSpPr>
          <p:cNvPr id="161" name="CustomShape 21"/>
          <p:cNvSpPr/>
          <p:nvPr/>
        </p:nvSpPr>
        <p:spPr>
          <a:xfrm>
            <a:off x="5851440" y="5445000"/>
            <a:ext cx="1738440" cy="650880"/>
          </a:xfrm>
          <a:prstGeom prst="flowChartDecision">
            <a:avLst/>
          </a:prstGeom>
          <a:solidFill>
            <a:srgbClr val="A2BDFF"/>
          </a:solidFill>
          <a:ln w="9360">
            <a:solidFill>
              <a:srgbClr val="000000"/>
            </a:solidFill>
            <a:round/>
          </a:ln>
        </p:spPr>
        <p:style>
          <a:lnRef idx="0">
            <a:scrgbClr r="0" g="0" b="0"/>
          </a:lnRef>
          <a:fillRef idx="0">
            <a:scrgbClr r="0" g="0" b="0"/>
          </a:fillRef>
          <a:effectRef idx="0">
            <a:scrgbClr r="0" g="0" b="0"/>
          </a:effectRef>
          <a:fontRef idx="minor"/>
        </p:style>
      </p:sp>
      <p:sp>
        <p:nvSpPr>
          <p:cNvPr id="162" name="CustomShape 22"/>
          <p:cNvSpPr/>
          <p:nvPr/>
        </p:nvSpPr>
        <p:spPr>
          <a:xfrm>
            <a:off x="6146640" y="5435640"/>
            <a:ext cx="117792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1600" b="0" strike="noStrike" spc="-1">
                <a:solidFill>
                  <a:srgbClr val="000000"/>
                </a:solidFill>
                <a:uFill>
                  <a:solidFill>
                    <a:srgbClr val="FFFFFF"/>
                  </a:solidFill>
                </a:uFill>
                <a:latin typeface="Times New Roman"/>
              </a:rPr>
              <a:t>Cost &lt; tolerance?</a:t>
            </a:r>
            <a:endParaRPr lang="en-US" sz="2400" b="0" strike="noStrike" spc="-1">
              <a:solidFill>
                <a:srgbClr val="000000"/>
              </a:solidFill>
              <a:uFill>
                <a:solidFill>
                  <a:srgbClr val="FFFFFF"/>
                </a:solidFill>
              </a:uFill>
              <a:latin typeface="Times New Roman"/>
            </a:endParaRPr>
          </a:p>
        </p:txBody>
      </p:sp>
      <p:sp>
        <p:nvSpPr>
          <p:cNvPr id="163" name="CustomShape 23"/>
          <p:cNvSpPr/>
          <p:nvPr/>
        </p:nvSpPr>
        <p:spPr>
          <a:xfrm rot="16200000">
            <a:off x="6679080" y="4084920"/>
            <a:ext cx="2729160" cy="838080"/>
          </a:xfrm>
          <a:custGeom>
            <a:avLst/>
            <a:gdLst/>
            <a:ahLst/>
            <a:cxnLst/>
            <a:rect l="0" t="0" r="r" b="b"/>
            <a:pathLst>
              <a:path w="7476" h="2330">
                <a:moveTo>
                  <a:pt x="0" y="0"/>
                </a:moveTo>
                <a:lnTo>
                  <a:pt x="5" y="122"/>
                </a:lnTo>
                <a:lnTo>
                  <a:pt x="18" y="243"/>
                </a:lnTo>
                <a:lnTo>
                  <a:pt x="41" y="364"/>
                </a:lnTo>
                <a:lnTo>
                  <a:pt x="73" y="484"/>
                </a:lnTo>
                <a:lnTo>
                  <a:pt x="114" y="603"/>
                </a:lnTo>
                <a:lnTo>
                  <a:pt x="164" y="720"/>
                </a:lnTo>
                <a:lnTo>
                  <a:pt x="223" y="835"/>
                </a:lnTo>
                <a:lnTo>
                  <a:pt x="290" y="947"/>
                </a:lnTo>
                <a:lnTo>
                  <a:pt x="366" y="1057"/>
                </a:lnTo>
                <a:lnTo>
                  <a:pt x="449" y="1165"/>
                </a:lnTo>
                <a:lnTo>
                  <a:pt x="541" y="1268"/>
                </a:lnTo>
                <a:lnTo>
                  <a:pt x="641" y="1369"/>
                </a:lnTo>
                <a:lnTo>
                  <a:pt x="747" y="1466"/>
                </a:lnTo>
                <a:lnTo>
                  <a:pt x="861" y="1558"/>
                </a:lnTo>
                <a:lnTo>
                  <a:pt x="982" y="1647"/>
                </a:lnTo>
                <a:lnTo>
                  <a:pt x="1110" y="1731"/>
                </a:lnTo>
                <a:lnTo>
                  <a:pt x="1243" y="1810"/>
                </a:lnTo>
                <a:lnTo>
                  <a:pt x="1383" y="1884"/>
                </a:lnTo>
                <a:lnTo>
                  <a:pt x="1527" y="1953"/>
                </a:lnTo>
                <a:lnTo>
                  <a:pt x="1677" y="2017"/>
                </a:lnTo>
                <a:lnTo>
                  <a:pt x="1831" y="2075"/>
                </a:lnTo>
                <a:lnTo>
                  <a:pt x="1990" y="2128"/>
                </a:lnTo>
                <a:lnTo>
                  <a:pt x="2152" y="2174"/>
                </a:lnTo>
                <a:lnTo>
                  <a:pt x="2318" y="2215"/>
                </a:lnTo>
                <a:lnTo>
                  <a:pt x="2486" y="2250"/>
                </a:lnTo>
                <a:lnTo>
                  <a:pt x="2657" y="2278"/>
                </a:lnTo>
                <a:lnTo>
                  <a:pt x="2829" y="2300"/>
                </a:lnTo>
                <a:lnTo>
                  <a:pt x="3003" y="2316"/>
                </a:lnTo>
                <a:lnTo>
                  <a:pt x="3178" y="2326"/>
                </a:lnTo>
                <a:lnTo>
                  <a:pt x="3354" y="2329"/>
                </a:lnTo>
                <a:lnTo>
                  <a:pt x="3936" y="2329"/>
                </a:lnTo>
                <a:lnTo>
                  <a:pt x="4113" y="2326"/>
                </a:lnTo>
                <a:lnTo>
                  <a:pt x="4289" y="2316"/>
                </a:lnTo>
                <a:lnTo>
                  <a:pt x="4464" y="2300"/>
                </a:lnTo>
                <a:lnTo>
                  <a:pt x="4638" y="2277"/>
                </a:lnTo>
                <a:lnTo>
                  <a:pt x="4810" y="2249"/>
                </a:lnTo>
                <a:lnTo>
                  <a:pt x="4980" y="2213"/>
                </a:lnTo>
                <a:lnTo>
                  <a:pt x="5146" y="2172"/>
                </a:lnTo>
                <a:lnTo>
                  <a:pt x="5309" y="2125"/>
                </a:lnTo>
                <a:lnTo>
                  <a:pt x="5469" y="2072"/>
                </a:lnTo>
                <a:lnTo>
                  <a:pt x="5624" y="2013"/>
                </a:lnTo>
                <a:lnTo>
                  <a:pt x="5774" y="1948"/>
                </a:lnTo>
                <a:lnTo>
                  <a:pt x="5919" y="1878"/>
                </a:lnTo>
                <a:lnTo>
                  <a:pt x="6059" y="1803"/>
                </a:lnTo>
                <a:lnTo>
                  <a:pt x="6193" y="1723"/>
                </a:lnTo>
                <a:lnTo>
                  <a:pt x="6321" y="1638"/>
                </a:lnTo>
                <a:lnTo>
                  <a:pt x="6442" y="1548"/>
                </a:lnTo>
                <a:lnTo>
                  <a:pt x="6556" y="1454"/>
                </a:lnTo>
                <a:lnTo>
                  <a:pt x="6663" y="1356"/>
                </a:lnTo>
                <a:lnTo>
                  <a:pt x="6762" y="1255"/>
                </a:lnTo>
                <a:lnTo>
                  <a:pt x="6853" y="1150"/>
                </a:lnTo>
                <a:lnTo>
                  <a:pt x="6936" y="1041"/>
                </a:lnTo>
                <a:lnTo>
                  <a:pt x="7011" y="930"/>
                </a:lnTo>
                <a:lnTo>
                  <a:pt x="7077" y="816"/>
                </a:lnTo>
                <a:lnTo>
                  <a:pt x="7135" y="700"/>
                </a:lnTo>
                <a:lnTo>
                  <a:pt x="7184" y="582"/>
                </a:lnTo>
                <a:lnTo>
                  <a:pt x="7475" y="582"/>
                </a:lnTo>
                <a:lnTo>
                  <a:pt x="6999" y="0"/>
                </a:lnTo>
                <a:lnTo>
                  <a:pt x="6310" y="582"/>
                </a:lnTo>
                <a:lnTo>
                  <a:pt x="6602" y="582"/>
                </a:lnTo>
                <a:lnTo>
                  <a:pt x="6554" y="697"/>
                </a:lnTo>
                <a:lnTo>
                  <a:pt x="6499" y="810"/>
                </a:lnTo>
                <a:lnTo>
                  <a:pt x="6435" y="921"/>
                </a:lnTo>
                <a:lnTo>
                  <a:pt x="6363" y="1029"/>
                </a:lnTo>
                <a:lnTo>
                  <a:pt x="6283" y="1135"/>
                </a:lnTo>
                <a:lnTo>
                  <a:pt x="6195" y="1238"/>
                </a:lnTo>
                <a:lnTo>
                  <a:pt x="6100" y="1338"/>
                </a:lnTo>
                <a:lnTo>
                  <a:pt x="5997" y="1434"/>
                </a:lnTo>
                <a:lnTo>
                  <a:pt x="5888" y="1526"/>
                </a:lnTo>
                <a:lnTo>
                  <a:pt x="5772" y="1614"/>
                </a:lnTo>
                <a:lnTo>
                  <a:pt x="5650" y="1698"/>
                </a:lnTo>
                <a:lnTo>
                  <a:pt x="5521" y="1778"/>
                </a:lnTo>
                <a:lnTo>
                  <a:pt x="5387" y="1852"/>
                </a:lnTo>
                <a:lnTo>
                  <a:pt x="5248" y="1922"/>
                </a:lnTo>
                <a:lnTo>
                  <a:pt x="5103" y="1987"/>
                </a:lnTo>
                <a:lnTo>
                  <a:pt x="4954" y="2047"/>
                </a:lnTo>
                <a:lnTo>
                  <a:pt x="4801" y="2101"/>
                </a:lnTo>
                <a:lnTo>
                  <a:pt x="4644" y="2150"/>
                </a:lnTo>
                <a:lnTo>
                  <a:pt x="4483" y="2193"/>
                </a:lnTo>
                <a:lnTo>
                  <a:pt x="4320" y="2230"/>
                </a:lnTo>
                <a:lnTo>
                  <a:pt x="4154" y="2262"/>
                </a:lnTo>
                <a:lnTo>
                  <a:pt x="3986" y="2287"/>
                </a:lnTo>
                <a:lnTo>
                  <a:pt x="3816" y="2307"/>
                </a:lnTo>
                <a:lnTo>
                  <a:pt x="3645" y="2320"/>
                </a:lnTo>
                <a:lnTo>
                  <a:pt x="3645" y="2320"/>
                </a:lnTo>
                <a:lnTo>
                  <a:pt x="3474" y="2307"/>
                </a:lnTo>
                <a:lnTo>
                  <a:pt x="3305" y="2287"/>
                </a:lnTo>
                <a:lnTo>
                  <a:pt x="3137" y="2262"/>
                </a:lnTo>
                <a:lnTo>
                  <a:pt x="2972" y="2231"/>
                </a:lnTo>
                <a:lnTo>
                  <a:pt x="2809" y="2194"/>
                </a:lnTo>
                <a:lnTo>
                  <a:pt x="2649" y="2151"/>
                </a:lnTo>
                <a:lnTo>
                  <a:pt x="2492" y="2102"/>
                </a:lnTo>
                <a:lnTo>
                  <a:pt x="2339" y="2048"/>
                </a:lnTo>
                <a:lnTo>
                  <a:pt x="2190" y="1989"/>
                </a:lnTo>
                <a:lnTo>
                  <a:pt x="2046" y="1924"/>
                </a:lnTo>
                <a:lnTo>
                  <a:pt x="1907" y="1854"/>
                </a:lnTo>
                <a:lnTo>
                  <a:pt x="1773" y="1780"/>
                </a:lnTo>
                <a:lnTo>
                  <a:pt x="1645" y="1701"/>
                </a:lnTo>
                <a:lnTo>
                  <a:pt x="1522" y="1617"/>
                </a:lnTo>
                <a:lnTo>
                  <a:pt x="1406" y="1529"/>
                </a:lnTo>
                <a:lnTo>
                  <a:pt x="1297" y="1438"/>
                </a:lnTo>
                <a:lnTo>
                  <a:pt x="1195" y="1342"/>
                </a:lnTo>
                <a:lnTo>
                  <a:pt x="1099" y="1243"/>
                </a:lnTo>
                <a:lnTo>
                  <a:pt x="1012" y="1140"/>
                </a:lnTo>
                <a:lnTo>
                  <a:pt x="931" y="1035"/>
                </a:lnTo>
                <a:lnTo>
                  <a:pt x="859" y="927"/>
                </a:lnTo>
                <a:lnTo>
                  <a:pt x="795" y="816"/>
                </a:lnTo>
                <a:lnTo>
                  <a:pt x="739" y="704"/>
                </a:lnTo>
                <a:lnTo>
                  <a:pt x="691" y="589"/>
                </a:lnTo>
                <a:lnTo>
                  <a:pt x="652" y="473"/>
                </a:lnTo>
                <a:lnTo>
                  <a:pt x="621" y="356"/>
                </a:lnTo>
                <a:lnTo>
                  <a:pt x="600" y="238"/>
                </a:lnTo>
                <a:lnTo>
                  <a:pt x="586" y="119"/>
                </a:lnTo>
                <a:lnTo>
                  <a:pt x="582" y="0"/>
                </a:lnTo>
                <a:lnTo>
                  <a:pt x="0" y="0"/>
                </a:lnTo>
              </a:path>
              <a:path w="3937" h="2330">
                <a:moveTo>
                  <a:pt x="0" y="0"/>
                </a:moveTo>
                <a:lnTo>
                  <a:pt x="5" y="122"/>
                </a:lnTo>
                <a:lnTo>
                  <a:pt x="18" y="243"/>
                </a:lnTo>
                <a:lnTo>
                  <a:pt x="41" y="364"/>
                </a:lnTo>
                <a:lnTo>
                  <a:pt x="73" y="484"/>
                </a:lnTo>
                <a:lnTo>
                  <a:pt x="114" y="603"/>
                </a:lnTo>
                <a:lnTo>
                  <a:pt x="164" y="720"/>
                </a:lnTo>
                <a:lnTo>
                  <a:pt x="223" y="835"/>
                </a:lnTo>
                <a:lnTo>
                  <a:pt x="290" y="947"/>
                </a:lnTo>
                <a:lnTo>
                  <a:pt x="366" y="1057"/>
                </a:lnTo>
                <a:lnTo>
                  <a:pt x="449" y="1165"/>
                </a:lnTo>
                <a:lnTo>
                  <a:pt x="541" y="1268"/>
                </a:lnTo>
                <a:lnTo>
                  <a:pt x="641" y="1369"/>
                </a:lnTo>
                <a:lnTo>
                  <a:pt x="747" y="1466"/>
                </a:lnTo>
                <a:lnTo>
                  <a:pt x="861" y="1558"/>
                </a:lnTo>
                <a:lnTo>
                  <a:pt x="982" y="1647"/>
                </a:lnTo>
                <a:lnTo>
                  <a:pt x="1110" y="1731"/>
                </a:lnTo>
                <a:lnTo>
                  <a:pt x="1243" y="1810"/>
                </a:lnTo>
                <a:lnTo>
                  <a:pt x="1383" y="1884"/>
                </a:lnTo>
                <a:lnTo>
                  <a:pt x="1527" y="1953"/>
                </a:lnTo>
                <a:lnTo>
                  <a:pt x="1677" y="2017"/>
                </a:lnTo>
                <a:lnTo>
                  <a:pt x="1831" y="2075"/>
                </a:lnTo>
                <a:lnTo>
                  <a:pt x="1990" y="2128"/>
                </a:lnTo>
                <a:lnTo>
                  <a:pt x="2152" y="2174"/>
                </a:lnTo>
                <a:lnTo>
                  <a:pt x="2318" y="2215"/>
                </a:lnTo>
                <a:lnTo>
                  <a:pt x="2486" y="2250"/>
                </a:lnTo>
                <a:lnTo>
                  <a:pt x="2657" y="2278"/>
                </a:lnTo>
                <a:lnTo>
                  <a:pt x="2829" y="2300"/>
                </a:lnTo>
                <a:lnTo>
                  <a:pt x="3003" y="2316"/>
                </a:lnTo>
                <a:lnTo>
                  <a:pt x="3178" y="2326"/>
                </a:lnTo>
                <a:lnTo>
                  <a:pt x="3354" y="2329"/>
                </a:lnTo>
                <a:lnTo>
                  <a:pt x="3936" y="2329"/>
                </a:lnTo>
                <a:lnTo>
                  <a:pt x="3917" y="2329"/>
                </a:lnTo>
                <a:lnTo>
                  <a:pt x="3897" y="2329"/>
                </a:lnTo>
                <a:lnTo>
                  <a:pt x="3878" y="2329"/>
                </a:lnTo>
                <a:lnTo>
                  <a:pt x="3858" y="2328"/>
                </a:lnTo>
                <a:lnTo>
                  <a:pt x="3839" y="2328"/>
                </a:lnTo>
                <a:lnTo>
                  <a:pt x="3819" y="2328"/>
                </a:lnTo>
                <a:lnTo>
                  <a:pt x="3800" y="2327"/>
                </a:lnTo>
                <a:lnTo>
                  <a:pt x="3781" y="2327"/>
                </a:lnTo>
                <a:lnTo>
                  <a:pt x="3761" y="2326"/>
                </a:lnTo>
                <a:lnTo>
                  <a:pt x="3742" y="2325"/>
                </a:lnTo>
                <a:lnTo>
                  <a:pt x="3722" y="2324"/>
                </a:lnTo>
                <a:lnTo>
                  <a:pt x="3703" y="2323"/>
                </a:lnTo>
                <a:lnTo>
                  <a:pt x="3684" y="2322"/>
                </a:lnTo>
                <a:lnTo>
                  <a:pt x="3664" y="2321"/>
                </a:lnTo>
                <a:lnTo>
                  <a:pt x="3645" y="2320"/>
                </a:lnTo>
                <a:lnTo>
                  <a:pt x="3645" y="2320"/>
                </a:lnTo>
                <a:lnTo>
                  <a:pt x="3474" y="2307"/>
                </a:lnTo>
                <a:lnTo>
                  <a:pt x="3305" y="2287"/>
                </a:lnTo>
                <a:lnTo>
                  <a:pt x="3137" y="2262"/>
                </a:lnTo>
                <a:lnTo>
                  <a:pt x="2972" y="2231"/>
                </a:lnTo>
                <a:lnTo>
                  <a:pt x="2809" y="2194"/>
                </a:lnTo>
                <a:lnTo>
                  <a:pt x="2649" y="2151"/>
                </a:lnTo>
                <a:lnTo>
                  <a:pt x="2492" y="2102"/>
                </a:lnTo>
                <a:lnTo>
                  <a:pt x="2339" y="2048"/>
                </a:lnTo>
                <a:lnTo>
                  <a:pt x="2190" y="1989"/>
                </a:lnTo>
                <a:lnTo>
                  <a:pt x="2046" y="1924"/>
                </a:lnTo>
                <a:lnTo>
                  <a:pt x="1907" y="1854"/>
                </a:lnTo>
                <a:lnTo>
                  <a:pt x="1773" y="1780"/>
                </a:lnTo>
                <a:lnTo>
                  <a:pt x="1645" y="1701"/>
                </a:lnTo>
                <a:lnTo>
                  <a:pt x="1522" y="1617"/>
                </a:lnTo>
                <a:lnTo>
                  <a:pt x="1406" y="1529"/>
                </a:lnTo>
                <a:lnTo>
                  <a:pt x="1297" y="1438"/>
                </a:lnTo>
                <a:lnTo>
                  <a:pt x="1195" y="1342"/>
                </a:lnTo>
                <a:lnTo>
                  <a:pt x="1099" y="1243"/>
                </a:lnTo>
                <a:lnTo>
                  <a:pt x="1012" y="1140"/>
                </a:lnTo>
                <a:lnTo>
                  <a:pt x="931" y="1035"/>
                </a:lnTo>
                <a:lnTo>
                  <a:pt x="859" y="927"/>
                </a:lnTo>
                <a:lnTo>
                  <a:pt x="795" y="816"/>
                </a:lnTo>
                <a:lnTo>
                  <a:pt x="739" y="704"/>
                </a:lnTo>
                <a:lnTo>
                  <a:pt x="691" y="589"/>
                </a:lnTo>
                <a:lnTo>
                  <a:pt x="652" y="473"/>
                </a:lnTo>
                <a:lnTo>
                  <a:pt x="621" y="356"/>
                </a:lnTo>
                <a:lnTo>
                  <a:pt x="600" y="238"/>
                </a:lnTo>
                <a:lnTo>
                  <a:pt x="586" y="119"/>
                </a:lnTo>
                <a:lnTo>
                  <a:pt x="582" y="0"/>
                </a:lnTo>
              </a:path>
            </a:pathLst>
          </a:custGeom>
          <a:solidFill>
            <a:srgbClr val="A2BDFF"/>
          </a:solidFill>
          <a:ln w="9360">
            <a:solidFill>
              <a:srgbClr val="000000"/>
            </a:solidFill>
            <a:round/>
          </a:ln>
        </p:spPr>
        <p:style>
          <a:lnRef idx="0">
            <a:scrgbClr r="0" g="0" b="0"/>
          </a:lnRef>
          <a:fillRef idx="0">
            <a:scrgbClr r="0" g="0" b="0"/>
          </a:fillRef>
          <a:effectRef idx="0">
            <a:scrgbClr r="0" g="0" b="0"/>
          </a:effectRef>
          <a:fontRef idx="minor"/>
        </p:style>
      </p:sp>
      <p:sp>
        <p:nvSpPr>
          <p:cNvPr id="164" name="CustomShape 24"/>
          <p:cNvSpPr/>
          <p:nvPr/>
        </p:nvSpPr>
        <p:spPr>
          <a:xfrm>
            <a:off x="5872320" y="6257880"/>
            <a:ext cx="1687320" cy="457200"/>
          </a:xfrm>
          <a:custGeom>
            <a:avLst/>
            <a:gdLst/>
            <a:ahLst/>
            <a:cxnLst/>
            <a:rect l="0" t="0" r="r" b="b"/>
            <a:pathLst>
              <a:path w="4689" h="1272">
                <a:moveTo>
                  <a:pt x="211" y="0"/>
                </a:moveTo>
                <a:cubicBezTo>
                  <a:pt x="105" y="0"/>
                  <a:pt x="0" y="105"/>
                  <a:pt x="0" y="211"/>
                </a:cubicBezTo>
                <a:lnTo>
                  <a:pt x="0" y="1059"/>
                </a:lnTo>
                <a:cubicBezTo>
                  <a:pt x="0" y="1165"/>
                  <a:pt x="105" y="1271"/>
                  <a:pt x="211" y="1271"/>
                </a:cubicBezTo>
                <a:lnTo>
                  <a:pt x="4476" y="1271"/>
                </a:lnTo>
                <a:cubicBezTo>
                  <a:pt x="4582" y="1271"/>
                  <a:pt x="4688" y="1165"/>
                  <a:pt x="4688" y="1059"/>
                </a:cubicBezTo>
                <a:lnTo>
                  <a:pt x="4688" y="211"/>
                </a:lnTo>
                <a:cubicBezTo>
                  <a:pt x="4688" y="105"/>
                  <a:pt x="4582" y="0"/>
                  <a:pt x="4476" y="0"/>
                </a:cubicBezTo>
                <a:lnTo>
                  <a:pt x="211" y="0"/>
                </a:lnTo>
              </a:path>
            </a:pathLst>
          </a:custGeom>
          <a:solidFill>
            <a:srgbClr val="00B8FF"/>
          </a:solidFill>
          <a:ln w="9360">
            <a:solidFill>
              <a:srgbClr val="000000"/>
            </a:solidFill>
            <a:miter/>
          </a:ln>
        </p:spPr>
        <p:style>
          <a:lnRef idx="0">
            <a:scrgbClr r="0" g="0" b="0"/>
          </a:lnRef>
          <a:fillRef idx="0">
            <a:scrgbClr r="0" g="0" b="0"/>
          </a:fillRef>
          <a:effectRef idx="0">
            <a:scrgbClr r="0" g="0" b="0"/>
          </a:effectRef>
          <a:fontRef idx="minor"/>
        </p:style>
      </p:sp>
      <p:sp>
        <p:nvSpPr>
          <p:cNvPr id="165" name="CustomShape 25"/>
          <p:cNvSpPr/>
          <p:nvPr/>
        </p:nvSpPr>
        <p:spPr>
          <a:xfrm>
            <a:off x="6004080" y="6319800"/>
            <a:ext cx="235080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a:solidFill>
                  <a:srgbClr val="000000"/>
                </a:solidFill>
                <a:uFill>
                  <a:solidFill>
                    <a:srgbClr val="FFFFFF"/>
                  </a:solidFill>
                </a:uFill>
                <a:latin typeface="Times New Roman"/>
              </a:rPr>
              <a:t>Save final data</a:t>
            </a:r>
            <a:endParaRPr lang="en-US" sz="2400" b="0" strike="noStrike" spc="-1">
              <a:solidFill>
                <a:srgbClr val="000000"/>
              </a:solidFill>
              <a:uFill>
                <a:solidFill>
                  <a:srgbClr val="FFFFFF"/>
                </a:solidFill>
              </a:uFill>
              <a:latin typeface="Times New Roman"/>
            </a:endParaRPr>
          </a:p>
        </p:txBody>
      </p:sp>
      <p:sp>
        <p:nvSpPr>
          <p:cNvPr id="166" name="CustomShape 26"/>
          <p:cNvSpPr/>
          <p:nvPr/>
        </p:nvSpPr>
        <p:spPr>
          <a:xfrm rot="16200000">
            <a:off x="7548120" y="4114800"/>
            <a:ext cx="213372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Optimization</a:t>
            </a:r>
          </a:p>
        </p:txBody>
      </p:sp>
      <p:cxnSp>
        <p:nvCxnSpPr>
          <p:cNvPr id="167" name="Line 27"/>
          <p:cNvCxnSpPr>
            <a:stCxn id="147" idx="2"/>
          </p:cNvCxnSpPr>
          <p:nvPr/>
        </p:nvCxnSpPr>
        <p:spPr>
          <a:xfrm flipH="1">
            <a:off x="6714360" y="792000"/>
            <a:ext cx="1800" cy="205200"/>
          </a:xfrm>
          <a:prstGeom prst="straightConnector1">
            <a:avLst/>
          </a:prstGeom>
          <a:ln w="9360">
            <a:solidFill>
              <a:srgbClr val="000000"/>
            </a:solidFill>
            <a:miter/>
            <a:tailEnd type="arrow" w="med" len="med"/>
          </a:ln>
        </p:spPr>
      </p:cxnSp>
      <p:cxnSp>
        <p:nvCxnSpPr>
          <p:cNvPr id="168" name="Line 28"/>
          <p:cNvCxnSpPr>
            <a:endCxn id="149" idx="0"/>
          </p:cNvCxnSpPr>
          <p:nvPr/>
        </p:nvCxnSpPr>
        <p:spPr>
          <a:xfrm flipH="1">
            <a:off x="6720840" y="1279440"/>
            <a:ext cx="14760" cy="540360"/>
          </a:xfrm>
          <a:prstGeom prst="straightConnector1">
            <a:avLst/>
          </a:prstGeom>
          <a:ln w="9360">
            <a:solidFill>
              <a:srgbClr val="000000"/>
            </a:solidFill>
            <a:miter/>
            <a:tailEnd type="arrow" w="med" len="med"/>
          </a:ln>
        </p:spPr>
      </p:cxnSp>
      <p:cxnSp>
        <p:nvCxnSpPr>
          <p:cNvPr id="169" name="Line 29"/>
          <p:cNvCxnSpPr>
            <a:stCxn id="153" idx="2"/>
            <a:endCxn id="157" idx="0"/>
          </p:cNvCxnSpPr>
          <p:nvPr/>
        </p:nvCxnSpPr>
        <p:spPr>
          <a:xfrm>
            <a:off x="6730920" y="3565440"/>
            <a:ext cx="360" cy="265680"/>
          </a:xfrm>
          <a:prstGeom prst="straightConnector1">
            <a:avLst/>
          </a:prstGeom>
          <a:ln w="9360">
            <a:solidFill>
              <a:srgbClr val="000000"/>
            </a:solidFill>
            <a:miter/>
            <a:tailEnd type="arrow" w="med" len="med"/>
          </a:ln>
        </p:spPr>
      </p:cxnSp>
      <p:cxnSp>
        <p:nvCxnSpPr>
          <p:cNvPr id="170" name="Line 30"/>
          <p:cNvCxnSpPr>
            <a:stCxn id="157" idx="2"/>
            <a:endCxn id="159" idx="0"/>
          </p:cNvCxnSpPr>
          <p:nvPr/>
        </p:nvCxnSpPr>
        <p:spPr>
          <a:xfrm>
            <a:off x="6730920" y="4562640"/>
            <a:ext cx="360" cy="203400"/>
          </a:xfrm>
          <a:prstGeom prst="straightConnector1">
            <a:avLst/>
          </a:prstGeom>
          <a:ln w="9360">
            <a:solidFill>
              <a:srgbClr val="000000"/>
            </a:solidFill>
            <a:miter/>
            <a:tailEnd type="arrow" w="med" len="med"/>
          </a:ln>
        </p:spPr>
      </p:cxnSp>
      <p:cxnSp>
        <p:nvCxnSpPr>
          <p:cNvPr id="171" name="Line 31"/>
          <p:cNvCxnSpPr/>
          <p:nvPr/>
        </p:nvCxnSpPr>
        <p:spPr>
          <a:xfrm flipH="1">
            <a:off x="6717960" y="5293800"/>
            <a:ext cx="2160" cy="205560"/>
          </a:xfrm>
          <a:prstGeom prst="straightConnector1">
            <a:avLst/>
          </a:prstGeom>
          <a:ln w="9360">
            <a:solidFill>
              <a:srgbClr val="000000"/>
            </a:solidFill>
            <a:miter/>
            <a:tailEnd type="arrow" w="med" len="med"/>
          </a:ln>
        </p:spPr>
      </p:cxnSp>
      <p:cxnSp>
        <p:nvCxnSpPr>
          <p:cNvPr id="172" name="Line 32"/>
          <p:cNvCxnSpPr/>
          <p:nvPr/>
        </p:nvCxnSpPr>
        <p:spPr>
          <a:xfrm flipH="1">
            <a:off x="6717960" y="6066000"/>
            <a:ext cx="2160" cy="203760"/>
          </a:xfrm>
          <a:prstGeom prst="straightConnector1">
            <a:avLst/>
          </a:prstGeom>
          <a:ln w="9360">
            <a:solidFill>
              <a:srgbClr val="000000"/>
            </a:solidFill>
            <a:miter/>
            <a:tailEnd type="arrow" w="med" len="med"/>
          </a:ln>
        </p:spPr>
      </p:cxnSp>
      <p:cxnSp>
        <p:nvCxnSpPr>
          <p:cNvPr id="173" name="Line 33"/>
          <p:cNvCxnSpPr/>
          <p:nvPr/>
        </p:nvCxnSpPr>
        <p:spPr>
          <a:xfrm flipV="1">
            <a:off x="7610400" y="2133360"/>
            <a:ext cx="255960" cy="10080"/>
          </a:xfrm>
          <a:prstGeom prst="straightConnector1">
            <a:avLst/>
          </a:prstGeom>
          <a:ln w="9360">
            <a:solidFill>
              <a:srgbClr val="000000"/>
            </a:solidFill>
            <a:miter/>
            <a:tailEnd type="arrow" w="med" len="med"/>
          </a:ln>
        </p:spPr>
      </p:cxnSp>
      <p:cxnSp>
        <p:nvCxnSpPr>
          <p:cNvPr id="174" name="Line 34"/>
          <p:cNvCxnSpPr/>
          <p:nvPr/>
        </p:nvCxnSpPr>
        <p:spPr>
          <a:xfrm flipH="1">
            <a:off x="7853040" y="2651040"/>
            <a:ext cx="164160" cy="226080"/>
          </a:xfrm>
          <a:prstGeom prst="straightConnector1">
            <a:avLst/>
          </a:prstGeom>
          <a:ln w="9360">
            <a:solidFill>
              <a:srgbClr val="000000"/>
            </a:solidFill>
            <a:miter/>
            <a:tailEnd type="arrow" w="med" len="med"/>
          </a:ln>
        </p:spPr>
      </p:cxnSp>
      <p:cxnSp>
        <p:nvCxnSpPr>
          <p:cNvPr id="175" name="Line 35"/>
          <p:cNvCxnSpPr/>
          <p:nvPr/>
        </p:nvCxnSpPr>
        <p:spPr>
          <a:xfrm flipH="1">
            <a:off x="8270280" y="2641680"/>
            <a:ext cx="60840" cy="295560"/>
          </a:xfrm>
          <a:prstGeom prst="straightConnector1">
            <a:avLst/>
          </a:prstGeom>
          <a:ln w="9360">
            <a:solidFill>
              <a:srgbClr val="000000"/>
            </a:solidFill>
            <a:miter/>
            <a:tailEnd type="arrow" w="med" len="med"/>
          </a:ln>
        </p:spPr>
      </p:cxnSp>
      <p:cxnSp>
        <p:nvCxnSpPr>
          <p:cNvPr id="176" name="Line 36"/>
          <p:cNvCxnSpPr/>
          <p:nvPr/>
        </p:nvCxnSpPr>
        <p:spPr>
          <a:xfrm flipH="1">
            <a:off x="8665560" y="2650680"/>
            <a:ext cx="51480" cy="306720"/>
          </a:xfrm>
          <a:prstGeom prst="straightConnector1">
            <a:avLst/>
          </a:prstGeom>
          <a:ln w="9360">
            <a:solidFill>
              <a:srgbClr val="000000"/>
            </a:solidFill>
            <a:miter/>
            <a:tailEnd type="arrow"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9" name="CustomShape 1"/>
          <p:cNvSpPr/>
          <p:nvPr/>
        </p:nvSpPr>
        <p:spPr>
          <a:xfrm>
            <a:off x="417600" y="55872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Haskins Pediatric Atlas - templates</a:t>
            </a:r>
          </a:p>
        </p:txBody>
      </p:sp>
      <p:pic>
        <p:nvPicPr>
          <p:cNvPr id="670" name="Picture 669"/>
          <p:cNvPicPr/>
          <p:nvPr/>
        </p:nvPicPr>
        <p:blipFill>
          <a:blip r:embed="rId3"/>
          <a:stretch/>
        </p:blipFill>
        <p:spPr>
          <a:xfrm>
            <a:off x="636480" y="1353960"/>
            <a:ext cx="5962680" cy="5013360"/>
          </a:xfrm>
          <a:prstGeom prst="rect">
            <a:avLst/>
          </a:prstGeom>
          <a:ln>
            <a:noFill/>
          </a:ln>
        </p:spPr>
      </p:pic>
      <p:sp>
        <p:nvSpPr>
          <p:cNvPr id="671" name="CustomShape 2"/>
          <p:cNvSpPr/>
          <p:nvPr/>
        </p:nvSpPr>
        <p:spPr>
          <a:xfrm>
            <a:off x="6926400" y="2443320"/>
            <a:ext cx="202860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Affine Group</a:t>
            </a:r>
          </a:p>
        </p:txBody>
      </p:sp>
      <p:sp>
        <p:nvSpPr>
          <p:cNvPr id="672" name="CustomShape 3"/>
          <p:cNvSpPr/>
          <p:nvPr/>
        </p:nvSpPr>
        <p:spPr>
          <a:xfrm>
            <a:off x="6926400" y="4906800"/>
            <a:ext cx="2028600" cy="1191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Nonlinear Group I – </a:t>
            </a:r>
          </a:p>
          <a:p>
            <a:r>
              <a:rPr lang="en-US" sz="2400" b="0" strike="noStrike" spc="-1">
                <a:solidFill>
                  <a:srgbClr val="000000"/>
                </a:solidFill>
                <a:uFill>
                  <a:solidFill>
                    <a:srgbClr val="FFFFFF"/>
                  </a:solidFill>
                </a:uFill>
                <a:latin typeface="Times New Roman"/>
              </a:rPr>
              <a:t>iterative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3" name="CustomShape 1"/>
          <p:cNvSpPr/>
          <p:nvPr/>
        </p:nvSpPr>
        <p:spPr>
          <a:xfrm>
            <a:off x="838080" y="29520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Atlases and Templates Available!</a:t>
            </a:r>
          </a:p>
        </p:txBody>
      </p:sp>
      <p:pic>
        <p:nvPicPr>
          <p:cNvPr id="674" name="Picture 673"/>
          <p:cNvPicPr/>
          <p:nvPr/>
        </p:nvPicPr>
        <p:blipFill>
          <a:blip r:embed="rId3"/>
          <a:stretch/>
        </p:blipFill>
        <p:spPr>
          <a:xfrm>
            <a:off x="3801960" y="1590840"/>
            <a:ext cx="5132520" cy="2138040"/>
          </a:xfrm>
          <a:prstGeom prst="rect">
            <a:avLst/>
          </a:prstGeom>
          <a:ln>
            <a:noFill/>
          </a:ln>
        </p:spPr>
      </p:pic>
      <p:pic>
        <p:nvPicPr>
          <p:cNvPr id="675" name="Picture 674"/>
          <p:cNvPicPr/>
          <p:nvPr/>
        </p:nvPicPr>
        <p:blipFill>
          <a:blip r:embed="rId4"/>
          <a:srcRect t="9176" r="31253"/>
          <a:stretch/>
        </p:blipFill>
        <p:spPr>
          <a:xfrm>
            <a:off x="3495600" y="4272120"/>
            <a:ext cx="5099040" cy="2311200"/>
          </a:xfrm>
          <a:prstGeom prst="rect">
            <a:avLst/>
          </a:prstGeom>
          <a:ln>
            <a:noFill/>
          </a:ln>
        </p:spPr>
      </p:pic>
      <p:sp>
        <p:nvSpPr>
          <p:cNvPr id="676" name="CustomShape 2"/>
          <p:cNvSpPr/>
          <p:nvPr/>
        </p:nvSpPr>
        <p:spPr>
          <a:xfrm>
            <a:off x="198360" y="1336680"/>
            <a:ext cx="3641760" cy="488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Infant brain atlas and templates – neonate, 1-year, 2-year. Contributed by Feng Shi, UNC</a:t>
            </a:r>
            <a:endParaRPr lang="en-US" sz="2400" b="0" strike="noStrike" spc="-1">
              <a:solidFill>
                <a:srgbClr val="000000"/>
              </a:solidFill>
              <a:uFill>
                <a:solidFill>
                  <a:srgbClr val="FFFFFF"/>
                </a:solidFill>
              </a:uFill>
              <a:latin typeface="Times New Roman"/>
            </a:endParaRPr>
          </a:p>
          <a:p>
            <a:pPr marL="228600" indent="-223920">
              <a:lnSpc>
                <a:spcPct val="100000"/>
              </a:lnSpc>
            </a:pPr>
            <a:endParaRPr lang="en-US" sz="2400" b="0" strike="noStrike" spc="-1">
              <a:solidFill>
                <a:srgbClr val="000000"/>
              </a:solidFill>
              <a:uFill>
                <a:solidFill>
                  <a:srgbClr val="FFFFFF"/>
                </a:solidFill>
              </a:uFill>
              <a:latin typeface="Times New Roman"/>
            </a:endParaRPr>
          </a:p>
          <a:p>
            <a:pPr marL="228600" indent="-223920">
              <a:lnSpc>
                <a:spcPct val="100000"/>
              </a:lnSpc>
            </a:pPr>
            <a:endParaRPr lang="en-US" sz="2400" b="0" strike="noStrike" spc="-1">
              <a:solidFill>
                <a:srgbClr val="000000"/>
              </a:solidFill>
              <a:uFill>
                <a:solidFill>
                  <a:srgbClr val="FFFFFF"/>
                </a:solidFill>
              </a:uFill>
              <a:latin typeface="Times New Roman"/>
            </a:endParaRPr>
          </a:p>
          <a:p>
            <a:pPr marL="228600" indent="-223920">
              <a:lnSpc>
                <a:spcPct val="100000"/>
              </a:lnSpc>
            </a:pPr>
            <a:endParaRPr lang="en-US" sz="2400" b="0" strike="noStrike" spc="-1">
              <a:solidFill>
                <a:srgbClr val="000000"/>
              </a:solidFill>
              <a:uFill>
                <a:solidFill>
                  <a:srgbClr val="FFFFFF"/>
                </a:solidFill>
              </a:uFill>
              <a:latin typeface="Times New Roman"/>
            </a:endParaRPr>
          </a:p>
          <a:p>
            <a:pPr marL="228600" indent="-223920">
              <a:lnSpc>
                <a:spcPct val="100000"/>
              </a:lnSpc>
            </a:pPr>
            <a:endParaRPr lang="en-US" sz="2400" b="0" strike="noStrike" spc="-1">
              <a:solidFill>
                <a:srgbClr val="000000"/>
              </a:solidFill>
              <a:uFill>
                <a:solidFill>
                  <a:srgbClr val="FFFFFF"/>
                </a:solidFill>
              </a:uFill>
              <a:latin typeface="Times New Roman"/>
            </a:endParaRPr>
          </a:p>
          <a:p>
            <a:pPr marL="228600" indent="-223920">
              <a:lnSpc>
                <a:spcPct val="100000"/>
              </a:lnSpc>
            </a:pP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FF"/>
                </a:solidFill>
                <a:uFill>
                  <a:solidFill>
                    <a:srgbClr val="FFFFFF"/>
                  </a:solidFill>
                </a:uFill>
                <a:latin typeface="Arial"/>
              </a:rPr>
              <a:t>Cerebellum atlas and templates – Jorn Diedrichsen,UCL,UK contribution </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p:txBody>
      </p:sp>
      <p:pic>
        <p:nvPicPr>
          <p:cNvPr id="677" name="Picture 676"/>
          <p:cNvPicPr/>
          <p:nvPr/>
        </p:nvPicPr>
        <p:blipFill>
          <a:blip r:embed="rId5"/>
          <a:stretch/>
        </p:blipFill>
        <p:spPr>
          <a:xfrm>
            <a:off x="884160" y="2286000"/>
            <a:ext cx="2595600" cy="1279440"/>
          </a:xfrm>
          <a:prstGeom prst="rect">
            <a:avLst/>
          </a:prstGeom>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8" name="CustomShape 1"/>
          <p:cNvSpPr/>
          <p:nvPr/>
        </p:nvSpPr>
        <p:spPr>
          <a:xfrm>
            <a:off x="838080" y="29520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More Atlases and Templates Available!</a:t>
            </a:r>
          </a:p>
        </p:txBody>
      </p:sp>
      <p:sp>
        <p:nvSpPr>
          <p:cNvPr id="679" name="CustomShape 2"/>
          <p:cNvSpPr/>
          <p:nvPr/>
        </p:nvSpPr>
        <p:spPr>
          <a:xfrm>
            <a:off x="274680" y="604800"/>
            <a:ext cx="3641760" cy="488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3920">
              <a:lnSpc>
                <a:spcPct val="100000"/>
              </a:lnSpc>
            </a:pPr>
            <a:endParaRPr lang="en-US" sz="2400" b="0" strike="noStrike" spc="-1">
              <a:solidFill>
                <a:srgbClr val="000000"/>
              </a:solidFill>
              <a:uFill>
                <a:solidFill>
                  <a:srgbClr val="FFFFFF"/>
                </a:solidFill>
              </a:uFill>
              <a:latin typeface="Times New Roman"/>
            </a:endParaRPr>
          </a:p>
          <a:p>
            <a:pPr>
              <a:lnSpc>
                <a:spcPct val="100000"/>
              </a:lnSpc>
            </a:pPr>
            <a:r>
              <a:rPr lang="en-US" sz="1700" b="0" strike="noStrike" spc="-1">
                <a:solidFill>
                  <a:srgbClr val="0000FF"/>
                </a:solidFill>
                <a:uFill>
                  <a:solidFill>
                    <a:srgbClr val="FFFFFF"/>
                  </a:solidFill>
                </a:uFill>
                <a:latin typeface="Arial"/>
              </a:rPr>
              <a:t>Ventromedial Prefrontral Cortex (vmPFC, Scott Mackey)</a:t>
            </a:r>
            <a:endParaRPr lang="en-US" sz="2400" b="0" strike="noStrike" spc="-1">
              <a:solidFill>
                <a:srgbClr val="000000"/>
              </a:solidFill>
              <a:uFill>
                <a:solidFill>
                  <a:srgbClr val="FFFFFF"/>
                </a:solidFill>
              </a:uFill>
              <a:latin typeface="Times New Roman"/>
            </a:endParaRPr>
          </a:p>
          <a:p>
            <a:pPr>
              <a:lnSpc>
                <a:spcPct val="100000"/>
              </a:lnSpc>
            </a:pPr>
            <a:endParaRPr lang="en-US" sz="2400" b="0" strike="noStrike" spc="-1">
              <a:solidFill>
                <a:srgbClr val="000000"/>
              </a:solidFill>
              <a:uFill>
                <a:solidFill>
                  <a:srgbClr val="FFFFFF"/>
                </a:solidFill>
              </a:uFill>
              <a:latin typeface="Times New Roman"/>
            </a:endParaRPr>
          </a:p>
          <a:p>
            <a:pPr>
              <a:lnSpc>
                <a:spcPct val="100000"/>
              </a:lnSpc>
            </a:pPr>
            <a:r>
              <a:rPr lang="en-US" sz="1700" b="0" strike="noStrike" spc="-1">
                <a:solidFill>
                  <a:srgbClr val="0000FF"/>
                </a:solidFill>
                <a:uFill>
                  <a:solidFill>
                    <a:srgbClr val="FFFFFF"/>
                  </a:solidFill>
                </a:uFill>
                <a:latin typeface="Arial"/>
              </a:rPr>
              <a:t>Waxholm Rat Atlas - Papp, et al.</a:t>
            </a:r>
            <a:endParaRPr lang="en-US" sz="2400" b="0" strike="noStrike" spc="-1">
              <a:solidFill>
                <a:srgbClr val="000000"/>
              </a:solidFill>
              <a:uFill>
                <a:solidFill>
                  <a:srgbClr val="FFFFFF"/>
                </a:solidFill>
              </a:uFill>
              <a:latin typeface="Times New Roman"/>
            </a:endParaRPr>
          </a:p>
          <a:p>
            <a:pPr>
              <a:lnSpc>
                <a:spcPct val="100000"/>
              </a:lnSpc>
            </a:pPr>
            <a:r>
              <a:rPr lang="en-US" sz="1700" b="0" strike="noStrike" spc="-1">
                <a:solidFill>
                  <a:srgbClr val="0000FF"/>
                </a:solidFill>
                <a:uFill>
                  <a:solidFill>
                    <a:srgbClr val="FFFFFF"/>
                  </a:solidFill>
                </a:uFill>
                <a:latin typeface="Arial"/>
              </a:rPr>
              <a:t>Rat brain templates in Paxinos space – Karolinska Institute, Woo Hyun Shim MGH contributions</a:t>
            </a:r>
            <a:endParaRPr lang="en-US" sz="2400" b="0" strike="noStrike" spc="-1">
              <a:solidFill>
                <a:srgbClr val="000000"/>
              </a:solidFill>
              <a:uFill>
                <a:solidFill>
                  <a:srgbClr val="FFFFFF"/>
                </a:solidFill>
              </a:uFill>
              <a:latin typeface="Times New Roman"/>
            </a:endParaRPr>
          </a:p>
          <a:p>
            <a:pPr>
              <a:lnSpc>
                <a:spcPct val="100000"/>
              </a:lnSpc>
            </a:pPr>
            <a:endParaRPr lang="en-US" sz="2400" b="0" strike="noStrike" spc="-1">
              <a:solidFill>
                <a:srgbClr val="000000"/>
              </a:solidFill>
              <a:uFill>
                <a:solidFill>
                  <a:srgbClr val="FFFFFF"/>
                </a:solidFill>
              </a:uFill>
              <a:latin typeface="Times New Roman"/>
            </a:endParaRPr>
          </a:p>
          <a:p>
            <a:pPr marL="230040" indent="-223920">
              <a:lnSpc>
                <a:spcPct val="100000"/>
              </a:lnSpc>
            </a:pPr>
            <a:r>
              <a:rPr lang="en-US" sz="1700" b="0" strike="noStrike" spc="-1">
                <a:solidFill>
                  <a:srgbClr val="0000FF"/>
                </a:solidFill>
                <a:uFill>
                  <a:solidFill>
                    <a:srgbClr val="FFFFFF"/>
                  </a:solidFill>
                </a:uFill>
                <a:latin typeface="Arial"/>
              </a:rPr>
              <a:t>BNST – Torrisi, NIMH</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p:txBody>
      </p:sp>
      <p:pic>
        <p:nvPicPr>
          <p:cNvPr id="680" name="Picture 679"/>
          <p:cNvPicPr/>
          <p:nvPr/>
        </p:nvPicPr>
        <p:blipFill>
          <a:blip r:embed="rId3"/>
          <a:stretch/>
        </p:blipFill>
        <p:spPr>
          <a:xfrm>
            <a:off x="4389480" y="1096920"/>
            <a:ext cx="2835360" cy="1387440"/>
          </a:xfrm>
          <a:prstGeom prst="rect">
            <a:avLst/>
          </a:prstGeom>
          <a:ln>
            <a:noFill/>
          </a:ln>
        </p:spPr>
      </p:pic>
      <p:pic>
        <p:nvPicPr>
          <p:cNvPr id="681" name="Picture 680"/>
          <p:cNvPicPr/>
          <p:nvPr/>
        </p:nvPicPr>
        <p:blipFill>
          <a:blip r:embed="rId4"/>
          <a:stretch/>
        </p:blipFill>
        <p:spPr>
          <a:xfrm>
            <a:off x="244440" y="4049640"/>
            <a:ext cx="5791320" cy="2747880"/>
          </a:xfrm>
          <a:prstGeom prst="rect">
            <a:avLst/>
          </a:prstGeom>
          <a:ln>
            <a:noFill/>
          </a:ln>
        </p:spPr>
      </p:pic>
      <p:pic>
        <p:nvPicPr>
          <p:cNvPr id="682" name="Picture 681"/>
          <p:cNvPicPr/>
          <p:nvPr/>
        </p:nvPicPr>
        <p:blipFill>
          <a:blip r:embed="rId5"/>
          <a:stretch/>
        </p:blipFill>
        <p:spPr>
          <a:xfrm>
            <a:off x="5813280" y="4206960"/>
            <a:ext cx="3148200" cy="2590560"/>
          </a:xfrm>
          <a:prstGeom prst="rect">
            <a:avLst/>
          </a:prstGeom>
          <a:ln>
            <a:noFill/>
          </a:ln>
        </p:spPr>
      </p:pic>
      <p:pic>
        <p:nvPicPr>
          <p:cNvPr id="683" name="Picture 682"/>
          <p:cNvPicPr/>
          <p:nvPr/>
        </p:nvPicPr>
        <p:blipFill>
          <a:blip r:embed="rId6"/>
          <a:stretch/>
        </p:blipFill>
        <p:spPr>
          <a:xfrm>
            <a:off x="7040520" y="2690640"/>
            <a:ext cx="1619280" cy="1149480"/>
          </a:xfrm>
          <a:prstGeom prst="rect">
            <a:avLst/>
          </a:prstGeom>
          <a:ln>
            <a:noFill/>
          </a:ln>
        </p:spPr>
      </p:pic>
      <p:sp>
        <p:nvSpPr>
          <p:cNvPr id="684" name="CustomShape 3"/>
          <p:cNvSpPr/>
          <p:nvPr/>
        </p:nvSpPr>
        <p:spPr>
          <a:xfrm>
            <a:off x="3565440" y="2743200"/>
            <a:ext cx="2193840" cy="63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marL="230040" indent="-223920">
              <a:lnSpc>
                <a:spcPct val="100000"/>
              </a:lnSpc>
            </a:pPr>
            <a:r>
              <a:rPr lang="en-US" sz="1600" b="1" strike="noStrike" spc="-1">
                <a:solidFill>
                  <a:srgbClr val="00D498"/>
                </a:solidFill>
                <a:uFill>
                  <a:solidFill>
                    <a:srgbClr val="FFFFFF"/>
                  </a:solidFill>
                </a:uFill>
                <a:latin typeface="Arial"/>
              </a:rPr>
              <a:t>All of these are user requests or contributions!</a:t>
            </a:r>
            <a:endParaRPr lang="en-US" sz="2400" b="0" strike="noStrike" spc="-1">
              <a:solidFill>
                <a:srgbClr val="000000"/>
              </a:solidFill>
              <a:uFill>
                <a:solidFill>
                  <a:srgbClr val="FFFFFF"/>
                </a:solidFill>
              </a:uFill>
              <a:latin typeface="Times New Roman"/>
            </a:endParaRPr>
          </a:p>
          <a:p>
            <a:pPr marL="230040" indent="-223920">
              <a:lnSpc>
                <a:spcPct val="100000"/>
              </a:lnSpc>
            </a:pPr>
            <a:r>
              <a:rPr lang="en-US" sz="1600" b="1" i="1" strike="noStrike" spc="-1">
                <a:solidFill>
                  <a:srgbClr val="00D498"/>
                </a:solidFill>
                <a:uFill>
                  <a:solidFill>
                    <a:srgbClr val="FFFFFF"/>
                  </a:solidFill>
                </a:uFill>
                <a:latin typeface="Arial"/>
                <a:ea typeface="msmincho"/>
              </a:rPr>
              <a:t>What do you need?</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5" name="CustomShape 1"/>
          <p:cNvSpPr/>
          <p:nvPr/>
        </p:nvSpPr>
        <p:spPr>
          <a:xfrm>
            <a:off x="733320" y="206280"/>
            <a:ext cx="7974000" cy="903960"/>
          </a:xfrm>
          <a:custGeom>
            <a:avLst/>
            <a:gdLst/>
            <a:ahLst/>
            <a:cxn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txBody>
          <a:bodyPr lIns="354960" tIns="177480" rIns="354960" bIns="177480"/>
          <a:lstStyle/>
          <a:p>
            <a:pPr>
              <a:lnSpc>
                <a:spcPct val="100000"/>
              </a:lnSpc>
            </a:pPr>
            <a:r>
              <a:rPr lang="en-US" sz="1800" b="0" strike="noStrike" spc="-1">
                <a:solidFill>
                  <a:srgbClr val="000000"/>
                </a:solidFill>
                <a:uFill>
                  <a:solidFill>
                    <a:srgbClr val="FFFFFF"/>
                  </a:solidFill>
                </a:uFill>
                <a:latin typeface="Arial"/>
              </a:rPr>
              <a:t>Saleem macaque atlas – MRI, surfaces, connections, supplemental webpages</a:t>
            </a:r>
            <a:endParaRPr lang="en-US" sz="2400" b="0" strike="noStrike" spc="-1">
              <a:solidFill>
                <a:srgbClr val="000000"/>
              </a:solidFill>
              <a:uFill>
                <a:solidFill>
                  <a:srgbClr val="FFFFFF"/>
                </a:solidFill>
              </a:uFill>
              <a:latin typeface="Times New Roman"/>
            </a:endParaRPr>
          </a:p>
        </p:txBody>
      </p:sp>
      <p:pic>
        <p:nvPicPr>
          <p:cNvPr id="686" name="Picture 685"/>
          <p:cNvPicPr/>
          <p:nvPr/>
        </p:nvPicPr>
        <p:blipFill>
          <a:blip r:embed="rId3"/>
          <a:stretch/>
        </p:blipFill>
        <p:spPr>
          <a:xfrm>
            <a:off x="752400" y="1160640"/>
            <a:ext cx="7931160" cy="4976640"/>
          </a:xfrm>
          <a:prstGeom prst="rect">
            <a:avLst/>
          </a:prstGeom>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7" name="CustomShape 1"/>
          <p:cNvSpPr/>
          <p:nvPr/>
        </p:nvSpPr>
        <p:spPr>
          <a:xfrm>
            <a:off x="733320" y="206280"/>
            <a:ext cx="7974000" cy="903960"/>
          </a:xfrm>
          <a:custGeom>
            <a:avLst/>
            <a:gdLst/>
            <a:ahLst/>
            <a:cxn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txBody>
          <a:bodyPr lIns="354960" tIns="177480" rIns="354960" bIns="177480"/>
          <a:lstStyle/>
          <a:p>
            <a:pPr>
              <a:lnSpc>
                <a:spcPct val="100000"/>
              </a:lnSpc>
            </a:pPr>
            <a:r>
              <a:rPr lang="en-US" sz="1800" b="0" strike="noStrike" spc="-1">
                <a:solidFill>
                  <a:srgbClr val="000000"/>
                </a:solidFill>
                <a:uFill>
                  <a:solidFill>
                    <a:srgbClr val="FFFFFF"/>
                  </a:solidFill>
                </a:uFill>
                <a:latin typeface="Arial"/>
              </a:rPr>
              <a:t>Saleem macaque atlas – MRI, surfaces, connections, supplemental webpages (in development)</a:t>
            </a:r>
            <a:endParaRPr lang="en-US" sz="2400" b="0" strike="noStrike" spc="-1">
              <a:solidFill>
                <a:srgbClr val="000000"/>
              </a:solidFill>
              <a:uFill>
                <a:solidFill>
                  <a:srgbClr val="FFFFFF"/>
                </a:solidFill>
              </a:uFill>
              <a:latin typeface="Times New Roman"/>
            </a:endParaRPr>
          </a:p>
        </p:txBody>
      </p:sp>
      <p:pic>
        <p:nvPicPr>
          <p:cNvPr id="688" name="Picture 687"/>
          <p:cNvPicPr/>
          <p:nvPr/>
        </p:nvPicPr>
        <p:blipFill>
          <a:blip r:embed="rId3"/>
          <a:stretch/>
        </p:blipFill>
        <p:spPr>
          <a:xfrm>
            <a:off x="752400" y="1160640"/>
            <a:ext cx="7931160" cy="4976640"/>
          </a:xfrm>
          <a:prstGeom prst="rect">
            <a:avLst/>
          </a:prstGeom>
          <a:ln>
            <a:noFill/>
          </a:ln>
        </p:spPr>
      </p:pic>
      <p:pic>
        <p:nvPicPr>
          <p:cNvPr id="689" name="Picture 688"/>
          <p:cNvPicPr/>
          <p:nvPr/>
        </p:nvPicPr>
        <p:blipFill>
          <a:blip r:embed="rId4"/>
          <a:stretch/>
        </p:blipFill>
        <p:spPr>
          <a:xfrm>
            <a:off x="2359080" y="1314360"/>
            <a:ext cx="6175440" cy="4354560"/>
          </a:xfrm>
          <a:prstGeom prst="rect">
            <a:avLst/>
          </a:prstGeom>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0" name="Picture 689"/>
          <p:cNvPicPr/>
          <p:nvPr/>
        </p:nvPicPr>
        <p:blipFill>
          <a:blip r:embed="rId3"/>
          <a:stretch/>
        </p:blipFill>
        <p:spPr>
          <a:xfrm>
            <a:off x="363600" y="108000"/>
            <a:ext cx="2860560" cy="2060640"/>
          </a:xfrm>
          <a:prstGeom prst="rect">
            <a:avLst/>
          </a:prstGeom>
          <a:ln>
            <a:noFill/>
          </a:ln>
        </p:spPr>
      </p:pic>
      <p:sp>
        <p:nvSpPr>
          <p:cNvPr id="691" name="CustomShape 1"/>
          <p:cNvSpPr/>
          <p:nvPr/>
        </p:nvSpPr>
        <p:spPr>
          <a:xfrm>
            <a:off x="2097000" y="-19080"/>
            <a:ext cx="5389560" cy="3337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trike="noStrike" spc="-1">
                <a:solidFill>
                  <a:srgbClr val="FFFFFF"/>
                </a:solidFill>
                <a:uFill>
                  <a:solidFill>
                    <a:srgbClr val="FFFFFF"/>
                  </a:solidFill>
                </a:uFill>
                <a:latin typeface="Calibri"/>
              </a:rPr>
              <a:t>Mapping the digital atlas onto different macaques MRI</a:t>
            </a:r>
            <a:endParaRPr lang="en-US" sz="2400" b="0" strike="noStrike" spc="-1">
              <a:solidFill>
                <a:srgbClr val="000000"/>
              </a:solidFill>
              <a:uFill>
                <a:solidFill>
                  <a:srgbClr val="FFFFFF"/>
                </a:solidFill>
              </a:uFill>
              <a:latin typeface="Times New Roman"/>
            </a:endParaRPr>
          </a:p>
        </p:txBody>
      </p:sp>
      <p:sp>
        <p:nvSpPr>
          <p:cNvPr id="692" name="CustomShape 2"/>
          <p:cNvSpPr/>
          <p:nvPr/>
        </p:nvSpPr>
        <p:spPr>
          <a:xfrm>
            <a:off x="412920" y="395280"/>
            <a:ext cx="36504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A</a:t>
            </a:r>
            <a:endParaRPr lang="en-US" sz="2400" b="0" strike="noStrike" spc="-1">
              <a:solidFill>
                <a:srgbClr val="000000"/>
              </a:solidFill>
              <a:uFill>
                <a:solidFill>
                  <a:srgbClr val="FFFFFF"/>
                </a:solidFill>
              </a:uFill>
              <a:latin typeface="Times New Roman"/>
            </a:endParaRPr>
          </a:p>
        </p:txBody>
      </p:sp>
      <p:sp>
        <p:nvSpPr>
          <p:cNvPr id="693" name="CustomShape 3"/>
          <p:cNvSpPr/>
          <p:nvPr/>
        </p:nvSpPr>
        <p:spPr>
          <a:xfrm>
            <a:off x="2789280" y="374760"/>
            <a:ext cx="1692360" cy="3337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1" strike="noStrike" spc="-1">
                <a:solidFill>
                  <a:srgbClr val="4ABAFF"/>
                </a:solidFill>
                <a:uFill>
                  <a:solidFill>
                    <a:srgbClr val="FFFFFF"/>
                  </a:solidFill>
                </a:uFill>
                <a:latin typeface="Calibri"/>
              </a:rPr>
              <a:t>D99 – Digital atlas</a:t>
            </a:r>
            <a:endParaRPr lang="en-US" sz="2400" b="0" strike="noStrike" spc="-1">
              <a:solidFill>
                <a:srgbClr val="000000"/>
              </a:solidFill>
              <a:uFill>
                <a:solidFill>
                  <a:srgbClr val="FFFFFF"/>
                </a:solidFill>
              </a:uFill>
              <a:latin typeface="Times New Roman"/>
            </a:endParaRPr>
          </a:p>
        </p:txBody>
      </p:sp>
      <p:pic>
        <p:nvPicPr>
          <p:cNvPr id="694" name="Picture 693"/>
          <p:cNvPicPr/>
          <p:nvPr/>
        </p:nvPicPr>
        <p:blipFill>
          <a:blip r:embed="rId4"/>
          <a:stretch/>
        </p:blipFill>
        <p:spPr>
          <a:xfrm>
            <a:off x="403200" y="4524480"/>
            <a:ext cx="3227400" cy="2295360"/>
          </a:xfrm>
          <a:prstGeom prst="rect">
            <a:avLst/>
          </a:prstGeom>
          <a:ln>
            <a:noFill/>
          </a:ln>
        </p:spPr>
      </p:pic>
      <p:sp>
        <p:nvSpPr>
          <p:cNvPr id="695" name="CustomShape 4"/>
          <p:cNvSpPr/>
          <p:nvPr/>
        </p:nvSpPr>
        <p:spPr>
          <a:xfrm>
            <a:off x="376200" y="4629240"/>
            <a:ext cx="1157760" cy="27288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a:solidFill>
                  <a:srgbClr val="4ABAFF"/>
                </a:solidFill>
                <a:uFill>
                  <a:solidFill>
                    <a:srgbClr val="FFFFFF"/>
                  </a:solidFill>
                </a:uFill>
                <a:latin typeface="Calibri"/>
              </a:rPr>
              <a:t>medium female</a:t>
            </a:r>
            <a:endParaRPr lang="en-US" sz="2400" b="0" strike="noStrike" spc="-1">
              <a:solidFill>
                <a:srgbClr val="000000"/>
              </a:solidFill>
              <a:uFill>
                <a:solidFill>
                  <a:srgbClr val="FFFFFF"/>
                </a:solidFill>
              </a:uFill>
              <a:latin typeface="Times New Roman"/>
            </a:endParaRPr>
          </a:p>
        </p:txBody>
      </p:sp>
      <p:sp>
        <p:nvSpPr>
          <p:cNvPr id="696" name="CustomShape 5"/>
          <p:cNvSpPr/>
          <p:nvPr/>
        </p:nvSpPr>
        <p:spPr>
          <a:xfrm>
            <a:off x="649440" y="5067360"/>
            <a:ext cx="34236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C</a:t>
            </a:r>
            <a:endParaRPr lang="en-US" sz="2400" b="0" strike="noStrike" spc="-1">
              <a:solidFill>
                <a:srgbClr val="000000"/>
              </a:solidFill>
              <a:uFill>
                <a:solidFill>
                  <a:srgbClr val="FFFFFF"/>
                </a:solidFill>
              </a:uFill>
              <a:latin typeface="Times New Roman"/>
            </a:endParaRPr>
          </a:p>
        </p:txBody>
      </p:sp>
      <p:pic>
        <p:nvPicPr>
          <p:cNvPr id="697" name="Picture 696"/>
          <p:cNvPicPr/>
          <p:nvPr/>
        </p:nvPicPr>
        <p:blipFill>
          <a:blip r:embed="rId5"/>
          <a:stretch/>
        </p:blipFill>
        <p:spPr>
          <a:xfrm>
            <a:off x="366840" y="2259000"/>
            <a:ext cx="3198600" cy="2163600"/>
          </a:xfrm>
          <a:prstGeom prst="rect">
            <a:avLst/>
          </a:prstGeom>
          <a:ln>
            <a:noFill/>
          </a:ln>
        </p:spPr>
      </p:pic>
      <p:sp>
        <p:nvSpPr>
          <p:cNvPr id="698" name="CustomShape 6"/>
          <p:cNvSpPr/>
          <p:nvPr/>
        </p:nvSpPr>
        <p:spPr>
          <a:xfrm>
            <a:off x="717480" y="2754360"/>
            <a:ext cx="35136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B</a:t>
            </a:r>
            <a:endParaRPr lang="en-US" sz="2400" b="0" strike="noStrike" spc="-1">
              <a:solidFill>
                <a:srgbClr val="000000"/>
              </a:solidFill>
              <a:uFill>
                <a:solidFill>
                  <a:srgbClr val="FFFFFF"/>
                </a:solidFill>
              </a:uFill>
              <a:latin typeface="Times New Roman"/>
            </a:endParaRPr>
          </a:p>
        </p:txBody>
      </p:sp>
      <p:sp>
        <p:nvSpPr>
          <p:cNvPr id="699" name="CustomShape 7"/>
          <p:cNvSpPr/>
          <p:nvPr/>
        </p:nvSpPr>
        <p:spPr>
          <a:xfrm>
            <a:off x="284040" y="2367000"/>
            <a:ext cx="709560" cy="27288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a:solidFill>
                  <a:srgbClr val="4ABAFF"/>
                </a:solidFill>
                <a:uFill>
                  <a:solidFill>
                    <a:srgbClr val="FFFFFF"/>
                  </a:solidFill>
                </a:uFill>
                <a:latin typeface="Calibri"/>
              </a:rPr>
              <a:t>big male</a:t>
            </a:r>
            <a:endParaRPr lang="en-US" sz="2400" b="0" strike="noStrike" spc="-1">
              <a:solidFill>
                <a:srgbClr val="000000"/>
              </a:solidFill>
              <a:uFill>
                <a:solidFill>
                  <a:srgbClr val="FFFFFF"/>
                </a:solidFill>
              </a:uFill>
              <a:latin typeface="Times New Roman"/>
            </a:endParaRPr>
          </a:p>
        </p:txBody>
      </p:sp>
      <p:sp>
        <p:nvSpPr>
          <p:cNvPr id="700" name="CustomShape 8"/>
          <p:cNvSpPr/>
          <p:nvPr/>
        </p:nvSpPr>
        <p:spPr>
          <a:xfrm>
            <a:off x="3516480" y="2182680"/>
            <a:ext cx="269640" cy="4637160"/>
          </a:xfrm>
          <a:custGeom>
            <a:avLst/>
            <a:gdLst/>
            <a:ahLst/>
            <a:cxnLst/>
            <a:rect l="l" t="t" r="r" b="b"/>
            <a:pathLst>
              <a:path w="3" h="2">
                <a:moveTo>
                  <a:pt x="0" y="0"/>
                </a:moveTo>
                <a:lnTo>
                  <a:pt x="3" y="0"/>
                </a:lnTo>
                <a:lnTo>
                  <a:pt x="3" y="2"/>
                </a:lnTo>
                <a:lnTo>
                  <a:pt x="0" y="2"/>
                </a:lnTo>
                <a:close/>
              </a:path>
            </a:pathLst>
          </a:custGeom>
          <a:solidFill>
            <a:srgbClr val="000000"/>
          </a:solidFill>
          <a:ln w="9360">
            <a:solidFill>
              <a:srgbClr val="000000"/>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pic>
        <p:nvPicPr>
          <p:cNvPr id="701" name="Picture 700"/>
          <p:cNvPicPr/>
          <p:nvPr/>
        </p:nvPicPr>
        <p:blipFill>
          <a:blip r:embed="rId6"/>
          <a:stretch/>
        </p:blipFill>
        <p:spPr>
          <a:xfrm>
            <a:off x="5464080" y="2616120"/>
            <a:ext cx="3060720" cy="2065320"/>
          </a:xfrm>
          <a:prstGeom prst="rect">
            <a:avLst/>
          </a:prstGeom>
          <a:ln>
            <a:noFill/>
          </a:ln>
        </p:spPr>
      </p:pic>
      <p:pic>
        <p:nvPicPr>
          <p:cNvPr id="702" name="Picture 701"/>
          <p:cNvPicPr/>
          <p:nvPr/>
        </p:nvPicPr>
        <p:blipFill>
          <a:blip r:embed="rId7"/>
          <a:stretch/>
        </p:blipFill>
        <p:spPr>
          <a:xfrm>
            <a:off x="5559480" y="384120"/>
            <a:ext cx="2770200" cy="2185920"/>
          </a:xfrm>
          <a:prstGeom prst="rect">
            <a:avLst/>
          </a:prstGeom>
          <a:ln>
            <a:noFill/>
          </a:ln>
        </p:spPr>
      </p:pic>
      <p:sp>
        <p:nvSpPr>
          <p:cNvPr id="703" name="CustomShape 9"/>
          <p:cNvSpPr/>
          <p:nvPr/>
        </p:nvSpPr>
        <p:spPr>
          <a:xfrm>
            <a:off x="5530680" y="477720"/>
            <a:ext cx="1108800" cy="27288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a:solidFill>
                  <a:srgbClr val="4ABAFF"/>
                </a:solidFill>
                <a:uFill>
                  <a:solidFill>
                    <a:srgbClr val="FFFFFF"/>
                  </a:solidFill>
                </a:uFill>
                <a:latin typeface="Calibri"/>
              </a:rPr>
              <a:t>V. small female</a:t>
            </a:r>
            <a:endParaRPr lang="en-US" sz="2400" b="0" strike="noStrike" spc="-1">
              <a:solidFill>
                <a:srgbClr val="000000"/>
              </a:solidFill>
              <a:uFill>
                <a:solidFill>
                  <a:srgbClr val="FFFFFF"/>
                </a:solidFill>
              </a:uFill>
              <a:latin typeface="Times New Roman"/>
            </a:endParaRPr>
          </a:p>
        </p:txBody>
      </p:sp>
      <p:sp>
        <p:nvSpPr>
          <p:cNvPr id="704" name="CustomShape 10"/>
          <p:cNvSpPr/>
          <p:nvPr/>
        </p:nvSpPr>
        <p:spPr>
          <a:xfrm>
            <a:off x="5411880" y="2717640"/>
            <a:ext cx="965520" cy="27288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a:solidFill>
                  <a:srgbClr val="4ABAFF"/>
                </a:solidFill>
                <a:uFill>
                  <a:solidFill>
                    <a:srgbClr val="FFFFFF"/>
                  </a:solidFill>
                </a:uFill>
                <a:latin typeface="Calibri"/>
              </a:rPr>
              <a:t>small female</a:t>
            </a:r>
            <a:endParaRPr lang="en-US" sz="2400" b="0" strike="noStrike" spc="-1">
              <a:solidFill>
                <a:srgbClr val="000000"/>
              </a:solidFill>
              <a:uFill>
                <a:solidFill>
                  <a:srgbClr val="FFFFFF"/>
                </a:solidFill>
              </a:uFill>
              <a:latin typeface="Times New Roman"/>
            </a:endParaRPr>
          </a:p>
        </p:txBody>
      </p:sp>
      <p:sp>
        <p:nvSpPr>
          <p:cNvPr id="705" name="CustomShape 11"/>
          <p:cNvSpPr/>
          <p:nvPr/>
        </p:nvSpPr>
        <p:spPr>
          <a:xfrm>
            <a:off x="5643720" y="965160"/>
            <a:ext cx="37260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D</a:t>
            </a:r>
            <a:endParaRPr lang="en-US" sz="2400" b="0" strike="noStrike" spc="-1">
              <a:solidFill>
                <a:srgbClr val="000000"/>
              </a:solidFill>
              <a:uFill>
                <a:solidFill>
                  <a:srgbClr val="FFFFFF"/>
                </a:solidFill>
              </a:uFill>
              <a:latin typeface="Times New Roman"/>
            </a:endParaRPr>
          </a:p>
        </p:txBody>
      </p:sp>
      <p:sp>
        <p:nvSpPr>
          <p:cNvPr id="706" name="CustomShape 12"/>
          <p:cNvSpPr/>
          <p:nvPr/>
        </p:nvSpPr>
        <p:spPr>
          <a:xfrm>
            <a:off x="5676840" y="3111480"/>
            <a:ext cx="33012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E</a:t>
            </a:r>
            <a:endParaRPr lang="en-US" sz="2400" b="0" strike="noStrike" spc="-1">
              <a:solidFill>
                <a:srgbClr val="000000"/>
              </a:solidFill>
              <a:uFill>
                <a:solidFill>
                  <a:srgbClr val="FFFFFF"/>
                </a:solidFill>
              </a:uFill>
              <a:latin typeface="Times New Roman"/>
            </a:endParaRPr>
          </a:p>
        </p:txBody>
      </p:sp>
      <p:pic>
        <p:nvPicPr>
          <p:cNvPr id="707" name="Picture 706"/>
          <p:cNvPicPr/>
          <p:nvPr/>
        </p:nvPicPr>
        <p:blipFill>
          <a:blip r:embed="rId8"/>
          <a:stretch/>
        </p:blipFill>
        <p:spPr>
          <a:xfrm>
            <a:off x="5308560" y="4772160"/>
            <a:ext cx="3187800" cy="2009520"/>
          </a:xfrm>
          <a:prstGeom prst="rect">
            <a:avLst/>
          </a:prstGeom>
          <a:ln>
            <a:noFill/>
          </a:ln>
        </p:spPr>
      </p:pic>
      <p:sp>
        <p:nvSpPr>
          <p:cNvPr id="708" name="CustomShape 13"/>
          <p:cNvSpPr/>
          <p:nvPr/>
        </p:nvSpPr>
        <p:spPr>
          <a:xfrm>
            <a:off x="5643720" y="5067360"/>
            <a:ext cx="320760" cy="45612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strike="noStrike" spc="-1">
                <a:solidFill>
                  <a:srgbClr val="FF0000"/>
                </a:solidFill>
                <a:uFill>
                  <a:solidFill>
                    <a:srgbClr val="FFFFFF"/>
                  </a:solidFill>
                </a:uFill>
                <a:latin typeface="Calibri"/>
              </a:rPr>
              <a:t>F</a:t>
            </a:r>
            <a:endParaRPr lang="en-US" sz="2400" b="0" strike="noStrike" spc="-1">
              <a:solidFill>
                <a:srgbClr val="000000"/>
              </a:solidFill>
              <a:uFill>
                <a:solidFill>
                  <a:srgbClr val="FFFFFF"/>
                </a:solidFill>
              </a:uFill>
              <a:latin typeface="Times New Roman"/>
            </a:endParaRPr>
          </a:p>
        </p:txBody>
      </p:sp>
      <p:sp>
        <p:nvSpPr>
          <p:cNvPr id="709" name="CustomShape 14"/>
          <p:cNvSpPr/>
          <p:nvPr/>
        </p:nvSpPr>
        <p:spPr>
          <a:xfrm>
            <a:off x="5237280" y="4846680"/>
            <a:ext cx="846720" cy="27288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a:solidFill>
                  <a:srgbClr val="4ABAFF"/>
                </a:solidFill>
                <a:uFill>
                  <a:solidFill>
                    <a:srgbClr val="FFFFFF"/>
                  </a:solidFill>
                </a:uFill>
                <a:latin typeface="Calibri"/>
              </a:rPr>
              <a:t>small male</a:t>
            </a:r>
            <a:endParaRPr lang="en-US" sz="2400" b="0" strike="noStrike" spc="-1">
              <a:solidFill>
                <a:srgbClr val="000000"/>
              </a:solidFill>
              <a:uFill>
                <a:solidFill>
                  <a:srgbClr val="FFFFFF"/>
                </a:solidFill>
              </a:uFill>
              <a:latin typeface="Times New Roman"/>
            </a:endParaRPr>
          </a:p>
        </p:txBody>
      </p:sp>
      <p:sp>
        <p:nvSpPr>
          <p:cNvPr id="710" name="CustomShape 15"/>
          <p:cNvSpPr/>
          <p:nvPr/>
        </p:nvSpPr>
        <p:spPr>
          <a:xfrm>
            <a:off x="8335800" y="2289240"/>
            <a:ext cx="270000" cy="4637160"/>
          </a:xfrm>
          <a:custGeom>
            <a:avLst/>
            <a:gdLst/>
            <a:ahLst/>
            <a:cxnLst/>
            <a:rect l="l" t="t" r="r" b="b"/>
            <a:pathLst>
              <a:path w="3" h="2">
                <a:moveTo>
                  <a:pt x="0" y="0"/>
                </a:moveTo>
                <a:lnTo>
                  <a:pt x="3" y="0"/>
                </a:lnTo>
                <a:lnTo>
                  <a:pt x="3" y="2"/>
                </a:lnTo>
                <a:lnTo>
                  <a:pt x="0" y="2"/>
                </a:lnTo>
                <a:close/>
              </a:path>
            </a:pathLst>
          </a:custGeom>
          <a:solidFill>
            <a:srgbClr val="000000"/>
          </a:solidFill>
          <a:ln w="9360">
            <a:solidFill>
              <a:srgbClr val="000000"/>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711" name="CustomShape 16"/>
          <p:cNvSpPr/>
          <p:nvPr/>
        </p:nvSpPr>
        <p:spPr>
          <a:xfrm>
            <a:off x="3516480" y="2259000"/>
            <a:ext cx="1912680" cy="59256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1" strike="noStrike" spc="-1">
                <a:solidFill>
                  <a:srgbClr val="FFFFFF"/>
                </a:solidFill>
                <a:uFill>
                  <a:solidFill>
                    <a:srgbClr val="FFFFFF"/>
                  </a:solidFill>
                </a:uFill>
                <a:latin typeface="Calibri"/>
              </a:rPr>
              <a:t>Spatial transformation of the atlas segmentation to each macaque's native space</a:t>
            </a:r>
            <a:endParaRPr lang="en-US" sz="2400" b="0" strike="noStrike" spc="-1">
              <a:solidFill>
                <a:srgbClr val="000000"/>
              </a:solidFill>
              <a:uFill>
                <a:solidFill>
                  <a:srgbClr val="FFFFFF"/>
                </a:solidFill>
              </a:uFill>
              <a:latin typeface="Times New Roman"/>
            </a:endParaRPr>
          </a:p>
        </p:txBody>
      </p:sp>
      <p:sp>
        <p:nvSpPr>
          <p:cNvPr id="712" name="CustomShape 17"/>
          <p:cNvSpPr/>
          <p:nvPr/>
        </p:nvSpPr>
        <p:spPr>
          <a:xfrm>
            <a:off x="2938320" y="1306440"/>
            <a:ext cx="2152800" cy="50184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900" b="0" i="1" strike="noStrike" spc="-1">
                <a:solidFill>
                  <a:srgbClr val="FFFF00"/>
                </a:solidFill>
                <a:uFill>
                  <a:solidFill>
                    <a:srgbClr val="FFFFFF"/>
                  </a:solidFill>
                </a:uFill>
                <a:latin typeface="Calibri"/>
              </a:rPr>
              <a:t>Reveley, Gruslys, Ye, Samaha, Glen, </a:t>
            </a:r>
            <a:endParaRPr lang="en-US" sz="2400" b="0" strike="noStrike" spc="-1">
              <a:solidFill>
                <a:srgbClr val="000000"/>
              </a:solidFill>
              <a:uFill>
                <a:solidFill>
                  <a:srgbClr val="FFFFFF"/>
                </a:solidFill>
              </a:uFill>
              <a:latin typeface="Times New Roman"/>
            </a:endParaRPr>
          </a:p>
          <a:p>
            <a:pPr>
              <a:lnSpc>
                <a:spcPct val="100000"/>
              </a:lnSpc>
            </a:pPr>
            <a:r>
              <a:rPr lang="en-US" sz="900" b="0" i="1" strike="noStrike" spc="-1">
                <a:solidFill>
                  <a:srgbClr val="FFFF00"/>
                </a:solidFill>
                <a:uFill>
                  <a:solidFill>
                    <a:srgbClr val="FFFFFF"/>
                  </a:solidFill>
                </a:uFill>
                <a:latin typeface="Calibri"/>
              </a:rPr>
              <a:t>Saad, Seth, Leopold, and Saleem</a:t>
            </a:r>
            <a:endParaRPr lang="en-US" sz="2400" b="0" strike="noStrike" spc="-1">
              <a:solidFill>
                <a:srgbClr val="000000"/>
              </a:solidFill>
              <a:uFill>
                <a:solidFill>
                  <a:srgbClr val="FFFFFF"/>
                </a:solidFill>
              </a:uFill>
              <a:latin typeface="Times New Roman"/>
            </a:endParaRPr>
          </a:p>
          <a:p>
            <a:pPr>
              <a:lnSpc>
                <a:spcPct val="100000"/>
              </a:lnSpc>
            </a:pPr>
            <a:r>
              <a:rPr lang="en-US" sz="900" b="0" i="1" strike="noStrike" spc="-1">
                <a:solidFill>
                  <a:srgbClr val="FFFF00"/>
                </a:solidFill>
                <a:uFill>
                  <a:solidFill>
                    <a:srgbClr val="FFFFFF"/>
                  </a:solidFill>
                </a:uFill>
                <a:latin typeface="Calibri"/>
              </a:rPr>
              <a:t>(in preparation)</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3" name="CustomShape 1"/>
          <p:cNvSpPr/>
          <p:nvPr/>
        </p:nvSpPr>
        <p:spPr>
          <a:xfrm>
            <a:off x="733320" y="206280"/>
            <a:ext cx="7974000" cy="903960"/>
          </a:xfrm>
          <a:custGeom>
            <a:avLst/>
            <a:gdLst/>
            <a:ahLst/>
            <a:cxn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txBody>
          <a:bodyPr lIns="354960" tIns="177480" rIns="354960" bIns="177480"/>
          <a:lstStyle/>
          <a:p>
            <a:pPr>
              <a:lnSpc>
                <a:spcPct val="100000"/>
              </a:lnSpc>
            </a:pPr>
            <a:r>
              <a:rPr lang="en-US" sz="1800" b="0" strike="noStrike" spc="-1">
                <a:solidFill>
                  <a:srgbClr val="000000"/>
                </a:solidFill>
                <a:uFill>
                  <a:solidFill>
                    <a:srgbClr val="FFFFFF"/>
                  </a:solidFill>
                </a:uFill>
                <a:latin typeface="Arial"/>
              </a:rPr>
              <a:t>NMT (NIH Macaque Template)  – Group template from 31 macaques, surfaces, GM/WM/CSF segmentation</a:t>
            </a:r>
            <a:endParaRPr lang="en-US" sz="2400" b="0" strike="noStrike" spc="-1">
              <a:solidFill>
                <a:srgbClr val="000000"/>
              </a:solidFill>
              <a:uFill>
                <a:solidFill>
                  <a:srgbClr val="FFFFFF"/>
                </a:solidFill>
              </a:uFill>
              <a:latin typeface="Times New Roman"/>
            </a:endParaRPr>
          </a:p>
        </p:txBody>
      </p:sp>
      <p:pic>
        <p:nvPicPr>
          <p:cNvPr id="714" name="Picture 713"/>
          <p:cNvPicPr/>
          <p:nvPr/>
        </p:nvPicPr>
        <p:blipFill>
          <a:blip r:embed="rId3"/>
          <a:stretch/>
        </p:blipFill>
        <p:spPr>
          <a:xfrm>
            <a:off x="1496160" y="1381320"/>
            <a:ext cx="5996160" cy="4733280"/>
          </a:xfrm>
          <a:prstGeom prst="rect">
            <a:avLst/>
          </a:prstGeom>
          <a:ln>
            <a:noFill/>
          </a:ln>
        </p:spPr>
      </p:pic>
      <p:sp>
        <p:nvSpPr>
          <p:cNvPr id="715" name="TextShape 2"/>
          <p:cNvSpPr txBox="1"/>
          <p:nvPr/>
        </p:nvSpPr>
        <p:spPr>
          <a:xfrm>
            <a:off x="1606680" y="6198480"/>
            <a:ext cx="6198120" cy="456120"/>
          </a:xfrm>
          <a:prstGeom prst="rect">
            <a:avLst/>
          </a:prstGeom>
          <a:noFill/>
          <a:ln>
            <a:noFill/>
          </a:ln>
        </p:spPr>
      </p:sp>
      <p:sp>
        <p:nvSpPr>
          <p:cNvPr id="716" name="TextShape 3"/>
          <p:cNvSpPr txBox="1"/>
          <p:nvPr/>
        </p:nvSpPr>
        <p:spPr>
          <a:xfrm>
            <a:off x="1009440" y="6277680"/>
            <a:ext cx="7736760" cy="333720"/>
          </a:xfrm>
          <a:prstGeom prst="rect">
            <a:avLst/>
          </a:prstGeom>
          <a:noFill/>
          <a:ln>
            <a:noFill/>
          </a:ln>
        </p:spPr>
        <p:txBody>
          <a:bodyPr lIns="90000" tIns="45000" rIns="90000" bIns="45000"/>
          <a:lstStyle/>
          <a:p>
            <a:r>
              <a:rPr lang="en-US" sz="1600" b="0" strike="noStrike" spc="-1">
                <a:solidFill>
                  <a:srgbClr val="000000"/>
                </a:solidFill>
                <a:uFill>
                  <a:solidFill>
                    <a:srgbClr val="FFFFFF"/>
                  </a:solidFill>
                </a:uFill>
                <a:latin typeface="Times New Roman"/>
              </a:rPr>
              <a:t>Submitted - with Adam Messinger, Caleb Sponheim, Jakob Seidlitz, Kadharbatcha Saleem,...</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 name="CustomShape 1"/>
          <p:cNvSpPr/>
          <p:nvPr/>
        </p:nvSpPr>
        <p:spPr>
          <a:xfrm>
            <a:off x="1353960" y="182520"/>
            <a:ext cx="6440760" cy="627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1" strike="noStrike" spc="-1">
                <a:solidFill>
                  <a:srgbClr val="000000"/>
                </a:solidFill>
                <a:uFill>
                  <a:solidFill>
                    <a:srgbClr val="FFFFFF"/>
                  </a:solidFill>
                </a:uFill>
                <a:latin typeface="Times New Roman"/>
              </a:rPr>
              <a:t>Make your own template</a:t>
            </a:r>
            <a:endParaRPr lang="en-US" sz="2400" b="0" strike="noStrike" spc="-1">
              <a:solidFill>
                <a:srgbClr val="000000"/>
              </a:solidFill>
              <a:uFill>
                <a:solidFill>
                  <a:srgbClr val="FFFFFF"/>
                </a:solidFill>
              </a:uFill>
              <a:latin typeface="Times New Roman"/>
            </a:endParaRPr>
          </a:p>
        </p:txBody>
      </p:sp>
      <p:pic>
        <p:nvPicPr>
          <p:cNvPr id="718" name="Picture 717"/>
          <p:cNvPicPr/>
          <p:nvPr/>
        </p:nvPicPr>
        <p:blipFill>
          <a:blip r:embed="rId3"/>
          <a:stretch/>
        </p:blipFill>
        <p:spPr>
          <a:xfrm>
            <a:off x="692280" y="1293840"/>
            <a:ext cx="2286000" cy="2286000"/>
          </a:xfrm>
          <a:prstGeom prst="rect">
            <a:avLst/>
          </a:prstGeom>
          <a:ln w="9360">
            <a:solidFill>
              <a:srgbClr val="FF0000"/>
            </a:solidFill>
            <a:miter/>
          </a:ln>
        </p:spPr>
      </p:pic>
      <p:pic>
        <p:nvPicPr>
          <p:cNvPr id="719" name="Picture 718"/>
          <p:cNvPicPr/>
          <p:nvPr/>
        </p:nvPicPr>
        <p:blipFill>
          <a:blip r:embed="rId4"/>
          <a:stretch/>
        </p:blipFill>
        <p:spPr>
          <a:xfrm>
            <a:off x="3370320" y="1293840"/>
            <a:ext cx="2286000" cy="2286000"/>
          </a:xfrm>
          <a:prstGeom prst="rect">
            <a:avLst/>
          </a:prstGeom>
          <a:ln w="9360">
            <a:solidFill>
              <a:srgbClr val="FF0000"/>
            </a:solidFill>
            <a:miter/>
          </a:ln>
        </p:spPr>
      </p:pic>
      <p:pic>
        <p:nvPicPr>
          <p:cNvPr id="720" name="Picture 719"/>
          <p:cNvPicPr/>
          <p:nvPr/>
        </p:nvPicPr>
        <p:blipFill>
          <a:blip r:embed="rId5"/>
          <a:stretch/>
        </p:blipFill>
        <p:spPr>
          <a:xfrm>
            <a:off x="692280" y="4122720"/>
            <a:ext cx="2286000" cy="2286000"/>
          </a:xfrm>
          <a:prstGeom prst="rect">
            <a:avLst/>
          </a:prstGeom>
          <a:ln w="9360">
            <a:solidFill>
              <a:srgbClr val="FF0000"/>
            </a:solidFill>
            <a:miter/>
          </a:ln>
        </p:spPr>
      </p:pic>
      <p:pic>
        <p:nvPicPr>
          <p:cNvPr id="721" name="Picture 720"/>
          <p:cNvPicPr/>
          <p:nvPr/>
        </p:nvPicPr>
        <p:blipFill>
          <a:blip r:embed="rId6"/>
          <a:stretch/>
        </p:blipFill>
        <p:spPr>
          <a:xfrm>
            <a:off x="3370320" y="4122720"/>
            <a:ext cx="2286000" cy="2286000"/>
          </a:xfrm>
          <a:prstGeom prst="rect">
            <a:avLst/>
          </a:prstGeom>
          <a:ln w="9360">
            <a:solidFill>
              <a:srgbClr val="FF0000"/>
            </a:solidFill>
            <a:miter/>
          </a:ln>
        </p:spPr>
      </p:pic>
      <p:pic>
        <p:nvPicPr>
          <p:cNvPr id="722" name="Picture 721"/>
          <p:cNvPicPr/>
          <p:nvPr/>
        </p:nvPicPr>
        <p:blipFill>
          <a:blip r:embed="rId7"/>
          <a:stretch/>
        </p:blipFill>
        <p:spPr>
          <a:xfrm>
            <a:off x="6000840" y="4122720"/>
            <a:ext cx="2286000" cy="2286000"/>
          </a:xfrm>
          <a:prstGeom prst="rect">
            <a:avLst/>
          </a:prstGeom>
          <a:ln w="9360">
            <a:solidFill>
              <a:srgbClr val="FF0000"/>
            </a:solidFill>
            <a:miter/>
          </a:ln>
        </p:spPr>
      </p:pic>
      <p:pic>
        <p:nvPicPr>
          <p:cNvPr id="723" name="Picture 722"/>
          <p:cNvPicPr/>
          <p:nvPr/>
        </p:nvPicPr>
        <p:blipFill>
          <a:blip r:embed="rId8"/>
          <a:stretch/>
        </p:blipFill>
        <p:spPr>
          <a:xfrm>
            <a:off x="5723640" y="866520"/>
            <a:ext cx="3440880" cy="2416680"/>
          </a:xfrm>
          <a:prstGeom prst="rect">
            <a:avLst/>
          </a:prstGeom>
          <a:ln>
            <a:noFill/>
          </a:ln>
        </p:spPr>
      </p:pic>
      <p:sp>
        <p:nvSpPr>
          <p:cNvPr id="724" name="CustomShape 2"/>
          <p:cNvSpPr/>
          <p:nvPr/>
        </p:nvSpPr>
        <p:spPr>
          <a:xfrm>
            <a:off x="5837400" y="890280"/>
            <a:ext cx="3215160" cy="228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r>
              <a:rPr lang="en-US" sz="1800" b="0" strike="noStrike" spc="-1">
                <a:solidFill>
                  <a:srgbClr val="000000"/>
                </a:solidFill>
                <a:uFill>
                  <a:solidFill>
                    <a:srgbClr val="FFFFFF"/>
                  </a:solidFill>
                </a:uFill>
                <a:latin typeface="Times New Roman"/>
              </a:rPr>
              <a:t>@toMNI_Awarp</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@toMNI_Qwarpar</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Averages of 21</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3 Tesla brain volumes</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with varied</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levels of refinement in</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the nonlinear warping</a:t>
            </a:r>
            <a:endParaRPr lang="en-US" sz="2400" b="0" strike="noStrike" spc="-1">
              <a:solidFill>
                <a:srgbClr val="000000"/>
              </a:solidFill>
              <a:uFill>
                <a:solidFill>
                  <a:srgbClr val="FFFFFF"/>
                </a:solidFill>
              </a:uFill>
              <a:latin typeface="Times New Roman"/>
            </a:endParaRPr>
          </a:p>
          <a:p>
            <a:pPr algn="ctr"/>
            <a:r>
              <a:rPr lang="en-US" sz="1800" b="0" strike="noStrike" spc="-1">
                <a:solidFill>
                  <a:srgbClr val="000000"/>
                </a:solidFill>
                <a:uFill>
                  <a:solidFill>
                    <a:srgbClr val="FFFFFF"/>
                  </a:solidFill>
                </a:uFill>
                <a:latin typeface="Times New Roman"/>
              </a:rPr>
              <a:t>(smaller patch=more refinement)</a:t>
            </a:r>
            <a:endParaRPr lang="en-US" sz="2400" b="0" strike="noStrike" spc="-1">
              <a:solidFill>
                <a:srgbClr val="000000"/>
              </a:solidFill>
              <a:uFill>
                <a:solidFill>
                  <a:srgbClr val="FFFFFF"/>
                </a:solidFill>
              </a:uFill>
              <a:latin typeface="Times New Roman"/>
            </a:endParaRPr>
          </a:p>
        </p:txBody>
      </p:sp>
      <p:pic>
        <p:nvPicPr>
          <p:cNvPr id="725" name="Picture 724"/>
          <p:cNvPicPr/>
          <p:nvPr/>
        </p:nvPicPr>
        <p:blipFill>
          <a:blip r:embed="rId9"/>
          <a:stretch/>
        </p:blipFill>
        <p:spPr>
          <a:xfrm>
            <a:off x="792000" y="914400"/>
            <a:ext cx="1930680" cy="406440"/>
          </a:xfrm>
          <a:prstGeom prst="rect">
            <a:avLst/>
          </a:prstGeom>
          <a:ln>
            <a:noFill/>
          </a:ln>
        </p:spPr>
      </p:pic>
      <p:sp>
        <p:nvSpPr>
          <p:cNvPr id="726" name="CustomShape 3"/>
          <p:cNvSpPr/>
          <p:nvPr/>
        </p:nvSpPr>
        <p:spPr>
          <a:xfrm>
            <a:off x="819000" y="939960"/>
            <a:ext cx="187380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MNI 152 template</a:t>
            </a:r>
            <a:endParaRPr lang="en-US" sz="2400" b="0" strike="noStrike" spc="-1">
              <a:solidFill>
                <a:srgbClr val="000000"/>
              </a:solidFill>
              <a:uFill>
                <a:solidFill>
                  <a:srgbClr val="FFFFFF"/>
                </a:solidFill>
              </a:uFill>
              <a:latin typeface="Times New Roman"/>
            </a:endParaRPr>
          </a:p>
        </p:txBody>
      </p:sp>
      <p:pic>
        <p:nvPicPr>
          <p:cNvPr id="727" name="Picture 726"/>
          <p:cNvPicPr/>
          <p:nvPr/>
        </p:nvPicPr>
        <p:blipFill>
          <a:blip r:embed="rId10"/>
          <a:stretch/>
        </p:blipFill>
        <p:spPr>
          <a:xfrm>
            <a:off x="3633840" y="914400"/>
            <a:ext cx="1655640" cy="406440"/>
          </a:xfrm>
          <a:prstGeom prst="rect">
            <a:avLst/>
          </a:prstGeom>
          <a:ln>
            <a:noFill/>
          </a:ln>
        </p:spPr>
      </p:pic>
      <p:sp>
        <p:nvSpPr>
          <p:cNvPr id="728" name="CustomShape 4"/>
          <p:cNvSpPr/>
          <p:nvPr/>
        </p:nvSpPr>
        <p:spPr>
          <a:xfrm>
            <a:off x="3660840" y="939960"/>
            <a:ext cx="160416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Linear = Affine</a:t>
            </a:r>
            <a:endParaRPr lang="en-US" sz="2400" b="0" strike="noStrike" spc="-1">
              <a:solidFill>
                <a:srgbClr val="000000"/>
              </a:solidFill>
              <a:uFill>
                <a:solidFill>
                  <a:srgbClr val="FFFFFF"/>
                </a:solidFill>
              </a:uFill>
              <a:latin typeface="Times New Roman"/>
            </a:endParaRPr>
          </a:p>
        </p:txBody>
      </p:sp>
      <p:pic>
        <p:nvPicPr>
          <p:cNvPr id="729" name="Picture 728"/>
          <p:cNvPicPr/>
          <p:nvPr/>
        </p:nvPicPr>
        <p:blipFill>
          <a:blip r:embed="rId11"/>
          <a:stretch/>
        </p:blipFill>
        <p:spPr>
          <a:xfrm>
            <a:off x="628560" y="3736800"/>
            <a:ext cx="2271960" cy="406440"/>
          </a:xfrm>
          <a:prstGeom prst="rect">
            <a:avLst/>
          </a:prstGeom>
          <a:ln>
            <a:noFill/>
          </a:ln>
        </p:spPr>
      </p:pic>
      <p:sp>
        <p:nvSpPr>
          <p:cNvPr id="730" name="CustomShape 5"/>
          <p:cNvSpPr/>
          <p:nvPr/>
        </p:nvSpPr>
        <p:spPr>
          <a:xfrm>
            <a:off x="655560" y="3762360"/>
            <a:ext cx="219996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Nonlinear: Patch=101</a:t>
            </a:r>
            <a:endParaRPr lang="en-US" sz="2400" b="0" strike="noStrike" spc="-1">
              <a:solidFill>
                <a:srgbClr val="000000"/>
              </a:solidFill>
              <a:uFill>
                <a:solidFill>
                  <a:srgbClr val="FFFFFF"/>
                </a:solidFill>
              </a:uFill>
              <a:latin typeface="Times New Roman"/>
            </a:endParaRPr>
          </a:p>
        </p:txBody>
      </p:sp>
      <p:pic>
        <p:nvPicPr>
          <p:cNvPr id="731" name="Picture 730"/>
          <p:cNvPicPr/>
          <p:nvPr/>
        </p:nvPicPr>
        <p:blipFill>
          <a:blip r:embed="rId12"/>
          <a:stretch/>
        </p:blipFill>
        <p:spPr>
          <a:xfrm>
            <a:off x="3365640" y="3736800"/>
            <a:ext cx="2149200" cy="406440"/>
          </a:xfrm>
          <a:prstGeom prst="rect">
            <a:avLst/>
          </a:prstGeom>
          <a:ln>
            <a:noFill/>
          </a:ln>
        </p:spPr>
      </p:pic>
      <p:sp>
        <p:nvSpPr>
          <p:cNvPr id="732" name="CustomShape 6"/>
          <p:cNvSpPr/>
          <p:nvPr/>
        </p:nvSpPr>
        <p:spPr>
          <a:xfrm>
            <a:off x="3390840" y="3762360"/>
            <a:ext cx="20858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Nonlinear: Patch=49</a:t>
            </a:r>
            <a:endParaRPr lang="en-US" sz="2400" b="0" strike="noStrike" spc="-1">
              <a:solidFill>
                <a:srgbClr val="000000"/>
              </a:solidFill>
              <a:uFill>
                <a:solidFill>
                  <a:srgbClr val="FFFFFF"/>
                </a:solidFill>
              </a:uFill>
              <a:latin typeface="Times New Roman"/>
            </a:endParaRPr>
          </a:p>
        </p:txBody>
      </p:sp>
      <p:pic>
        <p:nvPicPr>
          <p:cNvPr id="733" name="Picture 732"/>
          <p:cNvPicPr/>
          <p:nvPr/>
        </p:nvPicPr>
        <p:blipFill>
          <a:blip r:embed="rId13"/>
          <a:stretch/>
        </p:blipFill>
        <p:spPr>
          <a:xfrm>
            <a:off x="5999040" y="3736800"/>
            <a:ext cx="2149560" cy="406440"/>
          </a:xfrm>
          <a:prstGeom prst="rect">
            <a:avLst/>
          </a:prstGeom>
          <a:ln>
            <a:noFill/>
          </a:ln>
        </p:spPr>
      </p:pic>
      <p:sp>
        <p:nvSpPr>
          <p:cNvPr id="734" name="CustomShape 7"/>
          <p:cNvSpPr/>
          <p:nvPr/>
        </p:nvSpPr>
        <p:spPr>
          <a:xfrm>
            <a:off x="6021360" y="3762360"/>
            <a:ext cx="20858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Nonlinear: Patch=23</a:t>
            </a:r>
            <a:endParaRPr lang="en-US" sz="2400" b="0" strike="noStrike" spc="-1">
              <a:solidFill>
                <a:srgbClr val="000000"/>
              </a:solidFill>
              <a:uFill>
                <a:solidFill>
                  <a:srgbClr val="FFFFFF"/>
                </a:solidFill>
              </a:uFill>
              <a:latin typeface="Times New Roman"/>
            </a:endParaRPr>
          </a:p>
        </p:txBody>
      </p:sp>
      <p:pic>
        <p:nvPicPr>
          <p:cNvPr id="735" name="Picture 734"/>
          <p:cNvPicPr/>
          <p:nvPr/>
        </p:nvPicPr>
        <p:blipFill>
          <a:blip r:embed="rId14"/>
          <a:stretch/>
        </p:blipFill>
        <p:spPr>
          <a:xfrm>
            <a:off x="4334040" y="3333600"/>
            <a:ext cx="1522080" cy="401760"/>
          </a:xfrm>
          <a:prstGeom prst="rect">
            <a:avLst/>
          </a:prstGeom>
          <a:ln>
            <a:noFill/>
          </a:ln>
        </p:spPr>
      </p:pic>
      <p:sp>
        <p:nvSpPr>
          <p:cNvPr id="736" name="CustomShape 8"/>
          <p:cNvSpPr/>
          <p:nvPr/>
        </p:nvSpPr>
        <p:spPr>
          <a:xfrm>
            <a:off x="4361040" y="3357720"/>
            <a:ext cx="14731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12 parameters</a:t>
            </a:r>
            <a:endParaRPr lang="en-US" sz="2400" b="0" strike="noStrike" spc="-1">
              <a:solidFill>
                <a:srgbClr val="000000"/>
              </a:solidFill>
              <a:uFill>
                <a:solidFill>
                  <a:srgbClr val="FFFFFF"/>
                </a:solidFill>
              </a:uFill>
              <a:latin typeface="Times New Roman"/>
            </a:endParaRPr>
          </a:p>
        </p:txBody>
      </p:sp>
      <p:pic>
        <p:nvPicPr>
          <p:cNvPr id="737" name="Picture 736"/>
          <p:cNvPicPr/>
          <p:nvPr/>
        </p:nvPicPr>
        <p:blipFill>
          <a:blip r:embed="rId15"/>
          <a:stretch/>
        </p:blipFill>
        <p:spPr>
          <a:xfrm>
            <a:off x="2328840" y="6188040"/>
            <a:ext cx="808200" cy="399960"/>
          </a:xfrm>
          <a:prstGeom prst="rect">
            <a:avLst/>
          </a:prstGeom>
          <a:ln>
            <a:noFill/>
          </a:ln>
        </p:spPr>
      </p:pic>
      <p:sp>
        <p:nvSpPr>
          <p:cNvPr id="738" name="CustomShape 9"/>
          <p:cNvSpPr/>
          <p:nvPr/>
        </p:nvSpPr>
        <p:spPr>
          <a:xfrm>
            <a:off x="2352600" y="6210360"/>
            <a:ext cx="7675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+1002</a:t>
            </a:r>
            <a:endParaRPr lang="en-US" sz="2400" b="0" strike="noStrike" spc="-1">
              <a:solidFill>
                <a:srgbClr val="000000"/>
              </a:solidFill>
              <a:uFill>
                <a:solidFill>
                  <a:srgbClr val="FFFFFF"/>
                </a:solidFill>
              </a:uFill>
              <a:latin typeface="Times New Roman"/>
            </a:endParaRPr>
          </a:p>
        </p:txBody>
      </p:sp>
      <p:pic>
        <p:nvPicPr>
          <p:cNvPr id="739" name="Picture 738"/>
          <p:cNvPicPr/>
          <p:nvPr/>
        </p:nvPicPr>
        <p:blipFill>
          <a:blip r:embed="rId16"/>
          <a:stretch/>
        </p:blipFill>
        <p:spPr>
          <a:xfrm>
            <a:off x="5005440" y="6188040"/>
            <a:ext cx="814320" cy="399960"/>
          </a:xfrm>
          <a:prstGeom prst="rect">
            <a:avLst/>
          </a:prstGeom>
          <a:ln>
            <a:noFill/>
          </a:ln>
        </p:spPr>
      </p:pic>
      <p:sp>
        <p:nvSpPr>
          <p:cNvPr id="740" name="CustomShape 10"/>
          <p:cNvSpPr/>
          <p:nvPr/>
        </p:nvSpPr>
        <p:spPr>
          <a:xfrm>
            <a:off x="5030640" y="6210360"/>
            <a:ext cx="76752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+9048</a:t>
            </a:r>
            <a:endParaRPr lang="en-US" sz="2400" b="0" strike="noStrike" spc="-1">
              <a:solidFill>
                <a:srgbClr val="000000"/>
              </a:solidFill>
              <a:uFill>
                <a:solidFill>
                  <a:srgbClr val="FFFFFF"/>
                </a:solidFill>
              </a:uFill>
              <a:latin typeface="Times New Roman"/>
            </a:endParaRPr>
          </a:p>
        </p:txBody>
      </p:sp>
      <p:pic>
        <p:nvPicPr>
          <p:cNvPr id="741" name="Picture 740"/>
          <p:cNvPicPr/>
          <p:nvPr/>
        </p:nvPicPr>
        <p:blipFill>
          <a:blip r:embed="rId17"/>
          <a:stretch/>
        </p:blipFill>
        <p:spPr>
          <a:xfrm>
            <a:off x="7540560" y="6181560"/>
            <a:ext cx="925560" cy="406440"/>
          </a:xfrm>
          <a:prstGeom prst="rect">
            <a:avLst/>
          </a:prstGeom>
          <a:ln>
            <a:noFill/>
          </a:ln>
        </p:spPr>
      </p:pic>
      <p:sp>
        <p:nvSpPr>
          <p:cNvPr id="742" name="CustomShape 11"/>
          <p:cNvSpPr/>
          <p:nvPr/>
        </p:nvSpPr>
        <p:spPr>
          <a:xfrm>
            <a:off x="7564320" y="6208560"/>
            <a:ext cx="8816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800" b="0" strike="noStrike" spc="-1">
                <a:solidFill>
                  <a:srgbClr val="000000"/>
                </a:solidFill>
                <a:uFill>
                  <a:solidFill>
                    <a:srgbClr val="FFFFFF"/>
                  </a:solidFill>
                </a:uFill>
                <a:latin typeface="Times New Roman"/>
              </a:rPr>
              <a:t>+70008</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3" name="CustomShape 1"/>
          <p:cNvSpPr/>
          <p:nvPr/>
        </p:nvSpPr>
        <p:spPr>
          <a:xfrm>
            <a:off x="685800" y="1447920"/>
            <a:ext cx="7710480" cy="5087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744" name="CustomShape 2"/>
          <p:cNvSpPr/>
          <p:nvPr/>
        </p:nvSpPr>
        <p:spPr>
          <a:xfrm>
            <a:off x="369720" y="976320"/>
            <a:ext cx="8690040" cy="5761080"/>
          </a:xfrm>
          <a:custGeom>
            <a:avLst/>
            <a:gdLst/>
            <a:ahLst/>
            <a:cxnLst/>
            <a:rect l="l" t="t" r="r" b="b"/>
            <a:pathLst>
              <a:path w="3" h="2">
                <a:moveTo>
                  <a:pt x="0" y="0"/>
                </a:moveTo>
                <a:lnTo>
                  <a:pt x="3" y="0"/>
                </a:lnTo>
                <a:lnTo>
                  <a:pt x="3" y="2"/>
                </a:lnTo>
                <a:lnTo>
                  <a:pt x="0" y="2"/>
                </a:lnTo>
                <a:close/>
              </a:path>
            </a:pathLst>
          </a:custGeom>
          <a:noFill/>
          <a:ln w="18360">
            <a:solidFill>
              <a:srgbClr val="000000"/>
            </a:solidFill>
            <a:round/>
          </a:ln>
        </p:spPr>
        <p:style>
          <a:lnRef idx="0">
            <a:scrgbClr r="0" g="0" b="0"/>
          </a:lnRef>
          <a:fillRef idx="0">
            <a:scrgbClr r="0" g="0" b="0"/>
          </a:fillRef>
          <a:effectRef idx="0">
            <a:scrgbClr r="0" g="0" b="0"/>
          </a:effectRef>
          <a:fontRef idx="minor"/>
        </p:style>
      </p:sp>
      <p:sp>
        <p:nvSpPr>
          <p:cNvPr id="745" name="CustomShape 3"/>
          <p:cNvSpPr/>
          <p:nvPr/>
        </p:nvSpPr>
        <p:spPr>
          <a:xfrm>
            <a:off x="2208240" y="1609560"/>
            <a:ext cx="210960" cy="32544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FFFFF"/>
                </a:solidFill>
                <a:uFill>
                  <a:solidFill>
                    <a:srgbClr val="FFFFFF"/>
                  </a:solidFill>
                </a:uFill>
                <a:latin typeface="Calibri"/>
                <a:ea typeface="DejaVu Sans"/>
              </a:rPr>
              <a:t>B</a:t>
            </a:r>
            <a:endParaRPr lang="en-US" sz="2400" b="0" strike="noStrike" spc="-1">
              <a:solidFill>
                <a:srgbClr val="000000"/>
              </a:solidFill>
              <a:uFill>
                <a:solidFill>
                  <a:srgbClr val="FFFFFF"/>
                </a:solidFill>
              </a:uFill>
              <a:latin typeface="Times New Roman"/>
            </a:endParaRPr>
          </a:p>
        </p:txBody>
      </p:sp>
      <p:sp>
        <p:nvSpPr>
          <p:cNvPr id="746" name="CustomShape 4"/>
          <p:cNvSpPr/>
          <p:nvPr/>
        </p:nvSpPr>
        <p:spPr>
          <a:xfrm>
            <a:off x="2211480" y="2612880"/>
            <a:ext cx="209520" cy="32544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FFFFF"/>
                </a:solidFill>
                <a:uFill>
                  <a:solidFill>
                    <a:srgbClr val="FFFFFF"/>
                  </a:solidFill>
                </a:uFill>
                <a:latin typeface="Calibri"/>
                <a:ea typeface="DejaVu Sans"/>
              </a:rPr>
              <a:t>C</a:t>
            </a:r>
            <a:endParaRPr lang="en-US" sz="2400" b="0" strike="noStrike" spc="-1">
              <a:solidFill>
                <a:srgbClr val="000000"/>
              </a:solidFill>
              <a:uFill>
                <a:solidFill>
                  <a:srgbClr val="FFFFFF"/>
                </a:solidFill>
              </a:uFill>
              <a:latin typeface="Times New Roman"/>
            </a:endParaRPr>
          </a:p>
        </p:txBody>
      </p:sp>
      <p:sp>
        <p:nvSpPr>
          <p:cNvPr id="747" name="CustomShape 5"/>
          <p:cNvSpPr/>
          <p:nvPr/>
        </p:nvSpPr>
        <p:spPr>
          <a:xfrm>
            <a:off x="376200" y="639720"/>
            <a:ext cx="8693280" cy="335160"/>
          </a:xfrm>
          <a:custGeom>
            <a:avLst/>
            <a:gdLst/>
            <a:ahLst/>
            <a:cxnLst/>
            <a:rect l="l" t="t" r="r" b="b"/>
            <a:pathLst>
              <a:path w="3" h="2">
                <a:moveTo>
                  <a:pt x="0" y="0"/>
                </a:moveTo>
                <a:lnTo>
                  <a:pt x="3" y="0"/>
                </a:lnTo>
                <a:lnTo>
                  <a:pt x="3" y="2"/>
                </a:lnTo>
                <a:lnTo>
                  <a:pt x="0" y="2"/>
                </a:lnTo>
                <a:close/>
              </a:path>
            </a:pathLst>
          </a:custGeom>
          <a:gradFill>
            <a:gsLst>
              <a:gs pos="0">
                <a:srgbClr val="558ED5"/>
              </a:gs>
              <a:gs pos="100000">
                <a:srgbClr val="A6A6A6"/>
              </a:gs>
            </a:gsLst>
            <a:lin ang="0"/>
          </a:gra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1" strike="noStrike" spc="-1">
                <a:solidFill>
                  <a:srgbClr val="000000"/>
                </a:solidFill>
                <a:uFill>
                  <a:solidFill>
                    <a:srgbClr val="FFFFFF"/>
                  </a:solidFill>
                </a:uFill>
                <a:latin typeface="Calibri"/>
                <a:ea typeface="DejaVu Sans"/>
              </a:rPr>
              <a:t>ALTERNATIVE ATLAS CREATION TECHNIQUES: ITERATIVE AND TYPICAL METHODS</a:t>
            </a:r>
            <a:endParaRPr lang="en-US" sz="2400" b="0" strike="noStrike" spc="-1">
              <a:solidFill>
                <a:srgbClr val="000000"/>
              </a:solidFill>
              <a:uFill>
                <a:solidFill>
                  <a:srgbClr val="FFFFFF"/>
                </a:solidFill>
              </a:uFill>
              <a:latin typeface="Times New Roman"/>
            </a:endParaRPr>
          </a:p>
        </p:txBody>
      </p:sp>
      <p:sp>
        <p:nvSpPr>
          <p:cNvPr id="748" name="CustomShape 6"/>
          <p:cNvSpPr/>
          <p:nvPr/>
        </p:nvSpPr>
        <p:spPr>
          <a:xfrm>
            <a:off x="436680" y="2832120"/>
            <a:ext cx="6238800" cy="642960"/>
          </a:xfrm>
          <a:custGeom>
            <a:avLst/>
            <a:gdLst/>
            <a:ahLst/>
            <a:cxnLst/>
            <a:rect l="l" t="t" r="r" b="b"/>
            <a:pathLst>
              <a:path w="3" h="2">
                <a:moveTo>
                  <a:pt x="0" y="0"/>
                </a:moveTo>
                <a:lnTo>
                  <a:pt x="3" y="0"/>
                </a:lnTo>
                <a:lnTo>
                  <a:pt x="3" y="2"/>
                </a:lnTo>
                <a:lnTo>
                  <a:pt x="0" y="2"/>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uFill>
                  <a:solidFill>
                    <a:srgbClr val="FFFFFF"/>
                  </a:solidFill>
                </a:uFill>
                <a:latin typeface="Cambria"/>
                <a:ea typeface="DejaVu Sans"/>
              </a:rPr>
              <a:t>Iterative nonlinear alignment to affine template with progressively smaller patch sizes </a:t>
            </a:r>
            <a:endParaRPr lang="en-US" sz="2400" b="0" strike="noStrike" spc="-1">
              <a:solidFill>
                <a:srgbClr val="000000"/>
              </a:solidFill>
              <a:uFill>
                <a:solidFill>
                  <a:srgbClr val="FFFFFF"/>
                </a:solidFill>
              </a:uFill>
              <a:latin typeface="Times New Roman"/>
            </a:endParaRPr>
          </a:p>
        </p:txBody>
      </p:sp>
      <p:pic>
        <p:nvPicPr>
          <p:cNvPr id="749" name="Picture 748"/>
          <p:cNvPicPr/>
          <p:nvPr/>
        </p:nvPicPr>
        <p:blipFill>
          <a:blip r:embed="rId3"/>
          <a:stretch/>
        </p:blipFill>
        <p:spPr>
          <a:xfrm>
            <a:off x="398520" y="1244520"/>
            <a:ext cx="6310080" cy="1513080"/>
          </a:xfrm>
          <a:prstGeom prst="rect">
            <a:avLst/>
          </a:prstGeom>
          <a:ln>
            <a:noFill/>
          </a:ln>
        </p:spPr>
      </p:pic>
      <p:pic>
        <p:nvPicPr>
          <p:cNvPr id="750" name="Picture 749"/>
          <p:cNvPicPr/>
          <p:nvPr/>
        </p:nvPicPr>
        <p:blipFill>
          <a:blip r:embed="rId4"/>
          <a:stretch/>
        </p:blipFill>
        <p:spPr>
          <a:xfrm>
            <a:off x="7040520" y="1279440"/>
            <a:ext cx="1220760" cy="1462320"/>
          </a:xfrm>
          <a:prstGeom prst="rect">
            <a:avLst/>
          </a:prstGeom>
          <a:ln>
            <a:noFill/>
          </a:ln>
        </p:spPr>
      </p:pic>
      <p:pic>
        <p:nvPicPr>
          <p:cNvPr id="751" name="Picture 750"/>
          <p:cNvPicPr/>
          <p:nvPr/>
        </p:nvPicPr>
        <p:blipFill>
          <a:blip r:embed="rId5"/>
          <a:stretch/>
        </p:blipFill>
        <p:spPr>
          <a:xfrm>
            <a:off x="754200" y="3568680"/>
            <a:ext cx="7437240" cy="3146400"/>
          </a:xfrm>
          <a:prstGeom prst="rect">
            <a:avLst/>
          </a:prstGeom>
          <a:ln>
            <a:noFill/>
          </a:ln>
        </p:spPr>
      </p:pic>
      <p:sp>
        <p:nvSpPr>
          <p:cNvPr id="752" name="CustomShape 7"/>
          <p:cNvSpPr/>
          <p:nvPr/>
        </p:nvSpPr>
        <p:spPr>
          <a:xfrm>
            <a:off x="6877080" y="2803680"/>
            <a:ext cx="1628640" cy="579240"/>
          </a:xfrm>
          <a:custGeom>
            <a:avLst/>
            <a:gdLst/>
            <a:ahLst/>
            <a:cxnLst/>
            <a:rect l="l" t="t" r="r" b="b"/>
            <a:pathLst>
              <a:path w="3" h="2">
                <a:moveTo>
                  <a:pt x="0" y="0"/>
                </a:moveTo>
                <a:lnTo>
                  <a:pt x="3" y="0"/>
                </a:lnTo>
                <a:lnTo>
                  <a:pt x="3" y="2"/>
                </a:lnTo>
                <a:lnTo>
                  <a:pt x="0" y="2"/>
                </a:lnTo>
                <a:close/>
              </a:path>
            </a:pathLst>
          </a:custGeom>
          <a:gradFill>
            <a:gsLst>
              <a:gs pos="0">
                <a:srgbClr val="EF2929"/>
              </a:gs>
              <a:gs pos="100000">
                <a:srgbClr val="A40000"/>
              </a:gs>
            </a:gsLst>
            <a:lin ang="3600000"/>
          </a:gra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1" strike="noStrike" spc="-1">
                <a:solidFill>
                  <a:srgbClr val="000000"/>
                </a:solidFill>
                <a:uFill>
                  <a:solidFill>
                    <a:srgbClr val="FFFFFF"/>
                  </a:solidFill>
                </a:uFill>
                <a:latin typeface="Arial"/>
              </a:rPr>
              <a:t>“Typical”</a:t>
            </a:r>
            <a:endParaRPr lang="en-US" sz="2400" b="0" strike="noStrike" spc="-1">
              <a:solidFill>
                <a:srgbClr val="000000"/>
              </a:solidFill>
              <a:uFill>
                <a:solidFill>
                  <a:srgbClr val="FFFFFF"/>
                </a:solidFill>
              </a:uFill>
              <a:latin typeface="Times New Roman"/>
            </a:endParaRPr>
          </a:p>
          <a:p>
            <a:pPr algn="ctr">
              <a:lnSpc>
                <a:spcPct val="100000"/>
              </a:lnSpc>
            </a:pPr>
            <a:r>
              <a:rPr lang="en-US" sz="1600" b="1" strike="noStrike" spc="-1">
                <a:solidFill>
                  <a:srgbClr val="000000"/>
                </a:solidFill>
                <a:uFill>
                  <a:solidFill>
                    <a:srgbClr val="FFFFFF"/>
                  </a:solidFill>
                </a:uFill>
                <a:latin typeface="Arial"/>
              </a:rPr>
              <a:t>Brain</a:t>
            </a:r>
            <a:endParaRPr lang="en-US" sz="2400" b="0" strike="noStrike" spc="-1">
              <a:solidFill>
                <a:srgbClr val="000000"/>
              </a:solidFill>
              <a:uFill>
                <a:solidFill>
                  <a:srgbClr val="FFFFFF"/>
                </a:solidFill>
              </a:uFill>
              <a:latin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3" name="CustomShape 1"/>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 New atlases – easy and fun. Make your own! </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make available in AFNI GUI and whereami and to other user   </a:t>
            </a: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800" b="1" strike="noStrike" spc="-1">
                <a:solidFill>
                  <a:srgbClr val="3333CC"/>
                </a:solidFill>
                <a:uFill>
                  <a:solidFill>
                    <a:srgbClr val="FFFFFF"/>
                  </a:solidFill>
                </a:uFill>
                <a:latin typeface="Arial"/>
              </a:rPr>
              <a:t>  </a:t>
            </a:r>
            <a:r>
              <a:rPr lang="en-US" sz="1700" b="1" strike="noStrike" spc="-1">
                <a:solidFill>
                  <a:srgbClr val="000000"/>
                </a:solidFill>
                <a:uFill>
                  <a:solidFill>
                    <a:srgbClr val="FFFFFF"/>
                  </a:solidFill>
                </a:uFill>
                <a:latin typeface="Courier New"/>
                <a:ea typeface="Courier New"/>
              </a:rPr>
              <a:t>@AfniEnv -set AFNI_SUPP_ATLAS_DIR ~/MyCustomAtlases/
</a:t>
            </a:r>
            <a:r>
              <a:rPr lang="en-US" sz="1700" b="0" strike="noStrike" spc="-1">
                <a:solidFill>
                  <a:srgbClr val="000000"/>
                </a:solidFill>
                <a:uFill>
                  <a:solidFill>
                    <a:srgbClr val="FFFFFF"/>
                  </a:solidFill>
                </a:uFill>
                <a:latin typeface="Arial"/>
              </a:rPr>
              <a:t>Then:</a:t>
            </a:r>
            <a:endParaRPr lang="en-US" sz="2400" b="0" strike="noStrike" spc="-1">
              <a:solidFill>
                <a:srgbClr val="000000"/>
              </a:solidFill>
              <a:uFill>
                <a:solidFill>
                  <a:srgbClr val="FFFFFF"/>
                </a:solidFill>
              </a:uFill>
              <a:latin typeface="Times New Roman"/>
            </a:endParaRPr>
          </a:p>
          <a:p>
            <a:pPr marL="231480" indent="-223560">
              <a:lnSpc>
                <a:spcPct val="100000"/>
              </a:lnSpc>
            </a:pPr>
            <a:endParaRPr lang="en-US" sz="2400" b="0" strike="noStrike" spc="-1">
              <a:solidFill>
                <a:srgbClr val="000000"/>
              </a:solidFill>
              <a:uFill>
                <a:solidFill>
                  <a:srgbClr val="FFFFFF"/>
                </a:solidFill>
              </a:uFill>
              <a:latin typeface="Times New Roman"/>
            </a:endParaRPr>
          </a:p>
          <a:p>
            <a:pPr marL="231480" indent="-223560">
              <a:lnSpc>
                <a:spcPct val="100000"/>
              </a:lnSpc>
            </a:pPr>
            <a:r>
              <a:rPr lang="en-US" sz="1700" b="0" strike="noStrike" spc="-1">
                <a:solidFill>
                  <a:srgbClr val="000000"/>
                </a:solidFill>
                <a:uFill>
                  <a:solidFill>
                    <a:srgbClr val="FFFFFF"/>
                  </a:solidFill>
                </a:uFill>
                <a:latin typeface="Arial"/>
              </a:rPr>
              <a:t>     </a:t>
            </a:r>
            <a:r>
              <a:rPr lang="en-US" sz="1700" b="1" strike="noStrike" spc="-1">
                <a:solidFill>
                  <a:srgbClr val="FF0000"/>
                </a:solidFill>
                <a:uFill>
                  <a:solidFill>
                    <a:srgbClr val="FFFFFF"/>
                  </a:solidFill>
                </a:uFill>
                <a:latin typeface="Courier New"/>
                <a:ea typeface="Courier New"/>
              </a:rPr>
              <a:t>@Atlasize -space MNI -dset atlas_for_all.nii \
                   -lab_file keys.txt 1 0 -atlas_type G</a:t>
            </a:r>
            <a:r>
              <a:rPr lang="en-US" sz="1700" b="1" strike="noStrike" spc="-1">
                <a:solidFill>
                  <a:srgbClr val="000000"/>
                </a:solidFill>
                <a:uFill>
                  <a:solidFill>
                    <a:srgbClr val="FFFFFF"/>
                  </a:solidFill>
                </a:uFill>
                <a:latin typeface="Courier New"/>
                <a:ea typeface="Courier New"/>
              </a:rPr>
              <a:t>
</a:t>
            </a:r>
            <a:r>
              <a:rPr lang="en-US" sz="1700" b="0" strike="noStrike" spc="-1">
                <a:solidFill>
                  <a:srgbClr val="000000"/>
                </a:solidFill>
                <a:uFill>
                  <a:solidFill>
                    <a:srgbClr val="FFFFFF"/>
                  </a:solidFill>
                </a:uFill>
                <a:latin typeface="Arial"/>
              </a:rPr>
              <a:t>    In ~/MyCustomAtlases/ you will now find  atlas_for_all.nii along 
    along with a modified CustomAtlases.niml file.
</a:t>
            </a:r>
            <a:endParaRPr lang="en-US" sz="2400" b="0" strike="noStrike" spc="-1">
              <a:solidFill>
                <a:srgbClr val="000000"/>
              </a:solidFill>
              <a:uFill>
                <a:solidFill>
                  <a:srgbClr val="FFFFFF"/>
                </a:solidFill>
              </a:uFill>
              <a:latin typeface="Times New Roman"/>
            </a:endParaRPr>
          </a:p>
        </p:txBody>
      </p:sp>
      <p:sp>
        <p:nvSpPr>
          <p:cNvPr id="754" name="CustomShape 2"/>
          <p:cNvSpPr/>
          <p:nvPr/>
        </p:nvSpPr>
        <p:spPr>
          <a:xfrm>
            <a:off x="417600" y="55872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Make your own atlas!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 name="CustomShape 1"/>
          <p:cNvSpPr/>
          <p:nvPr/>
        </p:nvSpPr>
        <p:spPr>
          <a:xfrm>
            <a:off x="522360" y="2760840"/>
            <a:ext cx="8229600" cy="3962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30040" indent="-223920">
              <a:lnSpc>
                <a:spcPct val="95000"/>
              </a:lnSpc>
            </a:pPr>
            <a:endParaRPr lang="en-US" sz="2400" b="0" strike="noStrike" spc="-1">
              <a:solidFill>
                <a:srgbClr val="000000"/>
              </a:solidFill>
              <a:uFill>
                <a:solidFill>
                  <a:srgbClr val="FFFFFF"/>
                </a:solidFill>
              </a:uFill>
              <a:latin typeface="Times New Roman"/>
            </a:endParaRPr>
          </a:p>
          <a:p>
            <a:pPr marL="228600" indent="-228600">
              <a:lnSpc>
                <a:spcPct val="95000"/>
              </a:lnSpc>
              <a:buClr>
                <a:srgbClr val="000000"/>
              </a:buClr>
              <a:buSzPct val="120000"/>
              <a:buFont typeface="Times New Roman"/>
              <a:buChar char="•"/>
            </a:pPr>
            <a:r>
              <a:rPr lang="en-GB" sz="1700" b="0" strike="noStrike" spc="-1">
                <a:solidFill>
                  <a:srgbClr val="000000"/>
                </a:solidFill>
                <a:uFill>
                  <a:solidFill>
                    <a:srgbClr val="FFFFFF"/>
                  </a:solidFill>
                </a:uFill>
                <a:latin typeface="Arial"/>
              </a:rPr>
              <a:t>AFNI </a:t>
            </a:r>
            <a:r>
              <a:rPr lang="en-GB" sz="1700" b="1" u="sng" strike="noStrike" spc="-1">
                <a:solidFill>
                  <a:srgbClr val="006B2B"/>
                </a:solidFill>
                <a:uFill>
                  <a:solidFill>
                    <a:srgbClr val="FFFFFF"/>
                  </a:solidFill>
                </a:uFill>
                <a:latin typeface="Courier New"/>
              </a:rPr>
              <a:t>3dvolreg</a:t>
            </a:r>
            <a:r>
              <a:rPr lang="en-GB" sz="1700" b="0" strike="noStrike" spc="-1">
                <a:solidFill>
                  <a:srgbClr val="000000"/>
                </a:solidFill>
                <a:uFill>
                  <a:solidFill>
                    <a:srgbClr val="FFFFFF"/>
                  </a:solidFill>
                </a:uFill>
                <a:latin typeface="Arial"/>
              </a:rPr>
              <a:t> and </a:t>
            </a:r>
            <a:r>
              <a:rPr lang="en-GB" sz="1700" b="1" u="sng" strike="noStrike" spc="-1">
                <a:solidFill>
                  <a:srgbClr val="006B2B"/>
                </a:solidFill>
                <a:uFill>
                  <a:solidFill>
                    <a:srgbClr val="FFFFFF"/>
                  </a:solidFill>
                </a:uFill>
                <a:latin typeface="Courier New"/>
              </a:rPr>
              <a:t>3dWarpDrive</a:t>
            </a:r>
            <a:r>
              <a:rPr lang="en-GB" sz="1700" b="0" strike="noStrike" spc="-1">
                <a:solidFill>
                  <a:srgbClr val="000000"/>
                </a:solidFill>
                <a:uFill>
                  <a:solidFill>
                    <a:srgbClr val="FFFFFF"/>
                  </a:solidFill>
                </a:uFill>
                <a:latin typeface="Arial"/>
              </a:rPr>
              <a:t> programs match images by grayscale (intensity) values</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700" b="0" strike="noStrike" spc="-1">
                <a:solidFill>
                  <a:srgbClr val="000000"/>
                </a:solidFill>
                <a:uFill>
                  <a:solidFill>
                    <a:srgbClr val="FFFFFF"/>
                  </a:solidFill>
                </a:uFill>
                <a:latin typeface="Arial"/>
                <a:ea typeface="msmincho"/>
              </a:rPr>
              <a:t> </a:t>
            </a:r>
            <a:r>
              <a:rPr lang="en-GB" sz="1700" b="1" strike="noStrike" spc="-1">
                <a:solidFill>
                  <a:srgbClr val="0901FF"/>
                </a:solidFill>
                <a:uFill>
                  <a:solidFill>
                    <a:srgbClr val="FFFFFF"/>
                  </a:solidFill>
                </a:uFill>
                <a:latin typeface="Arial"/>
                <a:ea typeface="msmincho"/>
              </a:rPr>
              <a:t>E</a:t>
            </a:r>
            <a:r>
              <a:rPr lang="en-GB" sz="1700" b="0" strike="noStrike" spc="-1">
                <a:solidFill>
                  <a:srgbClr val="000000"/>
                </a:solidFill>
                <a:uFill>
                  <a:solidFill>
                    <a:srgbClr val="FFFFFF"/>
                  </a:solidFill>
                </a:uFill>
                <a:latin typeface="Arial"/>
                <a:ea typeface="msmincho"/>
              </a:rPr>
              <a:t> = </a:t>
            </a:r>
            <a:r>
              <a:rPr lang="en-GB" sz="1500" b="0" strike="noStrike" spc="-1">
                <a:solidFill>
                  <a:srgbClr val="000000"/>
                </a:solidFill>
                <a:uFill>
                  <a:solidFill>
                    <a:srgbClr val="FFFFFF"/>
                  </a:solidFill>
                </a:uFill>
                <a:latin typeface="Arial"/>
                <a:ea typeface="msmincho"/>
              </a:rPr>
              <a:t>(weighted)</a:t>
            </a:r>
            <a:r>
              <a:rPr lang="en-GB" sz="1700" b="0" strike="noStrike" spc="-1">
                <a:solidFill>
                  <a:srgbClr val="000000"/>
                </a:solidFill>
                <a:uFill>
                  <a:solidFill>
                    <a:srgbClr val="FFFFFF"/>
                  </a:solidFill>
                </a:uFill>
                <a:latin typeface="Arial"/>
                <a:ea typeface="msmincho"/>
              </a:rPr>
              <a:t> sum of squares differences = </a:t>
            </a:r>
            <a:r>
              <a:rPr lang="en-GB" sz="2400" b="1" strike="noStrike" spc="-1">
                <a:solidFill>
                  <a:srgbClr val="0901FF"/>
                </a:solidFill>
                <a:uFill>
                  <a:solidFill>
                    <a:srgbClr val="FFFFFF"/>
                  </a:solidFill>
                </a:uFill>
                <a:latin typeface="Symbol"/>
                <a:ea typeface="Symbol"/>
              </a:rPr>
              <a:t></a:t>
            </a:r>
            <a:r>
              <a:rPr lang="en-GB" sz="1700" b="1" strike="noStrike" spc="-1" baseline="-25000">
                <a:solidFill>
                  <a:srgbClr val="0901FF"/>
                </a:solidFill>
                <a:uFill>
                  <a:solidFill>
                    <a:srgbClr val="FFFFFF"/>
                  </a:solidFill>
                </a:uFill>
                <a:latin typeface="Arial"/>
                <a:ea typeface="msmincho"/>
              </a:rPr>
              <a:t>x</a:t>
            </a:r>
            <a:r>
              <a:rPr lang="en-GB" sz="1700" b="1" strike="noStrike" spc="-1">
                <a:solidFill>
                  <a:srgbClr val="0901FF"/>
                </a:solidFill>
                <a:uFill>
                  <a:solidFill>
                    <a:srgbClr val="FFFFFF"/>
                  </a:solidFill>
                </a:uFill>
                <a:latin typeface="Arial"/>
                <a:ea typeface="msmincho"/>
              </a:rPr>
              <a:t> w(x) · {I(T[x]) - J(x)}</a:t>
            </a:r>
            <a:r>
              <a:rPr lang="en-GB" sz="1700" b="1" strike="noStrike" spc="-1" baseline="36000">
                <a:solidFill>
                  <a:srgbClr val="0901FF"/>
                </a:solidFill>
                <a:uFill>
                  <a:solidFill>
                    <a:srgbClr val="FFFFFF"/>
                  </a:solidFill>
                </a:uFill>
                <a:latin typeface="Arial"/>
                <a:ea typeface="msmincho"/>
              </a:rPr>
              <a:t>2</a:t>
            </a:r>
            <a:endParaRPr lang="en-US" sz="2400" b="0" strike="noStrike" spc="-1">
              <a:solidFill>
                <a:srgbClr val="000000"/>
              </a:solidFill>
              <a:uFill>
                <a:solidFill>
                  <a:srgbClr val="FFFFFF"/>
                </a:solidFill>
              </a:uFill>
              <a:latin typeface="Times New Roman"/>
            </a:endParaRPr>
          </a:p>
          <a:p>
            <a:pPr marL="914400" lvl="2" indent="-231840">
              <a:lnSpc>
                <a:spcPct val="95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Only useful for registering ‘like images’:</a:t>
            </a:r>
            <a:endParaRPr lang="en-US" sz="2400" b="0" strike="noStrike" spc="-1">
              <a:solidFill>
                <a:srgbClr val="000000"/>
              </a:solidFill>
              <a:uFill>
                <a:solidFill>
                  <a:srgbClr val="FFFFFF"/>
                </a:solidFill>
              </a:uFill>
              <a:latin typeface="Times New Roman"/>
            </a:endParaRPr>
          </a:p>
          <a:p>
            <a:pPr marL="1247760" lvl="3" indent="-220680">
              <a:lnSpc>
                <a:spcPct val="95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Good for SPGR</a:t>
            </a:r>
            <a:r>
              <a:rPr lang="en-GB" sz="1700" b="1" strike="noStrike" spc="-1">
                <a:solidFill>
                  <a:srgbClr val="000000"/>
                </a:solidFill>
                <a:uFill>
                  <a:solidFill>
                    <a:srgbClr val="FFFFFF"/>
                  </a:solidFill>
                </a:uFill>
                <a:latin typeface="Monotype Sorts"/>
                <a:ea typeface="Monotype Sorts"/>
              </a:rPr>
              <a:t></a:t>
            </a:r>
            <a:r>
              <a:rPr lang="en-GB" sz="1700" b="0" strike="noStrike" spc="-1">
                <a:solidFill>
                  <a:srgbClr val="000000"/>
                </a:solidFill>
                <a:uFill>
                  <a:solidFill>
                    <a:srgbClr val="FFFFFF"/>
                  </a:solidFill>
                </a:uFill>
                <a:latin typeface="Arial"/>
                <a:ea typeface="msmincho"/>
              </a:rPr>
              <a:t>SPGR, EPI</a:t>
            </a:r>
            <a:r>
              <a:rPr lang="en-GB" sz="1700" b="1" strike="noStrike" spc="-1">
                <a:solidFill>
                  <a:srgbClr val="000000"/>
                </a:solidFill>
                <a:uFill>
                  <a:solidFill>
                    <a:srgbClr val="FFFFFF"/>
                  </a:solidFill>
                </a:uFill>
                <a:latin typeface="Monotype Sorts"/>
                <a:ea typeface="Monotype Sorts"/>
              </a:rPr>
              <a:t></a:t>
            </a:r>
            <a:r>
              <a:rPr lang="en-GB" sz="1700" b="0" strike="noStrike" spc="-1">
                <a:solidFill>
                  <a:srgbClr val="000000"/>
                </a:solidFill>
                <a:uFill>
                  <a:solidFill>
                    <a:srgbClr val="FFFFFF"/>
                  </a:solidFill>
                </a:uFill>
                <a:latin typeface="Arial"/>
                <a:ea typeface="msmincho"/>
              </a:rPr>
              <a:t>EPI, but </a:t>
            </a:r>
            <a:r>
              <a:rPr lang="en-GB" sz="1700" b="1" u="sng" strike="noStrike" spc="-1">
                <a:solidFill>
                  <a:srgbClr val="FF0211"/>
                </a:solidFill>
                <a:uFill>
                  <a:solidFill>
                    <a:srgbClr val="FFFFFF"/>
                  </a:solidFill>
                </a:uFill>
                <a:latin typeface="Arial"/>
                <a:ea typeface="msmincho"/>
              </a:rPr>
              <a:t>not</a:t>
            </a:r>
            <a:r>
              <a:rPr lang="en-GB" sz="1700" b="0" strike="noStrike" spc="-1">
                <a:solidFill>
                  <a:srgbClr val="000000"/>
                </a:solidFill>
                <a:uFill>
                  <a:solidFill>
                    <a:srgbClr val="FFFFFF"/>
                  </a:solidFill>
                </a:uFill>
                <a:latin typeface="Arial"/>
                <a:ea typeface="msmincho"/>
              </a:rPr>
              <a:t> good for SPGR</a:t>
            </a:r>
            <a:r>
              <a:rPr lang="en-GB" sz="1700" b="1" strike="noStrike" spc="-1">
                <a:solidFill>
                  <a:srgbClr val="000000"/>
                </a:solidFill>
                <a:uFill>
                  <a:solidFill>
                    <a:srgbClr val="FFFFFF"/>
                  </a:solidFill>
                </a:uFill>
                <a:latin typeface="Monotype Sorts"/>
                <a:ea typeface="Monotype Sorts"/>
              </a:rPr>
              <a:t></a:t>
            </a:r>
            <a:r>
              <a:rPr lang="en-GB" sz="1700" b="0" strike="noStrike" spc="-1">
                <a:solidFill>
                  <a:srgbClr val="000000"/>
                </a:solidFill>
                <a:uFill>
                  <a:solidFill>
                    <a:srgbClr val="FFFFFF"/>
                  </a:solidFill>
                </a:uFill>
                <a:latin typeface="Arial"/>
                <a:ea typeface="msmincho"/>
              </a:rPr>
              <a:t>EPI</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700" b="0" strike="noStrike" spc="-1">
                <a:solidFill>
                  <a:srgbClr val="000000"/>
                </a:solidFill>
                <a:uFill>
                  <a:solidFill>
                    <a:srgbClr val="FFFFFF"/>
                  </a:solidFill>
                </a:uFill>
                <a:latin typeface="Arial"/>
                <a:ea typeface="msmincho"/>
              </a:rPr>
              <a:t>Several interpolation methods :</a:t>
            </a:r>
            <a:endParaRPr lang="en-US" sz="2400" b="0" strike="noStrike" spc="-1">
              <a:solidFill>
                <a:srgbClr val="000000"/>
              </a:solidFill>
              <a:uFill>
                <a:solidFill>
                  <a:srgbClr val="FFFFFF"/>
                </a:solidFill>
              </a:uFill>
              <a:latin typeface="Times New Roman"/>
            </a:endParaRPr>
          </a:p>
          <a:p>
            <a:pPr marL="914400" lvl="2" indent="-231840">
              <a:lnSpc>
                <a:spcPct val="95000"/>
              </a:lnSpc>
              <a:buClr>
                <a:srgbClr val="000000"/>
              </a:buClr>
              <a:buSzPct val="70000"/>
              <a:buFont typeface="Zapf Dingbats" charset="2"/>
              <a:buChar char=""/>
            </a:pPr>
            <a:r>
              <a:rPr lang="en-GB" sz="1700" b="0" strike="noStrike" spc="-1">
                <a:solidFill>
                  <a:srgbClr val="000000"/>
                </a:solidFill>
                <a:uFill>
                  <a:solidFill>
                    <a:srgbClr val="FFFFFF"/>
                  </a:solidFill>
                </a:uFill>
                <a:latin typeface="Arial"/>
                <a:ea typeface="msmincho"/>
              </a:rPr>
              <a:t>Fourier, linear, cubic, quintic, and heptic polynomials</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700" b="1" u="sng" strike="noStrike" spc="-1">
                <a:solidFill>
                  <a:srgbClr val="006B2B"/>
                </a:solidFill>
                <a:uFill>
                  <a:solidFill>
                    <a:srgbClr val="FFFFFF"/>
                  </a:solidFill>
                </a:uFill>
                <a:latin typeface="Courier New"/>
                <a:ea typeface="msmincho"/>
              </a:rPr>
              <a:t>3dvolreg</a:t>
            </a:r>
            <a:r>
              <a:rPr lang="en-GB" sz="1700" b="0" strike="noStrike" spc="-1">
                <a:solidFill>
                  <a:srgbClr val="000000"/>
                </a:solidFill>
                <a:uFill>
                  <a:solidFill>
                    <a:srgbClr val="FFFFFF"/>
                  </a:solidFill>
                </a:uFill>
                <a:latin typeface="Arial"/>
                <a:ea typeface="msmincho"/>
              </a:rPr>
              <a:t> is designed to run VERY fast for EPI</a:t>
            </a:r>
            <a:r>
              <a:rPr lang="en-GB" sz="1700" b="1" strike="noStrike" spc="-1">
                <a:solidFill>
                  <a:srgbClr val="000000"/>
                </a:solidFill>
                <a:uFill>
                  <a:solidFill>
                    <a:srgbClr val="FFFFFF"/>
                  </a:solidFill>
                </a:uFill>
                <a:latin typeface="Monotype Sorts"/>
                <a:ea typeface="Monotype Sorts"/>
              </a:rPr>
              <a:t></a:t>
            </a:r>
            <a:r>
              <a:rPr lang="en-GB" sz="1700" b="0" strike="noStrike" spc="-1">
                <a:solidFill>
                  <a:srgbClr val="000000"/>
                </a:solidFill>
                <a:uFill>
                  <a:solidFill>
                    <a:srgbClr val="FFFFFF"/>
                  </a:solidFill>
                </a:uFill>
                <a:latin typeface="Arial"/>
                <a:ea typeface="msmincho"/>
              </a:rPr>
              <a:t>EPI registration with small movements — good for FMRI purposes but restricted to 6-parameter rigid-body transformations.</a:t>
            </a:r>
            <a:endParaRPr lang="en-US" sz="2400" b="0" strike="noStrike" spc="-1">
              <a:solidFill>
                <a:srgbClr val="000000"/>
              </a:solidFill>
              <a:uFill>
                <a:solidFill>
                  <a:srgbClr val="FFFFFF"/>
                </a:solidFill>
              </a:uFill>
              <a:latin typeface="Times New Roman"/>
            </a:endParaRPr>
          </a:p>
          <a:p>
            <a:pPr marL="560160" lvl="1" indent="-220680">
              <a:lnSpc>
                <a:spcPct val="95000"/>
              </a:lnSpc>
              <a:buClr>
                <a:srgbClr val="000000"/>
              </a:buClr>
              <a:buSzPct val="70000"/>
              <a:buFont typeface="Wingdings" charset="2"/>
              <a:buChar char=""/>
            </a:pPr>
            <a:r>
              <a:rPr lang="en-GB" sz="1700" b="1" u="sng" strike="noStrike" spc="-1">
                <a:solidFill>
                  <a:srgbClr val="006B2B"/>
                </a:solidFill>
                <a:uFill>
                  <a:solidFill>
                    <a:srgbClr val="FFFFFF"/>
                  </a:solidFill>
                </a:uFill>
                <a:latin typeface="Courier New"/>
                <a:ea typeface="msmincho"/>
              </a:rPr>
              <a:t>3dWarpDrive</a:t>
            </a:r>
            <a:r>
              <a:rPr lang="en-GB" sz="1700" b="0" strike="noStrike" spc="-1">
                <a:solidFill>
                  <a:srgbClr val="000000"/>
                </a:solidFill>
                <a:uFill>
                  <a:solidFill>
                    <a:srgbClr val="FFFFFF"/>
                  </a:solidFill>
                </a:uFill>
                <a:latin typeface="Arial"/>
                <a:ea typeface="msmincho"/>
              </a:rPr>
              <a:t> is slower, but it allows for up to 12 parameters affine transformation. This corrects for scaling and shearing differences in addition to the rigid body transformations. </a:t>
            </a:r>
            <a:endParaRPr lang="en-US" sz="2400" b="0" strike="noStrike" spc="-1">
              <a:solidFill>
                <a:srgbClr val="000000"/>
              </a:solidFill>
              <a:uFill>
                <a:solidFill>
                  <a:srgbClr val="FFFFFF"/>
                </a:solidFill>
              </a:uFill>
              <a:latin typeface="Times New Roman"/>
            </a:endParaRPr>
          </a:p>
        </p:txBody>
      </p:sp>
      <p:sp>
        <p:nvSpPr>
          <p:cNvPr id="178" name="CustomShape 2"/>
          <p:cNvSpPr/>
          <p:nvPr/>
        </p:nvSpPr>
        <p:spPr>
          <a:xfrm>
            <a:off x="1481040" y="289080"/>
            <a:ext cx="6362640" cy="607680"/>
          </a:xfrm>
          <a:prstGeom prst="rect">
            <a:avLst/>
          </a:prstGeom>
          <a:noFill/>
          <a:ln w="38160">
            <a:solidFill>
              <a:srgbClr val="F60049"/>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800" b="1" strike="noStrike" spc="-1">
                <a:solidFill>
                  <a:srgbClr val="000000"/>
                </a:solidFill>
                <a:uFill>
                  <a:solidFill>
                    <a:srgbClr val="FFFFFF"/>
                  </a:solidFill>
                </a:uFill>
                <a:latin typeface="Arial"/>
              </a:rPr>
              <a:t>Within Modality Registration</a:t>
            </a:r>
            <a:endParaRPr lang="en-US" sz="2400" b="0" strike="noStrike" spc="-1">
              <a:solidFill>
                <a:srgbClr val="000000"/>
              </a:solidFill>
              <a:uFill>
                <a:solidFill>
                  <a:srgbClr val="FFFFFF"/>
                </a:solidFill>
              </a:uFill>
              <a:latin typeface="Times New Roman"/>
            </a:endParaRPr>
          </a:p>
        </p:txBody>
      </p:sp>
      <p:pic>
        <p:nvPicPr>
          <p:cNvPr id="179" name="Picture 178"/>
          <p:cNvPicPr/>
          <p:nvPr/>
        </p:nvPicPr>
        <p:blipFill>
          <a:blip r:embed="rId3"/>
          <a:stretch/>
        </p:blipFill>
        <p:spPr>
          <a:xfrm>
            <a:off x="527040" y="1012680"/>
            <a:ext cx="3424320" cy="1822680"/>
          </a:xfrm>
          <a:prstGeom prst="rect">
            <a:avLst/>
          </a:prstGeom>
          <a:ln>
            <a:noFill/>
          </a:ln>
        </p:spPr>
      </p:pic>
      <p:pic>
        <p:nvPicPr>
          <p:cNvPr id="180" name="Picture 179"/>
          <p:cNvPicPr/>
          <p:nvPr/>
        </p:nvPicPr>
        <p:blipFill>
          <a:blip r:embed="rId4"/>
          <a:stretch/>
        </p:blipFill>
        <p:spPr>
          <a:xfrm>
            <a:off x="4240080" y="1090440"/>
            <a:ext cx="4668840" cy="1152720"/>
          </a:xfrm>
          <a:prstGeom prst="rect">
            <a:avLst/>
          </a:prstGeom>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5" name="Picture 754"/>
          <p:cNvPicPr/>
          <p:nvPr/>
        </p:nvPicPr>
        <p:blipFill>
          <a:blip r:embed="rId3"/>
          <a:stretch/>
        </p:blipFill>
        <p:spPr>
          <a:xfrm>
            <a:off x="1182600" y="1120680"/>
            <a:ext cx="6778800" cy="5351400"/>
          </a:xfrm>
          <a:prstGeom prst="rect">
            <a:avLst/>
          </a:prstGeom>
          <a:ln>
            <a:noFill/>
          </a:ln>
        </p:spPr>
      </p:pic>
      <p:sp>
        <p:nvSpPr>
          <p:cNvPr id="756" name="CustomShape 1"/>
          <p:cNvSpPr/>
          <p:nvPr/>
        </p:nvSpPr>
        <p:spPr>
          <a:xfrm>
            <a:off x="417600" y="55872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Haskins Pediatric Atlas</a:t>
            </a:r>
          </a:p>
        </p:txBody>
      </p:sp>
      <p:sp>
        <p:nvSpPr>
          <p:cNvPr id="757" name="CustomShape 2"/>
          <p:cNvSpPr/>
          <p:nvPr/>
        </p:nvSpPr>
        <p:spPr>
          <a:xfrm>
            <a:off x="6227640" y="1870200"/>
            <a:ext cx="1036800" cy="314280"/>
          </a:xfrm>
          <a:prstGeom prst="ellipse">
            <a:avLst/>
          </a:prstGeom>
          <a:solidFill>
            <a:srgbClr val="FFFFFF">
              <a:alpha val="22000"/>
            </a:srgbClr>
          </a:solidFill>
          <a:ln w="9360">
            <a:solidFill>
              <a:srgbClr val="000000"/>
            </a:solidFill>
            <a:miter/>
          </a:ln>
        </p:spPr>
        <p:style>
          <a:lnRef idx="0">
            <a:scrgbClr r="0" g="0" b="0"/>
          </a:lnRef>
          <a:fillRef idx="0">
            <a:scrgbClr r="0" g="0" b="0"/>
          </a:fillRef>
          <a:effectRef idx="0">
            <a:scrgbClr r="0" g="0" b="0"/>
          </a:effectRef>
          <a:fontRef idx="minor"/>
        </p:style>
      </p:sp>
      <p:sp>
        <p:nvSpPr>
          <p:cNvPr id="758" name="CustomShape 3"/>
          <p:cNvSpPr/>
          <p:nvPr/>
        </p:nvSpPr>
        <p:spPr>
          <a:xfrm>
            <a:off x="3424320" y="2616120"/>
            <a:ext cx="4043160" cy="970200"/>
          </a:xfrm>
          <a:prstGeom prst="ellipse">
            <a:avLst/>
          </a:prstGeom>
          <a:solidFill>
            <a:srgbClr val="FFFFFF">
              <a:alpha val="16000"/>
            </a:srgbClr>
          </a:solidFill>
          <a:ln w="9360">
            <a:solidFill>
              <a:srgbClr val="000000"/>
            </a:solidFill>
            <a:miter/>
          </a:ln>
        </p:spPr>
        <p:style>
          <a:lnRef idx="0">
            <a:scrgbClr r="0" g="0" b="0"/>
          </a:lnRef>
          <a:fillRef idx="0">
            <a:scrgbClr r="0" g="0" b="0"/>
          </a:fillRef>
          <a:effectRef idx="0">
            <a:scrgbClr r="0" g="0" b="0"/>
          </a:effectRef>
          <a:fontRef idx="minor"/>
        </p:style>
      </p:sp>
      <p:sp>
        <p:nvSpPr>
          <p:cNvPr id="759" name="CustomShape 4"/>
          <p:cNvSpPr/>
          <p:nvPr/>
        </p:nvSpPr>
        <p:spPr>
          <a:xfrm>
            <a:off x="6696000" y="2489040"/>
            <a:ext cx="1147680" cy="314640"/>
          </a:xfrm>
          <a:prstGeom prst="ellipse">
            <a:avLst/>
          </a:prstGeom>
          <a:solidFill>
            <a:srgbClr val="FFFFFF">
              <a:alpha val="22000"/>
            </a:srgbClr>
          </a:solidFill>
          <a:ln w="9360">
            <a:solidFill>
              <a:srgbClr val="000000"/>
            </a:solidFill>
            <a:miter/>
          </a:ln>
        </p:spPr>
        <p:style>
          <a:lnRef idx="0">
            <a:scrgbClr r="0" g="0" b="0"/>
          </a:lnRef>
          <a:fillRef idx="0">
            <a:scrgbClr r="0" g="0" b="0"/>
          </a:fillRef>
          <a:effectRef idx="0">
            <a:scrgbClr r="0" g="0" b="0"/>
          </a:effectRef>
          <a:fontRef idx="minor"/>
        </p:style>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0"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Upcoming atlases</a:t>
            </a:r>
          </a:p>
        </p:txBody>
      </p:sp>
      <p:sp>
        <p:nvSpPr>
          <p:cNvPr id="761"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Eickhoff-Zilles 2.2 cytoarchitectonic atlases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DTI fiber atlas – Susumo Mori</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Princeton Visual Field Map, Kastner, et al.</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p:txBody>
      </p:sp>
      <p:pic>
        <p:nvPicPr>
          <p:cNvPr id="762" name="Picture 761"/>
          <p:cNvPicPr/>
          <p:nvPr/>
        </p:nvPicPr>
        <p:blipFill>
          <a:blip r:embed="rId3"/>
          <a:srcRect l="22536" r="27518"/>
          <a:stretch/>
        </p:blipFill>
        <p:spPr>
          <a:xfrm>
            <a:off x="3369600" y="2818800"/>
            <a:ext cx="2330280" cy="2768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3"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Individual Subjects</a:t>
            </a:r>
          </a:p>
        </p:txBody>
      </p:sp>
      <p:pic>
        <p:nvPicPr>
          <p:cNvPr id="764" name="Picture 763"/>
          <p:cNvPicPr/>
          <p:nvPr/>
        </p:nvPicPr>
        <p:blipFill>
          <a:blip r:embed="rId3"/>
          <a:stretch/>
        </p:blipFill>
        <p:spPr>
          <a:xfrm>
            <a:off x="1116000" y="1557360"/>
            <a:ext cx="2043000" cy="1622520"/>
          </a:xfrm>
          <a:prstGeom prst="rect">
            <a:avLst/>
          </a:prstGeom>
          <a:ln>
            <a:noFill/>
          </a:ln>
        </p:spPr>
      </p:pic>
      <p:sp>
        <p:nvSpPr>
          <p:cNvPr id="765" name="CustomShape 2"/>
          <p:cNvSpPr/>
          <p:nvPr/>
        </p:nvSpPr>
        <p:spPr>
          <a:xfrm>
            <a:off x="855720" y="3270240"/>
            <a:ext cx="3701880" cy="396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lstStyle/>
          <a:p>
            <a:pPr>
              <a:lnSpc>
                <a:spcPct val="30000"/>
              </a:lnSpc>
            </a:pPr>
            <a:r>
              <a:rPr lang="en-US" sz="2000" b="0" strike="noStrike" spc="-1">
                <a:solidFill>
                  <a:srgbClr val="000000"/>
                </a:solidFill>
                <a:uFill>
                  <a:solidFill>
                    <a:srgbClr val="FFFFFF"/>
                  </a:solidFill>
                </a:uFill>
                <a:latin typeface="Times New Roman"/>
              </a:rPr>
              <a:t>FreeSurfer segmentation</a:t>
            </a:r>
            <a:endParaRPr lang="en-US" sz="2400" b="0" strike="noStrike" spc="-1">
              <a:solidFill>
                <a:srgbClr val="000000"/>
              </a:solidFill>
              <a:uFill>
                <a:solidFill>
                  <a:srgbClr val="FFFFFF"/>
                </a:solidFill>
              </a:uFill>
              <a:latin typeface="Times New Roman"/>
            </a:endParaRPr>
          </a:p>
        </p:txBody>
      </p:sp>
      <p:pic>
        <p:nvPicPr>
          <p:cNvPr id="766" name="Picture 765"/>
          <p:cNvPicPr/>
          <p:nvPr/>
        </p:nvPicPr>
        <p:blipFill>
          <a:blip r:embed="rId4"/>
          <a:srcRect l="1727" t="6895" r="1727" b="5182"/>
          <a:stretch/>
        </p:blipFill>
        <p:spPr>
          <a:xfrm>
            <a:off x="1047600" y="4029120"/>
            <a:ext cx="2057400" cy="1676520"/>
          </a:xfrm>
          <a:prstGeom prst="rect">
            <a:avLst/>
          </a:prstGeom>
          <a:ln>
            <a:noFill/>
          </a:ln>
        </p:spPr>
      </p:pic>
      <p:sp>
        <p:nvSpPr>
          <p:cNvPr id="767" name="CustomShape 3"/>
          <p:cNvSpPr/>
          <p:nvPr/>
        </p:nvSpPr>
        <p:spPr>
          <a:xfrm>
            <a:off x="888840" y="5788080"/>
            <a:ext cx="2424240" cy="396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lstStyle/>
          <a:p>
            <a:pPr>
              <a:lnSpc>
                <a:spcPct val="30000"/>
              </a:lnSpc>
            </a:pPr>
            <a:r>
              <a:rPr lang="en-US" sz="2000" b="0" strike="noStrike" spc="-1">
                <a:solidFill>
                  <a:srgbClr val="000000"/>
                </a:solidFill>
                <a:uFill>
                  <a:solidFill>
                    <a:srgbClr val="FFFFFF"/>
                  </a:solidFill>
                </a:uFill>
                <a:latin typeface="Times New Roman"/>
              </a:rPr>
              <a:t>Manual segmentation</a:t>
            </a:r>
            <a:endParaRPr lang="en-US" sz="2400" b="0" strike="noStrike" spc="-1">
              <a:solidFill>
                <a:srgbClr val="000000"/>
              </a:solidFill>
              <a:uFill>
                <a:solidFill>
                  <a:srgbClr val="FFFFFF"/>
                </a:solidFill>
              </a:uFill>
              <a:latin typeface="Times New Roman"/>
            </a:endParaRPr>
          </a:p>
        </p:txBody>
      </p:sp>
      <p:pic>
        <p:nvPicPr>
          <p:cNvPr id="768" name="Picture 767"/>
          <p:cNvPicPr/>
          <p:nvPr/>
        </p:nvPicPr>
        <p:blipFill>
          <a:blip r:embed="rId5"/>
          <a:stretch/>
        </p:blipFill>
        <p:spPr>
          <a:xfrm>
            <a:off x="3728880" y="1990800"/>
            <a:ext cx="5037120" cy="3422520"/>
          </a:xfrm>
          <a:prstGeom prst="rect">
            <a:avLst/>
          </a:prstGeom>
          <a:ln>
            <a:noFill/>
          </a:ln>
        </p:spPr>
      </p:pic>
      <p:sp>
        <p:nvSpPr>
          <p:cNvPr id="769" name="CustomShape 4"/>
          <p:cNvSpPr/>
          <p:nvPr/>
        </p:nvSpPr>
        <p:spPr>
          <a:xfrm>
            <a:off x="6573960" y="5046840"/>
            <a:ext cx="2327040" cy="212400"/>
          </a:xfrm>
          <a:custGeom>
            <a:avLst/>
            <a:gdLst/>
            <a:ahLst/>
            <a:cxnLst/>
            <a:rect l="0" t="0" r="r" b="b"/>
            <a:pathLst>
              <a:path w="6466" h="592">
                <a:moveTo>
                  <a:pt x="98" y="0"/>
                </a:moveTo>
                <a:cubicBezTo>
                  <a:pt x="49" y="0"/>
                  <a:pt x="0" y="49"/>
                  <a:pt x="0" y="98"/>
                </a:cubicBezTo>
                <a:lnTo>
                  <a:pt x="0" y="492"/>
                </a:lnTo>
                <a:cubicBezTo>
                  <a:pt x="0" y="541"/>
                  <a:pt x="49" y="591"/>
                  <a:pt x="98" y="591"/>
                </a:cubicBezTo>
                <a:lnTo>
                  <a:pt x="6366" y="591"/>
                </a:lnTo>
                <a:cubicBezTo>
                  <a:pt x="6415" y="591"/>
                  <a:pt x="6465" y="541"/>
                  <a:pt x="6465" y="492"/>
                </a:cubicBezTo>
                <a:lnTo>
                  <a:pt x="6465" y="98"/>
                </a:lnTo>
                <a:cubicBezTo>
                  <a:pt x="6465" y="49"/>
                  <a:pt x="6415" y="0"/>
                  <a:pt x="6366" y="0"/>
                </a:cubicBezTo>
                <a:lnTo>
                  <a:pt x="98" y="0"/>
                </a:lnTo>
              </a:path>
            </a:pathLst>
          </a:custGeom>
          <a:solidFill>
            <a:srgbClr val="7F7F7F">
              <a:alpha val="34000"/>
            </a:srgbClr>
          </a:solidFill>
          <a:ln w="9360">
            <a:solidFill>
              <a:srgbClr val="0016E3"/>
            </a:solidFill>
            <a:miter/>
          </a:ln>
        </p:spPr>
        <p:style>
          <a:lnRef idx="0">
            <a:scrgbClr r="0" g="0" b="0"/>
          </a:lnRef>
          <a:fillRef idx="0">
            <a:scrgbClr r="0" g="0" b="0"/>
          </a:fillRef>
          <a:effectRef idx="0">
            <a:scrgbClr r="0" g="0" b="0"/>
          </a:effectRef>
          <a:fontRef idx="minor"/>
        </p:style>
      </p:sp>
      <p:sp>
        <p:nvSpPr>
          <p:cNvPr id="770" name="CustomShape 5"/>
          <p:cNvSpPr/>
          <p:nvPr/>
        </p:nvSpPr>
        <p:spPr>
          <a:xfrm>
            <a:off x="4297320" y="5589720"/>
            <a:ext cx="4113360" cy="1008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Overlay panel shows structure name. Now FreeSurfer segmentation can also be used in whereami</a:t>
            </a:r>
            <a:endParaRPr lang="en-US" sz="2400" b="0" strike="noStrike" spc="-1">
              <a:solidFill>
                <a:srgbClr val="000000"/>
              </a:solidFill>
              <a:uFill>
                <a:solidFill>
                  <a:srgbClr val="FFFFFF"/>
                </a:solidFill>
              </a:uFill>
              <a:latin typeface="Times New Roman"/>
            </a:endParaRPr>
          </a:p>
        </p:txBody>
      </p:sp>
      <p:sp>
        <p:nvSpPr>
          <p:cNvPr id="771" name="CustomShape 6"/>
          <p:cNvSpPr/>
          <p:nvPr/>
        </p:nvSpPr>
        <p:spPr>
          <a:xfrm>
            <a:off x="3565440" y="1279440"/>
            <a:ext cx="4754520" cy="822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400" b="0" strike="noStrike" spc="-1">
                <a:solidFill>
                  <a:srgbClr val="000000"/>
                </a:solidFill>
                <a:uFill>
                  <a:solidFill>
                    <a:srgbClr val="FFFFFF"/>
                  </a:solidFill>
                </a:uFill>
                <a:latin typeface="Times New Roman"/>
              </a:rPr>
              <a:t>@SUMA_MakeSpecFS – atlasizes too!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2" name="CustomShape 1"/>
          <p:cNvSpPr/>
          <p:nvPr/>
        </p:nvSpPr>
        <p:spPr>
          <a:xfrm>
            <a:off x="1692360" y="152280"/>
            <a:ext cx="5957640" cy="598680"/>
          </a:xfrm>
          <a:custGeom>
            <a:avLst/>
            <a:gdLst/>
            <a:ahLst/>
            <a:cxnLst/>
            <a:rect l="l" t="t" r="r" b="b"/>
            <a:pathLst>
              <a:path w="21600" h="21600">
                <a:moveTo>
                  <a:pt x="0" y="0"/>
                </a:moveTo>
                <a:lnTo>
                  <a:pt x="21600" y="0"/>
                </a:lnTo>
                <a:lnTo>
                  <a:pt x="21600" y="21600"/>
                </a:lnTo>
                <a:lnTo>
                  <a:pt x="0" y="21600"/>
                </a:lnTo>
                <a:lnTo>
                  <a:pt x="0" y="0"/>
                </a:lnTo>
                <a:close/>
              </a:path>
            </a:pathLst>
          </a:custGeom>
          <a:gradFill>
            <a:gsLst>
              <a:gs pos="0">
                <a:srgbClr val="FFFFFF"/>
              </a:gs>
              <a:gs pos="100000">
                <a:srgbClr val="0000FF"/>
              </a:gs>
            </a:gsLst>
            <a:lin ang="5400000"/>
          </a:gra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txBody>
          <a:bodyPr lIns="354960" tIns="177480" rIns="354960" bIns="177480"/>
          <a:lstStyle/>
          <a:p>
            <a:pPr algn="ctr">
              <a:lnSpc>
                <a:spcPct val="100000"/>
              </a:lnSpc>
            </a:pPr>
            <a:r>
              <a:rPr lang="en-US" sz="1600" b="0" strike="noStrike" spc="-1">
                <a:solidFill>
                  <a:srgbClr val="000000"/>
                </a:solidFill>
                <a:uFill>
                  <a:solidFill>
                    <a:srgbClr val="FFFFFF"/>
                  </a:solidFill>
                </a:uFill>
                <a:latin typeface="Arial"/>
              </a:rPr>
              <a:t>Web-based atlases</a:t>
            </a:r>
            <a:endParaRPr lang="en-US" sz="2400" b="0" strike="noStrike" spc="-1">
              <a:solidFill>
                <a:srgbClr val="000000"/>
              </a:solidFill>
              <a:uFill>
                <a:solidFill>
                  <a:srgbClr val="FFFFFF"/>
                </a:solidFill>
              </a:uFill>
              <a:latin typeface="Times New Roman"/>
            </a:endParaRPr>
          </a:p>
        </p:txBody>
      </p:sp>
      <p:sp>
        <p:nvSpPr>
          <p:cNvPr id="773" name="CustomShape 2"/>
          <p:cNvSpPr/>
          <p:nvPr/>
        </p:nvSpPr>
        <p:spPr>
          <a:xfrm>
            <a:off x="498600" y="803160"/>
            <a:ext cx="810720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NeuroSynth, LinkrBrain, BrainMap.org, Allen Brain, ...</a:t>
            </a:r>
          </a:p>
        </p:txBody>
      </p:sp>
      <p:sp>
        <p:nvSpPr>
          <p:cNvPr id="774" name="CustomShape 3"/>
          <p:cNvSpPr/>
          <p:nvPr/>
        </p:nvSpPr>
        <p:spPr>
          <a:xfrm>
            <a:off x="695160" y="6075360"/>
            <a:ext cx="775368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0" strike="noStrike" spc="-1">
                <a:solidFill>
                  <a:srgbClr val="000000"/>
                </a:solidFill>
                <a:uFill>
                  <a:solidFill>
                    <a:srgbClr val="FFFFFF"/>
                  </a:solidFill>
                </a:uFill>
                <a:latin typeface="Times New Roman"/>
              </a:rPr>
              <a:t>set AFNI_WEBBY_WAMI to YES and AFNI_NEUROSYNTH to YES</a:t>
            </a:r>
            <a:endParaRPr lang="en-US" sz="2400" b="0" strike="noStrike" spc="-1">
              <a:solidFill>
                <a:srgbClr val="000000"/>
              </a:solidFill>
              <a:uFill>
                <a:solidFill>
                  <a:srgbClr val="FFFFFF"/>
                </a:solidFill>
              </a:uFill>
              <a:latin typeface="Times New Roman"/>
            </a:endParaRPr>
          </a:p>
        </p:txBody>
      </p:sp>
      <p:pic>
        <p:nvPicPr>
          <p:cNvPr id="775" name="Picture 774"/>
          <p:cNvPicPr/>
          <p:nvPr/>
        </p:nvPicPr>
        <p:blipFill>
          <a:blip r:embed="rId3"/>
          <a:stretch/>
        </p:blipFill>
        <p:spPr>
          <a:xfrm>
            <a:off x="119160" y="1920960"/>
            <a:ext cx="8292960" cy="3382920"/>
          </a:xfrm>
          <a:prstGeom prst="rect">
            <a:avLst/>
          </a:prstGeom>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6" name="CustomShape 1"/>
          <p:cNvSpPr/>
          <p:nvPr/>
        </p:nvSpPr>
        <p:spPr>
          <a:xfrm>
            <a:off x="1692360" y="152280"/>
            <a:ext cx="5957640" cy="598680"/>
          </a:xfrm>
          <a:custGeom>
            <a:avLst/>
            <a:gdLst/>
            <a:ahLst/>
            <a:cxnLst/>
            <a:rect l="l" t="t" r="r" b="b"/>
            <a:pathLst>
              <a:path w="21600" h="21600">
                <a:moveTo>
                  <a:pt x="0" y="0"/>
                </a:moveTo>
                <a:lnTo>
                  <a:pt x="21600" y="0"/>
                </a:lnTo>
                <a:lnTo>
                  <a:pt x="21600" y="21600"/>
                </a:lnTo>
                <a:lnTo>
                  <a:pt x="0" y="21600"/>
                </a:lnTo>
                <a:lnTo>
                  <a:pt x="0" y="0"/>
                </a:lnTo>
                <a:close/>
              </a:path>
            </a:pathLst>
          </a:custGeom>
          <a:gradFill>
            <a:gsLst>
              <a:gs pos="0">
                <a:srgbClr val="FFFFFF"/>
              </a:gs>
              <a:gs pos="100000">
                <a:srgbClr val="0000FF"/>
              </a:gs>
            </a:gsLst>
            <a:lin ang="5400000"/>
          </a:gradFill>
          <a:ln w="9360">
            <a:solidFill>
              <a:srgbClr val="2E2ECB"/>
            </a:solidFill>
            <a:miter/>
          </a:ln>
          <a:effectLst>
            <a:outerShdw dist="20160" dir="5400000">
              <a:srgbClr val="808080">
                <a:alpha val="38000"/>
              </a:srgbClr>
            </a:outerShdw>
          </a:effectLst>
        </p:spPr>
        <p:style>
          <a:lnRef idx="0">
            <a:scrgbClr r="0" g="0" b="0"/>
          </a:lnRef>
          <a:fillRef idx="0">
            <a:scrgbClr r="0" g="0" b="0"/>
          </a:fillRef>
          <a:effectRef idx="0">
            <a:scrgbClr r="0" g="0" b="0"/>
          </a:effectRef>
          <a:fontRef idx="minor"/>
        </p:style>
        <p:txBody>
          <a:bodyPr lIns="354960" tIns="177480" rIns="354960" bIns="177480"/>
          <a:lstStyle/>
          <a:p>
            <a:pPr algn="ctr">
              <a:lnSpc>
                <a:spcPct val="100000"/>
              </a:lnSpc>
            </a:pPr>
            <a:r>
              <a:rPr lang="en-US" sz="1600" b="0" strike="noStrike" spc="-1">
                <a:solidFill>
                  <a:srgbClr val="000000"/>
                </a:solidFill>
                <a:uFill>
                  <a:solidFill>
                    <a:srgbClr val="FFFFFF"/>
                  </a:solidFill>
                </a:uFill>
                <a:latin typeface="Arial"/>
              </a:rPr>
              <a:t>Web-based atlases</a:t>
            </a:r>
            <a:endParaRPr lang="en-US" sz="2400" b="0" strike="noStrike" spc="-1">
              <a:solidFill>
                <a:srgbClr val="000000"/>
              </a:solidFill>
              <a:uFill>
                <a:solidFill>
                  <a:srgbClr val="FFFFFF"/>
                </a:solidFill>
              </a:uFill>
              <a:latin typeface="Times New Roman"/>
            </a:endParaRPr>
          </a:p>
        </p:txBody>
      </p:sp>
      <p:sp>
        <p:nvSpPr>
          <p:cNvPr id="777" name="CustomShape 2"/>
          <p:cNvSpPr/>
          <p:nvPr/>
        </p:nvSpPr>
        <p:spPr>
          <a:xfrm>
            <a:off x="498600" y="803160"/>
            <a:ext cx="810720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0" strike="noStrike" spc="-1">
                <a:solidFill>
                  <a:srgbClr val="000000"/>
                </a:solidFill>
                <a:uFill>
                  <a:solidFill>
                    <a:srgbClr val="FFFFFF"/>
                  </a:solidFill>
                </a:uFill>
                <a:latin typeface="Times New Roman"/>
              </a:rPr>
              <a:t>LinkrBrain - coordinates</a:t>
            </a:r>
          </a:p>
        </p:txBody>
      </p:sp>
      <p:sp>
        <p:nvSpPr>
          <p:cNvPr id="778" name="CustomShape 3"/>
          <p:cNvSpPr/>
          <p:nvPr/>
        </p:nvSpPr>
        <p:spPr>
          <a:xfrm>
            <a:off x="695160" y="6075360"/>
            <a:ext cx="775368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400" b="0" strike="noStrike" spc="-1">
                <a:solidFill>
                  <a:srgbClr val="000000"/>
                </a:solidFill>
                <a:uFill>
                  <a:solidFill>
                    <a:srgbClr val="FFFFFF"/>
                  </a:solidFill>
                </a:uFill>
                <a:latin typeface="Times New Roman"/>
              </a:rPr>
              <a:t>set AFNI_LINKRBRAIN to YES</a:t>
            </a:r>
            <a:endParaRPr lang="en-US" sz="2400" b="0" strike="noStrike" spc="-1">
              <a:solidFill>
                <a:srgbClr val="000000"/>
              </a:solidFill>
              <a:uFill>
                <a:solidFill>
                  <a:srgbClr val="FFFFFF"/>
                </a:solidFill>
              </a:uFill>
              <a:latin typeface="Times New Roman"/>
            </a:endParaRPr>
          </a:p>
        </p:txBody>
      </p:sp>
      <p:pic>
        <p:nvPicPr>
          <p:cNvPr id="779" name="Picture 778"/>
          <p:cNvPicPr/>
          <p:nvPr/>
        </p:nvPicPr>
        <p:blipFill>
          <a:blip r:embed="rId3"/>
          <a:stretch/>
        </p:blipFill>
        <p:spPr>
          <a:xfrm>
            <a:off x="331920" y="960480"/>
            <a:ext cx="8480160" cy="4937040"/>
          </a:xfrm>
          <a:prstGeom prst="rect">
            <a:avLst/>
          </a:prstGeom>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0" name="CustomShape 1"/>
          <p:cNvSpPr/>
          <p:nvPr/>
        </p:nvSpPr>
        <p:spPr>
          <a:xfrm>
            <a:off x="685800" y="60948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In Development</a:t>
            </a:r>
          </a:p>
        </p:txBody>
      </p:sp>
      <p:sp>
        <p:nvSpPr>
          <p:cNvPr id="781" name="CustomShape 2"/>
          <p:cNvSpPr/>
          <p:nvPr/>
        </p:nvSpPr>
        <p:spPr>
          <a:xfrm>
            <a:off x="685800" y="1447920"/>
            <a:ext cx="8075520" cy="510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New templates and template spaces – fully supported in AFNI</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macaque</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rat, mouse, human</a:t>
            </a:r>
            <a:endParaRPr lang="en-US" sz="2400" b="0" strike="noStrike" spc="-1">
              <a:solidFill>
                <a:srgbClr val="000000"/>
              </a:solidFill>
              <a:uFill>
                <a:solidFill>
                  <a:srgbClr val="FFFFFF"/>
                </a:solidFill>
              </a:uFill>
              <a:latin typeface="Times New Roman"/>
            </a:endParaRPr>
          </a:p>
          <a:p>
            <a:pPr marL="560160" lvl="1" indent="-220680">
              <a:lnSpc>
                <a:spcPct val="100000"/>
              </a:lnSpc>
              <a:buClr>
                <a:srgbClr val="000000"/>
              </a:buClr>
              <a:buSzPct val="70000"/>
              <a:buFont typeface="Wingdings" charset="2"/>
              <a:buChar char=""/>
            </a:pPr>
            <a:r>
              <a:rPr lang="en-US" sz="1700" b="0" strike="noStrike" spc="-1">
                <a:solidFill>
                  <a:srgbClr val="000000"/>
                </a:solidFill>
                <a:uFill>
                  <a:solidFill>
                    <a:srgbClr val="FFFFFF"/>
                  </a:solidFill>
                </a:uFill>
                <a:latin typeface="Arial"/>
                <a:ea typeface="msmincho"/>
              </a:rPr>
              <a:t>pediatric, …</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On-the-fly transformations through all available template spaces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Extra information about atlas structures</a:t>
            </a:r>
            <a:endParaRPr lang="en-US" sz="2400" b="0" strike="noStrike" spc="-1">
              <a:solidFill>
                <a:srgbClr val="000000"/>
              </a:solidFill>
              <a:uFill>
                <a:solidFill>
                  <a:srgbClr val="FFFFFF"/>
                </a:solidFill>
              </a:uFill>
              <a:latin typeface="Times New Roman"/>
            </a:endParaRPr>
          </a:p>
          <a:p>
            <a:pPr marL="228600" indent="-228600">
              <a:lnSpc>
                <a:spcPct val="100000"/>
              </a:lnSpc>
              <a:buClr>
                <a:srgbClr val="000000"/>
              </a:buClr>
              <a:buSzPct val="120000"/>
              <a:buFont typeface="Times New Roman"/>
              <a:buChar char="•"/>
            </a:pPr>
            <a:r>
              <a:rPr lang="en-US" sz="1700" b="0" strike="noStrike" spc="-1">
                <a:solidFill>
                  <a:srgbClr val="000000"/>
                </a:solidFill>
                <a:uFill>
                  <a:solidFill>
                    <a:srgbClr val="FFFFFF"/>
                  </a:solidFill>
                </a:uFill>
                <a:latin typeface="Arial"/>
              </a:rPr>
              <a:t>HAWG standardized format – atlases for everyone!</a:t>
            </a: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a:p>
            <a:pPr marL="230040" indent="-223920">
              <a:lnSpc>
                <a:spcPct val="100000"/>
              </a:lnSpc>
            </a:pPr>
            <a:endParaRPr lang="en-US" sz="2400" b="0" strike="noStrike" spc="-1">
              <a:solidFill>
                <a:srgbClr val="000000"/>
              </a:solidFill>
              <a:uFill>
                <a:solidFill>
                  <a:srgbClr val="FFFFFF"/>
                </a:solidFill>
              </a:uFill>
              <a:latin typeface="Times New Roman"/>
            </a:endParaRPr>
          </a:p>
        </p:txBody>
      </p:sp>
      <p:pic>
        <p:nvPicPr>
          <p:cNvPr id="782" name="Picture 781"/>
          <p:cNvPicPr/>
          <p:nvPr/>
        </p:nvPicPr>
        <p:blipFill>
          <a:blip r:embed="rId3"/>
          <a:stretch/>
        </p:blipFill>
        <p:spPr>
          <a:xfrm>
            <a:off x="3649680" y="4033800"/>
            <a:ext cx="1844640" cy="2649600"/>
          </a:xfrm>
          <a:prstGeom prst="rect">
            <a:avLst/>
          </a:prstGeom>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3" name="CustomShape 1"/>
          <p:cNvSpPr/>
          <p:nvPr/>
        </p:nvSpPr>
        <p:spPr>
          <a:xfrm>
            <a:off x="576360" y="5734080"/>
            <a:ext cx="777060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r>
              <a:rPr lang="en-US" sz="2400" b="0" strike="noStrike" spc="-1">
                <a:solidFill>
                  <a:srgbClr val="000000"/>
                </a:solidFill>
                <a:uFill>
                  <a:solidFill>
                    <a:srgbClr val="FFFFFF"/>
                  </a:solidFill>
                </a:uFill>
                <a:latin typeface="Times New Roman"/>
              </a:rPr>
              <a:t>Charles Atlas</a:t>
            </a:r>
          </a:p>
        </p:txBody>
      </p:sp>
      <p:pic>
        <p:nvPicPr>
          <p:cNvPr id="784" name="Picture 783"/>
          <p:cNvPicPr/>
          <p:nvPr/>
        </p:nvPicPr>
        <p:blipFill>
          <a:blip r:embed="rId3"/>
          <a:stretch/>
        </p:blipFill>
        <p:spPr>
          <a:xfrm>
            <a:off x="2857680" y="2828880"/>
            <a:ext cx="3170160" cy="2754360"/>
          </a:xfrm>
          <a:prstGeom prst="rect">
            <a:avLst/>
          </a:prstGeom>
          <a:ln>
            <a:noFill/>
          </a:ln>
        </p:spPr>
      </p:pic>
      <p:sp>
        <p:nvSpPr>
          <p:cNvPr id="785" name="CustomShape 2"/>
          <p:cNvSpPr/>
          <p:nvPr/>
        </p:nvSpPr>
        <p:spPr>
          <a:xfrm>
            <a:off x="849240" y="849240"/>
            <a:ext cx="7770960" cy="608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400" b="0" strike="noStrike" spc="-1">
                <a:solidFill>
                  <a:srgbClr val="000000"/>
                </a:solidFill>
                <a:uFill>
                  <a:solidFill>
                    <a:srgbClr val="FFFFFF"/>
                  </a:solidFill>
                </a:uFill>
                <a:latin typeface="Times New Roman"/>
              </a:rPr>
              <a:t>Atlas Conclusions and 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 name="CustomShape 1"/>
          <p:cNvSpPr/>
          <p:nvPr/>
        </p:nvSpPr>
        <p:spPr>
          <a:xfrm>
            <a:off x="681120" y="955800"/>
            <a:ext cx="8331120" cy="2844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82" name="CustomShape 2"/>
          <p:cNvSpPr/>
          <p:nvPr/>
        </p:nvSpPr>
        <p:spPr>
          <a:xfrm>
            <a:off x="1332000" y="193680"/>
            <a:ext cx="6505560" cy="617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2400" b="0" strike="noStrike" spc="-1">
                <a:solidFill>
                  <a:srgbClr val="000000"/>
                </a:solidFill>
                <a:uFill>
                  <a:solidFill>
                    <a:srgbClr val="FFFFFF"/>
                  </a:solidFill>
                </a:uFill>
                <a:latin typeface="Times New Roman"/>
              </a:rPr>
              <a:t>Looking for Motion</a:t>
            </a:r>
          </a:p>
        </p:txBody>
      </p:sp>
      <p:pic>
        <p:nvPicPr>
          <p:cNvPr id="183" name="Picture 182"/>
          <p:cNvPicPr/>
          <p:nvPr/>
        </p:nvPicPr>
        <p:blipFill>
          <a:blip r:embed="rId3"/>
          <a:stretch/>
        </p:blipFill>
        <p:spPr>
          <a:xfrm>
            <a:off x="133200" y="2824200"/>
            <a:ext cx="9010800" cy="1657440"/>
          </a:xfrm>
          <a:prstGeom prst="rect">
            <a:avLst/>
          </a:prstGeom>
          <a:ln>
            <a:noFill/>
          </a:ln>
        </p:spPr>
      </p:pic>
      <p:sp>
        <p:nvSpPr>
          <p:cNvPr id="184" name="CustomShape 3"/>
          <p:cNvSpPr/>
          <p:nvPr/>
        </p:nvSpPr>
        <p:spPr>
          <a:xfrm>
            <a:off x="5029200" y="4479840"/>
            <a:ext cx="3840120" cy="33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600" b="0" strike="noStrike" spc="-1">
                <a:solidFill>
                  <a:srgbClr val="000000"/>
                </a:solidFill>
                <a:uFill>
                  <a:solidFill>
                    <a:srgbClr val="FFFFFF"/>
                  </a:solidFill>
                </a:uFill>
                <a:latin typeface="Times New Roman"/>
              </a:rPr>
              <a:t>Image courtesy of Jonathan Power, NIMH</a:t>
            </a:r>
            <a:endParaRPr lang="en-US" sz="2400" b="0" strike="noStrike" spc="-1">
              <a:solidFill>
                <a:srgbClr val="000000"/>
              </a:solidFill>
              <a:uFill>
                <a:solidFill>
                  <a:srgbClr val="FFFFFF"/>
                </a:solidFill>
              </a:uFill>
              <a:latin typeface="Times New Roman"/>
            </a:endParaRPr>
          </a:p>
        </p:txBody>
      </p:sp>
      <p:sp>
        <p:nvSpPr>
          <p:cNvPr id="185" name="CustomShape 4"/>
          <p:cNvSpPr/>
          <p:nvPr/>
        </p:nvSpPr>
        <p:spPr>
          <a:xfrm>
            <a:off x="365040" y="5121360"/>
            <a:ext cx="7407360" cy="822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400" b="0" strike="noStrike" spc="-1">
                <a:solidFill>
                  <a:srgbClr val="000000"/>
                </a:solidFill>
                <a:uFill>
                  <a:solidFill>
                    <a:srgbClr val="FFFFFF"/>
                  </a:solidFill>
                </a:uFill>
                <a:latin typeface="Times New Roman"/>
              </a:rPr>
              <a:t>In statistical results, “activation” / “deactivation” occurs at high contrast boundaries like edge of brain or ventricles.</a:t>
            </a:r>
          </a:p>
        </p:txBody>
      </p:sp>
      <p:sp>
        <p:nvSpPr>
          <p:cNvPr id="186" name="CustomShape 5"/>
          <p:cNvSpPr/>
          <p:nvPr/>
        </p:nvSpPr>
        <p:spPr>
          <a:xfrm>
            <a:off x="639720" y="1189080"/>
            <a:ext cx="3749760" cy="1187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400" b="0" strike="noStrike" spc="-1">
                <a:solidFill>
                  <a:srgbClr val="000000"/>
                </a:solidFill>
                <a:uFill>
                  <a:solidFill>
                    <a:srgbClr val="FFFFFF"/>
                  </a:solidFill>
                </a:uFill>
                <a:latin typeface="Times New Roman"/>
              </a:rPr>
              <a:t>afni GUI – graph-image video/ricochet, arrow keys. Graph spikes.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TotalTime>
  <Words>4995</Words>
  <Application>Microsoft Macintosh PowerPoint</Application>
  <PresentationFormat>On-screen Show (4:3)</PresentationFormat>
  <Paragraphs>838</Paragraphs>
  <Slides>86</Slides>
  <Notes>83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86</vt:i4>
      </vt:variant>
    </vt:vector>
  </HeadingPairs>
  <TitlesOfParts>
    <vt:vector size="107" baseType="lpstr">
      <vt:lpstr>Arial</vt:lpstr>
      <vt:lpstr>Calibri</vt:lpstr>
      <vt:lpstr>Cambria</vt:lpstr>
      <vt:lpstr>Courier New</vt:lpstr>
      <vt:lpstr>DejaVu Sans</vt:lpstr>
      <vt:lpstr>Geneva CY</vt:lpstr>
      <vt:lpstr>Lucida Sans</vt:lpstr>
      <vt:lpstr>Monotype Sorts</vt:lpstr>
      <vt:lpstr>ＭＳ Ｐゴシック</vt:lpstr>
      <vt:lpstr>msmincho</vt:lpstr>
      <vt:lpstr>SimSun</vt:lpstr>
      <vt:lpstr>StarSymbol</vt:lpstr>
      <vt:lpstr>Symbol</vt:lpstr>
      <vt:lpstr>Tahoma</vt:lpstr>
      <vt:lpstr>Times CE</vt:lpstr>
      <vt:lpstr>Times New Roman</vt:lpstr>
      <vt:lpstr>Wingdings</vt:lpstr>
      <vt:lpstr>Zapf Dingbats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and Volume Registration with AFNI</dc:title>
  <dc:subject/>
  <dc:creator>Daniel Glen</dc:creator>
  <dc:description/>
  <cp:lastModifiedBy>Glen, Daniel (NIH/NIMH) [E]</cp:lastModifiedBy>
  <cp:revision>6</cp:revision>
  <dcterms:created xsi:type="dcterms:W3CDTF">2017-02-07T21:24:35Z</dcterms:created>
  <dcterms:modified xsi:type="dcterms:W3CDTF">2017-02-08T23:51:58Z</dcterms:modified>
  <dc:language>en-US</dc:language>
</cp:coreProperties>
</file>