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26.xml" ContentType="application/vnd.openxmlformats-officedocument.presentationml.slide+xml"/>
  <Override PartName="/ppt/slides/_rels/slide75.xml.rels" ContentType="application/vnd.openxmlformats-package.relationships+xml"/>
  <Override PartName="/ppt/slides/_rels/slide67.xml.rels" ContentType="application/vnd.openxmlformats-package.relationships+xml"/>
  <Override PartName="/ppt/slides/_rels/slide60.xml.rels" ContentType="application/vnd.openxmlformats-package.relationships+xml"/>
  <Override PartName="/ppt/slides/_rels/slide79.xml.rels" ContentType="application/vnd.openxmlformats-package.relationships+xml"/>
  <Override PartName="/ppt/slides/_rels/slide59.xml.rels" ContentType="application/vnd.openxmlformats-package.relationships+xml"/>
  <Override PartName="/ppt/slides/_rels/slide30.xml.rels" ContentType="application/vnd.openxmlformats-package.relationships+xml"/>
  <Override PartName="/ppt/slides/_rels/slide74.xml.rels" ContentType="application/vnd.openxmlformats-package.relationships+xml"/>
  <Override PartName="/ppt/slides/_rels/slide66.xml.rels" ContentType="application/vnd.openxmlformats-package.relationships+xml"/>
  <Override PartName="/ppt/slides/_rels/slide18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73.xml.rels" ContentType="application/vnd.openxmlformats-package.relationships+xml"/>
  <Override PartName="/ppt/slides/_rels/slide65.xml.rels" ContentType="application/vnd.openxmlformats-package.relationships+xml"/>
  <Override PartName="/ppt/slides/_rels/slide17.xml.rels" ContentType="application/vnd.openxmlformats-package.relationships+xml"/>
  <Override PartName="/ppt/slides/_rels/slide72.xml.rels" ContentType="application/vnd.openxmlformats-package.relationships+xml"/>
  <Override PartName="/ppt/slides/_rels/slide80.xml.rels" ContentType="application/vnd.openxmlformats-package.relationships+xml"/>
  <Override PartName="/ppt/slides/_rels/slide22.xml.rels" ContentType="application/vnd.openxmlformats-package.relationships+xml"/>
  <Override PartName="/ppt/slides/_rels/slide32.xml.rels" ContentType="application/vnd.openxmlformats-package.relationships+xml"/>
  <Override PartName="/ppt/slides/_rels/slide71.xml.rels" ContentType="application/vnd.openxmlformats-package.relationships+xml"/>
  <Override PartName="/ppt/slides/_rels/slide70.xml.rels" ContentType="application/vnd.openxmlformats-package.relationships+xml"/>
  <Override PartName="/ppt/slides/_rels/slide12.xml.rels" ContentType="application/vnd.openxmlformats-package.relationships+xml"/>
  <Override PartName="/ppt/slides/_rels/slide62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76.xml.rels" ContentType="application/vnd.openxmlformats-package.relationships+xml"/>
  <Override PartName="/ppt/slides/_rels/slide61.xml.rels" ContentType="application/vnd.openxmlformats-package.relationships+xml"/>
  <Override PartName="/ppt/slides/_rels/slide13.xml.rels" ContentType="application/vnd.openxmlformats-package.relationships+xml"/>
  <Override PartName="/ppt/slides/_rels/slide64.xml.rels" ContentType="application/vnd.openxmlformats-package.relationships+xml"/>
  <Override PartName="/ppt/slides/_rels/slide78.xml.rels" ContentType="application/vnd.openxmlformats-package.relationships+xml"/>
  <Override PartName="/ppt/slides/_rels/slide48.xml.rels" ContentType="application/vnd.openxmlformats-package.relationships+xml"/>
  <Override PartName="/ppt/slides/_rels/slide63.xml.rels" ContentType="application/vnd.openxmlformats-package.relationships+xml"/>
  <Override PartName="/ppt/slides/_rels/slide49.xml.rels" ContentType="application/vnd.openxmlformats-package.relationships+xml"/>
  <Override PartName="/ppt/slides/_rels/slide47.xml.rels" ContentType="application/vnd.openxmlformats-package.relationships+xml"/>
  <Override PartName="/ppt/slides/_rels/slide77.xml.rels" ContentType="application/vnd.openxmlformats-package.relationships+xml"/>
  <Override PartName="/ppt/slides/_rels/slide45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46.xml.rels" ContentType="application/vnd.openxmlformats-package.relationships+xml"/>
  <Override PartName="/ppt/slides/_rels/slide57.xml.rels" ContentType="application/vnd.openxmlformats-package.relationships+xml"/>
  <Override PartName="/ppt/slides/_rels/slide9.xml.rels" ContentType="application/vnd.openxmlformats-package.relationships+xml"/>
  <Override PartName="/ppt/slides/_rels/slide27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56.xml.rels" ContentType="application/vnd.openxmlformats-package.relationships+xml"/>
  <Override PartName="/ppt/slides/_rels/slide8.xml.rels" ContentType="application/vnd.openxmlformats-package.relationships+xml"/>
  <Override PartName="/ppt/slides/_rels/slide55.xml.rels" ContentType="application/vnd.openxmlformats-package.relationships+xml"/>
  <Override PartName="/ppt/slides/_rels/slide21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2.xml.rels" ContentType="application/vnd.openxmlformats-package.relationships+xml"/>
  <Override PartName="/ppt/slides/_rels/slide53.xml.rels" ContentType="application/vnd.openxmlformats-package.relationships+xml"/>
  <Override PartName="/ppt/slides/_rels/slide54.xml.rels" ContentType="application/vnd.openxmlformats-package.relationships+xml"/>
  <Override PartName="/ppt/slides/_rels/slide19.xml.rels" ContentType="application/vnd.openxmlformats-package.relationships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27.xml" ContentType="application/vnd.openxmlformats-officedocument.presentationml.slide+xml"/>
  <Override PartName="/ppt/slides/slide6.xml" ContentType="application/vnd.openxmlformats-officedocument.presentationml.slide+xml"/>
  <Override PartName="/ppt/slides/slide54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55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56.xml" ContentType="application/vnd.openxmlformats-officedocument.presentationml.slide+xml"/>
  <Override PartName="/ppt/slides/slide10.xml" ContentType="application/vnd.openxmlformats-officedocument.presentationml.slide+xml"/>
  <Override PartName="/ppt/slides/slide69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57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48.xml" ContentType="application/vnd.openxmlformats-officedocument.presentationml.slide+xml"/>
  <Override PartName="/ppt/slides/slide63.xml" ContentType="application/vnd.openxmlformats-officedocument.presentationml.slide+xml"/>
  <Override PartName="/ppt/slides/slide49.xml" ContentType="application/vnd.openxmlformats-officedocument.presentationml.slide+xml"/>
  <Override PartName="/ppt/slides/slide64.xml" ContentType="application/vnd.openxmlformats-officedocument.presentationml.slide+xml"/>
  <Override PartName="/ppt/slides/slide13.xml" ContentType="application/vnd.openxmlformats-officedocument.presentationml.slide+xml"/>
  <Override PartName="/ppt/slides/slide66.xml" ContentType="application/vnd.openxmlformats-officedocument.presentationml.slide+xml"/>
  <Override PartName="/ppt/slides/slide14.xml" ContentType="application/vnd.openxmlformats-officedocument.presentationml.slide+xml"/>
  <Override PartName="/ppt/slides/slide67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39.xml" ContentType="application/vnd.openxmlformats-officedocument.presentationml.slide+xml"/>
  <Override PartName="/ppt/slides/slide72.xml" ContentType="application/vnd.openxmlformats-officedocument.presentationml.slide+xml"/>
  <Override PartName="/ppt/slides/slide58.xml" ContentType="application/vnd.openxmlformats-officedocument.presentationml.slide+xml"/>
  <Override PartName="/ppt/slides/slide73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15.xml" ContentType="application/vnd.openxmlformats-officedocument.presentationml.slide+xml"/>
  <Override PartName="/ppt/slides/slide68.xml" ContentType="application/vnd.openxmlformats-officedocument.presentationml.slide+xml"/>
  <Override PartName="/ppt/slides/slide59.xml" ContentType="application/vnd.openxmlformats-officedocument.presentationml.slide+xml"/>
  <Override PartName="/ppt/slides/slide74.xml" ContentType="application/vnd.openxmlformats-officedocument.presentationml.slide+xml"/>
  <Override PartName="/ppt/slides/slide65.xml" ContentType="application/vnd.openxmlformats-officedocument.presentationml.slide+xml"/>
  <Override PartName="/ppt/slides/slide47.xml" ContentType="application/vnd.openxmlformats-officedocument.presentationml.slide+xml"/>
  <Override PartName="/ppt/slides/slide80.xml" ContentType="application/vnd.openxmlformats-officedocument.presentationml.slide+xml"/>
  <Override PartName="/ppt/_rels/presentation.xml.rels" ContentType="application/vnd.openxmlformats-package.relationships+xml"/>
  <Override PartName="/ppt/media/image44.jpeg" ContentType="image/jpeg"/>
  <Override PartName="/ppt/media/image11.png" ContentType="image/png"/>
  <Override PartName="/ppt/media/image39.jpeg" ContentType="image/jpeg"/>
  <Override PartName="/ppt/media/image29.jpeg" ContentType="image/jpeg"/>
  <Override PartName="/ppt/media/image8.png" ContentType="image/png"/>
  <Override PartName="/ppt/media/image59.png" ContentType="image/png"/>
  <Override PartName="/ppt/media/image7.png" ContentType="image/png"/>
  <Override PartName="/ppt/media/image10.png" ContentType="image/png"/>
  <Override PartName="/ppt/media/image13.png" ContentType="image/png"/>
  <Override PartName="/ppt/media/image16.png" ContentType="image/png"/>
  <Override PartName="/ppt/media/image21.jpeg" ContentType="image/jpeg"/>
  <Override PartName="/ppt/media/image19.png" ContentType="image/png"/>
  <Override PartName="/ppt/media/image20.jpeg" ContentType="image/jpeg"/>
  <Override PartName="/ppt/media/image9.png" ContentType="image/png"/>
  <Override PartName="/ppt/media/image76.jpeg" ContentType="image/jpeg"/>
  <Override PartName="/ppt/media/image5.png" ContentType="image/png"/>
  <Override PartName="/ppt/media/image46.jpeg" ContentType="image/jpeg"/>
  <Override PartName="/ppt/media/image55.png" ContentType="image/png"/>
  <Override PartName="/ppt/media/image3.png" ContentType="image/png"/>
  <Override PartName="/ppt/media/image30.jpeg" ContentType="image/jpeg"/>
  <Override PartName="/ppt/media/image73.jpeg" ContentType="image/jpeg"/>
  <Override PartName="/ppt/media/image23.jpeg" ContentType="image/jpeg"/>
  <Override PartName="/ppt/media/image24.jpeg" ContentType="image/jpeg"/>
  <Override PartName="/ppt/media/image14.png" ContentType="image/png"/>
  <Override PartName="/ppt/media/image25.jpeg" ContentType="image/jpeg"/>
  <Override PartName="/ppt/media/image26.png" ContentType="image/png"/>
  <Override PartName="/ppt/media/image27.jpeg" ContentType="image/jpeg"/>
  <Override PartName="/ppt/media/image40.jpeg" ContentType="image/jpeg"/>
  <Override PartName="/ppt/media/image31.jpeg" ContentType="image/jpeg"/>
  <Override PartName="/ppt/media/image74.jpeg" ContentType="image/jpeg"/>
  <Override PartName="/ppt/media/image69.jpeg" ContentType="image/jpeg"/>
  <Override PartName="/ppt/media/image75.jpeg" ContentType="image/jpeg"/>
  <Override PartName="/ppt/media/image47.png" ContentType="image/png"/>
  <Override PartName="/ppt/media/image35.jpeg" ContentType="image/jpeg"/>
  <Override PartName="/ppt/media/image78.jpeg" ContentType="image/jpeg"/>
  <Override PartName="/ppt/media/image37.jpeg" ContentType="image/jpeg"/>
  <Override PartName="/ppt/media/image42.jpeg" ContentType="image/jpeg"/>
  <Override PartName="/ppt/media/image15.png" ContentType="image/png"/>
  <Override PartName="/ppt/media/image38.jpeg" ContentType="image/jpeg"/>
  <Override PartName="/ppt/media/image97.png" ContentType="image/png"/>
  <Override PartName="/ppt/media/image36.jpeg" ContentType="image/jpeg"/>
  <Override PartName="/ppt/media/image6.png" ContentType="image/png"/>
  <Override PartName="/ppt/media/image4.png" ContentType="image/png"/>
  <Override PartName="/ppt/media/image56.png" ContentType="image/png"/>
  <Override PartName="/ppt/media/image54.png" ContentType="image/png"/>
  <Override PartName="/ppt/media/image2.png" ContentType="image/png"/>
  <Override PartName="/ppt/media/image61.jpeg" ContentType="image/jpeg"/>
  <Override PartName="/ppt/media/image48.jpeg" ContentType="image/jpeg"/>
  <Override PartName="/ppt/media/image85.png" ContentType="image/png"/>
  <Override PartName="/ppt/media/image49.jpeg" ContentType="image/jpeg"/>
  <Override PartName="/ppt/media/image66.jpeg" ContentType="image/jpeg"/>
  <Override PartName="/ppt/media/image92.png" ContentType="image/png"/>
  <Override PartName="/ppt/media/image72.jpeg" ContentType="image/jpeg"/>
  <Override PartName="/ppt/media/image17.png" ContentType="image/png"/>
  <Override PartName="/ppt/media/image50.png" ContentType="image/png"/>
  <Override PartName="/ppt/media/image43.png" ContentType="image/png"/>
  <Override PartName="/ppt/media/image52.gif" ContentType="image/gif"/>
  <Override PartName="/ppt/media/image70.jpeg" ContentType="image/jpeg"/>
  <Override PartName="/ppt/media/image18.png" ContentType="image/png"/>
  <Override PartName="/ppt/media/image57.jpeg" ContentType="image/jpeg"/>
  <Override PartName="/ppt/media/image32.jpeg" ContentType="image/jpeg"/>
  <Override PartName="/ppt/media/image34.jpeg" ContentType="image/jpeg"/>
  <Override PartName="/ppt/media/image77.jpeg" ContentType="image/jpeg"/>
  <Override PartName="/ppt/media/image80.jpeg" ContentType="image/jpeg"/>
  <Override PartName="/ppt/media/image93.png" ContentType="image/png"/>
  <Override PartName="/ppt/media/image45.jpeg" ContentType="image/jpeg"/>
  <Override PartName="/ppt/media/image12.png" ContentType="image/png"/>
  <Override PartName="/ppt/media/image71.jpeg" ContentType="image/jpeg"/>
  <Override PartName="/ppt/media/image33.jpeg" ContentType="image/jpeg"/>
  <Override PartName="/ppt/media/image58.jpeg" ContentType="image/jpeg"/>
  <Override PartName="/ppt/media/image60.png" ContentType="image/png"/>
  <Override PartName="/ppt/media/image63.jpeg" ContentType="image/jpeg"/>
  <Override PartName="/ppt/media/image62.png" ContentType="image/png"/>
  <Override PartName="/ppt/media/image1.jpeg" ContentType="image/jpeg"/>
  <Override PartName="/ppt/media/image83.png" ContentType="image/png"/>
  <Override PartName="/ppt/media/image51.gif" ContentType="image/gif"/>
  <Override PartName="/ppt/media/image68.jpeg" ContentType="image/jpeg"/>
  <Override PartName="/ppt/media/image81.png" ContentType="image/png"/>
  <Override PartName="/ppt/media/image84.png" ContentType="image/png"/>
  <Override PartName="/ppt/media/image64.jpeg" ContentType="image/jpeg"/>
  <Override PartName="/ppt/media/image89.jpeg" ContentType="image/jpeg"/>
  <Override PartName="/ppt/media/image86.png" ContentType="image/png"/>
  <Override PartName="/ppt/media/image82.png" ContentType="image/png"/>
  <Override PartName="/ppt/media/image65.jpeg" ContentType="image/jpeg"/>
  <Override PartName="/ppt/media/image53.gif" ContentType="image/gif"/>
  <Override PartName="/ppt/media/image95.jpeg" ContentType="image/jpeg"/>
  <Override PartName="/ppt/media/image79.jpeg" ContentType="image/jpeg"/>
  <Override PartName="/ppt/media/image87.png" ContentType="image/png"/>
  <Override PartName="/ppt/media/image88.png" ContentType="image/png"/>
  <Override PartName="/ppt/media/image90.gif" ContentType="image/gif"/>
  <Override PartName="/ppt/media/image91.gif" ContentType="image/gif"/>
  <Override PartName="/ppt/media/image22.jpeg" ContentType="image/jpeg"/>
  <Override PartName="/ppt/media/image67.jpeg" ContentType="image/jpeg"/>
  <Override PartName="/ppt/media/image41.jpeg" ContentType="image/jpeg"/>
  <Override PartName="/ppt/media/image28.jpeg" ContentType="image/jpeg"/>
  <Override PartName="/ppt/media/image94.jpeg" ContentType="image/jpeg"/>
  <Override PartName="/ppt/media/image96.png" ContentType="image/png"/>
  <Override PartName="/ppt/media/image98.png" ContentType="image/png"/>
  <Override PartName="/ppt/notesSlides/_rels/notesSlide78.xml.rels" ContentType="application/vnd.openxmlformats-package.relationships+xml"/>
  <Override PartName="/ppt/notesSlides/_rels/notesSlide67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77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69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7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75.xml.rels" ContentType="application/vnd.openxmlformats-package.relationships+xml"/>
  <Override PartName="/ppt/notesSlides/_rels/notesSlide8.xml.rels" ContentType="application/vnd.openxmlformats-package.relationships+xml"/>
  <Override PartName="/ppt/notesSlides/_rels/notesSlide68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79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74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3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5.xml.rels" ContentType="application/vnd.openxmlformats-package.relationships+xml"/>
  <Override PartName="/ppt/notesSlides/_rels/notesSlide7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70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7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80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7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122" name="CustomShape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3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4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5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6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PlaceHolder 7"/>
          <p:cNvSpPr>
            <a:spLocks noGrp="1"/>
          </p:cNvSpPr>
          <p:nvPr>
            <p:ph type="sldImg"/>
          </p:nvPr>
        </p:nvSpPr>
        <p:spPr>
          <a:xfrm>
            <a:off x="-360" y="302760"/>
            <a:ext cx="360" cy="36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move the slide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8"/>
          <p:cNvSpPr>
            <a:spLocks noGrp="1"/>
          </p:cNvSpPr>
          <p:nvPr>
            <p:ph type="body"/>
          </p:nvPr>
        </p:nvSpPr>
        <p:spPr>
          <a:xfrm>
            <a:off x="502920" y="4316400"/>
            <a:ext cx="5848200" cy="4051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Click to edit the notes format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
</Relationships>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
</Relationships>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
</Relationships>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
</Relationships>
</file>

<file path=ppt/notesSlides/_rels/notesSlide73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
</Relationships>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
</Relationships>
</file>

<file path=ppt/notesSlides/_rels/notesSlide75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
</Relationships>
</file>

<file path=ppt/notesSlides/_rels/notesSlide76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
</Relationships>
</file>

<file path=ppt/notesSlides/_rels/notesSlide77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
</Relationships>
</file>

<file path=ppt/notesSlides/_rels/notesSlide78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
</Relationships>
</file>

<file path=ppt/notesSlides/_rels/notesSlide79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80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38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56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58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60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62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64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66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68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70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72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74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-rat_align sets blur size and neighborhood size for 3dAllineate’s LPC and rat option for 3dSkullStrip though it’s not used here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/>
            <a:fld id="{94536B86-DAD5-4F65-8443-17CB74DF168C}" type="slidenum"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40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77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7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81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83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85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87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8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91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93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95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42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97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9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01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03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05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07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0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11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13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15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44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17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1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21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23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25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27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2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31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46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33" name="CustomShape 2"/>
          <p:cNvSpPr/>
          <p:nvPr/>
        </p:nvSpPr>
        <p:spPr>
          <a:xfrm>
            <a:off x="503280" y="4316400"/>
            <a:ext cx="5856120" cy="406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35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37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3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41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43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45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48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47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4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51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50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53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55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57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5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61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63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-rat_align sets blur size and neighborhood size for 3dAllineate’s LPC and rat option for 3dSkullStrip though it’s not used here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64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/>
            <a:fld id="{9D17AE81-817D-4CF8-8677-9C6B01CF7D86}" type="slidenum"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66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-rat_align sets blur size and neighborhood size for 3dAllineate’s LPC and rat option for 3dSkullStrip though it’s not used here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67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/>
            <a:fld id="{56C64158-5E0C-4DC0-BB71-BA4B18456D16}" type="slidenum"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69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-rat_align sets blur size and neighborhood size for 3dAllineate’s LPC and rat option for 3dSkullStrip though it’s not used here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0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/>
            <a:fld id="{E51346B7-B4C5-4796-A416-75ECCF308A26}" type="slidenum"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72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-rat_align sets blur size and neighborhood size for 3dAllineate’s LPC and rat option for 3dSkullStrip though it’s not used here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3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/>
            <a:fld id="{06C1858C-553E-47B5-B811-636B1DE51C07}" type="slidenum"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75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-rat_align sets blur size and neighborhood size for 3dAllineate’s LPC and rat option for 3dSkullStrip though it’s not used here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6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/>
            <a:fld id="{5DD07867-894C-498E-A9B0-265BA1FFDD9E}" type="slidenum"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52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578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-rat_align sets blur size and neighborhood size for 3dAllineate’s LPC and rat option for 3dSkullStrip though it’s not used here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9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/>
            <a:fld id="{FF5EF8C0-3FA7-44CC-9532-877DDB087B85}" type="slidenum"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PlaceHolder 1"/>
          <p:cNvSpPr>
            <a:spLocks noGrp="1"/>
          </p:cNvSpPr>
          <p:nvPr>
            <p:ph type="sldImg"/>
          </p:nvPr>
        </p:nvSpPr>
        <p:spPr>
          <a:xfrm>
            <a:off x="0" y="303120"/>
            <a:ext cx="1440" cy="1800"/>
          </a:xfrm>
          <a:prstGeom prst="rect">
            <a:avLst/>
          </a:prstGeom>
        </p:spPr>
      </p:sp>
      <p:sp>
        <p:nvSpPr>
          <p:cNvPr id="2454" name="CustomShape 2"/>
          <p:cNvSpPr/>
          <p:nvPr/>
        </p:nvSpPr>
        <p:spPr>
          <a:xfrm>
            <a:off x="503280" y="4316400"/>
            <a:ext cx="5856120" cy="40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80676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85800" y="4109040"/>
            <a:ext cx="80676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8580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82004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413520" y="144756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141240" y="144756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85800" y="410904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413520" y="410904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141240" y="410904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85800" y="1447560"/>
            <a:ext cx="8067600" cy="5095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422"/>
              </a:spcBef>
            </a:pP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806760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85800" y="609120"/>
            <a:ext cx="7763040" cy="2783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422"/>
              </a:spcBef>
            </a:pP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8580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85800" y="1447560"/>
            <a:ext cx="8067600" cy="5095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422"/>
              </a:spcBef>
            </a:pP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82004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85800" y="4109040"/>
            <a:ext cx="80676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80676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85800" y="4109040"/>
            <a:ext cx="80676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8580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82004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413520" y="144756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141240" y="144756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85800" y="410904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413520" y="410904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141240" y="410904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685800" y="1447560"/>
            <a:ext cx="8067600" cy="5095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422"/>
              </a:spcBef>
            </a:pP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806760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806760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685800" y="609120"/>
            <a:ext cx="7763040" cy="2783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422"/>
              </a:spcBef>
            </a:pP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8580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82004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85800" y="4109040"/>
            <a:ext cx="80676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80676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85800" y="4109040"/>
            <a:ext cx="80676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8580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82004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413520" y="144756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141240" y="144756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85800" y="410904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413520" y="410904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141240" y="4109040"/>
            <a:ext cx="25974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85800" y="609120"/>
            <a:ext cx="7763040" cy="2783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422"/>
              </a:spcBef>
            </a:pP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8580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820040" y="410904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8580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820040" y="1447560"/>
            <a:ext cx="393696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85800" y="4109040"/>
            <a:ext cx="8067600" cy="24303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04920" y="228600"/>
            <a:ext cx="761760" cy="61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95000"/>
              </a:lnSpc>
              <a:spcBef>
                <a:spcPts val="748"/>
              </a:spcBef>
            </a:pPr>
            <a:r>
              <a:rPr b="1" lang="en-GB" sz="1200" spc="-1" strike="noStrike">
                <a:solidFill>
                  <a:srgbClr val="0901ff"/>
                </a:solidFill>
                <a:latin typeface="Courier New"/>
              </a:rPr>
              <a:t>-</a:t>
            </a:r>
            <a:fld id="{58C58EBB-DC1F-473D-9D65-664DEE484FBA}" type="slidenum">
              <a:rPr b="1" lang="en-GB" sz="1200" spc="-1" strike="noStrike">
                <a:solidFill>
                  <a:srgbClr val="0901ff"/>
                </a:solidFill>
                <a:latin typeface="Courier New"/>
              </a:rPr>
              <a:t>&lt;number&gt;</a:t>
            </a:fld>
            <a:r>
              <a:rPr b="1" lang="en-GB" sz="1200" spc="-1" strike="noStrike">
                <a:solidFill>
                  <a:srgbClr val="0901ff"/>
                </a:solidFill>
                <a:latin typeface="Courier New"/>
              </a:rPr>
              <a:t>-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63040" cy="600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85800" y="1447560"/>
            <a:ext cx="8067600" cy="50958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422"/>
              </a:spcBef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422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422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422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85440" y="2130480"/>
            <a:ext cx="7767720" cy="1465200"/>
          </a:xfrm>
          <a:prstGeom prst="rect">
            <a:avLst/>
          </a:prstGeom>
        </p:spPr>
        <p:txBody>
          <a:bodyPr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dt"/>
          </p:nvPr>
        </p:nvSpPr>
        <p:spPr>
          <a:xfrm>
            <a:off x="456840" y="6356160"/>
            <a:ext cx="2128680" cy="3603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53DC8F1-5611-4248-A24C-03385D8AE096}" type="datetime">
              <a:rPr b="0" lang="en-US" sz="1200" spc="-1" strike="noStrike">
                <a:solidFill>
                  <a:srgbClr val="8b8b8b"/>
                </a:solidFill>
                <a:latin typeface="Calibri"/>
                <a:ea typeface="Tahoma"/>
              </a:rPr>
              <a:t>11/25/19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3124080" y="6356520"/>
            <a:ext cx="28958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4"/>
          <p:cNvSpPr>
            <a:spLocks noGrp="1"/>
          </p:cNvSpPr>
          <p:nvPr>
            <p:ph type="sldNum"/>
          </p:nvPr>
        </p:nvSpPr>
        <p:spPr>
          <a:xfrm>
            <a:off x="6553080" y="6356160"/>
            <a:ext cx="2129040" cy="36036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DD06B05-9C99-4089-9B54-FFB0ED36F5BA}" type="slidenum">
              <a:rPr b="0" lang="en-US" sz="1200" spc="-1" strike="noStrike">
                <a:solidFill>
                  <a:srgbClr val="8b8b8b"/>
                </a:solidFill>
                <a:latin typeface="Calibri"/>
                <a:ea typeface="Tahom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6840" y="1604520"/>
            <a:ext cx="8224920" cy="3971880"/>
          </a:xfrm>
          <a:prstGeom prst="rect">
            <a:avLst/>
          </a:prstGeom>
        </p:spPr>
        <p:txBody>
          <a:bodyPr lIns="0" rIns="0" tIns="68400" bIns="0">
            <a:normAutofit/>
          </a:bodyPr>
          <a:p>
            <a:pPr marL="342720" indent="-342720">
              <a:spcAft>
                <a:spcPts val="1423"/>
              </a:spcAf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2680" indent="-285480">
              <a:spcAft>
                <a:spcPts val="1137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spcAft>
                <a:spcPts val="848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spcAft>
                <a:spcPts val="573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000" cy="4726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26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5FDA3E81-EFD1-402C-94C9-580CA0D3F160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gif"/><Relationship Id="rId3" Type="http://schemas.openxmlformats.org/officeDocument/2006/relationships/image" Target="../media/image52.gif"/><Relationship Id="rId4" Type="http://schemas.openxmlformats.org/officeDocument/2006/relationships/image" Target="../media/image53.gi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slideLayout" Target="../slideLayouts/slideLayout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slideLayout" Target="../slideLayouts/slideLayout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slideLayout" Target="../slideLayouts/slideLayout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90.gif"/><Relationship Id="rId2" Type="http://schemas.openxmlformats.org/officeDocument/2006/relationships/image" Target="../media/image91.gif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hyperlink" Target="https://github.com/jms290/NMT" TargetMode="Externa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6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jpe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7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0" y="-777960"/>
            <a:ext cx="9144000" cy="841392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1425600" y="2714760"/>
            <a:ext cx="6400800" cy="54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1" name="Group 2"/>
          <p:cNvGrpSpPr/>
          <p:nvPr/>
        </p:nvGrpSpPr>
        <p:grpSpPr>
          <a:xfrm>
            <a:off x="3049920" y="1706040"/>
            <a:ext cx="2967120" cy="1517760"/>
            <a:chOff x="3049920" y="1706040"/>
            <a:chExt cx="2967120" cy="1517760"/>
          </a:xfrm>
        </p:grpSpPr>
        <p:sp>
          <p:nvSpPr>
            <p:cNvPr id="132" name="Freeform 3"/>
            <p:cNvSpPr/>
            <p:nvPr/>
          </p:nvSpPr>
          <p:spPr>
            <a:xfrm>
              <a:off x="3049920" y="2800080"/>
              <a:ext cx="586440" cy="424080"/>
            </a:xfrm>
            <a:custGeom>
              <a:avLst/>
              <a:gdLst/>
              <a:ahLst/>
              <a:rect l="0" t="0" r="r" b="b"/>
              <a:pathLst>
                <a:path w="1629" h="1178">
                  <a:moveTo>
                    <a:pt x="1578" y="214"/>
                  </a:moveTo>
                  <a:cubicBezTo>
                    <a:pt x="1467" y="227"/>
                    <a:pt x="1355" y="243"/>
                    <a:pt x="1245" y="263"/>
                  </a:cubicBezTo>
                  <a:cubicBezTo>
                    <a:pt x="1214" y="463"/>
                    <a:pt x="1204" y="666"/>
                    <a:pt x="1214" y="866"/>
                  </a:cubicBezTo>
                  <a:cubicBezTo>
                    <a:pt x="1322" y="899"/>
                    <a:pt x="1432" y="930"/>
                    <a:pt x="1540" y="957"/>
                  </a:cubicBezTo>
                  <a:cubicBezTo>
                    <a:pt x="1547" y="1031"/>
                    <a:pt x="1557" y="1104"/>
                    <a:pt x="1570" y="1177"/>
                  </a:cubicBezTo>
                  <a:cubicBezTo>
                    <a:pt x="1026" y="1035"/>
                    <a:pt x="497" y="814"/>
                    <a:pt x="0" y="516"/>
                  </a:cubicBezTo>
                  <a:cubicBezTo>
                    <a:pt x="1" y="489"/>
                    <a:pt x="4" y="461"/>
                    <a:pt x="5" y="434"/>
                  </a:cubicBezTo>
                  <a:cubicBezTo>
                    <a:pt x="532" y="216"/>
                    <a:pt x="1078" y="71"/>
                    <a:pt x="1628" y="0"/>
                  </a:cubicBezTo>
                  <a:cubicBezTo>
                    <a:pt x="1608" y="71"/>
                    <a:pt x="1591" y="143"/>
                    <a:pt x="1578" y="214"/>
                  </a:cubicBezTo>
                  <a:moveTo>
                    <a:pt x="398" y="511"/>
                  </a:moveTo>
                  <a:cubicBezTo>
                    <a:pt x="614" y="624"/>
                    <a:pt x="835" y="725"/>
                    <a:pt x="1060" y="813"/>
                  </a:cubicBezTo>
                  <a:cubicBezTo>
                    <a:pt x="1054" y="644"/>
                    <a:pt x="1064" y="473"/>
                    <a:pt x="1086" y="306"/>
                  </a:cubicBezTo>
                  <a:cubicBezTo>
                    <a:pt x="854" y="363"/>
                    <a:pt x="625" y="432"/>
                    <a:pt x="398" y="511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</p:sp>
        <p:sp>
          <p:nvSpPr>
            <p:cNvPr id="133" name="Freeform 4"/>
            <p:cNvSpPr/>
            <p:nvPr/>
          </p:nvSpPr>
          <p:spPr>
            <a:xfrm>
              <a:off x="3121920" y="2464200"/>
              <a:ext cx="588960" cy="272880"/>
            </a:xfrm>
            <a:custGeom>
              <a:avLst/>
              <a:gdLst/>
              <a:ahLst/>
              <a:rect l="0" t="0" r="r" b="b"/>
              <a:pathLst>
                <a:path w="1636" h="758">
                  <a:moveTo>
                    <a:pt x="1178" y="685"/>
                  </a:moveTo>
                  <a:lnTo>
                    <a:pt x="0" y="279"/>
                  </a:lnTo>
                  <a:lnTo>
                    <a:pt x="107" y="0"/>
                  </a:lnTo>
                  <a:lnTo>
                    <a:pt x="1224" y="476"/>
                  </a:lnTo>
                  <a:cubicBezTo>
                    <a:pt x="1279" y="499"/>
                    <a:pt x="1328" y="500"/>
                    <a:pt x="1373" y="483"/>
                  </a:cubicBezTo>
                  <a:cubicBezTo>
                    <a:pt x="1419" y="465"/>
                    <a:pt x="1453" y="430"/>
                    <a:pt x="1478" y="380"/>
                  </a:cubicBezTo>
                  <a:lnTo>
                    <a:pt x="1635" y="460"/>
                  </a:lnTo>
                  <a:cubicBezTo>
                    <a:pt x="1526" y="675"/>
                    <a:pt x="1389" y="757"/>
                    <a:pt x="1178" y="685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</p:sp>
        <p:sp>
          <p:nvSpPr>
            <p:cNvPr id="134" name="Freeform 5"/>
            <p:cNvSpPr/>
            <p:nvPr/>
          </p:nvSpPr>
          <p:spPr>
            <a:xfrm>
              <a:off x="3318840" y="2145240"/>
              <a:ext cx="480600" cy="385920"/>
            </a:xfrm>
            <a:custGeom>
              <a:avLst/>
              <a:gdLst/>
              <a:ahLst/>
              <a:rect l="0" t="0" r="r" b="b"/>
              <a:pathLst>
                <a:path w="1335" h="1072">
                  <a:moveTo>
                    <a:pt x="46" y="95"/>
                  </a:moveTo>
                  <a:cubicBezTo>
                    <a:pt x="76" y="53"/>
                    <a:pt x="112" y="26"/>
                    <a:pt x="152" y="13"/>
                  </a:cubicBezTo>
                  <a:cubicBezTo>
                    <a:pt x="193" y="0"/>
                    <a:pt x="226" y="2"/>
                    <a:pt x="252" y="23"/>
                  </a:cubicBezTo>
                  <a:cubicBezTo>
                    <a:pt x="278" y="44"/>
                    <a:pt x="290" y="75"/>
                    <a:pt x="287" y="117"/>
                  </a:cubicBezTo>
                  <a:cubicBezTo>
                    <a:pt x="285" y="159"/>
                    <a:pt x="271" y="198"/>
                    <a:pt x="243" y="237"/>
                  </a:cubicBezTo>
                  <a:cubicBezTo>
                    <a:pt x="215" y="276"/>
                    <a:pt x="182" y="301"/>
                    <a:pt x="143" y="316"/>
                  </a:cubicBezTo>
                  <a:cubicBezTo>
                    <a:pt x="105" y="331"/>
                    <a:pt x="72" y="331"/>
                    <a:pt x="43" y="313"/>
                  </a:cubicBezTo>
                  <a:cubicBezTo>
                    <a:pt x="14" y="293"/>
                    <a:pt x="1" y="263"/>
                    <a:pt x="1" y="221"/>
                  </a:cubicBezTo>
                  <a:cubicBezTo>
                    <a:pt x="0" y="178"/>
                    <a:pt x="16" y="136"/>
                    <a:pt x="46" y="95"/>
                  </a:cubicBezTo>
                  <a:moveTo>
                    <a:pt x="1224" y="1071"/>
                  </a:moveTo>
                  <a:lnTo>
                    <a:pt x="440" y="551"/>
                  </a:lnTo>
                  <a:lnTo>
                    <a:pt x="336" y="718"/>
                  </a:lnTo>
                  <a:lnTo>
                    <a:pt x="193" y="634"/>
                  </a:lnTo>
                  <a:lnTo>
                    <a:pt x="458" y="244"/>
                  </a:lnTo>
                  <a:lnTo>
                    <a:pt x="1334" y="919"/>
                  </a:lnTo>
                  <a:lnTo>
                    <a:pt x="1224" y="107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</p:sp>
        <p:sp>
          <p:nvSpPr>
            <p:cNvPr id="135" name="Freeform 6"/>
            <p:cNvSpPr/>
            <p:nvPr/>
          </p:nvSpPr>
          <p:spPr>
            <a:xfrm>
              <a:off x="3623040" y="1877400"/>
              <a:ext cx="518040" cy="601560"/>
            </a:xfrm>
            <a:custGeom>
              <a:avLst/>
              <a:gdLst/>
              <a:ahLst/>
              <a:rect l="0" t="0" r="r" b="b"/>
              <a:pathLst>
                <a:path w="1439" h="1671">
                  <a:moveTo>
                    <a:pt x="879" y="1670"/>
                  </a:moveTo>
                  <a:lnTo>
                    <a:pt x="833" y="1494"/>
                  </a:lnTo>
                  <a:cubicBezTo>
                    <a:pt x="958" y="1478"/>
                    <a:pt x="1053" y="1447"/>
                    <a:pt x="1118" y="1396"/>
                  </a:cubicBezTo>
                  <a:cubicBezTo>
                    <a:pt x="1179" y="1348"/>
                    <a:pt x="1221" y="1301"/>
                    <a:pt x="1240" y="1251"/>
                  </a:cubicBezTo>
                  <a:cubicBezTo>
                    <a:pt x="1262" y="1201"/>
                    <a:pt x="1261" y="1156"/>
                    <a:pt x="1237" y="1117"/>
                  </a:cubicBezTo>
                  <a:cubicBezTo>
                    <a:pt x="1189" y="1042"/>
                    <a:pt x="1112" y="1035"/>
                    <a:pt x="1010" y="1109"/>
                  </a:cubicBezTo>
                  <a:cubicBezTo>
                    <a:pt x="992" y="1122"/>
                    <a:pt x="964" y="1150"/>
                    <a:pt x="928" y="1193"/>
                  </a:cubicBezTo>
                  <a:cubicBezTo>
                    <a:pt x="891" y="1236"/>
                    <a:pt x="861" y="1268"/>
                    <a:pt x="838" y="1289"/>
                  </a:cubicBezTo>
                  <a:cubicBezTo>
                    <a:pt x="725" y="1388"/>
                    <a:pt x="632" y="1404"/>
                    <a:pt x="547" y="1322"/>
                  </a:cubicBezTo>
                  <a:cubicBezTo>
                    <a:pt x="521" y="1297"/>
                    <a:pt x="510" y="1260"/>
                    <a:pt x="516" y="1211"/>
                  </a:cubicBezTo>
                  <a:cubicBezTo>
                    <a:pt x="524" y="1162"/>
                    <a:pt x="543" y="1112"/>
                    <a:pt x="577" y="1063"/>
                  </a:cubicBezTo>
                  <a:cubicBezTo>
                    <a:pt x="401" y="1126"/>
                    <a:pt x="252" y="1105"/>
                    <a:pt x="120" y="981"/>
                  </a:cubicBezTo>
                  <a:cubicBezTo>
                    <a:pt x="35" y="903"/>
                    <a:pt x="0" y="799"/>
                    <a:pt x="20" y="670"/>
                  </a:cubicBezTo>
                  <a:cubicBezTo>
                    <a:pt x="43" y="539"/>
                    <a:pt x="118" y="418"/>
                    <a:pt x="244" y="318"/>
                  </a:cubicBezTo>
                  <a:cubicBezTo>
                    <a:pt x="360" y="225"/>
                    <a:pt x="470" y="178"/>
                    <a:pt x="564" y="170"/>
                  </a:cubicBezTo>
                  <a:lnTo>
                    <a:pt x="616" y="0"/>
                  </a:lnTo>
                  <a:lnTo>
                    <a:pt x="827" y="18"/>
                  </a:lnTo>
                  <a:lnTo>
                    <a:pt x="735" y="173"/>
                  </a:lnTo>
                  <a:cubicBezTo>
                    <a:pt x="824" y="197"/>
                    <a:pt x="893" y="255"/>
                    <a:pt x="945" y="347"/>
                  </a:cubicBezTo>
                  <a:cubicBezTo>
                    <a:pt x="1000" y="445"/>
                    <a:pt x="1011" y="545"/>
                    <a:pt x="982" y="651"/>
                  </a:cubicBezTo>
                  <a:cubicBezTo>
                    <a:pt x="957" y="755"/>
                    <a:pt x="898" y="844"/>
                    <a:pt x="808" y="926"/>
                  </a:cubicBezTo>
                  <a:lnTo>
                    <a:pt x="685" y="1046"/>
                  </a:lnTo>
                  <a:cubicBezTo>
                    <a:pt x="670" y="1062"/>
                    <a:pt x="654" y="1085"/>
                    <a:pt x="637" y="1118"/>
                  </a:cubicBezTo>
                  <a:cubicBezTo>
                    <a:pt x="621" y="1150"/>
                    <a:pt x="620" y="1175"/>
                    <a:pt x="634" y="1189"/>
                  </a:cubicBezTo>
                  <a:cubicBezTo>
                    <a:pt x="654" y="1210"/>
                    <a:pt x="688" y="1197"/>
                    <a:pt x="740" y="1152"/>
                  </a:cubicBezTo>
                  <a:cubicBezTo>
                    <a:pt x="763" y="1132"/>
                    <a:pt x="795" y="1096"/>
                    <a:pt x="839" y="1049"/>
                  </a:cubicBezTo>
                  <a:cubicBezTo>
                    <a:pt x="883" y="1000"/>
                    <a:pt x="917" y="969"/>
                    <a:pt x="944" y="950"/>
                  </a:cubicBezTo>
                  <a:cubicBezTo>
                    <a:pt x="1036" y="886"/>
                    <a:pt x="1126" y="862"/>
                    <a:pt x="1205" y="877"/>
                  </a:cubicBezTo>
                  <a:cubicBezTo>
                    <a:pt x="1283" y="893"/>
                    <a:pt x="1343" y="942"/>
                    <a:pt x="1387" y="1023"/>
                  </a:cubicBezTo>
                  <a:cubicBezTo>
                    <a:pt x="1434" y="1114"/>
                    <a:pt x="1438" y="1203"/>
                    <a:pt x="1402" y="1297"/>
                  </a:cubicBezTo>
                  <a:cubicBezTo>
                    <a:pt x="1372" y="1390"/>
                    <a:pt x="1310" y="1466"/>
                    <a:pt x="1222" y="1535"/>
                  </a:cubicBezTo>
                  <a:cubicBezTo>
                    <a:pt x="1177" y="1570"/>
                    <a:pt x="1122" y="1599"/>
                    <a:pt x="1058" y="1625"/>
                  </a:cubicBezTo>
                  <a:cubicBezTo>
                    <a:pt x="992" y="1649"/>
                    <a:pt x="933" y="1666"/>
                    <a:pt x="879" y="1670"/>
                  </a:cubicBezTo>
                  <a:moveTo>
                    <a:pt x="356" y="431"/>
                  </a:moveTo>
                  <a:cubicBezTo>
                    <a:pt x="287" y="486"/>
                    <a:pt x="245" y="552"/>
                    <a:pt x="236" y="625"/>
                  </a:cubicBezTo>
                  <a:cubicBezTo>
                    <a:pt x="227" y="699"/>
                    <a:pt x="248" y="759"/>
                    <a:pt x="295" y="810"/>
                  </a:cubicBezTo>
                  <a:cubicBezTo>
                    <a:pt x="347" y="865"/>
                    <a:pt x="409" y="896"/>
                    <a:pt x="478" y="902"/>
                  </a:cubicBezTo>
                  <a:cubicBezTo>
                    <a:pt x="547" y="908"/>
                    <a:pt x="611" y="887"/>
                    <a:pt x="675" y="837"/>
                  </a:cubicBezTo>
                  <a:cubicBezTo>
                    <a:pt x="736" y="789"/>
                    <a:pt x="771" y="734"/>
                    <a:pt x="780" y="668"/>
                  </a:cubicBezTo>
                  <a:cubicBezTo>
                    <a:pt x="788" y="601"/>
                    <a:pt x="773" y="535"/>
                    <a:pt x="729" y="468"/>
                  </a:cubicBezTo>
                  <a:cubicBezTo>
                    <a:pt x="691" y="411"/>
                    <a:pt x="636" y="377"/>
                    <a:pt x="564" y="367"/>
                  </a:cubicBezTo>
                  <a:cubicBezTo>
                    <a:pt x="492" y="359"/>
                    <a:pt x="422" y="380"/>
                    <a:pt x="356" y="431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</p:sp>
        <p:sp>
          <p:nvSpPr>
            <p:cNvPr id="136" name="Freeform 7"/>
            <p:cNvSpPr/>
            <p:nvPr/>
          </p:nvSpPr>
          <p:spPr>
            <a:xfrm>
              <a:off x="4007880" y="1707120"/>
              <a:ext cx="452520" cy="479160"/>
            </a:xfrm>
            <a:custGeom>
              <a:avLst/>
              <a:gdLst/>
              <a:ahLst/>
              <a:rect l="0" t="0" r="r" b="b"/>
              <a:pathLst>
                <a:path w="1257" h="1331">
                  <a:moveTo>
                    <a:pt x="1071" y="1141"/>
                  </a:moveTo>
                  <a:lnTo>
                    <a:pt x="961" y="507"/>
                  </a:lnTo>
                  <a:cubicBezTo>
                    <a:pt x="941" y="391"/>
                    <a:pt x="905" y="314"/>
                    <a:pt x="852" y="275"/>
                  </a:cubicBezTo>
                  <a:cubicBezTo>
                    <a:pt x="798" y="238"/>
                    <a:pt x="717" y="230"/>
                    <a:pt x="612" y="257"/>
                  </a:cubicBezTo>
                  <a:cubicBezTo>
                    <a:pt x="556" y="272"/>
                    <a:pt x="501" y="301"/>
                    <a:pt x="448" y="346"/>
                  </a:cubicBezTo>
                  <a:cubicBezTo>
                    <a:pt x="395" y="391"/>
                    <a:pt x="361" y="438"/>
                    <a:pt x="344" y="487"/>
                  </a:cubicBezTo>
                  <a:lnTo>
                    <a:pt x="621" y="1260"/>
                  </a:lnTo>
                  <a:lnTo>
                    <a:pt x="447" y="1330"/>
                  </a:lnTo>
                  <a:lnTo>
                    <a:pt x="0" y="318"/>
                  </a:lnTo>
                  <a:lnTo>
                    <a:pt x="169" y="248"/>
                  </a:lnTo>
                  <a:lnTo>
                    <a:pt x="296" y="353"/>
                  </a:lnTo>
                  <a:cubicBezTo>
                    <a:pt x="341" y="220"/>
                    <a:pt x="460" y="122"/>
                    <a:pt x="656" y="76"/>
                  </a:cubicBezTo>
                  <a:cubicBezTo>
                    <a:pt x="977" y="0"/>
                    <a:pt x="1159" y="141"/>
                    <a:pt x="1189" y="434"/>
                  </a:cubicBezTo>
                  <a:lnTo>
                    <a:pt x="1256" y="1117"/>
                  </a:lnTo>
                  <a:lnTo>
                    <a:pt x="1071" y="114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</p:sp>
        <p:sp>
          <p:nvSpPr>
            <p:cNvPr id="137" name="Freeform 8"/>
            <p:cNvSpPr/>
            <p:nvPr/>
          </p:nvSpPr>
          <p:spPr>
            <a:xfrm>
              <a:off x="4556160" y="1706040"/>
              <a:ext cx="649800" cy="532440"/>
            </a:xfrm>
            <a:custGeom>
              <a:avLst/>
              <a:gdLst/>
              <a:ahLst/>
              <a:rect l="0" t="0" r="r" b="b"/>
              <a:pathLst>
                <a:path w="1805" h="1479">
                  <a:moveTo>
                    <a:pt x="1185" y="1388"/>
                  </a:moveTo>
                  <a:lnTo>
                    <a:pt x="1499" y="762"/>
                  </a:lnTo>
                  <a:cubicBezTo>
                    <a:pt x="1577" y="606"/>
                    <a:pt x="1529" y="480"/>
                    <a:pt x="1347" y="406"/>
                  </a:cubicBezTo>
                  <a:cubicBezTo>
                    <a:pt x="1289" y="383"/>
                    <a:pt x="1229" y="377"/>
                    <a:pt x="1169" y="387"/>
                  </a:cubicBezTo>
                  <a:cubicBezTo>
                    <a:pt x="1108" y="396"/>
                    <a:pt x="1065" y="418"/>
                    <a:pt x="1035" y="448"/>
                  </a:cubicBezTo>
                  <a:lnTo>
                    <a:pt x="790" y="1228"/>
                  </a:lnTo>
                  <a:lnTo>
                    <a:pt x="610" y="1179"/>
                  </a:lnTo>
                  <a:lnTo>
                    <a:pt x="791" y="414"/>
                  </a:lnTo>
                  <a:cubicBezTo>
                    <a:pt x="804" y="361"/>
                    <a:pt x="789" y="312"/>
                    <a:pt x="743" y="271"/>
                  </a:cubicBezTo>
                  <a:cubicBezTo>
                    <a:pt x="697" y="229"/>
                    <a:pt x="631" y="199"/>
                    <a:pt x="544" y="186"/>
                  </a:cubicBezTo>
                  <a:cubicBezTo>
                    <a:pt x="492" y="178"/>
                    <a:pt x="437" y="187"/>
                    <a:pt x="376" y="211"/>
                  </a:cubicBezTo>
                  <a:cubicBezTo>
                    <a:pt x="315" y="234"/>
                    <a:pt x="274" y="264"/>
                    <a:pt x="248" y="299"/>
                  </a:cubicBezTo>
                  <a:lnTo>
                    <a:pt x="188" y="1114"/>
                  </a:lnTo>
                  <a:lnTo>
                    <a:pt x="0" y="1106"/>
                  </a:lnTo>
                  <a:lnTo>
                    <a:pt x="2" y="0"/>
                  </a:lnTo>
                  <a:lnTo>
                    <a:pt x="176" y="5"/>
                  </a:lnTo>
                  <a:lnTo>
                    <a:pt x="256" y="137"/>
                  </a:lnTo>
                  <a:cubicBezTo>
                    <a:pt x="364" y="46"/>
                    <a:pt x="499" y="10"/>
                    <a:pt x="651" y="37"/>
                  </a:cubicBezTo>
                  <a:cubicBezTo>
                    <a:pt x="864" y="74"/>
                    <a:pt x="996" y="164"/>
                    <a:pt x="1049" y="284"/>
                  </a:cubicBezTo>
                  <a:cubicBezTo>
                    <a:pt x="1090" y="252"/>
                    <a:pt x="1152" y="234"/>
                    <a:pt x="1238" y="234"/>
                  </a:cubicBezTo>
                  <a:cubicBezTo>
                    <a:pt x="1325" y="234"/>
                    <a:pt x="1408" y="253"/>
                    <a:pt x="1487" y="287"/>
                  </a:cubicBezTo>
                  <a:cubicBezTo>
                    <a:pt x="1631" y="349"/>
                    <a:pt x="1722" y="434"/>
                    <a:pt x="1765" y="536"/>
                  </a:cubicBezTo>
                  <a:cubicBezTo>
                    <a:pt x="1804" y="634"/>
                    <a:pt x="1790" y="737"/>
                    <a:pt x="1727" y="842"/>
                  </a:cubicBezTo>
                  <a:lnTo>
                    <a:pt x="1349" y="1478"/>
                  </a:lnTo>
                  <a:lnTo>
                    <a:pt x="1185" y="138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</p:sp>
        <p:sp>
          <p:nvSpPr>
            <p:cNvPr id="138" name="Freeform 9"/>
            <p:cNvSpPr/>
            <p:nvPr/>
          </p:nvSpPr>
          <p:spPr>
            <a:xfrm>
              <a:off x="5165280" y="2034720"/>
              <a:ext cx="443160" cy="442800"/>
            </a:xfrm>
            <a:custGeom>
              <a:avLst/>
              <a:gdLst/>
              <a:ahLst/>
              <a:rect l="0" t="0" r="r" b="b"/>
              <a:pathLst>
                <a:path w="1231" h="1230">
                  <a:moveTo>
                    <a:pt x="937" y="1055"/>
                  </a:moveTo>
                  <a:lnTo>
                    <a:pt x="320" y="380"/>
                  </a:lnTo>
                  <a:cubicBezTo>
                    <a:pt x="238" y="480"/>
                    <a:pt x="205" y="580"/>
                    <a:pt x="216" y="683"/>
                  </a:cubicBezTo>
                  <a:cubicBezTo>
                    <a:pt x="223" y="770"/>
                    <a:pt x="262" y="848"/>
                    <a:pt x="331" y="921"/>
                  </a:cubicBezTo>
                  <a:cubicBezTo>
                    <a:pt x="409" y="1003"/>
                    <a:pt x="494" y="1055"/>
                    <a:pt x="593" y="1076"/>
                  </a:cubicBezTo>
                  <a:lnTo>
                    <a:pt x="530" y="1229"/>
                  </a:lnTo>
                  <a:cubicBezTo>
                    <a:pt x="488" y="1222"/>
                    <a:pt x="440" y="1201"/>
                    <a:pt x="384" y="1168"/>
                  </a:cubicBezTo>
                  <a:cubicBezTo>
                    <a:pt x="315" y="1127"/>
                    <a:pt x="250" y="1074"/>
                    <a:pt x="186" y="1008"/>
                  </a:cubicBezTo>
                  <a:cubicBezTo>
                    <a:pt x="93" y="913"/>
                    <a:pt x="38" y="804"/>
                    <a:pt x="24" y="671"/>
                  </a:cubicBezTo>
                  <a:cubicBezTo>
                    <a:pt x="0" y="520"/>
                    <a:pt x="34" y="375"/>
                    <a:pt x="134" y="231"/>
                  </a:cubicBezTo>
                  <a:cubicBezTo>
                    <a:pt x="240" y="81"/>
                    <a:pt x="382" y="0"/>
                    <a:pt x="561" y="2"/>
                  </a:cubicBezTo>
                  <a:cubicBezTo>
                    <a:pt x="726" y="7"/>
                    <a:pt x="881" y="75"/>
                    <a:pt x="1009" y="208"/>
                  </a:cubicBezTo>
                  <a:cubicBezTo>
                    <a:pt x="1160" y="363"/>
                    <a:pt x="1230" y="522"/>
                    <a:pt x="1230" y="673"/>
                  </a:cubicBezTo>
                  <a:cubicBezTo>
                    <a:pt x="1228" y="814"/>
                    <a:pt x="1166" y="925"/>
                    <a:pt x="1047" y="1004"/>
                  </a:cubicBezTo>
                  <a:cubicBezTo>
                    <a:pt x="1011" y="1027"/>
                    <a:pt x="974" y="1045"/>
                    <a:pt x="937" y="1055"/>
                  </a:cubicBezTo>
                  <a:moveTo>
                    <a:pt x="899" y="332"/>
                  </a:moveTo>
                  <a:cubicBezTo>
                    <a:pt x="821" y="250"/>
                    <a:pt x="730" y="206"/>
                    <a:pt x="636" y="198"/>
                  </a:cubicBezTo>
                  <a:cubicBezTo>
                    <a:pt x="547" y="191"/>
                    <a:pt x="473" y="218"/>
                    <a:pt x="415" y="273"/>
                  </a:cubicBezTo>
                  <a:lnTo>
                    <a:pt x="928" y="800"/>
                  </a:lnTo>
                  <a:cubicBezTo>
                    <a:pt x="990" y="752"/>
                    <a:pt x="1024" y="686"/>
                    <a:pt x="1025" y="603"/>
                  </a:cubicBezTo>
                  <a:cubicBezTo>
                    <a:pt x="1025" y="513"/>
                    <a:pt x="985" y="420"/>
                    <a:pt x="899" y="33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</p:sp>
        <p:sp>
          <p:nvSpPr>
            <p:cNvPr id="139" name="Freeform 10"/>
            <p:cNvSpPr/>
            <p:nvPr/>
          </p:nvSpPr>
          <p:spPr>
            <a:xfrm>
              <a:off x="5384520" y="2391120"/>
              <a:ext cx="495360" cy="479520"/>
            </a:xfrm>
            <a:custGeom>
              <a:avLst/>
              <a:gdLst/>
              <a:ahLst/>
              <a:rect l="0" t="0" r="r" b="b"/>
              <a:pathLst>
                <a:path w="1376" h="1332">
                  <a:moveTo>
                    <a:pt x="249" y="1148"/>
                  </a:moveTo>
                  <a:lnTo>
                    <a:pt x="869" y="976"/>
                  </a:lnTo>
                  <a:cubicBezTo>
                    <a:pt x="983" y="945"/>
                    <a:pt x="1056" y="902"/>
                    <a:pt x="1089" y="844"/>
                  </a:cubicBezTo>
                  <a:cubicBezTo>
                    <a:pt x="1120" y="787"/>
                    <a:pt x="1121" y="705"/>
                    <a:pt x="1083" y="604"/>
                  </a:cubicBezTo>
                  <a:cubicBezTo>
                    <a:pt x="1063" y="549"/>
                    <a:pt x="1027" y="498"/>
                    <a:pt x="978" y="450"/>
                  </a:cubicBezTo>
                  <a:cubicBezTo>
                    <a:pt x="929" y="401"/>
                    <a:pt x="879" y="372"/>
                    <a:pt x="829" y="359"/>
                  </a:cubicBezTo>
                  <a:lnTo>
                    <a:pt x="87" y="713"/>
                  </a:lnTo>
                  <a:lnTo>
                    <a:pt x="0" y="547"/>
                  </a:lnTo>
                  <a:lnTo>
                    <a:pt x="962" y="0"/>
                  </a:lnTo>
                  <a:lnTo>
                    <a:pt x="1048" y="162"/>
                  </a:lnTo>
                  <a:lnTo>
                    <a:pt x="957" y="298"/>
                  </a:lnTo>
                  <a:cubicBezTo>
                    <a:pt x="1093" y="330"/>
                    <a:pt x="1202" y="439"/>
                    <a:pt x="1267" y="630"/>
                  </a:cubicBezTo>
                  <a:cubicBezTo>
                    <a:pt x="1375" y="942"/>
                    <a:pt x="1253" y="1137"/>
                    <a:pt x="964" y="1195"/>
                  </a:cubicBezTo>
                  <a:lnTo>
                    <a:pt x="292" y="1331"/>
                  </a:lnTo>
                  <a:lnTo>
                    <a:pt x="249" y="114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</p:sp>
        <p:sp>
          <p:nvSpPr>
            <p:cNvPr id="140" name="Freeform 11"/>
            <p:cNvSpPr/>
            <p:nvPr/>
          </p:nvSpPr>
          <p:spPr>
            <a:xfrm>
              <a:off x="5499000" y="2898360"/>
              <a:ext cx="518400" cy="307080"/>
            </a:xfrm>
            <a:custGeom>
              <a:avLst/>
              <a:gdLst/>
              <a:ahLst/>
              <a:rect l="0" t="0" r="r" b="b"/>
              <a:pathLst>
                <a:path w="1440" h="853">
                  <a:moveTo>
                    <a:pt x="968" y="184"/>
                  </a:moveTo>
                  <a:lnTo>
                    <a:pt x="952" y="19"/>
                  </a:lnTo>
                  <a:lnTo>
                    <a:pt x="1106" y="0"/>
                  </a:lnTo>
                  <a:lnTo>
                    <a:pt x="1122" y="173"/>
                  </a:lnTo>
                  <a:lnTo>
                    <a:pt x="1353" y="156"/>
                  </a:lnTo>
                  <a:lnTo>
                    <a:pt x="1439" y="439"/>
                  </a:lnTo>
                  <a:lnTo>
                    <a:pt x="1133" y="440"/>
                  </a:lnTo>
                  <a:lnTo>
                    <a:pt x="1111" y="852"/>
                  </a:lnTo>
                  <a:lnTo>
                    <a:pt x="956" y="834"/>
                  </a:lnTo>
                  <a:lnTo>
                    <a:pt x="977" y="440"/>
                  </a:lnTo>
                  <a:lnTo>
                    <a:pt x="427" y="440"/>
                  </a:lnTo>
                  <a:cubicBezTo>
                    <a:pt x="336" y="441"/>
                    <a:pt x="269" y="457"/>
                    <a:pt x="229" y="489"/>
                  </a:cubicBezTo>
                  <a:cubicBezTo>
                    <a:pt x="189" y="522"/>
                    <a:pt x="170" y="572"/>
                    <a:pt x="164" y="642"/>
                  </a:cubicBezTo>
                  <a:cubicBezTo>
                    <a:pt x="160" y="691"/>
                    <a:pt x="168" y="745"/>
                    <a:pt x="185" y="803"/>
                  </a:cubicBezTo>
                  <a:lnTo>
                    <a:pt x="11" y="808"/>
                  </a:lnTo>
                  <a:cubicBezTo>
                    <a:pt x="2" y="729"/>
                    <a:pt x="0" y="642"/>
                    <a:pt x="4" y="550"/>
                  </a:cubicBezTo>
                  <a:cubicBezTo>
                    <a:pt x="6" y="467"/>
                    <a:pt x="38" y="398"/>
                    <a:pt x="101" y="336"/>
                  </a:cubicBezTo>
                  <a:cubicBezTo>
                    <a:pt x="164" y="274"/>
                    <a:pt x="243" y="237"/>
                    <a:pt x="342" y="230"/>
                  </a:cubicBezTo>
                  <a:lnTo>
                    <a:pt x="968" y="18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</p:sp>
      </p:grpSp>
      <p:sp>
        <p:nvSpPr>
          <p:cNvPr id="141" name="TextShape 12"/>
          <p:cNvSpPr txBox="1"/>
          <p:nvPr/>
        </p:nvSpPr>
        <p:spPr>
          <a:xfrm>
            <a:off x="9286200" y="4169880"/>
            <a:ext cx="3137400" cy="3016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NB about font used here: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Trebuchet MS is found in: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ttf-mscorefonts-installer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Use, e.g., 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sudo apt-get install ttf-mscorefonts-installer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TextShape 13"/>
          <p:cNvSpPr txBox="1"/>
          <p:nvPr/>
        </p:nvSpPr>
        <p:spPr>
          <a:xfrm>
            <a:off x="9144000" y="686880"/>
            <a:ext cx="3285360" cy="331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Updated: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2019-11-21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281880" y="1383120"/>
            <a:ext cx="8498880" cy="90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What kind of coverage does the FOV have?  Does it include the whole brain?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concepts: field of view (FOV) coverage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1" name="TextShape 3"/>
          <p:cNvSpPr txBox="1"/>
          <p:nvPr/>
        </p:nvSpPr>
        <p:spPr>
          <a:xfrm>
            <a:off x="1208160" y="6247080"/>
            <a:ext cx="1053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A) T2w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" name="TextShape 4"/>
          <p:cNvSpPr txBox="1"/>
          <p:nvPr/>
        </p:nvSpPr>
        <p:spPr>
          <a:xfrm>
            <a:off x="4007880" y="6247080"/>
            <a:ext cx="10533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B) T1w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3" name="TextShape 5"/>
          <p:cNvSpPr txBox="1"/>
          <p:nvPr/>
        </p:nvSpPr>
        <p:spPr>
          <a:xfrm>
            <a:off x="6770160" y="6247080"/>
            <a:ext cx="9111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9900"/>
                </a:solidFill>
                <a:latin typeface="Trebuchet MS"/>
              </a:rPr>
              <a:t>C) EPI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705600" y="4235400"/>
            <a:ext cx="2505600" cy="182880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3422520" y="4225320"/>
            <a:ext cx="2505600" cy="182880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3"/>
          <a:stretch/>
        </p:blipFill>
        <p:spPr>
          <a:xfrm>
            <a:off x="6158520" y="4551480"/>
            <a:ext cx="2240280" cy="1005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281880" y="1383120"/>
            <a:ext cx="8498880" cy="90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What kind of coverage does the FOV have?  Does it include the whole brain?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might need extra options, affects how we view quality of alignment, and we might just expect some alignment problems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concepts: field of view (FOV) coverage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9" name="" descr=""/>
          <p:cNvPicPr/>
          <p:nvPr/>
        </p:nvPicPr>
        <p:blipFill>
          <a:blip r:embed="rId1"/>
          <a:stretch/>
        </p:blipFill>
        <p:spPr>
          <a:xfrm>
            <a:off x="705600" y="4235400"/>
            <a:ext cx="2505600" cy="182880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3422520" y="4225320"/>
            <a:ext cx="2505600" cy="1828800"/>
          </a:xfrm>
          <a:prstGeom prst="rect">
            <a:avLst/>
          </a:prstGeom>
          <a:ln>
            <a:noFill/>
          </a:ln>
        </p:spPr>
      </p:pic>
      <p:pic>
        <p:nvPicPr>
          <p:cNvPr id="211" name="" descr=""/>
          <p:cNvPicPr/>
          <p:nvPr/>
        </p:nvPicPr>
        <p:blipFill>
          <a:blip r:embed="rId3"/>
          <a:stretch/>
        </p:blipFill>
        <p:spPr>
          <a:xfrm>
            <a:off x="6158520" y="4551480"/>
            <a:ext cx="2240280" cy="1005840"/>
          </a:xfrm>
          <a:prstGeom prst="rect">
            <a:avLst/>
          </a:prstGeom>
          <a:ln>
            <a:noFill/>
          </a:ln>
        </p:spPr>
      </p:pic>
      <p:sp>
        <p:nvSpPr>
          <p:cNvPr id="212" name="TextShape 3"/>
          <p:cNvSpPr txBox="1"/>
          <p:nvPr/>
        </p:nvSpPr>
        <p:spPr>
          <a:xfrm>
            <a:off x="827280" y="3082680"/>
            <a:ext cx="21934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6666"/>
                </a:solidFill>
                <a:latin typeface="Trebuchet MS"/>
              </a:rPr>
              <a:t>whole brain FOV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Shape 4"/>
          <p:cNvSpPr txBox="1"/>
          <p:nvPr/>
        </p:nvSpPr>
        <p:spPr>
          <a:xfrm>
            <a:off x="6219720" y="2841480"/>
            <a:ext cx="2213640" cy="104112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6600cc"/>
                </a:solidFill>
                <a:latin typeface="Trebuchet MS"/>
              </a:rPr>
              <a:t>cut-off FOV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1" lang="en-US" sz="2000" spc="-1" strike="noStrike">
                <a:solidFill>
                  <a:srgbClr val="6600cc"/>
                </a:solidFill>
                <a:latin typeface="Trebuchet MS"/>
              </a:rPr>
              <a:t>(both sup cortex and cerebellum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Line 5"/>
          <p:cNvSpPr/>
          <p:nvPr/>
        </p:nvSpPr>
        <p:spPr>
          <a:xfrm>
            <a:off x="7272720" y="3788640"/>
            <a:ext cx="0" cy="762840"/>
          </a:xfrm>
          <a:prstGeom prst="line">
            <a:avLst/>
          </a:prstGeom>
          <a:ln>
            <a:solidFill>
              <a:srgbClr val="66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TextShape 6"/>
          <p:cNvSpPr txBox="1"/>
          <p:nvPr/>
        </p:nvSpPr>
        <p:spPr>
          <a:xfrm>
            <a:off x="3513600" y="3082680"/>
            <a:ext cx="219960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9999"/>
                </a:solidFill>
                <a:latin typeface="Trebuchet MS"/>
              </a:rPr>
              <a:t>whole brain FOV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Line 7"/>
          <p:cNvSpPr/>
          <p:nvPr/>
        </p:nvSpPr>
        <p:spPr>
          <a:xfrm>
            <a:off x="4633560" y="3462480"/>
            <a:ext cx="0" cy="762840"/>
          </a:xfrm>
          <a:prstGeom prst="line">
            <a:avLst/>
          </a:prstGeom>
          <a:ln>
            <a:solidFill>
              <a:srgbClr val="00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Line 8"/>
          <p:cNvSpPr/>
          <p:nvPr/>
        </p:nvSpPr>
        <p:spPr>
          <a:xfrm>
            <a:off x="1924920" y="3472560"/>
            <a:ext cx="0" cy="762840"/>
          </a:xfrm>
          <a:prstGeom prst="line">
            <a:avLst/>
          </a:prstGeom>
          <a:ln>
            <a:solidFill>
              <a:srgbClr val="00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TextShape 9"/>
          <p:cNvSpPr txBox="1"/>
          <p:nvPr/>
        </p:nvSpPr>
        <p:spPr>
          <a:xfrm>
            <a:off x="1208520" y="6247080"/>
            <a:ext cx="1053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A) T2w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Shape 10"/>
          <p:cNvSpPr txBox="1"/>
          <p:nvPr/>
        </p:nvSpPr>
        <p:spPr>
          <a:xfrm>
            <a:off x="4008240" y="6247080"/>
            <a:ext cx="10533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B) T1w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TextShape 11"/>
          <p:cNvSpPr txBox="1"/>
          <p:nvPr/>
        </p:nvSpPr>
        <p:spPr>
          <a:xfrm>
            <a:off x="6770520" y="6247080"/>
            <a:ext cx="9111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9900"/>
                </a:solidFill>
                <a:latin typeface="Trebuchet MS"/>
              </a:rPr>
              <a:t>C) EPI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188280" y="1383120"/>
            <a:ext cx="8709840" cy="90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How far apart are the “source” and “base” dsets?  Do they overlap in the GUI?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concepts: dset overlap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3" name="" descr=""/>
          <p:cNvPicPr/>
          <p:nvPr/>
        </p:nvPicPr>
        <p:blipFill>
          <a:blip r:embed="rId1"/>
          <a:stretch/>
        </p:blipFill>
        <p:spPr>
          <a:xfrm>
            <a:off x="164520" y="2789280"/>
            <a:ext cx="2851920" cy="3383280"/>
          </a:xfrm>
          <a:prstGeom prst="rect">
            <a:avLst/>
          </a:prstGeom>
          <a:ln>
            <a:noFill/>
          </a:ln>
        </p:spPr>
      </p:pic>
      <p:pic>
        <p:nvPicPr>
          <p:cNvPr id="224" name="" descr=""/>
          <p:cNvPicPr/>
          <p:nvPr/>
        </p:nvPicPr>
        <p:blipFill>
          <a:blip r:embed="rId2"/>
          <a:stretch/>
        </p:blipFill>
        <p:spPr>
          <a:xfrm>
            <a:off x="3149640" y="2789280"/>
            <a:ext cx="2851920" cy="3383280"/>
          </a:xfrm>
          <a:prstGeom prst="rect">
            <a:avLst/>
          </a:prstGeom>
          <a:ln>
            <a:noFill/>
          </a:ln>
        </p:spPr>
      </p:pic>
      <p:pic>
        <p:nvPicPr>
          <p:cNvPr id="225" name="" descr=""/>
          <p:cNvPicPr/>
          <p:nvPr/>
        </p:nvPicPr>
        <p:blipFill>
          <a:blip r:embed="rId3"/>
          <a:stretch/>
        </p:blipFill>
        <p:spPr>
          <a:xfrm>
            <a:off x="6126120" y="2789280"/>
            <a:ext cx="2851920" cy="3383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88280" y="1383120"/>
            <a:ext cx="8831880" cy="90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How far apart are the “source” and “base” dsets?  Do they overlap in the GUI?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large differences in location, rotation, size, etc. can make alignment tricky. 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 greater the overlap/similarity of the dsets, the better the alignment prospects.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concepts: dset overlap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164880" y="2789640"/>
            <a:ext cx="2851920" cy="3383280"/>
          </a:xfrm>
          <a:prstGeom prst="rect">
            <a:avLst/>
          </a:prstGeom>
          <a:ln>
            <a:noFill/>
          </a:ln>
        </p:spPr>
      </p:pic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3150000" y="2789640"/>
            <a:ext cx="2851920" cy="3383280"/>
          </a:xfrm>
          <a:prstGeom prst="rect">
            <a:avLst/>
          </a:prstGeom>
          <a:ln>
            <a:noFill/>
          </a:ln>
        </p:spPr>
      </p:pic>
      <p:pic>
        <p:nvPicPr>
          <p:cNvPr id="230" name="" descr=""/>
          <p:cNvPicPr/>
          <p:nvPr/>
        </p:nvPicPr>
        <p:blipFill>
          <a:blip r:embed="rId3"/>
          <a:stretch/>
        </p:blipFill>
        <p:spPr>
          <a:xfrm>
            <a:off x="6126480" y="2789640"/>
            <a:ext cx="2851920" cy="3383280"/>
          </a:xfrm>
          <a:prstGeom prst="rect">
            <a:avLst/>
          </a:prstGeom>
          <a:ln>
            <a:noFill/>
          </a:ln>
        </p:spPr>
      </p:pic>
      <p:sp>
        <p:nvSpPr>
          <p:cNvPr id="231" name="TextShape 3"/>
          <p:cNvSpPr txBox="1"/>
          <p:nvPr/>
        </p:nvSpPr>
        <p:spPr>
          <a:xfrm>
            <a:off x="681840" y="2358360"/>
            <a:ext cx="2001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i="1" lang="en-US" sz="2000" spc="-1" strike="noStrike">
                <a:solidFill>
                  <a:srgbClr val="cc3300"/>
                </a:solidFill>
                <a:latin typeface="Trebuchet MS"/>
              </a:rPr>
              <a:t>large rotation!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TextShape 4"/>
          <p:cNvSpPr txBox="1"/>
          <p:nvPr/>
        </p:nvSpPr>
        <p:spPr>
          <a:xfrm>
            <a:off x="3596760" y="2358360"/>
            <a:ext cx="22705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i="1" lang="en-US" sz="2000" spc="-1" strike="noStrike">
                <a:solidFill>
                  <a:srgbClr val="ff0000"/>
                </a:solidFill>
                <a:latin typeface="Trebuchet MS"/>
              </a:rPr>
              <a:t>large translation!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TextShape 5"/>
          <p:cNvSpPr txBox="1"/>
          <p:nvPr/>
        </p:nvSpPr>
        <p:spPr>
          <a:xfrm>
            <a:off x="6444720" y="2358360"/>
            <a:ext cx="21945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7826"/>
                </a:solidFill>
                <a:latin typeface="Trebuchet MS"/>
              </a:rPr>
              <a:t>pretty darn close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Shape 6"/>
          <p:cNvSpPr txBox="1"/>
          <p:nvPr/>
        </p:nvSpPr>
        <p:spPr>
          <a:xfrm>
            <a:off x="188280" y="6189120"/>
            <a:ext cx="8955720" cy="608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deal with large relative differences, one might need to use additional preprocessing steps or options for the alignment programs. </a:t>
            </a:r>
            <a:r>
              <a:rPr b="0" lang="en-US" sz="1700" spc="-1" strike="noStrike">
                <a:solidFill>
                  <a:srgbClr val="666666"/>
                </a:solidFill>
                <a:latin typeface="Trebuchet MS"/>
                <a:ea typeface="msmincho"/>
              </a:rPr>
              <a:t>[</a:t>
            </a:r>
            <a:r>
              <a:rPr b="0" i="1" lang="en-US" sz="1700" spc="-1" strike="noStrike">
                <a:solidFill>
                  <a:srgbClr val="666666"/>
                </a:solidFill>
                <a:latin typeface="Trebuchet MS"/>
                <a:ea typeface="msmincho"/>
              </a:rPr>
              <a:t>See S1 at end of slides for image script.</a:t>
            </a:r>
            <a:r>
              <a:rPr b="0" lang="en-US" sz="1700" spc="-1" strike="noStrike">
                <a:solidFill>
                  <a:srgbClr val="666666"/>
                </a:solidFill>
                <a:latin typeface="Trebuchet MS"/>
                <a:ea typeface="msmincho"/>
              </a:rPr>
              <a:t>]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How is alignment transformation calculated?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365760" y="1463040"/>
            <a:ext cx="8639280" cy="487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 fundamental aspects are the same across the tools: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Take two images, a base (=reference) and source (=to be adjusted)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1) quantify “how similar” they are,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2) if they are “similar enough,” then stop;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 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otherwise, tweak/perturb the source image,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3) quantify “how similar” the new source and base are, … [repeat]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How is alignment transformation calculated?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365760" y="1463040"/>
            <a:ext cx="8802000" cy="487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The fundamental aspects are the same across the tools: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Take two images, a base (=reference) and source (=to be adjusted)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1) quantify “how similar” they are,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2) if they are “similar enough,” then stop;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    </a:t>
            </a: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otherwise, tweak/perturb the source image,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3) quantify “how similar” the new source and base are, … [repeat]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quantify how similar dsets are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we need a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cost function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cost function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is how we take values from both dsets and make an overall assessment of a desired property; different functions yield different alignments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For example, could: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reward similarity or when peak values line up (e.g., for matching contrasts)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reward when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anti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-peaks line up (e.g., for opposite contrasts)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Cost functions in AFNI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342000" y="1504800"/>
            <a:ext cx="8639280" cy="487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re are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many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cost functions in AFNI, from historical development/evolution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but there are just a few we now recommend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(from 3dAllineate’s help):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“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lpa”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is basic choice for vols with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similar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contrast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“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lpc”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is basic choice for vols with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differing/opposite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contrast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and “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lpc+ZZ”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might be even better for awkward cases: robuster, but slower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(“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ls”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is okay for simple EPI-EPI alignment in 3dvolreg)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TextShape 3"/>
          <p:cNvSpPr txBox="1"/>
          <p:nvPr/>
        </p:nvSpPr>
        <p:spPr>
          <a:xfrm>
            <a:off x="765720" y="2129040"/>
            <a:ext cx="8006760" cy="314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ls  :: 1 - abs(Pearson correlation coefficient)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sp  :: 1 - abs(Spearman correlation coefficient)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mi  :: - Mutual Information = H(base,source)-H(base)-H(source)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crM :: 1 - abs[ CR(base,source) * CR(source,base) ]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nmi :: 1/Normalized MI = H(base,source)/[H(base)+H(source)]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je  :: H(base,source) = joint entropy of image pair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hel :: - Hellinger distance(base,source)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crA :: 1 - abs[ CR(base,source) + CR(source,base) ]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crU :: CR(source,base) = Var(source|base) / Var(source)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lss :: Pearson correlation coefficient between image pair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1" lang="en-US" sz="1400" spc="-1" strike="noStrike">
                <a:solidFill>
                  <a:srgbClr val="000099"/>
                </a:solidFill>
                <a:latin typeface="Andale Mono"/>
              </a:rPr>
              <a:t>lpc :: nonlinear average of Pearson cc over local neighborhoods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1" lang="en-US" sz="1400" spc="-1" strike="noStrike">
                <a:solidFill>
                  <a:srgbClr val="000099"/>
                </a:solidFill>
                <a:latin typeface="Andale Mono"/>
              </a:rPr>
              <a:t>lpa :: 1 - abs(lpc)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1" lang="en-US" sz="1400" spc="-1" strike="noStrike">
                <a:solidFill>
                  <a:srgbClr val="000099"/>
                </a:solidFill>
                <a:latin typeface="Andale Mono"/>
              </a:rPr>
              <a:t>lpc+:: lpc + hel + mi + nmi + crA + overlap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   </a:t>
            </a:r>
            <a:r>
              <a:rPr b="0" lang="en-US" sz="1400" spc="-1" strike="noStrike">
                <a:solidFill>
                  <a:srgbClr val="000099"/>
                </a:solidFill>
                <a:latin typeface="Andale Mono"/>
              </a:rPr>
              <a:t>ncd :: mutual compressibility (via zlib) -- doesn't work yet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1150920" y="4274640"/>
            <a:ext cx="7263000" cy="671040"/>
          </a:xfrm>
          <a:prstGeom prst="rect">
            <a:avLst/>
          </a:prstGeom>
          <a:noFill/>
          <a:ln w="36720">
            <a:solidFill>
              <a:srgbClr val="ff00c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Cost functions in AFNI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342000" y="1504800"/>
            <a:ext cx="8639280" cy="487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“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lpc”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in action, EPI-to-anat (olay: edges from same EPI slice;  ulay: matched anat):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5" name="TextShape 3"/>
          <p:cNvSpPr txBox="1"/>
          <p:nvPr/>
        </p:nvSpPr>
        <p:spPr>
          <a:xfrm>
            <a:off x="3413520" y="6427080"/>
            <a:ext cx="5730480" cy="39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000000"/>
                </a:solidFill>
                <a:latin typeface="Trebuchet MS"/>
              </a:rPr>
              <a:t>ZS Saad, DR Glen, G Chen, MS Beauchamp, R Desai, RW Cox (2009).  A new method for improving functional-to-structural MRI alignment using local Pearson correlation.  NeuroImage 44: 839-848.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1146600" y="1855080"/>
            <a:ext cx="6885360" cy="457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How is alignment transformation calculated?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365760" y="1463040"/>
            <a:ext cx="8802000" cy="487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The fundamental aspects are the same across the tools: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Take two images, a base (=reference) and source (=to be adjusted)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1) quantify “how similar” they are,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2) if they are “similar enough,” then stop;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    </a:t>
            </a: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otherwise, tweak/perturb the source image,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3) quantify “how similar” the new source and base are, … [repeat]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To </a:t>
            </a:r>
            <a:r>
              <a:rPr b="0" i="1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quantify how similar dsets are</a:t>
            </a: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, we need a </a:t>
            </a:r>
            <a:r>
              <a:rPr b="1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cost function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the </a:t>
            </a:r>
            <a:r>
              <a:rPr b="1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cost function</a:t>
            </a: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 is how we take values from both dsets and make an overall assessment of a desired property; different functions yield different alignments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For example, could: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reward similarity or when peak values line up (e.g., for matching contrasts)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reward when </a:t>
            </a:r>
            <a:r>
              <a:rPr b="0" i="1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anti</a:t>
            </a:r>
            <a:r>
              <a:rPr b="0" lang="en-US" sz="1700" spc="-1" strike="noStrike">
                <a:solidFill>
                  <a:srgbClr val="999999"/>
                </a:solidFill>
                <a:latin typeface="Trebuchet MS"/>
                <a:ea typeface="msmincho"/>
              </a:rPr>
              <a:t>-peaks line up (e.g., for opposite contrasts)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tweak/perturb the source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we need to know what kind of parameters to change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rotations, translations, shear, scaling, higher order (determined by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degrees of freedom)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and whether we are matching entire FOV or smaller pieces (family: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linear/affine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or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nonlinear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343080" y="609480"/>
            <a:ext cx="48387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View inside </a:t>
            </a:r>
            <a:r>
              <a:rPr b="0" i="1" lang="en-US" sz="2400" spc="-1" strike="noStrike">
                <a:solidFill>
                  <a:srgbClr val="000000"/>
                </a:solidFill>
                <a:latin typeface="Trebuchet MS"/>
              </a:rPr>
              <a:t>alignment </a:t>
            </a: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process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5653080" y="-589320"/>
            <a:ext cx="3504240" cy="516600"/>
          </a:xfrm>
          <a:custGeom>
            <a:avLst/>
            <a:gdLst/>
            <a:ahLst/>
            <a:rect l="l" t="t" r="r" b="b"/>
            <a:pathLst>
              <a:path w="5982" h="1395">
                <a:moveTo>
                  <a:pt x="0" y="0"/>
                </a:moveTo>
                <a:lnTo>
                  <a:pt x="5982" y="0"/>
                </a:lnTo>
                <a:lnTo>
                  <a:pt x="5982" y="1395"/>
                </a:lnTo>
                <a:lnTo>
                  <a:pt x="0" y="1395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3"/>
          <p:cNvSpPr/>
          <p:nvPr/>
        </p:nvSpPr>
        <p:spPr>
          <a:xfrm>
            <a:off x="7224120" y="2876040"/>
            <a:ext cx="1676520" cy="731880"/>
          </a:xfrm>
          <a:custGeom>
            <a:avLst/>
            <a:gdLst/>
            <a:ahLst/>
            <a:rect l="0" t="0" r="r" b="b"/>
            <a:pathLst>
              <a:path w="4659" h="2035">
                <a:moveTo>
                  <a:pt x="339" y="0"/>
                </a:moveTo>
                <a:lnTo>
                  <a:pt x="339" y="0"/>
                </a:lnTo>
                <a:cubicBezTo>
                  <a:pt x="279" y="0"/>
                  <a:pt x="221" y="16"/>
                  <a:pt x="170" y="45"/>
                </a:cubicBezTo>
                <a:cubicBezTo>
                  <a:pt x="118" y="75"/>
                  <a:pt x="75" y="118"/>
                  <a:pt x="45" y="170"/>
                </a:cubicBezTo>
                <a:cubicBezTo>
                  <a:pt x="16" y="221"/>
                  <a:pt x="0" y="279"/>
                  <a:pt x="0" y="339"/>
                </a:cubicBezTo>
                <a:lnTo>
                  <a:pt x="0" y="1695"/>
                </a:lnTo>
                <a:lnTo>
                  <a:pt x="0" y="1695"/>
                </a:lnTo>
                <a:cubicBezTo>
                  <a:pt x="0" y="1755"/>
                  <a:pt x="16" y="1813"/>
                  <a:pt x="45" y="1865"/>
                </a:cubicBezTo>
                <a:cubicBezTo>
                  <a:pt x="75" y="1916"/>
                  <a:pt x="118" y="1959"/>
                  <a:pt x="170" y="1989"/>
                </a:cubicBezTo>
                <a:cubicBezTo>
                  <a:pt x="221" y="2018"/>
                  <a:pt x="279" y="2034"/>
                  <a:pt x="339" y="2034"/>
                </a:cubicBezTo>
                <a:lnTo>
                  <a:pt x="4319" y="2034"/>
                </a:lnTo>
                <a:lnTo>
                  <a:pt x="4319" y="2034"/>
                </a:lnTo>
                <a:cubicBezTo>
                  <a:pt x="4379" y="2034"/>
                  <a:pt x="4437" y="2018"/>
                  <a:pt x="4489" y="1989"/>
                </a:cubicBezTo>
                <a:cubicBezTo>
                  <a:pt x="4540" y="1959"/>
                  <a:pt x="4583" y="1916"/>
                  <a:pt x="4613" y="1865"/>
                </a:cubicBezTo>
                <a:cubicBezTo>
                  <a:pt x="4642" y="1813"/>
                  <a:pt x="4658" y="1755"/>
                  <a:pt x="4658" y="1695"/>
                </a:cubicBezTo>
                <a:lnTo>
                  <a:pt x="4658" y="339"/>
                </a:lnTo>
                <a:lnTo>
                  <a:pt x="4658" y="339"/>
                </a:lnTo>
                <a:lnTo>
                  <a:pt x="4658" y="339"/>
                </a:lnTo>
                <a:cubicBezTo>
                  <a:pt x="4658" y="279"/>
                  <a:pt x="4642" y="221"/>
                  <a:pt x="4613" y="170"/>
                </a:cubicBezTo>
                <a:cubicBezTo>
                  <a:pt x="4583" y="118"/>
                  <a:pt x="4540" y="75"/>
                  <a:pt x="4489" y="45"/>
                </a:cubicBezTo>
                <a:cubicBezTo>
                  <a:pt x="4437" y="16"/>
                  <a:pt x="4379" y="0"/>
                  <a:pt x="4319" y="0"/>
                </a:cubicBezTo>
                <a:lnTo>
                  <a:pt x="339" y="0"/>
                </a:lnTo>
              </a:path>
            </a:pathLst>
          </a:custGeom>
          <a:solidFill>
            <a:srgbClr val="4f5465">
              <a:alpha val="30000"/>
            </a:srgbClr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4"/>
          <p:cNvSpPr/>
          <p:nvPr/>
        </p:nvSpPr>
        <p:spPr>
          <a:xfrm>
            <a:off x="6889320" y="2876040"/>
            <a:ext cx="1676160" cy="731880"/>
          </a:xfrm>
          <a:custGeom>
            <a:avLst/>
            <a:gdLst/>
            <a:ahLst/>
            <a:rect l="0" t="0" r="r" b="b"/>
            <a:pathLst>
              <a:path w="4658" h="2035">
                <a:moveTo>
                  <a:pt x="339" y="0"/>
                </a:moveTo>
                <a:lnTo>
                  <a:pt x="339" y="0"/>
                </a:lnTo>
                <a:cubicBezTo>
                  <a:pt x="279" y="0"/>
                  <a:pt x="221" y="16"/>
                  <a:pt x="170" y="45"/>
                </a:cubicBezTo>
                <a:cubicBezTo>
                  <a:pt x="118" y="75"/>
                  <a:pt x="75" y="118"/>
                  <a:pt x="45" y="170"/>
                </a:cubicBezTo>
                <a:cubicBezTo>
                  <a:pt x="16" y="221"/>
                  <a:pt x="0" y="279"/>
                  <a:pt x="0" y="339"/>
                </a:cubicBezTo>
                <a:lnTo>
                  <a:pt x="0" y="1695"/>
                </a:lnTo>
                <a:lnTo>
                  <a:pt x="0" y="1695"/>
                </a:lnTo>
                <a:cubicBezTo>
                  <a:pt x="0" y="1755"/>
                  <a:pt x="16" y="1813"/>
                  <a:pt x="45" y="1865"/>
                </a:cubicBezTo>
                <a:cubicBezTo>
                  <a:pt x="75" y="1916"/>
                  <a:pt x="118" y="1959"/>
                  <a:pt x="170" y="1989"/>
                </a:cubicBezTo>
                <a:cubicBezTo>
                  <a:pt x="221" y="2018"/>
                  <a:pt x="279" y="2034"/>
                  <a:pt x="339" y="2034"/>
                </a:cubicBezTo>
                <a:lnTo>
                  <a:pt x="4318" y="2034"/>
                </a:lnTo>
                <a:lnTo>
                  <a:pt x="4318" y="2034"/>
                </a:lnTo>
                <a:cubicBezTo>
                  <a:pt x="4378" y="2034"/>
                  <a:pt x="4436" y="2018"/>
                  <a:pt x="4488" y="1989"/>
                </a:cubicBezTo>
                <a:cubicBezTo>
                  <a:pt x="4539" y="1959"/>
                  <a:pt x="4582" y="1916"/>
                  <a:pt x="4612" y="1865"/>
                </a:cubicBezTo>
                <a:cubicBezTo>
                  <a:pt x="4641" y="1813"/>
                  <a:pt x="4657" y="1755"/>
                  <a:pt x="4657" y="1695"/>
                </a:cubicBezTo>
                <a:lnTo>
                  <a:pt x="4657" y="339"/>
                </a:lnTo>
                <a:lnTo>
                  <a:pt x="4657" y="339"/>
                </a:lnTo>
                <a:lnTo>
                  <a:pt x="4657" y="339"/>
                </a:lnTo>
                <a:cubicBezTo>
                  <a:pt x="4657" y="279"/>
                  <a:pt x="4641" y="221"/>
                  <a:pt x="4612" y="170"/>
                </a:cubicBezTo>
                <a:cubicBezTo>
                  <a:pt x="4582" y="118"/>
                  <a:pt x="4539" y="75"/>
                  <a:pt x="4488" y="45"/>
                </a:cubicBezTo>
                <a:cubicBezTo>
                  <a:pt x="4436" y="16"/>
                  <a:pt x="4378" y="0"/>
                  <a:pt x="4318" y="0"/>
                </a:cubicBezTo>
                <a:lnTo>
                  <a:pt x="339" y="0"/>
                </a:lnTo>
              </a:path>
            </a:pathLst>
          </a:custGeom>
          <a:solidFill>
            <a:srgbClr val="4f5465">
              <a:alpha val="30000"/>
            </a:srgbClr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5"/>
          <p:cNvSpPr/>
          <p:nvPr/>
        </p:nvSpPr>
        <p:spPr>
          <a:xfrm>
            <a:off x="6390720" y="2876040"/>
            <a:ext cx="1676520" cy="731880"/>
          </a:xfrm>
          <a:custGeom>
            <a:avLst/>
            <a:gdLst/>
            <a:ahLst/>
            <a:rect l="0" t="0" r="r" b="b"/>
            <a:pathLst>
              <a:path w="4659" h="2035">
                <a:moveTo>
                  <a:pt x="339" y="0"/>
                </a:moveTo>
                <a:lnTo>
                  <a:pt x="339" y="0"/>
                </a:lnTo>
                <a:cubicBezTo>
                  <a:pt x="279" y="0"/>
                  <a:pt x="221" y="16"/>
                  <a:pt x="170" y="45"/>
                </a:cubicBezTo>
                <a:cubicBezTo>
                  <a:pt x="118" y="75"/>
                  <a:pt x="75" y="118"/>
                  <a:pt x="45" y="170"/>
                </a:cubicBezTo>
                <a:cubicBezTo>
                  <a:pt x="16" y="221"/>
                  <a:pt x="0" y="279"/>
                  <a:pt x="0" y="339"/>
                </a:cubicBezTo>
                <a:lnTo>
                  <a:pt x="0" y="1695"/>
                </a:lnTo>
                <a:lnTo>
                  <a:pt x="0" y="1695"/>
                </a:lnTo>
                <a:cubicBezTo>
                  <a:pt x="0" y="1755"/>
                  <a:pt x="16" y="1813"/>
                  <a:pt x="45" y="1865"/>
                </a:cubicBezTo>
                <a:cubicBezTo>
                  <a:pt x="75" y="1916"/>
                  <a:pt x="118" y="1959"/>
                  <a:pt x="170" y="1989"/>
                </a:cubicBezTo>
                <a:cubicBezTo>
                  <a:pt x="221" y="2018"/>
                  <a:pt x="279" y="2034"/>
                  <a:pt x="339" y="2034"/>
                </a:cubicBezTo>
                <a:lnTo>
                  <a:pt x="4319" y="2034"/>
                </a:lnTo>
                <a:lnTo>
                  <a:pt x="4319" y="2034"/>
                </a:lnTo>
                <a:cubicBezTo>
                  <a:pt x="4379" y="2034"/>
                  <a:pt x="4437" y="2018"/>
                  <a:pt x="4489" y="1989"/>
                </a:cubicBezTo>
                <a:cubicBezTo>
                  <a:pt x="4540" y="1959"/>
                  <a:pt x="4583" y="1916"/>
                  <a:pt x="4613" y="1865"/>
                </a:cubicBezTo>
                <a:cubicBezTo>
                  <a:pt x="4642" y="1813"/>
                  <a:pt x="4658" y="1755"/>
                  <a:pt x="4658" y="1695"/>
                </a:cubicBezTo>
                <a:lnTo>
                  <a:pt x="4658" y="339"/>
                </a:lnTo>
                <a:lnTo>
                  <a:pt x="4658" y="339"/>
                </a:lnTo>
                <a:lnTo>
                  <a:pt x="4658" y="339"/>
                </a:lnTo>
                <a:cubicBezTo>
                  <a:pt x="4658" y="279"/>
                  <a:pt x="4642" y="221"/>
                  <a:pt x="4613" y="170"/>
                </a:cubicBezTo>
                <a:cubicBezTo>
                  <a:pt x="4583" y="118"/>
                  <a:pt x="4540" y="75"/>
                  <a:pt x="4489" y="45"/>
                </a:cubicBezTo>
                <a:cubicBezTo>
                  <a:pt x="4437" y="16"/>
                  <a:pt x="4379" y="0"/>
                  <a:pt x="4319" y="0"/>
                </a:cubicBezTo>
                <a:lnTo>
                  <a:pt x="339" y="0"/>
                </a:lnTo>
              </a:path>
            </a:pathLst>
          </a:custGeom>
          <a:solidFill>
            <a:srgbClr val="4f5465">
              <a:alpha val="30000"/>
            </a:srgbClr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54" name="Line 6"/>
          <p:cNvCxnSpPr/>
          <p:nvPr/>
        </p:nvCxnSpPr>
        <p:spPr>
          <a:xfrm flipH="1">
            <a:off x="6713280" y="2468520"/>
            <a:ext cx="720" cy="40860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sp>
        <p:nvSpPr>
          <p:cNvPr id="255" name="CustomShape 7"/>
          <p:cNvSpPr/>
          <p:nvPr/>
        </p:nvSpPr>
        <p:spPr>
          <a:xfrm>
            <a:off x="5869800" y="142920"/>
            <a:ext cx="1687320" cy="649080"/>
          </a:xfrm>
          <a:custGeom>
            <a:avLst/>
            <a:gdLst/>
            <a:ahLst/>
            <a:rect l="0" t="0" r="r" b="b"/>
            <a:pathLst>
              <a:path w="4689" h="1805">
                <a:moveTo>
                  <a:pt x="300" y="0"/>
                </a:moveTo>
                <a:lnTo>
                  <a:pt x="301" y="0"/>
                </a:lnTo>
                <a:cubicBezTo>
                  <a:pt x="248" y="0"/>
                  <a:pt x="196" y="14"/>
                  <a:pt x="150" y="40"/>
                </a:cubicBezTo>
                <a:cubicBezTo>
                  <a:pt x="105" y="67"/>
                  <a:pt x="67" y="105"/>
                  <a:pt x="40" y="150"/>
                </a:cubicBezTo>
                <a:cubicBezTo>
                  <a:pt x="14" y="196"/>
                  <a:pt x="0" y="248"/>
                  <a:pt x="0" y="301"/>
                </a:cubicBezTo>
                <a:lnTo>
                  <a:pt x="0" y="1503"/>
                </a:lnTo>
                <a:lnTo>
                  <a:pt x="0" y="1503"/>
                </a:lnTo>
                <a:cubicBezTo>
                  <a:pt x="0" y="1556"/>
                  <a:pt x="14" y="1608"/>
                  <a:pt x="40" y="1654"/>
                </a:cubicBezTo>
                <a:cubicBezTo>
                  <a:pt x="67" y="1699"/>
                  <a:pt x="105" y="1737"/>
                  <a:pt x="150" y="1764"/>
                </a:cubicBezTo>
                <a:cubicBezTo>
                  <a:pt x="196" y="1790"/>
                  <a:pt x="248" y="1804"/>
                  <a:pt x="301" y="1804"/>
                </a:cubicBezTo>
                <a:lnTo>
                  <a:pt x="4387" y="1804"/>
                </a:lnTo>
                <a:lnTo>
                  <a:pt x="4387" y="1804"/>
                </a:lnTo>
                <a:cubicBezTo>
                  <a:pt x="4440" y="1804"/>
                  <a:pt x="4492" y="1790"/>
                  <a:pt x="4538" y="1764"/>
                </a:cubicBezTo>
                <a:cubicBezTo>
                  <a:pt x="4583" y="1737"/>
                  <a:pt x="4621" y="1699"/>
                  <a:pt x="4648" y="1654"/>
                </a:cubicBezTo>
                <a:cubicBezTo>
                  <a:pt x="4674" y="1608"/>
                  <a:pt x="4688" y="1556"/>
                  <a:pt x="4688" y="1503"/>
                </a:cubicBezTo>
                <a:lnTo>
                  <a:pt x="4688" y="300"/>
                </a:lnTo>
                <a:lnTo>
                  <a:pt x="4688" y="301"/>
                </a:lnTo>
                <a:lnTo>
                  <a:pt x="4688" y="301"/>
                </a:lnTo>
                <a:cubicBezTo>
                  <a:pt x="4688" y="248"/>
                  <a:pt x="4674" y="196"/>
                  <a:pt x="4648" y="150"/>
                </a:cubicBezTo>
                <a:cubicBezTo>
                  <a:pt x="4621" y="105"/>
                  <a:pt x="4583" y="67"/>
                  <a:pt x="4538" y="40"/>
                </a:cubicBezTo>
                <a:cubicBezTo>
                  <a:pt x="4492" y="14"/>
                  <a:pt x="4440" y="0"/>
                  <a:pt x="4387" y="0"/>
                </a:cubicBezTo>
                <a:lnTo>
                  <a:pt x="300" y="0"/>
                </a:lnTo>
              </a:path>
            </a:pathLst>
          </a:custGeom>
          <a:solidFill>
            <a:srgbClr val="99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8"/>
          <p:cNvSpPr/>
          <p:nvPr/>
        </p:nvSpPr>
        <p:spPr>
          <a:xfrm>
            <a:off x="6059520" y="167040"/>
            <a:ext cx="1461600" cy="5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Preprocess – mask, weight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CustomShape 9"/>
          <p:cNvSpPr/>
          <p:nvPr/>
        </p:nvSpPr>
        <p:spPr>
          <a:xfrm>
            <a:off x="5844240" y="1819440"/>
            <a:ext cx="1738440" cy="649080"/>
          </a:xfrm>
          <a:prstGeom prst="flowChartDecision">
            <a:avLst/>
          </a:prstGeom>
          <a:solidFill>
            <a:srgbClr val="99ffff"/>
          </a:solidFill>
          <a:ln cap="sq"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10"/>
          <p:cNvSpPr/>
          <p:nvPr/>
        </p:nvSpPr>
        <p:spPr>
          <a:xfrm>
            <a:off x="6181200" y="1930320"/>
            <a:ext cx="117792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twopass?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9" name="CustomShape 11"/>
          <p:cNvSpPr/>
          <p:nvPr/>
        </p:nvSpPr>
        <p:spPr>
          <a:xfrm>
            <a:off x="7863840" y="1595520"/>
            <a:ext cx="1168560" cy="1076400"/>
          </a:xfrm>
          <a:custGeom>
            <a:avLst/>
            <a:gdLst/>
            <a:ahLst/>
            <a:rect l="0" t="0" r="r" b="b"/>
            <a:pathLst>
              <a:path w="3248" h="2992">
                <a:moveTo>
                  <a:pt x="498" y="0"/>
                </a:moveTo>
                <a:lnTo>
                  <a:pt x="499" y="0"/>
                </a:lnTo>
                <a:cubicBezTo>
                  <a:pt x="411" y="0"/>
                  <a:pt x="325" y="23"/>
                  <a:pt x="249" y="67"/>
                </a:cubicBezTo>
                <a:cubicBezTo>
                  <a:pt x="173" y="111"/>
                  <a:pt x="111" y="173"/>
                  <a:pt x="67" y="249"/>
                </a:cubicBezTo>
                <a:cubicBezTo>
                  <a:pt x="23" y="325"/>
                  <a:pt x="0" y="411"/>
                  <a:pt x="0" y="499"/>
                </a:cubicBezTo>
                <a:lnTo>
                  <a:pt x="0" y="2492"/>
                </a:lnTo>
                <a:lnTo>
                  <a:pt x="0" y="2493"/>
                </a:lnTo>
                <a:cubicBezTo>
                  <a:pt x="0" y="2580"/>
                  <a:pt x="23" y="2666"/>
                  <a:pt x="67" y="2742"/>
                </a:cubicBezTo>
                <a:cubicBezTo>
                  <a:pt x="111" y="2818"/>
                  <a:pt x="173" y="2880"/>
                  <a:pt x="249" y="2924"/>
                </a:cubicBezTo>
                <a:cubicBezTo>
                  <a:pt x="325" y="2968"/>
                  <a:pt x="411" y="2991"/>
                  <a:pt x="499" y="2991"/>
                </a:cubicBezTo>
                <a:lnTo>
                  <a:pt x="2748" y="2991"/>
                </a:lnTo>
                <a:lnTo>
                  <a:pt x="2749" y="2991"/>
                </a:lnTo>
                <a:cubicBezTo>
                  <a:pt x="2836" y="2991"/>
                  <a:pt x="2922" y="2968"/>
                  <a:pt x="2998" y="2924"/>
                </a:cubicBezTo>
                <a:cubicBezTo>
                  <a:pt x="3074" y="2880"/>
                  <a:pt x="3136" y="2818"/>
                  <a:pt x="3180" y="2742"/>
                </a:cubicBezTo>
                <a:cubicBezTo>
                  <a:pt x="3224" y="2666"/>
                  <a:pt x="3247" y="2580"/>
                  <a:pt x="3247" y="2493"/>
                </a:cubicBezTo>
                <a:lnTo>
                  <a:pt x="3246" y="498"/>
                </a:lnTo>
                <a:lnTo>
                  <a:pt x="3247" y="499"/>
                </a:lnTo>
                <a:lnTo>
                  <a:pt x="3247" y="499"/>
                </a:lnTo>
                <a:cubicBezTo>
                  <a:pt x="3247" y="411"/>
                  <a:pt x="3224" y="325"/>
                  <a:pt x="3180" y="249"/>
                </a:cubicBezTo>
                <a:cubicBezTo>
                  <a:pt x="3136" y="173"/>
                  <a:pt x="3074" y="111"/>
                  <a:pt x="2998" y="67"/>
                </a:cubicBezTo>
                <a:cubicBezTo>
                  <a:pt x="2922" y="23"/>
                  <a:pt x="2836" y="0"/>
                  <a:pt x="2749" y="0"/>
                </a:cubicBezTo>
                <a:lnTo>
                  <a:pt x="498" y="0"/>
                </a:lnTo>
              </a:path>
            </a:pathLst>
          </a:custGeom>
          <a:solidFill>
            <a:srgbClr val="99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12"/>
          <p:cNvSpPr/>
          <p:nvPr/>
        </p:nvSpPr>
        <p:spPr>
          <a:xfrm>
            <a:off x="7833600" y="1655640"/>
            <a:ext cx="1310400" cy="946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1400" spc="-1" strike="noStrike">
                <a:solidFill>
                  <a:srgbClr val="000000"/>
                </a:solidFill>
                <a:latin typeface="Trebuchet MS"/>
              </a:rPr>
              <a:t>Lots of random guesses – follow best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CustomShape 13"/>
          <p:cNvSpPr/>
          <p:nvPr/>
        </p:nvSpPr>
        <p:spPr>
          <a:xfrm>
            <a:off x="5875200" y="2876760"/>
            <a:ext cx="1676520" cy="730080"/>
          </a:xfrm>
          <a:custGeom>
            <a:avLst/>
            <a:gdLst/>
            <a:ahLst/>
            <a:rect l="0" t="0" r="r" b="b"/>
            <a:pathLst>
              <a:path w="4659" h="2030">
                <a:moveTo>
                  <a:pt x="338" y="0"/>
                </a:moveTo>
                <a:lnTo>
                  <a:pt x="338" y="0"/>
                </a:lnTo>
                <a:cubicBezTo>
                  <a:pt x="279" y="0"/>
                  <a:pt x="220" y="16"/>
                  <a:pt x="169" y="45"/>
                </a:cubicBezTo>
                <a:cubicBezTo>
                  <a:pt x="118" y="75"/>
                  <a:pt x="75" y="118"/>
                  <a:pt x="45" y="169"/>
                </a:cubicBezTo>
                <a:cubicBezTo>
                  <a:pt x="16" y="220"/>
                  <a:pt x="0" y="279"/>
                  <a:pt x="0" y="338"/>
                </a:cubicBezTo>
                <a:lnTo>
                  <a:pt x="0" y="1690"/>
                </a:lnTo>
                <a:lnTo>
                  <a:pt x="0" y="1691"/>
                </a:lnTo>
                <a:cubicBezTo>
                  <a:pt x="0" y="1750"/>
                  <a:pt x="16" y="1809"/>
                  <a:pt x="45" y="1860"/>
                </a:cubicBezTo>
                <a:cubicBezTo>
                  <a:pt x="75" y="1911"/>
                  <a:pt x="118" y="1954"/>
                  <a:pt x="169" y="1984"/>
                </a:cubicBezTo>
                <a:cubicBezTo>
                  <a:pt x="220" y="2013"/>
                  <a:pt x="279" y="2029"/>
                  <a:pt x="338" y="2029"/>
                </a:cubicBezTo>
                <a:lnTo>
                  <a:pt x="4319" y="2029"/>
                </a:lnTo>
                <a:lnTo>
                  <a:pt x="4320" y="2029"/>
                </a:lnTo>
                <a:cubicBezTo>
                  <a:pt x="4379" y="2029"/>
                  <a:pt x="4438" y="2013"/>
                  <a:pt x="4489" y="1984"/>
                </a:cubicBezTo>
                <a:cubicBezTo>
                  <a:pt x="4540" y="1954"/>
                  <a:pt x="4583" y="1911"/>
                  <a:pt x="4613" y="1860"/>
                </a:cubicBezTo>
                <a:cubicBezTo>
                  <a:pt x="4642" y="1809"/>
                  <a:pt x="4658" y="1750"/>
                  <a:pt x="4658" y="1691"/>
                </a:cubicBezTo>
                <a:lnTo>
                  <a:pt x="4657" y="338"/>
                </a:lnTo>
                <a:lnTo>
                  <a:pt x="4658" y="338"/>
                </a:lnTo>
                <a:lnTo>
                  <a:pt x="4658" y="338"/>
                </a:lnTo>
                <a:cubicBezTo>
                  <a:pt x="4658" y="279"/>
                  <a:pt x="4642" y="220"/>
                  <a:pt x="4613" y="169"/>
                </a:cubicBezTo>
                <a:cubicBezTo>
                  <a:pt x="4583" y="118"/>
                  <a:pt x="4540" y="75"/>
                  <a:pt x="4489" y="45"/>
                </a:cubicBezTo>
                <a:cubicBezTo>
                  <a:pt x="4438" y="16"/>
                  <a:pt x="4379" y="0"/>
                  <a:pt x="4320" y="0"/>
                </a:cubicBezTo>
                <a:lnTo>
                  <a:pt x="338" y="0"/>
                </a:lnTo>
              </a:path>
            </a:pathLst>
          </a:custGeom>
          <a:solidFill>
            <a:srgbClr val="00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14"/>
          <p:cNvSpPr/>
          <p:nvPr/>
        </p:nvSpPr>
        <p:spPr>
          <a:xfrm>
            <a:off x="5760360" y="2951640"/>
            <a:ext cx="1941480" cy="5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Tweak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parameters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CustomShape 15"/>
          <p:cNvSpPr/>
          <p:nvPr/>
        </p:nvSpPr>
        <p:spPr>
          <a:xfrm>
            <a:off x="5494320" y="985680"/>
            <a:ext cx="2438280" cy="457200"/>
          </a:xfrm>
          <a:custGeom>
            <a:avLst/>
            <a:gdLst/>
            <a:ahLst/>
            <a:rect l="0" t="0" r="r" b="b"/>
            <a:pathLst>
              <a:path w="6775" h="1272">
                <a:moveTo>
                  <a:pt x="211" y="0"/>
                </a:moveTo>
                <a:lnTo>
                  <a:pt x="212" y="0"/>
                </a:lnTo>
                <a:cubicBezTo>
                  <a:pt x="175" y="0"/>
                  <a:pt x="138" y="10"/>
                  <a:pt x="106" y="28"/>
                </a:cubicBezTo>
                <a:cubicBezTo>
                  <a:pt x="74" y="47"/>
                  <a:pt x="47" y="74"/>
                  <a:pt x="28" y="106"/>
                </a:cubicBezTo>
                <a:cubicBezTo>
                  <a:pt x="10" y="138"/>
                  <a:pt x="0" y="175"/>
                  <a:pt x="0" y="212"/>
                </a:cubicBezTo>
                <a:lnTo>
                  <a:pt x="0" y="1059"/>
                </a:lnTo>
                <a:lnTo>
                  <a:pt x="0" y="1059"/>
                </a:lnTo>
                <a:cubicBezTo>
                  <a:pt x="0" y="1096"/>
                  <a:pt x="10" y="1133"/>
                  <a:pt x="28" y="1165"/>
                </a:cubicBezTo>
                <a:cubicBezTo>
                  <a:pt x="47" y="1197"/>
                  <a:pt x="74" y="1224"/>
                  <a:pt x="106" y="1243"/>
                </a:cubicBezTo>
                <a:cubicBezTo>
                  <a:pt x="138" y="1261"/>
                  <a:pt x="175" y="1271"/>
                  <a:pt x="212" y="1271"/>
                </a:cubicBezTo>
                <a:lnTo>
                  <a:pt x="6562" y="1271"/>
                </a:lnTo>
                <a:lnTo>
                  <a:pt x="6562" y="1271"/>
                </a:lnTo>
                <a:cubicBezTo>
                  <a:pt x="6599" y="1271"/>
                  <a:pt x="6636" y="1261"/>
                  <a:pt x="6668" y="1243"/>
                </a:cubicBezTo>
                <a:cubicBezTo>
                  <a:pt x="6700" y="1224"/>
                  <a:pt x="6727" y="1197"/>
                  <a:pt x="6746" y="1165"/>
                </a:cubicBezTo>
                <a:cubicBezTo>
                  <a:pt x="6764" y="1133"/>
                  <a:pt x="6774" y="1096"/>
                  <a:pt x="6774" y="1059"/>
                </a:cubicBezTo>
                <a:lnTo>
                  <a:pt x="6774" y="211"/>
                </a:lnTo>
                <a:lnTo>
                  <a:pt x="6774" y="212"/>
                </a:lnTo>
                <a:lnTo>
                  <a:pt x="6774" y="212"/>
                </a:lnTo>
                <a:cubicBezTo>
                  <a:pt x="6774" y="175"/>
                  <a:pt x="6764" y="138"/>
                  <a:pt x="6746" y="106"/>
                </a:cubicBezTo>
                <a:cubicBezTo>
                  <a:pt x="6727" y="74"/>
                  <a:pt x="6700" y="47"/>
                  <a:pt x="6668" y="28"/>
                </a:cubicBezTo>
                <a:cubicBezTo>
                  <a:pt x="6636" y="10"/>
                  <a:pt x="6599" y="0"/>
                  <a:pt x="6562" y="0"/>
                </a:cubicBezTo>
                <a:lnTo>
                  <a:pt x="211" y="0"/>
                </a:lnTo>
              </a:path>
            </a:pathLst>
          </a:custGeom>
          <a:solidFill>
            <a:srgbClr val="99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16"/>
          <p:cNvSpPr/>
          <p:nvPr/>
        </p:nvSpPr>
        <p:spPr>
          <a:xfrm>
            <a:off x="5466600" y="1031400"/>
            <a:ext cx="2548800" cy="33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Initial interpolation, cost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" name="CustomShape 17"/>
          <p:cNvSpPr/>
          <p:nvPr/>
        </p:nvSpPr>
        <p:spPr>
          <a:xfrm>
            <a:off x="5875200" y="3830760"/>
            <a:ext cx="1676520" cy="731880"/>
          </a:xfrm>
          <a:custGeom>
            <a:avLst/>
            <a:gdLst/>
            <a:ahLst/>
            <a:rect l="0" t="0" r="r" b="b"/>
            <a:pathLst>
              <a:path w="4659" h="2035">
                <a:moveTo>
                  <a:pt x="339" y="0"/>
                </a:moveTo>
                <a:lnTo>
                  <a:pt x="339" y="0"/>
                </a:lnTo>
                <a:cubicBezTo>
                  <a:pt x="279" y="0"/>
                  <a:pt x="221" y="16"/>
                  <a:pt x="170" y="45"/>
                </a:cubicBezTo>
                <a:cubicBezTo>
                  <a:pt x="118" y="75"/>
                  <a:pt x="75" y="118"/>
                  <a:pt x="45" y="170"/>
                </a:cubicBezTo>
                <a:cubicBezTo>
                  <a:pt x="16" y="221"/>
                  <a:pt x="0" y="279"/>
                  <a:pt x="0" y="339"/>
                </a:cubicBezTo>
                <a:lnTo>
                  <a:pt x="0" y="1695"/>
                </a:lnTo>
                <a:lnTo>
                  <a:pt x="0" y="1695"/>
                </a:lnTo>
                <a:cubicBezTo>
                  <a:pt x="0" y="1755"/>
                  <a:pt x="16" y="1813"/>
                  <a:pt x="45" y="1865"/>
                </a:cubicBezTo>
                <a:cubicBezTo>
                  <a:pt x="75" y="1916"/>
                  <a:pt x="118" y="1959"/>
                  <a:pt x="170" y="1989"/>
                </a:cubicBezTo>
                <a:cubicBezTo>
                  <a:pt x="221" y="2018"/>
                  <a:pt x="279" y="2034"/>
                  <a:pt x="339" y="2034"/>
                </a:cubicBezTo>
                <a:lnTo>
                  <a:pt x="4319" y="2034"/>
                </a:lnTo>
                <a:lnTo>
                  <a:pt x="4319" y="2034"/>
                </a:lnTo>
                <a:cubicBezTo>
                  <a:pt x="4379" y="2034"/>
                  <a:pt x="4437" y="2018"/>
                  <a:pt x="4489" y="1989"/>
                </a:cubicBezTo>
                <a:cubicBezTo>
                  <a:pt x="4540" y="1959"/>
                  <a:pt x="4583" y="1916"/>
                  <a:pt x="4613" y="1865"/>
                </a:cubicBezTo>
                <a:cubicBezTo>
                  <a:pt x="4642" y="1813"/>
                  <a:pt x="4658" y="1755"/>
                  <a:pt x="4658" y="1695"/>
                </a:cubicBezTo>
                <a:lnTo>
                  <a:pt x="4658" y="339"/>
                </a:lnTo>
                <a:lnTo>
                  <a:pt x="4658" y="339"/>
                </a:lnTo>
                <a:lnTo>
                  <a:pt x="4658" y="339"/>
                </a:lnTo>
                <a:cubicBezTo>
                  <a:pt x="4658" y="279"/>
                  <a:pt x="4642" y="221"/>
                  <a:pt x="4613" y="170"/>
                </a:cubicBezTo>
                <a:cubicBezTo>
                  <a:pt x="4583" y="118"/>
                  <a:pt x="4540" y="75"/>
                  <a:pt x="4489" y="45"/>
                </a:cubicBezTo>
                <a:cubicBezTo>
                  <a:pt x="4437" y="16"/>
                  <a:pt x="4379" y="0"/>
                  <a:pt x="4319" y="0"/>
                </a:cubicBezTo>
                <a:lnTo>
                  <a:pt x="339" y="0"/>
                </a:lnTo>
              </a:path>
            </a:pathLst>
          </a:custGeom>
          <a:solidFill>
            <a:srgbClr val="00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18"/>
          <p:cNvSpPr/>
          <p:nvPr/>
        </p:nvSpPr>
        <p:spPr>
          <a:xfrm>
            <a:off x="5990400" y="3890880"/>
            <a:ext cx="1406880" cy="5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Transform &amp; Interpolate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7" name="CustomShape 19"/>
          <p:cNvSpPr/>
          <p:nvPr/>
        </p:nvSpPr>
        <p:spPr>
          <a:xfrm>
            <a:off x="5875200" y="4765680"/>
            <a:ext cx="1676520" cy="538200"/>
          </a:xfrm>
          <a:custGeom>
            <a:avLst/>
            <a:gdLst/>
            <a:ahLst/>
            <a:rect l="0" t="0" r="r" b="b"/>
            <a:pathLst>
              <a:path w="4659" h="1497">
                <a:moveTo>
                  <a:pt x="249" y="0"/>
                </a:moveTo>
                <a:lnTo>
                  <a:pt x="249" y="0"/>
                </a:lnTo>
                <a:cubicBezTo>
                  <a:pt x="206" y="0"/>
                  <a:pt x="163" y="12"/>
                  <a:pt x="125" y="33"/>
                </a:cubicBezTo>
                <a:cubicBezTo>
                  <a:pt x="87" y="55"/>
                  <a:pt x="55" y="87"/>
                  <a:pt x="33" y="125"/>
                </a:cubicBezTo>
                <a:cubicBezTo>
                  <a:pt x="12" y="163"/>
                  <a:pt x="0" y="206"/>
                  <a:pt x="0" y="249"/>
                </a:cubicBezTo>
                <a:lnTo>
                  <a:pt x="0" y="1246"/>
                </a:lnTo>
                <a:lnTo>
                  <a:pt x="0" y="1247"/>
                </a:lnTo>
                <a:cubicBezTo>
                  <a:pt x="0" y="1290"/>
                  <a:pt x="12" y="1333"/>
                  <a:pt x="33" y="1371"/>
                </a:cubicBezTo>
                <a:cubicBezTo>
                  <a:pt x="55" y="1409"/>
                  <a:pt x="87" y="1441"/>
                  <a:pt x="125" y="1463"/>
                </a:cubicBezTo>
                <a:cubicBezTo>
                  <a:pt x="163" y="1484"/>
                  <a:pt x="206" y="1496"/>
                  <a:pt x="249" y="1496"/>
                </a:cubicBezTo>
                <a:lnTo>
                  <a:pt x="4408" y="1496"/>
                </a:lnTo>
                <a:lnTo>
                  <a:pt x="4409" y="1496"/>
                </a:lnTo>
                <a:cubicBezTo>
                  <a:pt x="4452" y="1496"/>
                  <a:pt x="4495" y="1484"/>
                  <a:pt x="4533" y="1463"/>
                </a:cubicBezTo>
                <a:cubicBezTo>
                  <a:pt x="4571" y="1441"/>
                  <a:pt x="4603" y="1409"/>
                  <a:pt x="4625" y="1371"/>
                </a:cubicBezTo>
                <a:cubicBezTo>
                  <a:pt x="4646" y="1333"/>
                  <a:pt x="4658" y="1290"/>
                  <a:pt x="4658" y="1247"/>
                </a:cubicBezTo>
                <a:lnTo>
                  <a:pt x="4658" y="249"/>
                </a:lnTo>
                <a:lnTo>
                  <a:pt x="4658" y="249"/>
                </a:lnTo>
                <a:lnTo>
                  <a:pt x="4658" y="249"/>
                </a:lnTo>
                <a:cubicBezTo>
                  <a:pt x="4658" y="206"/>
                  <a:pt x="4646" y="163"/>
                  <a:pt x="4625" y="125"/>
                </a:cubicBezTo>
                <a:cubicBezTo>
                  <a:pt x="4603" y="87"/>
                  <a:pt x="4571" y="55"/>
                  <a:pt x="4533" y="33"/>
                </a:cubicBezTo>
                <a:cubicBezTo>
                  <a:pt x="4495" y="12"/>
                  <a:pt x="4452" y="0"/>
                  <a:pt x="4409" y="0"/>
                </a:cubicBezTo>
                <a:lnTo>
                  <a:pt x="249" y="0"/>
                </a:lnTo>
              </a:path>
            </a:pathLst>
          </a:custGeom>
          <a:solidFill>
            <a:srgbClr val="00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20"/>
          <p:cNvSpPr/>
          <p:nvPr/>
        </p:nvSpPr>
        <p:spPr>
          <a:xfrm>
            <a:off x="6044040" y="4862160"/>
            <a:ext cx="1378800" cy="33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Measure cost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21"/>
          <p:cNvSpPr/>
          <p:nvPr/>
        </p:nvSpPr>
        <p:spPr>
          <a:xfrm>
            <a:off x="5844240" y="5445000"/>
            <a:ext cx="1738440" cy="650880"/>
          </a:xfrm>
          <a:prstGeom prst="flowChartDecision">
            <a:avLst/>
          </a:prstGeom>
          <a:solidFill>
            <a:srgbClr val="00ffff"/>
          </a:solidFill>
          <a:ln cap="sq"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22"/>
          <p:cNvSpPr/>
          <p:nvPr/>
        </p:nvSpPr>
        <p:spPr>
          <a:xfrm>
            <a:off x="6136560" y="5435640"/>
            <a:ext cx="1177920" cy="5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Cost &lt; tolerance?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CustomShape 23"/>
          <p:cNvSpPr/>
          <p:nvPr/>
        </p:nvSpPr>
        <p:spPr>
          <a:xfrm rot="16200000">
            <a:off x="6669000" y="4084920"/>
            <a:ext cx="2729160" cy="838080"/>
          </a:xfrm>
          <a:custGeom>
            <a:avLst/>
            <a:gdLst/>
            <a:ahLst/>
            <a:rect l="0" t="0" r="r" b="b"/>
            <a:pathLst>
              <a:path w="7476" h="2330">
                <a:moveTo>
                  <a:pt x="0" y="0"/>
                </a:moveTo>
                <a:lnTo>
                  <a:pt x="5" y="122"/>
                </a:lnTo>
                <a:lnTo>
                  <a:pt x="18" y="243"/>
                </a:lnTo>
                <a:lnTo>
                  <a:pt x="41" y="364"/>
                </a:lnTo>
                <a:lnTo>
                  <a:pt x="73" y="484"/>
                </a:lnTo>
                <a:lnTo>
                  <a:pt x="114" y="603"/>
                </a:lnTo>
                <a:lnTo>
                  <a:pt x="164" y="720"/>
                </a:lnTo>
                <a:lnTo>
                  <a:pt x="223" y="835"/>
                </a:lnTo>
                <a:lnTo>
                  <a:pt x="290" y="947"/>
                </a:lnTo>
                <a:lnTo>
                  <a:pt x="366" y="1057"/>
                </a:lnTo>
                <a:lnTo>
                  <a:pt x="449" y="1165"/>
                </a:lnTo>
                <a:lnTo>
                  <a:pt x="541" y="1268"/>
                </a:lnTo>
                <a:lnTo>
                  <a:pt x="641" y="1369"/>
                </a:lnTo>
                <a:lnTo>
                  <a:pt x="747" y="1466"/>
                </a:lnTo>
                <a:lnTo>
                  <a:pt x="861" y="1558"/>
                </a:lnTo>
                <a:lnTo>
                  <a:pt x="982" y="1647"/>
                </a:lnTo>
                <a:lnTo>
                  <a:pt x="1110" y="1731"/>
                </a:lnTo>
                <a:lnTo>
                  <a:pt x="1243" y="1810"/>
                </a:lnTo>
                <a:lnTo>
                  <a:pt x="1383" y="1884"/>
                </a:lnTo>
                <a:lnTo>
                  <a:pt x="1527" y="1953"/>
                </a:lnTo>
                <a:lnTo>
                  <a:pt x="1677" y="2017"/>
                </a:lnTo>
                <a:lnTo>
                  <a:pt x="1831" y="2075"/>
                </a:lnTo>
                <a:lnTo>
                  <a:pt x="1990" y="2128"/>
                </a:lnTo>
                <a:lnTo>
                  <a:pt x="2152" y="2174"/>
                </a:lnTo>
                <a:lnTo>
                  <a:pt x="2318" y="2215"/>
                </a:lnTo>
                <a:lnTo>
                  <a:pt x="2486" y="2250"/>
                </a:lnTo>
                <a:lnTo>
                  <a:pt x="2657" y="2278"/>
                </a:lnTo>
                <a:lnTo>
                  <a:pt x="2829" y="2300"/>
                </a:lnTo>
                <a:lnTo>
                  <a:pt x="3003" y="2316"/>
                </a:lnTo>
                <a:lnTo>
                  <a:pt x="3178" y="2326"/>
                </a:lnTo>
                <a:lnTo>
                  <a:pt x="3354" y="2329"/>
                </a:lnTo>
                <a:lnTo>
                  <a:pt x="3936" y="2329"/>
                </a:lnTo>
                <a:lnTo>
                  <a:pt x="4113" y="2326"/>
                </a:lnTo>
                <a:lnTo>
                  <a:pt x="4289" y="2316"/>
                </a:lnTo>
                <a:lnTo>
                  <a:pt x="4464" y="2300"/>
                </a:lnTo>
                <a:lnTo>
                  <a:pt x="4638" y="2277"/>
                </a:lnTo>
                <a:lnTo>
                  <a:pt x="4810" y="2249"/>
                </a:lnTo>
                <a:lnTo>
                  <a:pt x="4980" y="2213"/>
                </a:lnTo>
                <a:lnTo>
                  <a:pt x="5146" y="2172"/>
                </a:lnTo>
                <a:lnTo>
                  <a:pt x="5309" y="2125"/>
                </a:lnTo>
                <a:lnTo>
                  <a:pt x="5469" y="2072"/>
                </a:lnTo>
                <a:lnTo>
                  <a:pt x="5624" y="2013"/>
                </a:lnTo>
                <a:lnTo>
                  <a:pt x="5774" y="1948"/>
                </a:lnTo>
                <a:lnTo>
                  <a:pt x="5919" y="1878"/>
                </a:lnTo>
                <a:lnTo>
                  <a:pt x="6059" y="1803"/>
                </a:lnTo>
                <a:lnTo>
                  <a:pt x="6193" y="1723"/>
                </a:lnTo>
                <a:lnTo>
                  <a:pt x="6321" y="1638"/>
                </a:lnTo>
                <a:lnTo>
                  <a:pt x="6442" y="1548"/>
                </a:lnTo>
                <a:lnTo>
                  <a:pt x="6556" y="1454"/>
                </a:lnTo>
                <a:lnTo>
                  <a:pt x="6663" y="1356"/>
                </a:lnTo>
                <a:lnTo>
                  <a:pt x="6762" y="1255"/>
                </a:lnTo>
                <a:lnTo>
                  <a:pt x="6853" y="1150"/>
                </a:lnTo>
                <a:lnTo>
                  <a:pt x="6936" y="1041"/>
                </a:lnTo>
                <a:lnTo>
                  <a:pt x="7011" y="930"/>
                </a:lnTo>
                <a:lnTo>
                  <a:pt x="7077" y="816"/>
                </a:lnTo>
                <a:lnTo>
                  <a:pt x="7135" y="700"/>
                </a:lnTo>
                <a:lnTo>
                  <a:pt x="7184" y="582"/>
                </a:lnTo>
                <a:lnTo>
                  <a:pt x="7475" y="582"/>
                </a:lnTo>
                <a:lnTo>
                  <a:pt x="6999" y="0"/>
                </a:lnTo>
                <a:lnTo>
                  <a:pt x="6310" y="582"/>
                </a:lnTo>
                <a:lnTo>
                  <a:pt x="6602" y="582"/>
                </a:lnTo>
                <a:lnTo>
                  <a:pt x="6554" y="697"/>
                </a:lnTo>
                <a:lnTo>
                  <a:pt x="6499" y="810"/>
                </a:lnTo>
                <a:lnTo>
                  <a:pt x="6435" y="921"/>
                </a:lnTo>
                <a:lnTo>
                  <a:pt x="6363" y="1029"/>
                </a:lnTo>
                <a:lnTo>
                  <a:pt x="6283" y="1135"/>
                </a:lnTo>
                <a:lnTo>
                  <a:pt x="6195" y="1238"/>
                </a:lnTo>
                <a:lnTo>
                  <a:pt x="6100" y="1338"/>
                </a:lnTo>
                <a:lnTo>
                  <a:pt x="5997" y="1434"/>
                </a:lnTo>
                <a:lnTo>
                  <a:pt x="5888" y="1526"/>
                </a:lnTo>
                <a:lnTo>
                  <a:pt x="5772" y="1614"/>
                </a:lnTo>
                <a:lnTo>
                  <a:pt x="5650" y="1698"/>
                </a:lnTo>
                <a:lnTo>
                  <a:pt x="5521" y="1778"/>
                </a:lnTo>
                <a:lnTo>
                  <a:pt x="5387" y="1852"/>
                </a:lnTo>
                <a:lnTo>
                  <a:pt x="5248" y="1922"/>
                </a:lnTo>
                <a:lnTo>
                  <a:pt x="5103" y="1987"/>
                </a:lnTo>
                <a:lnTo>
                  <a:pt x="4954" y="2047"/>
                </a:lnTo>
                <a:lnTo>
                  <a:pt x="4801" y="2101"/>
                </a:lnTo>
                <a:lnTo>
                  <a:pt x="4644" y="2150"/>
                </a:lnTo>
                <a:lnTo>
                  <a:pt x="4483" y="2193"/>
                </a:lnTo>
                <a:lnTo>
                  <a:pt x="4320" y="2230"/>
                </a:lnTo>
                <a:lnTo>
                  <a:pt x="4154" y="2262"/>
                </a:lnTo>
                <a:lnTo>
                  <a:pt x="3986" y="2287"/>
                </a:lnTo>
                <a:lnTo>
                  <a:pt x="3816" y="2307"/>
                </a:lnTo>
                <a:lnTo>
                  <a:pt x="3645" y="2320"/>
                </a:lnTo>
                <a:lnTo>
                  <a:pt x="3645" y="2320"/>
                </a:lnTo>
                <a:lnTo>
                  <a:pt x="3474" y="2307"/>
                </a:lnTo>
                <a:lnTo>
                  <a:pt x="3305" y="2287"/>
                </a:lnTo>
                <a:lnTo>
                  <a:pt x="3137" y="2262"/>
                </a:lnTo>
                <a:lnTo>
                  <a:pt x="2972" y="2231"/>
                </a:lnTo>
                <a:lnTo>
                  <a:pt x="2809" y="2194"/>
                </a:lnTo>
                <a:lnTo>
                  <a:pt x="2649" y="2151"/>
                </a:lnTo>
                <a:lnTo>
                  <a:pt x="2492" y="2102"/>
                </a:lnTo>
                <a:lnTo>
                  <a:pt x="2339" y="2048"/>
                </a:lnTo>
                <a:lnTo>
                  <a:pt x="2190" y="1989"/>
                </a:lnTo>
                <a:lnTo>
                  <a:pt x="2046" y="1924"/>
                </a:lnTo>
                <a:lnTo>
                  <a:pt x="1907" y="1854"/>
                </a:lnTo>
                <a:lnTo>
                  <a:pt x="1773" y="1780"/>
                </a:lnTo>
                <a:lnTo>
                  <a:pt x="1645" y="1701"/>
                </a:lnTo>
                <a:lnTo>
                  <a:pt x="1522" y="1617"/>
                </a:lnTo>
                <a:lnTo>
                  <a:pt x="1406" y="1529"/>
                </a:lnTo>
                <a:lnTo>
                  <a:pt x="1297" y="1438"/>
                </a:lnTo>
                <a:lnTo>
                  <a:pt x="1195" y="1342"/>
                </a:lnTo>
                <a:lnTo>
                  <a:pt x="1099" y="1243"/>
                </a:lnTo>
                <a:lnTo>
                  <a:pt x="1012" y="1140"/>
                </a:lnTo>
                <a:lnTo>
                  <a:pt x="931" y="1035"/>
                </a:lnTo>
                <a:lnTo>
                  <a:pt x="859" y="927"/>
                </a:lnTo>
                <a:lnTo>
                  <a:pt x="795" y="816"/>
                </a:lnTo>
                <a:lnTo>
                  <a:pt x="739" y="704"/>
                </a:lnTo>
                <a:lnTo>
                  <a:pt x="691" y="589"/>
                </a:lnTo>
                <a:lnTo>
                  <a:pt x="652" y="473"/>
                </a:lnTo>
                <a:lnTo>
                  <a:pt x="621" y="356"/>
                </a:lnTo>
                <a:lnTo>
                  <a:pt x="600" y="238"/>
                </a:lnTo>
                <a:lnTo>
                  <a:pt x="586" y="119"/>
                </a:lnTo>
                <a:lnTo>
                  <a:pt x="582" y="0"/>
                </a:lnTo>
                <a:lnTo>
                  <a:pt x="0" y="0"/>
                </a:lnTo>
                <a:moveTo>
                  <a:pt x="0" y="0"/>
                </a:moveTo>
                <a:lnTo>
                  <a:pt x="5" y="122"/>
                </a:lnTo>
                <a:lnTo>
                  <a:pt x="18" y="243"/>
                </a:lnTo>
                <a:lnTo>
                  <a:pt x="41" y="364"/>
                </a:lnTo>
                <a:lnTo>
                  <a:pt x="73" y="484"/>
                </a:lnTo>
                <a:lnTo>
                  <a:pt x="114" y="603"/>
                </a:lnTo>
                <a:lnTo>
                  <a:pt x="164" y="720"/>
                </a:lnTo>
                <a:lnTo>
                  <a:pt x="223" y="835"/>
                </a:lnTo>
                <a:lnTo>
                  <a:pt x="290" y="947"/>
                </a:lnTo>
                <a:lnTo>
                  <a:pt x="366" y="1057"/>
                </a:lnTo>
                <a:lnTo>
                  <a:pt x="449" y="1165"/>
                </a:lnTo>
                <a:lnTo>
                  <a:pt x="541" y="1268"/>
                </a:lnTo>
                <a:lnTo>
                  <a:pt x="641" y="1369"/>
                </a:lnTo>
                <a:lnTo>
                  <a:pt x="747" y="1466"/>
                </a:lnTo>
                <a:lnTo>
                  <a:pt x="861" y="1558"/>
                </a:lnTo>
                <a:lnTo>
                  <a:pt x="982" y="1647"/>
                </a:lnTo>
                <a:lnTo>
                  <a:pt x="1110" y="1731"/>
                </a:lnTo>
                <a:lnTo>
                  <a:pt x="1243" y="1810"/>
                </a:lnTo>
                <a:lnTo>
                  <a:pt x="1383" y="1884"/>
                </a:lnTo>
                <a:lnTo>
                  <a:pt x="1527" y="1953"/>
                </a:lnTo>
                <a:lnTo>
                  <a:pt x="1677" y="2017"/>
                </a:lnTo>
                <a:lnTo>
                  <a:pt x="1831" y="2075"/>
                </a:lnTo>
                <a:lnTo>
                  <a:pt x="1990" y="2128"/>
                </a:lnTo>
                <a:lnTo>
                  <a:pt x="2152" y="2174"/>
                </a:lnTo>
                <a:lnTo>
                  <a:pt x="2318" y="2215"/>
                </a:lnTo>
                <a:lnTo>
                  <a:pt x="2486" y="2250"/>
                </a:lnTo>
                <a:lnTo>
                  <a:pt x="2657" y="2278"/>
                </a:lnTo>
                <a:lnTo>
                  <a:pt x="2829" y="2300"/>
                </a:lnTo>
                <a:lnTo>
                  <a:pt x="3003" y="2316"/>
                </a:lnTo>
                <a:lnTo>
                  <a:pt x="3178" y="2326"/>
                </a:lnTo>
                <a:lnTo>
                  <a:pt x="3354" y="2329"/>
                </a:lnTo>
                <a:lnTo>
                  <a:pt x="3936" y="2329"/>
                </a:lnTo>
                <a:lnTo>
                  <a:pt x="3917" y="2329"/>
                </a:lnTo>
                <a:lnTo>
                  <a:pt x="3897" y="2329"/>
                </a:lnTo>
                <a:lnTo>
                  <a:pt x="3878" y="2329"/>
                </a:lnTo>
                <a:lnTo>
                  <a:pt x="3858" y="2328"/>
                </a:lnTo>
                <a:lnTo>
                  <a:pt x="3839" y="2328"/>
                </a:lnTo>
                <a:lnTo>
                  <a:pt x="3819" y="2328"/>
                </a:lnTo>
                <a:lnTo>
                  <a:pt x="3800" y="2327"/>
                </a:lnTo>
                <a:lnTo>
                  <a:pt x="3781" y="2327"/>
                </a:lnTo>
                <a:lnTo>
                  <a:pt x="3761" y="2326"/>
                </a:lnTo>
                <a:lnTo>
                  <a:pt x="3742" y="2325"/>
                </a:lnTo>
                <a:lnTo>
                  <a:pt x="3722" y="2324"/>
                </a:lnTo>
                <a:lnTo>
                  <a:pt x="3703" y="2323"/>
                </a:lnTo>
                <a:lnTo>
                  <a:pt x="3684" y="2322"/>
                </a:lnTo>
                <a:lnTo>
                  <a:pt x="3664" y="2321"/>
                </a:lnTo>
                <a:lnTo>
                  <a:pt x="3645" y="2320"/>
                </a:lnTo>
                <a:lnTo>
                  <a:pt x="3645" y="2320"/>
                </a:lnTo>
                <a:lnTo>
                  <a:pt x="3474" y="2307"/>
                </a:lnTo>
                <a:lnTo>
                  <a:pt x="3305" y="2287"/>
                </a:lnTo>
                <a:lnTo>
                  <a:pt x="3137" y="2262"/>
                </a:lnTo>
                <a:lnTo>
                  <a:pt x="2972" y="2231"/>
                </a:lnTo>
                <a:lnTo>
                  <a:pt x="2809" y="2194"/>
                </a:lnTo>
                <a:lnTo>
                  <a:pt x="2649" y="2151"/>
                </a:lnTo>
                <a:lnTo>
                  <a:pt x="2492" y="2102"/>
                </a:lnTo>
                <a:lnTo>
                  <a:pt x="2339" y="2048"/>
                </a:lnTo>
                <a:lnTo>
                  <a:pt x="2190" y="1989"/>
                </a:lnTo>
                <a:lnTo>
                  <a:pt x="2046" y="1924"/>
                </a:lnTo>
                <a:lnTo>
                  <a:pt x="1907" y="1854"/>
                </a:lnTo>
                <a:lnTo>
                  <a:pt x="1773" y="1780"/>
                </a:lnTo>
                <a:lnTo>
                  <a:pt x="1645" y="1701"/>
                </a:lnTo>
                <a:lnTo>
                  <a:pt x="1522" y="1617"/>
                </a:lnTo>
                <a:lnTo>
                  <a:pt x="1406" y="1529"/>
                </a:lnTo>
                <a:lnTo>
                  <a:pt x="1297" y="1438"/>
                </a:lnTo>
                <a:lnTo>
                  <a:pt x="1195" y="1342"/>
                </a:lnTo>
                <a:lnTo>
                  <a:pt x="1099" y="1243"/>
                </a:lnTo>
                <a:lnTo>
                  <a:pt x="1012" y="1140"/>
                </a:lnTo>
                <a:lnTo>
                  <a:pt x="931" y="1035"/>
                </a:lnTo>
                <a:lnTo>
                  <a:pt x="859" y="927"/>
                </a:lnTo>
                <a:lnTo>
                  <a:pt x="795" y="816"/>
                </a:lnTo>
                <a:lnTo>
                  <a:pt x="739" y="704"/>
                </a:lnTo>
                <a:lnTo>
                  <a:pt x="691" y="589"/>
                </a:lnTo>
                <a:lnTo>
                  <a:pt x="652" y="473"/>
                </a:lnTo>
                <a:lnTo>
                  <a:pt x="621" y="356"/>
                </a:lnTo>
                <a:lnTo>
                  <a:pt x="600" y="238"/>
                </a:lnTo>
                <a:lnTo>
                  <a:pt x="586" y="119"/>
                </a:lnTo>
                <a:lnTo>
                  <a:pt x="582" y="0"/>
                </a:lnTo>
              </a:path>
            </a:pathLst>
          </a:custGeom>
          <a:solidFill>
            <a:srgbClr val="00ffff"/>
          </a:solidFill>
          <a:ln cap="sq"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24"/>
          <p:cNvSpPr/>
          <p:nvPr/>
        </p:nvSpPr>
        <p:spPr>
          <a:xfrm>
            <a:off x="5869800" y="6257880"/>
            <a:ext cx="1687320" cy="457200"/>
          </a:xfrm>
          <a:custGeom>
            <a:avLst/>
            <a:gdLst/>
            <a:ahLst/>
            <a:rect l="0" t="0" r="r" b="b"/>
            <a:pathLst>
              <a:path w="4689" h="1272">
                <a:moveTo>
                  <a:pt x="211" y="0"/>
                </a:moveTo>
                <a:lnTo>
                  <a:pt x="212" y="0"/>
                </a:lnTo>
                <a:cubicBezTo>
                  <a:pt x="175" y="0"/>
                  <a:pt x="138" y="10"/>
                  <a:pt x="106" y="28"/>
                </a:cubicBezTo>
                <a:cubicBezTo>
                  <a:pt x="74" y="47"/>
                  <a:pt x="47" y="74"/>
                  <a:pt x="28" y="106"/>
                </a:cubicBezTo>
                <a:cubicBezTo>
                  <a:pt x="10" y="138"/>
                  <a:pt x="0" y="175"/>
                  <a:pt x="0" y="212"/>
                </a:cubicBezTo>
                <a:lnTo>
                  <a:pt x="0" y="1059"/>
                </a:lnTo>
                <a:lnTo>
                  <a:pt x="0" y="1059"/>
                </a:lnTo>
                <a:cubicBezTo>
                  <a:pt x="0" y="1096"/>
                  <a:pt x="10" y="1133"/>
                  <a:pt x="28" y="1165"/>
                </a:cubicBezTo>
                <a:cubicBezTo>
                  <a:pt x="47" y="1197"/>
                  <a:pt x="74" y="1224"/>
                  <a:pt x="106" y="1243"/>
                </a:cubicBezTo>
                <a:cubicBezTo>
                  <a:pt x="138" y="1261"/>
                  <a:pt x="175" y="1271"/>
                  <a:pt x="212" y="1271"/>
                </a:cubicBezTo>
                <a:lnTo>
                  <a:pt x="4476" y="1271"/>
                </a:lnTo>
                <a:lnTo>
                  <a:pt x="4476" y="1271"/>
                </a:lnTo>
                <a:cubicBezTo>
                  <a:pt x="4513" y="1271"/>
                  <a:pt x="4550" y="1261"/>
                  <a:pt x="4582" y="1243"/>
                </a:cubicBezTo>
                <a:cubicBezTo>
                  <a:pt x="4614" y="1224"/>
                  <a:pt x="4641" y="1197"/>
                  <a:pt x="4660" y="1165"/>
                </a:cubicBezTo>
                <a:cubicBezTo>
                  <a:pt x="4678" y="1133"/>
                  <a:pt x="4688" y="1096"/>
                  <a:pt x="4688" y="1059"/>
                </a:cubicBezTo>
                <a:lnTo>
                  <a:pt x="4688" y="211"/>
                </a:lnTo>
                <a:lnTo>
                  <a:pt x="4688" y="212"/>
                </a:lnTo>
                <a:lnTo>
                  <a:pt x="4688" y="212"/>
                </a:lnTo>
                <a:cubicBezTo>
                  <a:pt x="4688" y="175"/>
                  <a:pt x="4678" y="138"/>
                  <a:pt x="4660" y="106"/>
                </a:cubicBezTo>
                <a:cubicBezTo>
                  <a:pt x="4641" y="74"/>
                  <a:pt x="4614" y="47"/>
                  <a:pt x="4582" y="28"/>
                </a:cubicBezTo>
                <a:cubicBezTo>
                  <a:pt x="4550" y="10"/>
                  <a:pt x="4513" y="0"/>
                  <a:pt x="4476" y="0"/>
                </a:cubicBezTo>
                <a:lnTo>
                  <a:pt x="211" y="0"/>
                </a:lnTo>
              </a:path>
            </a:pathLst>
          </a:custGeom>
          <a:solidFill>
            <a:srgbClr val="99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25"/>
          <p:cNvSpPr/>
          <p:nvPr/>
        </p:nvSpPr>
        <p:spPr>
          <a:xfrm>
            <a:off x="5922000" y="6319800"/>
            <a:ext cx="2350800" cy="33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1" lang="en-US" sz="1600" spc="-1" strike="noStrike">
                <a:solidFill>
                  <a:srgbClr val="000000"/>
                </a:solidFill>
                <a:latin typeface="Trebuchet MS"/>
              </a:rPr>
              <a:t>Save final data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4" name="CustomShape 26"/>
          <p:cNvSpPr/>
          <p:nvPr/>
        </p:nvSpPr>
        <p:spPr>
          <a:xfrm rot="16200000">
            <a:off x="7574040" y="4402800"/>
            <a:ext cx="21337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Optimization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275" name="Line 27"/>
          <p:cNvCxnSpPr>
            <a:stCxn id="255" idx="2"/>
          </p:cNvCxnSpPr>
          <p:nvPr/>
        </p:nvCxnSpPr>
        <p:spPr>
          <a:xfrm flipH="1">
            <a:off x="6704280" y="792000"/>
            <a:ext cx="9360" cy="20520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cxnSp>
        <p:nvCxnSpPr>
          <p:cNvPr id="276" name="Line 28"/>
          <p:cNvCxnSpPr>
            <a:stCxn id="263" idx="2"/>
            <a:endCxn id="257" idx="0"/>
          </p:cNvCxnSpPr>
          <p:nvPr/>
        </p:nvCxnSpPr>
        <p:spPr>
          <a:xfrm>
            <a:off x="6713280" y="1442880"/>
            <a:ext cx="720" cy="37692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cxnSp>
        <p:nvCxnSpPr>
          <p:cNvPr id="277" name="Line 29"/>
          <p:cNvCxnSpPr>
            <a:stCxn id="261" idx="2"/>
            <a:endCxn id="265" idx="0"/>
          </p:cNvCxnSpPr>
          <p:nvPr/>
        </p:nvCxnSpPr>
        <p:spPr>
          <a:xfrm>
            <a:off x="6713280" y="3606840"/>
            <a:ext cx="360" cy="22428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cxnSp>
        <p:nvCxnSpPr>
          <p:cNvPr id="278" name="Line 30"/>
          <p:cNvCxnSpPr>
            <a:stCxn id="265" idx="2"/>
            <a:endCxn id="267" idx="0"/>
          </p:cNvCxnSpPr>
          <p:nvPr/>
        </p:nvCxnSpPr>
        <p:spPr>
          <a:xfrm>
            <a:off x="6713280" y="4562640"/>
            <a:ext cx="360" cy="20340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cxnSp>
        <p:nvCxnSpPr>
          <p:cNvPr id="279" name="Line 31"/>
          <p:cNvCxnSpPr/>
          <p:nvPr/>
        </p:nvCxnSpPr>
        <p:spPr>
          <a:xfrm flipH="1">
            <a:off x="6707880" y="5293800"/>
            <a:ext cx="2160" cy="20556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cxnSp>
        <p:nvCxnSpPr>
          <p:cNvPr id="280" name="Line 32"/>
          <p:cNvCxnSpPr/>
          <p:nvPr/>
        </p:nvCxnSpPr>
        <p:spPr>
          <a:xfrm flipH="1">
            <a:off x="6707880" y="6066000"/>
            <a:ext cx="2160" cy="20376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cxnSp>
        <p:nvCxnSpPr>
          <p:cNvPr id="281" name="Line 33"/>
          <p:cNvCxnSpPr/>
          <p:nvPr/>
        </p:nvCxnSpPr>
        <p:spPr>
          <a:xfrm flipV="1">
            <a:off x="7600320" y="2133360"/>
            <a:ext cx="255960" cy="1008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cxnSp>
        <p:nvCxnSpPr>
          <p:cNvPr id="282" name="Line 34"/>
          <p:cNvCxnSpPr/>
          <p:nvPr/>
        </p:nvCxnSpPr>
        <p:spPr>
          <a:xfrm flipH="1">
            <a:off x="7842960" y="2651040"/>
            <a:ext cx="164160" cy="22608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cxnSp>
        <p:nvCxnSpPr>
          <p:cNvPr id="283" name="Line 35"/>
          <p:cNvCxnSpPr/>
          <p:nvPr/>
        </p:nvCxnSpPr>
        <p:spPr>
          <a:xfrm flipH="1">
            <a:off x="8260200" y="2641680"/>
            <a:ext cx="60840" cy="29556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cxnSp>
        <p:nvCxnSpPr>
          <p:cNvPr id="284" name="Line 36"/>
          <p:cNvCxnSpPr/>
          <p:nvPr/>
        </p:nvCxnSpPr>
        <p:spPr>
          <a:xfrm flipH="1">
            <a:off x="8655480" y="2650680"/>
            <a:ext cx="51480" cy="306720"/>
          </a:xfrm>
          <a:prstGeom prst="straightConnector1">
            <a:avLst/>
          </a:prstGeom>
          <a:ln cap="sq" w="9360">
            <a:solidFill>
              <a:srgbClr val="000000"/>
            </a:solidFill>
            <a:miter/>
            <a:tailEnd len="med" type="arrow" w="med"/>
          </a:ln>
        </p:spPr>
      </p:cxnSp>
      <p:sp>
        <p:nvSpPr>
          <p:cNvPr id="285" name="TextShape 37"/>
          <p:cNvSpPr txBox="1"/>
          <p:nvPr/>
        </p:nvSpPr>
        <p:spPr>
          <a:xfrm>
            <a:off x="125280" y="1737360"/>
            <a:ext cx="5425560" cy="4939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Preprocess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– mask data, weight data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If far off, take some random guesses (-twopass)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Optimize parameters on initial or best sets  (6,12,39,1000's)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560160" indent="-2206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Courier New"/>
              <a:buChar char="o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Use new parameters to transform input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914400" indent="-23184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Wingdings" charset="2"/>
              <a:buChar char="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Interpolate onto base data's grid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560160" indent="-2206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Courier New"/>
              <a:buChar char="o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Measure alignment error with cost functional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914400" indent="-23184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Wingdings" charset="2"/>
              <a:buChar char="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Less than minimum error - finished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914400" indent="-23184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Wingdings" charset="2"/>
              <a:buChar char="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Better - keep adjusting with same direction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914400" indent="-23184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Wingdings" charset="2"/>
              <a:buChar char="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Worse – try other parameters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Create final output by interpolating onto output grid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560160" indent="-2206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Courier New"/>
              <a:buChar char="o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save datasets, transform parameters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0040" indent="-223920">
              <a:lnSpc>
                <a:spcPct val="100000"/>
              </a:lnSpc>
              <a:spcBef>
                <a:spcPts val="422"/>
              </a:spcBef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793800" y="598320"/>
            <a:ext cx="777060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Abbrevs used here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819000" y="1368360"/>
            <a:ext cx="7634520" cy="447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abbrev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abbreviation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AKA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also known as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anat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anatomical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diff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difference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dset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dataset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e.g.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exempli gratia (= “for example”)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EPI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echo planar image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Ex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example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FOV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field of view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i.e.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id est (= “that is”)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ijk 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coordinate indices (integer)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NB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nota bene (= “note well”)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phys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physics or physical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ref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reference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subj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subject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vol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volume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vox 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voxel(s)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xyz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= physical coordinates (units of mm)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oup 1"/>
          <p:cNvGrpSpPr/>
          <p:nvPr/>
        </p:nvGrpSpPr>
        <p:grpSpPr>
          <a:xfrm>
            <a:off x="5504400" y="5391360"/>
            <a:ext cx="1271880" cy="1269360"/>
            <a:chOff x="5504400" y="5391360"/>
            <a:chExt cx="1271880" cy="1269360"/>
          </a:xfrm>
        </p:grpSpPr>
        <p:sp>
          <p:nvSpPr>
            <p:cNvPr id="287" name="CustomShape 2"/>
            <p:cNvSpPr/>
            <p:nvPr/>
          </p:nvSpPr>
          <p:spPr>
            <a:xfrm>
              <a:off x="5504400" y="5391360"/>
              <a:ext cx="127188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CustomShape 3"/>
            <p:cNvSpPr/>
            <p:nvPr/>
          </p:nvSpPr>
          <p:spPr>
            <a:xfrm>
              <a:off x="5716440" y="560304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9" name="CustomShape 4"/>
            <p:cNvSpPr/>
            <p:nvPr/>
          </p:nvSpPr>
          <p:spPr>
            <a:xfrm>
              <a:off x="5504400" y="5391360"/>
              <a:ext cx="127188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90" name="Group 5"/>
          <p:cNvGrpSpPr/>
          <p:nvPr/>
        </p:nvGrpSpPr>
        <p:grpSpPr>
          <a:xfrm>
            <a:off x="4794480" y="3767400"/>
            <a:ext cx="1271880" cy="1269360"/>
            <a:chOff x="4794480" y="3767400"/>
            <a:chExt cx="1271880" cy="1269360"/>
          </a:xfrm>
        </p:grpSpPr>
        <p:sp>
          <p:nvSpPr>
            <p:cNvPr id="291" name="CustomShape 6"/>
            <p:cNvSpPr/>
            <p:nvPr/>
          </p:nvSpPr>
          <p:spPr>
            <a:xfrm>
              <a:off x="4794480" y="3767400"/>
              <a:ext cx="127188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CustomShape 7"/>
            <p:cNvSpPr/>
            <p:nvPr/>
          </p:nvSpPr>
          <p:spPr>
            <a:xfrm>
              <a:off x="5006520" y="397908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" name="CustomShape 8"/>
            <p:cNvSpPr/>
            <p:nvPr/>
          </p:nvSpPr>
          <p:spPr>
            <a:xfrm>
              <a:off x="4794480" y="3767400"/>
              <a:ext cx="127188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4" name="CustomShape 9"/>
          <p:cNvSpPr/>
          <p:nvPr/>
        </p:nvSpPr>
        <p:spPr>
          <a:xfrm>
            <a:off x="4892400" y="3869640"/>
            <a:ext cx="1076400" cy="1065240"/>
          </a:xfrm>
          <a:prstGeom prst="smileyFace">
            <a:avLst>
              <a:gd name="adj" fmla="val 9282"/>
            </a:avLst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10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Types of warps: Linear affine (average FOV fit)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Shape 11"/>
          <p:cNvSpPr txBox="1"/>
          <p:nvPr/>
        </p:nvSpPr>
        <p:spPr>
          <a:xfrm>
            <a:off x="993960" y="1274400"/>
            <a:ext cx="10785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original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Shape 12"/>
          <p:cNvSpPr txBox="1"/>
          <p:nvPr/>
        </p:nvSpPr>
        <p:spPr>
          <a:xfrm>
            <a:off x="6185160" y="3401640"/>
            <a:ext cx="10580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scaling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98" name="Group 13"/>
          <p:cNvGrpSpPr/>
          <p:nvPr/>
        </p:nvGrpSpPr>
        <p:grpSpPr>
          <a:xfrm>
            <a:off x="898200" y="1690920"/>
            <a:ext cx="1271160" cy="1271160"/>
            <a:chOff x="898200" y="1690920"/>
            <a:chExt cx="1271160" cy="1271160"/>
          </a:xfrm>
        </p:grpSpPr>
        <p:sp>
          <p:nvSpPr>
            <p:cNvPr id="299" name="CustomShape 14"/>
            <p:cNvSpPr/>
            <p:nvPr/>
          </p:nvSpPr>
          <p:spPr>
            <a:xfrm>
              <a:off x="898200" y="1690920"/>
              <a:ext cx="1271160" cy="12711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CustomShape 15"/>
            <p:cNvSpPr/>
            <p:nvPr/>
          </p:nvSpPr>
          <p:spPr>
            <a:xfrm>
              <a:off x="1109880" y="1902960"/>
              <a:ext cx="847440" cy="84744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" name="CustomShape 16"/>
            <p:cNvSpPr/>
            <p:nvPr/>
          </p:nvSpPr>
          <p:spPr>
            <a:xfrm>
              <a:off x="898200" y="1690920"/>
              <a:ext cx="1271160" cy="12711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02" name="Group 17"/>
          <p:cNvGrpSpPr/>
          <p:nvPr/>
        </p:nvGrpSpPr>
        <p:grpSpPr>
          <a:xfrm>
            <a:off x="2169360" y="1690920"/>
            <a:ext cx="1270800" cy="1271160"/>
            <a:chOff x="2169360" y="1690920"/>
            <a:chExt cx="1270800" cy="1271160"/>
          </a:xfrm>
        </p:grpSpPr>
        <p:sp>
          <p:nvSpPr>
            <p:cNvPr id="303" name="CustomShape 18"/>
            <p:cNvSpPr/>
            <p:nvPr/>
          </p:nvSpPr>
          <p:spPr>
            <a:xfrm>
              <a:off x="2381040" y="1902960"/>
              <a:ext cx="847440" cy="847440"/>
            </a:xfrm>
            <a:prstGeom prst="smileyFace">
              <a:avLst>
                <a:gd name="adj" fmla="val 9282"/>
              </a:avLst>
            </a:prstGeom>
            <a:solidFill>
              <a:srgbClr val="ff00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4" name="CustomShape 19"/>
            <p:cNvSpPr/>
            <p:nvPr/>
          </p:nvSpPr>
          <p:spPr>
            <a:xfrm>
              <a:off x="2169360" y="1690920"/>
              <a:ext cx="1270800" cy="12711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5" name="CustomShape 20"/>
            <p:cNvSpPr/>
            <p:nvPr/>
          </p:nvSpPr>
          <p:spPr>
            <a:xfrm>
              <a:off x="2169360" y="1690920"/>
              <a:ext cx="1270800" cy="12711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06" name="Group 21"/>
          <p:cNvGrpSpPr/>
          <p:nvPr/>
        </p:nvGrpSpPr>
        <p:grpSpPr>
          <a:xfrm>
            <a:off x="4601520" y="2145600"/>
            <a:ext cx="1271880" cy="1269000"/>
            <a:chOff x="4601520" y="2145600"/>
            <a:chExt cx="1271880" cy="1269000"/>
          </a:xfrm>
        </p:grpSpPr>
        <p:sp>
          <p:nvSpPr>
            <p:cNvPr id="307" name="CustomShape 22"/>
            <p:cNvSpPr/>
            <p:nvPr/>
          </p:nvSpPr>
          <p:spPr>
            <a:xfrm>
              <a:off x="4601520" y="214560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CustomShape 23"/>
            <p:cNvSpPr/>
            <p:nvPr/>
          </p:nvSpPr>
          <p:spPr>
            <a:xfrm>
              <a:off x="4813560" y="235728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CustomShape 24"/>
            <p:cNvSpPr/>
            <p:nvPr/>
          </p:nvSpPr>
          <p:spPr>
            <a:xfrm>
              <a:off x="4601520" y="214560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10" name="CustomShape 25"/>
          <p:cNvSpPr/>
          <p:nvPr/>
        </p:nvSpPr>
        <p:spPr>
          <a:xfrm rot="3838800">
            <a:off x="4813920" y="2356920"/>
            <a:ext cx="846360" cy="847440"/>
          </a:xfrm>
          <a:prstGeom prst="smileyFace">
            <a:avLst>
              <a:gd name="adj" fmla="val 9282"/>
            </a:avLst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26"/>
          <p:cNvSpPr/>
          <p:nvPr/>
        </p:nvSpPr>
        <p:spPr>
          <a:xfrm>
            <a:off x="5994360" y="5697000"/>
            <a:ext cx="847800" cy="752040"/>
          </a:xfrm>
          <a:prstGeom prst="smileyFace">
            <a:avLst>
              <a:gd name="adj" fmla="val 9282"/>
            </a:avLst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TextShape 27"/>
          <p:cNvSpPr txBox="1"/>
          <p:nvPr/>
        </p:nvSpPr>
        <p:spPr>
          <a:xfrm>
            <a:off x="4708440" y="1746000"/>
            <a:ext cx="123120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rotation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13" name="Group 28"/>
          <p:cNvGrpSpPr/>
          <p:nvPr/>
        </p:nvGrpSpPr>
        <p:grpSpPr>
          <a:xfrm>
            <a:off x="7560360" y="2145600"/>
            <a:ext cx="1271880" cy="1269000"/>
            <a:chOff x="7560360" y="2145600"/>
            <a:chExt cx="1271880" cy="1269000"/>
          </a:xfrm>
        </p:grpSpPr>
        <p:sp>
          <p:nvSpPr>
            <p:cNvPr id="314" name="CustomShape 29"/>
            <p:cNvSpPr/>
            <p:nvPr/>
          </p:nvSpPr>
          <p:spPr>
            <a:xfrm>
              <a:off x="7560360" y="214560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5" name="CustomShape 30"/>
            <p:cNvSpPr/>
            <p:nvPr/>
          </p:nvSpPr>
          <p:spPr>
            <a:xfrm>
              <a:off x="7772400" y="235728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6" name="CustomShape 31"/>
            <p:cNvSpPr/>
            <p:nvPr/>
          </p:nvSpPr>
          <p:spPr>
            <a:xfrm>
              <a:off x="7560360" y="214560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17" name="CustomShape 32"/>
          <p:cNvSpPr/>
          <p:nvPr/>
        </p:nvSpPr>
        <p:spPr>
          <a:xfrm rot="69000">
            <a:off x="7905960" y="2190600"/>
            <a:ext cx="847440" cy="845640"/>
          </a:xfrm>
          <a:prstGeom prst="smileyFace">
            <a:avLst>
              <a:gd name="adj" fmla="val 9282"/>
            </a:avLst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318" name="Group 33"/>
          <p:cNvGrpSpPr/>
          <p:nvPr/>
        </p:nvGrpSpPr>
        <p:grpSpPr>
          <a:xfrm>
            <a:off x="6066360" y="3767400"/>
            <a:ext cx="1271880" cy="1269360"/>
            <a:chOff x="6066360" y="3767400"/>
            <a:chExt cx="1271880" cy="1269360"/>
          </a:xfrm>
        </p:grpSpPr>
        <p:sp>
          <p:nvSpPr>
            <p:cNvPr id="319" name="CustomShape 34"/>
            <p:cNvSpPr/>
            <p:nvPr/>
          </p:nvSpPr>
          <p:spPr>
            <a:xfrm>
              <a:off x="6066360" y="3767400"/>
              <a:ext cx="127188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0" name="CustomShape 35"/>
            <p:cNvSpPr/>
            <p:nvPr/>
          </p:nvSpPr>
          <p:spPr>
            <a:xfrm>
              <a:off x="6278400" y="397908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1" name="CustomShape 36"/>
            <p:cNvSpPr/>
            <p:nvPr/>
          </p:nvSpPr>
          <p:spPr>
            <a:xfrm>
              <a:off x="6066360" y="3767400"/>
              <a:ext cx="127188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22" name="CustomShape 37"/>
          <p:cNvSpPr/>
          <p:nvPr/>
        </p:nvSpPr>
        <p:spPr>
          <a:xfrm>
            <a:off x="6447960" y="4148280"/>
            <a:ext cx="508680" cy="507600"/>
          </a:xfrm>
          <a:prstGeom prst="smileyFace">
            <a:avLst>
              <a:gd name="adj" fmla="val 9282"/>
            </a:avLst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323" name="Group 38"/>
          <p:cNvGrpSpPr/>
          <p:nvPr/>
        </p:nvGrpSpPr>
        <p:grpSpPr>
          <a:xfrm>
            <a:off x="7338240" y="3767400"/>
            <a:ext cx="1271520" cy="1269360"/>
            <a:chOff x="7338240" y="3767400"/>
            <a:chExt cx="1271520" cy="1269360"/>
          </a:xfrm>
        </p:grpSpPr>
        <p:sp>
          <p:nvSpPr>
            <p:cNvPr id="324" name="CustomShape 39"/>
            <p:cNvSpPr/>
            <p:nvPr/>
          </p:nvSpPr>
          <p:spPr>
            <a:xfrm>
              <a:off x="7338240" y="3767400"/>
              <a:ext cx="127152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CustomShape 40"/>
            <p:cNvSpPr/>
            <p:nvPr/>
          </p:nvSpPr>
          <p:spPr>
            <a:xfrm>
              <a:off x="7549920" y="3979080"/>
              <a:ext cx="84816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6" name="CustomShape 41"/>
            <p:cNvSpPr/>
            <p:nvPr/>
          </p:nvSpPr>
          <p:spPr>
            <a:xfrm>
              <a:off x="7338240" y="3767400"/>
              <a:ext cx="127152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27" name="CustomShape 42"/>
          <p:cNvSpPr/>
          <p:nvPr/>
        </p:nvSpPr>
        <p:spPr>
          <a:xfrm>
            <a:off x="7719840" y="3897720"/>
            <a:ext cx="508680" cy="982440"/>
          </a:xfrm>
          <a:prstGeom prst="smileyFace">
            <a:avLst>
              <a:gd name="adj" fmla="val 9282"/>
            </a:avLst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328" name="Group 43"/>
          <p:cNvGrpSpPr/>
          <p:nvPr/>
        </p:nvGrpSpPr>
        <p:grpSpPr>
          <a:xfrm>
            <a:off x="6288480" y="2145600"/>
            <a:ext cx="1271880" cy="1269000"/>
            <a:chOff x="6288480" y="2145600"/>
            <a:chExt cx="1271880" cy="1269000"/>
          </a:xfrm>
        </p:grpSpPr>
        <p:sp>
          <p:nvSpPr>
            <p:cNvPr id="329" name="CustomShape 44"/>
            <p:cNvSpPr/>
            <p:nvPr/>
          </p:nvSpPr>
          <p:spPr>
            <a:xfrm>
              <a:off x="6288480" y="214560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CustomShape 45"/>
            <p:cNvSpPr/>
            <p:nvPr/>
          </p:nvSpPr>
          <p:spPr>
            <a:xfrm>
              <a:off x="6500520" y="235728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CustomShape 46"/>
            <p:cNvSpPr/>
            <p:nvPr/>
          </p:nvSpPr>
          <p:spPr>
            <a:xfrm>
              <a:off x="6288480" y="214560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2" name="CustomShape 47"/>
          <p:cNvSpPr/>
          <p:nvPr/>
        </p:nvSpPr>
        <p:spPr>
          <a:xfrm rot="69000">
            <a:off x="6667560" y="2356920"/>
            <a:ext cx="847440" cy="846000"/>
          </a:xfrm>
          <a:prstGeom prst="smileyFace">
            <a:avLst>
              <a:gd name="adj" fmla="val 9282"/>
            </a:avLst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TextShape 48"/>
          <p:cNvSpPr txBox="1"/>
          <p:nvPr/>
        </p:nvSpPr>
        <p:spPr>
          <a:xfrm>
            <a:off x="6795360" y="1754640"/>
            <a:ext cx="15328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translation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34" name="Group 49"/>
          <p:cNvGrpSpPr/>
          <p:nvPr/>
        </p:nvGrpSpPr>
        <p:grpSpPr>
          <a:xfrm>
            <a:off x="6778080" y="5391360"/>
            <a:ext cx="1271880" cy="1269360"/>
            <a:chOff x="6778080" y="5391360"/>
            <a:chExt cx="1271880" cy="1269360"/>
          </a:xfrm>
        </p:grpSpPr>
        <p:sp>
          <p:nvSpPr>
            <p:cNvPr id="335" name="CustomShape 50"/>
            <p:cNvSpPr/>
            <p:nvPr/>
          </p:nvSpPr>
          <p:spPr>
            <a:xfrm>
              <a:off x="6778080" y="5391360"/>
              <a:ext cx="127188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CustomShape 51"/>
            <p:cNvSpPr/>
            <p:nvPr/>
          </p:nvSpPr>
          <p:spPr>
            <a:xfrm>
              <a:off x="6990120" y="560304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CustomShape 52"/>
            <p:cNvSpPr/>
            <p:nvPr/>
          </p:nvSpPr>
          <p:spPr>
            <a:xfrm>
              <a:off x="6778080" y="5391360"/>
              <a:ext cx="1271880" cy="12693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8" name="CustomShape 53"/>
          <p:cNvSpPr/>
          <p:nvPr/>
        </p:nvSpPr>
        <p:spPr>
          <a:xfrm rot="1648200">
            <a:off x="6644520" y="5549760"/>
            <a:ext cx="847800" cy="654120"/>
          </a:xfrm>
          <a:prstGeom prst="smileyFace">
            <a:avLst>
              <a:gd name="adj" fmla="val 9282"/>
            </a:avLst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TextShape 54"/>
          <p:cNvSpPr txBox="1"/>
          <p:nvPr/>
        </p:nvSpPr>
        <p:spPr>
          <a:xfrm>
            <a:off x="6142320" y="5025600"/>
            <a:ext cx="12470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shearing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0" name="TextShape 55"/>
          <p:cNvSpPr txBox="1"/>
          <p:nvPr/>
        </p:nvSpPr>
        <p:spPr>
          <a:xfrm>
            <a:off x="180000" y="3041280"/>
            <a:ext cx="5100120" cy="378540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There are four parameters in the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linear affine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family of warps: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rotation 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    translation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shearing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    scaling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In 3D alignment, each parameter has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three 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degrees of freedom (DOFs)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: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+  </a:t>
            </a:r>
            <a:r>
              <a:rPr b="1" lang="en-US" sz="2000" spc="-1" strike="noStrike" u="sng">
                <a:solidFill>
                  <a:srgbClr val="000000"/>
                </a:solidFill>
                <a:uFillTx/>
                <a:latin typeface="Trebuchet MS"/>
              </a:rPr>
              <a:t>rigid body (AKA “solid body”)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6 DOF = 3 transl + 3 rot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Ex: 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3dvolreg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+  </a:t>
            </a:r>
            <a:r>
              <a:rPr b="1" lang="en-US" sz="2000" spc="-1" strike="noStrike" u="sng">
                <a:solidFill>
                  <a:srgbClr val="000000"/>
                </a:solidFill>
                <a:uFillTx/>
                <a:latin typeface="Trebuchet MS"/>
              </a:rPr>
              <a:t>linear affine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12 DOF = 3*(transl + rot + scale + shear)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Ex: 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3dAllineate, align_epi_anat.py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TextShape 56"/>
          <p:cNvSpPr txBox="1"/>
          <p:nvPr/>
        </p:nvSpPr>
        <p:spPr>
          <a:xfrm>
            <a:off x="4852440" y="1301760"/>
            <a:ext cx="369252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Parameters (applied globally)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2" name="TextShape 57"/>
          <p:cNvSpPr txBox="1"/>
          <p:nvPr/>
        </p:nvSpPr>
        <p:spPr>
          <a:xfrm>
            <a:off x="2289960" y="1274400"/>
            <a:ext cx="10785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warped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3" name="Line 58"/>
          <p:cNvSpPr/>
          <p:nvPr/>
        </p:nvSpPr>
        <p:spPr>
          <a:xfrm>
            <a:off x="3518640" y="2296080"/>
            <a:ext cx="8884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Types of warps: nonlinear (patch refinement)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45" name="Group 2"/>
          <p:cNvGrpSpPr/>
          <p:nvPr/>
        </p:nvGrpSpPr>
        <p:grpSpPr>
          <a:xfrm>
            <a:off x="6756840" y="2254680"/>
            <a:ext cx="1271880" cy="1269000"/>
            <a:chOff x="6756840" y="2254680"/>
            <a:chExt cx="1271880" cy="1269000"/>
          </a:xfrm>
        </p:grpSpPr>
        <p:sp>
          <p:nvSpPr>
            <p:cNvPr id="346" name="CustomShape 3"/>
            <p:cNvSpPr/>
            <p:nvPr/>
          </p:nvSpPr>
          <p:spPr>
            <a:xfrm>
              <a:off x="6756840" y="225468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CustomShape 4"/>
            <p:cNvSpPr/>
            <p:nvPr/>
          </p:nvSpPr>
          <p:spPr>
            <a:xfrm>
              <a:off x="6968880" y="246636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8" name="CustomShape 5"/>
            <p:cNvSpPr/>
            <p:nvPr/>
          </p:nvSpPr>
          <p:spPr>
            <a:xfrm>
              <a:off x="6756840" y="225468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9" name="Group 6"/>
          <p:cNvGrpSpPr/>
          <p:nvPr/>
        </p:nvGrpSpPr>
        <p:grpSpPr>
          <a:xfrm>
            <a:off x="6955560" y="2412720"/>
            <a:ext cx="942120" cy="1110960"/>
            <a:chOff x="6955560" y="2412720"/>
            <a:chExt cx="942120" cy="1110960"/>
          </a:xfrm>
        </p:grpSpPr>
        <p:sp>
          <p:nvSpPr>
            <p:cNvPr id="350" name="Freeform 7"/>
            <p:cNvSpPr/>
            <p:nvPr/>
          </p:nvSpPr>
          <p:spPr>
            <a:xfrm>
              <a:off x="6906960" y="2289240"/>
              <a:ext cx="1019520" cy="1234800"/>
            </a:xfrm>
            <a:custGeom>
              <a:avLst/>
              <a:gdLst/>
              <a:ahLst/>
              <a:rect l="0" t="0" r="r" b="b"/>
              <a:pathLst>
                <a:path w="2832" h="3430">
                  <a:moveTo>
                    <a:pt x="1744" y="682"/>
                  </a:moveTo>
                  <a:cubicBezTo>
                    <a:pt x="1235" y="284"/>
                    <a:pt x="285" y="0"/>
                    <a:pt x="143" y="1246"/>
                  </a:cubicBezTo>
                  <a:cubicBezTo>
                    <a:pt x="0" y="2493"/>
                    <a:pt x="1782" y="3335"/>
                    <a:pt x="2307" y="2780"/>
                  </a:cubicBezTo>
                  <a:cubicBezTo>
                    <a:pt x="2831" y="2226"/>
                    <a:pt x="2316" y="1526"/>
                    <a:pt x="2362" y="1178"/>
                  </a:cubicBezTo>
                  <a:cubicBezTo>
                    <a:pt x="2408" y="831"/>
                    <a:pt x="2252" y="1080"/>
                    <a:pt x="1744" y="682"/>
                  </a:cubicBezTo>
                  <a:moveTo>
                    <a:pt x="2752" y="928"/>
                  </a:moveTo>
                  <a:lnTo>
                    <a:pt x="2752" y="928"/>
                  </a:lnTo>
                  <a:moveTo>
                    <a:pt x="998" y="3429"/>
                  </a:moveTo>
                  <a:lnTo>
                    <a:pt x="998" y="3429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351" name="Freeform 8"/>
            <p:cNvSpPr/>
            <p:nvPr/>
          </p:nvSpPr>
          <p:spPr>
            <a:xfrm>
              <a:off x="7266240" y="2623320"/>
              <a:ext cx="631800" cy="900720"/>
            </a:xfrm>
            <a:custGeom>
              <a:avLst/>
              <a:gdLst/>
              <a:ahLst/>
              <a:rect l="0" t="0" r="r" b="b"/>
              <a:pathLst>
                <a:path w="1755" h="2502">
                  <a:moveTo>
                    <a:pt x="799" y="223"/>
                  </a:moveTo>
                  <a:cubicBezTo>
                    <a:pt x="741" y="220"/>
                    <a:pt x="671" y="279"/>
                    <a:pt x="653" y="373"/>
                  </a:cubicBezTo>
                  <a:cubicBezTo>
                    <a:pt x="637" y="467"/>
                    <a:pt x="688" y="540"/>
                    <a:pt x="745" y="527"/>
                  </a:cubicBezTo>
                  <a:cubicBezTo>
                    <a:pt x="802" y="514"/>
                    <a:pt x="844" y="434"/>
                    <a:pt x="860" y="353"/>
                  </a:cubicBezTo>
                  <a:cubicBezTo>
                    <a:pt x="876" y="272"/>
                    <a:pt x="857" y="226"/>
                    <a:pt x="799" y="223"/>
                  </a:cubicBezTo>
                  <a:moveTo>
                    <a:pt x="1754" y="0"/>
                  </a:moveTo>
                  <a:lnTo>
                    <a:pt x="1754" y="0"/>
                  </a:lnTo>
                  <a:moveTo>
                    <a:pt x="0" y="2501"/>
                  </a:moveTo>
                  <a:lnTo>
                    <a:pt x="0" y="2501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352" name="Freeform 9"/>
            <p:cNvSpPr/>
            <p:nvPr/>
          </p:nvSpPr>
          <p:spPr>
            <a:xfrm>
              <a:off x="7221600" y="2615040"/>
              <a:ext cx="676440" cy="909000"/>
            </a:xfrm>
            <a:custGeom>
              <a:avLst/>
              <a:gdLst/>
              <a:ahLst/>
              <a:rect l="0" t="0" r="r" b="b"/>
              <a:pathLst>
                <a:path w="1879" h="2525">
                  <a:moveTo>
                    <a:pt x="213" y="32"/>
                  </a:moveTo>
                  <a:cubicBezTo>
                    <a:pt x="158" y="0"/>
                    <a:pt x="73" y="68"/>
                    <a:pt x="36" y="213"/>
                  </a:cubicBezTo>
                  <a:cubicBezTo>
                    <a:pt x="0" y="358"/>
                    <a:pt x="43" y="498"/>
                    <a:pt x="105" y="517"/>
                  </a:cubicBezTo>
                  <a:cubicBezTo>
                    <a:pt x="168" y="536"/>
                    <a:pt x="219" y="440"/>
                    <a:pt x="245" y="306"/>
                  </a:cubicBezTo>
                  <a:cubicBezTo>
                    <a:pt x="273" y="172"/>
                    <a:pt x="268" y="64"/>
                    <a:pt x="213" y="32"/>
                  </a:cubicBezTo>
                  <a:moveTo>
                    <a:pt x="1878" y="23"/>
                  </a:moveTo>
                  <a:lnTo>
                    <a:pt x="1878" y="23"/>
                  </a:lnTo>
                  <a:moveTo>
                    <a:pt x="124" y="2524"/>
                  </a:moveTo>
                  <a:lnTo>
                    <a:pt x="124" y="2524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353" name="Freeform 10"/>
            <p:cNvSpPr/>
            <p:nvPr/>
          </p:nvSpPr>
          <p:spPr>
            <a:xfrm>
              <a:off x="7203600" y="2623320"/>
              <a:ext cx="275400" cy="900360"/>
            </a:xfrm>
            <a:custGeom>
              <a:avLst/>
              <a:gdLst/>
              <a:ahLst/>
              <a:rect l="0" t="0" r="r" b="b"/>
              <a:pathLst>
                <a:path w="765" h="2501">
                  <a:moveTo>
                    <a:pt x="463" y="849"/>
                  </a:moveTo>
                  <a:cubicBezTo>
                    <a:pt x="764" y="1475"/>
                    <a:pt x="528" y="1892"/>
                    <a:pt x="0" y="1252"/>
                  </a:cubicBezTo>
                  <a:moveTo>
                    <a:pt x="72" y="0"/>
                  </a:moveTo>
                  <a:lnTo>
                    <a:pt x="72" y="0"/>
                  </a:lnTo>
                  <a:moveTo>
                    <a:pt x="173" y="2500"/>
                  </a:moveTo>
                  <a:lnTo>
                    <a:pt x="173" y="2500"/>
                  </a:lnTo>
                </a:path>
              </a:pathLst>
            </a:custGeom>
            <a:ln>
              <a:solidFill>
                <a:srgbClr val="3465a4"/>
              </a:solidFill>
            </a:ln>
          </p:spPr>
        </p:sp>
      </p:grpSp>
      <p:sp>
        <p:nvSpPr>
          <p:cNvPr id="354" name="TextShape 11"/>
          <p:cNvSpPr txBox="1"/>
          <p:nvPr/>
        </p:nvSpPr>
        <p:spPr>
          <a:xfrm>
            <a:off x="5401800" y="1746000"/>
            <a:ext cx="20595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nonlinear warps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55" name="Group 12"/>
          <p:cNvGrpSpPr/>
          <p:nvPr/>
        </p:nvGrpSpPr>
        <p:grpSpPr>
          <a:xfrm>
            <a:off x="6146280" y="3523320"/>
            <a:ext cx="1271880" cy="1269000"/>
            <a:chOff x="6146280" y="3523320"/>
            <a:chExt cx="1271880" cy="1269000"/>
          </a:xfrm>
        </p:grpSpPr>
        <p:sp>
          <p:nvSpPr>
            <p:cNvPr id="356" name="CustomShape 13"/>
            <p:cNvSpPr/>
            <p:nvPr/>
          </p:nvSpPr>
          <p:spPr>
            <a:xfrm>
              <a:off x="6146280" y="352332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CustomShape 14"/>
            <p:cNvSpPr/>
            <p:nvPr/>
          </p:nvSpPr>
          <p:spPr>
            <a:xfrm>
              <a:off x="6358320" y="373500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CustomShape 15"/>
            <p:cNvSpPr/>
            <p:nvPr/>
          </p:nvSpPr>
          <p:spPr>
            <a:xfrm>
              <a:off x="6146280" y="352332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59" name="Group 16"/>
          <p:cNvGrpSpPr/>
          <p:nvPr/>
        </p:nvGrpSpPr>
        <p:grpSpPr>
          <a:xfrm>
            <a:off x="6024240" y="3771000"/>
            <a:ext cx="1259640" cy="846720"/>
            <a:chOff x="6024240" y="3771000"/>
            <a:chExt cx="1259640" cy="846720"/>
          </a:xfrm>
        </p:grpSpPr>
        <p:sp>
          <p:nvSpPr>
            <p:cNvPr id="360" name="Freeform 17"/>
            <p:cNvSpPr/>
            <p:nvPr/>
          </p:nvSpPr>
          <p:spPr>
            <a:xfrm>
              <a:off x="6024240" y="3718800"/>
              <a:ext cx="1494360" cy="903960"/>
            </a:xfrm>
            <a:custGeom>
              <a:avLst/>
              <a:gdLst/>
              <a:ahLst/>
              <a:rect l="0" t="0" r="r" b="b"/>
              <a:pathLst>
                <a:path w="4151" h="2511">
                  <a:moveTo>
                    <a:pt x="2182" y="152"/>
                  </a:moveTo>
                  <a:cubicBezTo>
                    <a:pt x="4150" y="303"/>
                    <a:pt x="3503" y="2463"/>
                    <a:pt x="2852" y="2324"/>
                  </a:cubicBezTo>
                  <a:cubicBezTo>
                    <a:pt x="2200" y="2184"/>
                    <a:pt x="1723" y="2510"/>
                    <a:pt x="2040" y="2497"/>
                  </a:cubicBezTo>
                  <a:cubicBezTo>
                    <a:pt x="2358" y="2483"/>
                    <a:pt x="1837" y="2212"/>
                    <a:pt x="1174" y="2272"/>
                  </a:cubicBezTo>
                  <a:cubicBezTo>
                    <a:pt x="510" y="2332"/>
                    <a:pt x="213" y="0"/>
                    <a:pt x="2182" y="152"/>
                  </a:cubicBezTo>
                  <a:moveTo>
                    <a:pt x="0" y="2338"/>
                  </a:moveTo>
                  <a:lnTo>
                    <a:pt x="0" y="2338"/>
                  </a:lnTo>
                  <a:moveTo>
                    <a:pt x="1695" y="2117"/>
                  </a:moveTo>
                  <a:lnTo>
                    <a:pt x="1695" y="2117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361" name="Freeform 18"/>
            <p:cNvSpPr/>
            <p:nvPr/>
          </p:nvSpPr>
          <p:spPr>
            <a:xfrm>
              <a:off x="6024240" y="4032720"/>
              <a:ext cx="610560" cy="527760"/>
            </a:xfrm>
            <a:custGeom>
              <a:avLst/>
              <a:gdLst/>
              <a:ahLst/>
              <a:rect l="0" t="0" r="r" b="b"/>
              <a:pathLst>
                <a:path w="1696" h="1466">
                  <a:moveTo>
                    <a:pt x="1351" y="60"/>
                  </a:moveTo>
                  <a:cubicBezTo>
                    <a:pt x="1463" y="0"/>
                    <a:pt x="1584" y="53"/>
                    <a:pt x="1620" y="162"/>
                  </a:cubicBezTo>
                  <a:cubicBezTo>
                    <a:pt x="1655" y="270"/>
                    <a:pt x="1616" y="375"/>
                    <a:pt x="1537" y="419"/>
                  </a:cubicBezTo>
                  <a:cubicBezTo>
                    <a:pt x="1457" y="464"/>
                    <a:pt x="1350" y="438"/>
                    <a:pt x="1282" y="346"/>
                  </a:cubicBezTo>
                  <a:cubicBezTo>
                    <a:pt x="1214" y="254"/>
                    <a:pt x="1239" y="120"/>
                    <a:pt x="1351" y="60"/>
                  </a:cubicBezTo>
                  <a:moveTo>
                    <a:pt x="0" y="1465"/>
                  </a:moveTo>
                  <a:lnTo>
                    <a:pt x="0" y="1465"/>
                  </a:lnTo>
                  <a:moveTo>
                    <a:pt x="1695" y="1245"/>
                  </a:moveTo>
                  <a:lnTo>
                    <a:pt x="1695" y="1245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362" name="Freeform 19"/>
            <p:cNvSpPr/>
            <p:nvPr/>
          </p:nvSpPr>
          <p:spPr>
            <a:xfrm>
              <a:off x="6024240" y="4059000"/>
              <a:ext cx="1061280" cy="501480"/>
            </a:xfrm>
            <a:custGeom>
              <a:avLst/>
              <a:gdLst/>
              <a:ahLst/>
              <a:rect l="0" t="0" r="r" b="b"/>
              <a:pathLst>
                <a:path w="2948" h="1393">
                  <a:moveTo>
                    <a:pt x="2840" y="74"/>
                  </a:moveTo>
                  <a:cubicBezTo>
                    <a:pt x="2942" y="147"/>
                    <a:pt x="2947" y="278"/>
                    <a:pt x="2866" y="358"/>
                  </a:cubicBezTo>
                  <a:cubicBezTo>
                    <a:pt x="2785" y="438"/>
                    <a:pt x="2673" y="451"/>
                    <a:pt x="2600" y="400"/>
                  </a:cubicBezTo>
                  <a:cubicBezTo>
                    <a:pt x="2527" y="349"/>
                    <a:pt x="2503" y="241"/>
                    <a:pt x="2556" y="139"/>
                  </a:cubicBezTo>
                  <a:cubicBezTo>
                    <a:pt x="2608" y="37"/>
                    <a:pt x="2738" y="0"/>
                    <a:pt x="2840" y="74"/>
                  </a:cubicBezTo>
                  <a:moveTo>
                    <a:pt x="0" y="1392"/>
                  </a:moveTo>
                  <a:lnTo>
                    <a:pt x="0" y="1392"/>
                  </a:lnTo>
                  <a:moveTo>
                    <a:pt x="1695" y="1172"/>
                  </a:moveTo>
                  <a:lnTo>
                    <a:pt x="1695" y="1172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363" name="Freeform 20"/>
            <p:cNvSpPr/>
            <p:nvPr/>
          </p:nvSpPr>
          <p:spPr>
            <a:xfrm>
              <a:off x="6024240" y="4400640"/>
              <a:ext cx="863280" cy="159840"/>
            </a:xfrm>
            <a:custGeom>
              <a:avLst/>
              <a:gdLst/>
              <a:ahLst/>
              <a:rect l="0" t="0" r="r" b="b"/>
              <a:pathLst>
                <a:path w="2398" h="444">
                  <a:moveTo>
                    <a:pt x="1675" y="0"/>
                  </a:moveTo>
                  <a:cubicBezTo>
                    <a:pt x="2034" y="262"/>
                    <a:pt x="2043" y="271"/>
                    <a:pt x="2397" y="33"/>
                  </a:cubicBezTo>
                  <a:moveTo>
                    <a:pt x="0" y="443"/>
                  </a:moveTo>
                  <a:lnTo>
                    <a:pt x="0" y="443"/>
                  </a:lnTo>
                  <a:moveTo>
                    <a:pt x="1695" y="223"/>
                  </a:moveTo>
                  <a:lnTo>
                    <a:pt x="1695" y="223"/>
                  </a:lnTo>
                </a:path>
              </a:pathLst>
            </a:custGeom>
            <a:ln>
              <a:solidFill>
                <a:srgbClr val="3465a4"/>
              </a:solidFill>
            </a:ln>
          </p:spPr>
        </p:sp>
      </p:grpSp>
      <p:grpSp>
        <p:nvGrpSpPr>
          <p:cNvPr id="364" name="Group 21"/>
          <p:cNvGrpSpPr/>
          <p:nvPr/>
        </p:nvGrpSpPr>
        <p:grpSpPr>
          <a:xfrm>
            <a:off x="5484960" y="2254680"/>
            <a:ext cx="1271880" cy="1269000"/>
            <a:chOff x="5484960" y="2254680"/>
            <a:chExt cx="1271880" cy="1269000"/>
          </a:xfrm>
        </p:grpSpPr>
        <p:sp>
          <p:nvSpPr>
            <p:cNvPr id="365" name="CustomShape 22"/>
            <p:cNvSpPr/>
            <p:nvPr/>
          </p:nvSpPr>
          <p:spPr>
            <a:xfrm>
              <a:off x="5484960" y="225468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6" name="CustomShape 23"/>
            <p:cNvSpPr/>
            <p:nvPr/>
          </p:nvSpPr>
          <p:spPr>
            <a:xfrm>
              <a:off x="5697000" y="2466360"/>
              <a:ext cx="847800" cy="84600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7" name="CustomShape 24"/>
            <p:cNvSpPr/>
            <p:nvPr/>
          </p:nvSpPr>
          <p:spPr>
            <a:xfrm>
              <a:off x="5484960" y="2254680"/>
              <a:ext cx="1271880" cy="126900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68" name="Group 25"/>
          <p:cNvGrpSpPr/>
          <p:nvPr/>
        </p:nvGrpSpPr>
        <p:grpSpPr>
          <a:xfrm>
            <a:off x="5579280" y="2229480"/>
            <a:ext cx="1104840" cy="1157040"/>
            <a:chOff x="5579280" y="2229480"/>
            <a:chExt cx="1104840" cy="1157040"/>
          </a:xfrm>
        </p:grpSpPr>
        <p:sp>
          <p:nvSpPr>
            <p:cNvPr id="369" name="Freeform 26"/>
            <p:cNvSpPr/>
            <p:nvPr/>
          </p:nvSpPr>
          <p:spPr>
            <a:xfrm>
              <a:off x="5579280" y="2229480"/>
              <a:ext cx="1105200" cy="1239480"/>
            </a:xfrm>
            <a:custGeom>
              <a:avLst/>
              <a:gdLst/>
              <a:ahLst/>
              <a:rect l="0" t="0" r="r" b="b"/>
              <a:pathLst>
                <a:path w="3070" h="3443">
                  <a:moveTo>
                    <a:pt x="1026" y="822"/>
                  </a:moveTo>
                  <a:cubicBezTo>
                    <a:pt x="2015" y="1095"/>
                    <a:pt x="3061" y="981"/>
                    <a:pt x="3064" y="1645"/>
                  </a:cubicBezTo>
                  <a:cubicBezTo>
                    <a:pt x="3066" y="2310"/>
                    <a:pt x="2028" y="3442"/>
                    <a:pt x="1036" y="3174"/>
                  </a:cubicBezTo>
                  <a:cubicBezTo>
                    <a:pt x="43" y="2905"/>
                    <a:pt x="0" y="1842"/>
                    <a:pt x="1" y="1176"/>
                  </a:cubicBezTo>
                  <a:cubicBezTo>
                    <a:pt x="1" y="510"/>
                    <a:pt x="39" y="549"/>
                    <a:pt x="1026" y="822"/>
                  </a:cubicBezTo>
                  <a:moveTo>
                    <a:pt x="0" y="0"/>
                  </a:moveTo>
                  <a:lnTo>
                    <a:pt x="0" y="0"/>
                  </a:lnTo>
                  <a:moveTo>
                    <a:pt x="3069" y="2815"/>
                  </a:moveTo>
                  <a:lnTo>
                    <a:pt x="3069" y="2815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370" name="Freeform 27"/>
            <p:cNvSpPr/>
            <p:nvPr/>
          </p:nvSpPr>
          <p:spPr>
            <a:xfrm>
              <a:off x="5721480" y="2504880"/>
              <a:ext cx="696600" cy="863640"/>
            </a:xfrm>
            <a:custGeom>
              <a:avLst/>
              <a:gdLst/>
              <a:ahLst/>
              <a:rect l="0" t="0" r="r" b="b"/>
              <a:pathLst>
                <a:path w="1935" h="2399">
                  <a:moveTo>
                    <a:pt x="652" y="630"/>
                  </a:moveTo>
                  <a:cubicBezTo>
                    <a:pt x="702" y="631"/>
                    <a:pt x="742" y="720"/>
                    <a:pt x="742" y="834"/>
                  </a:cubicBezTo>
                  <a:cubicBezTo>
                    <a:pt x="742" y="948"/>
                    <a:pt x="702" y="1035"/>
                    <a:pt x="652" y="1034"/>
                  </a:cubicBezTo>
                  <a:cubicBezTo>
                    <a:pt x="602" y="1033"/>
                    <a:pt x="564" y="944"/>
                    <a:pt x="564" y="830"/>
                  </a:cubicBezTo>
                  <a:cubicBezTo>
                    <a:pt x="564" y="716"/>
                    <a:pt x="602" y="629"/>
                    <a:pt x="652" y="630"/>
                  </a:cubicBezTo>
                  <a:moveTo>
                    <a:pt x="0" y="0"/>
                  </a:moveTo>
                  <a:lnTo>
                    <a:pt x="0" y="0"/>
                  </a:lnTo>
                  <a:moveTo>
                    <a:pt x="1934" y="2398"/>
                  </a:moveTo>
                  <a:lnTo>
                    <a:pt x="1934" y="2398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371" name="Freeform 28"/>
            <p:cNvSpPr/>
            <p:nvPr/>
          </p:nvSpPr>
          <p:spPr>
            <a:xfrm>
              <a:off x="5721480" y="2913840"/>
              <a:ext cx="962640" cy="454320"/>
            </a:xfrm>
            <a:custGeom>
              <a:avLst/>
              <a:gdLst/>
              <a:ahLst/>
              <a:rect l="0" t="0" r="r" b="b"/>
              <a:pathLst>
                <a:path w="2674" h="1262">
                  <a:moveTo>
                    <a:pt x="1764" y="339"/>
                  </a:moveTo>
                  <a:cubicBezTo>
                    <a:pt x="1834" y="340"/>
                    <a:pt x="1888" y="387"/>
                    <a:pt x="1888" y="447"/>
                  </a:cubicBezTo>
                  <a:cubicBezTo>
                    <a:pt x="1889" y="507"/>
                    <a:pt x="1834" y="553"/>
                    <a:pt x="1765" y="552"/>
                  </a:cubicBezTo>
                  <a:cubicBezTo>
                    <a:pt x="1696" y="551"/>
                    <a:pt x="1643" y="504"/>
                    <a:pt x="1643" y="444"/>
                  </a:cubicBezTo>
                  <a:cubicBezTo>
                    <a:pt x="1642" y="385"/>
                    <a:pt x="1695" y="339"/>
                    <a:pt x="1764" y="339"/>
                  </a:cubicBezTo>
                  <a:moveTo>
                    <a:pt x="0" y="0"/>
                  </a:moveTo>
                  <a:lnTo>
                    <a:pt x="0" y="0"/>
                  </a:lnTo>
                  <a:moveTo>
                    <a:pt x="2673" y="1261"/>
                  </a:moveTo>
                  <a:lnTo>
                    <a:pt x="2673" y="1261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solidFill>
                <a:srgbClr val="3465a4"/>
              </a:solidFill>
            </a:ln>
          </p:spPr>
        </p:sp>
        <p:sp>
          <p:nvSpPr>
            <p:cNvPr id="372" name="Freeform 29"/>
            <p:cNvSpPr/>
            <p:nvPr/>
          </p:nvSpPr>
          <p:spPr>
            <a:xfrm>
              <a:off x="5826240" y="2427840"/>
              <a:ext cx="552600" cy="757440"/>
            </a:xfrm>
            <a:custGeom>
              <a:avLst/>
              <a:gdLst/>
              <a:ahLst/>
              <a:rect l="0" t="0" r="r" b="b"/>
              <a:pathLst>
                <a:path w="1535" h="2104">
                  <a:moveTo>
                    <a:pt x="443" y="1961"/>
                  </a:moveTo>
                  <a:cubicBezTo>
                    <a:pt x="1040" y="2103"/>
                    <a:pt x="1377" y="1484"/>
                    <a:pt x="1039" y="877"/>
                  </a:cubicBezTo>
                  <a:moveTo>
                    <a:pt x="0" y="496"/>
                  </a:moveTo>
                  <a:lnTo>
                    <a:pt x="0" y="496"/>
                  </a:lnTo>
                  <a:moveTo>
                    <a:pt x="1534" y="0"/>
                  </a:moveTo>
                  <a:lnTo>
                    <a:pt x="1534" y="0"/>
                  </a:lnTo>
                </a:path>
              </a:pathLst>
            </a:custGeom>
            <a:ln>
              <a:solidFill>
                <a:srgbClr val="3465a4"/>
              </a:solidFill>
            </a:ln>
          </p:spPr>
        </p:sp>
      </p:grpSp>
      <p:grpSp>
        <p:nvGrpSpPr>
          <p:cNvPr id="373" name="Group 30"/>
          <p:cNvGrpSpPr/>
          <p:nvPr/>
        </p:nvGrpSpPr>
        <p:grpSpPr>
          <a:xfrm>
            <a:off x="898200" y="1699920"/>
            <a:ext cx="1271160" cy="1271160"/>
            <a:chOff x="898200" y="1699920"/>
            <a:chExt cx="1271160" cy="1271160"/>
          </a:xfrm>
        </p:grpSpPr>
        <p:sp>
          <p:nvSpPr>
            <p:cNvPr id="374" name="CustomShape 31"/>
            <p:cNvSpPr/>
            <p:nvPr/>
          </p:nvSpPr>
          <p:spPr>
            <a:xfrm>
              <a:off x="898200" y="1699920"/>
              <a:ext cx="1271160" cy="12711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5" name="CustomShape 32"/>
            <p:cNvSpPr/>
            <p:nvPr/>
          </p:nvSpPr>
          <p:spPr>
            <a:xfrm>
              <a:off x="1109880" y="1911960"/>
              <a:ext cx="847440" cy="847440"/>
            </a:xfrm>
            <a:prstGeom prst="smileyFace">
              <a:avLst>
                <a:gd name="adj" fmla="val 9282"/>
              </a:avLst>
            </a:prstGeom>
            <a:solidFill>
              <a:srgbClr val="cccccc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6" name="CustomShape 33"/>
            <p:cNvSpPr/>
            <p:nvPr/>
          </p:nvSpPr>
          <p:spPr>
            <a:xfrm>
              <a:off x="898200" y="1699920"/>
              <a:ext cx="1271160" cy="12711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7" name="Group 34"/>
          <p:cNvGrpSpPr/>
          <p:nvPr/>
        </p:nvGrpSpPr>
        <p:grpSpPr>
          <a:xfrm>
            <a:off x="2169360" y="1699920"/>
            <a:ext cx="1270800" cy="1271160"/>
            <a:chOff x="2169360" y="1699920"/>
            <a:chExt cx="1270800" cy="1271160"/>
          </a:xfrm>
        </p:grpSpPr>
        <p:sp>
          <p:nvSpPr>
            <p:cNvPr id="378" name="CustomShape 35"/>
            <p:cNvSpPr/>
            <p:nvPr/>
          </p:nvSpPr>
          <p:spPr>
            <a:xfrm>
              <a:off x="2381040" y="1911960"/>
              <a:ext cx="847440" cy="847440"/>
            </a:xfrm>
            <a:prstGeom prst="smileyFace">
              <a:avLst>
                <a:gd name="adj" fmla="val 9282"/>
              </a:avLst>
            </a:prstGeom>
            <a:solidFill>
              <a:srgbClr val="ff00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9" name="CustomShape 36"/>
            <p:cNvSpPr/>
            <p:nvPr/>
          </p:nvSpPr>
          <p:spPr>
            <a:xfrm>
              <a:off x="2169360" y="1699920"/>
              <a:ext cx="1270800" cy="12711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0" name="CustomShape 37"/>
            <p:cNvSpPr/>
            <p:nvPr/>
          </p:nvSpPr>
          <p:spPr>
            <a:xfrm>
              <a:off x="2169360" y="1699920"/>
              <a:ext cx="1270800" cy="127116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81" name="TextShape 38"/>
          <p:cNvSpPr txBox="1"/>
          <p:nvPr/>
        </p:nvSpPr>
        <p:spPr>
          <a:xfrm>
            <a:off x="4852800" y="1302120"/>
            <a:ext cx="369252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Parameters (applied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locally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2" name="TextShape 39"/>
          <p:cNvSpPr txBox="1"/>
          <p:nvPr/>
        </p:nvSpPr>
        <p:spPr>
          <a:xfrm>
            <a:off x="180360" y="5530320"/>
            <a:ext cx="8858520" cy="104112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+ </a:t>
            </a:r>
            <a:r>
              <a:rPr b="1" lang="en-US" sz="2000" spc="-1" strike="noStrike" u="sng">
                <a:solidFill>
                  <a:srgbClr val="000000"/>
                </a:solidFill>
                <a:uFillTx/>
                <a:latin typeface="Trebuchet MS"/>
              </a:rPr>
              <a:t>nonlinear warping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12 DOF initially + hundreds (or thousands) more DOFs in refinement steps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Ex: 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3dQwarp, @SSwarper, @animal_warper, auto_warp.py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3" name="TextShape 40"/>
          <p:cNvSpPr txBox="1"/>
          <p:nvPr/>
        </p:nvSpPr>
        <p:spPr>
          <a:xfrm>
            <a:off x="180360" y="3042000"/>
            <a:ext cx="5187600" cy="287064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In nonlinear warping, a first pass is done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with simpler 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global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alignment, and then the matching is refined 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locally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in “patches” down to a certain length scale.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There are many more DOFs used here, and one can match more features-- but details also matter more (e.g., skullstripping)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4" name="TextShape 41"/>
          <p:cNvSpPr txBox="1"/>
          <p:nvPr/>
        </p:nvSpPr>
        <p:spPr>
          <a:xfrm>
            <a:off x="993960" y="1274400"/>
            <a:ext cx="10785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original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5" name="TextShape 42"/>
          <p:cNvSpPr txBox="1"/>
          <p:nvPr/>
        </p:nvSpPr>
        <p:spPr>
          <a:xfrm>
            <a:off x="2289960" y="1274400"/>
            <a:ext cx="10785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warped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6" name="Line 43"/>
          <p:cNvSpPr/>
          <p:nvPr/>
        </p:nvSpPr>
        <p:spPr>
          <a:xfrm>
            <a:off x="3518640" y="2296080"/>
            <a:ext cx="88848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Types of warps: example case “rigid”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342000" y="1504800"/>
            <a:ext cx="8802000" cy="487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9" name="" descr=""/>
          <p:cNvPicPr/>
          <p:nvPr/>
        </p:nvPicPr>
        <p:blipFill>
          <a:blip r:embed="rId1"/>
          <a:stretch/>
        </p:blipFill>
        <p:spPr>
          <a:xfrm>
            <a:off x="3706920" y="1797840"/>
            <a:ext cx="5176440" cy="4754880"/>
          </a:xfrm>
          <a:prstGeom prst="rect">
            <a:avLst/>
          </a:prstGeom>
          <a:ln>
            <a:noFill/>
          </a:ln>
        </p:spPr>
      </p:pic>
      <p:sp>
        <p:nvSpPr>
          <p:cNvPr id="390" name="TextShape 3"/>
          <p:cNvSpPr txBox="1"/>
          <p:nvPr/>
        </p:nvSpPr>
        <p:spPr>
          <a:xfrm>
            <a:off x="3806280" y="6513840"/>
            <a:ext cx="5258520" cy="33696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Courier New"/>
              </a:rPr>
              <a:t>PLOT: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@snapshot_volreg TEMPLATE_VOL WARPED_VOL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1" name="TextShape 4"/>
          <p:cNvSpPr txBox="1"/>
          <p:nvPr/>
        </p:nvSpPr>
        <p:spPr>
          <a:xfrm>
            <a:off x="4161600" y="1217520"/>
            <a:ext cx="4545360" cy="83844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ulay: base template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olay: warped dset (</a:t>
            </a:r>
            <a:r>
              <a:rPr b="0" lang="en-US" sz="1600" spc="-1" strike="noStrike">
                <a:solidFill>
                  <a:srgbClr val="990000"/>
                </a:solidFill>
                <a:latin typeface="Trebuchet MS"/>
              </a:rPr>
              <a:t>6DOF, linear, “rigid body”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)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2" name="TextShape 5"/>
          <p:cNvSpPr txBox="1"/>
          <p:nvPr/>
        </p:nvSpPr>
        <p:spPr>
          <a:xfrm>
            <a:off x="0" y="1884960"/>
            <a:ext cx="3654720" cy="346248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Compare alignment with overlaying edges of warped source dset on base template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“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Base” volume in this case is MNI template; “source” is typical subject anat vol.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Overall fit:</a:t>
            </a:r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 OK, some major parts align, but brain shapes are (and remain) different.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Types of warps: example case “linear affine”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342000" y="1504800"/>
            <a:ext cx="8802000" cy="487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5" name="" descr=""/>
          <p:cNvPicPr/>
          <p:nvPr/>
        </p:nvPicPr>
        <p:blipFill>
          <a:blip r:embed="rId1"/>
          <a:stretch/>
        </p:blipFill>
        <p:spPr>
          <a:xfrm>
            <a:off x="3706920" y="1797840"/>
            <a:ext cx="5176440" cy="4754880"/>
          </a:xfrm>
          <a:prstGeom prst="rect">
            <a:avLst/>
          </a:prstGeom>
          <a:ln>
            <a:noFill/>
          </a:ln>
        </p:spPr>
      </p:pic>
      <p:sp>
        <p:nvSpPr>
          <p:cNvPr id="396" name="TextShape 3"/>
          <p:cNvSpPr txBox="1"/>
          <p:nvPr/>
        </p:nvSpPr>
        <p:spPr>
          <a:xfrm>
            <a:off x="3806280" y="6513840"/>
            <a:ext cx="5258520" cy="33696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Courier New"/>
              </a:rPr>
              <a:t>PLOT: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@snapshot_volreg TEMPLATE_VOL WARPED_VOL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7" name="TextShape 4"/>
          <p:cNvSpPr txBox="1"/>
          <p:nvPr/>
        </p:nvSpPr>
        <p:spPr>
          <a:xfrm>
            <a:off x="4197600" y="1217520"/>
            <a:ext cx="3665160" cy="59508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ulay: base template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olay: warped dset (</a:t>
            </a:r>
            <a:r>
              <a:rPr b="0" lang="en-US" sz="1600" spc="-1" strike="noStrike">
                <a:solidFill>
                  <a:srgbClr val="006600"/>
                </a:solidFill>
                <a:latin typeface="Trebuchet MS"/>
              </a:rPr>
              <a:t>12DOF, affine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)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8" name="TextShape 5"/>
          <p:cNvSpPr txBox="1"/>
          <p:nvPr/>
        </p:nvSpPr>
        <p:spPr>
          <a:xfrm>
            <a:off x="0" y="1380960"/>
            <a:ext cx="3654720" cy="376740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Compare alignment with overlaying edges of warped source dset on base template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“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Base” volume in this case is MNI template; “source” is typical subject anat vol.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Overall fit:</a:t>
            </a:r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 </a:t>
            </a:r>
            <a:r>
              <a:rPr b="0" lang="en-US" sz="2000" spc="-1" strike="noStrike">
                <a:solidFill>
                  <a:srgbClr val="006600"/>
                </a:solidFill>
                <a:latin typeface="Trebuchet MS"/>
              </a:rPr>
              <a:t>Good, general shape and many sulci/gyri match, but not all and many are approximate.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9" name="TextShape 6"/>
          <p:cNvSpPr txBox="1"/>
          <p:nvPr/>
        </p:nvSpPr>
        <p:spPr>
          <a:xfrm>
            <a:off x="111960" y="5130720"/>
            <a:ext cx="3683160" cy="1553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Bonus Type - 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rigid equivalent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6-parameters extracted.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"Axializing" subjects to template of different size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" descr=""/>
          <p:cNvPicPr/>
          <p:nvPr/>
        </p:nvPicPr>
        <p:blipFill>
          <a:blip r:embed="rId1"/>
          <a:stretch/>
        </p:blipFill>
        <p:spPr>
          <a:xfrm>
            <a:off x="3698280" y="1797840"/>
            <a:ext cx="5193720" cy="4754880"/>
          </a:xfrm>
          <a:prstGeom prst="rect">
            <a:avLst/>
          </a:prstGeom>
          <a:ln>
            <a:noFill/>
          </a:ln>
        </p:spPr>
      </p:pic>
      <p:sp>
        <p:nvSpPr>
          <p:cNvPr id="401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Types of warps: example case “nonlinear”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342000" y="1504800"/>
            <a:ext cx="8802000" cy="487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TextShape 3"/>
          <p:cNvSpPr txBox="1"/>
          <p:nvPr/>
        </p:nvSpPr>
        <p:spPr>
          <a:xfrm>
            <a:off x="3806280" y="6513840"/>
            <a:ext cx="5258520" cy="33696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Courier New"/>
              </a:rPr>
              <a:t>PLOT: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@snapshot_volreg TEMPLATE_VOL WARPED_VOL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4" name="TextShape 4"/>
          <p:cNvSpPr txBox="1"/>
          <p:nvPr/>
        </p:nvSpPr>
        <p:spPr>
          <a:xfrm>
            <a:off x="4161600" y="1217520"/>
            <a:ext cx="4043520" cy="59508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ulay: base template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olay: warped dset (</a:t>
            </a:r>
            <a:r>
              <a:rPr b="0" lang="en-US" sz="1600" spc="-1" strike="noStrike">
                <a:solidFill>
                  <a:srgbClr val="000099"/>
                </a:solidFill>
                <a:latin typeface="Trebuchet MS"/>
              </a:rPr>
              <a:t>nonlinear, @SSwarper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)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5" name="TextShape 5"/>
          <p:cNvSpPr txBox="1"/>
          <p:nvPr/>
        </p:nvSpPr>
        <p:spPr>
          <a:xfrm>
            <a:off x="0" y="1884960"/>
            <a:ext cx="3654720" cy="346248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Compare alignment with overlaying edges of warped source dset on base template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“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Base” volume in this case is MNI template; “source” is typical subject anat vol.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Overall fit:</a:t>
            </a:r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 </a:t>
            </a:r>
            <a:r>
              <a:rPr b="0" lang="en-US" sz="2000" spc="-1" strike="noStrike">
                <a:solidFill>
                  <a:srgbClr val="000099"/>
                </a:solidFill>
                <a:latin typeface="Trebuchet MS"/>
              </a:rPr>
              <a:t>Very good, nearly all sulci/gyri match closely throughout.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Transformation and mapping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7" name="TextShape 2"/>
          <p:cNvSpPr txBox="1"/>
          <p:nvPr/>
        </p:nvSpPr>
        <p:spPr>
          <a:xfrm>
            <a:off x="304200" y="1377720"/>
            <a:ext cx="8580960" cy="127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What is a transformation (or warp)?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is a rule for mapping information from a source dset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onto a base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’s grid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says where a given spot (x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y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z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) in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pulls information from in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408" name="Group 3"/>
          <p:cNvGrpSpPr/>
          <p:nvPr/>
        </p:nvGrpSpPr>
        <p:grpSpPr>
          <a:xfrm>
            <a:off x="2734920" y="3091320"/>
            <a:ext cx="1492200" cy="1813320"/>
            <a:chOff x="2734920" y="3091320"/>
            <a:chExt cx="1492200" cy="1813320"/>
          </a:xfrm>
        </p:grpSpPr>
        <p:sp>
          <p:nvSpPr>
            <p:cNvPr id="409" name="CustomShape 4"/>
            <p:cNvSpPr/>
            <p:nvPr/>
          </p:nvSpPr>
          <p:spPr>
            <a:xfrm>
              <a:off x="2734920" y="47235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0" name="CustomShape 5"/>
            <p:cNvSpPr/>
            <p:nvPr/>
          </p:nvSpPr>
          <p:spPr>
            <a:xfrm>
              <a:off x="2734920" y="4542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1" name="CustomShape 6"/>
            <p:cNvSpPr/>
            <p:nvPr/>
          </p:nvSpPr>
          <p:spPr>
            <a:xfrm>
              <a:off x="2734920" y="436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2" name="CustomShape 7"/>
            <p:cNvSpPr/>
            <p:nvPr/>
          </p:nvSpPr>
          <p:spPr>
            <a:xfrm>
              <a:off x="2734920" y="41803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3" name="CustomShape 8"/>
            <p:cNvSpPr/>
            <p:nvPr/>
          </p:nvSpPr>
          <p:spPr>
            <a:xfrm>
              <a:off x="2734920" y="39996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4" name="CustomShape 9"/>
            <p:cNvSpPr/>
            <p:nvPr/>
          </p:nvSpPr>
          <p:spPr>
            <a:xfrm>
              <a:off x="288396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5" name="CustomShape 10"/>
            <p:cNvSpPr/>
            <p:nvPr/>
          </p:nvSpPr>
          <p:spPr>
            <a:xfrm>
              <a:off x="288396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6" name="CustomShape 11"/>
            <p:cNvSpPr/>
            <p:nvPr/>
          </p:nvSpPr>
          <p:spPr>
            <a:xfrm>
              <a:off x="2883960" y="436068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7" name="CustomShape 12"/>
            <p:cNvSpPr/>
            <p:nvPr/>
          </p:nvSpPr>
          <p:spPr>
            <a:xfrm>
              <a:off x="288396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8" name="CustomShape 13"/>
            <p:cNvSpPr/>
            <p:nvPr/>
          </p:nvSpPr>
          <p:spPr>
            <a:xfrm>
              <a:off x="288396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9" name="CustomShape 14"/>
            <p:cNvSpPr/>
            <p:nvPr/>
          </p:nvSpPr>
          <p:spPr>
            <a:xfrm>
              <a:off x="3033000" y="472320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0" name="CustomShape 15"/>
            <p:cNvSpPr/>
            <p:nvPr/>
          </p:nvSpPr>
          <p:spPr>
            <a:xfrm>
              <a:off x="3033000" y="454212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1" name="CustomShape 16"/>
            <p:cNvSpPr/>
            <p:nvPr/>
          </p:nvSpPr>
          <p:spPr>
            <a:xfrm>
              <a:off x="3033000" y="436068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2" name="CustomShape 17"/>
            <p:cNvSpPr/>
            <p:nvPr/>
          </p:nvSpPr>
          <p:spPr>
            <a:xfrm>
              <a:off x="3033000" y="417996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3" name="CustomShape 18"/>
            <p:cNvSpPr/>
            <p:nvPr/>
          </p:nvSpPr>
          <p:spPr>
            <a:xfrm>
              <a:off x="3033000" y="399888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4" name="CustomShape 19"/>
            <p:cNvSpPr/>
            <p:nvPr/>
          </p:nvSpPr>
          <p:spPr>
            <a:xfrm>
              <a:off x="318240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5" name="CustomShape 20"/>
            <p:cNvSpPr/>
            <p:nvPr/>
          </p:nvSpPr>
          <p:spPr>
            <a:xfrm>
              <a:off x="318240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6" name="CustomShape 21"/>
            <p:cNvSpPr/>
            <p:nvPr/>
          </p:nvSpPr>
          <p:spPr>
            <a:xfrm>
              <a:off x="3182400" y="436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7" name="CustomShape 22"/>
            <p:cNvSpPr/>
            <p:nvPr/>
          </p:nvSpPr>
          <p:spPr>
            <a:xfrm>
              <a:off x="318240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8" name="CustomShape 23"/>
            <p:cNvSpPr/>
            <p:nvPr/>
          </p:nvSpPr>
          <p:spPr>
            <a:xfrm>
              <a:off x="318240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9" name="CustomShape 24"/>
            <p:cNvSpPr/>
            <p:nvPr/>
          </p:nvSpPr>
          <p:spPr>
            <a:xfrm>
              <a:off x="333144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0" name="CustomShape 25"/>
            <p:cNvSpPr/>
            <p:nvPr/>
          </p:nvSpPr>
          <p:spPr>
            <a:xfrm>
              <a:off x="333144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1" name="CustomShape 26"/>
            <p:cNvSpPr/>
            <p:nvPr/>
          </p:nvSpPr>
          <p:spPr>
            <a:xfrm>
              <a:off x="3331440" y="436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2" name="CustomShape 27"/>
            <p:cNvSpPr/>
            <p:nvPr/>
          </p:nvSpPr>
          <p:spPr>
            <a:xfrm>
              <a:off x="333144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3" name="CustomShape 28"/>
            <p:cNvSpPr/>
            <p:nvPr/>
          </p:nvSpPr>
          <p:spPr>
            <a:xfrm>
              <a:off x="333144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4" name="CustomShape 29"/>
            <p:cNvSpPr/>
            <p:nvPr/>
          </p:nvSpPr>
          <p:spPr>
            <a:xfrm>
              <a:off x="273492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5" name="CustomShape 30"/>
            <p:cNvSpPr/>
            <p:nvPr/>
          </p:nvSpPr>
          <p:spPr>
            <a:xfrm>
              <a:off x="273492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6" name="CustomShape 31"/>
            <p:cNvSpPr/>
            <p:nvPr/>
          </p:nvSpPr>
          <p:spPr>
            <a:xfrm>
              <a:off x="2734920" y="436068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7" name="CustomShape 32"/>
            <p:cNvSpPr/>
            <p:nvPr/>
          </p:nvSpPr>
          <p:spPr>
            <a:xfrm>
              <a:off x="273492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8" name="CustomShape 33"/>
            <p:cNvSpPr/>
            <p:nvPr/>
          </p:nvSpPr>
          <p:spPr>
            <a:xfrm>
              <a:off x="273492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9" name="CustomShape 34"/>
            <p:cNvSpPr/>
            <p:nvPr/>
          </p:nvSpPr>
          <p:spPr>
            <a:xfrm>
              <a:off x="288396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0" name="CustomShape 35"/>
            <p:cNvSpPr/>
            <p:nvPr/>
          </p:nvSpPr>
          <p:spPr>
            <a:xfrm>
              <a:off x="288396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1" name="CustomShape 36"/>
            <p:cNvSpPr/>
            <p:nvPr/>
          </p:nvSpPr>
          <p:spPr>
            <a:xfrm>
              <a:off x="2883960" y="436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2" name="CustomShape 37"/>
            <p:cNvSpPr/>
            <p:nvPr/>
          </p:nvSpPr>
          <p:spPr>
            <a:xfrm>
              <a:off x="288396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3" name="CustomShape 38"/>
            <p:cNvSpPr/>
            <p:nvPr/>
          </p:nvSpPr>
          <p:spPr>
            <a:xfrm>
              <a:off x="288396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4" name="CustomShape 39"/>
            <p:cNvSpPr/>
            <p:nvPr/>
          </p:nvSpPr>
          <p:spPr>
            <a:xfrm>
              <a:off x="3033000" y="472284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5" name="CustomShape 40"/>
            <p:cNvSpPr/>
            <p:nvPr/>
          </p:nvSpPr>
          <p:spPr>
            <a:xfrm>
              <a:off x="3033000" y="454176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6" name="CustomShape 41"/>
            <p:cNvSpPr/>
            <p:nvPr/>
          </p:nvSpPr>
          <p:spPr>
            <a:xfrm>
              <a:off x="3033000" y="4360320"/>
              <a:ext cx="14940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7" name="CustomShape 42"/>
            <p:cNvSpPr/>
            <p:nvPr/>
          </p:nvSpPr>
          <p:spPr>
            <a:xfrm>
              <a:off x="3033000" y="417924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8" name="CustomShape 43"/>
            <p:cNvSpPr/>
            <p:nvPr/>
          </p:nvSpPr>
          <p:spPr>
            <a:xfrm>
              <a:off x="3033000" y="3998520"/>
              <a:ext cx="14940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9" name="CustomShape 44"/>
            <p:cNvSpPr/>
            <p:nvPr/>
          </p:nvSpPr>
          <p:spPr>
            <a:xfrm>
              <a:off x="3182400" y="4722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0" name="CustomShape 45"/>
            <p:cNvSpPr/>
            <p:nvPr/>
          </p:nvSpPr>
          <p:spPr>
            <a:xfrm>
              <a:off x="3182400" y="454176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1" name="CustomShape 46"/>
            <p:cNvSpPr/>
            <p:nvPr/>
          </p:nvSpPr>
          <p:spPr>
            <a:xfrm>
              <a:off x="3182400" y="436032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2" name="CustomShape 47"/>
            <p:cNvSpPr/>
            <p:nvPr/>
          </p:nvSpPr>
          <p:spPr>
            <a:xfrm>
              <a:off x="3182400" y="4179240"/>
              <a:ext cx="149040" cy="18108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3" name="CustomShape 48"/>
            <p:cNvSpPr/>
            <p:nvPr/>
          </p:nvSpPr>
          <p:spPr>
            <a:xfrm>
              <a:off x="3182400" y="399852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4" name="CustomShape 49"/>
            <p:cNvSpPr/>
            <p:nvPr/>
          </p:nvSpPr>
          <p:spPr>
            <a:xfrm>
              <a:off x="3331440" y="4722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5" name="CustomShape 50"/>
            <p:cNvSpPr/>
            <p:nvPr/>
          </p:nvSpPr>
          <p:spPr>
            <a:xfrm>
              <a:off x="3331440" y="4541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6" name="CustomShape 51"/>
            <p:cNvSpPr/>
            <p:nvPr/>
          </p:nvSpPr>
          <p:spPr>
            <a:xfrm>
              <a:off x="3331440" y="436032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7" name="CustomShape 52"/>
            <p:cNvSpPr/>
            <p:nvPr/>
          </p:nvSpPr>
          <p:spPr>
            <a:xfrm>
              <a:off x="3331440" y="417924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8" name="CustomShape 53"/>
            <p:cNvSpPr/>
            <p:nvPr/>
          </p:nvSpPr>
          <p:spPr>
            <a:xfrm>
              <a:off x="3331440" y="39985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CustomShape 54"/>
            <p:cNvSpPr/>
            <p:nvPr/>
          </p:nvSpPr>
          <p:spPr>
            <a:xfrm>
              <a:off x="3481200" y="4722840"/>
              <a:ext cx="14868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0" name="CustomShape 55"/>
            <p:cNvSpPr/>
            <p:nvPr/>
          </p:nvSpPr>
          <p:spPr>
            <a:xfrm>
              <a:off x="3481200" y="454176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1" name="CustomShape 56"/>
            <p:cNvSpPr/>
            <p:nvPr/>
          </p:nvSpPr>
          <p:spPr>
            <a:xfrm>
              <a:off x="3481200" y="436032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2" name="CustomShape 57"/>
            <p:cNvSpPr/>
            <p:nvPr/>
          </p:nvSpPr>
          <p:spPr>
            <a:xfrm>
              <a:off x="3481200" y="417924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3" name="CustomShape 58"/>
            <p:cNvSpPr/>
            <p:nvPr/>
          </p:nvSpPr>
          <p:spPr>
            <a:xfrm>
              <a:off x="3481200" y="3998520"/>
              <a:ext cx="14868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4" name="CustomShape 59"/>
            <p:cNvSpPr/>
            <p:nvPr/>
          </p:nvSpPr>
          <p:spPr>
            <a:xfrm>
              <a:off x="3629880" y="472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5" name="CustomShape 60"/>
            <p:cNvSpPr/>
            <p:nvPr/>
          </p:nvSpPr>
          <p:spPr>
            <a:xfrm>
              <a:off x="3629880" y="454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6" name="CustomShape 61"/>
            <p:cNvSpPr/>
            <p:nvPr/>
          </p:nvSpPr>
          <p:spPr>
            <a:xfrm>
              <a:off x="3629880" y="4359600"/>
              <a:ext cx="149040" cy="1818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7" name="CustomShape 62"/>
            <p:cNvSpPr/>
            <p:nvPr/>
          </p:nvSpPr>
          <p:spPr>
            <a:xfrm>
              <a:off x="3629880" y="41788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8" name="CustomShape 63"/>
            <p:cNvSpPr/>
            <p:nvPr/>
          </p:nvSpPr>
          <p:spPr>
            <a:xfrm>
              <a:off x="3629880" y="39978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9" name="CustomShape 64"/>
            <p:cNvSpPr/>
            <p:nvPr/>
          </p:nvSpPr>
          <p:spPr>
            <a:xfrm>
              <a:off x="3778920" y="472212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0" name="CustomShape 65"/>
            <p:cNvSpPr/>
            <p:nvPr/>
          </p:nvSpPr>
          <p:spPr>
            <a:xfrm>
              <a:off x="3778920" y="4541400"/>
              <a:ext cx="14976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1" name="CustomShape 66"/>
            <p:cNvSpPr/>
            <p:nvPr/>
          </p:nvSpPr>
          <p:spPr>
            <a:xfrm>
              <a:off x="3778920" y="435960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2" name="CustomShape 67"/>
            <p:cNvSpPr/>
            <p:nvPr/>
          </p:nvSpPr>
          <p:spPr>
            <a:xfrm>
              <a:off x="3778920" y="4178880"/>
              <a:ext cx="14976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3" name="CustomShape 68"/>
            <p:cNvSpPr/>
            <p:nvPr/>
          </p:nvSpPr>
          <p:spPr>
            <a:xfrm>
              <a:off x="3778920" y="399780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4" name="CustomShape 69"/>
            <p:cNvSpPr/>
            <p:nvPr/>
          </p:nvSpPr>
          <p:spPr>
            <a:xfrm>
              <a:off x="3928680" y="472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5" name="CustomShape 70"/>
            <p:cNvSpPr/>
            <p:nvPr/>
          </p:nvSpPr>
          <p:spPr>
            <a:xfrm>
              <a:off x="3928680" y="454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6" name="CustomShape 71"/>
            <p:cNvSpPr/>
            <p:nvPr/>
          </p:nvSpPr>
          <p:spPr>
            <a:xfrm>
              <a:off x="3928680" y="43596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7" name="CustomShape 72"/>
            <p:cNvSpPr/>
            <p:nvPr/>
          </p:nvSpPr>
          <p:spPr>
            <a:xfrm>
              <a:off x="3928680" y="41788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8" name="CustomShape 73"/>
            <p:cNvSpPr/>
            <p:nvPr/>
          </p:nvSpPr>
          <p:spPr>
            <a:xfrm>
              <a:off x="3928680" y="39978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9" name="CustomShape 74"/>
            <p:cNvSpPr/>
            <p:nvPr/>
          </p:nvSpPr>
          <p:spPr>
            <a:xfrm>
              <a:off x="4077720" y="472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0" name="CustomShape 75"/>
            <p:cNvSpPr/>
            <p:nvPr/>
          </p:nvSpPr>
          <p:spPr>
            <a:xfrm>
              <a:off x="4077720" y="454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CustomShape 76"/>
            <p:cNvSpPr/>
            <p:nvPr/>
          </p:nvSpPr>
          <p:spPr>
            <a:xfrm>
              <a:off x="4077720" y="43596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2" name="CustomShape 77"/>
            <p:cNvSpPr/>
            <p:nvPr/>
          </p:nvSpPr>
          <p:spPr>
            <a:xfrm>
              <a:off x="4077720" y="41788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3" name="CustomShape 78"/>
            <p:cNvSpPr/>
            <p:nvPr/>
          </p:nvSpPr>
          <p:spPr>
            <a:xfrm>
              <a:off x="4077720" y="39978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4" name="CustomShape 79"/>
            <p:cNvSpPr/>
            <p:nvPr/>
          </p:nvSpPr>
          <p:spPr>
            <a:xfrm>
              <a:off x="3481200" y="472212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5" name="CustomShape 80"/>
            <p:cNvSpPr/>
            <p:nvPr/>
          </p:nvSpPr>
          <p:spPr>
            <a:xfrm>
              <a:off x="3481200" y="4541400"/>
              <a:ext cx="14868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6" name="CustomShape 81"/>
            <p:cNvSpPr/>
            <p:nvPr/>
          </p:nvSpPr>
          <p:spPr>
            <a:xfrm>
              <a:off x="3481200" y="4359600"/>
              <a:ext cx="148680" cy="18180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82"/>
            <p:cNvSpPr/>
            <p:nvPr/>
          </p:nvSpPr>
          <p:spPr>
            <a:xfrm>
              <a:off x="3481200" y="4178880"/>
              <a:ext cx="14868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8" name="CustomShape 83"/>
            <p:cNvSpPr/>
            <p:nvPr/>
          </p:nvSpPr>
          <p:spPr>
            <a:xfrm>
              <a:off x="3481200" y="399780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9" name="CustomShape 84"/>
            <p:cNvSpPr/>
            <p:nvPr/>
          </p:nvSpPr>
          <p:spPr>
            <a:xfrm>
              <a:off x="3629880" y="472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0" name="CustomShape 85"/>
            <p:cNvSpPr/>
            <p:nvPr/>
          </p:nvSpPr>
          <p:spPr>
            <a:xfrm>
              <a:off x="3629880" y="454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1" name="CustomShape 86"/>
            <p:cNvSpPr/>
            <p:nvPr/>
          </p:nvSpPr>
          <p:spPr>
            <a:xfrm>
              <a:off x="3629880" y="43596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2" name="CustomShape 87"/>
            <p:cNvSpPr/>
            <p:nvPr/>
          </p:nvSpPr>
          <p:spPr>
            <a:xfrm>
              <a:off x="3629880" y="417888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3" name="CustomShape 88"/>
            <p:cNvSpPr/>
            <p:nvPr/>
          </p:nvSpPr>
          <p:spPr>
            <a:xfrm>
              <a:off x="3629880" y="3997800"/>
              <a:ext cx="149040" cy="18108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4" name="CustomShape 89"/>
            <p:cNvSpPr/>
            <p:nvPr/>
          </p:nvSpPr>
          <p:spPr>
            <a:xfrm>
              <a:off x="3778920" y="4721760"/>
              <a:ext cx="14976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5" name="CustomShape 90"/>
            <p:cNvSpPr/>
            <p:nvPr/>
          </p:nvSpPr>
          <p:spPr>
            <a:xfrm>
              <a:off x="3778920" y="454068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6" name="CustomShape 91"/>
            <p:cNvSpPr/>
            <p:nvPr/>
          </p:nvSpPr>
          <p:spPr>
            <a:xfrm>
              <a:off x="3778920" y="435924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7" name="CustomShape 92"/>
            <p:cNvSpPr/>
            <p:nvPr/>
          </p:nvSpPr>
          <p:spPr>
            <a:xfrm>
              <a:off x="3778920" y="417816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8" name="CustomShape 93"/>
            <p:cNvSpPr/>
            <p:nvPr/>
          </p:nvSpPr>
          <p:spPr>
            <a:xfrm>
              <a:off x="3778920" y="3997440"/>
              <a:ext cx="14976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9" name="CustomShape 94"/>
            <p:cNvSpPr/>
            <p:nvPr/>
          </p:nvSpPr>
          <p:spPr>
            <a:xfrm>
              <a:off x="3928680" y="4721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0" name="CustomShape 95"/>
            <p:cNvSpPr/>
            <p:nvPr/>
          </p:nvSpPr>
          <p:spPr>
            <a:xfrm>
              <a:off x="3928680" y="454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1" name="CustomShape 96"/>
            <p:cNvSpPr/>
            <p:nvPr/>
          </p:nvSpPr>
          <p:spPr>
            <a:xfrm>
              <a:off x="3928680" y="43592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2" name="CustomShape 97"/>
            <p:cNvSpPr/>
            <p:nvPr/>
          </p:nvSpPr>
          <p:spPr>
            <a:xfrm>
              <a:off x="3928680" y="41781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3" name="CustomShape 98"/>
            <p:cNvSpPr/>
            <p:nvPr/>
          </p:nvSpPr>
          <p:spPr>
            <a:xfrm>
              <a:off x="3928680" y="39974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4" name="CustomShape 99"/>
            <p:cNvSpPr/>
            <p:nvPr/>
          </p:nvSpPr>
          <p:spPr>
            <a:xfrm>
              <a:off x="4077720" y="4721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5" name="CustomShape 100"/>
            <p:cNvSpPr/>
            <p:nvPr/>
          </p:nvSpPr>
          <p:spPr>
            <a:xfrm>
              <a:off x="4077720" y="454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6" name="CustomShape 101"/>
            <p:cNvSpPr/>
            <p:nvPr/>
          </p:nvSpPr>
          <p:spPr>
            <a:xfrm>
              <a:off x="4077720" y="43592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7" name="CustomShape 102"/>
            <p:cNvSpPr/>
            <p:nvPr/>
          </p:nvSpPr>
          <p:spPr>
            <a:xfrm>
              <a:off x="4077720" y="41781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8" name="CustomShape 103"/>
            <p:cNvSpPr/>
            <p:nvPr/>
          </p:nvSpPr>
          <p:spPr>
            <a:xfrm>
              <a:off x="4077720" y="39974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9" name="CustomShape 104"/>
            <p:cNvSpPr/>
            <p:nvPr/>
          </p:nvSpPr>
          <p:spPr>
            <a:xfrm>
              <a:off x="3481560" y="38163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0" name="CustomShape 105"/>
            <p:cNvSpPr/>
            <p:nvPr/>
          </p:nvSpPr>
          <p:spPr>
            <a:xfrm>
              <a:off x="3481560" y="36356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1" name="CustomShape 106"/>
            <p:cNvSpPr/>
            <p:nvPr/>
          </p:nvSpPr>
          <p:spPr>
            <a:xfrm>
              <a:off x="3481560" y="34542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2" name="CustomShape 107"/>
            <p:cNvSpPr/>
            <p:nvPr/>
          </p:nvSpPr>
          <p:spPr>
            <a:xfrm>
              <a:off x="3481560" y="3273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3" name="CustomShape 108"/>
            <p:cNvSpPr/>
            <p:nvPr/>
          </p:nvSpPr>
          <p:spPr>
            <a:xfrm>
              <a:off x="3481560" y="3092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4" name="CustomShape 109"/>
            <p:cNvSpPr/>
            <p:nvPr/>
          </p:nvSpPr>
          <p:spPr>
            <a:xfrm>
              <a:off x="3630600" y="38160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5" name="CustomShape 110"/>
            <p:cNvSpPr/>
            <p:nvPr/>
          </p:nvSpPr>
          <p:spPr>
            <a:xfrm>
              <a:off x="363060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6" name="CustomShape 111"/>
            <p:cNvSpPr/>
            <p:nvPr/>
          </p:nvSpPr>
          <p:spPr>
            <a:xfrm>
              <a:off x="3630600" y="345348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7" name="CustomShape 112"/>
            <p:cNvSpPr/>
            <p:nvPr/>
          </p:nvSpPr>
          <p:spPr>
            <a:xfrm>
              <a:off x="3630600" y="3272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8" name="CustomShape 113"/>
            <p:cNvSpPr/>
            <p:nvPr/>
          </p:nvSpPr>
          <p:spPr>
            <a:xfrm>
              <a:off x="363060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9" name="CustomShape 114"/>
            <p:cNvSpPr/>
            <p:nvPr/>
          </p:nvSpPr>
          <p:spPr>
            <a:xfrm>
              <a:off x="3779640" y="381600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0" name="CustomShape 115"/>
            <p:cNvSpPr/>
            <p:nvPr/>
          </p:nvSpPr>
          <p:spPr>
            <a:xfrm>
              <a:off x="3779640" y="363492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1" name="CustomShape 116"/>
            <p:cNvSpPr/>
            <p:nvPr/>
          </p:nvSpPr>
          <p:spPr>
            <a:xfrm>
              <a:off x="3779640" y="345348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2" name="CustomShape 117"/>
            <p:cNvSpPr/>
            <p:nvPr/>
          </p:nvSpPr>
          <p:spPr>
            <a:xfrm>
              <a:off x="3779640" y="327276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3" name="CustomShape 118"/>
            <p:cNvSpPr/>
            <p:nvPr/>
          </p:nvSpPr>
          <p:spPr>
            <a:xfrm>
              <a:off x="3779640" y="309168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4" name="CustomShape 119"/>
            <p:cNvSpPr/>
            <p:nvPr/>
          </p:nvSpPr>
          <p:spPr>
            <a:xfrm>
              <a:off x="3929040" y="38160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5" name="CustomShape 120"/>
            <p:cNvSpPr/>
            <p:nvPr/>
          </p:nvSpPr>
          <p:spPr>
            <a:xfrm>
              <a:off x="392904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6" name="CustomShape 121"/>
            <p:cNvSpPr/>
            <p:nvPr/>
          </p:nvSpPr>
          <p:spPr>
            <a:xfrm>
              <a:off x="3929040" y="34534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7" name="CustomShape 122"/>
            <p:cNvSpPr/>
            <p:nvPr/>
          </p:nvSpPr>
          <p:spPr>
            <a:xfrm>
              <a:off x="3929040" y="3272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8" name="CustomShape 123"/>
            <p:cNvSpPr/>
            <p:nvPr/>
          </p:nvSpPr>
          <p:spPr>
            <a:xfrm>
              <a:off x="392904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9" name="CustomShape 124"/>
            <p:cNvSpPr/>
            <p:nvPr/>
          </p:nvSpPr>
          <p:spPr>
            <a:xfrm>
              <a:off x="4078080" y="38160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CustomShape 125"/>
            <p:cNvSpPr/>
            <p:nvPr/>
          </p:nvSpPr>
          <p:spPr>
            <a:xfrm>
              <a:off x="407808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1" name="CustomShape 126"/>
            <p:cNvSpPr/>
            <p:nvPr/>
          </p:nvSpPr>
          <p:spPr>
            <a:xfrm>
              <a:off x="4078080" y="34534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2" name="CustomShape 127"/>
            <p:cNvSpPr/>
            <p:nvPr/>
          </p:nvSpPr>
          <p:spPr>
            <a:xfrm>
              <a:off x="4078080" y="3272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3" name="CustomShape 128"/>
            <p:cNvSpPr/>
            <p:nvPr/>
          </p:nvSpPr>
          <p:spPr>
            <a:xfrm>
              <a:off x="407808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4" name="CustomShape 129"/>
            <p:cNvSpPr/>
            <p:nvPr/>
          </p:nvSpPr>
          <p:spPr>
            <a:xfrm>
              <a:off x="3481560" y="381600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5" name="CustomShape 130"/>
            <p:cNvSpPr/>
            <p:nvPr/>
          </p:nvSpPr>
          <p:spPr>
            <a:xfrm>
              <a:off x="348156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6" name="CustomShape 131"/>
            <p:cNvSpPr/>
            <p:nvPr/>
          </p:nvSpPr>
          <p:spPr>
            <a:xfrm>
              <a:off x="3481560" y="3453480"/>
              <a:ext cx="149040" cy="1814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CustomShape 132"/>
            <p:cNvSpPr/>
            <p:nvPr/>
          </p:nvSpPr>
          <p:spPr>
            <a:xfrm>
              <a:off x="3481560" y="327276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8" name="CustomShape 133"/>
            <p:cNvSpPr/>
            <p:nvPr/>
          </p:nvSpPr>
          <p:spPr>
            <a:xfrm>
              <a:off x="348156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9" name="CustomShape 134"/>
            <p:cNvSpPr/>
            <p:nvPr/>
          </p:nvSpPr>
          <p:spPr>
            <a:xfrm>
              <a:off x="3630600" y="38160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0" name="CustomShape 135"/>
            <p:cNvSpPr/>
            <p:nvPr/>
          </p:nvSpPr>
          <p:spPr>
            <a:xfrm>
              <a:off x="363060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1" name="CustomShape 136"/>
            <p:cNvSpPr/>
            <p:nvPr/>
          </p:nvSpPr>
          <p:spPr>
            <a:xfrm>
              <a:off x="3630600" y="34534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2" name="CustomShape 137"/>
            <p:cNvSpPr/>
            <p:nvPr/>
          </p:nvSpPr>
          <p:spPr>
            <a:xfrm>
              <a:off x="3630600" y="327276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3" name="CustomShape 138"/>
            <p:cNvSpPr/>
            <p:nvPr/>
          </p:nvSpPr>
          <p:spPr>
            <a:xfrm>
              <a:off x="363060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4" name="CustomShape 139"/>
            <p:cNvSpPr/>
            <p:nvPr/>
          </p:nvSpPr>
          <p:spPr>
            <a:xfrm>
              <a:off x="3779640" y="3815280"/>
              <a:ext cx="14940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5" name="CustomShape 140"/>
            <p:cNvSpPr/>
            <p:nvPr/>
          </p:nvSpPr>
          <p:spPr>
            <a:xfrm>
              <a:off x="3779640" y="363456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6" name="CustomShape 141"/>
            <p:cNvSpPr/>
            <p:nvPr/>
          </p:nvSpPr>
          <p:spPr>
            <a:xfrm>
              <a:off x="3779640" y="345312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7" name="CustomShape 142"/>
            <p:cNvSpPr/>
            <p:nvPr/>
          </p:nvSpPr>
          <p:spPr>
            <a:xfrm>
              <a:off x="3779640" y="327204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8" name="CustomShape 143"/>
            <p:cNvSpPr/>
            <p:nvPr/>
          </p:nvSpPr>
          <p:spPr>
            <a:xfrm>
              <a:off x="3779640" y="309132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9" name="CustomShape 144"/>
            <p:cNvSpPr/>
            <p:nvPr/>
          </p:nvSpPr>
          <p:spPr>
            <a:xfrm>
              <a:off x="3929040" y="381528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0" name="CustomShape 145"/>
            <p:cNvSpPr/>
            <p:nvPr/>
          </p:nvSpPr>
          <p:spPr>
            <a:xfrm>
              <a:off x="3929040" y="363456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1" name="CustomShape 146"/>
            <p:cNvSpPr/>
            <p:nvPr/>
          </p:nvSpPr>
          <p:spPr>
            <a:xfrm>
              <a:off x="3929040" y="34531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CustomShape 147"/>
            <p:cNvSpPr/>
            <p:nvPr/>
          </p:nvSpPr>
          <p:spPr>
            <a:xfrm>
              <a:off x="3929040" y="32720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3" name="CustomShape 148"/>
            <p:cNvSpPr/>
            <p:nvPr/>
          </p:nvSpPr>
          <p:spPr>
            <a:xfrm>
              <a:off x="3929040" y="30913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4" name="CustomShape 149"/>
            <p:cNvSpPr/>
            <p:nvPr/>
          </p:nvSpPr>
          <p:spPr>
            <a:xfrm>
              <a:off x="4078080" y="38152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5" name="CustomShape 150"/>
            <p:cNvSpPr/>
            <p:nvPr/>
          </p:nvSpPr>
          <p:spPr>
            <a:xfrm>
              <a:off x="4078080" y="36345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6" name="CustomShape 151"/>
            <p:cNvSpPr/>
            <p:nvPr/>
          </p:nvSpPr>
          <p:spPr>
            <a:xfrm>
              <a:off x="4078080" y="34531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7" name="CustomShape 152"/>
            <p:cNvSpPr/>
            <p:nvPr/>
          </p:nvSpPr>
          <p:spPr>
            <a:xfrm>
              <a:off x="4078080" y="32720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8" name="CustomShape 153"/>
            <p:cNvSpPr/>
            <p:nvPr/>
          </p:nvSpPr>
          <p:spPr>
            <a:xfrm>
              <a:off x="4078080" y="30913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9" name="CustomShape 154"/>
            <p:cNvSpPr/>
            <p:nvPr/>
          </p:nvSpPr>
          <p:spPr>
            <a:xfrm>
              <a:off x="2734920" y="38174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0" name="CustomShape 155"/>
            <p:cNvSpPr/>
            <p:nvPr/>
          </p:nvSpPr>
          <p:spPr>
            <a:xfrm>
              <a:off x="2734920" y="36367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1" name="CustomShape 156"/>
            <p:cNvSpPr/>
            <p:nvPr/>
          </p:nvSpPr>
          <p:spPr>
            <a:xfrm>
              <a:off x="2734920" y="34552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2" name="CustomShape 157"/>
            <p:cNvSpPr/>
            <p:nvPr/>
          </p:nvSpPr>
          <p:spPr>
            <a:xfrm>
              <a:off x="2734920" y="3274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3" name="CustomShape 158"/>
            <p:cNvSpPr/>
            <p:nvPr/>
          </p:nvSpPr>
          <p:spPr>
            <a:xfrm>
              <a:off x="2734920" y="30934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4" name="CustomShape 159"/>
            <p:cNvSpPr/>
            <p:nvPr/>
          </p:nvSpPr>
          <p:spPr>
            <a:xfrm>
              <a:off x="2883960" y="38170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CustomShape 160"/>
            <p:cNvSpPr/>
            <p:nvPr/>
          </p:nvSpPr>
          <p:spPr>
            <a:xfrm>
              <a:off x="288396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6" name="CustomShape 161"/>
            <p:cNvSpPr/>
            <p:nvPr/>
          </p:nvSpPr>
          <p:spPr>
            <a:xfrm>
              <a:off x="2883960" y="345456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7" name="CustomShape 162"/>
            <p:cNvSpPr/>
            <p:nvPr/>
          </p:nvSpPr>
          <p:spPr>
            <a:xfrm>
              <a:off x="288396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8" name="CustomShape 163"/>
            <p:cNvSpPr/>
            <p:nvPr/>
          </p:nvSpPr>
          <p:spPr>
            <a:xfrm>
              <a:off x="288396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9" name="CustomShape 164"/>
            <p:cNvSpPr/>
            <p:nvPr/>
          </p:nvSpPr>
          <p:spPr>
            <a:xfrm>
              <a:off x="3033000" y="381708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0" name="CustomShape 165"/>
            <p:cNvSpPr/>
            <p:nvPr/>
          </p:nvSpPr>
          <p:spPr>
            <a:xfrm>
              <a:off x="3033000" y="363600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1" name="CustomShape 166"/>
            <p:cNvSpPr/>
            <p:nvPr/>
          </p:nvSpPr>
          <p:spPr>
            <a:xfrm>
              <a:off x="3033000" y="345456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2" name="CustomShape 167"/>
            <p:cNvSpPr/>
            <p:nvPr/>
          </p:nvSpPr>
          <p:spPr>
            <a:xfrm>
              <a:off x="3033000" y="327384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3" name="CustomShape 168"/>
            <p:cNvSpPr/>
            <p:nvPr/>
          </p:nvSpPr>
          <p:spPr>
            <a:xfrm>
              <a:off x="3033000" y="309276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4" name="CustomShape 169"/>
            <p:cNvSpPr/>
            <p:nvPr/>
          </p:nvSpPr>
          <p:spPr>
            <a:xfrm>
              <a:off x="3182400" y="38170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5" name="CustomShape 170"/>
            <p:cNvSpPr/>
            <p:nvPr/>
          </p:nvSpPr>
          <p:spPr>
            <a:xfrm>
              <a:off x="318240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6" name="CustomShape 171"/>
            <p:cNvSpPr/>
            <p:nvPr/>
          </p:nvSpPr>
          <p:spPr>
            <a:xfrm>
              <a:off x="3182400" y="34545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7" name="CustomShape 172"/>
            <p:cNvSpPr/>
            <p:nvPr/>
          </p:nvSpPr>
          <p:spPr>
            <a:xfrm>
              <a:off x="318240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8" name="CustomShape 173"/>
            <p:cNvSpPr/>
            <p:nvPr/>
          </p:nvSpPr>
          <p:spPr>
            <a:xfrm>
              <a:off x="318240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9" name="CustomShape 174"/>
            <p:cNvSpPr/>
            <p:nvPr/>
          </p:nvSpPr>
          <p:spPr>
            <a:xfrm>
              <a:off x="3331440" y="38170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0" name="CustomShape 175"/>
            <p:cNvSpPr/>
            <p:nvPr/>
          </p:nvSpPr>
          <p:spPr>
            <a:xfrm>
              <a:off x="333144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1" name="CustomShape 176"/>
            <p:cNvSpPr/>
            <p:nvPr/>
          </p:nvSpPr>
          <p:spPr>
            <a:xfrm>
              <a:off x="3331440" y="34545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2" name="CustomShape 177"/>
            <p:cNvSpPr/>
            <p:nvPr/>
          </p:nvSpPr>
          <p:spPr>
            <a:xfrm>
              <a:off x="333144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3" name="CustomShape 178"/>
            <p:cNvSpPr/>
            <p:nvPr/>
          </p:nvSpPr>
          <p:spPr>
            <a:xfrm>
              <a:off x="333144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4" name="CustomShape 179"/>
            <p:cNvSpPr/>
            <p:nvPr/>
          </p:nvSpPr>
          <p:spPr>
            <a:xfrm>
              <a:off x="2734920" y="38170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5" name="CustomShape 180"/>
            <p:cNvSpPr/>
            <p:nvPr/>
          </p:nvSpPr>
          <p:spPr>
            <a:xfrm>
              <a:off x="273492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6" name="CustomShape 181"/>
            <p:cNvSpPr/>
            <p:nvPr/>
          </p:nvSpPr>
          <p:spPr>
            <a:xfrm>
              <a:off x="2734920" y="345456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7" name="CustomShape 182"/>
            <p:cNvSpPr/>
            <p:nvPr/>
          </p:nvSpPr>
          <p:spPr>
            <a:xfrm>
              <a:off x="273492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8" name="CustomShape 183"/>
            <p:cNvSpPr/>
            <p:nvPr/>
          </p:nvSpPr>
          <p:spPr>
            <a:xfrm>
              <a:off x="273492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9" name="CustomShape 184"/>
            <p:cNvSpPr/>
            <p:nvPr/>
          </p:nvSpPr>
          <p:spPr>
            <a:xfrm>
              <a:off x="2883960" y="381708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0" name="CustomShape 185"/>
            <p:cNvSpPr/>
            <p:nvPr/>
          </p:nvSpPr>
          <p:spPr>
            <a:xfrm>
              <a:off x="288396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1" name="CustomShape 186"/>
            <p:cNvSpPr/>
            <p:nvPr/>
          </p:nvSpPr>
          <p:spPr>
            <a:xfrm>
              <a:off x="2883960" y="34545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2" name="CustomShape 187"/>
            <p:cNvSpPr/>
            <p:nvPr/>
          </p:nvSpPr>
          <p:spPr>
            <a:xfrm>
              <a:off x="288396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3" name="CustomShape 188"/>
            <p:cNvSpPr/>
            <p:nvPr/>
          </p:nvSpPr>
          <p:spPr>
            <a:xfrm>
              <a:off x="288396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4" name="CustomShape 189"/>
            <p:cNvSpPr/>
            <p:nvPr/>
          </p:nvSpPr>
          <p:spPr>
            <a:xfrm>
              <a:off x="3033000" y="3816360"/>
              <a:ext cx="14940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5" name="CustomShape 190"/>
            <p:cNvSpPr/>
            <p:nvPr/>
          </p:nvSpPr>
          <p:spPr>
            <a:xfrm>
              <a:off x="3033000" y="3635640"/>
              <a:ext cx="14940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6" name="CustomShape 191"/>
            <p:cNvSpPr/>
            <p:nvPr/>
          </p:nvSpPr>
          <p:spPr>
            <a:xfrm>
              <a:off x="3033000" y="345420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7" name="CustomShape 192"/>
            <p:cNvSpPr/>
            <p:nvPr/>
          </p:nvSpPr>
          <p:spPr>
            <a:xfrm>
              <a:off x="3033000" y="327312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8" name="CustomShape 193"/>
            <p:cNvSpPr/>
            <p:nvPr/>
          </p:nvSpPr>
          <p:spPr>
            <a:xfrm>
              <a:off x="3033000" y="309240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9" name="CustomShape 194"/>
            <p:cNvSpPr/>
            <p:nvPr/>
          </p:nvSpPr>
          <p:spPr>
            <a:xfrm>
              <a:off x="3182400" y="38163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0" name="CustomShape 195"/>
            <p:cNvSpPr/>
            <p:nvPr/>
          </p:nvSpPr>
          <p:spPr>
            <a:xfrm>
              <a:off x="3182400" y="363564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1" name="CustomShape 196"/>
            <p:cNvSpPr/>
            <p:nvPr/>
          </p:nvSpPr>
          <p:spPr>
            <a:xfrm>
              <a:off x="3182400" y="345420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2" name="CustomShape 197"/>
            <p:cNvSpPr/>
            <p:nvPr/>
          </p:nvSpPr>
          <p:spPr>
            <a:xfrm>
              <a:off x="3182400" y="3273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3" name="CustomShape 198"/>
            <p:cNvSpPr/>
            <p:nvPr/>
          </p:nvSpPr>
          <p:spPr>
            <a:xfrm>
              <a:off x="3182400" y="3092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4" name="CustomShape 199"/>
            <p:cNvSpPr/>
            <p:nvPr/>
          </p:nvSpPr>
          <p:spPr>
            <a:xfrm>
              <a:off x="3331440" y="381636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5" name="CustomShape 200"/>
            <p:cNvSpPr/>
            <p:nvPr/>
          </p:nvSpPr>
          <p:spPr>
            <a:xfrm>
              <a:off x="3331440" y="363564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6" name="CustomShape 201"/>
            <p:cNvSpPr/>
            <p:nvPr/>
          </p:nvSpPr>
          <p:spPr>
            <a:xfrm>
              <a:off x="3331440" y="345420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7" name="CustomShape 202"/>
            <p:cNvSpPr/>
            <p:nvPr/>
          </p:nvSpPr>
          <p:spPr>
            <a:xfrm>
              <a:off x="3331440" y="3273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8" name="CustomShape 203"/>
            <p:cNvSpPr/>
            <p:nvPr/>
          </p:nvSpPr>
          <p:spPr>
            <a:xfrm>
              <a:off x="3331440" y="3092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09" name="Group 204"/>
          <p:cNvGrpSpPr/>
          <p:nvPr/>
        </p:nvGrpSpPr>
        <p:grpSpPr>
          <a:xfrm>
            <a:off x="4726080" y="3168000"/>
            <a:ext cx="1242720" cy="1659600"/>
            <a:chOff x="4726080" y="3168000"/>
            <a:chExt cx="1242720" cy="1659600"/>
          </a:xfrm>
        </p:grpSpPr>
        <p:sp>
          <p:nvSpPr>
            <p:cNvPr id="610" name="CustomShape 205"/>
            <p:cNvSpPr/>
            <p:nvPr/>
          </p:nvSpPr>
          <p:spPr>
            <a:xfrm>
              <a:off x="4726080" y="449604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1" name="CustomShape 206"/>
            <p:cNvSpPr/>
            <p:nvPr/>
          </p:nvSpPr>
          <p:spPr>
            <a:xfrm>
              <a:off x="4726080" y="41644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2" name="CustomShape 207"/>
            <p:cNvSpPr/>
            <p:nvPr/>
          </p:nvSpPr>
          <p:spPr>
            <a:xfrm>
              <a:off x="4726080" y="383256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3" name="CustomShape 208"/>
            <p:cNvSpPr/>
            <p:nvPr/>
          </p:nvSpPr>
          <p:spPr>
            <a:xfrm>
              <a:off x="4726080" y="35010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4" name="CustomShape 209"/>
            <p:cNvSpPr/>
            <p:nvPr/>
          </p:nvSpPr>
          <p:spPr>
            <a:xfrm>
              <a:off x="4726080" y="316980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5" name="CustomShape 210"/>
            <p:cNvSpPr/>
            <p:nvPr/>
          </p:nvSpPr>
          <p:spPr>
            <a:xfrm>
              <a:off x="4974480" y="449568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6" name="CustomShape 211"/>
            <p:cNvSpPr/>
            <p:nvPr/>
          </p:nvSpPr>
          <p:spPr>
            <a:xfrm>
              <a:off x="4974480" y="416412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7" name="CustomShape 212"/>
            <p:cNvSpPr/>
            <p:nvPr/>
          </p:nvSpPr>
          <p:spPr>
            <a:xfrm>
              <a:off x="4974480" y="383220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8" name="CustomShape 213"/>
            <p:cNvSpPr/>
            <p:nvPr/>
          </p:nvSpPr>
          <p:spPr>
            <a:xfrm>
              <a:off x="4974480" y="350064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9" name="CustomShape 214"/>
            <p:cNvSpPr/>
            <p:nvPr/>
          </p:nvSpPr>
          <p:spPr>
            <a:xfrm>
              <a:off x="4974480" y="316908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0" name="CustomShape 215"/>
            <p:cNvSpPr/>
            <p:nvPr/>
          </p:nvSpPr>
          <p:spPr>
            <a:xfrm>
              <a:off x="5223240" y="449496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1" name="CustomShape 216"/>
            <p:cNvSpPr/>
            <p:nvPr/>
          </p:nvSpPr>
          <p:spPr>
            <a:xfrm>
              <a:off x="5223240" y="416376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2" name="CustomShape 217"/>
            <p:cNvSpPr/>
            <p:nvPr/>
          </p:nvSpPr>
          <p:spPr>
            <a:xfrm>
              <a:off x="5223240" y="38314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3" name="CustomShape 218"/>
            <p:cNvSpPr/>
            <p:nvPr/>
          </p:nvSpPr>
          <p:spPr>
            <a:xfrm>
              <a:off x="5223240" y="349992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4" name="CustomShape 219"/>
            <p:cNvSpPr/>
            <p:nvPr/>
          </p:nvSpPr>
          <p:spPr>
            <a:xfrm>
              <a:off x="5223240" y="316872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5" name="CustomShape 220"/>
            <p:cNvSpPr/>
            <p:nvPr/>
          </p:nvSpPr>
          <p:spPr>
            <a:xfrm>
              <a:off x="5471640" y="449496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6" name="CustomShape 221"/>
            <p:cNvSpPr/>
            <p:nvPr/>
          </p:nvSpPr>
          <p:spPr>
            <a:xfrm>
              <a:off x="5471640" y="416376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7" name="CustomShape 222"/>
            <p:cNvSpPr/>
            <p:nvPr/>
          </p:nvSpPr>
          <p:spPr>
            <a:xfrm>
              <a:off x="5471640" y="38314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8" name="CustomShape 223"/>
            <p:cNvSpPr/>
            <p:nvPr/>
          </p:nvSpPr>
          <p:spPr>
            <a:xfrm>
              <a:off x="5471640" y="349992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9" name="CustomShape 224"/>
            <p:cNvSpPr/>
            <p:nvPr/>
          </p:nvSpPr>
          <p:spPr>
            <a:xfrm>
              <a:off x="5471640" y="316872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0" name="CustomShape 225"/>
            <p:cNvSpPr/>
            <p:nvPr/>
          </p:nvSpPr>
          <p:spPr>
            <a:xfrm>
              <a:off x="5720040" y="449496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1" name="CustomShape 226"/>
            <p:cNvSpPr/>
            <p:nvPr/>
          </p:nvSpPr>
          <p:spPr>
            <a:xfrm>
              <a:off x="5720040" y="4163760"/>
              <a:ext cx="24876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2" name="CustomShape 227"/>
            <p:cNvSpPr/>
            <p:nvPr/>
          </p:nvSpPr>
          <p:spPr>
            <a:xfrm>
              <a:off x="5720040" y="383148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3" name="CustomShape 228"/>
            <p:cNvSpPr/>
            <p:nvPr/>
          </p:nvSpPr>
          <p:spPr>
            <a:xfrm>
              <a:off x="5720040" y="349992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4" name="CustomShape 229"/>
            <p:cNvSpPr/>
            <p:nvPr/>
          </p:nvSpPr>
          <p:spPr>
            <a:xfrm>
              <a:off x="5720040" y="3168720"/>
              <a:ext cx="24876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5" name="CustomShape 230"/>
            <p:cNvSpPr/>
            <p:nvPr/>
          </p:nvSpPr>
          <p:spPr>
            <a:xfrm>
              <a:off x="4726080" y="44956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6" name="CustomShape 231"/>
            <p:cNvSpPr/>
            <p:nvPr/>
          </p:nvSpPr>
          <p:spPr>
            <a:xfrm>
              <a:off x="4726080" y="416412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7" name="CustomShape 232"/>
            <p:cNvSpPr/>
            <p:nvPr/>
          </p:nvSpPr>
          <p:spPr>
            <a:xfrm>
              <a:off x="4726080" y="38322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8" name="CustomShape 233"/>
            <p:cNvSpPr/>
            <p:nvPr/>
          </p:nvSpPr>
          <p:spPr>
            <a:xfrm>
              <a:off x="4726080" y="350064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9" name="CustomShape 234"/>
            <p:cNvSpPr/>
            <p:nvPr/>
          </p:nvSpPr>
          <p:spPr>
            <a:xfrm>
              <a:off x="4726080" y="31690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0" name="CustomShape 235"/>
            <p:cNvSpPr/>
            <p:nvPr/>
          </p:nvSpPr>
          <p:spPr>
            <a:xfrm>
              <a:off x="4974480" y="449496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1" name="CustomShape 236"/>
            <p:cNvSpPr/>
            <p:nvPr/>
          </p:nvSpPr>
          <p:spPr>
            <a:xfrm>
              <a:off x="4974480" y="4163040"/>
              <a:ext cx="24876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2" name="CustomShape 237"/>
            <p:cNvSpPr/>
            <p:nvPr/>
          </p:nvSpPr>
          <p:spPr>
            <a:xfrm>
              <a:off x="4974480" y="3831480"/>
              <a:ext cx="248760" cy="33156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3" name="CustomShape 238"/>
            <p:cNvSpPr/>
            <p:nvPr/>
          </p:nvSpPr>
          <p:spPr>
            <a:xfrm>
              <a:off x="4974480" y="3499560"/>
              <a:ext cx="24876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4" name="CustomShape 239"/>
            <p:cNvSpPr/>
            <p:nvPr/>
          </p:nvSpPr>
          <p:spPr>
            <a:xfrm>
              <a:off x="4974480" y="3168720"/>
              <a:ext cx="24876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5" name="CustomShape 240"/>
            <p:cNvSpPr/>
            <p:nvPr/>
          </p:nvSpPr>
          <p:spPr>
            <a:xfrm>
              <a:off x="5223240" y="44946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6" name="CustomShape 241"/>
            <p:cNvSpPr/>
            <p:nvPr/>
          </p:nvSpPr>
          <p:spPr>
            <a:xfrm>
              <a:off x="5223240" y="4163040"/>
              <a:ext cx="248400" cy="33156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7" name="CustomShape 242"/>
            <p:cNvSpPr/>
            <p:nvPr/>
          </p:nvSpPr>
          <p:spPr>
            <a:xfrm>
              <a:off x="5223240" y="3831120"/>
              <a:ext cx="24840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8" name="CustomShape 243"/>
            <p:cNvSpPr/>
            <p:nvPr/>
          </p:nvSpPr>
          <p:spPr>
            <a:xfrm>
              <a:off x="5223240" y="349956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9" name="CustomShape 244"/>
            <p:cNvSpPr/>
            <p:nvPr/>
          </p:nvSpPr>
          <p:spPr>
            <a:xfrm>
              <a:off x="5223240" y="31680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0" name="CustomShape 245"/>
            <p:cNvSpPr/>
            <p:nvPr/>
          </p:nvSpPr>
          <p:spPr>
            <a:xfrm>
              <a:off x="5471640" y="44946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1" name="CustomShape 246"/>
            <p:cNvSpPr/>
            <p:nvPr/>
          </p:nvSpPr>
          <p:spPr>
            <a:xfrm>
              <a:off x="5471640" y="4163040"/>
              <a:ext cx="24840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2" name="CustomShape 247"/>
            <p:cNvSpPr/>
            <p:nvPr/>
          </p:nvSpPr>
          <p:spPr>
            <a:xfrm>
              <a:off x="5471640" y="3831120"/>
              <a:ext cx="248400" cy="33156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3" name="CustomShape 248"/>
            <p:cNvSpPr/>
            <p:nvPr/>
          </p:nvSpPr>
          <p:spPr>
            <a:xfrm>
              <a:off x="5471640" y="3498840"/>
              <a:ext cx="24840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4" name="CustomShape 249"/>
            <p:cNvSpPr/>
            <p:nvPr/>
          </p:nvSpPr>
          <p:spPr>
            <a:xfrm>
              <a:off x="5471640" y="31680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5" name="CustomShape 250"/>
            <p:cNvSpPr/>
            <p:nvPr/>
          </p:nvSpPr>
          <p:spPr>
            <a:xfrm>
              <a:off x="5720040" y="449460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6" name="CustomShape 251"/>
            <p:cNvSpPr/>
            <p:nvPr/>
          </p:nvSpPr>
          <p:spPr>
            <a:xfrm>
              <a:off x="5720040" y="416304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7" name="CustomShape 252"/>
            <p:cNvSpPr/>
            <p:nvPr/>
          </p:nvSpPr>
          <p:spPr>
            <a:xfrm>
              <a:off x="5720040" y="383112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8" name="CustomShape 253"/>
            <p:cNvSpPr/>
            <p:nvPr/>
          </p:nvSpPr>
          <p:spPr>
            <a:xfrm>
              <a:off x="5720040" y="349956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9" name="CustomShape 254"/>
            <p:cNvSpPr/>
            <p:nvPr/>
          </p:nvSpPr>
          <p:spPr>
            <a:xfrm>
              <a:off x="5720040" y="316800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60" name="TextShape 255"/>
          <p:cNvSpPr txBox="1"/>
          <p:nvPr/>
        </p:nvSpPr>
        <p:spPr>
          <a:xfrm>
            <a:off x="4757400" y="270468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source </a:t>
            </a:r>
            <a:r>
              <a:rPr b="1" lang="en-US" sz="2000" spc="-1" strike="noStrike">
                <a:solidFill>
                  <a:srgbClr val="990000"/>
                </a:solidFill>
                <a:latin typeface="Trebuchet MS"/>
              </a:rPr>
              <a:t>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1" name="TextShape 256"/>
          <p:cNvSpPr txBox="1"/>
          <p:nvPr/>
        </p:nvSpPr>
        <p:spPr>
          <a:xfrm>
            <a:off x="3675960" y="2388240"/>
            <a:ext cx="1296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data sets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TextShape 257"/>
          <p:cNvSpPr txBox="1"/>
          <p:nvPr/>
        </p:nvSpPr>
        <p:spPr>
          <a:xfrm>
            <a:off x="4286520" y="4167360"/>
            <a:ext cx="35460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3" name="Line 258"/>
          <p:cNvSpPr/>
          <p:nvPr/>
        </p:nvSpPr>
        <p:spPr>
          <a:xfrm flipH="1" flipV="1">
            <a:off x="4171680" y="3997800"/>
            <a:ext cx="648000" cy="2880"/>
          </a:xfrm>
          <a:prstGeom prst="line">
            <a:avLst/>
          </a:prstGeom>
          <a:ln w="36720">
            <a:solidFill>
              <a:srgbClr val="ff00cc"/>
            </a:solidFill>
            <a:prstDash val="sysDot"/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TextShape 259"/>
          <p:cNvSpPr txBox="1"/>
          <p:nvPr/>
        </p:nvSpPr>
        <p:spPr>
          <a:xfrm>
            <a:off x="1153440" y="4896000"/>
            <a:ext cx="6714000" cy="19558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For alignment, we want a transform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T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, such that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B’ = T(S)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is similar to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B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.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5" name="TextShape 260"/>
          <p:cNvSpPr txBox="1"/>
          <p:nvPr/>
        </p:nvSpPr>
        <p:spPr>
          <a:xfrm>
            <a:off x="2921400" y="2704680"/>
            <a:ext cx="10792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base </a:t>
            </a:r>
            <a:r>
              <a:rPr b="1" lang="en-US" sz="2000" spc="-1" strike="noStrike">
                <a:solidFill>
                  <a:srgbClr val="0000cc"/>
                </a:solidFill>
                <a:latin typeface="Trebuchet MS"/>
              </a:rPr>
              <a:t>B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Transformation and mapping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7" name="TextShape 2"/>
          <p:cNvSpPr txBox="1"/>
          <p:nvPr/>
        </p:nvSpPr>
        <p:spPr>
          <a:xfrm>
            <a:off x="304200" y="1377720"/>
            <a:ext cx="8467560" cy="127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What is a transformation (or warp)?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is a rule for mapping information from a source dset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onto a base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’s grid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says where a given spot (x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y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z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) in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pulls information from in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668" name="Group 3"/>
          <p:cNvGrpSpPr/>
          <p:nvPr/>
        </p:nvGrpSpPr>
        <p:grpSpPr>
          <a:xfrm>
            <a:off x="2734920" y="3091320"/>
            <a:ext cx="1492200" cy="1813320"/>
            <a:chOff x="2734920" y="3091320"/>
            <a:chExt cx="1492200" cy="1813320"/>
          </a:xfrm>
        </p:grpSpPr>
        <p:sp>
          <p:nvSpPr>
            <p:cNvPr id="669" name="CustomShape 4"/>
            <p:cNvSpPr/>
            <p:nvPr/>
          </p:nvSpPr>
          <p:spPr>
            <a:xfrm>
              <a:off x="2734920" y="47235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0" name="CustomShape 5"/>
            <p:cNvSpPr/>
            <p:nvPr/>
          </p:nvSpPr>
          <p:spPr>
            <a:xfrm>
              <a:off x="2734920" y="4542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1" name="CustomShape 6"/>
            <p:cNvSpPr/>
            <p:nvPr/>
          </p:nvSpPr>
          <p:spPr>
            <a:xfrm>
              <a:off x="2734920" y="436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2" name="CustomShape 7"/>
            <p:cNvSpPr/>
            <p:nvPr/>
          </p:nvSpPr>
          <p:spPr>
            <a:xfrm>
              <a:off x="2734920" y="41803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3" name="CustomShape 8"/>
            <p:cNvSpPr/>
            <p:nvPr/>
          </p:nvSpPr>
          <p:spPr>
            <a:xfrm>
              <a:off x="2734920" y="39996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4" name="CustomShape 9"/>
            <p:cNvSpPr/>
            <p:nvPr/>
          </p:nvSpPr>
          <p:spPr>
            <a:xfrm>
              <a:off x="288396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CustomShape 10"/>
            <p:cNvSpPr/>
            <p:nvPr/>
          </p:nvSpPr>
          <p:spPr>
            <a:xfrm>
              <a:off x="288396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6" name="CustomShape 11"/>
            <p:cNvSpPr/>
            <p:nvPr/>
          </p:nvSpPr>
          <p:spPr>
            <a:xfrm>
              <a:off x="2883960" y="436068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CustomShape 12"/>
            <p:cNvSpPr/>
            <p:nvPr/>
          </p:nvSpPr>
          <p:spPr>
            <a:xfrm>
              <a:off x="288396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8" name="CustomShape 13"/>
            <p:cNvSpPr/>
            <p:nvPr/>
          </p:nvSpPr>
          <p:spPr>
            <a:xfrm>
              <a:off x="288396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9" name="CustomShape 14"/>
            <p:cNvSpPr/>
            <p:nvPr/>
          </p:nvSpPr>
          <p:spPr>
            <a:xfrm>
              <a:off x="3033000" y="472320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0" name="CustomShape 15"/>
            <p:cNvSpPr/>
            <p:nvPr/>
          </p:nvSpPr>
          <p:spPr>
            <a:xfrm>
              <a:off x="3033000" y="454212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1" name="CustomShape 16"/>
            <p:cNvSpPr/>
            <p:nvPr/>
          </p:nvSpPr>
          <p:spPr>
            <a:xfrm>
              <a:off x="3033000" y="436068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2" name="CustomShape 17"/>
            <p:cNvSpPr/>
            <p:nvPr/>
          </p:nvSpPr>
          <p:spPr>
            <a:xfrm>
              <a:off x="3033000" y="417996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3" name="CustomShape 18"/>
            <p:cNvSpPr/>
            <p:nvPr/>
          </p:nvSpPr>
          <p:spPr>
            <a:xfrm>
              <a:off x="3033000" y="399888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4" name="CustomShape 19"/>
            <p:cNvSpPr/>
            <p:nvPr/>
          </p:nvSpPr>
          <p:spPr>
            <a:xfrm>
              <a:off x="318240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5" name="CustomShape 20"/>
            <p:cNvSpPr/>
            <p:nvPr/>
          </p:nvSpPr>
          <p:spPr>
            <a:xfrm>
              <a:off x="318240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6" name="CustomShape 21"/>
            <p:cNvSpPr/>
            <p:nvPr/>
          </p:nvSpPr>
          <p:spPr>
            <a:xfrm>
              <a:off x="3182400" y="436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7" name="CustomShape 22"/>
            <p:cNvSpPr/>
            <p:nvPr/>
          </p:nvSpPr>
          <p:spPr>
            <a:xfrm>
              <a:off x="318240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8" name="CustomShape 23"/>
            <p:cNvSpPr/>
            <p:nvPr/>
          </p:nvSpPr>
          <p:spPr>
            <a:xfrm>
              <a:off x="318240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9" name="CustomShape 24"/>
            <p:cNvSpPr/>
            <p:nvPr/>
          </p:nvSpPr>
          <p:spPr>
            <a:xfrm>
              <a:off x="333144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0" name="CustomShape 25"/>
            <p:cNvSpPr/>
            <p:nvPr/>
          </p:nvSpPr>
          <p:spPr>
            <a:xfrm>
              <a:off x="333144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1" name="CustomShape 26"/>
            <p:cNvSpPr/>
            <p:nvPr/>
          </p:nvSpPr>
          <p:spPr>
            <a:xfrm>
              <a:off x="3331440" y="436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2" name="CustomShape 27"/>
            <p:cNvSpPr/>
            <p:nvPr/>
          </p:nvSpPr>
          <p:spPr>
            <a:xfrm>
              <a:off x="333144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3" name="CustomShape 28"/>
            <p:cNvSpPr/>
            <p:nvPr/>
          </p:nvSpPr>
          <p:spPr>
            <a:xfrm>
              <a:off x="333144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4" name="CustomShape 29"/>
            <p:cNvSpPr/>
            <p:nvPr/>
          </p:nvSpPr>
          <p:spPr>
            <a:xfrm>
              <a:off x="273492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CustomShape 30"/>
            <p:cNvSpPr/>
            <p:nvPr/>
          </p:nvSpPr>
          <p:spPr>
            <a:xfrm>
              <a:off x="273492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CustomShape 31"/>
            <p:cNvSpPr/>
            <p:nvPr/>
          </p:nvSpPr>
          <p:spPr>
            <a:xfrm>
              <a:off x="2734920" y="436068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7" name="CustomShape 32"/>
            <p:cNvSpPr/>
            <p:nvPr/>
          </p:nvSpPr>
          <p:spPr>
            <a:xfrm>
              <a:off x="273492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8" name="CustomShape 33"/>
            <p:cNvSpPr/>
            <p:nvPr/>
          </p:nvSpPr>
          <p:spPr>
            <a:xfrm>
              <a:off x="273492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9" name="CustomShape 34"/>
            <p:cNvSpPr/>
            <p:nvPr/>
          </p:nvSpPr>
          <p:spPr>
            <a:xfrm>
              <a:off x="2883960" y="4723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0" name="CustomShape 35"/>
            <p:cNvSpPr/>
            <p:nvPr/>
          </p:nvSpPr>
          <p:spPr>
            <a:xfrm>
              <a:off x="2883960" y="454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CustomShape 36"/>
            <p:cNvSpPr/>
            <p:nvPr/>
          </p:nvSpPr>
          <p:spPr>
            <a:xfrm>
              <a:off x="2883960" y="436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2" name="CustomShape 37"/>
            <p:cNvSpPr/>
            <p:nvPr/>
          </p:nvSpPr>
          <p:spPr>
            <a:xfrm>
              <a:off x="2883960" y="41799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3" name="CustomShape 38"/>
            <p:cNvSpPr/>
            <p:nvPr/>
          </p:nvSpPr>
          <p:spPr>
            <a:xfrm>
              <a:off x="2883960" y="39988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4" name="CustomShape 39"/>
            <p:cNvSpPr/>
            <p:nvPr/>
          </p:nvSpPr>
          <p:spPr>
            <a:xfrm>
              <a:off x="3033000" y="472284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5" name="CustomShape 40"/>
            <p:cNvSpPr/>
            <p:nvPr/>
          </p:nvSpPr>
          <p:spPr>
            <a:xfrm>
              <a:off x="3033000" y="454176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6" name="CustomShape 41"/>
            <p:cNvSpPr/>
            <p:nvPr/>
          </p:nvSpPr>
          <p:spPr>
            <a:xfrm>
              <a:off x="3033000" y="4360320"/>
              <a:ext cx="14940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7" name="CustomShape 42"/>
            <p:cNvSpPr/>
            <p:nvPr/>
          </p:nvSpPr>
          <p:spPr>
            <a:xfrm>
              <a:off x="3033000" y="417924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8" name="CustomShape 43"/>
            <p:cNvSpPr/>
            <p:nvPr/>
          </p:nvSpPr>
          <p:spPr>
            <a:xfrm>
              <a:off x="3033000" y="3998520"/>
              <a:ext cx="14940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9" name="CustomShape 44"/>
            <p:cNvSpPr/>
            <p:nvPr/>
          </p:nvSpPr>
          <p:spPr>
            <a:xfrm>
              <a:off x="3182400" y="4722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0" name="CustomShape 45"/>
            <p:cNvSpPr/>
            <p:nvPr/>
          </p:nvSpPr>
          <p:spPr>
            <a:xfrm>
              <a:off x="3182400" y="454176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1" name="CustomShape 46"/>
            <p:cNvSpPr/>
            <p:nvPr/>
          </p:nvSpPr>
          <p:spPr>
            <a:xfrm>
              <a:off x="3182400" y="436032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2" name="CustomShape 47"/>
            <p:cNvSpPr/>
            <p:nvPr/>
          </p:nvSpPr>
          <p:spPr>
            <a:xfrm>
              <a:off x="3182400" y="4179240"/>
              <a:ext cx="149040" cy="18108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3" name="CustomShape 48"/>
            <p:cNvSpPr/>
            <p:nvPr/>
          </p:nvSpPr>
          <p:spPr>
            <a:xfrm>
              <a:off x="3182400" y="399852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4" name="CustomShape 49"/>
            <p:cNvSpPr/>
            <p:nvPr/>
          </p:nvSpPr>
          <p:spPr>
            <a:xfrm>
              <a:off x="3331440" y="4722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5" name="CustomShape 50"/>
            <p:cNvSpPr/>
            <p:nvPr/>
          </p:nvSpPr>
          <p:spPr>
            <a:xfrm>
              <a:off x="3331440" y="4541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6" name="CustomShape 51"/>
            <p:cNvSpPr/>
            <p:nvPr/>
          </p:nvSpPr>
          <p:spPr>
            <a:xfrm>
              <a:off x="3331440" y="436032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7" name="CustomShape 52"/>
            <p:cNvSpPr/>
            <p:nvPr/>
          </p:nvSpPr>
          <p:spPr>
            <a:xfrm>
              <a:off x="3331440" y="417924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8" name="CustomShape 53"/>
            <p:cNvSpPr/>
            <p:nvPr/>
          </p:nvSpPr>
          <p:spPr>
            <a:xfrm>
              <a:off x="3331440" y="39985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9" name="CustomShape 54"/>
            <p:cNvSpPr/>
            <p:nvPr/>
          </p:nvSpPr>
          <p:spPr>
            <a:xfrm>
              <a:off x="3481200" y="4722840"/>
              <a:ext cx="14868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0" name="CustomShape 55"/>
            <p:cNvSpPr/>
            <p:nvPr/>
          </p:nvSpPr>
          <p:spPr>
            <a:xfrm>
              <a:off x="3481200" y="454176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1" name="CustomShape 56"/>
            <p:cNvSpPr/>
            <p:nvPr/>
          </p:nvSpPr>
          <p:spPr>
            <a:xfrm>
              <a:off x="3481200" y="436032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2" name="CustomShape 57"/>
            <p:cNvSpPr/>
            <p:nvPr/>
          </p:nvSpPr>
          <p:spPr>
            <a:xfrm>
              <a:off x="3481200" y="417924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3" name="CustomShape 58"/>
            <p:cNvSpPr/>
            <p:nvPr/>
          </p:nvSpPr>
          <p:spPr>
            <a:xfrm>
              <a:off x="3481200" y="3998520"/>
              <a:ext cx="14868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4" name="CustomShape 59"/>
            <p:cNvSpPr/>
            <p:nvPr/>
          </p:nvSpPr>
          <p:spPr>
            <a:xfrm>
              <a:off x="3629880" y="472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5" name="CustomShape 60"/>
            <p:cNvSpPr/>
            <p:nvPr/>
          </p:nvSpPr>
          <p:spPr>
            <a:xfrm>
              <a:off x="3629880" y="454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6" name="CustomShape 61"/>
            <p:cNvSpPr/>
            <p:nvPr/>
          </p:nvSpPr>
          <p:spPr>
            <a:xfrm>
              <a:off x="3629880" y="4359600"/>
              <a:ext cx="149040" cy="1818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7" name="CustomShape 62"/>
            <p:cNvSpPr/>
            <p:nvPr/>
          </p:nvSpPr>
          <p:spPr>
            <a:xfrm>
              <a:off x="3629880" y="41788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8" name="CustomShape 63"/>
            <p:cNvSpPr/>
            <p:nvPr/>
          </p:nvSpPr>
          <p:spPr>
            <a:xfrm>
              <a:off x="3629880" y="39978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9" name="CustomShape 64"/>
            <p:cNvSpPr/>
            <p:nvPr/>
          </p:nvSpPr>
          <p:spPr>
            <a:xfrm>
              <a:off x="3778920" y="472212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0" name="CustomShape 65"/>
            <p:cNvSpPr/>
            <p:nvPr/>
          </p:nvSpPr>
          <p:spPr>
            <a:xfrm>
              <a:off x="3778920" y="4541400"/>
              <a:ext cx="14976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1" name="CustomShape 66"/>
            <p:cNvSpPr/>
            <p:nvPr/>
          </p:nvSpPr>
          <p:spPr>
            <a:xfrm>
              <a:off x="3778920" y="435960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2" name="CustomShape 67"/>
            <p:cNvSpPr/>
            <p:nvPr/>
          </p:nvSpPr>
          <p:spPr>
            <a:xfrm>
              <a:off x="3778920" y="4178880"/>
              <a:ext cx="14976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3" name="CustomShape 68"/>
            <p:cNvSpPr/>
            <p:nvPr/>
          </p:nvSpPr>
          <p:spPr>
            <a:xfrm>
              <a:off x="3778920" y="399780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4" name="CustomShape 69"/>
            <p:cNvSpPr/>
            <p:nvPr/>
          </p:nvSpPr>
          <p:spPr>
            <a:xfrm>
              <a:off x="3928680" y="472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5" name="CustomShape 70"/>
            <p:cNvSpPr/>
            <p:nvPr/>
          </p:nvSpPr>
          <p:spPr>
            <a:xfrm>
              <a:off x="3928680" y="454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6" name="CustomShape 71"/>
            <p:cNvSpPr/>
            <p:nvPr/>
          </p:nvSpPr>
          <p:spPr>
            <a:xfrm>
              <a:off x="3928680" y="43596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7" name="CustomShape 72"/>
            <p:cNvSpPr/>
            <p:nvPr/>
          </p:nvSpPr>
          <p:spPr>
            <a:xfrm>
              <a:off x="3928680" y="41788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8" name="CustomShape 73"/>
            <p:cNvSpPr/>
            <p:nvPr/>
          </p:nvSpPr>
          <p:spPr>
            <a:xfrm>
              <a:off x="3928680" y="39978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9" name="CustomShape 74"/>
            <p:cNvSpPr/>
            <p:nvPr/>
          </p:nvSpPr>
          <p:spPr>
            <a:xfrm>
              <a:off x="4077720" y="472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0" name="CustomShape 75"/>
            <p:cNvSpPr/>
            <p:nvPr/>
          </p:nvSpPr>
          <p:spPr>
            <a:xfrm>
              <a:off x="4077720" y="454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1" name="CustomShape 76"/>
            <p:cNvSpPr/>
            <p:nvPr/>
          </p:nvSpPr>
          <p:spPr>
            <a:xfrm>
              <a:off x="4077720" y="43596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2" name="CustomShape 77"/>
            <p:cNvSpPr/>
            <p:nvPr/>
          </p:nvSpPr>
          <p:spPr>
            <a:xfrm>
              <a:off x="4077720" y="41788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3" name="CustomShape 78"/>
            <p:cNvSpPr/>
            <p:nvPr/>
          </p:nvSpPr>
          <p:spPr>
            <a:xfrm>
              <a:off x="4077720" y="39978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4" name="CustomShape 79"/>
            <p:cNvSpPr/>
            <p:nvPr/>
          </p:nvSpPr>
          <p:spPr>
            <a:xfrm>
              <a:off x="3481200" y="472212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CustomShape 80"/>
            <p:cNvSpPr/>
            <p:nvPr/>
          </p:nvSpPr>
          <p:spPr>
            <a:xfrm>
              <a:off x="3481200" y="4541400"/>
              <a:ext cx="14868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6" name="CustomShape 81"/>
            <p:cNvSpPr/>
            <p:nvPr/>
          </p:nvSpPr>
          <p:spPr>
            <a:xfrm>
              <a:off x="3481200" y="4359600"/>
              <a:ext cx="148680" cy="18180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7" name="CustomShape 82"/>
            <p:cNvSpPr/>
            <p:nvPr/>
          </p:nvSpPr>
          <p:spPr>
            <a:xfrm>
              <a:off x="3481200" y="4178880"/>
              <a:ext cx="14868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CustomShape 83"/>
            <p:cNvSpPr/>
            <p:nvPr/>
          </p:nvSpPr>
          <p:spPr>
            <a:xfrm>
              <a:off x="3481200" y="3997800"/>
              <a:ext cx="14868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9" name="CustomShape 84"/>
            <p:cNvSpPr/>
            <p:nvPr/>
          </p:nvSpPr>
          <p:spPr>
            <a:xfrm>
              <a:off x="3629880" y="4722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0" name="CustomShape 85"/>
            <p:cNvSpPr/>
            <p:nvPr/>
          </p:nvSpPr>
          <p:spPr>
            <a:xfrm>
              <a:off x="3629880" y="4541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CustomShape 86"/>
            <p:cNvSpPr/>
            <p:nvPr/>
          </p:nvSpPr>
          <p:spPr>
            <a:xfrm>
              <a:off x="3629880" y="43596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2" name="CustomShape 87"/>
            <p:cNvSpPr/>
            <p:nvPr/>
          </p:nvSpPr>
          <p:spPr>
            <a:xfrm>
              <a:off x="3629880" y="417888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3" name="CustomShape 88"/>
            <p:cNvSpPr/>
            <p:nvPr/>
          </p:nvSpPr>
          <p:spPr>
            <a:xfrm>
              <a:off x="3629880" y="3997800"/>
              <a:ext cx="149040" cy="18108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4" name="CustomShape 89"/>
            <p:cNvSpPr/>
            <p:nvPr/>
          </p:nvSpPr>
          <p:spPr>
            <a:xfrm>
              <a:off x="3778920" y="4721760"/>
              <a:ext cx="14976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5" name="CustomShape 90"/>
            <p:cNvSpPr/>
            <p:nvPr/>
          </p:nvSpPr>
          <p:spPr>
            <a:xfrm>
              <a:off x="3778920" y="454068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6" name="CustomShape 91"/>
            <p:cNvSpPr/>
            <p:nvPr/>
          </p:nvSpPr>
          <p:spPr>
            <a:xfrm>
              <a:off x="3778920" y="435924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CustomShape 92"/>
            <p:cNvSpPr/>
            <p:nvPr/>
          </p:nvSpPr>
          <p:spPr>
            <a:xfrm>
              <a:off x="3778920" y="4178160"/>
              <a:ext cx="14976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8" name="CustomShape 93"/>
            <p:cNvSpPr/>
            <p:nvPr/>
          </p:nvSpPr>
          <p:spPr>
            <a:xfrm>
              <a:off x="3778920" y="3997440"/>
              <a:ext cx="14976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9" name="CustomShape 94"/>
            <p:cNvSpPr/>
            <p:nvPr/>
          </p:nvSpPr>
          <p:spPr>
            <a:xfrm>
              <a:off x="3928680" y="4721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0" name="CustomShape 95"/>
            <p:cNvSpPr/>
            <p:nvPr/>
          </p:nvSpPr>
          <p:spPr>
            <a:xfrm>
              <a:off x="3928680" y="454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1" name="CustomShape 96"/>
            <p:cNvSpPr/>
            <p:nvPr/>
          </p:nvSpPr>
          <p:spPr>
            <a:xfrm>
              <a:off x="3928680" y="43592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2" name="CustomShape 97"/>
            <p:cNvSpPr/>
            <p:nvPr/>
          </p:nvSpPr>
          <p:spPr>
            <a:xfrm>
              <a:off x="3928680" y="41781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3" name="CustomShape 98"/>
            <p:cNvSpPr/>
            <p:nvPr/>
          </p:nvSpPr>
          <p:spPr>
            <a:xfrm>
              <a:off x="3928680" y="39974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4" name="CustomShape 99"/>
            <p:cNvSpPr/>
            <p:nvPr/>
          </p:nvSpPr>
          <p:spPr>
            <a:xfrm>
              <a:off x="4077720" y="4721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5" name="CustomShape 100"/>
            <p:cNvSpPr/>
            <p:nvPr/>
          </p:nvSpPr>
          <p:spPr>
            <a:xfrm>
              <a:off x="4077720" y="4540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6" name="CustomShape 101"/>
            <p:cNvSpPr/>
            <p:nvPr/>
          </p:nvSpPr>
          <p:spPr>
            <a:xfrm>
              <a:off x="4077720" y="43592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7" name="CustomShape 102"/>
            <p:cNvSpPr/>
            <p:nvPr/>
          </p:nvSpPr>
          <p:spPr>
            <a:xfrm>
              <a:off x="4077720" y="41781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CustomShape 103"/>
            <p:cNvSpPr/>
            <p:nvPr/>
          </p:nvSpPr>
          <p:spPr>
            <a:xfrm>
              <a:off x="4077720" y="39974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9" name="CustomShape 104"/>
            <p:cNvSpPr/>
            <p:nvPr/>
          </p:nvSpPr>
          <p:spPr>
            <a:xfrm>
              <a:off x="3481560" y="38163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CustomShape 105"/>
            <p:cNvSpPr/>
            <p:nvPr/>
          </p:nvSpPr>
          <p:spPr>
            <a:xfrm>
              <a:off x="3481560" y="36356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1" name="CustomShape 106"/>
            <p:cNvSpPr/>
            <p:nvPr/>
          </p:nvSpPr>
          <p:spPr>
            <a:xfrm>
              <a:off x="3481560" y="34542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2" name="CustomShape 107"/>
            <p:cNvSpPr/>
            <p:nvPr/>
          </p:nvSpPr>
          <p:spPr>
            <a:xfrm>
              <a:off x="3481560" y="3273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3" name="CustomShape 108"/>
            <p:cNvSpPr/>
            <p:nvPr/>
          </p:nvSpPr>
          <p:spPr>
            <a:xfrm>
              <a:off x="3481560" y="3092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4" name="CustomShape 109"/>
            <p:cNvSpPr/>
            <p:nvPr/>
          </p:nvSpPr>
          <p:spPr>
            <a:xfrm>
              <a:off x="3630600" y="38160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5" name="CustomShape 110"/>
            <p:cNvSpPr/>
            <p:nvPr/>
          </p:nvSpPr>
          <p:spPr>
            <a:xfrm>
              <a:off x="363060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CustomShape 111"/>
            <p:cNvSpPr/>
            <p:nvPr/>
          </p:nvSpPr>
          <p:spPr>
            <a:xfrm>
              <a:off x="3630600" y="345348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CustomShape 112"/>
            <p:cNvSpPr/>
            <p:nvPr/>
          </p:nvSpPr>
          <p:spPr>
            <a:xfrm>
              <a:off x="3630600" y="3272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8" name="CustomShape 113"/>
            <p:cNvSpPr/>
            <p:nvPr/>
          </p:nvSpPr>
          <p:spPr>
            <a:xfrm>
              <a:off x="363060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CustomShape 114"/>
            <p:cNvSpPr/>
            <p:nvPr/>
          </p:nvSpPr>
          <p:spPr>
            <a:xfrm>
              <a:off x="3779640" y="381600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0" name="CustomShape 115"/>
            <p:cNvSpPr/>
            <p:nvPr/>
          </p:nvSpPr>
          <p:spPr>
            <a:xfrm>
              <a:off x="3779640" y="363492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CustomShape 116"/>
            <p:cNvSpPr/>
            <p:nvPr/>
          </p:nvSpPr>
          <p:spPr>
            <a:xfrm>
              <a:off x="3779640" y="345348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CustomShape 117"/>
            <p:cNvSpPr/>
            <p:nvPr/>
          </p:nvSpPr>
          <p:spPr>
            <a:xfrm>
              <a:off x="3779640" y="327276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3" name="CustomShape 118"/>
            <p:cNvSpPr/>
            <p:nvPr/>
          </p:nvSpPr>
          <p:spPr>
            <a:xfrm>
              <a:off x="3779640" y="309168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CustomShape 119"/>
            <p:cNvSpPr/>
            <p:nvPr/>
          </p:nvSpPr>
          <p:spPr>
            <a:xfrm>
              <a:off x="3929040" y="38160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5" name="CustomShape 120"/>
            <p:cNvSpPr/>
            <p:nvPr/>
          </p:nvSpPr>
          <p:spPr>
            <a:xfrm>
              <a:off x="392904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6" name="CustomShape 121"/>
            <p:cNvSpPr/>
            <p:nvPr/>
          </p:nvSpPr>
          <p:spPr>
            <a:xfrm>
              <a:off x="3929040" y="34534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7" name="CustomShape 122"/>
            <p:cNvSpPr/>
            <p:nvPr/>
          </p:nvSpPr>
          <p:spPr>
            <a:xfrm>
              <a:off x="3929040" y="3272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8" name="CustomShape 123"/>
            <p:cNvSpPr/>
            <p:nvPr/>
          </p:nvSpPr>
          <p:spPr>
            <a:xfrm>
              <a:off x="392904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9" name="CustomShape 124"/>
            <p:cNvSpPr/>
            <p:nvPr/>
          </p:nvSpPr>
          <p:spPr>
            <a:xfrm>
              <a:off x="4078080" y="38160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0" name="CustomShape 125"/>
            <p:cNvSpPr/>
            <p:nvPr/>
          </p:nvSpPr>
          <p:spPr>
            <a:xfrm>
              <a:off x="407808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1" name="CustomShape 126"/>
            <p:cNvSpPr/>
            <p:nvPr/>
          </p:nvSpPr>
          <p:spPr>
            <a:xfrm>
              <a:off x="4078080" y="34534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2" name="CustomShape 127"/>
            <p:cNvSpPr/>
            <p:nvPr/>
          </p:nvSpPr>
          <p:spPr>
            <a:xfrm>
              <a:off x="4078080" y="32727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3" name="CustomShape 128"/>
            <p:cNvSpPr/>
            <p:nvPr/>
          </p:nvSpPr>
          <p:spPr>
            <a:xfrm>
              <a:off x="407808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4" name="CustomShape 129"/>
            <p:cNvSpPr/>
            <p:nvPr/>
          </p:nvSpPr>
          <p:spPr>
            <a:xfrm>
              <a:off x="3481560" y="381600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5" name="CustomShape 130"/>
            <p:cNvSpPr/>
            <p:nvPr/>
          </p:nvSpPr>
          <p:spPr>
            <a:xfrm>
              <a:off x="348156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6" name="CustomShape 131"/>
            <p:cNvSpPr/>
            <p:nvPr/>
          </p:nvSpPr>
          <p:spPr>
            <a:xfrm>
              <a:off x="3481560" y="3453480"/>
              <a:ext cx="149040" cy="1814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7" name="CustomShape 132"/>
            <p:cNvSpPr/>
            <p:nvPr/>
          </p:nvSpPr>
          <p:spPr>
            <a:xfrm>
              <a:off x="3481560" y="327276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8" name="CustomShape 133"/>
            <p:cNvSpPr/>
            <p:nvPr/>
          </p:nvSpPr>
          <p:spPr>
            <a:xfrm>
              <a:off x="348156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9" name="CustomShape 134"/>
            <p:cNvSpPr/>
            <p:nvPr/>
          </p:nvSpPr>
          <p:spPr>
            <a:xfrm>
              <a:off x="3630600" y="38160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0" name="CustomShape 135"/>
            <p:cNvSpPr/>
            <p:nvPr/>
          </p:nvSpPr>
          <p:spPr>
            <a:xfrm>
              <a:off x="3630600" y="36349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1" name="CustomShape 136"/>
            <p:cNvSpPr/>
            <p:nvPr/>
          </p:nvSpPr>
          <p:spPr>
            <a:xfrm>
              <a:off x="3630600" y="34534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2" name="CustomShape 137"/>
            <p:cNvSpPr/>
            <p:nvPr/>
          </p:nvSpPr>
          <p:spPr>
            <a:xfrm>
              <a:off x="3630600" y="327276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3" name="CustomShape 138"/>
            <p:cNvSpPr/>
            <p:nvPr/>
          </p:nvSpPr>
          <p:spPr>
            <a:xfrm>
              <a:off x="3630600" y="30916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4" name="CustomShape 139"/>
            <p:cNvSpPr/>
            <p:nvPr/>
          </p:nvSpPr>
          <p:spPr>
            <a:xfrm>
              <a:off x="3779640" y="3815280"/>
              <a:ext cx="14940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5" name="CustomShape 140"/>
            <p:cNvSpPr/>
            <p:nvPr/>
          </p:nvSpPr>
          <p:spPr>
            <a:xfrm>
              <a:off x="3779640" y="363456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6" name="CustomShape 141"/>
            <p:cNvSpPr/>
            <p:nvPr/>
          </p:nvSpPr>
          <p:spPr>
            <a:xfrm>
              <a:off x="3779640" y="345312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7" name="CustomShape 142"/>
            <p:cNvSpPr/>
            <p:nvPr/>
          </p:nvSpPr>
          <p:spPr>
            <a:xfrm>
              <a:off x="3779640" y="327204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8" name="CustomShape 143"/>
            <p:cNvSpPr/>
            <p:nvPr/>
          </p:nvSpPr>
          <p:spPr>
            <a:xfrm>
              <a:off x="3779640" y="309132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9" name="CustomShape 144"/>
            <p:cNvSpPr/>
            <p:nvPr/>
          </p:nvSpPr>
          <p:spPr>
            <a:xfrm>
              <a:off x="3929040" y="381528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0" name="CustomShape 145"/>
            <p:cNvSpPr/>
            <p:nvPr/>
          </p:nvSpPr>
          <p:spPr>
            <a:xfrm>
              <a:off x="3929040" y="363456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1" name="CustomShape 146"/>
            <p:cNvSpPr/>
            <p:nvPr/>
          </p:nvSpPr>
          <p:spPr>
            <a:xfrm>
              <a:off x="3929040" y="34531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2" name="CustomShape 147"/>
            <p:cNvSpPr/>
            <p:nvPr/>
          </p:nvSpPr>
          <p:spPr>
            <a:xfrm>
              <a:off x="3929040" y="32720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3" name="CustomShape 148"/>
            <p:cNvSpPr/>
            <p:nvPr/>
          </p:nvSpPr>
          <p:spPr>
            <a:xfrm>
              <a:off x="3929040" y="30913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4" name="CustomShape 149"/>
            <p:cNvSpPr/>
            <p:nvPr/>
          </p:nvSpPr>
          <p:spPr>
            <a:xfrm>
              <a:off x="4078080" y="381528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5" name="CustomShape 150"/>
            <p:cNvSpPr/>
            <p:nvPr/>
          </p:nvSpPr>
          <p:spPr>
            <a:xfrm>
              <a:off x="4078080" y="363456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6" name="CustomShape 151"/>
            <p:cNvSpPr/>
            <p:nvPr/>
          </p:nvSpPr>
          <p:spPr>
            <a:xfrm>
              <a:off x="4078080" y="34531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7" name="CustomShape 152"/>
            <p:cNvSpPr/>
            <p:nvPr/>
          </p:nvSpPr>
          <p:spPr>
            <a:xfrm>
              <a:off x="4078080" y="32720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8" name="CustomShape 153"/>
            <p:cNvSpPr/>
            <p:nvPr/>
          </p:nvSpPr>
          <p:spPr>
            <a:xfrm>
              <a:off x="4078080" y="30913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9" name="CustomShape 154"/>
            <p:cNvSpPr/>
            <p:nvPr/>
          </p:nvSpPr>
          <p:spPr>
            <a:xfrm>
              <a:off x="2734920" y="381744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0" name="CustomShape 155"/>
            <p:cNvSpPr/>
            <p:nvPr/>
          </p:nvSpPr>
          <p:spPr>
            <a:xfrm>
              <a:off x="2734920" y="363672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1" name="CustomShape 156"/>
            <p:cNvSpPr/>
            <p:nvPr/>
          </p:nvSpPr>
          <p:spPr>
            <a:xfrm>
              <a:off x="2734920" y="34552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2" name="CustomShape 157"/>
            <p:cNvSpPr/>
            <p:nvPr/>
          </p:nvSpPr>
          <p:spPr>
            <a:xfrm>
              <a:off x="2734920" y="32742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3" name="CustomShape 158"/>
            <p:cNvSpPr/>
            <p:nvPr/>
          </p:nvSpPr>
          <p:spPr>
            <a:xfrm>
              <a:off x="2734920" y="30934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4" name="CustomShape 159"/>
            <p:cNvSpPr/>
            <p:nvPr/>
          </p:nvSpPr>
          <p:spPr>
            <a:xfrm>
              <a:off x="2883960" y="38170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5" name="CustomShape 160"/>
            <p:cNvSpPr/>
            <p:nvPr/>
          </p:nvSpPr>
          <p:spPr>
            <a:xfrm>
              <a:off x="288396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6" name="CustomShape 161"/>
            <p:cNvSpPr/>
            <p:nvPr/>
          </p:nvSpPr>
          <p:spPr>
            <a:xfrm>
              <a:off x="2883960" y="345456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7" name="CustomShape 162"/>
            <p:cNvSpPr/>
            <p:nvPr/>
          </p:nvSpPr>
          <p:spPr>
            <a:xfrm>
              <a:off x="288396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8" name="CustomShape 163"/>
            <p:cNvSpPr/>
            <p:nvPr/>
          </p:nvSpPr>
          <p:spPr>
            <a:xfrm>
              <a:off x="288396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9" name="CustomShape 164"/>
            <p:cNvSpPr/>
            <p:nvPr/>
          </p:nvSpPr>
          <p:spPr>
            <a:xfrm>
              <a:off x="3033000" y="381708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0" name="CustomShape 165"/>
            <p:cNvSpPr/>
            <p:nvPr/>
          </p:nvSpPr>
          <p:spPr>
            <a:xfrm>
              <a:off x="3033000" y="363600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1" name="CustomShape 166"/>
            <p:cNvSpPr/>
            <p:nvPr/>
          </p:nvSpPr>
          <p:spPr>
            <a:xfrm>
              <a:off x="3033000" y="345456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2" name="CustomShape 167"/>
            <p:cNvSpPr/>
            <p:nvPr/>
          </p:nvSpPr>
          <p:spPr>
            <a:xfrm>
              <a:off x="3033000" y="327384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3" name="CustomShape 168"/>
            <p:cNvSpPr/>
            <p:nvPr/>
          </p:nvSpPr>
          <p:spPr>
            <a:xfrm>
              <a:off x="3033000" y="309276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4" name="CustomShape 169"/>
            <p:cNvSpPr/>
            <p:nvPr/>
          </p:nvSpPr>
          <p:spPr>
            <a:xfrm>
              <a:off x="3182400" y="38170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5" name="CustomShape 170"/>
            <p:cNvSpPr/>
            <p:nvPr/>
          </p:nvSpPr>
          <p:spPr>
            <a:xfrm>
              <a:off x="318240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6" name="CustomShape 171"/>
            <p:cNvSpPr/>
            <p:nvPr/>
          </p:nvSpPr>
          <p:spPr>
            <a:xfrm>
              <a:off x="3182400" y="34545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7" name="CustomShape 172"/>
            <p:cNvSpPr/>
            <p:nvPr/>
          </p:nvSpPr>
          <p:spPr>
            <a:xfrm>
              <a:off x="318240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8" name="CustomShape 173"/>
            <p:cNvSpPr/>
            <p:nvPr/>
          </p:nvSpPr>
          <p:spPr>
            <a:xfrm>
              <a:off x="318240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9" name="CustomShape 174"/>
            <p:cNvSpPr/>
            <p:nvPr/>
          </p:nvSpPr>
          <p:spPr>
            <a:xfrm>
              <a:off x="3331440" y="38170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0" name="CustomShape 175"/>
            <p:cNvSpPr/>
            <p:nvPr/>
          </p:nvSpPr>
          <p:spPr>
            <a:xfrm>
              <a:off x="333144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1" name="CustomShape 176"/>
            <p:cNvSpPr/>
            <p:nvPr/>
          </p:nvSpPr>
          <p:spPr>
            <a:xfrm>
              <a:off x="3331440" y="34545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2" name="CustomShape 177"/>
            <p:cNvSpPr/>
            <p:nvPr/>
          </p:nvSpPr>
          <p:spPr>
            <a:xfrm>
              <a:off x="333144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3" name="CustomShape 178"/>
            <p:cNvSpPr/>
            <p:nvPr/>
          </p:nvSpPr>
          <p:spPr>
            <a:xfrm>
              <a:off x="333144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4" name="CustomShape 179"/>
            <p:cNvSpPr/>
            <p:nvPr/>
          </p:nvSpPr>
          <p:spPr>
            <a:xfrm>
              <a:off x="2734920" y="381708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5" name="CustomShape 180"/>
            <p:cNvSpPr/>
            <p:nvPr/>
          </p:nvSpPr>
          <p:spPr>
            <a:xfrm>
              <a:off x="273492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6" name="CustomShape 181"/>
            <p:cNvSpPr/>
            <p:nvPr/>
          </p:nvSpPr>
          <p:spPr>
            <a:xfrm>
              <a:off x="2734920" y="3454560"/>
              <a:ext cx="149040" cy="18144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7" name="CustomShape 182"/>
            <p:cNvSpPr/>
            <p:nvPr/>
          </p:nvSpPr>
          <p:spPr>
            <a:xfrm>
              <a:off x="273492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8" name="CustomShape 183"/>
            <p:cNvSpPr/>
            <p:nvPr/>
          </p:nvSpPr>
          <p:spPr>
            <a:xfrm>
              <a:off x="273492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9" name="CustomShape 184"/>
            <p:cNvSpPr/>
            <p:nvPr/>
          </p:nvSpPr>
          <p:spPr>
            <a:xfrm>
              <a:off x="2883960" y="3817080"/>
              <a:ext cx="14904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0" name="CustomShape 185"/>
            <p:cNvSpPr/>
            <p:nvPr/>
          </p:nvSpPr>
          <p:spPr>
            <a:xfrm>
              <a:off x="2883960" y="363600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1" name="CustomShape 186"/>
            <p:cNvSpPr/>
            <p:nvPr/>
          </p:nvSpPr>
          <p:spPr>
            <a:xfrm>
              <a:off x="2883960" y="34545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2" name="CustomShape 187"/>
            <p:cNvSpPr/>
            <p:nvPr/>
          </p:nvSpPr>
          <p:spPr>
            <a:xfrm>
              <a:off x="2883960" y="327384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3" name="CustomShape 188"/>
            <p:cNvSpPr/>
            <p:nvPr/>
          </p:nvSpPr>
          <p:spPr>
            <a:xfrm>
              <a:off x="2883960" y="30927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4" name="CustomShape 189"/>
            <p:cNvSpPr/>
            <p:nvPr/>
          </p:nvSpPr>
          <p:spPr>
            <a:xfrm>
              <a:off x="3033000" y="3816360"/>
              <a:ext cx="14940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5" name="CustomShape 190"/>
            <p:cNvSpPr/>
            <p:nvPr/>
          </p:nvSpPr>
          <p:spPr>
            <a:xfrm>
              <a:off x="3033000" y="3635640"/>
              <a:ext cx="149400" cy="180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6" name="CustomShape 191"/>
            <p:cNvSpPr/>
            <p:nvPr/>
          </p:nvSpPr>
          <p:spPr>
            <a:xfrm>
              <a:off x="3033000" y="345420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CustomShape 192"/>
            <p:cNvSpPr/>
            <p:nvPr/>
          </p:nvSpPr>
          <p:spPr>
            <a:xfrm>
              <a:off x="3033000" y="3273120"/>
              <a:ext cx="14940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8" name="CustomShape 193"/>
            <p:cNvSpPr/>
            <p:nvPr/>
          </p:nvSpPr>
          <p:spPr>
            <a:xfrm>
              <a:off x="3033000" y="3092400"/>
              <a:ext cx="14940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9" name="CustomShape 194"/>
            <p:cNvSpPr/>
            <p:nvPr/>
          </p:nvSpPr>
          <p:spPr>
            <a:xfrm>
              <a:off x="3182400" y="381636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0" name="CustomShape 195"/>
            <p:cNvSpPr/>
            <p:nvPr/>
          </p:nvSpPr>
          <p:spPr>
            <a:xfrm>
              <a:off x="3182400" y="363564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1" name="CustomShape 196"/>
            <p:cNvSpPr/>
            <p:nvPr/>
          </p:nvSpPr>
          <p:spPr>
            <a:xfrm>
              <a:off x="3182400" y="345420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2" name="CustomShape 197"/>
            <p:cNvSpPr/>
            <p:nvPr/>
          </p:nvSpPr>
          <p:spPr>
            <a:xfrm>
              <a:off x="3182400" y="3273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CustomShape 198"/>
            <p:cNvSpPr/>
            <p:nvPr/>
          </p:nvSpPr>
          <p:spPr>
            <a:xfrm>
              <a:off x="3182400" y="3092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4" name="CustomShape 199"/>
            <p:cNvSpPr/>
            <p:nvPr/>
          </p:nvSpPr>
          <p:spPr>
            <a:xfrm>
              <a:off x="3331440" y="3816360"/>
              <a:ext cx="149040" cy="1810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5" name="CustomShape 200"/>
            <p:cNvSpPr/>
            <p:nvPr/>
          </p:nvSpPr>
          <p:spPr>
            <a:xfrm>
              <a:off x="3331440" y="363564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6" name="CustomShape 201"/>
            <p:cNvSpPr/>
            <p:nvPr/>
          </p:nvSpPr>
          <p:spPr>
            <a:xfrm>
              <a:off x="3331440" y="3454200"/>
              <a:ext cx="149040" cy="18072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7" name="CustomShape 202"/>
            <p:cNvSpPr/>
            <p:nvPr/>
          </p:nvSpPr>
          <p:spPr>
            <a:xfrm>
              <a:off x="3331440" y="3273120"/>
              <a:ext cx="149040" cy="18108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CustomShape 203"/>
            <p:cNvSpPr/>
            <p:nvPr/>
          </p:nvSpPr>
          <p:spPr>
            <a:xfrm>
              <a:off x="3331440" y="3092400"/>
              <a:ext cx="149040" cy="18072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69" name="Group 204"/>
          <p:cNvGrpSpPr/>
          <p:nvPr/>
        </p:nvGrpSpPr>
        <p:grpSpPr>
          <a:xfrm>
            <a:off x="4726080" y="3168000"/>
            <a:ext cx="1242720" cy="1659600"/>
            <a:chOff x="4726080" y="3168000"/>
            <a:chExt cx="1242720" cy="1659600"/>
          </a:xfrm>
        </p:grpSpPr>
        <p:sp>
          <p:nvSpPr>
            <p:cNvPr id="870" name="CustomShape 205"/>
            <p:cNvSpPr/>
            <p:nvPr/>
          </p:nvSpPr>
          <p:spPr>
            <a:xfrm>
              <a:off x="4726080" y="449604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1" name="CustomShape 206"/>
            <p:cNvSpPr/>
            <p:nvPr/>
          </p:nvSpPr>
          <p:spPr>
            <a:xfrm>
              <a:off x="4726080" y="41644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2" name="CustomShape 207"/>
            <p:cNvSpPr/>
            <p:nvPr/>
          </p:nvSpPr>
          <p:spPr>
            <a:xfrm>
              <a:off x="4726080" y="383256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CustomShape 208"/>
            <p:cNvSpPr/>
            <p:nvPr/>
          </p:nvSpPr>
          <p:spPr>
            <a:xfrm>
              <a:off x="4726080" y="35010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4" name="CustomShape 209"/>
            <p:cNvSpPr/>
            <p:nvPr/>
          </p:nvSpPr>
          <p:spPr>
            <a:xfrm>
              <a:off x="4726080" y="316980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5" name="CustomShape 210"/>
            <p:cNvSpPr/>
            <p:nvPr/>
          </p:nvSpPr>
          <p:spPr>
            <a:xfrm>
              <a:off x="4974480" y="449568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6" name="CustomShape 211"/>
            <p:cNvSpPr/>
            <p:nvPr/>
          </p:nvSpPr>
          <p:spPr>
            <a:xfrm>
              <a:off x="4974480" y="416412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7" name="CustomShape 212"/>
            <p:cNvSpPr/>
            <p:nvPr/>
          </p:nvSpPr>
          <p:spPr>
            <a:xfrm>
              <a:off x="4974480" y="383220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8" name="CustomShape 213"/>
            <p:cNvSpPr/>
            <p:nvPr/>
          </p:nvSpPr>
          <p:spPr>
            <a:xfrm>
              <a:off x="4974480" y="350064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9" name="CustomShape 214"/>
            <p:cNvSpPr/>
            <p:nvPr/>
          </p:nvSpPr>
          <p:spPr>
            <a:xfrm>
              <a:off x="4974480" y="316908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0" name="CustomShape 215"/>
            <p:cNvSpPr/>
            <p:nvPr/>
          </p:nvSpPr>
          <p:spPr>
            <a:xfrm>
              <a:off x="5223240" y="449496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1" name="CustomShape 216"/>
            <p:cNvSpPr/>
            <p:nvPr/>
          </p:nvSpPr>
          <p:spPr>
            <a:xfrm>
              <a:off x="5223240" y="416376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2" name="CustomShape 217"/>
            <p:cNvSpPr/>
            <p:nvPr/>
          </p:nvSpPr>
          <p:spPr>
            <a:xfrm>
              <a:off x="5223240" y="38314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3" name="CustomShape 218"/>
            <p:cNvSpPr/>
            <p:nvPr/>
          </p:nvSpPr>
          <p:spPr>
            <a:xfrm>
              <a:off x="5223240" y="349992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4" name="CustomShape 219"/>
            <p:cNvSpPr/>
            <p:nvPr/>
          </p:nvSpPr>
          <p:spPr>
            <a:xfrm>
              <a:off x="5223240" y="316872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5" name="CustomShape 220"/>
            <p:cNvSpPr/>
            <p:nvPr/>
          </p:nvSpPr>
          <p:spPr>
            <a:xfrm>
              <a:off x="5471640" y="449496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6" name="CustomShape 221"/>
            <p:cNvSpPr/>
            <p:nvPr/>
          </p:nvSpPr>
          <p:spPr>
            <a:xfrm>
              <a:off x="5471640" y="416376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7" name="CustomShape 222"/>
            <p:cNvSpPr/>
            <p:nvPr/>
          </p:nvSpPr>
          <p:spPr>
            <a:xfrm>
              <a:off x="5471640" y="38314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8" name="CustomShape 223"/>
            <p:cNvSpPr/>
            <p:nvPr/>
          </p:nvSpPr>
          <p:spPr>
            <a:xfrm>
              <a:off x="5471640" y="349992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9" name="CustomShape 224"/>
            <p:cNvSpPr/>
            <p:nvPr/>
          </p:nvSpPr>
          <p:spPr>
            <a:xfrm>
              <a:off x="5471640" y="3168720"/>
              <a:ext cx="24840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0" name="CustomShape 225"/>
            <p:cNvSpPr/>
            <p:nvPr/>
          </p:nvSpPr>
          <p:spPr>
            <a:xfrm>
              <a:off x="5720040" y="449496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1" name="CustomShape 226"/>
            <p:cNvSpPr/>
            <p:nvPr/>
          </p:nvSpPr>
          <p:spPr>
            <a:xfrm>
              <a:off x="5720040" y="4163760"/>
              <a:ext cx="24876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2" name="CustomShape 227"/>
            <p:cNvSpPr/>
            <p:nvPr/>
          </p:nvSpPr>
          <p:spPr>
            <a:xfrm>
              <a:off x="5720040" y="383148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3" name="CustomShape 228"/>
            <p:cNvSpPr/>
            <p:nvPr/>
          </p:nvSpPr>
          <p:spPr>
            <a:xfrm>
              <a:off x="5720040" y="349992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4" name="CustomShape 229"/>
            <p:cNvSpPr/>
            <p:nvPr/>
          </p:nvSpPr>
          <p:spPr>
            <a:xfrm>
              <a:off x="5720040" y="3168720"/>
              <a:ext cx="24876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5" name="CustomShape 230"/>
            <p:cNvSpPr/>
            <p:nvPr/>
          </p:nvSpPr>
          <p:spPr>
            <a:xfrm>
              <a:off x="4726080" y="44956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6" name="CustomShape 231"/>
            <p:cNvSpPr/>
            <p:nvPr/>
          </p:nvSpPr>
          <p:spPr>
            <a:xfrm>
              <a:off x="4726080" y="416412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7" name="CustomShape 232"/>
            <p:cNvSpPr/>
            <p:nvPr/>
          </p:nvSpPr>
          <p:spPr>
            <a:xfrm>
              <a:off x="4726080" y="38322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8" name="CustomShape 233"/>
            <p:cNvSpPr/>
            <p:nvPr/>
          </p:nvSpPr>
          <p:spPr>
            <a:xfrm>
              <a:off x="4726080" y="350064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9" name="CustomShape 234"/>
            <p:cNvSpPr/>
            <p:nvPr/>
          </p:nvSpPr>
          <p:spPr>
            <a:xfrm>
              <a:off x="4726080" y="316908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0" name="CustomShape 235"/>
            <p:cNvSpPr/>
            <p:nvPr/>
          </p:nvSpPr>
          <p:spPr>
            <a:xfrm>
              <a:off x="4974480" y="449496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1" name="CustomShape 236"/>
            <p:cNvSpPr/>
            <p:nvPr/>
          </p:nvSpPr>
          <p:spPr>
            <a:xfrm>
              <a:off x="4974480" y="4163040"/>
              <a:ext cx="24876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2" name="CustomShape 237"/>
            <p:cNvSpPr/>
            <p:nvPr/>
          </p:nvSpPr>
          <p:spPr>
            <a:xfrm>
              <a:off x="4974480" y="3831480"/>
              <a:ext cx="248760" cy="33156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3" name="CustomShape 238"/>
            <p:cNvSpPr/>
            <p:nvPr/>
          </p:nvSpPr>
          <p:spPr>
            <a:xfrm>
              <a:off x="4974480" y="3499560"/>
              <a:ext cx="24876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4" name="CustomShape 239"/>
            <p:cNvSpPr/>
            <p:nvPr/>
          </p:nvSpPr>
          <p:spPr>
            <a:xfrm>
              <a:off x="4974480" y="3168720"/>
              <a:ext cx="248760" cy="33120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5" name="CustomShape 240"/>
            <p:cNvSpPr/>
            <p:nvPr/>
          </p:nvSpPr>
          <p:spPr>
            <a:xfrm>
              <a:off x="5223240" y="44946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6" name="CustomShape 241"/>
            <p:cNvSpPr/>
            <p:nvPr/>
          </p:nvSpPr>
          <p:spPr>
            <a:xfrm>
              <a:off x="5223240" y="4163040"/>
              <a:ext cx="248400" cy="33156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7" name="CustomShape 242"/>
            <p:cNvSpPr/>
            <p:nvPr/>
          </p:nvSpPr>
          <p:spPr>
            <a:xfrm>
              <a:off x="5223240" y="3831120"/>
              <a:ext cx="24840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8" name="CustomShape 243"/>
            <p:cNvSpPr/>
            <p:nvPr/>
          </p:nvSpPr>
          <p:spPr>
            <a:xfrm>
              <a:off x="5223240" y="349956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9" name="CustomShape 244"/>
            <p:cNvSpPr/>
            <p:nvPr/>
          </p:nvSpPr>
          <p:spPr>
            <a:xfrm>
              <a:off x="5223240" y="31680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0" name="CustomShape 245"/>
            <p:cNvSpPr/>
            <p:nvPr/>
          </p:nvSpPr>
          <p:spPr>
            <a:xfrm>
              <a:off x="5471640" y="44946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1" name="CustomShape 246"/>
            <p:cNvSpPr/>
            <p:nvPr/>
          </p:nvSpPr>
          <p:spPr>
            <a:xfrm>
              <a:off x="5471640" y="4163040"/>
              <a:ext cx="24840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2" name="CustomShape 247"/>
            <p:cNvSpPr/>
            <p:nvPr/>
          </p:nvSpPr>
          <p:spPr>
            <a:xfrm>
              <a:off x="5471640" y="3831120"/>
              <a:ext cx="248400" cy="331560"/>
            </a:xfrm>
            <a:prstGeom prst="rect">
              <a:avLst/>
            </a:prstGeom>
            <a:solidFill>
              <a:srgbClr val="eeeeee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3" name="CustomShape 248"/>
            <p:cNvSpPr/>
            <p:nvPr/>
          </p:nvSpPr>
          <p:spPr>
            <a:xfrm>
              <a:off x="5471640" y="3498840"/>
              <a:ext cx="248400" cy="3315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4" name="CustomShape 249"/>
            <p:cNvSpPr/>
            <p:nvPr/>
          </p:nvSpPr>
          <p:spPr>
            <a:xfrm>
              <a:off x="5471640" y="3168000"/>
              <a:ext cx="24840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5" name="CustomShape 250"/>
            <p:cNvSpPr/>
            <p:nvPr/>
          </p:nvSpPr>
          <p:spPr>
            <a:xfrm>
              <a:off x="5720040" y="449460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6" name="CustomShape 251"/>
            <p:cNvSpPr/>
            <p:nvPr/>
          </p:nvSpPr>
          <p:spPr>
            <a:xfrm>
              <a:off x="5720040" y="416304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7" name="CustomShape 252"/>
            <p:cNvSpPr/>
            <p:nvPr/>
          </p:nvSpPr>
          <p:spPr>
            <a:xfrm>
              <a:off x="5720040" y="383112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8" name="CustomShape 253"/>
            <p:cNvSpPr/>
            <p:nvPr/>
          </p:nvSpPr>
          <p:spPr>
            <a:xfrm>
              <a:off x="5720040" y="349956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9" name="CustomShape 254"/>
            <p:cNvSpPr/>
            <p:nvPr/>
          </p:nvSpPr>
          <p:spPr>
            <a:xfrm>
              <a:off x="5720040" y="3168000"/>
              <a:ext cx="248760" cy="331560"/>
            </a:xfrm>
            <a:prstGeom prst="rect">
              <a:avLst/>
            </a:prstGeom>
            <a:solidFill>
              <a:srgbClr val="000000"/>
            </a:solidFill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20" name="TextShape 255"/>
          <p:cNvSpPr txBox="1"/>
          <p:nvPr/>
        </p:nvSpPr>
        <p:spPr>
          <a:xfrm>
            <a:off x="4757400" y="270468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source </a:t>
            </a:r>
            <a:r>
              <a:rPr b="1" lang="en-US" sz="2000" spc="-1" strike="noStrike">
                <a:solidFill>
                  <a:srgbClr val="990000"/>
                </a:solidFill>
                <a:latin typeface="Trebuchet MS"/>
              </a:rPr>
              <a:t>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1" name="TextShape 256"/>
          <p:cNvSpPr txBox="1"/>
          <p:nvPr/>
        </p:nvSpPr>
        <p:spPr>
          <a:xfrm>
            <a:off x="3675960" y="2388240"/>
            <a:ext cx="1296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data sets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2" name="TextShape 257"/>
          <p:cNvSpPr txBox="1"/>
          <p:nvPr/>
        </p:nvSpPr>
        <p:spPr>
          <a:xfrm>
            <a:off x="1153440" y="4895640"/>
            <a:ext cx="7766280" cy="226080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For alignment, we want a transform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T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, such that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B’ = T(S)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is similar to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B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.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We choose how much warping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T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is allowed to do: match FOV average or refine over smaller patches; and how much “freedom” of movement.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Goal: maximize structure matching, and minimize smoothing.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3" name="TextShape 258"/>
          <p:cNvSpPr txBox="1"/>
          <p:nvPr/>
        </p:nvSpPr>
        <p:spPr>
          <a:xfrm>
            <a:off x="4286520" y="4167360"/>
            <a:ext cx="35460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4" name="Freeform 259"/>
          <p:cNvSpPr/>
          <p:nvPr/>
        </p:nvSpPr>
        <p:spPr>
          <a:xfrm>
            <a:off x="3279600" y="3510360"/>
            <a:ext cx="1780920" cy="389160"/>
          </a:xfrm>
          <a:custGeom>
            <a:avLst/>
            <a:gdLst/>
            <a:ahLst/>
            <a:rect l="0" t="0" r="r" b="b"/>
            <a:pathLst>
              <a:path w="4947" h="1081">
                <a:moveTo>
                  <a:pt x="4946" y="1080"/>
                </a:moveTo>
                <a:cubicBezTo>
                  <a:pt x="4661" y="926"/>
                  <a:pt x="4509" y="882"/>
                  <a:pt x="4207" y="765"/>
                </a:cubicBezTo>
                <a:cubicBezTo>
                  <a:pt x="3918" y="655"/>
                  <a:pt x="3638" y="505"/>
                  <a:pt x="3334" y="447"/>
                </a:cubicBezTo>
                <a:cubicBezTo>
                  <a:pt x="3036" y="389"/>
                  <a:pt x="2995" y="248"/>
                  <a:pt x="2691" y="232"/>
                </a:cubicBezTo>
                <a:cubicBezTo>
                  <a:pt x="2391" y="217"/>
                  <a:pt x="2161" y="75"/>
                  <a:pt x="1863" y="36"/>
                </a:cubicBezTo>
                <a:cubicBezTo>
                  <a:pt x="1580" y="0"/>
                  <a:pt x="1316" y="45"/>
                  <a:pt x="1034" y="36"/>
                </a:cubicBezTo>
                <a:lnTo>
                  <a:pt x="466" y="36"/>
                </a:lnTo>
                <a:lnTo>
                  <a:pt x="0" y="87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headEnd len="med" type="triangle" w="med"/>
            <a:tailEnd len="med" type="triangle" w="med"/>
          </a:ln>
        </p:spPr>
      </p:sp>
      <p:sp>
        <p:nvSpPr>
          <p:cNvPr id="925" name="Freeform 260"/>
          <p:cNvSpPr/>
          <p:nvPr/>
        </p:nvSpPr>
        <p:spPr>
          <a:xfrm>
            <a:off x="3279600" y="3939840"/>
            <a:ext cx="2365920" cy="508320"/>
          </a:xfrm>
          <a:custGeom>
            <a:avLst/>
            <a:gdLst/>
            <a:ahLst/>
            <a:rect l="0" t="0" r="r" b="b"/>
            <a:pathLst>
              <a:path w="6572" h="1412">
                <a:moveTo>
                  <a:pt x="6571" y="866"/>
                </a:moveTo>
                <a:cubicBezTo>
                  <a:pt x="6286" y="712"/>
                  <a:pt x="6000" y="708"/>
                  <a:pt x="5699" y="592"/>
                </a:cubicBezTo>
                <a:cubicBezTo>
                  <a:pt x="5409" y="481"/>
                  <a:pt x="5129" y="332"/>
                  <a:pt x="4825" y="274"/>
                </a:cubicBezTo>
                <a:cubicBezTo>
                  <a:pt x="4527" y="217"/>
                  <a:pt x="4230" y="158"/>
                  <a:pt x="3926" y="142"/>
                </a:cubicBezTo>
                <a:cubicBezTo>
                  <a:pt x="3626" y="127"/>
                  <a:pt x="3394" y="74"/>
                  <a:pt x="3096" y="36"/>
                </a:cubicBezTo>
                <a:cubicBezTo>
                  <a:pt x="2813" y="0"/>
                  <a:pt x="2559" y="45"/>
                  <a:pt x="2277" y="36"/>
                </a:cubicBezTo>
                <a:lnTo>
                  <a:pt x="1862" y="260"/>
                </a:lnTo>
                <a:lnTo>
                  <a:pt x="0" y="1411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headEnd len="med" type="triangle" w="med"/>
            <a:tailEnd len="med" type="triangle" w="med"/>
          </a:ln>
        </p:spPr>
      </p:sp>
      <p:sp>
        <p:nvSpPr>
          <p:cNvPr id="926" name="Freeform 261"/>
          <p:cNvSpPr/>
          <p:nvPr/>
        </p:nvSpPr>
        <p:spPr>
          <a:xfrm>
            <a:off x="3588120" y="3214440"/>
            <a:ext cx="1673280" cy="364680"/>
          </a:xfrm>
          <a:custGeom>
            <a:avLst/>
            <a:gdLst/>
            <a:ahLst/>
            <a:rect l="0" t="0" r="r" b="b"/>
            <a:pathLst>
              <a:path w="4648" h="1013">
                <a:moveTo>
                  <a:pt x="4333" y="882"/>
                </a:moveTo>
                <a:cubicBezTo>
                  <a:pt x="4048" y="727"/>
                  <a:pt x="4647" y="1012"/>
                  <a:pt x="4345" y="896"/>
                </a:cubicBezTo>
                <a:cubicBezTo>
                  <a:pt x="4056" y="785"/>
                  <a:pt x="3600" y="322"/>
                  <a:pt x="3295" y="264"/>
                </a:cubicBezTo>
                <a:cubicBezTo>
                  <a:pt x="2997" y="207"/>
                  <a:pt x="2701" y="148"/>
                  <a:pt x="2396" y="132"/>
                </a:cubicBezTo>
                <a:cubicBezTo>
                  <a:pt x="2096" y="117"/>
                  <a:pt x="1794" y="90"/>
                  <a:pt x="1497" y="52"/>
                </a:cubicBezTo>
                <a:cubicBezTo>
                  <a:pt x="1213" y="16"/>
                  <a:pt x="931" y="35"/>
                  <a:pt x="649" y="26"/>
                </a:cubicBezTo>
                <a:lnTo>
                  <a:pt x="359" y="0"/>
                </a:lnTo>
                <a:lnTo>
                  <a:pt x="0" y="367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headEnd len="med" type="triangle" w="med"/>
            <a:tailEnd len="med" type="triangle" w="med"/>
          </a:ln>
        </p:spPr>
      </p:sp>
      <p:sp>
        <p:nvSpPr>
          <p:cNvPr id="927" name="TextShape 262"/>
          <p:cNvSpPr txBox="1"/>
          <p:nvPr/>
        </p:nvSpPr>
        <p:spPr>
          <a:xfrm>
            <a:off x="2921400" y="2704680"/>
            <a:ext cx="10792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base </a:t>
            </a:r>
            <a:r>
              <a:rPr b="1" lang="en-US" sz="2000" spc="-1" strike="noStrike">
                <a:solidFill>
                  <a:srgbClr val="0000cc"/>
                </a:solidFill>
                <a:latin typeface="Trebuchet MS"/>
              </a:rPr>
              <a:t>B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Transformation and mapping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9" name="TextShape 2"/>
          <p:cNvSpPr txBox="1"/>
          <p:nvPr/>
        </p:nvSpPr>
        <p:spPr>
          <a:xfrm>
            <a:off x="304200" y="1377720"/>
            <a:ext cx="8645400" cy="127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What is a transformation (or warp)?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is a rule for mapping information from a source dset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onto a base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’s grid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says where a given spot (x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y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z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) in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pulls information from in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930" name="Group 3"/>
          <p:cNvGrpSpPr/>
          <p:nvPr/>
        </p:nvGrpSpPr>
        <p:grpSpPr>
          <a:xfrm>
            <a:off x="4726080" y="3169080"/>
            <a:ext cx="1242720" cy="1659600"/>
            <a:chOff x="4726080" y="3169080"/>
            <a:chExt cx="1242720" cy="1659600"/>
          </a:xfrm>
        </p:grpSpPr>
        <p:sp>
          <p:nvSpPr>
            <p:cNvPr id="931" name="CustomShape 4"/>
            <p:cNvSpPr/>
            <p:nvPr/>
          </p:nvSpPr>
          <p:spPr>
            <a:xfrm>
              <a:off x="4726080" y="449712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2" name="CustomShape 5"/>
            <p:cNvSpPr/>
            <p:nvPr/>
          </p:nvSpPr>
          <p:spPr>
            <a:xfrm>
              <a:off x="4726080" y="4165920"/>
              <a:ext cx="24876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3" name="CustomShape 6"/>
            <p:cNvSpPr/>
            <p:nvPr/>
          </p:nvSpPr>
          <p:spPr>
            <a:xfrm>
              <a:off x="4816800" y="462924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4" name="CustomShape 7"/>
            <p:cNvSpPr/>
            <p:nvPr/>
          </p:nvSpPr>
          <p:spPr>
            <a:xfrm>
              <a:off x="4816800" y="429768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5" name="CustomShape 8"/>
            <p:cNvSpPr/>
            <p:nvPr/>
          </p:nvSpPr>
          <p:spPr>
            <a:xfrm>
              <a:off x="4726080" y="383364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6" name="CustomShape 9"/>
            <p:cNvSpPr/>
            <p:nvPr/>
          </p:nvSpPr>
          <p:spPr>
            <a:xfrm>
              <a:off x="4726080" y="350208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CustomShape 10"/>
            <p:cNvSpPr/>
            <p:nvPr/>
          </p:nvSpPr>
          <p:spPr>
            <a:xfrm>
              <a:off x="4816800" y="396576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CustomShape 11"/>
            <p:cNvSpPr/>
            <p:nvPr/>
          </p:nvSpPr>
          <p:spPr>
            <a:xfrm>
              <a:off x="4816800" y="363420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CustomShape 12"/>
            <p:cNvSpPr/>
            <p:nvPr/>
          </p:nvSpPr>
          <p:spPr>
            <a:xfrm>
              <a:off x="4726080" y="3170880"/>
              <a:ext cx="24876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0" name="CustomShape 13"/>
            <p:cNvSpPr/>
            <p:nvPr/>
          </p:nvSpPr>
          <p:spPr>
            <a:xfrm>
              <a:off x="4816800" y="330264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1" name="CustomShape 14"/>
            <p:cNvSpPr/>
            <p:nvPr/>
          </p:nvSpPr>
          <p:spPr>
            <a:xfrm>
              <a:off x="4974840" y="44967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2" name="CustomShape 15"/>
            <p:cNvSpPr/>
            <p:nvPr/>
          </p:nvSpPr>
          <p:spPr>
            <a:xfrm>
              <a:off x="4974840" y="41652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3" name="CustomShape 16"/>
            <p:cNvSpPr/>
            <p:nvPr/>
          </p:nvSpPr>
          <p:spPr>
            <a:xfrm>
              <a:off x="5065200" y="462852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4" name="CustomShape 17"/>
            <p:cNvSpPr/>
            <p:nvPr/>
          </p:nvSpPr>
          <p:spPr>
            <a:xfrm>
              <a:off x="5065200" y="429732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5" name="CustomShape 18"/>
            <p:cNvSpPr/>
            <p:nvPr/>
          </p:nvSpPr>
          <p:spPr>
            <a:xfrm>
              <a:off x="4974840" y="38332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6" name="CustomShape 19"/>
            <p:cNvSpPr/>
            <p:nvPr/>
          </p:nvSpPr>
          <p:spPr>
            <a:xfrm>
              <a:off x="4974840" y="350172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7" name="CustomShape 20"/>
            <p:cNvSpPr/>
            <p:nvPr/>
          </p:nvSpPr>
          <p:spPr>
            <a:xfrm>
              <a:off x="5065200" y="396504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8" name="CustomShape 21"/>
            <p:cNvSpPr/>
            <p:nvPr/>
          </p:nvSpPr>
          <p:spPr>
            <a:xfrm>
              <a:off x="5065200" y="363384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9" name="CustomShape 22"/>
            <p:cNvSpPr/>
            <p:nvPr/>
          </p:nvSpPr>
          <p:spPr>
            <a:xfrm>
              <a:off x="4974840" y="31701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0" name="CustomShape 23"/>
            <p:cNvSpPr/>
            <p:nvPr/>
          </p:nvSpPr>
          <p:spPr>
            <a:xfrm>
              <a:off x="5065200" y="330228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1" name="CustomShape 24"/>
            <p:cNvSpPr/>
            <p:nvPr/>
          </p:nvSpPr>
          <p:spPr>
            <a:xfrm>
              <a:off x="5223240" y="44960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2" name="CustomShape 25"/>
            <p:cNvSpPr/>
            <p:nvPr/>
          </p:nvSpPr>
          <p:spPr>
            <a:xfrm>
              <a:off x="5223240" y="416484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CustomShape 26"/>
            <p:cNvSpPr/>
            <p:nvPr/>
          </p:nvSpPr>
          <p:spPr>
            <a:xfrm>
              <a:off x="5313600" y="46281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4" name="CustomShape 27"/>
            <p:cNvSpPr/>
            <p:nvPr/>
          </p:nvSpPr>
          <p:spPr>
            <a:xfrm>
              <a:off x="5313600" y="429660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5" name="CustomShape 28"/>
            <p:cNvSpPr/>
            <p:nvPr/>
          </p:nvSpPr>
          <p:spPr>
            <a:xfrm>
              <a:off x="5223240" y="38325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6" name="CustomShape 29"/>
            <p:cNvSpPr/>
            <p:nvPr/>
          </p:nvSpPr>
          <p:spPr>
            <a:xfrm>
              <a:off x="5223240" y="35010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7" name="CustomShape 30"/>
            <p:cNvSpPr/>
            <p:nvPr/>
          </p:nvSpPr>
          <p:spPr>
            <a:xfrm>
              <a:off x="5313600" y="396468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8" name="CustomShape 31"/>
            <p:cNvSpPr/>
            <p:nvPr/>
          </p:nvSpPr>
          <p:spPr>
            <a:xfrm>
              <a:off x="5313600" y="363312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9" name="CustomShape 32"/>
            <p:cNvSpPr/>
            <p:nvPr/>
          </p:nvSpPr>
          <p:spPr>
            <a:xfrm>
              <a:off x="5223240" y="316980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0" name="CustomShape 33"/>
            <p:cNvSpPr/>
            <p:nvPr/>
          </p:nvSpPr>
          <p:spPr>
            <a:xfrm>
              <a:off x="5313600" y="33015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1" name="CustomShape 34"/>
            <p:cNvSpPr/>
            <p:nvPr/>
          </p:nvSpPr>
          <p:spPr>
            <a:xfrm>
              <a:off x="5471640" y="449604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2" name="CustomShape 35"/>
            <p:cNvSpPr/>
            <p:nvPr/>
          </p:nvSpPr>
          <p:spPr>
            <a:xfrm>
              <a:off x="5471640" y="4164840"/>
              <a:ext cx="24876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3" name="CustomShape 36"/>
            <p:cNvSpPr/>
            <p:nvPr/>
          </p:nvSpPr>
          <p:spPr>
            <a:xfrm>
              <a:off x="5562360" y="462816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4" name="CustomShape 37"/>
            <p:cNvSpPr/>
            <p:nvPr/>
          </p:nvSpPr>
          <p:spPr>
            <a:xfrm>
              <a:off x="5562360" y="429660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5" name="CustomShape 38"/>
            <p:cNvSpPr/>
            <p:nvPr/>
          </p:nvSpPr>
          <p:spPr>
            <a:xfrm>
              <a:off x="5471640" y="383256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6" name="CustomShape 39"/>
            <p:cNvSpPr/>
            <p:nvPr/>
          </p:nvSpPr>
          <p:spPr>
            <a:xfrm>
              <a:off x="5471640" y="350100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7" name="CustomShape 40"/>
            <p:cNvSpPr/>
            <p:nvPr/>
          </p:nvSpPr>
          <p:spPr>
            <a:xfrm>
              <a:off x="5562360" y="396468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8" name="CustomShape 41"/>
            <p:cNvSpPr/>
            <p:nvPr/>
          </p:nvSpPr>
          <p:spPr>
            <a:xfrm>
              <a:off x="5562360" y="363312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9" name="CustomShape 42"/>
            <p:cNvSpPr/>
            <p:nvPr/>
          </p:nvSpPr>
          <p:spPr>
            <a:xfrm>
              <a:off x="5471640" y="3169800"/>
              <a:ext cx="24876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0" name="CustomShape 43"/>
            <p:cNvSpPr/>
            <p:nvPr/>
          </p:nvSpPr>
          <p:spPr>
            <a:xfrm>
              <a:off x="5562360" y="330156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1" name="CustomShape 44"/>
            <p:cNvSpPr/>
            <p:nvPr/>
          </p:nvSpPr>
          <p:spPr>
            <a:xfrm>
              <a:off x="5720400" y="44960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2" name="CustomShape 45"/>
            <p:cNvSpPr/>
            <p:nvPr/>
          </p:nvSpPr>
          <p:spPr>
            <a:xfrm>
              <a:off x="5720400" y="416484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3" name="CustomShape 46"/>
            <p:cNvSpPr/>
            <p:nvPr/>
          </p:nvSpPr>
          <p:spPr>
            <a:xfrm>
              <a:off x="5810760" y="46281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4" name="CustomShape 47"/>
            <p:cNvSpPr/>
            <p:nvPr/>
          </p:nvSpPr>
          <p:spPr>
            <a:xfrm>
              <a:off x="5810760" y="429660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5" name="CustomShape 48"/>
            <p:cNvSpPr/>
            <p:nvPr/>
          </p:nvSpPr>
          <p:spPr>
            <a:xfrm>
              <a:off x="5720400" y="38325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6" name="CustomShape 49"/>
            <p:cNvSpPr/>
            <p:nvPr/>
          </p:nvSpPr>
          <p:spPr>
            <a:xfrm>
              <a:off x="5720400" y="35010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7" name="CustomShape 50"/>
            <p:cNvSpPr/>
            <p:nvPr/>
          </p:nvSpPr>
          <p:spPr>
            <a:xfrm>
              <a:off x="5810760" y="396468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8" name="CustomShape 51"/>
            <p:cNvSpPr/>
            <p:nvPr/>
          </p:nvSpPr>
          <p:spPr>
            <a:xfrm>
              <a:off x="5810760" y="363312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9" name="CustomShape 52"/>
            <p:cNvSpPr/>
            <p:nvPr/>
          </p:nvSpPr>
          <p:spPr>
            <a:xfrm>
              <a:off x="5720400" y="316980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0" name="CustomShape 53"/>
            <p:cNvSpPr/>
            <p:nvPr/>
          </p:nvSpPr>
          <p:spPr>
            <a:xfrm>
              <a:off x="5810760" y="33015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1" name="CustomShape 54"/>
            <p:cNvSpPr/>
            <p:nvPr/>
          </p:nvSpPr>
          <p:spPr>
            <a:xfrm>
              <a:off x="4726080" y="449676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2" name="CustomShape 55"/>
            <p:cNvSpPr/>
            <p:nvPr/>
          </p:nvSpPr>
          <p:spPr>
            <a:xfrm>
              <a:off x="4726080" y="416520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3" name="CustomShape 56"/>
            <p:cNvSpPr/>
            <p:nvPr/>
          </p:nvSpPr>
          <p:spPr>
            <a:xfrm>
              <a:off x="4816800" y="462852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4" name="CustomShape 57"/>
            <p:cNvSpPr/>
            <p:nvPr/>
          </p:nvSpPr>
          <p:spPr>
            <a:xfrm>
              <a:off x="4816800" y="429732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CustomShape 58"/>
            <p:cNvSpPr/>
            <p:nvPr/>
          </p:nvSpPr>
          <p:spPr>
            <a:xfrm>
              <a:off x="4726080" y="383328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CustomShape 59"/>
            <p:cNvSpPr/>
            <p:nvPr/>
          </p:nvSpPr>
          <p:spPr>
            <a:xfrm>
              <a:off x="4726080" y="350172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CustomShape 60"/>
            <p:cNvSpPr/>
            <p:nvPr/>
          </p:nvSpPr>
          <p:spPr>
            <a:xfrm>
              <a:off x="4816800" y="396504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8" name="CustomShape 61"/>
            <p:cNvSpPr/>
            <p:nvPr/>
          </p:nvSpPr>
          <p:spPr>
            <a:xfrm>
              <a:off x="4816800" y="363384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9" name="CustomShape 62"/>
            <p:cNvSpPr/>
            <p:nvPr/>
          </p:nvSpPr>
          <p:spPr>
            <a:xfrm>
              <a:off x="4726080" y="317016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0" name="CustomShape 63"/>
            <p:cNvSpPr/>
            <p:nvPr/>
          </p:nvSpPr>
          <p:spPr>
            <a:xfrm>
              <a:off x="4816800" y="330228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1" name="CustomShape 64"/>
            <p:cNvSpPr/>
            <p:nvPr/>
          </p:nvSpPr>
          <p:spPr>
            <a:xfrm>
              <a:off x="4974840" y="44960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2" name="CustomShape 65"/>
            <p:cNvSpPr/>
            <p:nvPr/>
          </p:nvSpPr>
          <p:spPr>
            <a:xfrm>
              <a:off x="4974840" y="416484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CustomShape 66"/>
            <p:cNvSpPr/>
            <p:nvPr/>
          </p:nvSpPr>
          <p:spPr>
            <a:xfrm>
              <a:off x="5065200" y="46281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4" name="CustomShape 67"/>
            <p:cNvSpPr/>
            <p:nvPr/>
          </p:nvSpPr>
          <p:spPr>
            <a:xfrm>
              <a:off x="5065200" y="429660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5" name="CustomShape 68"/>
            <p:cNvSpPr/>
            <p:nvPr/>
          </p:nvSpPr>
          <p:spPr>
            <a:xfrm>
              <a:off x="4974840" y="38325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6" name="CustomShape 69"/>
            <p:cNvSpPr/>
            <p:nvPr/>
          </p:nvSpPr>
          <p:spPr>
            <a:xfrm>
              <a:off x="4974840" y="35010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7" name="CustomShape 70"/>
            <p:cNvSpPr/>
            <p:nvPr/>
          </p:nvSpPr>
          <p:spPr>
            <a:xfrm>
              <a:off x="5065200" y="396468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8" name="CustomShape 71"/>
            <p:cNvSpPr/>
            <p:nvPr/>
          </p:nvSpPr>
          <p:spPr>
            <a:xfrm>
              <a:off x="5065200" y="363312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9" name="CustomShape 72"/>
            <p:cNvSpPr/>
            <p:nvPr/>
          </p:nvSpPr>
          <p:spPr>
            <a:xfrm>
              <a:off x="4974840" y="316980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0" name="CustomShape 73"/>
            <p:cNvSpPr/>
            <p:nvPr/>
          </p:nvSpPr>
          <p:spPr>
            <a:xfrm>
              <a:off x="5065200" y="33015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1" name="CustomShape 74"/>
            <p:cNvSpPr/>
            <p:nvPr/>
          </p:nvSpPr>
          <p:spPr>
            <a:xfrm>
              <a:off x="5223240" y="44956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2" name="CustomShape 75"/>
            <p:cNvSpPr/>
            <p:nvPr/>
          </p:nvSpPr>
          <p:spPr>
            <a:xfrm>
              <a:off x="5223240" y="416412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3" name="CustomShape 76"/>
            <p:cNvSpPr/>
            <p:nvPr/>
          </p:nvSpPr>
          <p:spPr>
            <a:xfrm>
              <a:off x="5313600" y="462744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4" name="CustomShape 77"/>
            <p:cNvSpPr/>
            <p:nvPr/>
          </p:nvSpPr>
          <p:spPr>
            <a:xfrm>
              <a:off x="5313600" y="429624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5" name="CustomShape 78"/>
            <p:cNvSpPr/>
            <p:nvPr/>
          </p:nvSpPr>
          <p:spPr>
            <a:xfrm>
              <a:off x="5223240" y="38322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6" name="CustomShape 79"/>
            <p:cNvSpPr/>
            <p:nvPr/>
          </p:nvSpPr>
          <p:spPr>
            <a:xfrm>
              <a:off x="5223240" y="35006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7" name="CustomShape 80"/>
            <p:cNvSpPr/>
            <p:nvPr/>
          </p:nvSpPr>
          <p:spPr>
            <a:xfrm>
              <a:off x="5313600" y="39639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8" name="CustomShape 81"/>
            <p:cNvSpPr/>
            <p:nvPr/>
          </p:nvSpPr>
          <p:spPr>
            <a:xfrm>
              <a:off x="5313600" y="363276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9" name="CustomShape 82"/>
            <p:cNvSpPr/>
            <p:nvPr/>
          </p:nvSpPr>
          <p:spPr>
            <a:xfrm>
              <a:off x="5223240" y="31690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0" name="CustomShape 83"/>
            <p:cNvSpPr/>
            <p:nvPr/>
          </p:nvSpPr>
          <p:spPr>
            <a:xfrm>
              <a:off x="5313600" y="330120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1" name="CustomShape 84"/>
            <p:cNvSpPr/>
            <p:nvPr/>
          </p:nvSpPr>
          <p:spPr>
            <a:xfrm>
              <a:off x="5471640" y="449568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2" name="CustomShape 85"/>
            <p:cNvSpPr/>
            <p:nvPr/>
          </p:nvSpPr>
          <p:spPr>
            <a:xfrm>
              <a:off x="5471640" y="416412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3" name="CustomShape 86"/>
            <p:cNvSpPr/>
            <p:nvPr/>
          </p:nvSpPr>
          <p:spPr>
            <a:xfrm>
              <a:off x="5562360" y="462744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4" name="CustomShape 87"/>
            <p:cNvSpPr/>
            <p:nvPr/>
          </p:nvSpPr>
          <p:spPr>
            <a:xfrm>
              <a:off x="5562360" y="429624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5" name="CustomShape 88"/>
            <p:cNvSpPr/>
            <p:nvPr/>
          </p:nvSpPr>
          <p:spPr>
            <a:xfrm>
              <a:off x="5471640" y="383220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6" name="CustomShape 89"/>
            <p:cNvSpPr/>
            <p:nvPr/>
          </p:nvSpPr>
          <p:spPr>
            <a:xfrm>
              <a:off x="5471640" y="350064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7" name="CustomShape 90"/>
            <p:cNvSpPr/>
            <p:nvPr/>
          </p:nvSpPr>
          <p:spPr>
            <a:xfrm>
              <a:off x="5562360" y="396396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8" name="CustomShape 91"/>
            <p:cNvSpPr/>
            <p:nvPr/>
          </p:nvSpPr>
          <p:spPr>
            <a:xfrm>
              <a:off x="5562360" y="363276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9" name="CustomShape 92"/>
            <p:cNvSpPr/>
            <p:nvPr/>
          </p:nvSpPr>
          <p:spPr>
            <a:xfrm>
              <a:off x="5471640" y="316908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0" name="CustomShape 93"/>
            <p:cNvSpPr/>
            <p:nvPr/>
          </p:nvSpPr>
          <p:spPr>
            <a:xfrm>
              <a:off x="5562360" y="330120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1" name="CustomShape 94"/>
            <p:cNvSpPr/>
            <p:nvPr/>
          </p:nvSpPr>
          <p:spPr>
            <a:xfrm>
              <a:off x="5720400" y="44956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2" name="CustomShape 95"/>
            <p:cNvSpPr/>
            <p:nvPr/>
          </p:nvSpPr>
          <p:spPr>
            <a:xfrm>
              <a:off x="5720400" y="416412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3" name="CustomShape 96"/>
            <p:cNvSpPr/>
            <p:nvPr/>
          </p:nvSpPr>
          <p:spPr>
            <a:xfrm>
              <a:off x="5810760" y="462744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4" name="CustomShape 97"/>
            <p:cNvSpPr/>
            <p:nvPr/>
          </p:nvSpPr>
          <p:spPr>
            <a:xfrm>
              <a:off x="5810760" y="429624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5" name="CustomShape 98"/>
            <p:cNvSpPr/>
            <p:nvPr/>
          </p:nvSpPr>
          <p:spPr>
            <a:xfrm>
              <a:off x="5720400" y="38322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6" name="CustomShape 99"/>
            <p:cNvSpPr/>
            <p:nvPr/>
          </p:nvSpPr>
          <p:spPr>
            <a:xfrm>
              <a:off x="5720400" y="35006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7" name="CustomShape 100"/>
            <p:cNvSpPr/>
            <p:nvPr/>
          </p:nvSpPr>
          <p:spPr>
            <a:xfrm>
              <a:off x="5810760" y="39639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8" name="CustomShape 101"/>
            <p:cNvSpPr/>
            <p:nvPr/>
          </p:nvSpPr>
          <p:spPr>
            <a:xfrm>
              <a:off x="5810760" y="363276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9" name="CustomShape 102"/>
            <p:cNvSpPr/>
            <p:nvPr/>
          </p:nvSpPr>
          <p:spPr>
            <a:xfrm>
              <a:off x="5720400" y="31690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0" name="CustomShape 103"/>
            <p:cNvSpPr/>
            <p:nvPr/>
          </p:nvSpPr>
          <p:spPr>
            <a:xfrm>
              <a:off x="5810760" y="330120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31" name="Group 104"/>
          <p:cNvGrpSpPr/>
          <p:nvPr/>
        </p:nvGrpSpPr>
        <p:grpSpPr>
          <a:xfrm>
            <a:off x="2734920" y="3093480"/>
            <a:ext cx="1492200" cy="1813320"/>
            <a:chOff x="2734920" y="3093480"/>
            <a:chExt cx="1492200" cy="1813320"/>
          </a:xfrm>
        </p:grpSpPr>
        <p:sp>
          <p:nvSpPr>
            <p:cNvPr id="1032" name="CustomShape 105"/>
            <p:cNvSpPr/>
            <p:nvPr/>
          </p:nvSpPr>
          <p:spPr>
            <a:xfrm>
              <a:off x="2734920" y="47260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3" name="CustomShape 106"/>
            <p:cNvSpPr/>
            <p:nvPr/>
          </p:nvSpPr>
          <p:spPr>
            <a:xfrm>
              <a:off x="2734920" y="45450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4" name="CustomShape 107"/>
            <p:cNvSpPr/>
            <p:nvPr/>
          </p:nvSpPr>
          <p:spPr>
            <a:xfrm>
              <a:off x="2789280" y="479772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5" name="CustomShape 108"/>
            <p:cNvSpPr/>
            <p:nvPr/>
          </p:nvSpPr>
          <p:spPr>
            <a:xfrm>
              <a:off x="2789280" y="46170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6" name="CustomShape 109"/>
            <p:cNvSpPr/>
            <p:nvPr/>
          </p:nvSpPr>
          <p:spPr>
            <a:xfrm>
              <a:off x="2734920" y="43635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7" name="CustomShape 110"/>
            <p:cNvSpPr/>
            <p:nvPr/>
          </p:nvSpPr>
          <p:spPr>
            <a:xfrm>
              <a:off x="2734920" y="41828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8" name="CustomShape 111"/>
            <p:cNvSpPr/>
            <p:nvPr/>
          </p:nvSpPr>
          <p:spPr>
            <a:xfrm>
              <a:off x="2789280" y="443556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9" name="CustomShape 112"/>
            <p:cNvSpPr/>
            <p:nvPr/>
          </p:nvSpPr>
          <p:spPr>
            <a:xfrm>
              <a:off x="2789280" y="425448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0" name="CustomShape 113"/>
            <p:cNvSpPr/>
            <p:nvPr/>
          </p:nvSpPr>
          <p:spPr>
            <a:xfrm>
              <a:off x="2734920" y="40017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1" name="CustomShape 114"/>
            <p:cNvSpPr/>
            <p:nvPr/>
          </p:nvSpPr>
          <p:spPr>
            <a:xfrm>
              <a:off x="2789280" y="40737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2" name="CustomShape 115"/>
            <p:cNvSpPr/>
            <p:nvPr/>
          </p:nvSpPr>
          <p:spPr>
            <a:xfrm>
              <a:off x="288396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3" name="CustomShape 116"/>
            <p:cNvSpPr/>
            <p:nvPr/>
          </p:nvSpPr>
          <p:spPr>
            <a:xfrm>
              <a:off x="288396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4" name="CustomShape 117"/>
            <p:cNvSpPr/>
            <p:nvPr/>
          </p:nvSpPr>
          <p:spPr>
            <a:xfrm>
              <a:off x="2938320" y="47977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5" name="CustomShape 118"/>
            <p:cNvSpPr/>
            <p:nvPr/>
          </p:nvSpPr>
          <p:spPr>
            <a:xfrm>
              <a:off x="2938320" y="46170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6" name="CustomShape 119"/>
            <p:cNvSpPr/>
            <p:nvPr/>
          </p:nvSpPr>
          <p:spPr>
            <a:xfrm>
              <a:off x="2883960" y="436320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7" name="CustomShape 120"/>
            <p:cNvSpPr/>
            <p:nvPr/>
          </p:nvSpPr>
          <p:spPr>
            <a:xfrm>
              <a:off x="288396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8" name="CustomShape 121"/>
            <p:cNvSpPr/>
            <p:nvPr/>
          </p:nvSpPr>
          <p:spPr>
            <a:xfrm>
              <a:off x="2938320" y="44355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9" name="CustomShape 122"/>
            <p:cNvSpPr/>
            <p:nvPr/>
          </p:nvSpPr>
          <p:spPr>
            <a:xfrm>
              <a:off x="2938320" y="42544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0" name="CustomShape 123"/>
            <p:cNvSpPr/>
            <p:nvPr/>
          </p:nvSpPr>
          <p:spPr>
            <a:xfrm>
              <a:off x="288396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1" name="CustomShape 124"/>
            <p:cNvSpPr/>
            <p:nvPr/>
          </p:nvSpPr>
          <p:spPr>
            <a:xfrm>
              <a:off x="2938320" y="40737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2" name="CustomShape 125"/>
            <p:cNvSpPr/>
            <p:nvPr/>
          </p:nvSpPr>
          <p:spPr>
            <a:xfrm>
              <a:off x="3033000" y="472536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3" name="CustomShape 126"/>
            <p:cNvSpPr/>
            <p:nvPr/>
          </p:nvSpPr>
          <p:spPr>
            <a:xfrm>
              <a:off x="3033000" y="454464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4" name="CustomShape 127"/>
            <p:cNvSpPr/>
            <p:nvPr/>
          </p:nvSpPr>
          <p:spPr>
            <a:xfrm>
              <a:off x="3087360" y="47973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5" name="CustomShape 128"/>
            <p:cNvSpPr/>
            <p:nvPr/>
          </p:nvSpPr>
          <p:spPr>
            <a:xfrm>
              <a:off x="3087360" y="461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6" name="CustomShape 129"/>
            <p:cNvSpPr/>
            <p:nvPr/>
          </p:nvSpPr>
          <p:spPr>
            <a:xfrm>
              <a:off x="3033000" y="43632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7" name="CustomShape 130"/>
            <p:cNvSpPr/>
            <p:nvPr/>
          </p:nvSpPr>
          <p:spPr>
            <a:xfrm>
              <a:off x="3033000" y="41821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8" name="CustomShape 131"/>
            <p:cNvSpPr/>
            <p:nvPr/>
          </p:nvSpPr>
          <p:spPr>
            <a:xfrm>
              <a:off x="3087360" y="443484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9" name="CustomShape 132"/>
            <p:cNvSpPr/>
            <p:nvPr/>
          </p:nvSpPr>
          <p:spPr>
            <a:xfrm>
              <a:off x="3087360" y="42541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0" name="CustomShape 133"/>
            <p:cNvSpPr/>
            <p:nvPr/>
          </p:nvSpPr>
          <p:spPr>
            <a:xfrm>
              <a:off x="3033000" y="40014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1" name="CustomShape 134"/>
            <p:cNvSpPr/>
            <p:nvPr/>
          </p:nvSpPr>
          <p:spPr>
            <a:xfrm>
              <a:off x="3087360" y="407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2" name="CustomShape 135"/>
            <p:cNvSpPr/>
            <p:nvPr/>
          </p:nvSpPr>
          <p:spPr>
            <a:xfrm>
              <a:off x="318240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3" name="CustomShape 136"/>
            <p:cNvSpPr/>
            <p:nvPr/>
          </p:nvSpPr>
          <p:spPr>
            <a:xfrm>
              <a:off x="318240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4" name="CustomShape 137"/>
            <p:cNvSpPr/>
            <p:nvPr/>
          </p:nvSpPr>
          <p:spPr>
            <a:xfrm>
              <a:off x="323676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5" name="CustomShape 138"/>
            <p:cNvSpPr/>
            <p:nvPr/>
          </p:nvSpPr>
          <p:spPr>
            <a:xfrm>
              <a:off x="3236760" y="4616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6" name="CustomShape 139"/>
            <p:cNvSpPr/>
            <p:nvPr/>
          </p:nvSpPr>
          <p:spPr>
            <a:xfrm>
              <a:off x="3182400" y="43632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7" name="CustomShape 140"/>
            <p:cNvSpPr/>
            <p:nvPr/>
          </p:nvSpPr>
          <p:spPr>
            <a:xfrm>
              <a:off x="318240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8" name="CustomShape 141"/>
            <p:cNvSpPr/>
            <p:nvPr/>
          </p:nvSpPr>
          <p:spPr>
            <a:xfrm>
              <a:off x="3236760" y="44348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9" name="CustomShape 142"/>
            <p:cNvSpPr/>
            <p:nvPr/>
          </p:nvSpPr>
          <p:spPr>
            <a:xfrm>
              <a:off x="323676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0" name="CustomShape 143"/>
            <p:cNvSpPr/>
            <p:nvPr/>
          </p:nvSpPr>
          <p:spPr>
            <a:xfrm>
              <a:off x="318240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1" name="CustomShape 144"/>
            <p:cNvSpPr/>
            <p:nvPr/>
          </p:nvSpPr>
          <p:spPr>
            <a:xfrm>
              <a:off x="3236760" y="40730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2" name="CustomShape 145"/>
            <p:cNvSpPr/>
            <p:nvPr/>
          </p:nvSpPr>
          <p:spPr>
            <a:xfrm>
              <a:off x="333144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3" name="CustomShape 146"/>
            <p:cNvSpPr/>
            <p:nvPr/>
          </p:nvSpPr>
          <p:spPr>
            <a:xfrm>
              <a:off x="333144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4" name="CustomShape 147"/>
            <p:cNvSpPr/>
            <p:nvPr/>
          </p:nvSpPr>
          <p:spPr>
            <a:xfrm>
              <a:off x="338580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5" name="CustomShape 148"/>
            <p:cNvSpPr/>
            <p:nvPr/>
          </p:nvSpPr>
          <p:spPr>
            <a:xfrm>
              <a:off x="3385800" y="4616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6" name="CustomShape 149"/>
            <p:cNvSpPr/>
            <p:nvPr/>
          </p:nvSpPr>
          <p:spPr>
            <a:xfrm>
              <a:off x="3331440" y="43632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7" name="CustomShape 150"/>
            <p:cNvSpPr/>
            <p:nvPr/>
          </p:nvSpPr>
          <p:spPr>
            <a:xfrm>
              <a:off x="333144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8" name="CustomShape 151"/>
            <p:cNvSpPr/>
            <p:nvPr/>
          </p:nvSpPr>
          <p:spPr>
            <a:xfrm>
              <a:off x="3385800" y="44348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9" name="CustomShape 152"/>
            <p:cNvSpPr/>
            <p:nvPr/>
          </p:nvSpPr>
          <p:spPr>
            <a:xfrm>
              <a:off x="338580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0" name="CustomShape 153"/>
            <p:cNvSpPr/>
            <p:nvPr/>
          </p:nvSpPr>
          <p:spPr>
            <a:xfrm>
              <a:off x="333144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1" name="CustomShape 154"/>
            <p:cNvSpPr/>
            <p:nvPr/>
          </p:nvSpPr>
          <p:spPr>
            <a:xfrm>
              <a:off x="3385800" y="40730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2" name="CustomShape 155"/>
            <p:cNvSpPr/>
            <p:nvPr/>
          </p:nvSpPr>
          <p:spPr>
            <a:xfrm>
              <a:off x="273492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3" name="CustomShape 156"/>
            <p:cNvSpPr/>
            <p:nvPr/>
          </p:nvSpPr>
          <p:spPr>
            <a:xfrm>
              <a:off x="273492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4" name="CustomShape 157"/>
            <p:cNvSpPr/>
            <p:nvPr/>
          </p:nvSpPr>
          <p:spPr>
            <a:xfrm>
              <a:off x="2789280" y="47977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5" name="CustomShape 158"/>
            <p:cNvSpPr/>
            <p:nvPr/>
          </p:nvSpPr>
          <p:spPr>
            <a:xfrm>
              <a:off x="2789280" y="46170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6" name="CustomShape 159"/>
            <p:cNvSpPr/>
            <p:nvPr/>
          </p:nvSpPr>
          <p:spPr>
            <a:xfrm>
              <a:off x="2734920" y="436320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7" name="CustomShape 160"/>
            <p:cNvSpPr/>
            <p:nvPr/>
          </p:nvSpPr>
          <p:spPr>
            <a:xfrm>
              <a:off x="273492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8" name="CustomShape 161"/>
            <p:cNvSpPr/>
            <p:nvPr/>
          </p:nvSpPr>
          <p:spPr>
            <a:xfrm>
              <a:off x="2789280" y="44355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9" name="CustomShape 162"/>
            <p:cNvSpPr/>
            <p:nvPr/>
          </p:nvSpPr>
          <p:spPr>
            <a:xfrm>
              <a:off x="2789280" y="42544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0" name="CustomShape 163"/>
            <p:cNvSpPr/>
            <p:nvPr/>
          </p:nvSpPr>
          <p:spPr>
            <a:xfrm>
              <a:off x="273492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1" name="CustomShape 164"/>
            <p:cNvSpPr/>
            <p:nvPr/>
          </p:nvSpPr>
          <p:spPr>
            <a:xfrm>
              <a:off x="2789280" y="40737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2" name="CustomShape 165"/>
            <p:cNvSpPr/>
            <p:nvPr/>
          </p:nvSpPr>
          <p:spPr>
            <a:xfrm>
              <a:off x="288396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3" name="CustomShape 166"/>
            <p:cNvSpPr/>
            <p:nvPr/>
          </p:nvSpPr>
          <p:spPr>
            <a:xfrm>
              <a:off x="288396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4" name="CustomShape 167"/>
            <p:cNvSpPr/>
            <p:nvPr/>
          </p:nvSpPr>
          <p:spPr>
            <a:xfrm>
              <a:off x="293832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5" name="CustomShape 168"/>
            <p:cNvSpPr/>
            <p:nvPr/>
          </p:nvSpPr>
          <p:spPr>
            <a:xfrm>
              <a:off x="2938320" y="4616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6" name="CustomShape 169"/>
            <p:cNvSpPr/>
            <p:nvPr/>
          </p:nvSpPr>
          <p:spPr>
            <a:xfrm>
              <a:off x="2883960" y="43632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7" name="CustomShape 170"/>
            <p:cNvSpPr/>
            <p:nvPr/>
          </p:nvSpPr>
          <p:spPr>
            <a:xfrm>
              <a:off x="288396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8" name="CustomShape 171"/>
            <p:cNvSpPr/>
            <p:nvPr/>
          </p:nvSpPr>
          <p:spPr>
            <a:xfrm>
              <a:off x="2938320" y="44348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9" name="CustomShape 172"/>
            <p:cNvSpPr/>
            <p:nvPr/>
          </p:nvSpPr>
          <p:spPr>
            <a:xfrm>
              <a:off x="293832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0" name="CustomShape 173"/>
            <p:cNvSpPr/>
            <p:nvPr/>
          </p:nvSpPr>
          <p:spPr>
            <a:xfrm>
              <a:off x="288396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1" name="CustomShape 174"/>
            <p:cNvSpPr/>
            <p:nvPr/>
          </p:nvSpPr>
          <p:spPr>
            <a:xfrm>
              <a:off x="2938320" y="40730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2" name="CustomShape 175"/>
            <p:cNvSpPr/>
            <p:nvPr/>
          </p:nvSpPr>
          <p:spPr>
            <a:xfrm>
              <a:off x="3033000" y="47250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3" name="CustomShape 176"/>
            <p:cNvSpPr/>
            <p:nvPr/>
          </p:nvSpPr>
          <p:spPr>
            <a:xfrm>
              <a:off x="3033000" y="45439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4" name="CustomShape 177"/>
            <p:cNvSpPr/>
            <p:nvPr/>
          </p:nvSpPr>
          <p:spPr>
            <a:xfrm>
              <a:off x="3087360" y="47973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5" name="CustomShape 178"/>
            <p:cNvSpPr/>
            <p:nvPr/>
          </p:nvSpPr>
          <p:spPr>
            <a:xfrm>
              <a:off x="3087360" y="461592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6" name="CustomShape 179"/>
            <p:cNvSpPr/>
            <p:nvPr/>
          </p:nvSpPr>
          <p:spPr>
            <a:xfrm>
              <a:off x="3033000" y="43624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7" name="CustomShape 180"/>
            <p:cNvSpPr/>
            <p:nvPr/>
          </p:nvSpPr>
          <p:spPr>
            <a:xfrm>
              <a:off x="3033000" y="418176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8" name="CustomShape 181"/>
            <p:cNvSpPr/>
            <p:nvPr/>
          </p:nvSpPr>
          <p:spPr>
            <a:xfrm>
              <a:off x="3087360" y="44348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9" name="CustomShape 182"/>
            <p:cNvSpPr/>
            <p:nvPr/>
          </p:nvSpPr>
          <p:spPr>
            <a:xfrm>
              <a:off x="3087360" y="42541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0" name="CustomShape 183"/>
            <p:cNvSpPr/>
            <p:nvPr/>
          </p:nvSpPr>
          <p:spPr>
            <a:xfrm>
              <a:off x="3033000" y="40006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1" name="CustomShape 184"/>
            <p:cNvSpPr/>
            <p:nvPr/>
          </p:nvSpPr>
          <p:spPr>
            <a:xfrm>
              <a:off x="3087360" y="407268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2" name="CustomShape 185"/>
            <p:cNvSpPr/>
            <p:nvPr/>
          </p:nvSpPr>
          <p:spPr>
            <a:xfrm>
              <a:off x="3182400" y="4725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3" name="CustomShape 186"/>
            <p:cNvSpPr/>
            <p:nvPr/>
          </p:nvSpPr>
          <p:spPr>
            <a:xfrm>
              <a:off x="3182400" y="4543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4" name="CustomShape 187"/>
            <p:cNvSpPr/>
            <p:nvPr/>
          </p:nvSpPr>
          <p:spPr>
            <a:xfrm>
              <a:off x="323676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5" name="CustomShape 188"/>
            <p:cNvSpPr/>
            <p:nvPr/>
          </p:nvSpPr>
          <p:spPr>
            <a:xfrm>
              <a:off x="3236760" y="46159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6" name="CustomShape 189"/>
            <p:cNvSpPr/>
            <p:nvPr/>
          </p:nvSpPr>
          <p:spPr>
            <a:xfrm>
              <a:off x="3182400" y="43624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7" name="CustomShape 190"/>
            <p:cNvSpPr/>
            <p:nvPr/>
          </p:nvSpPr>
          <p:spPr>
            <a:xfrm>
              <a:off x="3182400" y="41817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8" name="CustomShape 191"/>
            <p:cNvSpPr/>
            <p:nvPr/>
          </p:nvSpPr>
          <p:spPr>
            <a:xfrm>
              <a:off x="3236760" y="4434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9" name="CustomShape 192"/>
            <p:cNvSpPr/>
            <p:nvPr/>
          </p:nvSpPr>
          <p:spPr>
            <a:xfrm>
              <a:off x="323676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0" name="CustomShape 193"/>
            <p:cNvSpPr/>
            <p:nvPr/>
          </p:nvSpPr>
          <p:spPr>
            <a:xfrm>
              <a:off x="3182400" y="40006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1" name="CustomShape 194"/>
            <p:cNvSpPr/>
            <p:nvPr/>
          </p:nvSpPr>
          <p:spPr>
            <a:xfrm>
              <a:off x="3236760" y="40726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2" name="CustomShape 195"/>
            <p:cNvSpPr/>
            <p:nvPr/>
          </p:nvSpPr>
          <p:spPr>
            <a:xfrm>
              <a:off x="3331440" y="4725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3" name="CustomShape 196"/>
            <p:cNvSpPr/>
            <p:nvPr/>
          </p:nvSpPr>
          <p:spPr>
            <a:xfrm>
              <a:off x="3331440" y="4543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4" name="CustomShape 197"/>
            <p:cNvSpPr/>
            <p:nvPr/>
          </p:nvSpPr>
          <p:spPr>
            <a:xfrm>
              <a:off x="338580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5" name="CustomShape 198"/>
            <p:cNvSpPr/>
            <p:nvPr/>
          </p:nvSpPr>
          <p:spPr>
            <a:xfrm>
              <a:off x="3385800" y="46159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6" name="CustomShape 199"/>
            <p:cNvSpPr/>
            <p:nvPr/>
          </p:nvSpPr>
          <p:spPr>
            <a:xfrm>
              <a:off x="3331440" y="43624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7" name="CustomShape 200"/>
            <p:cNvSpPr/>
            <p:nvPr/>
          </p:nvSpPr>
          <p:spPr>
            <a:xfrm>
              <a:off x="3331440" y="41817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8" name="CustomShape 201"/>
            <p:cNvSpPr/>
            <p:nvPr/>
          </p:nvSpPr>
          <p:spPr>
            <a:xfrm>
              <a:off x="3385800" y="4434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9" name="CustomShape 202"/>
            <p:cNvSpPr/>
            <p:nvPr/>
          </p:nvSpPr>
          <p:spPr>
            <a:xfrm>
              <a:off x="338580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0" name="CustomShape 203"/>
            <p:cNvSpPr/>
            <p:nvPr/>
          </p:nvSpPr>
          <p:spPr>
            <a:xfrm>
              <a:off x="3331440" y="40006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1" name="CustomShape 204"/>
            <p:cNvSpPr/>
            <p:nvPr/>
          </p:nvSpPr>
          <p:spPr>
            <a:xfrm>
              <a:off x="3385800" y="40726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2" name="CustomShape 205"/>
            <p:cNvSpPr/>
            <p:nvPr/>
          </p:nvSpPr>
          <p:spPr>
            <a:xfrm>
              <a:off x="3481200" y="4725000"/>
              <a:ext cx="14868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3" name="CustomShape 206"/>
            <p:cNvSpPr/>
            <p:nvPr/>
          </p:nvSpPr>
          <p:spPr>
            <a:xfrm>
              <a:off x="3481200" y="454392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4" name="CustomShape 207"/>
            <p:cNvSpPr/>
            <p:nvPr/>
          </p:nvSpPr>
          <p:spPr>
            <a:xfrm>
              <a:off x="3535200" y="479664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5" name="CustomShape 208"/>
            <p:cNvSpPr/>
            <p:nvPr/>
          </p:nvSpPr>
          <p:spPr>
            <a:xfrm>
              <a:off x="3535200" y="4615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6" name="CustomShape 209"/>
            <p:cNvSpPr/>
            <p:nvPr/>
          </p:nvSpPr>
          <p:spPr>
            <a:xfrm>
              <a:off x="3481200" y="436248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7" name="CustomShape 210"/>
            <p:cNvSpPr/>
            <p:nvPr/>
          </p:nvSpPr>
          <p:spPr>
            <a:xfrm>
              <a:off x="3481200" y="4181760"/>
              <a:ext cx="14868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8" name="CustomShape 211"/>
            <p:cNvSpPr/>
            <p:nvPr/>
          </p:nvSpPr>
          <p:spPr>
            <a:xfrm>
              <a:off x="3535200" y="443448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9" name="CustomShape 212"/>
            <p:cNvSpPr/>
            <p:nvPr/>
          </p:nvSpPr>
          <p:spPr>
            <a:xfrm>
              <a:off x="3535200" y="425340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0" name="CustomShape 213"/>
            <p:cNvSpPr/>
            <p:nvPr/>
          </p:nvSpPr>
          <p:spPr>
            <a:xfrm>
              <a:off x="3481200" y="400068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1" name="CustomShape 214"/>
            <p:cNvSpPr/>
            <p:nvPr/>
          </p:nvSpPr>
          <p:spPr>
            <a:xfrm>
              <a:off x="3535200" y="40726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2" name="CustomShape 215"/>
            <p:cNvSpPr/>
            <p:nvPr/>
          </p:nvSpPr>
          <p:spPr>
            <a:xfrm>
              <a:off x="3629880" y="4724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3" name="CustomShape 216"/>
            <p:cNvSpPr/>
            <p:nvPr/>
          </p:nvSpPr>
          <p:spPr>
            <a:xfrm>
              <a:off x="3629880" y="4543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4" name="CustomShape 217"/>
            <p:cNvSpPr/>
            <p:nvPr/>
          </p:nvSpPr>
          <p:spPr>
            <a:xfrm>
              <a:off x="3684240" y="4796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5" name="CustomShape 218"/>
            <p:cNvSpPr/>
            <p:nvPr/>
          </p:nvSpPr>
          <p:spPr>
            <a:xfrm>
              <a:off x="3684240" y="4615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6" name="CustomShape 219"/>
            <p:cNvSpPr/>
            <p:nvPr/>
          </p:nvSpPr>
          <p:spPr>
            <a:xfrm>
              <a:off x="3629880" y="436212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7" name="CustomShape 220"/>
            <p:cNvSpPr/>
            <p:nvPr/>
          </p:nvSpPr>
          <p:spPr>
            <a:xfrm>
              <a:off x="3629880" y="41810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8" name="CustomShape 221"/>
            <p:cNvSpPr/>
            <p:nvPr/>
          </p:nvSpPr>
          <p:spPr>
            <a:xfrm>
              <a:off x="3684240" y="44344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9" name="CustomShape 222"/>
            <p:cNvSpPr/>
            <p:nvPr/>
          </p:nvSpPr>
          <p:spPr>
            <a:xfrm>
              <a:off x="3684240" y="42534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0" name="CustomShape 223"/>
            <p:cNvSpPr/>
            <p:nvPr/>
          </p:nvSpPr>
          <p:spPr>
            <a:xfrm>
              <a:off x="3629880" y="40003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1" name="CustomShape 224"/>
            <p:cNvSpPr/>
            <p:nvPr/>
          </p:nvSpPr>
          <p:spPr>
            <a:xfrm>
              <a:off x="3684240" y="40726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2" name="CustomShape 225"/>
            <p:cNvSpPr/>
            <p:nvPr/>
          </p:nvSpPr>
          <p:spPr>
            <a:xfrm>
              <a:off x="3778920" y="472428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3" name="CustomShape 226"/>
            <p:cNvSpPr/>
            <p:nvPr/>
          </p:nvSpPr>
          <p:spPr>
            <a:xfrm>
              <a:off x="3778920" y="454356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4" name="CustomShape 227"/>
            <p:cNvSpPr/>
            <p:nvPr/>
          </p:nvSpPr>
          <p:spPr>
            <a:xfrm>
              <a:off x="3833280" y="479628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5" name="CustomShape 228"/>
            <p:cNvSpPr/>
            <p:nvPr/>
          </p:nvSpPr>
          <p:spPr>
            <a:xfrm>
              <a:off x="3833280" y="461520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6" name="CustomShape 229"/>
            <p:cNvSpPr/>
            <p:nvPr/>
          </p:nvSpPr>
          <p:spPr>
            <a:xfrm>
              <a:off x="3778920" y="436212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7" name="CustomShape 230"/>
            <p:cNvSpPr/>
            <p:nvPr/>
          </p:nvSpPr>
          <p:spPr>
            <a:xfrm>
              <a:off x="3778920" y="418104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8" name="CustomShape 231"/>
            <p:cNvSpPr/>
            <p:nvPr/>
          </p:nvSpPr>
          <p:spPr>
            <a:xfrm>
              <a:off x="3833280" y="4433760"/>
              <a:ext cx="4104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9" name="CustomShape 232"/>
            <p:cNvSpPr/>
            <p:nvPr/>
          </p:nvSpPr>
          <p:spPr>
            <a:xfrm>
              <a:off x="3833280" y="425304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0" name="CustomShape 233"/>
            <p:cNvSpPr/>
            <p:nvPr/>
          </p:nvSpPr>
          <p:spPr>
            <a:xfrm>
              <a:off x="3778920" y="400032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1" name="CustomShape 234"/>
            <p:cNvSpPr/>
            <p:nvPr/>
          </p:nvSpPr>
          <p:spPr>
            <a:xfrm>
              <a:off x="3833280" y="407196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2" name="CustomShape 235"/>
            <p:cNvSpPr/>
            <p:nvPr/>
          </p:nvSpPr>
          <p:spPr>
            <a:xfrm>
              <a:off x="3928680" y="4724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3" name="CustomShape 236"/>
            <p:cNvSpPr/>
            <p:nvPr/>
          </p:nvSpPr>
          <p:spPr>
            <a:xfrm>
              <a:off x="3928680" y="4543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4" name="CustomShape 237"/>
            <p:cNvSpPr/>
            <p:nvPr/>
          </p:nvSpPr>
          <p:spPr>
            <a:xfrm>
              <a:off x="398268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5" name="CustomShape 238"/>
            <p:cNvSpPr/>
            <p:nvPr/>
          </p:nvSpPr>
          <p:spPr>
            <a:xfrm>
              <a:off x="3982680" y="46152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6" name="CustomShape 239"/>
            <p:cNvSpPr/>
            <p:nvPr/>
          </p:nvSpPr>
          <p:spPr>
            <a:xfrm>
              <a:off x="3928680" y="43621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7" name="CustomShape 240"/>
            <p:cNvSpPr/>
            <p:nvPr/>
          </p:nvSpPr>
          <p:spPr>
            <a:xfrm>
              <a:off x="3928680" y="41810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8" name="CustomShape 241"/>
            <p:cNvSpPr/>
            <p:nvPr/>
          </p:nvSpPr>
          <p:spPr>
            <a:xfrm>
              <a:off x="3982680" y="443376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9" name="CustomShape 242"/>
            <p:cNvSpPr/>
            <p:nvPr/>
          </p:nvSpPr>
          <p:spPr>
            <a:xfrm>
              <a:off x="398268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0" name="CustomShape 243"/>
            <p:cNvSpPr/>
            <p:nvPr/>
          </p:nvSpPr>
          <p:spPr>
            <a:xfrm>
              <a:off x="3928680" y="40003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1" name="CustomShape 244"/>
            <p:cNvSpPr/>
            <p:nvPr/>
          </p:nvSpPr>
          <p:spPr>
            <a:xfrm>
              <a:off x="3982680" y="40719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2" name="CustomShape 245"/>
            <p:cNvSpPr/>
            <p:nvPr/>
          </p:nvSpPr>
          <p:spPr>
            <a:xfrm>
              <a:off x="4077720" y="4724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3" name="CustomShape 246"/>
            <p:cNvSpPr/>
            <p:nvPr/>
          </p:nvSpPr>
          <p:spPr>
            <a:xfrm>
              <a:off x="4077720" y="4543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4" name="CustomShape 247"/>
            <p:cNvSpPr/>
            <p:nvPr/>
          </p:nvSpPr>
          <p:spPr>
            <a:xfrm>
              <a:off x="413172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5" name="CustomShape 248"/>
            <p:cNvSpPr/>
            <p:nvPr/>
          </p:nvSpPr>
          <p:spPr>
            <a:xfrm>
              <a:off x="4131720" y="46152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6" name="CustomShape 249"/>
            <p:cNvSpPr/>
            <p:nvPr/>
          </p:nvSpPr>
          <p:spPr>
            <a:xfrm>
              <a:off x="4077720" y="43621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7" name="CustomShape 250"/>
            <p:cNvSpPr/>
            <p:nvPr/>
          </p:nvSpPr>
          <p:spPr>
            <a:xfrm>
              <a:off x="4077720" y="41810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8" name="CustomShape 251"/>
            <p:cNvSpPr/>
            <p:nvPr/>
          </p:nvSpPr>
          <p:spPr>
            <a:xfrm>
              <a:off x="4131720" y="443376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9" name="CustomShape 252"/>
            <p:cNvSpPr/>
            <p:nvPr/>
          </p:nvSpPr>
          <p:spPr>
            <a:xfrm>
              <a:off x="413172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0" name="CustomShape 253"/>
            <p:cNvSpPr/>
            <p:nvPr/>
          </p:nvSpPr>
          <p:spPr>
            <a:xfrm>
              <a:off x="4077720" y="40003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1" name="CustomShape 254"/>
            <p:cNvSpPr/>
            <p:nvPr/>
          </p:nvSpPr>
          <p:spPr>
            <a:xfrm>
              <a:off x="4131720" y="40719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2" name="CustomShape 255"/>
            <p:cNvSpPr/>
            <p:nvPr/>
          </p:nvSpPr>
          <p:spPr>
            <a:xfrm>
              <a:off x="3481200" y="472428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3" name="CustomShape 256"/>
            <p:cNvSpPr/>
            <p:nvPr/>
          </p:nvSpPr>
          <p:spPr>
            <a:xfrm>
              <a:off x="3481200" y="4543560"/>
              <a:ext cx="14868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4" name="CustomShape 257"/>
            <p:cNvSpPr/>
            <p:nvPr/>
          </p:nvSpPr>
          <p:spPr>
            <a:xfrm>
              <a:off x="3535200" y="4796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5" name="CustomShape 258"/>
            <p:cNvSpPr/>
            <p:nvPr/>
          </p:nvSpPr>
          <p:spPr>
            <a:xfrm>
              <a:off x="3535200" y="4615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6" name="CustomShape 259"/>
            <p:cNvSpPr/>
            <p:nvPr/>
          </p:nvSpPr>
          <p:spPr>
            <a:xfrm>
              <a:off x="3481200" y="4362120"/>
              <a:ext cx="14868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7" name="CustomShape 260"/>
            <p:cNvSpPr/>
            <p:nvPr/>
          </p:nvSpPr>
          <p:spPr>
            <a:xfrm>
              <a:off x="3481200" y="418104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8" name="CustomShape 261"/>
            <p:cNvSpPr/>
            <p:nvPr/>
          </p:nvSpPr>
          <p:spPr>
            <a:xfrm>
              <a:off x="3535200" y="44344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9" name="CustomShape 262"/>
            <p:cNvSpPr/>
            <p:nvPr/>
          </p:nvSpPr>
          <p:spPr>
            <a:xfrm>
              <a:off x="3535200" y="42534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0" name="CustomShape 263"/>
            <p:cNvSpPr/>
            <p:nvPr/>
          </p:nvSpPr>
          <p:spPr>
            <a:xfrm>
              <a:off x="3481200" y="4000320"/>
              <a:ext cx="14868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1" name="CustomShape 264"/>
            <p:cNvSpPr/>
            <p:nvPr/>
          </p:nvSpPr>
          <p:spPr>
            <a:xfrm>
              <a:off x="3535200" y="40726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2" name="CustomShape 265"/>
            <p:cNvSpPr/>
            <p:nvPr/>
          </p:nvSpPr>
          <p:spPr>
            <a:xfrm>
              <a:off x="3629880" y="4724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3" name="CustomShape 266"/>
            <p:cNvSpPr/>
            <p:nvPr/>
          </p:nvSpPr>
          <p:spPr>
            <a:xfrm>
              <a:off x="3629880" y="4543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4" name="CustomShape 267"/>
            <p:cNvSpPr/>
            <p:nvPr/>
          </p:nvSpPr>
          <p:spPr>
            <a:xfrm>
              <a:off x="368424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5" name="CustomShape 268"/>
            <p:cNvSpPr/>
            <p:nvPr/>
          </p:nvSpPr>
          <p:spPr>
            <a:xfrm>
              <a:off x="3684240" y="46152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6" name="CustomShape 269"/>
            <p:cNvSpPr/>
            <p:nvPr/>
          </p:nvSpPr>
          <p:spPr>
            <a:xfrm>
              <a:off x="3629880" y="43621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7" name="CustomShape 270"/>
            <p:cNvSpPr/>
            <p:nvPr/>
          </p:nvSpPr>
          <p:spPr>
            <a:xfrm>
              <a:off x="3629880" y="41810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8" name="CustomShape 271"/>
            <p:cNvSpPr/>
            <p:nvPr/>
          </p:nvSpPr>
          <p:spPr>
            <a:xfrm>
              <a:off x="3684240" y="443376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9" name="CustomShape 272"/>
            <p:cNvSpPr/>
            <p:nvPr/>
          </p:nvSpPr>
          <p:spPr>
            <a:xfrm>
              <a:off x="368424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0" name="CustomShape 273"/>
            <p:cNvSpPr/>
            <p:nvPr/>
          </p:nvSpPr>
          <p:spPr>
            <a:xfrm>
              <a:off x="3629880" y="40003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1" name="CustomShape 274"/>
            <p:cNvSpPr/>
            <p:nvPr/>
          </p:nvSpPr>
          <p:spPr>
            <a:xfrm>
              <a:off x="3684240" y="40719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2" name="CustomShape 275"/>
            <p:cNvSpPr/>
            <p:nvPr/>
          </p:nvSpPr>
          <p:spPr>
            <a:xfrm>
              <a:off x="3778920" y="472392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3" name="CustomShape 276"/>
            <p:cNvSpPr/>
            <p:nvPr/>
          </p:nvSpPr>
          <p:spPr>
            <a:xfrm>
              <a:off x="3778920" y="454284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4" name="CustomShape 277"/>
            <p:cNvSpPr/>
            <p:nvPr/>
          </p:nvSpPr>
          <p:spPr>
            <a:xfrm>
              <a:off x="3833280" y="479628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5" name="CustomShape 278"/>
            <p:cNvSpPr/>
            <p:nvPr/>
          </p:nvSpPr>
          <p:spPr>
            <a:xfrm>
              <a:off x="3833280" y="4614840"/>
              <a:ext cx="4104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6" name="CustomShape 279"/>
            <p:cNvSpPr/>
            <p:nvPr/>
          </p:nvSpPr>
          <p:spPr>
            <a:xfrm>
              <a:off x="3778920" y="436140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7" name="CustomShape 280"/>
            <p:cNvSpPr/>
            <p:nvPr/>
          </p:nvSpPr>
          <p:spPr>
            <a:xfrm>
              <a:off x="3778920" y="418068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8" name="CustomShape 281"/>
            <p:cNvSpPr/>
            <p:nvPr/>
          </p:nvSpPr>
          <p:spPr>
            <a:xfrm>
              <a:off x="3833280" y="443376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9" name="CustomShape 282"/>
            <p:cNvSpPr/>
            <p:nvPr/>
          </p:nvSpPr>
          <p:spPr>
            <a:xfrm>
              <a:off x="3833280" y="425304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0" name="CustomShape 283"/>
            <p:cNvSpPr/>
            <p:nvPr/>
          </p:nvSpPr>
          <p:spPr>
            <a:xfrm>
              <a:off x="3778920" y="399960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1" name="CustomShape 284"/>
            <p:cNvSpPr/>
            <p:nvPr/>
          </p:nvSpPr>
          <p:spPr>
            <a:xfrm>
              <a:off x="3833280" y="4071600"/>
              <a:ext cx="4104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2" name="CustomShape 285"/>
            <p:cNvSpPr/>
            <p:nvPr/>
          </p:nvSpPr>
          <p:spPr>
            <a:xfrm>
              <a:off x="3928680" y="47239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3" name="CustomShape 286"/>
            <p:cNvSpPr/>
            <p:nvPr/>
          </p:nvSpPr>
          <p:spPr>
            <a:xfrm>
              <a:off x="3928680" y="4542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4" name="CustomShape 287"/>
            <p:cNvSpPr/>
            <p:nvPr/>
          </p:nvSpPr>
          <p:spPr>
            <a:xfrm>
              <a:off x="398268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5" name="CustomShape 288"/>
            <p:cNvSpPr/>
            <p:nvPr/>
          </p:nvSpPr>
          <p:spPr>
            <a:xfrm>
              <a:off x="3982680" y="461484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6" name="CustomShape 289"/>
            <p:cNvSpPr/>
            <p:nvPr/>
          </p:nvSpPr>
          <p:spPr>
            <a:xfrm>
              <a:off x="3928680" y="43614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7" name="CustomShape 290"/>
            <p:cNvSpPr/>
            <p:nvPr/>
          </p:nvSpPr>
          <p:spPr>
            <a:xfrm>
              <a:off x="3928680" y="41806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8" name="CustomShape 291"/>
            <p:cNvSpPr/>
            <p:nvPr/>
          </p:nvSpPr>
          <p:spPr>
            <a:xfrm>
              <a:off x="3982680" y="44337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9" name="CustomShape 292"/>
            <p:cNvSpPr/>
            <p:nvPr/>
          </p:nvSpPr>
          <p:spPr>
            <a:xfrm>
              <a:off x="398268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0" name="CustomShape 293"/>
            <p:cNvSpPr/>
            <p:nvPr/>
          </p:nvSpPr>
          <p:spPr>
            <a:xfrm>
              <a:off x="3928680" y="39996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1" name="CustomShape 294"/>
            <p:cNvSpPr/>
            <p:nvPr/>
          </p:nvSpPr>
          <p:spPr>
            <a:xfrm>
              <a:off x="3982680" y="407160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2" name="CustomShape 295"/>
            <p:cNvSpPr/>
            <p:nvPr/>
          </p:nvSpPr>
          <p:spPr>
            <a:xfrm>
              <a:off x="4077720" y="47239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3" name="CustomShape 296"/>
            <p:cNvSpPr/>
            <p:nvPr/>
          </p:nvSpPr>
          <p:spPr>
            <a:xfrm>
              <a:off x="4077720" y="4542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4" name="CustomShape 297"/>
            <p:cNvSpPr/>
            <p:nvPr/>
          </p:nvSpPr>
          <p:spPr>
            <a:xfrm>
              <a:off x="413172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5" name="CustomShape 298"/>
            <p:cNvSpPr/>
            <p:nvPr/>
          </p:nvSpPr>
          <p:spPr>
            <a:xfrm>
              <a:off x="4131720" y="461484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6" name="CustomShape 299"/>
            <p:cNvSpPr/>
            <p:nvPr/>
          </p:nvSpPr>
          <p:spPr>
            <a:xfrm>
              <a:off x="4077720" y="43614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7" name="CustomShape 300"/>
            <p:cNvSpPr/>
            <p:nvPr/>
          </p:nvSpPr>
          <p:spPr>
            <a:xfrm>
              <a:off x="4077720" y="41806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8" name="CustomShape 301"/>
            <p:cNvSpPr/>
            <p:nvPr/>
          </p:nvSpPr>
          <p:spPr>
            <a:xfrm>
              <a:off x="4131720" y="44337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9" name="CustomShape 302"/>
            <p:cNvSpPr/>
            <p:nvPr/>
          </p:nvSpPr>
          <p:spPr>
            <a:xfrm>
              <a:off x="413172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0" name="CustomShape 303"/>
            <p:cNvSpPr/>
            <p:nvPr/>
          </p:nvSpPr>
          <p:spPr>
            <a:xfrm>
              <a:off x="4077720" y="39996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1" name="CustomShape 304"/>
            <p:cNvSpPr/>
            <p:nvPr/>
          </p:nvSpPr>
          <p:spPr>
            <a:xfrm>
              <a:off x="4131720" y="407160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2" name="CustomShape 305"/>
            <p:cNvSpPr/>
            <p:nvPr/>
          </p:nvSpPr>
          <p:spPr>
            <a:xfrm>
              <a:off x="3481560" y="38188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3" name="CustomShape 306"/>
            <p:cNvSpPr/>
            <p:nvPr/>
          </p:nvSpPr>
          <p:spPr>
            <a:xfrm>
              <a:off x="3481560" y="36378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4" name="CustomShape 307"/>
            <p:cNvSpPr/>
            <p:nvPr/>
          </p:nvSpPr>
          <p:spPr>
            <a:xfrm>
              <a:off x="3535920" y="389052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5" name="CustomShape 308"/>
            <p:cNvSpPr/>
            <p:nvPr/>
          </p:nvSpPr>
          <p:spPr>
            <a:xfrm>
              <a:off x="3535920" y="37098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6" name="CustomShape 309"/>
            <p:cNvSpPr/>
            <p:nvPr/>
          </p:nvSpPr>
          <p:spPr>
            <a:xfrm>
              <a:off x="3481560" y="3456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7" name="CustomShape 310"/>
            <p:cNvSpPr/>
            <p:nvPr/>
          </p:nvSpPr>
          <p:spPr>
            <a:xfrm>
              <a:off x="3481560" y="327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8" name="CustomShape 311"/>
            <p:cNvSpPr/>
            <p:nvPr/>
          </p:nvSpPr>
          <p:spPr>
            <a:xfrm>
              <a:off x="3535920" y="352836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9" name="CustomShape 312"/>
            <p:cNvSpPr/>
            <p:nvPr/>
          </p:nvSpPr>
          <p:spPr>
            <a:xfrm>
              <a:off x="3535920" y="33472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0" name="CustomShape 313"/>
            <p:cNvSpPr/>
            <p:nvPr/>
          </p:nvSpPr>
          <p:spPr>
            <a:xfrm>
              <a:off x="3481560" y="309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1" name="CustomShape 314"/>
            <p:cNvSpPr/>
            <p:nvPr/>
          </p:nvSpPr>
          <p:spPr>
            <a:xfrm>
              <a:off x="3535920" y="31662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2" name="CustomShape 315"/>
            <p:cNvSpPr/>
            <p:nvPr/>
          </p:nvSpPr>
          <p:spPr>
            <a:xfrm>
              <a:off x="363060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3" name="CustomShape 316"/>
            <p:cNvSpPr/>
            <p:nvPr/>
          </p:nvSpPr>
          <p:spPr>
            <a:xfrm>
              <a:off x="363060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4" name="CustomShape 317"/>
            <p:cNvSpPr/>
            <p:nvPr/>
          </p:nvSpPr>
          <p:spPr>
            <a:xfrm>
              <a:off x="3684960" y="38905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5" name="CustomShape 318"/>
            <p:cNvSpPr/>
            <p:nvPr/>
          </p:nvSpPr>
          <p:spPr>
            <a:xfrm>
              <a:off x="3684960" y="37098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6" name="CustomShape 319"/>
            <p:cNvSpPr/>
            <p:nvPr/>
          </p:nvSpPr>
          <p:spPr>
            <a:xfrm>
              <a:off x="3630600" y="345600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7" name="CustomShape 320"/>
            <p:cNvSpPr/>
            <p:nvPr/>
          </p:nvSpPr>
          <p:spPr>
            <a:xfrm>
              <a:off x="363060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8" name="CustomShape 321"/>
            <p:cNvSpPr/>
            <p:nvPr/>
          </p:nvSpPr>
          <p:spPr>
            <a:xfrm>
              <a:off x="3684960" y="3528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9" name="CustomShape 322"/>
            <p:cNvSpPr/>
            <p:nvPr/>
          </p:nvSpPr>
          <p:spPr>
            <a:xfrm>
              <a:off x="3684960" y="334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0" name="CustomShape 323"/>
            <p:cNvSpPr/>
            <p:nvPr/>
          </p:nvSpPr>
          <p:spPr>
            <a:xfrm>
              <a:off x="363060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1" name="CustomShape 324"/>
            <p:cNvSpPr/>
            <p:nvPr/>
          </p:nvSpPr>
          <p:spPr>
            <a:xfrm>
              <a:off x="3684960" y="31662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2" name="CustomShape 325"/>
            <p:cNvSpPr/>
            <p:nvPr/>
          </p:nvSpPr>
          <p:spPr>
            <a:xfrm>
              <a:off x="3779640" y="381816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3" name="CustomShape 326"/>
            <p:cNvSpPr/>
            <p:nvPr/>
          </p:nvSpPr>
          <p:spPr>
            <a:xfrm>
              <a:off x="3779640" y="363744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4" name="CustomShape 327"/>
            <p:cNvSpPr/>
            <p:nvPr/>
          </p:nvSpPr>
          <p:spPr>
            <a:xfrm>
              <a:off x="3834000" y="38901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5" name="CustomShape 328"/>
            <p:cNvSpPr/>
            <p:nvPr/>
          </p:nvSpPr>
          <p:spPr>
            <a:xfrm>
              <a:off x="3834000" y="37090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6" name="CustomShape 329"/>
            <p:cNvSpPr/>
            <p:nvPr/>
          </p:nvSpPr>
          <p:spPr>
            <a:xfrm>
              <a:off x="3779640" y="34560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7" name="CustomShape 330"/>
            <p:cNvSpPr/>
            <p:nvPr/>
          </p:nvSpPr>
          <p:spPr>
            <a:xfrm>
              <a:off x="3779640" y="32749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8" name="CustomShape 331"/>
            <p:cNvSpPr/>
            <p:nvPr/>
          </p:nvSpPr>
          <p:spPr>
            <a:xfrm>
              <a:off x="3834000" y="352764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9" name="CustomShape 332"/>
            <p:cNvSpPr/>
            <p:nvPr/>
          </p:nvSpPr>
          <p:spPr>
            <a:xfrm>
              <a:off x="3834000" y="3346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0" name="CustomShape 333"/>
            <p:cNvSpPr/>
            <p:nvPr/>
          </p:nvSpPr>
          <p:spPr>
            <a:xfrm>
              <a:off x="3779640" y="309384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1" name="CustomShape 334"/>
            <p:cNvSpPr/>
            <p:nvPr/>
          </p:nvSpPr>
          <p:spPr>
            <a:xfrm>
              <a:off x="3834000" y="31658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2" name="CustomShape 335"/>
            <p:cNvSpPr/>
            <p:nvPr/>
          </p:nvSpPr>
          <p:spPr>
            <a:xfrm>
              <a:off x="392904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3" name="CustomShape 336"/>
            <p:cNvSpPr/>
            <p:nvPr/>
          </p:nvSpPr>
          <p:spPr>
            <a:xfrm>
              <a:off x="392904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4" name="CustomShape 337"/>
            <p:cNvSpPr/>
            <p:nvPr/>
          </p:nvSpPr>
          <p:spPr>
            <a:xfrm>
              <a:off x="398340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5" name="CustomShape 338"/>
            <p:cNvSpPr/>
            <p:nvPr/>
          </p:nvSpPr>
          <p:spPr>
            <a:xfrm>
              <a:off x="3983400" y="37090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6" name="CustomShape 339"/>
            <p:cNvSpPr/>
            <p:nvPr/>
          </p:nvSpPr>
          <p:spPr>
            <a:xfrm>
              <a:off x="3929040" y="345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7" name="CustomShape 340"/>
            <p:cNvSpPr/>
            <p:nvPr/>
          </p:nvSpPr>
          <p:spPr>
            <a:xfrm>
              <a:off x="392904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8" name="CustomShape 341"/>
            <p:cNvSpPr/>
            <p:nvPr/>
          </p:nvSpPr>
          <p:spPr>
            <a:xfrm>
              <a:off x="3983400" y="35276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9" name="CustomShape 342"/>
            <p:cNvSpPr/>
            <p:nvPr/>
          </p:nvSpPr>
          <p:spPr>
            <a:xfrm>
              <a:off x="398340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0" name="CustomShape 343"/>
            <p:cNvSpPr/>
            <p:nvPr/>
          </p:nvSpPr>
          <p:spPr>
            <a:xfrm>
              <a:off x="392904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1" name="CustomShape 344"/>
            <p:cNvSpPr/>
            <p:nvPr/>
          </p:nvSpPr>
          <p:spPr>
            <a:xfrm>
              <a:off x="3983400" y="3165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2" name="CustomShape 345"/>
            <p:cNvSpPr/>
            <p:nvPr/>
          </p:nvSpPr>
          <p:spPr>
            <a:xfrm>
              <a:off x="407808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3" name="CustomShape 346"/>
            <p:cNvSpPr/>
            <p:nvPr/>
          </p:nvSpPr>
          <p:spPr>
            <a:xfrm>
              <a:off x="407808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4" name="CustomShape 347"/>
            <p:cNvSpPr/>
            <p:nvPr/>
          </p:nvSpPr>
          <p:spPr>
            <a:xfrm>
              <a:off x="413244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5" name="CustomShape 348"/>
            <p:cNvSpPr/>
            <p:nvPr/>
          </p:nvSpPr>
          <p:spPr>
            <a:xfrm>
              <a:off x="4132440" y="37090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6" name="CustomShape 349"/>
            <p:cNvSpPr/>
            <p:nvPr/>
          </p:nvSpPr>
          <p:spPr>
            <a:xfrm>
              <a:off x="4078080" y="345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7" name="CustomShape 350"/>
            <p:cNvSpPr/>
            <p:nvPr/>
          </p:nvSpPr>
          <p:spPr>
            <a:xfrm>
              <a:off x="407808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8" name="CustomShape 351"/>
            <p:cNvSpPr/>
            <p:nvPr/>
          </p:nvSpPr>
          <p:spPr>
            <a:xfrm>
              <a:off x="4132440" y="35276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9" name="CustomShape 352"/>
            <p:cNvSpPr/>
            <p:nvPr/>
          </p:nvSpPr>
          <p:spPr>
            <a:xfrm>
              <a:off x="413244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0" name="CustomShape 353"/>
            <p:cNvSpPr/>
            <p:nvPr/>
          </p:nvSpPr>
          <p:spPr>
            <a:xfrm>
              <a:off x="407808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1" name="CustomShape 354"/>
            <p:cNvSpPr/>
            <p:nvPr/>
          </p:nvSpPr>
          <p:spPr>
            <a:xfrm>
              <a:off x="4132440" y="3165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2" name="CustomShape 355"/>
            <p:cNvSpPr/>
            <p:nvPr/>
          </p:nvSpPr>
          <p:spPr>
            <a:xfrm>
              <a:off x="348156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3" name="CustomShape 356"/>
            <p:cNvSpPr/>
            <p:nvPr/>
          </p:nvSpPr>
          <p:spPr>
            <a:xfrm>
              <a:off x="348156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4" name="CustomShape 357"/>
            <p:cNvSpPr/>
            <p:nvPr/>
          </p:nvSpPr>
          <p:spPr>
            <a:xfrm>
              <a:off x="3535920" y="38905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5" name="CustomShape 358"/>
            <p:cNvSpPr/>
            <p:nvPr/>
          </p:nvSpPr>
          <p:spPr>
            <a:xfrm>
              <a:off x="3535920" y="37098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6" name="CustomShape 359"/>
            <p:cNvSpPr/>
            <p:nvPr/>
          </p:nvSpPr>
          <p:spPr>
            <a:xfrm>
              <a:off x="3481560" y="345600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7" name="CustomShape 360"/>
            <p:cNvSpPr/>
            <p:nvPr/>
          </p:nvSpPr>
          <p:spPr>
            <a:xfrm>
              <a:off x="348156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8" name="CustomShape 361"/>
            <p:cNvSpPr/>
            <p:nvPr/>
          </p:nvSpPr>
          <p:spPr>
            <a:xfrm>
              <a:off x="3535920" y="3528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9" name="CustomShape 362"/>
            <p:cNvSpPr/>
            <p:nvPr/>
          </p:nvSpPr>
          <p:spPr>
            <a:xfrm>
              <a:off x="3535920" y="334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0" name="CustomShape 363"/>
            <p:cNvSpPr/>
            <p:nvPr/>
          </p:nvSpPr>
          <p:spPr>
            <a:xfrm>
              <a:off x="348156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1" name="CustomShape 364"/>
            <p:cNvSpPr/>
            <p:nvPr/>
          </p:nvSpPr>
          <p:spPr>
            <a:xfrm>
              <a:off x="3535920" y="31662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2" name="CustomShape 365"/>
            <p:cNvSpPr/>
            <p:nvPr/>
          </p:nvSpPr>
          <p:spPr>
            <a:xfrm>
              <a:off x="363060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3" name="CustomShape 366"/>
            <p:cNvSpPr/>
            <p:nvPr/>
          </p:nvSpPr>
          <p:spPr>
            <a:xfrm>
              <a:off x="363060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4" name="CustomShape 367"/>
            <p:cNvSpPr/>
            <p:nvPr/>
          </p:nvSpPr>
          <p:spPr>
            <a:xfrm>
              <a:off x="368496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5" name="CustomShape 368"/>
            <p:cNvSpPr/>
            <p:nvPr/>
          </p:nvSpPr>
          <p:spPr>
            <a:xfrm>
              <a:off x="3684960" y="37090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6" name="CustomShape 369"/>
            <p:cNvSpPr/>
            <p:nvPr/>
          </p:nvSpPr>
          <p:spPr>
            <a:xfrm>
              <a:off x="3630600" y="345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7" name="CustomShape 370"/>
            <p:cNvSpPr/>
            <p:nvPr/>
          </p:nvSpPr>
          <p:spPr>
            <a:xfrm>
              <a:off x="363060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8" name="CustomShape 371"/>
            <p:cNvSpPr/>
            <p:nvPr/>
          </p:nvSpPr>
          <p:spPr>
            <a:xfrm>
              <a:off x="3684960" y="35276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9" name="CustomShape 372"/>
            <p:cNvSpPr/>
            <p:nvPr/>
          </p:nvSpPr>
          <p:spPr>
            <a:xfrm>
              <a:off x="368496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0" name="CustomShape 373"/>
            <p:cNvSpPr/>
            <p:nvPr/>
          </p:nvSpPr>
          <p:spPr>
            <a:xfrm>
              <a:off x="363060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1" name="CustomShape 374"/>
            <p:cNvSpPr/>
            <p:nvPr/>
          </p:nvSpPr>
          <p:spPr>
            <a:xfrm>
              <a:off x="3684960" y="3165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2" name="CustomShape 375"/>
            <p:cNvSpPr/>
            <p:nvPr/>
          </p:nvSpPr>
          <p:spPr>
            <a:xfrm>
              <a:off x="3779640" y="38178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3" name="CustomShape 376"/>
            <p:cNvSpPr/>
            <p:nvPr/>
          </p:nvSpPr>
          <p:spPr>
            <a:xfrm>
              <a:off x="3779640" y="36367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4" name="CustomShape 377"/>
            <p:cNvSpPr/>
            <p:nvPr/>
          </p:nvSpPr>
          <p:spPr>
            <a:xfrm>
              <a:off x="3834000" y="38901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5" name="CustomShape 378"/>
            <p:cNvSpPr/>
            <p:nvPr/>
          </p:nvSpPr>
          <p:spPr>
            <a:xfrm>
              <a:off x="3834000" y="370872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6" name="CustomShape 379"/>
            <p:cNvSpPr/>
            <p:nvPr/>
          </p:nvSpPr>
          <p:spPr>
            <a:xfrm>
              <a:off x="3779640" y="34552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7" name="CustomShape 380"/>
            <p:cNvSpPr/>
            <p:nvPr/>
          </p:nvSpPr>
          <p:spPr>
            <a:xfrm>
              <a:off x="3779640" y="327456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8" name="CustomShape 381"/>
            <p:cNvSpPr/>
            <p:nvPr/>
          </p:nvSpPr>
          <p:spPr>
            <a:xfrm>
              <a:off x="3834000" y="3527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9" name="CustomShape 382"/>
            <p:cNvSpPr/>
            <p:nvPr/>
          </p:nvSpPr>
          <p:spPr>
            <a:xfrm>
              <a:off x="3834000" y="3346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0" name="CustomShape 383"/>
            <p:cNvSpPr/>
            <p:nvPr/>
          </p:nvSpPr>
          <p:spPr>
            <a:xfrm>
              <a:off x="3779640" y="30934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1" name="CustomShape 384"/>
            <p:cNvSpPr/>
            <p:nvPr/>
          </p:nvSpPr>
          <p:spPr>
            <a:xfrm>
              <a:off x="3834000" y="316548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2" name="CustomShape 385"/>
            <p:cNvSpPr/>
            <p:nvPr/>
          </p:nvSpPr>
          <p:spPr>
            <a:xfrm>
              <a:off x="3929040" y="38178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3" name="CustomShape 386"/>
            <p:cNvSpPr/>
            <p:nvPr/>
          </p:nvSpPr>
          <p:spPr>
            <a:xfrm>
              <a:off x="3929040" y="363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4" name="CustomShape 387"/>
            <p:cNvSpPr/>
            <p:nvPr/>
          </p:nvSpPr>
          <p:spPr>
            <a:xfrm>
              <a:off x="398340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5" name="CustomShape 388"/>
            <p:cNvSpPr/>
            <p:nvPr/>
          </p:nvSpPr>
          <p:spPr>
            <a:xfrm>
              <a:off x="3983400" y="370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6" name="CustomShape 389"/>
            <p:cNvSpPr/>
            <p:nvPr/>
          </p:nvSpPr>
          <p:spPr>
            <a:xfrm>
              <a:off x="3929040" y="345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7" name="CustomShape 390"/>
            <p:cNvSpPr/>
            <p:nvPr/>
          </p:nvSpPr>
          <p:spPr>
            <a:xfrm>
              <a:off x="3929040" y="327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8" name="CustomShape 391"/>
            <p:cNvSpPr/>
            <p:nvPr/>
          </p:nvSpPr>
          <p:spPr>
            <a:xfrm>
              <a:off x="3983400" y="352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9" name="CustomShape 392"/>
            <p:cNvSpPr/>
            <p:nvPr/>
          </p:nvSpPr>
          <p:spPr>
            <a:xfrm>
              <a:off x="398340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0" name="CustomShape 393"/>
            <p:cNvSpPr/>
            <p:nvPr/>
          </p:nvSpPr>
          <p:spPr>
            <a:xfrm>
              <a:off x="3929040" y="30934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1" name="CustomShape 394"/>
            <p:cNvSpPr/>
            <p:nvPr/>
          </p:nvSpPr>
          <p:spPr>
            <a:xfrm>
              <a:off x="3983400" y="31654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2" name="CustomShape 395"/>
            <p:cNvSpPr/>
            <p:nvPr/>
          </p:nvSpPr>
          <p:spPr>
            <a:xfrm>
              <a:off x="4078080" y="38178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3" name="CustomShape 396"/>
            <p:cNvSpPr/>
            <p:nvPr/>
          </p:nvSpPr>
          <p:spPr>
            <a:xfrm>
              <a:off x="4078080" y="363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4" name="CustomShape 397"/>
            <p:cNvSpPr/>
            <p:nvPr/>
          </p:nvSpPr>
          <p:spPr>
            <a:xfrm>
              <a:off x="413244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5" name="CustomShape 398"/>
            <p:cNvSpPr/>
            <p:nvPr/>
          </p:nvSpPr>
          <p:spPr>
            <a:xfrm>
              <a:off x="4132440" y="370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6" name="CustomShape 399"/>
            <p:cNvSpPr/>
            <p:nvPr/>
          </p:nvSpPr>
          <p:spPr>
            <a:xfrm>
              <a:off x="4078080" y="345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7" name="CustomShape 400"/>
            <p:cNvSpPr/>
            <p:nvPr/>
          </p:nvSpPr>
          <p:spPr>
            <a:xfrm>
              <a:off x="4078080" y="327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8" name="CustomShape 401"/>
            <p:cNvSpPr/>
            <p:nvPr/>
          </p:nvSpPr>
          <p:spPr>
            <a:xfrm>
              <a:off x="4132440" y="352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9" name="CustomShape 402"/>
            <p:cNvSpPr/>
            <p:nvPr/>
          </p:nvSpPr>
          <p:spPr>
            <a:xfrm>
              <a:off x="413244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0" name="CustomShape 403"/>
            <p:cNvSpPr/>
            <p:nvPr/>
          </p:nvSpPr>
          <p:spPr>
            <a:xfrm>
              <a:off x="4078080" y="30934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1" name="CustomShape 404"/>
            <p:cNvSpPr/>
            <p:nvPr/>
          </p:nvSpPr>
          <p:spPr>
            <a:xfrm>
              <a:off x="4132440" y="31654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2" name="CustomShape 405"/>
            <p:cNvSpPr/>
            <p:nvPr/>
          </p:nvSpPr>
          <p:spPr>
            <a:xfrm>
              <a:off x="2734920" y="38199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3" name="CustomShape 406"/>
            <p:cNvSpPr/>
            <p:nvPr/>
          </p:nvSpPr>
          <p:spPr>
            <a:xfrm>
              <a:off x="2734920" y="36388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4" name="CustomShape 407"/>
            <p:cNvSpPr/>
            <p:nvPr/>
          </p:nvSpPr>
          <p:spPr>
            <a:xfrm>
              <a:off x="2789280" y="389160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5" name="CustomShape 408"/>
            <p:cNvSpPr/>
            <p:nvPr/>
          </p:nvSpPr>
          <p:spPr>
            <a:xfrm>
              <a:off x="2789280" y="37108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6" name="CustomShape 409"/>
            <p:cNvSpPr/>
            <p:nvPr/>
          </p:nvSpPr>
          <p:spPr>
            <a:xfrm>
              <a:off x="2734920" y="34574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7" name="CustomShape 410"/>
            <p:cNvSpPr/>
            <p:nvPr/>
          </p:nvSpPr>
          <p:spPr>
            <a:xfrm>
              <a:off x="2734920" y="3276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8" name="CustomShape 411"/>
            <p:cNvSpPr/>
            <p:nvPr/>
          </p:nvSpPr>
          <p:spPr>
            <a:xfrm>
              <a:off x="2789280" y="352944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9" name="CustomShape 412"/>
            <p:cNvSpPr/>
            <p:nvPr/>
          </p:nvSpPr>
          <p:spPr>
            <a:xfrm>
              <a:off x="2789280" y="334836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0" name="CustomShape 413"/>
            <p:cNvSpPr/>
            <p:nvPr/>
          </p:nvSpPr>
          <p:spPr>
            <a:xfrm>
              <a:off x="2734920" y="3095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1" name="CustomShape 414"/>
            <p:cNvSpPr/>
            <p:nvPr/>
          </p:nvSpPr>
          <p:spPr>
            <a:xfrm>
              <a:off x="2789280" y="316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2" name="CustomShape 415"/>
            <p:cNvSpPr/>
            <p:nvPr/>
          </p:nvSpPr>
          <p:spPr>
            <a:xfrm>
              <a:off x="288396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3" name="CustomShape 416"/>
            <p:cNvSpPr/>
            <p:nvPr/>
          </p:nvSpPr>
          <p:spPr>
            <a:xfrm>
              <a:off x="288396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4" name="CustomShape 417"/>
            <p:cNvSpPr/>
            <p:nvPr/>
          </p:nvSpPr>
          <p:spPr>
            <a:xfrm>
              <a:off x="2938320" y="38916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5" name="CustomShape 418"/>
            <p:cNvSpPr/>
            <p:nvPr/>
          </p:nvSpPr>
          <p:spPr>
            <a:xfrm>
              <a:off x="2938320" y="37108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6" name="CustomShape 419"/>
            <p:cNvSpPr/>
            <p:nvPr/>
          </p:nvSpPr>
          <p:spPr>
            <a:xfrm>
              <a:off x="2883960" y="3456720"/>
              <a:ext cx="149040" cy="1818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7" name="CustomShape 420"/>
            <p:cNvSpPr/>
            <p:nvPr/>
          </p:nvSpPr>
          <p:spPr>
            <a:xfrm>
              <a:off x="288396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8" name="CustomShape 421"/>
            <p:cNvSpPr/>
            <p:nvPr/>
          </p:nvSpPr>
          <p:spPr>
            <a:xfrm>
              <a:off x="2938320" y="3529440"/>
              <a:ext cx="40320" cy="3636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9" name="CustomShape 422"/>
            <p:cNvSpPr/>
            <p:nvPr/>
          </p:nvSpPr>
          <p:spPr>
            <a:xfrm>
              <a:off x="2938320" y="3348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0" name="CustomShape 423"/>
            <p:cNvSpPr/>
            <p:nvPr/>
          </p:nvSpPr>
          <p:spPr>
            <a:xfrm>
              <a:off x="288396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1" name="CustomShape 424"/>
            <p:cNvSpPr/>
            <p:nvPr/>
          </p:nvSpPr>
          <p:spPr>
            <a:xfrm>
              <a:off x="2938320" y="316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2" name="CustomShape 425"/>
            <p:cNvSpPr/>
            <p:nvPr/>
          </p:nvSpPr>
          <p:spPr>
            <a:xfrm>
              <a:off x="3033000" y="381924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3" name="CustomShape 426"/>
            <p:cNvSpPr/>
            <p:nvPr/>
          </p:nvSpPr>
          <p:spPr>
            <a:xfrm>
              <a:off x="3033000" y="363852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4" name="CustomShape 427"/>
            <p:cNvSpPr/>
            <p:nvPr/>
          </p:nvSpPr>
          <p:spPr>
            <a:xfrm>
              <a:off x="3087360" y="38912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5" name="CustomShape 428"/>
            <p:cNvSpPr/>
            <p:nvPr/>
          </p:nvSpPr>
          <p:spPr>
            <a:xfrm>
              <a:off x="3087360" y="37101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6" name="CustomShape 429"/>
            <p:cNvSpPr/>
            <p:nvPr/>
          </p:nvSpPr>
          <p:spPr>
            <a:xfrm>
              <a:off x="3033000" y="34567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7" name="CustomShape 430"/>
            <p:cNvSpPr/>
            <p:nvPr/>
          </p:nvSpPr>
          <p:spPr>
            <a:xfrm>
              <a:off x="3033000" y="32760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8" name="CustomShape 431"/>
            <p:cNvSpPr/>
            <p:nvPr/>
          </p:nvSpPr>
          <p:spPr>
            <a:xfrm>
              <a:off x="3087360" y="352872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9" name="CustomShape 432"/>
            <p:cNvSpPr/>
            <p:nvPr/>
          </p:nvSpPr>
          <p:spPr>
            <a:xfrm>
              <a:off x="3087360" y="3347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0" name="CustomShape 433"/>
            <p:cNvSpPr/>
            <p:nvPr/>
          </p:nvSpPr>
          <p:spPr>
            <a:xfrm>
              <a:off x="3033000" y="30949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1" name="CustomShape 434"/>
            <p:cNvSpPr/>
            <p:nvPr/>
          </p:nvSpPr>
          <p:spPr>
            <a:xfrm>
              <a:off x="3087360" y="3166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2" name="CustomShape 435"/>
            <p:cNvSpPr/>
            <p:nvPr/>
          </p:nvSpPr>
          <p:spPr>
            <a:xfrm>
              <a:off x="318240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3" name="CustomShape 436"/>
            <p:cNvSpPr/>
            <p:nvPr/>
          </p:nvSpPr>
          <p:spPr>
            <a:xfrm>
              <a:off x="318240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4" name="CustomShape 437"/>
            <p:cNvSpPr/>
            <p:nvPr/>
          </p:nvSpPr>
          <p:spPr>
            <a:xfrm>
              <a:off x="323676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5" name="CustomShape 438"/>
            <p:cNvSpPr/>
            <p:nvPr/>
          </p:nvSpPr>
          <p:spPr>
            <a:xfrm>
              <a:off x="3236760" y="371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6" name="CustomShape 439"/>
            <p:cNvSpPr/>
            <p:nvPr/>
          </p:nvSpPr>
          <p:spPr>
            <a:xfrm>
              <a:off x="3182400" y="345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7" name="CustomShape 440"/>
            <p:cNvSpPr/>
            <p:nvPr/>
          </p:nvSpPr>
          <p:spPr>
            <a:xfrm>
              <a:off x="318240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8" name="CustomShape 441"/>
            <p:cNvSpPr/>
            <p:nvPr/>
          </p:nvSpPr>
          <p:spPr>
            <a:xfrm>
              <a:off x="3236760" y="352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9" name="CustomShape 442"/>
            <p:cNvSpPr/>
            <p:nvPr/>
          </p:nvSpPr>
          <p:spPr>
            <a:xfrm>
              <a:off x="323676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0" name="CustomShape 443"/>
            <p:cNvSpPr/>
            <p:nvPr/>
          </p:nvSpPr>
          <p:spPr>
            <a:xfrm>
              <a:off x="318240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1" name="CustomShape 444"/>
            <p:cNvSpPr/>
            <p:nvPr/>
          </p:nvSpPr>
          <p:spPr>
            <a:xfrm>
              <a:off x="3236760" y="316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2" name="CustomShape 445"/>
            <p:cNvSpPr/>
            <p:nvPr/>
          </p:nvSpPr>
          <p:spPr>
            <a:xfrm>
              <a:off x="333144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3" name="CustomShape 446"/>
            <p:cNvSpPr/>
            <p:nvPr/>
          </p:nvSpPr>
          <p:spPr>
            <a:xfrm>
              <a:off x="333144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4" name="CustomShape 447"/>
            <p:cNvSpPr/>
            <p:nvPr/>
          </p:nvSpPr>
          <p:spPr>
            <a:xfrm>
              <a:off x="338580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5" name="CustomShape 448"/>
            <p:cNvSpPr/>
            <p:nvPr/>
          </p:nvSpPr>
          <p:spPr>
            <a:xfrm>
              <a:off x="3385800" y="371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6" name="CustomShape 449"/>
            <p:cNvSpPr/>
            <p:nvPr/>
          </p:nvSpPr>
          <p:spPr>
            <a:xfrm>
              <a:off x="3331440" y="345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7" name="CustomShape 450"/>
            <p:cNvSpPr/>
            <p:nvPr/>
          </p:nvSpPr>
          <p:spPr>
            <a:xfrm>
              <a:off x="333144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8" name="CustomShape 451"/>
            <p:cNvSpPr/>
            <p:nvPr/>
          </p:nvSpPr>
          <p:spPr>
            <a:xfrm>
              <a:off x="3385800" y="352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9" name="CustomShape 452"/>
            <p:cNvSpPr/>
            <p:nvPr/>
          </p:nvSpPr>
          <p:spPr>
            <a:xfrm>
              <a:off x="338580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0" name="CustomShape 453"/>
            <p:cNvSpPr/>
            <p:nvPr/>
          </p:nvSpPr>
          <p:spPr>
            <a:xfrm>
              <a:off x="333144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1" name="CustomShape 454"/>
            <p:cNvSpPr/>
            <p:nvPr/>
          </p:nvSpPr>
          <p:spPr>
            <a:xfrm>
              <a:off x="3385800" y="316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2" name="CustomShape 455"/>
            <p:cNvSpPr/>
            <p:nvPr/>
          </p:nvSpPr>
          <p:spPr>
            <a:xfrm>
              <a:off x="273492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3" name="CustomShape 456"/>
            <p:cNvSpPr/>
            <p:nvPr/>
          </p:nvSpPr>
          <p:spPr>
            <a:xfrm>
              <a:off x="273492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4" name="CustomShape 457"/>
            <p:cNvSpPr/>
            <p:nvPr/>
          </p:nvSpPr>
          <p:spPr>
            <a:xfrm>
              <a:off x="2789280" y="38916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5" name="CustomShape 458"/>
            <p:cNvSpPr/>
            <p:nvPr/>
          </p:nvSpPr>
          <p:spPr>
            <a:xfrm>
              <a:off x="2789280" y="37108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6" name="CustomShape 459"/>
            <p:cNvSpPr/>
            <p:nvPr/>
          </p:nvSpPr>
          <p:spPr>
            <a:xfrm>
              <a:off x="2734920" y="3456720"/>
              <a:ext cx="149040" cy="1818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7" name="CustomShape 460"/>
            <p:cNvSpPr/>
            <p:nvPr/>
          </p:nvSpPr>
          <p:spPr>
            <a:xfrm>
              <a:off x="273492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8" name="CustomShape 461"/>
            <p:cNvSpPr/>
            <p:nvPr/>
          </p:nvSpPr>
          <p:spPr>
            <a:xfrm>
              <a:off x="2789280" y="3529440"/>
              <a:ext cx="40320" cy="3636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9" name="CustomShape 462"/>
            <p:cNvSpPr/>
            <p:nvPr/>
          </p:nvSpPr>
          <p:spPr>
            <a:xfrm>
              <a:off x="2789280" y="3348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0" name="CustomShape 463"/>
            <p:cNvSpPr/>
            <p:nvPr/>
          </p:nvSpPr>
          <p:spPr>
            <a:xfrm>
              <a:off x="273492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1" name="CustomShape 464"/>
            <p:cNvSpPr/>
            <p:nvPr/>
          </p:nvSpPr>
          <p:spPr>
            <a:xfrm>
              <a:off x="2789280" y="316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2" name="CustomShape 465"/>
            <p:cNvSpPr/>
            <p:nvPr/>
          </p:nvSpPr>
          <p:spPr>
            <a:xfrm>
              <a:off x="288396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3" name="CustomShape 466"/>
            <p:cNvSpPr/>
            <p:nvPr/>
          </p:nvSpPr>
          <p:spPr>
            <a:xfrm>
              <a:off x="288396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4" name="CustomShape 467"/>
            <p:cNvSpPr/>
            <p:nvPr/>
          </p:nvSpPr>
          <p:spPr>
            <a:xfrm>
              <a:off x="293832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5" name="CustomShape 468"/>
            <p:cNvSpPr/>
            <p:nvPr/>
          </p:nvSpPr>
          <p:spPr>
            <a:xfrm>
              <a:off x="2938320" y="371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6" name="CustomShape 469"/>
            <p:cNvSpPr/>
            <p:nvPr/>
          </p:nvSpPr>
          <p:spPr>
            <a:xfrm>
              <a:off x="2883960" y="345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7" name="CustomShape 470"/>
            <p:cNvSpPr/>
            <p:nvPr/>
          </p:nvSpPr>
          <p:spPr>
            <a:xfrm>
              <a:off x="288396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8" name="CustomShape 471"/>
            <p:cNvSpPr/>
            <p:nvPr/>
          </p:nvSpPr>
          <p:spPr>
            <a:xfrm>
              <a:off x="2938320" y="352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9" name="CustomShape 472"/>
            <p:cNvSpPr/>
            <p:nvPr/>
          </p:nvSpPr>
          <p:spPr>
            <a:xfrm>
              <a:off x="293832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0" name="CustomShape 473"/>
            <p:cNvSpPr/>
            <p:nvPr/>
          </p:nvSpPr>
          <p:spPr>
            <a:xfrm>
              <a:off x="288396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1" name="CustomShape 474"/>
            <p:cNvSpPr/>
            <p:nvPr/>
          </p:nvSpPr>
          <p:spPr>
            <a:xfrm>
              <a:off x="2938320" y="316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2" name="CustomShape 475"/>
            <p:cNvSpPr/>
            <p:nvPr/>
          </p:nvSpPr>
          <p:spPr>
            <a:xfrm>
              <a:off x="3033000" y="381888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3" name="CustomShape 476"/>
            <p:cNvSpPr/>
            <p:nvPr/>
          </p:nvSpPr>
          <p:spPr>
            <a:xfrm>
              <a:off x="3033000" y="363780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4" name="CustomShape 477"/>
            <p:cNvSpPr/>
            <p:nvPr/>
          </p:nvSpPr>
          <p:spPr>
            <a:xfrm>
              <a:off x="3087360" y="38912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5" name="CustomShape 478"/>
            <p:cNvSpPr/>
            <p:nvPr/>
          </p:nvSpPr>
          <p:spPr>
            <a:xfrm>
              <a:off x="3087360" y="370980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6" name="CustomShape 479"/>
            <p:cNvSpPr/>
            <p:nvPr/>
          </p:nvSpPr>
          <p:spPr>
            <a:xfrm>
              <a:off x="3033000" y="345636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7" name="CustomShape 480"/>
            <p:cNvSpPr/>
            <p:nvPr/>
          </p:nvSpPr>
          <p:spPr>
            <a:xfrm>
              <a:off x="3033000" y="32752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8" name="CustomShape 481"/>
            <p:cNvSpPr/>
            <p:nvPr/>
          </p:nvSpPr>
          <p:spPr>
            <a:xfrm>
              <a:off x="3087360" y="35287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9" name="CustomShape 482"/>
            <p:cNvSpPr/>
            <p:nvPr/>
          </p:nvSpPr>
          <p:spPr>
            <a:xfrm>
              <a:off x="3087360" y="3347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0" name="CustomShape 483"/>
            <p:cNvSpPr/>
            <p:nvPr/>
          </p:nvSpPr>
          <p:spPr>
            <a:xfrm>
              <a:off x="3033000" y="309456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1" name="CustomShape 484"/>
            <p:cNvSpPr/>
            <p:nvPr/>
          </p:nvSpPr>
          <p:spPr>
            <a:xfrm>
              <a:off x="3087360" y="316620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2" name="CustomShape 485"/>
            <p:cNvSpPr/>
            <p:nvPr/>
          </p:nvSpPr>
          <p:spPr>
            <a:xfrm>
              <a:off x="3182400" y="38188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3" name="CustomShape 486"/>
            <p:cNvSpPr/>
            <p:nvPr/>
          </p:nvSpPr>
          <p:spPr>
            <a:xfrm>
              <a:off x="3182400" y="36378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4" name="CustomShape 487"/>
            <p:cNvSpPr/>
            <p:nvPr/>
          </p:nvSpPr>
          <p:spPr>
            <a:xfrm>
              <a:off x="323676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5" name="CustomShape 488"/>
            <p:cNvSpPr/>
            <p:nvPr/>
          </p:nvSpPr>
          <p:spPr>
            <a:xfrm>
              <a:off x="3236760" y="370980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6" name="CustomShape 489"/>
            <p:cNvSpPr/>
            <p:nvPr/>
          </p:nvSpPr>
          <p:spPr>
            <a:xfrm>
              <a:off x="3182400" y="3456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7" name="CustomShape 490"/>
            <p:cNvSpPr/>
            <p:nvPr/>
          </p:nvSpPr>
          <p:spPr>
            <a:xfrm>
              <a:off x="3182400" y="327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8" name="CustomShape 491"/>
            <p:cNvSpPr/>
            <p:nvPr/>
          </p:nvSpPr>
          <p:spPr>
            <a:xfrm>
              <a:off x="3236760" y="35287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9" name="CustomShape 492"/>
            <p:cNvSpPr/>
            <p:nvPr/>
          </p:nvSpPr>
          <p:spPr>
            <a:xfrm>
              <a:off x="323676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0" name="CustomShape 493"/>
            <p:cNvSpPr/>
            <p:nvPr/>
          </p:nvSpPr>
          <p:spPr>
            <a:xfrm>
              <a:off x="3182400" y="309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1" name="CustomShape 494"/>
            <p:cNvSpPr/>
            <p:nvPr/>
          </p:nvSpPr>
          <p:spPr>
            <a:xfrm>
              <a:off x="3236760" y="316620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2" name="CustomShape 495"/>
            <p:cNvSpPr/>
            <p:nvPr/>
          </p:nvSpPr>
          <p:spPr>
            <a:xfrm>
              <a:off x="3331440" y="38188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3" name="CustomShape 496"/>
            <p:cNvSpPr/>
            <p:nvPr/>
          </p:nvSpPr>
          <p:spPr>
            <a:xfrm>
              <a:off x="3331440" y="36378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4" name="CustomShape 497"/>
            <p:cNvSpPr/>
            <p:nvPr/>
          </p:nvSpPr>
          <p:spPr>
            <a:xfrm>
              <a:off x="338580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5" name="CustomShape 498"/>
            <p:cNvSpPr/>
            <p:nvPr/>
          </p:nvSpPr>
          <p:spPr>
            <a:xfrm>
              <a:off x="3385800" y="370980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6" name="CustomShape 499"/>
            <p:cNvSpPr/>
            <p:nvPr/>
          </p:nvSpPr>
          <p:spPr>
            <a:xfrm>
              <a:off x="3331440" y="3456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7" name="CustomShape 500"/>
            <p:cNvSpPr/>
            <p:nvPr/>
          </p:nvSpPr>
          <p:spPr>
            <a:xfrm>
              <a:off x="3331440" y="327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8" name="CustomShape 501"/>
            <p:cNvSpPr/>
            <p:nvPr/>
          </p:nvSpPr>
          <p:spPr>
            <a:xfrm>
              <a:off x="3385800" y="35287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9" name="CustomShape 502"/>
            <p:cNvSpPr/>
            <p:nvPr/>
          </p:nvSpPr>
          <p:spPr>
            <a:xfrm>
              <a:off x="338580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0" name="CustomShape 503"/>
            <p:cNvSpPr/>
            <p:nvPr/>
          </p:nvSpPr>
          <p:spPr>
            <a:xfrm>
              <a:off x="3331440" y="309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1" name="CustomShape 504"/>
            <p:cNvSpPr/>
            <p:nvPr/>
          </p:nvSpPr>
          <p:spPr>
            <a:xfrm>
              <a:off x="3385800" y="316620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432" name="TextShape 505"/>
          <p:cNvSpPr txBox="1"/>
          <p:nvPr/>
        </p:nvSpPr>
        <p:spPr>
          <a:xfrm>
            <a:off x="2993400" y="2704680"/>
            <a:ext cx="975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base </a:t>
            </a:r>
            <a:r>
              <a:rPr b="1" lang="en-US" sz="2000" spc="-1" strike="noStrike">
                <a:solidFill>
                  <a:srgbClr val="0000cc"/>
                </a:solidFill>
                <a:latin typeface="Trebuchet MS"/>
              </a:rPr>
              <a:t>B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3" name="TextShape 506"/>
          <p:cNvSpPr txBox="1"/>
          <p:nvPr/>
        </p:nvSpPr>
        <p:spPr>
          <a:xfrm>
            <a:off x="4757400" y="270468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source </a:t>
            </a:r>
            <a:r>
              <a:rPr b="1" lang="en-US" sz="2000" spc="-1" strike="noStrike">
                <a:solidFill>
                  <a:srgbClr val="990000"/>
                </a:solidFill>
                <a:latin typeface="Trebuchet MS"/>
              </a:rPr>
              <a:t>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4" name="TextShape 507"/>
          <p:cNvSpPr txBox="1"/>
          <p:nvPr/>
        </p:nvSpPr>
        <p:spPr>
          <a:xfrm>
            <a:off x="3675960" y="2388240"/>
            <a:ext cx="1296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data sets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5" name="TextShape 508"/>
          <p:cNvSpPr txBox="1"/>
          <p:nvPr/>
        </p:nvSpPr>
        <p:spPr>
          <a:xfrm>
            <a:off x="2225520" y="4971600"/>
            <a:ext cx="4521600" cy="179316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We often think of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T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as “sending” values from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S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to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B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, but actually we start from a point in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B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and ask,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“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Where do I get my value from in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S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?”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6" name="TextShape 509"/>
          <p:cNvSpPr txBox="1"/>
          <p:nvPr/>
        </p:nvSpPr>
        <p:spPr>
          <a:xfrm>
            <a:off x="4286520" y="4167360"/>
            <a:ext cx="35460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7" name="Freeform 510"/>
          <p:cNvSpPr/>
          <p:nvPr/>
        </p:nvSpPr>
        <p:spPr>
          <a:xfrm>
            <a:off x="3279600" y="3510360"/>
            <a:ext cx="1780920" cy="389160"/>
          </a:xfrm>
          <a:custGeom>
            <a:avLst/>
            <a:gdLst/>
            <a:ahLst/>
            <a:rect l="0" t="0" r="r" b="b"/>
            <a:pathLst>
              <a:path w="4947" h="1081">
                <a:moveTo>
                  <a:pt x="4946" y="1080"/>
                </a:moveTo>
                <a:cubicBezTo>
                  <a:pt x="4661" y="926"/>
                  <a:pt x="4509" y="882"/>
                  <a:pt x="4207" y="765"/>
                </a:cubicBezTo>
                <a:cubicBezTo>
                  <a:pt x="3918" y="655"/>
                  <a:pt x="3638" y="505"/>
                  <a:pt x="3334" y="447"/>
                </a:cubicBezTo>
                <a:cubicBezTo>
                  <a:pt x="3036" y="389"/>
                  <a:pt x="2995" y="248"/>
                  <a:pt x="2691" y="232"/>
                </a:cubicBezTo>
                <a:cubicBezTo>
                  <a:pt x="2391" y="217"/>
                  <a:pt x="2161" y="75"/>
                  <a:pt x="1863" y="36"/>
                </a:cubicBezTo>
                <a:cubicBezTo>
                  <a:pt x="1580" y="0"/>
                  <a:pt x="1316" y="45"/>
                  <a:pt x="1034" y="36"/>
                </a:cubicBezTo>
                <a:lnTo>
                  <a:pt x="466" y="36"/>
                </a:lnTo>
                <a:lnTo>
                  <a:pt x="0" y="87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headEnd len="med" type="triangle" w="med"/>
            <a:tailEnd len="med" type="triangle" w="med"/>
          </a:ln>
        </p:spPr>
      </p:sp>
      <p:sp>
        <p:nvSpPr>
          <p:cNvPr id="1438" name="Freeform 511"/>
          <p:cNvSpPr/>
          <p:nvPr/>
        </p:nvSpPr>
        <p:spPr>
          <a:xfrm>
            <a:off x="3279600" y="3939840"/>
            <a:ext cx="2365920" cy="508320"/>
          </a:xfrm>
          <a:custGeom>
            <a:avLst/>
            <a:gdLst/>
            <a:ahLst/>
            <a:rect l="0" t="0" r="r" b="b"/>
            <a:pathLst>
              <a:path w="6572" h="1412">
                <a:moveTo>
                  <a:pt x="6571" y="866"/>
                </a:moveTo>
                <a:cubicBezTo>
                  <a:pt x="6286" y="712"/>
                  <a:pt x="6000" y="708"/>
                  <a:pt x="5699" y="592"/>
                </a:cubicBezTo>
                <a:cubicBezTo>
                  <a:pt x="5409" y="481"/>
                  <a:pt x="5129" y="332"/>
                  <a:pt x="4825" y="274"/>
                </a:cubicBezTo>
                <a:cubicBezTo>
                  <a:pt x="4527" y="217"/>
                  <a:pt x="4230" y="158"/>
                  <a:pt x="3926" y="142"/>
                </a:cubicBezTo>
                <a:cubicBezTo>
                  <a:pt x="3626" y="127"/>
                  <a:pt x="3394" y="74"/>
                  <a:pt x="3096" y="36"/>
                </a:cubicBezTo>
                <a:cubicBezTo>
                  <a:pt x="2813" y="0"/>
                  <a:pt x="2559" y="45"/>
                  <a:pt x="2277" y="36"/>
                </a:cubicBezTo>
                <a:lnTo>
                  <a:pt x="1862" y="260"/>
                </a:lnTo>
                <a:lnTo>
                  <a:pt x="0" y="1411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headEnd len="med" type="triangle" w="med"/>
            <a:tailEnd len="med" type="triangle" w="med"/>
          </a:ln>
        </p:spPr>
      </p:sp>
      <p:sp>
        <p:nvSpPr>
          <p:cNvPr id="1439" name="Freeform 512"/>
          <p:cNvSpPr/>
          <p:nvPr/>
        </p:nvSpPr>
        <p:spPr>
          <a:xfrm>
            <a:off x="3588120" y="3214440"/>
            <a:ext cx="1673280" cy="364680"/>
          </a:xfrm>
          <a:custGeom>
            <a:avLst/>
            <a:gdLst/>
            <a:ahLst/>
            <a:rect l="0" t="0" r="r" b="b"/>
            <a:pathLst>
              <a:path w="4648" h="1013">
                <a:moveTo>
                  <a:pt x="4333" y="882"/>
                </a:moveTo>
                <a:cubicBezTo>
                  <a:pt x="4048" y="727"/>
                  <a:pt x="4647" y="1012"/>
                  <a:pt x="4345" y="896"/>
                </a:cubicBezTo>
                <a:cubicBezTo>
                  <a:pt x="4056" y="785"/>
                  <a:pt x="3600" y="322"/>
                  <a:pt x="3295" y="264"/>
                </a:cubicBezTo>
                <a:cubicBezTo>
                  <a:pt x="2997" y="207"/>
                  <a:pt x="2701" y="148"/>
                  <a:pt x="2396" y="132"/>
                </a:cubicBezTo>
                <a:cubicBezTo>
                  <a:pt x="2096" y="117"/>
                  <a:pt x="1794" y="90"/>
                  <a:pt x="1497" y="52"/>
                </a:cubicBezTo>
                <a:cubicBezTo>
                  <a:pt x="1213" y="16"/>
                  <a:pt x="931" y="35"/>
                  <a:pt x="649" y="26"/>
                </a:cubicBezTo>
                <a:lnTo>
                  <a:pt x="359" y="0"/>
                </a:lnTo>
                <a:lnTo>
                  <a:pt x="0" y="367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headEnd len="med" type="triangle" w="med"/>
            <a:tailEnd len="med" type="triangle" w="med"/>
          </a:ln>
        </p:spPr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Transformation and mapping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1" name="TextShape 2"/>
          <p:cNvSpPr txBox="1"/>
          <p:nvPr/>
        </p:nvSpPr>
        <p:spPr>
          <a:xfrm>
            <a:off x="304200" y="1377720"/>
            <a:ext cx="8499960" cy="127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What is a transformation (or warp)?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is a rule for mapping information from a source dset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onto a base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’s grid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says where a given spot (x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y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z</a:t>
            </a:r>
            <a:r>
              <a:rPr b="0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) in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pulls information from in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442" name="Group 3"/>
          <p:cNvGrpSpPr/>
          <p:nvPr/>
        </p:nvGrpSpPr>
        <p:grpSpPr>
          <a:xfrm>
            <a:off x="4726080" y="3169080"/>
            <a:ext cx="1242720" cy="1659600"/>
            <a:chOff x="4726080" y="3169080"/>
            <a:chExt cx="1242720" cy="1659600"/>
          </a:xfrm>
        </p:grpSpPr>
        <p:sp>
          <p:nvSpPr>
            <p:cNvPr id="1443" name="CustomShape 4"/>
            <p:cNvSpPr/>
            <p:nvPr/>
          </p:nvSpPr>
          <p:spPr>
            <a:xfrm>
              <a:off x="4726080" y="449712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4" name="CustomShape 5"/>
            <p:cNvSpPr/>
            <p:nvPr/>
          </p:nvSpPr>
          <p:spPr>
            <a:xfrm>
              <a:off x="4726080" y="4165920"/>
              <a:ext cx="24876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5" name="CustomShape 6"/>
            <p:cNvSpPr/>
            <p:nvPr/>
          </p:nvSpPr>
          <p:spPr>
            <a:xfrm>
              <a:off x="4816800" y="462924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6" name="CustomShape 7"/>
            <p:cNvSpPr/>
            <p:nvPr/>
          </p:nvSpPr>
          <p:spPr>
            <a:xfrm>
              <a:off x="4816800" y="429768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7" name="CustomShape 8"/>
            <p:cNvSpPr/>
            <p:nvPr/>
          </p:nvSpPr>
          <p:spPr>
            <a:xfrm>
              <a:off x="4726080" y="383364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8" name="CustomShape 9"/>
            <p:cNvSpPr/>
            <p:nvPr/>
          </p:nvSpPr>
          <p:spPr>
            <a:xfrm>
              <a:off x="4726080" y="350208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9" name="CustomShape 10"/>
            <p:cNvSpPr/>
            <p:nvPr/>
          </p:nvSpPr>
          <p:spPr>
            <a:xfrm>
              <a:off x="4816800" y="396576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0" name="CustomShape 11"/>
            <p:cNvSpPr/>
            <p:nvPr/>
          </p:nvSpPr>
          <p:spPr>
            <a:xfrm>
              <a:off x="4816800" y="363420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1" name="CustomShape 12"/>
            <p:cNvSpPr/>
            <p:nvPr/>
          </p:nvSpPr>
          <p:spPr>
            <a:xfrm>
              <a:off x="4726080" y="3170880"/>
              <a:ext cx="24876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2" name="CustomShape 13"/>
            <p:cNvSpPr/>
            <p:nvPr/>
          </p:nvSpPr>
          <p:spPr>
            <a:xfrm>
              <a:off x="4816800" y="330264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3" name="CustomShape 14"/>
            <p:cNvSpPr/>
            <p:nvPr/>
          </p:nvSpPr>
          <p:spPr>
            <a:xfrm>
              <a:off x="4974840" y="44967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4" name="CustomShape 15"/>
            <p:cNvSpPr/>
            <p:nvPr/>
          </p:nvSpPr>
          <p:spPr>
            <a:xfrm>
              <a:off x="4974840" y="41652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5" name="CustomShape 16"/>
            <p:cNvSpPr/>
            <p:nvPr/>
          </p:nvSpPr>
          <p:spPr>
            <a:xfrm>
              <a:off x="5065200" y="462852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6" name="CustomShape 17"/>
            <p:cNvSpPr/>
            <p:nvPr/>
          </p:nvSpPr>
          <p:spPr>
            <a:xfrm>
              <a:off x="5065200" y="429732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7" name="CustomShape 18"/>
            <p:cNvSpPr/>
            <p:nvPr/>
          </p:nvSpPr>
          <p:spPr>
            <a:xfrm>
              <a:off x="4974840" y="38332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8" name="CustomShape 19"/>
            <p:cNvSpPr/>
            <p:nvPr/>
          </p:nvSpPr>
          <p:spPr>
            <a:xfrm>
              <a:off x="4974840" y="350172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9" name="CustomShape 20"/>
            <p:cNvSpPr/>
            <p:nvPr/>
          </p:nvSpPr>
          <p:spPr>
            <a:xfrm>
              <a:off x="5065200" y="396504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0" name="CustomShape 21"/>
            <p:cNvSpPr/>
            <p:nvPr/>
          </p:nvSpPr>
          <p:spPr>
            <a:xfrm>
              <a:off x="5065200" y="363384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1" name="CustomShape 22"/>
            <p:cNvSpPr/>
            <p:nvPr/>
          </p:nvSpPr>
          <p:spPr>
            <a:xfrm>
              <a:off x="4974840" y="31701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2" name="CustomShape 23"/>
            <p:cNvSpPr/>
            <p:nvPr/>
          </p:nvSpPr>
          <p:spPr>
            <a:xfrm>
              <a:off x="5065200" y="330228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3" name="CustomShape 24"/>
            <p:cNvSpPr/>
            <p:nvPr/>
          </p:nvSpPr>
          <p:spPr>
            <a:xfrm>
              <a:off x="5223240" y="44960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4" name="CustomShape 25"/>
            <p:cNvSpPr/>
            <p:nvPr/>
          </p:nvSpPr>
          <p:spPr>
            <a:xfrm>
              <a:off x="5223240" y="416484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5" name="CustomShape 26"/>
            <p:cNvSpPr/>
            <p:nvPr/>
          </p:nvSpPr>
          <p:spPr>
            <a:xfrm>
              <a:off x="5313600" y="46281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6" name="CustomShape 27"/>
            <p:cNvSpPr/>
            <p:nvPr/>
          </p:nvSpPr>
          <p:spPr>
            <a:xfrm>
              <a:off x="5313600" y="429660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7" name="CustomShape 28"/>
            <p:cNvSpPr/>
            <p:nvPr/>
          </p:nvSpPr>
          <p:spPr>
            <a:xfrm>
              <a:off x="5223240" y="38325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8" name="CustomShape 29"/>
            <p:cNvSpPr/>
            <p:nvPr/>
          </p:nvSpPr>
          <p:spPr>
            <a:xfrm>
              <a:off x="5223240" y="35010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9" name="CustomShape 30"/>
            <p:cNvSpPr/>
            <p:nvPr/>
          </p:nvSpPr>
          <p:spPr>
            <a:xfrm>
              <a:off x="5313600" y="396468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0" name="CustomShape 31"/>
            <p:cNvSpPr/>
            <p:nvPr/>
          </p:nvSpPr>
          <p:spPr>
            <a:xfrm>
              <a:off x="5313600" y="363312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1" name="CustomShape 32"/>
            <p:cNvSpPr/>
            <p:nvPr/>
          </p:nvSpPr>
          <p:spPr>
            <a:xfrm>
              <a:off x="5223240" y="316980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2" name="CustomShape 33"/>
            <p:cNvSpPr/>
            <p:nvPr/>
          </p:nvSpPr>
          <p:spPr>
            <a:xfrm>
              <a:off x="5313600" y="33015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3" name="CustomShape 34"/>
            <p:cNvSpPr/>
            <p:nvPr/>
          </p:nvSpPr>
          <p:spPr>
            <a:xfrm>
              <a:off x="5471640" y="449604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4" name="CustomShape 35"/>
            <p:cNvSpPr/>
            <p:nvPr/>
          </p:nvSpPr>
          <p:spPr>
            <a:xfrm>
              <a:off x="5471640" y="4164840"/>
              <a:ext cx="24876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5" name="CustomShape 36"/>
            <p:cNvSpPr/>
            <p:nvPr/>
          </p:nvSpPr>
          <p:spPr>
            <a:xfrm>
              <a:off x="5562360" y="462816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6" name="CustomShape 37"/>
            <p:cNvSpPr/>
            <p:nvPr/>
          </p:nvSpPr>
          <p:spPr>
            <a:xfrm>
              <a:off x="5562360" y="429660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7" name="CustomShape 38"/>
            <p:cNvSpPr/>
            <p:nvPr/>
          </p:nvSpPr>
          <p:spPr>
            <a:xfrm>
              <a:off x="5471640" y="383256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8" name="CustomShape 39"/>
            <p:cNvSpPr/>
            <p:nvPr/>
          </p:nvSpPr>
          <p:spPr>
            <a:xfrm>
              <a:off x="5471640" y="350100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9" name="CustomShape 40"/>
            <p:cNvSpPr/>
            <p:nvPr/>
          </p:nvSpPr>
          <p:spPr>
            <a:xfrm>
              <a:off x="5562360" y="396468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0" name="CustomShape 41"/>
            <p:cNvSpPr/>
            <p:nvPr/>
          </p:nvSpPr>
          <p:spPr>
            <a:xfrm>
              <a:off x="5562360" y="363312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1" name="CustomShape 42"/>
            <p:cNvSpPr/>
            <p:nvPr/>
          </p:nvSpPr>
          <p:spPr>
            <a:xfrm>
              <a:off x="5471640" y="3169800"/>
              <a:ext cx="24876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2" name="CustomShape 43"/>
            <p:cNvSpPr/>
            <p:nvPr/>
          </p:nvSpPr>
          <p:spPr>
            <a:xfrm>
              <a:off x="5562360" y="330156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3" name="CustomShape 44"/>
            <p:cNvSpPr/>
            <p:nvPr/>
          </p:nvSpPr>
          <p:spPr>
            <a:xfrm>
              <a:off x="5720400" y="44960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4" name="CustomShape 45"/>
            <p:cNvSpPr/>
            <p:nvPr/>
          </p:nvSpPr>
          <p:spPr>
            <a:xfrm>
              <a:off x="5720400" y="416484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5" name="CustomShape 46"/>
            <p:cNvSpPr/>
            <p:nvPr/>
          </p:nvSpPr>
          <p:spPr>
            <a:xfrm>
              <a:off x="5810760" y="46281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6" name="CustomShape 47"/>
            <p:cNvSpPr/>
            <p:nvPr/>
          </p:nvSpPr>
          <p:spPr>
            <a:xfrm>
              <a:off x="5810760" y="429660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7" name="CustomShape 48"/>
            <p:cNvSpPr/>
            <p:nvPr/>
          </p:nvSpPr>
          <p:spPr>
            <a:xfrm>
              <a:off x="5720400" y="38325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8" name="CustomShape 49"/>
            <p:cNvSpPr/>
            <p:nvPr/>
          </p:nvSpPr>
          <p:spPr>
            <a:xfrm>
              <a:off x="5720400" y="35010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9" name="CustomShape 50"/>
            <p:cNvSpPr/>
            <p:nvPr/>
          </p:nvSpPr>
          <p:spPr>
            <a:xfrm>
              <a:off x="5810760" y="396468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0" name="CustomShape 51"/>
            <p:cNvSpPr/>
            <p:nvPr/>
          </p:nvSpPr>
          <p:spPr>
            <a:xfrm>
              <a:off x="5810760" y="363312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1" name="CustomShape 52"/>
            <p:cNvSpPr/>
            <p:nvPr/>
          </p:nvSpPr>
          <p:spPr>
            <a:xfrm>
              <a:off x="5720400" y="316980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2" name="CustomShape 53"/>
            <p:cNvSpPr/>
            <p:nvPr/>
          </p:nvSpPr>
          <p:spPr>
            <a:xfrm>
              <a:off x="5810760" y="33015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3" name="CustomShape 54"/>
            <p:cNvSpPr/>
            <p:nvPr/>
          </p:nvSpPr>
          <p:spPr>
            <a:xfrm>
              <a:off x="4726080" y="449676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4" name="CustomShape 55"/>
            <p:cNvSpPr/>
            <p:nvPr/>
          </p:nvSpPr>
          <p:spPr>
            <a:xfrm>
              <a:off x="4726080" y="416520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5" name="CustomShape 56"/>
            <p:cNvSpPr/>
            <p:nvPr/>
          </p:nvSpPr>
          <p:spPr>
            <a:xfrm>
              <a:off x="4816800" y="462852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6" name="CustomShape 57"/>
            <p:cNvSpPr/>
            <p:nvPr/>
          </p:nvSpPr>
          <p:spPr>
            <a:xfrm>
              <a:off x="4816800" y="429732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7" name="CustomShape 58"/>
            <p:cNvSpPr/>
            <p:nvPr/>
          </p:nvSpPr>
          <p:spPr>
            <a:xfrm>
              <a:off x="4726080" y="383328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8" name="CustomShape 59"/>
            <p:cNvSpPr/>
            <p:nvPr/>
          </p:nvSpPr>
          <p:spPr>
            <a:xfrm>
              <a:off x="4726080" y="350172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9" name="CustomShape 60"/>
            <p:cNvSpPr/>
            <p:nvPr/>
          </p:nvSpPr>
          <p:spPr>
            <a:xfrm>
              <a:off x="4816800" y="396504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0" name="CustomShape 61"/>
            <p:cNvSpPr/>
            <p:nvPr/>
          </p:nvSpPr>
          <p:spPr>
            <a:xfrm>
              <a:off x="4816800" y="363384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1" name="CustomShape 62"/>
            <p:cNvSpPr/>
            <p:nvPr/>
          </p:nvSpPr>
          <p:spPr>
            <a:xfrm>
              <a:off x="4726080" y="317016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2" name="CustomShape 63"/>
            <p:cNvSpPr/>
            <p:nvPr/>
          </p:nvSpPr>
          <p:spPr>
            <a:xfrm>
              <a:off x="4816800" y="330228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3" name="CustomShape 64"/>
            <p:cNvSpPr/>
            <p:nvPr/>
          </p:nvSpPr>
          <p:spPr>
            <a:xfrm>
              <a:off x="4974840" y="44960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4" name="CustomShape 65"/>
            <p:cNvSpPr/>
            <p:nvPr/>
          </p:nvSpPr>
          <p:spPr>
            <a:xfrm>
              <a:off x="4974840" y="416484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5" name="CustomShape 66"/>
            <p:cNvSpPr/>
            <p:nvPr/>
          </p:nvSpPr>
          <p:spPr>
            <a:xfrm>
              <a:off x="5065200" y="46281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6" name="CustomShape 67"/>
            <p:cNvSpPr/>
            <p:nvPr/>
          </p:nvSpPr>
          <p:spPr>
            <a:xfrm>
              <a:off x="5065200" y="429660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7" name="CustomShape 68"/>
            <p:cNvSpPr/>
            <p:nvPr/>
          </p:nvSpPr>
          <p:spPr>
            <a:xfrm>
              <a:off x="4974840" y="383256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8" name="CustomShape 69"/>
            <p:cNvSpPr/>
            <p:nvPr/>
          </p:nvSpPr>
          <p:spPr>
            <a:xfrm>
              <a:off x="4974840" y="35010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9" name="CustomShape 70"/>
            <p:cNvSpPr/>
            <p:nvPr/>
          </p:nvSpPr>
          <p:spPr>
            <a:xfrm>
              <a:off x="5065200" y="396468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0" name="CustomShape 71"/>
            <p:cNvSpPr/>
            <p:nvPr/>
          </p:nvSpPr>
          <p:spPr>
            <a:xfrm>
              <a:off x="5065200" y="363312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1" name="CustomShape 72"/>
            <p:cNvSpPr/>
            <p:nvPr/>
          </p:nvSpPr>
          <p:spPr>
            <a:xfrm>
              <a:off x="4974840" y="3169800"/>
              <a:ext cx="248400" cy="3312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2" name="CustomShape 73"/>
            <p:cNvSpPr/>
            <p:nvPr/>
          </p:nvSpPr>
          <p:spPr>
            <a:xfrm>
              <a:off x="5065200" y="33015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3" name="CustomShape 74"/>
            <p:cNvSpPr/>
            <p:nvPr/>
          </p:nvSpPr>
          <p:spPr>
            <a:xfrm>
              <a:off x="5223240" y="44956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4" name="CustomShape 75"/>
            <p:cNvSpPr/>
            <p:nvPr/>
          </p:nvSpPr>
          <p:spPr>
            <a:xfrm>
              <a:off x="5223240" y="416412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5" name="CustomShape 76"/>
            <p:cNvSpPr/>
            <p:nvPr/>
          </p:nvSpPr>
          <p:spPr>
            <a:xfrm>
              <a:off x="5313600" y="462744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6" name="CustomShape 77"/>
            <p:cNvSpPr/>
            <p:nvPr/>
          </p:nvSpPr>
          <p:spPr>
            <a:xfrm>
              <a:off x="5313600" y="429624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7" name="CustomShape 78"/>
            <p:cNvSpPr/>
            <p:nvPr/>
          </p:nvSpPr>
          <p:spPr>
            <a:xfrm>
              <a:off x="5223240" y="38322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8" name="CustomShape 79"/>
            <p:cNvSpPr/>
            <p:nvPr/>
          </p:nvSpPr>
          <p:spPr>
            <a:xfrm>
              <a:off x="5223240" y="35006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9" name="CustomShape 80"/>
            <p:cNvSpPr/>
            <p:nvPr/>
          </p:nvSpPr>
          <p:spPr>
            <a:xfrm>
              <a:off x="5313600" y="39639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0" name="CustomShape 81"/>
            <p:cNvSpPr/>
            <p:nvPr/>
          </p:nvSpPr>
          <p:spPr>
            <a:xfrm>
              <a:off x="5313600" y="363276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1" name="CustomShape 82"/>
            <p:cNvSpPr/>
            <p:nvPr/>
          </p:nvSpPr>
          <p:spPr>
            <a:xfrm>
              <a:off x="5223240" y="31690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2" name="CustomShape 83"/>
            <p:cNvSpPr/>
            <p:nvPr/>
          </p:nvSpPr>
          <p:spPr>
            <a:xfrm>
              <a:off x="5313600" y="330120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3" name="CustomShape 84"/>
            <p:cNvSpPr/>
            <p:nvPr/>
          </p:nvSpPr>
          <p:spPr>
            <a:xfrm>
              <a:off x="5471640" y="449568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4" name="CustomShape 85"/>
            <p:cNvSpPr/>
            <p:nvPr/>
          </p:nvSpPr>
          <p:spPr>
            <a:xfrm>
              <a:off x="5471640" y="416412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5" name="CustomShape 86"/>
            <p:cNvSpPr/>
            <p:nvPr/>
          </p:nvSpPr>
          <p:spPr>
            <a:xfrm>
              <a:off x="5562360" y="462744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6" name="CustomShape 87"/>
            <p:cNvSpPr/>
            <p:nvPr/>
          </p:nvSpPr>
          <p:spPr>
            <a:xfrm>
              <a:off x="5562360" y="429624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7" name="CustomShape 88"/>
            <p:cNvSpPr/>
            <p:nvPr/>
          </p:nvSpPr>
          <p:spPr>
            <a:xfrm>
              <a:off x="5471640" y="383220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8" name="CustomShape 89"/>
            <p:cNvSpPr/>
            <p:nvPr/>
          </p:nvSpPr>
          <p:spPr>
            <a:xfrm>
              <a:off x="5471640" y="350064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9" name="CustomShape 90"/>
            <p:cNvSpPr/>
            <p:nvPr/>
          </p:nvSpPr>
          <p:spPr>
            <a:xfrm>
              <a:off x="5562360" y="3963960"/>
              <a:ext cx="6732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0" name="CustomShape 91"/>
            <p:cNvSpPr/>
            <p:nvPr/>
          </p:nvSpPr>
          <p:spPr>
            <a:xfrm>
              <a:off x="5562360" y="363276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1" name="CustomShape 92"/>
            <p:cNvSpPr/>
            <p:nvPr/>
          </p:nvSpPr>
          <p:spPr>
            <a:xfrm>
              <a:off x="5471640" y="3169080"/>
              <a:ext cx="24876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2" name="CustomShape 93"/>
            <p:cNvSpPr/>
            <p:nvPr/>
          </p:nvSpPr>
          <p:spPr>
            <a:xfrm>
              <a:off x="5562360" y="3301200"/>
              <a:ext cx="6732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3" name="CustomShape 94"/>
            <p:cNvSpPr/>
            <p:nvPr/>
          </p:nvSpPr>
          <p:spPr>
            <a:xfrm>
              <a:off x="5720400" y="44956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4" name="CustomShape 95"/>
            <p:cNvSpPr/>
            <p:nvPr/>
          </p:nvSpPr>
          <p:spPr>
            <a:xfrm>
              <a:off x="5720400" y="416412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5" name="CustomShape 96"/>
            <p:cNvSpPr/>
            <p:nvPr/>
          </p:nvSpPr>
          <p:spPr>
            <a:xfrm>
              <a:off x="5810760" y="462744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6" name="CustomShape 97"/>
            <p:cNvSpPr/>
            <p:nvPr/>
          </p:nvSpPr>
          <p:spPr>
            <a:xfrm>
              <a:off x="5810760" y="429624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7" name="CustomShape 98"/>
            <p:cNvSpPr/>
            <p:nvPr/>
          </p:nvSpPr>
          <p:spPr>
            <a:xfrm>
              <a:off x="5720400" y="383220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8" name="CustomShape 99"/>
            <p:cNvSpPr/>
            <p:nvPr/>
          </p:nvSpPr>
          <p:spPr>
            <a:xfrm>
              <a:off x="5720400" y="350064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9" name="CustomShape 100"/>
            <p:cNvSpPr/>
            <p:nvPr/>
          </p:nvSpPr>
          <p:spPr>
            <a:xfrm>
              <a:off x="5810760" y="3963960"/>
              <a:ext cx="67680" cy="676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0" name="CustomShape 101"/>
            <p:cNvSpPr/>
            <p:nvPr/>
          </p:nvSpPr>
          <p:spPr>
            <a:xfrm>
              <a:off x="5810760" y="363276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1" name="CustomShape 102"/>
            <p:cNvSpPr/>
            <p:nvPr/>
          </p:nvSpPr>
          <p:spPr>
            <a:xfrm>
              <a:off x="5720400" y="3169080"/>
              <a:ext cx="248400" cy="3315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2" name="CustomShape 103"/>
            <p:cNvSpPr/>
            <p:nvPr/>
          </p:nvSpPr>
          <p:spPr>
            <a:xfrm>
              <a:off x="5810760" y="3301200"/>
              <a:ext cx="67680" cy="673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543" name="Group 104"/>
          <p:cNvGrpSpPr/>
          <p:nvPr/>
        </p:nvGrpSpPr>
        <p:grpSpPr>
          <a:xfrm>
            <a:off x="2734920" y="3093480"/>
            <a:ext cx="1492200" cy="1813320"/>
            <a:chOff x="2734920" y="3093480"/>
            <a:chExt cx="1492200" cy="1813320"/>
          </a:xfrm>
        </p:grpSpPr>
        <p:sp>
          <p:nvSpPr>
            <p:cNvPr id="1544" name="CustomShape 105"/>
            <p:cNvSpPr/>
            <p:nvPr/>
          </p:nvSpPr>
          <p:spPr>
            <a:xfrm>
              <a:off x="2734920" y="47260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5" name="CustomShape 106"/>
            <p:cNvSpPr/>
            <p:nvPr/>
          </p:nvSpPr>
          <p:spPr>
            <a:xfrm>
              <a:off x="2734920" y="45450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6" name="CustomShape 107"/>
            <p:cNvSpPr/>
            <p:nvPr/>
          </p:nvSpPr>
          <p:spPr>
            <a:xfrm>
              <a:off x="2789280" y="479772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7" name="CustomShape 108"/>
            <p:cNvSpPr/>
            <p:nvPr/>
          </p:nvSpPr>
          <p:spPr>
            <a:xfrm>
              <a:off x="2789280" y="46170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8" name="CustomShape 109"/>
            <p:cNvSpPr/>
            <p:nvPr/>
          </p:nvSpPr>
          <p:spPr>
            <a:xfrm>
              <a:off x="2734920" y="43635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9" name="CustomShape 110"/>
            <p:cNvSpPr/>
            <p:nvPr/>
          </p:nvSpPr>
          <p:spPr>
            <a:xfrm>
              <a:off x="2734920" y="41828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0" name="CustomShape 111"/>
            <p:cNvSpPr/>
            <p:nvPr/>
          </p:nvSpPr>
          <p:spPr>
            <a:xfrm>
              <a:off x="2789280" y="443556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1" name="CustomShape 112"/>
            <p:cNvSpPr/>
            <p:nvPr/>
          </p:nvSpPr>
          <p:spPr>
            <a:xfrm>
              <a:off x="2789280" y="425448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2" name="CustomShape 113"/>
            <p:cNvSpPr/>
            <p:nvPr/>
          </p:nvSpPr>
          <p:spPr>
            <a:xfrm>
              <a:off x="2734920" y="40017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3" name="CustomShape 114"/>
            <p:cNvSpPr/>
            <p:nvPr/>
          </p:nvSpPr>
          <p:spPr>
            <a:xfrm>
              <a:off x="2789280" y="40737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4" name="CustomShape 115"/>
            <p:cNvSpPr/>
            <p:nvPr/>
          </p:nvSpPr>
          <p:spPr>
            <a:xfrm>
              <a:off x="288396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5" name="CustomShape 116"/>
            <p:cNvSpPr/>
            <p:nvPr/>
          </p:nvSpPr>
          <p:spPr>
            <a:xfrm>
              <a:off x="288396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6" name="CustomShape 117"/>
            <p:cNvSpPr/>
            <p:nvPr/>
          </p:nvSpPr>
          <p:spPr>
            <a:xfrm>
              <a:off x="2938320" y="47977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7" name="CustomShape 118"/>
            <p:cNvSpPr/>
            <p:nvPr/>
          </p:nvSpPr>
          <p:spPr>
            <a:xfrm>
              <a:off x="2938320" y="46170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8" name="CustomShape 119"/>
            <p:cNvSpPr/>
            <p:nvPr/>
          </p:nvSpPr>
          <p:spPr>
            <a:xfrm>
              <a:off x="2883960" y="436320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9" name="CustomShape 120"/>
            <p:cNvSpPr/>
            <p:nvPr/>
          </p:nvSpPr>
          <p:spPr>
            <a:xfrm>
              <a:off x="288396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0" name="CustomShape 121"/>
            <p:cNvSpPr/>
            <p:nvPr/>
          </p:nvSpPr>
          <p:spPr>
            <a:xfrm>
              <a:off x="2938320" y="44355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1" name="CustomShape 122"/>
            <p:cNvSpPr/>
            <p:nvPr/>
          </p:nvSpPr>
          <p:spPr>
            <a:xfrm>
              <a:off x="2938320" y="42544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2" name="CustomShape 123"/>
            <p:cNvSpPr/>
            <p:nvPr/>
          </p:nvSpPr>
          <p:spPr>
            <a:xfrm>
              <a:off x="288396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3" name="CustomShape 124"/>
            <p:cNvSpPr/>
            <p:nvPr/>
          </p:nvSpPr>
          <p:spPr>
            <a:xfrm>
              <a:off x="2938320" y="40737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4" name="CustomShape 125"/>
            <p:cNvSpPr/>
            <p:nvPr/>
          </p:nvSpPr>
          <p:spPr>
            <a:xfrm>
              <a:off x="3033000" y="472536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5" name="CustomShape 126"/>
            <p:cNvSpPr/>
            <p:nvPr/>
          </p:nvSpPr>
          <p:spPr>
            <a:xfrm>
              <a:off x="3033000" y="454464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6" name="CustomShape 127"/>
            <p:cNvSpPr/>
            <p:nvPr/>
          </p:nvSpPr>
          <p:spPr>
            <a:xfrm>
              <a:off x="3087360" y="47973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7" name="CustomShape 128"/>
            <p:cNvSpPr/>
            <p:nvPr/>
          </p:nvSpPr>
          <p:spPr>
            <a:xfrm>
              <a:off x="3087360" y="461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8" name="CustomShape 129"/>
            <p:cNvSpPr/>
            <p:nvPr/>
          </p:nvSpPr>
          <p:spPr>
            <a:xfrm>
              <a:off x="3033000" y="43632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9" name="CustomShape 130"/>
            <p:cNvSpPr/>
            <p:nvPr/>
          </p:nvSpPr>
          <p:spPr>
            <a:xfrm>
              <a:off x="3033000" y="41821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0" name="CustomShape 131"/>
            <p:cNvSpPr/>
            <p:nvPr/>
          </p:nvSpPr>
          <p:spPr>
            <a:xfrm>
              <a:off x="3087360" y="443484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1" name="CustomShape 132"/>
            <p:cNvSpPr/>
            <p:nvPr/>
          </p:nvSpPr>
          <p:spPr>
            <a:xfrm>
              <a:off x="3087360" y="42541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2" name="CustomShape 133"/>
            <p:cNvSpPr/>
            <p:nvPr/>
          </p:nvSpPr>
          <p:spPr>
            <a:xfrm>
              <a:off x="3033000" y="40014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3" name="CustomShape 134"/>
            <p:cNvSpPr/>
            <p:nvPr/>
          </p:nvSpPr>
          <p:spPr>
            <a:xfrm>
              <a:off x="3087360" y="407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4" name="CustomShape 135"/>
            <p:cNvSpPr/>
            <p:nvPr/>
          </p:nvSpPr>
          <p:spPr>
            <a:xfrm>
              <a:off x="318240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5" name="CustomShape 136"/>
            <p:cNvSpPr/>
            <p:nvPr/>
          </p:nvSpPr>
          <p:spPr>
            <a:xfrm>
              <a:off x="318240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6" name="CustomShape 137"/>
            <p:cNvSpPr/>
            <p:nvPr/>
          </p:nvSpPr>
          <p:spPr>
            <a:xfrm>
              <a:off x="323676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7" name="CustomShape 138"/>
            <p:cNvSpPr/>
            <p:nvPr/>
          </p:nvSpPr>
          <p:spPr>
            <a:xfrm>
              <a:off x="3236760" y="4616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8" name="CustomShape 139"/>
            <p:cNvSpPr/>
            <p:nvPr/>
          </p:nvSpPr>
          <p:spPr>
            <a:xfrm>
              <a:off x="3182400" y="43632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9" name="CustomShape 140"/>
            <p:cNvSpPr/>
            <p:nvPr/>
          </p:nvSpPr>
          <p:spPr>
            <a:xfrm>
              <a:off x="318240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0" name="CustomShape 141"/>
            <p:cNvSpPr/>
            <p:nvPr/>
          </p:nvSpPr>
          <p:spPr>
            <a:xfrm>
              <a:off x="3236760" y="44348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1" name="CustomShape 142"/>
            <p:cNvSpPr/>
            <p:nvPr/>
          </p:nvSpPr>
          <p:spPr>
            <a:xfrm>
              <a:off x="323676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2" name="CustomShape 143"/>
            <p:cNvSpPr/>
            <p:nvPr/>
          </p:nvSpPr>
          <p:spPr>
            <a:xfrm>
              <a:off x="318240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3" name="CustomShape 144"/>
            <p:cNvSpPr/>
            <p:nvPr/>
          </p:nvSpPr>
          <p:spPr>
            <a:xfrm>
              <a:off x="3236760" y="40730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4" name="CustomShape 145"/>
            <p:cNvSpPr/>
            <p:nvPr/>
          </p:nvSpPr>
          <p:spPr>
            <a:xfrm>
              <a:off x="333144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5" name="CustomShape 146"/>
            <p:cNvSpPr/>
            <p:nvPr/>
          </p:nvSpPr>
          <p:spPr>
            <a:xfrm>
              <a:off x="333144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6" name="CustomShape 147"/>
            <p:cNvSpPr/>
            <p:nvPr/>
          </p:nvSpPr>
          <p:spPr>
            <a:xfrm>
              <a:off x="338580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7" name="CustomShape 148"/>
            <p:cNvSpPr/>
            <p:nvPr/>
          </p:nvSpPr>
          <p:spPr>
            <a:xfrm>
              <a:off x="3385800" y="4616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8" name="CustomShape 149"/>
            <p:cNvSpPr/>
            <p:nvPr/>
          </p:nvSpPr>
          <p:spPr>
            <a:xfrm>
              <a:off x="3331440" y="43632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9" name="CustomShape 150"/>
            <p:cNvSpPr/>
            <p:nvPr/>
          </p:nvSpPr>
          <p:spPr>
            <a:xfrm>
              <a:off x="333144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0" name="CustomShape 151"/>
            <p:cNvSpPr/>
            <p:nvPr/>
          </p:nvSpPr>
          <p:spPr>
            <a:xfrm>
              <a:off x="3385800" y="44348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1" name="CustomShape 152"/>
            <p:cNvSpPr/>
            <p:nvPr/>
          </p:nvSpPr>
          <p:spPr>
            <a:xfrm>
              <a:off x="338580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2" name="CustomShape 153"/>
            <p:cNvSpPr/>
            <p:nvPr/>
          </p:nvSpPr>
          <p:spPr>
            <a:xfrm>
              <a:off x="333144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3" name="CustomShape 154"/>
            <p:cNvSpPr/>
            <p:nvPr/>
          </p:nvSpPr>
          <p:spPr>
            <a:xfrm>
              <a:off x="3385800" y="40730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4" name="CustomShape 155"/>
            <p:cNvSpPr/>
            <p:nvPr/>
          </p:nvSpPr>
          <p:spPr>
            <a:xfrm>
              <a:off x="273492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5" name="CustomShape 156"/>
            <p:cNvSpPr/>
            <p:nvPr/>
          </p:nvSpPr>
          <p:spPr>
            <a:xfrm>
              <a:off x="273492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6" name="CustomShape 157"/>
            <p:cNvSpPr/>
            <p:nvPr/>
          </p:nvSpPr>
          <p:spPr>
            <a:xfrm>
              <a:off x="2789280" y="47977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7" name="CustomShape 158"/>
            <p:cNvSpPr/>
            <p:nvPr/>
          </p:nvSpPr>
          <p:spPr>
            <a:xfrm>
              <a:off x="2789280" y="46170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8" name="CustomShape 159"/>
            <p:cNvSpPr/>
            <p:nvPr/>
          </p:nvSpPr>
          <p:spPr>
            <a:xfrm>
              <a:off x="2734920" y="436320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9" name="CustomShape 160"/>
            <p:cNvSpPr/>
            <p:nvPr/>
          </p:nvSpPr>
          <p:spPr>
            <a:xfrm>
              <a:off x="273492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0" name="CustomShape 161"/>
            <p:cNvSpPr/>
            <p:nvPr/>
          </p:nvSpPr>
          <p:spPr>
            <a:xfrm>
              <a:off x="2789280" y="44355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1" name="CustomShape 162"/>
            <p:cNvSpPr/>
            <p:nvPr/>
          </p:nvSpPr>
          <p:spPr>
            <a:xfrm>
              <a:off x="2789280" y="42544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2" name="CustomShape 163"/>
            <p:cNvSpPr/>
            <p:nvPr/>
          </p:nvSpPr>
          <p:spPr>
            <a:xfrm>
              <a:off x="273492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3" name="CustomShape 164"/>
            <p:cNvSpPr/>
            <p:nvPr/>
          </p:nvSpPr>
          <p:spPr>
            <a:xfrm>
              <a:off x="2789280" y="40737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4" name="CustomShape 165"/>
            <p:cNvSpPr/>
            <p:nvPr/>
          </p:nvSpPr>
          <p:spPr>
            <a:xfrm>
              <a:off x="2883960" y="4725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5" name="CustomShape 166"/>
            <p:cNvSpPr/>
            <p:nvPr/>
          </p:nvSpPr>
          <p:spPr>
            <a:xfrm>
              <a:off x="2883960" y="4544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6" name="CustomShape 167"/>
            <p:cNvSpPr/>
            <p:nvPr/>
          </p:nvSpPr>
          <p:spPr>
            <a:xfrm>
              <a:off x="293832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7" name="CustomShape 168"/>
            <p:cNvSpPr/>
            <p:nvPr/>
          </p:nvSpPr>
          <p:spPr>
            <a:xfrm>
              <a:off x="2938320" y="4616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8" name="CustomShape 169"/>
            <p:cNvSpPr/>
            <p:nvPr/>
          </p:nvSpPr>
          <p:spPr>
            <a:xfrm>
              <a:off x="2883960" y="43632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9" name="CustomShape 170"/>
            <p:cNvSpPr/>
            <p:nvPr/>
          </p:nvSpPr>
          <p:spPr>
            <a:xfrm>
              <a:off x="2883960" y="41821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0" name="CustomShape 171"/>
            <p:cNvSpPr/>
            <p:nvPr/>
          </p:nvSpPr>
          <p:spPr>
            <a:xfrm>
              <a:off x="2938320" y="44348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1" name="CustomShape 172"/>
            <p:cNvSpPr/>
            <p:nvPr/>
          </p:nvSpPr>
          <p:spPr>
            <a:xfrm>
              <a:off x="293832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2" name="CustomShape 173"/>
            <p:cNvSpPr/>
            <p:nvPr/>
          </p:nvSpPr>
          <p:spPr>
            <a:xfrm>
              <a:off x="2883960" y="40014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3" name="CustomShape 174"/>
            <p:cNvSpPr/>
            <p:nvPr/>
          </p:nvSpPr>
          <p:spPr>
            <a:xfrm>
              <a:off x="2938320" y="40730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4" name="CustomShape 175"/>
            <p:cNvSpPr/>
            <p:nvPr/>
          </p:nvSpPr>
          <p:spPr>
            <a:xfrm>
              <a:off x="3033000" y="47250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5" name="CustomShape 176"/>
            <p:cNvSpPr/>
            <p:nvPr/>
          </p:nvSpPr>
          <p:spPr>
            <a:xfrm>
              <a:off x="3033000" y="45439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6" name="CustomShape 177"/>
            <p:cNvSpPr/>
            <p:nvPr/>
          </p:nvSpPr>
          <p:spPr>
            <a:xfrm>
              <a:off x="3087360" y="47973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7" name="CustomShape 178"/>
            <p:cNvSpPr/>
            <p:nvPr/>
          </p:nvSpPr>
          <p:spPr>
            <a:xfrm>
              <a:off x="3087360" y="461592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8" name="CustomShape 179"/>
            <p:cNvSpPr/>
            <p:nvPr/>
          </p:nvSpPr>
          <p:spPr>
            <a:xfrm>
              <a:off x="3033000" y="43624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9" name="CustomShape 180"/>
            <p:cNvSpPr/>
            <p:nvPr/>
          </p:nvSpPr>
          <p:spPr>
            <a:xfrm>
              <a:off x="3033000" y="418176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0" name="CustomShape 181"/>
            <p:cNvSpPr/>
            <p:nvPr/>
          </p:nvSpPr>
          <p:spPr>
            <a:xfrm>
              <a:off x="3087360" y="44348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1" name="CustomShape 182"/>
            <p:cNvSpPr/>
            <p:nvPr/>
          </p:nvSpPr>
          <p:spPr>
            <a:xfrm>
              <a:off x="3087360" y="42541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2" name="CustomShape 183"/>
            <p:cNvSpPr/>
            <p:nvPr/>
          </p:nvSpPr>
          <p:spPr>
            <a:xfrm>
              <a:off x="3033000" y="40006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3" name="CustomShape 184"/>
            <p:cNvSpPr/>
            <p:nvPr/>
          </p:nvSpPr>
          <p:spPr>
            <a:xfrm>
              <a:off x="3087360" y="407268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4" name="CustomShape 185"/>
            <p:cNvSpPr/>
            <p:nvPr/>
          </p:nvSpPr>
          <p:spPr>
            <a:xfrm>
              <a:off x="3182400" y="4725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5" name="CustomShape 186"/>
            <p:cNvSpPr/>
            <p:nvPr/>
          </p:nvSpPr>
          <p:spPr>
            <a:xfrm>
              <a:off x="3182400" y="4543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6" name="CustomShape 187"/>
            <p:cNvSpPr/>
            <p:nvPr/>
          </p:nvSpPr>
          <p:spPr>
            <a:xfrm>
              <a:off x="323676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7" name="CustomShape 188"/>
            <p:cNvSpPr/>
            <p:nvPr/>
          </p:nvSpPr>
          <p:spPr>
            <a:xfrm>
              <a:off x="3236760" y="46159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8" name="CustomShape 189"/>
            <p:cNvSpPr/>
            <p:nvPr/>
          </p:nvSpPr>
          <p:spPr>
            <a:xfrm>
              <a:off x="3182400" y="43624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9" name="CustomShape 190"/>
            <p:cNvSpPr/>
            <p:nvPr/>
          </p:nvSpPr>
          <p:spPr>
            <a:xfrm>
              <a:off x="3182400" y="41817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0" name="CustomShape 191"/>
            <p:cNvSpPr/>
            <p:nvPr/>
          </p:nvSpPr>
          <p:spPr>
            <a:xfrm>
              <a:off x="3236760" y="4434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1" name="CustomShape 192"/>
            <p:cNvSpPr/>
            <p:nvPr/>
          </p:nvSpPr>
          <p:spPr>
            <a:xfrm>
              <a:off x="323676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2" name="CustomShape 193"/>
            <p:cNvSpPr/>
            <p:nvPr/>
          </p:nvSpPr>
          <p:spPr>
            <a:xfrm>
              <a:off x="3182400" y="40006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3" name="CustomShape 194"/>
            <p:cNvSpPr/>
            <p:nvPr/>
          </p:nvSpPr>
          <p:spPr>
            <a:xfrm>
              <a:off x="3236760" y="40726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4" name="CustomShape 195"/>
            <p:cNvSpPr/>
            <p:nvPr/>
          </p:nvSpPr>
          <p:spPr>
            <a:xfrm>
              <a:off x="3331440" y="4725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5" name="CustomShape 196"/>
            <p:cNvSpPr/>
            <p:nvPr/>
          </p:nvSpPr>
          <p:spPr>
            <a:xfrm>
              <a:off x="3331440" y="4543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6" name="CustomShape 197"/>
            <p:cNvSpPr/>
            <p:nvPr/>
          </p:nvSpPr>
          <p:spPr>
            <a:xfrm>
              <a:off x="3385800" y="4797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7" name="CustomShape 198"/>
            <p:cNvSpPr/>
            <p:nvPr/>
          </p:nvSpPr>
          <p:spPr>
            <a:xfrm>
              <a:off x="3385800" y="46159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8" name="CustomShape 199"/>
            <p:cNvSpPr/>
            <p:nvPr/>
          </p:nvSpPr>
          <p:spPr>
            <a:xfrm>
              <a:off x="3331440" y="43624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9" name="CustomShape 200"/>
            <p:cNvSpPr/>
            <p:nvPr/>
          </p:nvSpPr>
          <p:spPr>
            <a:xfrm>
              <a:off x="3331440" y="41817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0" name="CustomShape 201"/>
            <p:cNvSpPr/>
            <p:nvPr/>
          </p:nvSpPr>
          <p:spPr>
            <a:xfrm>
              <a:off x="3385800" y="4434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1" name="CustomShape 202"/>
            <p:cNvSpPr/>
            <p:nvPr/>
          </p:nvSpPr>
          <p:spPr>
            <a:xfrm>
              <a:off x="3385800" y="42541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2" name="CustomShape 203"/>
            <p:cNvSpPr/>
            <p:nvPr/>
          </p:nvSpPr>
          <p:spPr>
            <a:xfrm>
              <a:off x="3331440" y="40006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3" name="CustomShape 204"/>
            <p:cNvSpPr/>
            <p:nvPr/>
          </p:nvSpPr>
          <p:spPr>
            <a:xfrm>
              <a:off x="3385800" y="40726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4" name="CustomShape 205"/>
            <p:cNvSpPr/>
            <p:nvPr/>
          </p:nvSpPr>
          <p:spPr>
            <a:xfrm>
              <a:off x="3481200" y="4725000"/>
              <a:ext cx="14868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5" name="CustomShape 206"/>
            <p:cNvSpPr/>
            <p:nvPr/>
          </p:nvSpPr>
          <p:spPr>
            <a:xfrm>
              <a:off x="3481200" y="454392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6" name="CustomShape 207"/>
            <p:cNvSpPr/>
            <p:nvPr/>
          </p:nvSpPr>
          <p:spPr>
            <a:xfrm>
              <a:off x="3535200" y="479664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7" name="CustomShape 208"/>
            <p:cNvSpPr/>
            <p:nvPr/>
          </p:nvSpPr>
          <p:spPr>
            <a:xfrm>
              <a:off x="3535200" y="4615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8" name="CustomShape 209"/>
            <p:cNvSpPr/>
            <p:nvPr/>
          </p:nvSpPr>
          <p:spPr>
            <a:xfrm>
              <a:off x="3481200" y="436248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9" name="CustomShape 210"/>
            <p:cNvSpPr/>
            <p:nvPr/>
          </p:nvSpPr>
          <p:spPr>
            <a:xfrm>
              <a:off x="3481200" y="4181760"/>
              <a:ext cx="14868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0" name="CustomShape 211"/>
            <p:cNvSpPr/>
            <p:nvPr/>
          </p:nvSpPr>
          <p:spPr>
            <a:xfrm>
              <a:off x="3535200" y="443448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1" name="CustomShape 212"/>
            <p:cNvSpPr/>
            <p:nvPr/>
          </p:nvSpPr>
          <p:spPr>
            <a:xfrm>
              <a:off x="3535200" y="425340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2" name="CustomShape 213"/>
            <p:cNvSpPr/>
            <p:nvPr/>
          </p:nvSpPr>
          <p:spPr>
            <a:xfrm>
              <a:off x="3481200" y="400068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3" name="CustomShape 214"/>
            <p:cNvSpPr/>
            <p:nvPr/>
          </p:nvSpPr>
          <p:spPr>
            <a:xfrm>
              <a:off x="3535200" y="40726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4" name="CustomShape 215"/>
            <p:cNvSpPr/>
            <p:nvPr/>
          </p:nvSpPr>
          <p:spPr>
            <a:xfrm>
              <a:off x="3629880" y="4724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5" name="CustomShape 216"/>
            <p:cNvSpPr/>
            <p:nvPr/>
          </p:nvSpPr>
          <p:spPr>
            <a:xfrm>
              <a:off x="3629880" y="4543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6" name="CustomShape 217"/>
            <p:cNvSpPr/>
            <p:nvPr/>
          </p:nvSpPr>
          <p:spPr>
            <a:xfrm>
              <a:off x="3684240" y="4796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7" name="CustomShape 218"/>
            <p:cNvSpPr/>
            <p:nvPr/>
          </p:nvSpPr>
          <p:spPr>
            <a:xfrm>
              <a:off x="3684240" y="4615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8" name="CustomShape 219"/>
            <p:cNvSpPr/>
            <p:nvPr/>
          </p:nvSpPr>
          <p:spPr>
            <a:xfrm>
              <a:off x="3629880" y="436212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9" name="CustomShape 220"/>
            <p:cNvSpPr/>
            <p:nvPr/>
          </p:nvSpPr>
          <p:spPr>
            <a:xfrm>
              <a:off x="3629880" y="41810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0" name="CustomShape 221"/>
            <p:cNvSpPr/>
            <p:nvPr/>
          </p:nvSpPr>
          <p:spPr>
            <a:xfrm>
              <a:off x="3684240" y="44344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1" name="CustomShape 222"/>
            <p:cNvSpPr/>
            <p:nvPr/>
          </p:nvSpPr>
          <p:spPr>
            <a:xfrm>
              <a:off x="3684240" y="42534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2" name="CustomShape 223"/>
            <p:cNvSpPr/>
            <p:nvPr/>
          </p:nvSpPr>
          <p:spPr>
            <a:xfrm>
              <a:off x="3629880" y="40003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3" name="CustomShape 224"/>
            <p:cNvSpPr/>
            <p:nvPr/>
          </p:nvSpPr>
          <p:spPr>
            <a:xfrm>
              <a:off x="3684240" y="40726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4" name="CustomShape 225"/>
            <p:cNvSpPr/>
            <p:nvPr/>
          </p:nvSpPr>
          <p:spPr>
            <a:xfrm>
              <a:off x="3778920" y="472428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5" name="CustomShape 226"/>
            <p:cNvSpPr/>
            <p:nvPr/>
          </p:nvSpPr>
          <p:spPr>
            <a:xfrm>
              <a:off x="3778920" y="454356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6" name="CustomShape 227"/>
            <p:cNvSpPr/>
            <p:nvPr/>
          </p:nvSpPr>
          <p:spPr>
            <a:xfrm>
              <a:off x="3833280" y="479628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7" name="CustomShape 228"/>
            <p:cNvSpPr/>
            <p:nvPr/>
          </p:nvSpPr>
          <p:spPr>
            <a:xfrm>
              <a:off x="3833280" y="461520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8" name="CustomShape 229"/>
            <p:cNvSpPr/>
            <p:nvPr/>
          </p:nvSpPr>
          <p:spPr>
            <a:xfrm>
              <a:off x="3778920" y="436212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9" name="CustomShape 230"/>
            <p:cNvSpPr/>
            <p:nvPr/>
          </p:nvSpPr>
          <p:spPr>
            <a:xfrm>
              <a:off x="3778920" y="418104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0" name="CustomShape 231"/>
            <p:cNvSpPr/>
            <p:nvPr/>
          </p:nvSpPr>
          <p:spPr>
            <a:xfrm>
              <a:off x="3833280" y="4433760"/>
              <a:ext cx="4104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1" name="CustomShape 232"/>
            <p:cNvSpPr/>
            <p:nvPr/>
          </p:nvSpPr>
          <p:spPr>
            <a:xfrm>
              <a:off x="3833280" y="425304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2" name="CustomShape 233"/>
            <p:cNvSpPr/>
            <p:nvPr/>
          </p:nvSpPr>
          <p:spPr>
            <a:xfrm>
              <a:off x="3778920" y="400032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3" name="CustomShape 234"/>
            <p:cNvSpPr/>
            <p:nvPr/>
          </p:nvSpPr>
          <p:spPr>
            <a:xfrm>
              <a:off x="3833280" y="407196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4" name="CustomShape 235"/>
            <p:cNvSpPr/>
            <p:nvPr/>
          </p:nvSpPr>
          <p:spPr>
            <a:xfrm>
              <a:off x="3928680" y="4724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5" name="CustomShape 236"/>
            <p:cNvSpPr/>
            <p:nvPr/>
          </p:nvSpPr>
          <p:spPr>
            <a:xfrm>
              <a:off x="3928680" y="4543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6" name="CustomShape 237"/>
            <p:cNvSpPr/>
            <p:nvPr/>
          </p:nvSpPr>
          <p:spPr>
            <a:xfrm>
              <a:off x="398268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7" name="CustomShape 238"/>
            <p:cNvSpPr/>
            <p:nvPr/>
          </p:nvSpPr>
          <p:spPr>
            <a:xfrm>
              <a:off x="3982680" y="46152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8" name="CustomShape 239"/>
            <p:cNvSpPr/>
            <p:nvPr/>
          </p:nvSpPr>
          <p:spPr>
            <a:xfrm>
              <a:off x="3928680" y="43621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9" name="CustomShape 240"/>
            <p:cNvSpPr/>
            <p:nvPr/>
          </p:nvSpPr>
          <p:spPr>
            <a:xfrm>
              <a:off x="3928680" y="41810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0" name="CustomShape 241"/>
            <p:cNvSpPr/>
            <p:nvPr/>
          </p:nvSpPr>
          <p:spPr>
            <a:xfrm>
              <a:off x="3982680" y="443376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1" name="CustomShape 242"/>
            <p:cNvSpPr/>
            <p:nvPr/>
          </p:nvSpPr>
          <p:spPr>
            <a:xfrm>
              <a:off x="398268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2" name="CustomShape 243"/>
            <p:cNvSpPr/>
            <p:nvPr/>
          </p:nvSpPr>
          <p:spPr>
            <a:xfrm>
              <a:off x="3928680" y="40003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3" name="CustomShape 244"/>
            <p:cNvSpPr/>
            <p:nvPr/>
          </p:nvSpPr>
          <p:spPr>
            <a:xfrm>
              <a:off x="3982680" y="40719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4" name="CustomShape 245"/>
            <p:cNvSpPr/>
            <p:nvPr/>
          </p:nvSpPr>
          <p:spPr>
            <a:xfrm>
              <a:off x="4077720" y="4724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5" name="CustomShape 246"/>
            <p:cNvSpPr/>
            <p:nvPr/>
          </p:nvSpPr>
          <p:spPr>
            <a:xfrm>
              <a:off x="4077720" y="4543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6" name="CustomShape 247"/>
            <p:cNvSpPr/>
            <p:nvPr/>
          </p:nvSpPr>
          <p:spPr>
            <a:xfrm>
              <a:off x="413172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7" name="CustomShape 248"/>
            <p:cNvSpPr/>
            <p:nvPr/>
          </p:nvSpPr>
          <p:spPr>
            <a:xfrm>
              <a:off x="4131720" y="46152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8" name="CustomShape 249"/>
            <p:cNvSpPr/>
            <p:nvPr/>
          </p:nvSpPr>
          <p:spPr>
            <a:xfrm>
              <a:off x="4077720" y="43621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9" name="CustomShape 250"/>
            <p:cNvSpPr/>
            <p:nvPr/>
          </p:nvSpPr>
          <p:spPr>
            <a:xfrm>
              <a:off x="4077720" y="41810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0" name="CustomShape 251"/>
            <p:cNvSpPr/>
            <p:nvPr/>
          </p:nvSpPr>
          <p:spPr>
            <a:xfrm>
              <a:off x="4131720" y="443376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1" name="CustomShape 252"/>
            <p:cNvSpPr/>
            <p:nvPr/>
          </p:nvSpPr>
          <p:spPr>
            <a:xfrm>
              <a:off x="413172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2" name="CustomShape 253"/>
            <p:cNvSpPr/>
            <p:nvPr/>
          </p:nvSpPr>
          <p:spPr>
            <a:xfrm>
              <a:off x="4077720" y="40003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3" name="CustomShape 254"/>
            <p:cNvSpPr/>
            <p:nvPr/>
          </p:nvSpPr>
          <p:spPr>
            <a:xfrm>
              <a:off x="4131720" y="40719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4" name="CustomShape 255"/>
            <p:cNvSpPr/>
            <p:nvPr/>
          </p:nvSpPr>
          <p:spPr>
            <a:xfrm>
              <a:off x="3481200" y="472428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5" name="CustomShape 256"/>
            <p:cNvSpPr/>
            <p:nvPr/>
          </p:nvSpPr>
          <p:spPr>
            <a:xfrm>
              <a:off x="3481200" y="4543560"/>
              <a:ext cx="14868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6" name="CustomShape 257"/>
            <p:cNvSpPr/>
            <p:nvPr/>
          </p:nvSpPr>
          <p:spPr>
            <a:xfrm>
              <a:off x="3535200" y="4796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7" name="CustomShape 258"/>
            <p:cNvSpPr/>
            <p:nvPr/>
          </p:nvSpPr>
          <p:spPr>
            <a:xfrm>
              <a:off x="3535200" y="4615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8" name="CustomShape 259"/>
            <p:cNvSpPr/>
            <p:nvPr/>
          </p:nvSpPr>
          <p:spPr>
            <a:xfrm>
              <a:off x="3481200" y="4362120"/>
              <a:ext cx="14868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9" name="CustomShape 260"/>
            <p:cNvSpPr/>
            <p:nvPr/>
          </p:nvSpPr>
          <p:spPr>
            <a:xfrm>
              <a:off x="3481200" y="4181040"/>
              <a:ext cx="14868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0" name="CustomShape 261"/>
            <p:cNvSpPr/>
            <p:nvPr/>
          </p:nvSpPr>
          <p:spPr>
            <a:xfrm>
              <a:off x="3535200" y="44344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1" name="CustomShape 262"/>
            <p:cNvSpPr/>
            <p:nvPr/>
          </p:nvSpPr>
          <p:spPr>
            <a:xfrm>
              <a:off x="3535200" y="42534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2" name="CustomShape 263"/>
            <p:cNvSpPr/>
            <p:nvPr/>
          </p:nvSpPr>
          <p:spPr>
            <a:xfrm>
              <a:off x="3481200" y="4000320"/>
              <a:ext cx="14868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3" name="CustomShape 264"/>
            <p:cNvSpPr/>
            <p:nvPr/>
          </p:nvSpPr>
          <p:spPr>
            <a:xfrm>
              <a:off x="3535200" y="40726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4" name="CustomShape 265"/>
            <p:cNvSpPr/>
            <p:nvPr/>
          </p:nvSpPr>
          <p:spPr>
            <a:xfrm>
              <a:off x="3629880" y="4724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5" name="CustomShape 266"/>
            <p:cNvSpPr/>
            <p:nvPr/>
          </p:nvSpPr>
          <p:spPr>
            <a:xfrm>
              <a:off x="3629880" y="4543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6" name="CustomShape 267"/>
            <p:cNvSpPr/>
            <p:nvPr/>
          </p:nvSpPr>
          <p:spPr>
            <a:xfrm>
              <a:off x="368424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7" name="CustomShape 268"/>
            <p:cNvSpPr/>
            <p:nvPr/>
          </p:nvSpPr>
          <p:spPr>
            <a:xfrm>
              <a:off x="3684240" y="461520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8" name="CustomShape 269"/>
            <p:cNvSpPr/>
            <p:nvPr/>
          </p:nvSpPr>
          <p:spPr>
            <a:xfrm>
              <a:off x="3629880" y="43621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9" name="CustomShape 270"/>
            <p:cNvSpPr/>
            <p:nvPr/>
          </p:nvSpPr>
          <p:spPr>
            <a:xfrm>
              <a:off x="3629880" y="41810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0" name="CustomShape 271"/>
            <p:cNvSpPr/>
            <p:nvPr/>
          </p:nvSpPr>
          <p:spPr>
            <a:xfrm>
              <a:off x="3684240" y="443376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1" name="CustomShape 272"/>
            <p:cNvSpPr/>
            <p:nvPr/>
          </p:nvSpPr>
          <p:spPr>
            <a:xfrm>
              <a:off x="368424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2" name="CustomShape 273"/>
            <p:cNvSpPr/>
            <p:nvPr/>
          </p:nvSpPr>
          <p:spPr>
            <a:xfrm>
              <a:off x="3629880" y="40003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3" name="CustomShape 274"/>
            <p:cNvSpPr/>
            <p:nvPr/>
          </p:nvSpPr>
          <p:spPr>
            <a:xfrm>
              <a:off x="3684240" y="40719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4" name="CustomShape 275"/>
            <p:cNvSpPr/>
            <p:nvPr/>
          </p:nvSpPr>
          <p:spPr>
            <a:xfrm>
              <a:off x="3778920" y="472392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5" name="CustomShape 276"/>
            <p:cNvSpPr/>
            <p:nvPr/>
          </p:nvSpPr>
          <p:spPr>
            <a:xfrm>
              <a:off x="3778920" y="454284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6" name="CustomShape 277"/>
            <p:cNvSpPr/>
            <p:nvPr/>
          </p:nvSpPr>
          <p:spPr>
            <a:xfrm>
              <a:off x="3833280" y="479628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7" name="CustomShape 278"/>
            <p:cNvSpPr/>
            <p:nvPr/>
          </p:nvSpPr>
          <p:spPr>
            <a:xfrm>
              <a:off x="3833280" y="4614840"/>
              <a:ext cx="4104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8" name="CustomShape 279"/>
            <p:cNvSpPr/>
            <p:nvPr/>
          </p:nvSpPr>
          <p:spPr>
            <a:xfrm>
              <a:off x="3778920" y="436140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9" name="CustomShape 280"/>
            <p:cNvSpPr/>
            <p:nvPr/>
          </p:nvSpPr>
          <p:spPr>
            <a:xfrm>
              <a:off x="3778920" y="4180680"/>
              <a:ext cx="14976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0" name="CustomShape 281"/>
            <p:cNvSpPr/>
            <p:nvPr/>
          </p:nvSpPr>
          <p:spPr>
            <a:xfrm>
              <a:off x="3833280" y="443376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1" name="CustomShape 282"/>
            <p:cNvSpPr/>
            <p:nvPr/>
          </p:nvSpPr>
          <p:spPr>
            <a:xfrm>
              <a:off x="3833280" y="4253040"/>
              <a:ext cx="4104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2" name="CustomShape 283"/>
            <p:cNvSpPr/>
            <p:nvPr/>
          </p:nvSpPr>
          <p:spPr>
            <a:xfrm>
              <a:off x="3778920" y="3999600"/>
              <a:ext cx="14976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3" name="CustomShape 284"/>
            <p:cNvSpPr/>
            <p:nvPr/>
          </p:nvSpPr>
          <p:spPr>
            <a:xfrm>
              <a:off x="3833280" y="4071600"/>
              <a:ext cx="4104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4" name="CustomShape 285"/>
            <p:cNvSpPr/>
            <p:nvPr/>
          </p:nvSpPr>
          <p:spPr>
            <a:xfrm>
              <a:off x="3928680" y="47239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5" name="CustomShape 286"/>
            <p:cNvSpPr/>
            <p:nvPr/>
          </p:nvSpPr>
          <p:spPr>
            <a:xfrm>
              <a:off x="3928680" y="4542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6" name="CustomShape 287"/>
            <p:cNvSpPr/>
            <p:nvPr/>
          </p:nvSpPr>
          <p:spPr>
            <a:xfrm>
              <a:off x="398268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7" name="CustomShape 288"/>
            <p:cNvSpPr/>
            <p:nvPr/>
          </p:nvSpPr>
          <p:spPr>
            <a:xfrm>
              <a:off x="3982680" y="461484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8" name="CustomShape 289"/>
            <p:cNvSpPr/>
            <p:nvPr/>
          </p:nvSpPr>
          <p:spPr>
            <a:xfrm>
              <a:off x="3928680" y="43614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9" name="CustomShape 290"/>
            <p:cNvSpPr/>
            <p:nvPr/>
          </p:nvSpPr>
          <p:spPr>
            <a:xfrm>
              <a:off x="3928680" y="41806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0" name="CustomShape 291"/>
            <p:cNvSpPr/>
            <p:nvPr/>
          </p:nvSpPr>
          <p:spPr>
            <a:xfrm>
              <a:off x="3982680" y="44337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1" name="CustomShape 292"/>
            <p:cNvSpPr/>
            <p:nvPr/>
          </p:nvSpPr>
          <p:spPr>
            <a:xfrm>
              <a:off x="398268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2" name="CustomShape 293"/>
            <p:cNvSpPr/>
            <p:nvPr/>
          </p:nvSpPr>
          <p:spPr>
            <a:xfrm>
              <a:off x="3928680" y="39996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3" name="CustomShape 294"/>
            <p:cNvSpPr/>
            <p:nvPr/>
          </p:nvSpPr>
          <p:spPr>
            <a:xfrm>
              <a:off x="3982680" y="407160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4" name="CustomShape 295"/>
            <p:cNvSpPr/>
            <p:nvPr/>
          </p:nvSpPr>
          <p:spPr>
            <a:xfrm>
              <a:off x="4077720" y="47239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5" name="CustomShape 296"/>
            <p:cNvSpPr/>
            <p:nvPr/>
          </p:nvSpPr>
          <p:spPr>
            <a:xfrm>
              <a:off x="4077720" y="4542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6" name="CustomShape 297"/>
            <p:cNvSpPr/>
            <p:nvPr/>
          </p:nvSpPr>
          <p:spPr>
            <a:xfrm>
              <a:off x="4131720" y="47962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7" name="CustomShape 298"/>
            <p:cNvSpPr/>
            <p:nvPr/>
          </p:nvSpPr>
          <p:spPr>
            <a:xfrm>
              <a:off x="4131720" y="461484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8" name="CustomShape 299"/>
            <p:cNvSpPr/>
            <p:nvPr/>
          </p:nvSpPr>
          <p:spPr>
            <a:xfrm>
              <a:off x="4077720" y="43614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9" name="CustomShape 300"/>
            <p:cNvSpPr/>
            <p:nvPr/>
          </p:nvSpPr>
          <p:spPr>
            <a:xfrm>
              <a:off x="4077720" y="41806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0" name="CustomShape 301"/>
            <p:cNvSpPr/>
            <p:nvPr/>
          </p:nvSpPr>
          <p:spPr>
            <a:xfrm>
              <a:off x="4131720" y="44337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1" name="CustomShape 302"/>
            <p:cNvSpPr/>
            <p:nvPr/>
          </p:nvSpPr>
          <p:spPr>
            <a:xfrm>
              <a:off x="4131720" y="42530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2" name="CustomShape 303"/>
            <p:cNvSpPr/>
            <p:nvPr/>
          </p:nvSpPr>
          <p:spPr>
            <a:xfrm>
              <a:off x="4077720" y="39996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3" name="CustomShape 304"/>
            <p:cNvSpPr/>
            <p:nvPr/>
          </p:nvSpPr>
          <p:spPr>
            <a:xfrm>
              <a:off x="4131720" y="407160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4" name="CustomShape 305"/>
            <p:cNvSpPr/>
            <p:nvPr/>
          </p:nvSpPr>
          <p:spPr>
            <a:xfrm>
              <a:off x="3481560" y="38188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5" name="CustomShape 306"/>
            <p:cNvSpPr/>
            <p:nvPr/>
          </p:nvSpPr>
          <p:spPr>
            <a:xfrm>
              <a:off x="3481560" y="36378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6" name="CustomShape 307"/>
            <p:cNvSpPr/>
            <p:nvPr/>
          </p:nvSpPr>
          <p:spPr>
            <a:xfrm>
              <a:off x="3535920" y="389052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7" name="CustomShape 308"/>
            <p:cNvSpPr/>
            <p:nvPr/>
          </p:nvSpPr>
          <p:spPr>
            <a:xfrm>
              <a:off x="3535920" y="37098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8" name="CustomShape 309"/>
            <p:cNvSpPr/>
            <p:nvPr/>
          </p:nvSpPr>
          <p:spPr>
            <a:xfrm>
              <a:off x="3481560" y="3456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9" name="CustomShape 310"/>
            <p:cNvSpPr/>
            <p:nvPr/>
          </p:nvSpPr>
          <p:spPr>
            <a:xfrm>
              <a:off x="3481560" y="327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0" name="CustomShape 311"/>
            <p:cNvSpPr/>
            <p:nvPr/>
          </p:nvSpPr>
          <p:spPr>
            <a:xfrm>
              <a:off x="3535920" y="352836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1" name="CustomShape 312"/>
            <p:cNvSpPr/>
            <p:nvPr/>
          </p:nvSpPr>
          <p:spPr>
            <a:xfrm>
              <a:off x="3535920" y="33472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2" name="CustomShape 313"/>
            <p:cNvSpPr/>
            <p:nvPr/>
          </p:nvSpPr>
          <p:spPr>
            <a:xfrm>
              <a:off x="3481560" y="309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3" name="CustomShape 314"/>
            <p:cNvSpPr/>
            <p:nvPr/>
          </p:nvSpPr>
          <p:spPr>
            <a:xfrm>
              <a:off x="3535920" y="31662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4" name="CustomShape 315"/>
            <p:cNvSpPr/>
            <p:nvPr/>
          </p:nvSpPr>
          <p:spPr>
            <a:xfrm>
              <a:off x="363060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5" name="CustomShape 316"/>
            <p:cNvSpPr/>
            <p:nvPr/>
          </p:nvSpPr>
          <p:spPr>
            <a:xfrm>
              <a:off x="363060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6" name="CustomShape 317"/>
            <p:cNvSpPr/>
            <p:nvPr/>
          </p:nvSpPr>
          <p:spPr>
            <a:xfrm>
              <a:off x="3684960" y="38905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7" name="CustomShape 318"/>
            <p:cNvSpPr/>
            <p:nvPr/>
          </p:nvSpPr>
          <p:spPr>
            <a:xfrm>
              <a:off x="3684960" y="37098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8" name="CustomShape 319"/>
            <p:cNvSpPr/>
            <p:nvPr/>
          </p:nvSpPr>
          <p:spPr>
            <a:xfrm>
              <a:off x="3630600" y="345600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9" name="CustomShape 320"/>
            <p:cNvSpPr/>
            <p:nvPr/>
          </p:nvSpPr>
          <p:spPr>
            <a:xfrm>
              <a:off x="363060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0" name="CustomShape 321"/>
            <p:cNvSpPr/>
            <p:nvPr/>
          </p:nvSpPr>
          <p:spPr>
            <a:xfrm>
              <a:off x="3684960" y="3528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1" name="CustomShape 322"/>
            <p:cNvSpPr/>
            <p:nvPr/>
          </p:nvSpPr>
          <p:spPr>
            <a:xfrm>
              <a:off x="3684960" y="334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2" name="CustomShape 323"/>
            <p:cNvSpPr/>
            <p:nvPr/>
          </p:nvSpPr>
          <p:spPr>
            <a:xfrm>
              <a:off x="363060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3" name="CustomShape 324"/>
            <p:cNvSpPr/>
            <p:nvPr/>
          </p:nvSpPr>
          <p:spPr>
            <a:xfrm>
              <a:off x="3684960" y="31662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4" name="CustomShape 325"/>
            <p:cNvSpPr/>
            <p:nvPr/>
          </p:nvSpPr>
          <p:spPr>
            <a:xfrm>
              <a:off x="3779640" y="381816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5" name="CustomShape 326"/>
            <p:cNvSpPr/>
            <p:nvPr/>
          </p:nvSpPr>
          <p:spPr>
            <a:xfrm>
              <a:off x="3779640" y="363744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6" name="CustomShape 327"/>
            <p:cNvSpPr/>
            <p:nvPr/>
          </p:nvSpPr>
          <p:spPr>
            <a:xfrm>
              <a:off x="3834000" y="38901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7" name="CustomShape 328"/>
            <p:cNvSpPr/>
            <p:nvPr/>
          </p:nvSpPr>
          <p:spPr>
            <a:xfrm>
              <a:off x="3834000" y="370908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8" name="CustomShape 329"/>
            <p:cNvSpPr/>
            <p:nvPr/>
          </p:nvSpPr>
          <p:spPr>
            <a:xfrm>
              <a:off x="3779640" y="34560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9" name="CustomShape 330"/>
            <p:cNvSpPr/>
            <p:nvPr/>
          </p:nvSpPr>
          <p:spPr>
            <a:xfrm>
              <a:off x="3779640" y="32749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0" name="CustomShape 331"/>
            <p:cNvSpPr/>
            <p:nvPr/>
          </p:nvSpPr>
          <p:spPr>
            <a:xfrm>
              <a:off x="3834000" y="352764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1" name="CustomShape 332"/>
            <p:cNvSpPr/>
            <p:nvPr/>
          </p:nvSpPr>
          <p:spPr>
            <a:xfrm>
              <a:off x="3834000" y="3346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2" name="CustomShape 333"/>
            <p:cNvSpPr/>
            <p:nvPr/>
          </p:nvSpPr>
          <p:spPr>
            <a:xfrm>
              <a:off x="3779640" y="309384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3" name="CustomShape 334"/>
            <p:cNvSpPr/>
            <p:nvPr/>
          </p:nvSpPr>
          <p:spPr>
            <a:xfrm>
              <a:off x="3834000" y="31658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4" name="CustomShape 335"/>
            <p:cNvSpPr/>
            <p:nvPr/>
          </p:nvSpPr>
          <p:spPr>
            <a:xfrm>
              <a:off x="392904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5" name="CustomShape 336"/>
            <p:cNvSpPr/>
            <p:nvPr/>
          </p:nvSpPr>
          <p:spPr>
            <a:xfrm>
              <a:off x="392904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6" name="CustomShape 337"/>
            <p:cNvSpPr/>
            <p:nvPr/>
          </p:nvSpPr>
          <p:spPr>
            <a:xfrm>
              <a:off x="398340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7" name="CustomShape 338"/>
            <p:cNvSpPr/>
            <p:nvPr/>
          </p:nvSpPr>
          <p:spPr>
            <a:xfrm>
              <a:off x="3983400" y="37090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8" name="CustomShape 339"/>
            <p:cNvSpPr/>
            <p:nvPr/>
          </p:nvSpPr>
          <p:spPr>
            <a:xfrm>
              <a:off x="3929040" y="345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9" name="CustomShape 340"/>
            <p:cNvSpPr/>
            <p:nvPr/>
          </p:nvSpPr>
          <p:spPr>
            <a:xfrm>
              <a:off x="392904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0" name="CustomShape 341"/>
            <p:cNvSpPr/>
            <p:nvPr/>
          </p:nvSpPr>
          <p:spPr>
            <a:xfrm>
              <a:off x="3983400" y="35276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1" name="CustomShape 342"/>
            <p:cNvSpPr/>
            <p:nvPr/>
          </p:nvSpPr>
          <p:spPr>
            <a:xfrm>
              <a:off x="398340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2" name="CustomShape 343"/>
            <p:cNvSpPr/>
            <p:nvPr/>
          </p:nvSpPr>
          <p:spPr>
            <a:xfrm>
              <a:off x="392904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3" name="CustomShape 344"/>
            <p:cNvSpPr/>
            <p:nvPr/>
          </p:nvSpPr>
          <p:spPr>
            <a:xfrm>
              <a:off x="3983400" y="3165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4" name="CustomShape 345"/>
            <p:cNvSpPr/>
            <p:nvPr/>
          </p:nvSpPr>
          <p:spPr>
            <a:xfrm>
              <a:off x="407808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5" name="CustomShape 346"/>
            <p:cNvSpPr/>
            <p:nvPr/>
          </p:nvSpPr>
          <p:spPr>
            <a:xfrm>
              <a:off x="407808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6" name="CustomShape 347"/>
            <p:cNvSpPr/>
            <p:nvPr/>
          </p:nvSpPr>
          <p:spPr>
            <a:xfrm>
              <a:off x="413244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7" name="CustomShape 348"/>
            <p:cNvSpPr/>
            <p:nvPr/>
          </p:nvSpPr>
          <p:spPr>
            <a:xfrm>
              <a:off x="4132440" y="37090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8" name="CustomShape 349"/>
            <p:cNvSpPr/>
            <p:nvPr/>
          </p:nvSpPr>
          <p:spPr>
            <a:xfrm>
              <a:off x="4078080" y="345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9" name="CustomShape 350"/>
            <p:cNvSpPr/>
            <p:nvPr/>
          </p:nvSpPr>
          <p:spPr>
            <a:xfrm>
              <a:off x="407808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0" name="CustomShape 351"/>
            <p:cNvSpPr/>
            <p:nvPr/>
          </p:nvSpPr>
          <p:spPr>
            <a:xfrm>
              <a:off x="4132440" y="35276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1" name="CustomShape 352"/>
            <p:cNvSpPr/>
            <p:nvPr/>
          </p:nvSpPr>
          <p:spPr>
            <a:xfrm>
              <a:off x="413244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2" name="CustomShape 353"/>
            <p:cNvSpPr/>
            <p:nvPr/>
          </p:nvSpPr>
          <p:spPr>
            <a:xfrm>
              <a:off x="407808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3" name="CustomShape 354"/>
            <p:cNvSpPr/>
            <p:nvPr/>
          </p:nvSpPr>
          <p:spPr>
            <a:xfrm>
              <a:off x="4132440" y="3165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4" name="CustomShape 355"/>
            <p:cNvSpPr/>
            <p:nvPr/>
          </p:nvSpPr>
          <p:spPr>
            <a:xfrm>
              <a:off x="348156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5" name="CustomShape 356"/>
            <p:cNvSpPr/>
            <p:nvPr/>
          </p:nvSpPr>
          <p:spPr>
            <a:xfrm>
              <a:off x="348156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6" name="CustomShape 357"/>
            <p:cNvSpPr/>
            <p:nvPr/>
          </p:nvSpPr>
          <p:spPr>
            <a:xfrm>
              <a:off x="3535920" y="38905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7" name="CustomShape 358"/>
            <p:cNvSpPr/>
            <p:nvPr/>
          </p:nvSpPr>
          <p:spPr>
            <a:xfrm>
              <a:off x="3535920" y="37098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8" name="CustomShape 359"/>
            <p:cNvSpPr/>
            <p:nvPr/>
          </p:nvSpPr>
          <p:spPr>
            <a:xfrm>
              <a:off x="3481560" y="3456000"/>
              <a:ext cx="149040" cy="18144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9" name="CustomShape 360"/>
            <p:cNvSpPr/>
            <p:nvPr/>
          </p:nvSpPr>
          <p:spPr>
            <a:xfrm>
              <a:off x="348156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0" name="CustomShape 361"/>
            <p:cNvSpPr/>
            <p:nvPr/>
          </p:nvSpPr>
          <p:spPr>
            <a:xfrm>
              <a:off x="3535920" y="3528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1" name="CustomShape 362"/>
            <p:cNvSpPr/>
            <p:nvPr/>
          </p:nvSpPr>
          <p:spPr>
            <a:xfrm>
              <a:off x="3535920" y="334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2" name="CustomShape 363"/>
            <p:cNvSpPr/>
            <p:nvPr/>
          </p:nvSpPr>
          <p:spPr>
            <a:xfrm>
              <a:off x="348156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3" name="CustomShape 364"/>
            <p:cNvSpPr/>
            <p:nvPr/>
          </p:nvSpPr>
          <p:spPr>
            <a:xfrm>
              <a:off x="3535920" y="31662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4" name="CustomShape 365"/>
            <p:cNvSpPr/>
            <p:nvPr/>
          </p:nvSpPr>
          <p:spPr>
            <a:xfrm>
              <a:off x="3630600" y="38181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5" name="CustomShape 366"/>
            <p:cNvSpPr/>
            <p:nvPr/>
          </p:nvSpPr>
          <p:spPr>
            <a:xfrm>
              <a:off x="3630600" y="36374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6" name="CustomShape 367"/>
            <p:cNvSpPr/>
            <p:nvPr/>
          </p:nvSpPr>
          <p:spPr>
            <a:xfrm>
              <a:off x="368496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7" name="CustomShape 368"/>
            <p:cNvSpPr/>
            <p:nvPr/>
          </p:nvSpPr>
          <p:spPr>
            <a:xfrm>
              <a:off x="3684960" y="37090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8" name="CustomShape 369"/>
            <p:cNvSpPr/>
            <p:nvPr/>
          </p:nvSpPr>
          <p:spPr>
            <a:xfrm>
              <a:off x="3630600" y="345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9" name="CustomShape 370"/>
            <p:cNvSpPr/>
            <p:nvPr/>
          </p:nvSpPr>
          <p:spPr>
            <a:xfrm>
              <a:off x="3630600" y="327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0" name="CustomShape 371"/>
            <p:cNvSpPr/>
            <p:nvPr/>
          </p:nvSpPr>
          <p:spPr>
            <a:xfrm>
              <a:off x="3684960" y="352764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1" name="CustomShape 372"/>
            <p:cNvSpPr/>
            <p:nvPr/>
          </p:nvSpPr>
          <p:spPr>
            <a:xfrm>
              <a:off x="368496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2" name="CustomShape 373"/>
            <p:cNvSpPr/>
            <p:nvPr/>
          </p:nvSpPr>
          <p:spPr>
            <a:xfrm>
              <a:off x="3630600" y="30938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3" name="CustomShape 374"/>
            <p:cNvSpPr/>
            <p:nvPr/>
          </p:nvSpPr>
          <p:spPr>
            <a:xfrm>
              <a:off x="3684960" y="31658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4" name="CustomShape 375"/>
            <p:cNvSpPr/>
            <p:nvPr/>
          </p:nvSpPr>
          <p:spPr>
            <a:xfrm>
              <a:off x="3779640" y="38178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5" name="CustomShape 376"/>
            <p:cNvSpPr/>
            <p:nvPr/>
          </p:nvSpPr>
          <p:spPr>
            <a:xfrm>
              <a:off x="3779640" y="36367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6" name="CustomShape 377"/>
            <p:cNvSpPr/>
            <p:nvPr/>
          </p:nvSpPr>
          <p:spPr>
            <a:xfrm>
              <a:off x="3834000" y="38901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7" name="CustomShape 378"/>
            <p:cNvSpPr/>
            <p:nvPr/>
          </p:nvSpPr>
          <p:spPr>
            <a:xfrm>
              <a:off x="3834000" y="370872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8" name="CustomShape 379"/>
            <p:cNvSpPr/>
            <p:nvPr/>
          </p:nvSpPr>
          <p:spPr>
            <a:xfrm>
              <a:off x="3779640" y="34552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9" name="CustomShape 380"/>
            <p:cNvSpPr/>
            <p:nvPr/>
          </p:nvSpPr>
          <p:spPr>
            <a:xfrm>
              <a:off x="3779640" y="327456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0" name="CustomShape 381"/>
            <p:cNvSpPr/>
            <p:nvPr/>
          </p:nvSpPr>
          <p:spPr>
            <a:xfrm>
              <a:off x="3834000" y="3527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1" name="CustomShape 382"/>
            <p:cNvSpPr/>
            <p:nvPr/>
          </p:nvSpPr>
          <p:spPr>
            <a:xfrm>
              <a:off x="3834000" y="3346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2" name="CustomShape 383"/>
            <p:cNvSpPr/>
            <p:nvPr/>
          </p:nvSpPr>
          <p:spPr>
            <a:xfrm>
              <a:off x="3779640" y="30934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3" name="CustomShape 384"/>
            <p:cNvSpPr/>
            <p:nvPr/>
          </p:nvSpPr>
          <p:spPr>
            <a:xfrm>
              <a:off x="3834000" y="316548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4" name="CustomShape 385"/>
            <p:cNvSpPr/>
            <p:nvPr/>
          </p:nvSpPr>
          <p:spPr>
            <a:xfrm>
              <a:off x="3929040" y="38178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5" name="CustomShape 386"/>
            <p:cNvSpPr/>
            <p:nvPr/>
          </p:nvSpPr>
          <p:spPr>
            <a:xfrm>
              <a:off x="3929040" y="363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6" name="CustomShape 387"/>
            <p:cNvSpPr/>
            <p:nvPr/>
          </p:nvSpPr>
          <p:spPr>
            <a:xfrm>
              <a:off x="398340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7" name="CustomShape 388"/>
            <p:cNvSpPr/>
            <p:nvPr/>
          </p:nvSpPr>
          <p:spPr>
            <a:xfrm>
              <a:off x="3983400" y="370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8" name="CustomShape 389"/>
            <p:cNvSpPr/>
            <p:nvPr/>
          </p:nvSpPr>
          <p:spPr>
            <a:xfrm>
              <a:off x="3929040" y="345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9" name="CustomShape 390"/>
            <p:cNvSpPr/>
            <p:nvPr/>
          </p:nvSpPr>
          <p:spPr>
            <a:xfrm>
              <a:off x="3929040" y="327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0" name="CustomShape 391"/>
            <p:cNvSpPr/>
            <p:nvPr/>
          </p:nvSpPr>
          <p:spPr>
            <a:xfrm>
              <a:off x="3983400" y="352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1" name="CustomShape 392"/>
            <p:cNvSpPr/>
            <p:nvPr/>
          </p:nvSpPr>
          <p:spPr>
            <a:xfrm>
              <a:off x="398340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2" name="CustomShape 393"/>
            <p:cNvSpPr/>
            <p:nvPr/>
          </p:nvSpPr>
          <p:spPr>
            <a:xfrm>
              <a:off x="3929040" y="30934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3" name="CustomShape 394"/>
            <p:cNvSpPr/>
            <p:nvPr/>
          </p:nvSpPr>
          <p:spPr>
            <a:xfrm>
              <a:off x="3983400" y="31654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4" name="CustomShape 395"/>
            <p:cNvSpPr/>
            <p:nvPr/>
          </p:nvSpPr>
          <p:spPr>
            <a:xfrm>
              <a:off x="4078080" y="38178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5" name="CustomShape 396"/>
            <p:cNvSpPr/>
            <p:nvPr/>
          </p:nvSpPr>
          <p:spPr>
            <a:xfrm>
              <a:off x="4078080" y="363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6" name="CustomShape 397"/>
            <p:cNvSpPr/>
            <p:nvPr/>
          </p:nvSpPr>
          <p:spPr>
            <a:xfrm>
              <a:off x="4132440" y="389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7" name="CustomShape 398"/>
            <p:cNvSpPr/>
            <p:nvPr/>
          </p:nvSpPr>
          <p:spPr>
            <a:xfrm>
              <a:off x="4132440" y="370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8" name="CustomShape 399"/>
            <p:cNvSpPr/>
            <p:nvPr/>
          </p:nvSpPr>
          <p:spPr>
            <a:xfrm>
              <a:off x="4078080" y="345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9" name="CustomShape 400"/>
            <p:cNvSpPr/>
            <p:nvPr/>
          </p:nvSpPr>
          <p:spPr>
            <a:xfrm>
              <a:off x="4078080" y="327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0" name="CustomShape 401"/>
            <p:cNvSpPr/>
            <p:nvPr/>
          </p:nvSpPr>
          <p:spPr>
            <a:xfrm>
              <a:off x="4132440" y="352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1" name="CustomShape 402"/>
            <p:cNvSpPr/>
            <p:nvPr/>
          </p:nvSpPr>
          <p:spPr>
            <a:xfrm>
              <a:off x="4132440" y="334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2" name="CustomShape 403"/>
            <p:cNvSpPr/>
            <p:nvPr/>
          </p:nvSpPr>
          <p:spPr>
            <a:xfrm>
              <a:off x="4078080" y="30934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3" name="CustomShape 404"/>
            <p:cNvSpPr/>
            <p:nvPr/>
          </p:nvSpPr>
          <p:spPr>
            <a:xfrm>
              <a:off x="4132440" y="316548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4" name="CustomShape 405"/>
            <p:cNvSpPr/>
            <p:nvPr/>
          </p:nvSpPr>
          <p:spPr>
            <a:xfrm>
              <a:off x="2734920" y="38199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5" name="CustomShape 406"/>
            <p:cNvSpPr/>
            <p:nvPr/>
          </p:nvSpPr>
          <p:spPr>
            <a:xfrm>
              <a:off x="2734920" y="36388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6" name="CustomShape 407"/>
            <p:cNvSpPr/>
            <p:nvPr/>
          </p:nvSpPr>
          <p:spPr>
            <a:xfrm>
              <a:off x="2789280" y="389160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7" name="CustomShape 408"/>
            <p:cNvSpPr/>
            <p:nvPr/>
          </p:nvSpPr>
          <p:spPr>
            <a:xfrm>
              <a:off x="2789280" y="37108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8" name="CustomShape 409"/>
            <p:cNvSpPr/>
            <p:nvPr/>
          </p:nvSpPr>
          <p:spPr>
            <a:xfrm>
              <a:off x="2734920" y="34574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9" name="CustomShape 410"/>
            <p:cNvSpPr/>
            <p:nvPr/>
          </p:nvSpPr>
          <p:spPr>
            <a:xfrm>
              <a:off x="2734920" y="3276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0" name="CustomShape 411"/>
            <p:cNvSpPr/>
            <p:nvPr/>
          </p:nvSpPr>
          <p:spPr>
            <a:xfrm>
              <a:off x="2789280" y="352944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1" name="CustomShape 412"/>
            <p:cNvSpPr/>
            <p:nvPr/>
          </p:nvSpPr>
          <p:spPr>
            <a:xfrm>
              <a:off x="2789280" y="334836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2" name="CustomShape 413"/>
            <p:cNvSpPr/>
            <p:nvPr/>
          </p:nvSpPr>
          <p:spPr>
            <a:xfrm>
              <a:off x="2734920" y="309564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3" name="CustomShape 414"/>
            <p:cNvSpPr/>
            <p:nvPr/>
          </p:nvSpPr>
          <p:spPr>
            <a:xfrm>
              <a:off x="2789280" y="316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4" name="CustomShape 415"/>
            <p:cNvSpPr/>
            <p:nvPr/>
          </p:nvSpPr>
          <p:spPr>
            <a:xfrm>
              <a:off x="288396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5" name="CustomShape 416"/>
            <p:cNvSpPr/>
            <p:nvPr/>
          </p:nvSpPr>
          <p:spPr>
            <a:xfrm>
              <a:off x="288396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6" name="CustomShape 417"/>
            <p:cNvSpPr/>
            <p:nvPr/>
          </p:nvSpPr>
          <p:spPr>
            <a:xfrm>
              <a:off x="2938320" y="38916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7" name="CustomShape 418"/>
            <p:cNvSpPr/>
            <p:nvPr/>
          </p:nvSpPr>
          <p:spPr>
            <a:xfrm>
              <a:off x="2938320" y="37108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8" name="CustomShape 419"/>
            <p:cNvSpPr/>
            <p:nvPr/>
          </p:nvSpPr>
          <p:spPr>
            <a:xfrm>
              <a:off x="2883960" y="3456720"/>
              <a:ext cx="149040" cy="1818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9" name="CustomShape 420"/>
            <p:cNvSpPr/>
            <p:nvPr/>
          </p:nvSpPr>
          <p:spPr>
            <a:xfrm>
              <a:off x="288396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0" name="CustomShape 421"/>
            <p:cNvSpPr/>
            <p:nvPr/>
          </p:nvSpPr>
          <p:spPr>
            <a:xfrm>
              <a:off x="2938320" y="3529440"/>
              <a:ext cx="40320" cy="3636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1" name="CustomShape 422"/>
            <p:cNvSpPr/>
            <p:nvPr/>
          </p:nvSpPr>
          <p:spPr>
            <a:xfrm>
              <a:off x="2938320" y="3348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2" name="CustomShape 423"/>
            <p:cNvSpPr/>
            <p:nvPr/>
          </p:nvSpPr>
          <p:spPr>
            <a:xfrm>
              <a:off x="288396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3" name="CustomShape 424"/>
            <p:cNvSpPr/>
            <p:nvPr/>
          </p:nvSpPr>
          <p:spPr>
            <a:xfrm>
              <a:off x="2938320" y="316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4" name="CustomShape 425"/>
            <p:cNvSpPr/>
            <p:nvPr/>
          </p:nvSpPr>
          <p:spPr>
            <a:xfrm>
              <a:off x="3033000" y="381924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5" name="CustomShape 426"/>
            <p:cNvSpPr/>
            <p:nvPr/>
          </p:nvSpPr>
          <p:spPr>
            <a:xfrm>
              <a:off x="3033000" y="363852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6" name="CustomShape 427"/>
            <p:cNvSpPr/>
            <p:nvPr/>
          </p:nvSpPr>
          <p:spPr>
            <a:xfrm>
              <a:off x="3087360" y="38912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7" name="CustomShape 428"/>
            <p:cNvSpPr/>
            <p:nvPr/>
          </p:nvSpPr>
          <p:spPr>
            <a:xfrm>
              <a:off x="3087360" y="371016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8" name="CustomShape 429"/>
            <p:cNvSpPr/>
            <p:nvPr/>
          </p:nvSpPr>
          <p:spPr>
            <a:xfrm>
              <a:off x="3033000" y="34567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9" name="CustomShape 430"/>
            <p:cNvSpPr/>
            <p:nvPr/>
          </p:nvSpPr>
          <p:spPr>
            <a:xfrm>
              <a:off x="3033000" y="327600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0" name="CustomShape 431"/>
            <p:cNvSpPr/>
            <p:nvPr/>
          </p:nvSpPr>
          <p:spPr>
            <a:xfrm>
              <a:off x="3087360" y="352872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1" name="CustomShape 432"/>
            <p:cNvSpPr/>
            <p:nvPr/>
          </p:nvSpPr>
          <p:spPr>
            <a:xfrm>
              <a:off x="3087360" y="3347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2" name="CustomShape 433"/>
            <p:cNvSpPr/>
            <p:nvPr/>
          </p:nvSpPr>
          <p:spPr>
            <a:xfrm>
              <a:off x="3033000" y="309492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3" name="CustomShape 434"/>
            <p:cNvSpPr/>
            <p:nvPr/>
          </p:nvSpPr>
          <p:spPr>
            <a:xfrm>
              <a:off x="3087360" y="31669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4" name="CustomShape 435"/>
            <p:cNvSpPr/>
            <p:nvPr/>
          </p:nvSpPr>
          <p:spPr>
            <a:xfrm>
              <a:off x="318240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5" name="CustomShape 436"/>
            <p:cNvSpPr/>
            <p:nvPr/>
          </p:nvSpPr>
          <p:spPr>
            <a:xfrm>
              <a:off x="318240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6" name="CustomShape 437"/>
            <p:cNvSpPr/>
            <p:nvPr/>
          </p:nvSpPr>
          <p:spPr>
            <a:xfrm>
              <a:off x="323676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7" name="CustomShape 438"/>
            <p:cNvSpPr/>
            <p:nvPr/>
          </p:nvSpPr>
          <p:spPr>
            <a:xfrm>
              <a:off x="3236760" y="371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8" name="CustomShape 439"/>
            <p:cNvSpPr/>
            <p:nvPr/>
          </p:nvSpPr>
          <p:spPr>
            <a:xfrm>
              <a:off x="3182400" y="345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9" name="CustomShape 440"/>
            <p:cNvSpPr/>
            <p:nvPr/>
          </p:nvSpPr>
          <p:spPr>
            <a:xfrm>
              <a:off x="318240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0" name="CustomShape 441"/>
            <p:cNvSpPr/>
            <p:nvPr/>
          </p:nvSpPr>
          <p:spPr>
            <a:xfrm>
              <a:off x="3236760" y="352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1" name="CustomShape 442"/>
            <p:cNvSpPr/>
            <p:nvPr/>
          </p:nvSpPr>
          <p:spPr>
            <a:xfrm>
              <a:off x="323676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2" name="CustomShape 443"/>
            <p:cNvSpPr/>
            <p:nvPr/>
          </p:nvSpPr>
          <p:spPr>
            <a:xfrm>
              <a:off x="318240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3" name="CustomShape 444"/>
            <p:cNvSpPr/>
            <p:nvPr/>
          </p:nvSpPr>
          <p:spPr>
            <a:xfrm>
              <a:off x="3236760" y="316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4" name="CustomShape 445"/>
            <p:cNvSpPr/>
            <p:nvPr/>
          </p:nvSpPr>
          <p:spPr>
            <a:xfrm>
              <a:off x="333144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5" name="CustomShape 446"/>
            <p:cNvSpPr/>
            <p:nvPr/>
          </p:nvSpPr>
          <p:spPr>
            <a:xfrm>
              <a:off x="333144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6" name="CustomShape 447"/>
            <p:cNvSpPr/>
            <p:nvPr/>
          </p:nvSpPr>
          <p:spPr>
            <a:xfrm>
              <a:off x="338580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7" name="CustomShape 448"/>
            <p:cNvSpPr/>
            <p:nvPr/>
          </p:nvSpPr>
          <p:spPr>
            <a:xfrm>
              <a:off x="3385800" y="371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8" name="CustomShape 449"/>
            <p:cNvSpPr/>
            <p:nvPr/>
          </p:nvSpPr>
          <p:spPr>
            <a:xfrm>
              <a:off x="3331440" y="345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9" name="CustomShape 450"/>
            <p:cNvSpPr/>
            <p:nvPr/>
          </p:nvSpPr>
          <p:spPr>
            <a:xfrm>
              <a:off x="333144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0" name="CustomShape 451"/>
            <p:cNvSpPr/>
            <p:nvPr/>
          </p:nvSpPr>
          <p:spPr>
            <a:xfrm>
              <a:off x="3385800" y="352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1" name="CustomShape 452"/>
            <p:cNvSpPr/>
            <p:nvPr/>
          </p:nvSpPr>
          <p:spPr>
            <a:xfrm>
              <a:off x="338580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2" name="CustomShape 453"/>
            <p:cNvSpPr/>
            <p:nvPr/>
          </p:nvSpPr>
          <p:spPr>
            <a:xfrm>
              <a:off x="333144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3" name="CustomShape 454"/>
            <p:cNvSpPr/>
            <p:nvPr/>
          </p:nvSpPr>
          <p:spPr>
            <a:xfrm>
              <a:off x="3385800" y="316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4" name="CustomShape 455"/>
            <p:cNvSpPr/>
            <p:nvPr/>
          </p:nvSpPr>
          <p:spPr>
            <a:xfrm>
              <a:off x="273492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5" name="CustomShape 456"/>
            <p:cNvSpPr/>
            <p:nvPr/>
          </p:nvSpPr>
          <p:spPr>
            <a:xfrm>
              <a:off x="273492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6" name="CustomShape 457"/>
            <p:cNvSpPr/>
            <p:nvPr/>
          </p:nvSpPr>
          <p:spPr>
            <a:xfrm>
              <a:off x="2789280" y="389160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7" name="CustomShape 458"/>
            <p:cNvSpPr/>
            <p:nvPr/>
          </p:nvSpPr>
          <p:spPr>
            <a:xfrm>
              <a:off x="2789280" y="37108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8" name="CustomShape 459"/>
            <p:cNvSpPr/>
            <p:nvPr/>
          </p:nvSpPr>
          <p:spPr>
            <a:xfrm>
              <a:off x="2734920" y="3456720"/>
              <a:ext cx="149040" cy="18180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9" name="CustomShape 460"/>
            <p:cNvSpPr/>
            <p:nvPr/>
          </p:nvSpPr>
          <p:spPr>
            <a:xfrm>
              <a:off x="273492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0" name="CustomShape 461"/>
            <p:cNvSpPr/>
            <p:nvPr/>
          </p:nvSpPr>
          <p:spPr>
            <a:xfrm>
              <a:off x="2789280" y="3529440"/>
              <a:ext cx="40320" cy="3636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1" name="CustomShape 462"/>
            <p:cNvSpPr/>
            <p:nvPr/>
          </p:nvSpPr>
          <p:spPr>
            <a:xfrm>
              <a:off x="2789280" y="33483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2" name="CustomShape 463"/>
            <p:cNvSpPr/>
            <p:nvPr/>
          </p:nvSpPr>
          <p:spPr>
            <a:xfrm>
              <a:off x="273492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3" name="CustomShape 464"/>
            <p:cNvSpPr/>
            <p:nvPr/>
          </p:nvSpPr>
          <p:spPr>
            <a:xfrm>
              <a:off x="2789280" y="316728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4" name="CustomShape 465"/>
            <p:cNvSpPr/>
            <p:nvPr/>
          </p:nvSpPr>
          <p:spPr>
            <a:xfrm>
              <a:off x="2883960" y="381924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5" name="CustomShape 466"/>
            <p:cNvSpPr/>
            <p:nvPr/>
          </p:nvSpPr>
          <p:spPr>
            <a:xfrm>
              <a:off x="2883960" y="363852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6" name="CustomShape 467"/>
            <p:cNvSpPr/>
            <p:nvPr/>
          </p:nvSpPr>
          <p:spPr>
            <a:xfrm>
              <a:off x="293832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7" name="CustomShape 468"/>
            <p:cNvSpPr/>
            <p:nvPr/>
          </p:nvSpPr>
          <p:spPr>
            <a:xfrm>
              <a:off x="2938320" y="371016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8" name="CustomShape 469"/>
            <p:cNvSpPr/>
            <p:nvPr/>
          </p:nvSpPr>
          <p:spPr>
            <a:xfrm>
              <a:off x="2883960" y="34567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9" name="CustomShape 470"/>
            <p:cNvSpPr/>
            <p:nvPr/>
          </p:nvSpPr>
          <p:spPr>
            <a:xfrm>
              <a:off x="2883960" y="327600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0" name="CustomShape 471"/>
            <p:cNvSpPr/>
            <p:nvPr/>
          </p:nvSpPr>
          <p:spPr>
            <a:xfrm>
              <a:off x="2938320" y="352872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1" name="CustomShape 472"/>
            <p:cNvSpPr/>
            <p:nvPr/>
          </p:nvSpPr>
          <p:spPr>
            <a:xfrm>
              <a:off x="293832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2" name="CustomShape 473"/>
            <p:cNvSpPr/>
            <p:nvPr/>
          </p:nvSpPr>
          <p:spPr>
            <a:xfrm>
              <a:off x="2883960" y="309492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3" name="CustomShape 474"/>
            <p:cNvSpPr/>
            <p:nvPr/>
          </p:nvSpPr>
          <p:spPr>
            <a:xfrm>
              <a:off x="2938320" y="31669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4" name="CustomShape 475"/>
            <p:cNvSpPr/>
            <p:nvPr/>
          </p:nvSpPr>
          <p:spPr>
            <a:xfrm>
              <a:off x="3033000" y="381888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5" name="CustomShape 476"/>
            <p:cNvSpPr/>
            <p:nvPr/>
          </p:nvSpPr>
          <p:spPr>
            <a:xfrm>
              <a:off x="3033000" y="363780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6" name="CustomShape 477"/>
            <p:cNvSpPr/>
            <p:nvPr/>
          </p:nvSpPr>
          <p:spPr>
            <a:xfrm>
              <a:off x="3087360" y="38912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7" name="CustomShape 478"/>
            <p:cNvSpPr/>
            <p:nvPr/>
          </p:nvSpPr>
          <p:spPr>
            <a:xfrm>
              <a:off x="3087360" y="3709800"/>
              <a:ext cx="4068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8" name="CustomShape 479"/>
            <p:cNvSpPr/>
            <p:nvPr/>
          </p:nvSpPr>
          <p:spPr>
            <a:xfrm>
              <a:off x="3033000" y="345636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9" name="CustomShape 480"/>
            <p:cNvSpPr/>
            <p:nvPr/>
          </p:nvSpPr>
          <p:spPr>
            <a:xfrm>
              <a:off x="3033000" y="3275280"/>
              <a:ext cx="14940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0" name="CustomShape 481"/>
            <p:cNvSpPr/>
            <p:nvPr/>
          </p:nvSpPr>
          <p:spPr>
            <a:xfrm>
              <a:off x="3087360" y="352872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1" name="CustomShape 482"/>
            <p:cNvSpPr/>
            <p:nvPr/>
          </p:nvSpPr>
          <p:spPr>
            <a:xfrm>
              <a:off x="3087360" y="3347640"/>
              <a:ext cx="4068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2" name="CustomShape 483"/>
            <p:cNvSpPr/>
            <p:nvPr/>
          </p:nvSpPr>
          <p:spPr>
            <a:xfrm>
              <a:off x="3033000" y="3094560"/>
              <a:ext cx="14940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3" name="CustomShape 484"/>
            <p:cNvSpPr/>
            <p:nvPr/>
          </p:nvSpPr>
          <p:spPr>
            <a:xfrm>
              <a:off x="3087360" y="3166200"/>
              <a:ext cx="4068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4" name="CustomShape 485"/>
            <p:cNvSpPr/>
            <p:nvPr/>
          </p:nvSpPr>
          <p:spPr>
            <a:xfrm>
              <a:off x="3182400" y="38188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5" name="CustomShape 486"/>
            <p:cNvSpPr/>
            <p:nvPr/>
          </p:nvSpPr>
          <p:spPr>
            <a:xfrm>
              <a:off x="3182400" y="36378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6" name="CustomShape 487"/>
            <p:cNvSpPr/>
            <p:nvPr/>
          </p:nvSpPr>
          <p:spPr>
            <a:xfrm>
              <a:off x="323676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7" name="CustomShape 488"/>
            <p:cNvSpPr/>
            <p:nvPr/>
          </p:nvSpPr>
          <p:spPr>
            <a:xfrm>
              <a:off x="3236760" y="370980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8" name="CustomShape 489"/>
            <p:cNvSpPr/>
            <p:nvPr/>
          </p:nvSpPr>
          <p:spPr>
            <a:xfrm>
              <a:off x="3182400" y="3456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9" name="CustomShape 490"/>
            <p:cNvSpPr/>
            <p:nvPr/>
          </p:nvSpPr>
          <p:spPr>
            <a:xfrm>
              <a:off x="3182400" y="327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0" name="CustomShape 491"/>
            <p:cNvSpPr/>
            <p:nvPr/>
          </p:nvSpPr>
          <p:spPr>
            <a:xfrm>
              <a:off x="3236760" y="35287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1" name="CustomShape 492"/>
            <p:cNvSpPr/>
            <p:nvPr/>
          </p:nvSpPr>
          <p:spPr>
            <a:xfrm>
              <a:off x="323676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2" name="CustomShape 493"/>
            <p:cNvSpPr/>
            <p:nvPr/>
          </p:nvSpPr>
          <p:spPr>
            <a:xfrm>
              <a:off x="3182400" y="309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3" name="CustomShape 494"/>
            <p:cNvSpPr/>
            <p:nvPr/>
          </p:nvSpPr>
          <p:spPr>
            <a:xfrm>
              <a:off x="3236760" y="316620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4" name="CustomShape 495"/>
            <p:cNvSpPr/>
            <p:nvPr/>
          </p:nvSpPr>
          <p:spPr>
            <a:xfrm>
              <a:off x="3331440" y="381888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5" name="CustomShape 496"/>
            <p:cNvSpPr/>
            <p:nvPr/>
          </p:nvSpPr>
          <p:spPr>
            <a:xfrm>
              <a:off x="3331440" y="363780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6" name="CustomShape 497"/>
            <p:cNvSpPr/>
            <p:nvPr/>
          </p:nvSpPr>
          <p:spPr>
            <a:xfrm>
              <a:off x="3385800" y="38912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7" name="CustomShape 498"/>
            <p:cNvSpPr/>
            <p:nvPr/>
          </p:nvSpPr>
          <p:spPr>
            <a:xfrm>
              <a:off x="3385800" y="3709800"/>
              <a:ext cx="40320" cy="3708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8" name="CustomShape 499"/>
            <p:cNvSpPr/>
            <p:nvPr/>
          </p:nvSpPr>
          <p:spPr>
            <a:xfrm>
              <a:off x="3331440" y="345636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9" name="CustomShape 500"/>
            <p:cNvSpPr/>
            <p:nvPr/>
          </p:nvSpPr>
          <p:spPr>
            <a:xfrm>
              <a:off x="3331440" y="3275280"/>
              <a:ext cx="149040" cy="18108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0" name="CustomShape 501"/>
            <p:cNvSpPr/>
            <p:nvPr/>
          </p:nvSpPr>
          <p:spPr>
            <a:xfrm>
              <a:off x="3385800" y="352872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1" name="CustomShape 502"/>
            <p:cNvSpPr/>
            <p:nvPr/>
          </p:nvSpPr>
          <p:spPr>
            <a:xfrm>
              <a:off x="3385800" y="3347640"/>
              <a:ext cx="40320" cy="3672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2" name="CustomShape 503"/>
            <p:cNvSpPr/>
            <p:nvPr/>
          </p:nvSpPr>
          <p:spPr>
            <a:xfrm>
              <a:off x="3331440" y="3094560"/>
              <a:ext cx="149040" cy="18072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3" name="CustomShape 504"/>
            <p:cNvSpPr/>
            <p:nvPr/>
          </p:nvSpPr>
          <p:spPr>
            <a:xfrm>
              <a:off x="3385800" y="3166200"/>
              <a:ext cx="40320" cy="37440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944" name="TextShape 505"/>
          <p:cNvSpPr txBox="1"/>
          <p:nvPr/>
        </p:nvSpPr>
        <p:spPr>
          <a:xfrm>
            <a:off x="2993400" y="2704680"/>
            <a:ext cx="975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base </a:t>
            </a:r>
            <a:r>
              <a:rPr b="1" lang="en-US" sz="2000" spc="-1" strike="noStrike">
                <a:solidFill>
                  <a:srgbClr val="0000cc"/>
                </a:solidFill>
                <a:latin typeface="Trebuchet MS"/>
              </a:rPr>
              <a:t>B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5" name="TextShape 506"/>
          <p:cNvSpPr txBox="1"/>
          <p:nvPr/>
        </p:nvSpPr>
        <p:spPr>
          <a:xfrm>
            <a:off x="4757400" y="270468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source </a:t>
            </a:r>
            <a:r>
              <a:rPr b="1" lang="en-US" sz="2000" spc="-1" strike="noStrike">
                <a:solidFill>
                  <a:srgbClr val="990000"/>
                </a:solidFill>
                <a:latin typeface="Trebuchet MS"/>
              </a:rPr>
              <a:t>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6" name="TextShape 507"/>
          <p:cNvSpPr txBox="1"/>
          <p:nvPr/>
        </p:nvSpPr>
        <p:spPr>
          <a:xfrm>
            <a:off x="3675960" y="2388240"/>
            <a:ext cx="1296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data sets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7" name="TextShape 508"/>
          <p:cNvSpPr txBox="1"/>
          <p:nvPr/>
        </p:nvSpPr>
        <p:spPr>
          <a:xfrm>
            <a:off x="4286520" y="4167360"/>
            <a:ext cx="35460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8" name="Freeform 509"/>
          <p:cNvSpPr/>
          <p:nvPr/>
        </p:nvSpPr>
        <p:spPr>
          <a:xfrm>
            <a:off x="3277080" y="3497400"/>
            <a:ext cx="1780920" cy="389160"/>
          </a:xfrm>
          <a:custGeom>
            <a:avLst/>
            <a:gdLst/>
            <a:ahLst/>
            <a:rect l="0" t="0" r="r" b="b"/>
            <a:pathLst>
              <a:path w="4947" h="1081">
                <a:moveTo>
                  <a:pt x="4946" y="1080"/>
                </a:moveTo>
                <a:cubicBezTo>
                  <a:pt x="4661" y="926"/>
                  <a:pt x="4509" y="882"/>
                  <a:pt x="4207" y="765"/>
                </a:cubicBezTo>
                <a:cubicBezTo>
                  <a:pt x="3918" y="655"/>
                  <a:pt x="3638" y="505"/>
                  <a:pt x="3334" y="447"/>
                </a:cubicBezTo>
                <a:cubicBezTo>
                  <a:pt x="3036" y="389"/>
                  <a:pt x="2995" y="248"/>
                  <a:pt x="2691" y="232"/>
                </a:cubicBezTo>
                <a:cubicBezTo>
                  <a:pt x="2391" y="217"/>
                  <a:pt x="2161" y="75"/>
                  <a:pt x="1863" y="36"/>
                </a:cubicBezTo>
                <a:cubicBezTo>
                  <a:pt x="1580" y="0"/>
                  <a:pt x="1316" y="45"/>
                  <a:pt x="1034" y="36"/>
                </a:cubicBezTo>
                <a:lnTo>
                  <a:pt x="466" y="36"/>
                </a:lnTo>
                <a:lnTo>
                  <a:pt x="0" y="87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headEnd len="med" type="triangle" w="med"/>
            <a:tailEnd len="med" type="triangle" w="med"/>
          </a:ln>
        </p:spPr>
      </p:sp>
      <p:sp>
        <p:nvSpPr>
          <p:cNvPr id="1949" name="Freeform 510"/>
          <p:cNvSpPr/>
          <p:nvPr/>
        </p:nvSpPr>
        <p:spPr>
          <a:xfrm>
            <a:off x="3277080" y="3926880"/>
            <a:ext cx="2365920" cy="508320"/>
          </a:xfrm>
          <a:custGeom>
            <a:avLst/>
            <a:gdLst/>
            <a:ahLst/>
            <a:rect l="0" t="0" r="r" b="b"/>
            <a:pathLst>
              <a:path w="6572" h="1412">
                <a:moveTo>
                  <a:pt x="6571" y="866"/>
                </a:moveTo>
                <a:cubicBezTo>
                  <a:pt x="6286" y="712"/>
                  <a:pt x="6000" y="708"/>
                  <a:pt x="5699" y="592"/>
                </a:cubicBezTo>
                <a:cubicBezTo>
                  <a:pt x="5409" y="481"/>
                  <a:pt x="5129" y="332"/>
                  <a:pt x="4825" y="274"/>
                </a:cubicBezTo>
                <a:cubicBezTo>
                  <a:pt x="4527" y="217"/>
                  <a:pt x="4230" y="158"/>
                  <a:pt x="3926" y="142"/>
                </a:cubicBezTo>
                <a:cubicBezTo>
                  <a:pt x="3626" y="127"/>
                  <a:pt x="3394" y="74"/>
                  <a:pt x="3096" y="36"/>
                </a:cubicBezTo>
                <a:cubicBezTo>
                  <a:pt x="2813" y="0"/>
                  <a:pt x="2559" y="45"/>
                  <a:pt x="2277" y="36"/>
                </a:cubicBezTo>
                <a:lnTo>
                  <a:pt x="1862" y="260"/>
                </a:lnTo>
                <a:lnTo>
                  <a:pt x="0" y="1411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headEnd len="med" type="triangle" w="med"/>
            <a:tailEnd len="med" type="triangle" w="med"/>
          </a:ln>
        </p:spPr>
      </p:sp>
      <p:sp>
        <p:nvSpPr>
          <p:cNvPr id="1950" name="CustomShape 511"/>
          <p:cNvSpPr/>
          <p:nvPr/>
        </p:nvSpPr>
        <p:spPr>
          <a:xfrm>
            <a:off x="4726080" y="3169080"/>
            <a:ext cx="745560" cy="663480"/>
          </a:xfrm>
          <a:prstGeom prst="rect">
            <a:avLst/>
          </a:prstGeom>
          <a:noFill/>
          <a:ln w="36720">
            <a:solidFill>
              <a:srgbClr val="ff950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1" name="Line 512"/>
          <p:cNvSpPr/>
          <p:nvPr/>
        </p:nvSpPr>
        <p:spPr>
          <a:xfrm flipV="1">
            <a:off x="4726080" y="2863800"/>
            <a:ext cx="2100240" cy="305280"/>
          </a:xfrm>
          <a:prstGeom prst="line">
            <a:avLst/>
          </a:prstGeom>
          <a:ln w="18360">
            <a:solidFill>
              <a:srgbClr val="ffc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2" name="Line 513"/>
          <p:cNvSpPr/>
          <p:nvPr/>
        </p:nvSpPr>
        <p:spPr>
          <a:xfrm>
            <a:off x="4726080" y="3832560"/>
            <a:ext cx="2100240" cy="653760"/>
          </a:xfrm>
          <a:prstGeom prst="line">
            <a:avLst/>
          </a:prstGeom>
          <a:ln w="18360">
            <a:solidFill>
              <a:srgbClr val="ffc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3" name="Line 514"/>
          <p:cNvSpPr/>
          <p:nvPr/>
        </p:nvSpPr>
        <p:spPr>
          <a:xfrm>
            <a:off x="5471640" y="3832200"/>
            <a:ext cx="3183480" cy="651240"/>
          </a:xfrm>
          <a:prstGeom prst="line">
            <a:avLst/>
          </a:prstGeom>
          <a:ln w="18360">
            <a:solidFill>
              <a:srgbClr val="ffc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4" name="Line 515"/>
          <p:cNvSpPr/>
          <p:nvPr/>
        </p:nvSpPr>
        <p:spPr>
          <a:xfrm flipV="1">
            <a:off x="5471640" y="2861280"/>
            <a:ext cx="3183480" cy="308520"/>
          </a:xfrm>
          <a:prstGeom prst="line">
            <a:avLst/>
          </a:prstGeom>
          <a:ln w="18360">
            <a:solidFill>
              <a:srgbClr val="ffc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5" name="CustomShape 516"/>
          <p:cNvSpPr/>
          <p:nvPr/>
        </p:nvSpPr>
        <p:spPr>
          <a:xfrm>
            <a:off x="6826320" y="367488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6" name="CustomShape 517"/>
          <p:cNvSpPr/>
          <p:nvPr/>
        </p:nvSpPr>
        <p:spPr>
          <a:xfrm>
            <a:off x="7048800" y="3998520"/>
            <a:ext cx="16524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7" name="CustomShape 518"/>
          <p:cNvSpPr/>
          <p:nvPr/>
        </p:nvSpPr>
        <p:spPr>
          <a:xfrm>
            <a:off x="6826320" y="2863800"/>
            <a:ext cx="61020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8" name="CustomShape 519"/>
          <p:cNvSpPr/>
          <p:nvPr/>
        </p:nvSpPr>
        <p:spPr>
          <a:xfrm>
            <a:off x="7048800" y="3186720"/>
            <a:ext cx="16524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9" name="CustomShape 520"/>
          <p:cNvSpPr/>
          <p:nvPr/>
        </p:nvSpPr>
        <p:spPr>
          <a:xfrm>
            <a:off x="7436520" y="367416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0" name="CustomShape 521"/>
          <p:cNvSpPr/>
          <p:nvPr/>
        </p:nvSpPr>
        <p:spPr>
          <a:xfrm>
            <a:off x="7658280" y="399780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1" name="CustomShape 522"/>
          <p:cNvSpPr/>
          <p:nvPr/>
        </p:nvSpPr>
        <p:spPr>
          <a:xfrm>
            <a:off x="7436520" y="286200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2" name="CustomShape 523"/>
          <p:cNvSpPr/>
          <p:nvPr/>
        </p:nvSpPr>
        <p:spPr>
          <a:xfrm>
            <a:off x="7658280" y="318564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3" name="CustomShape 524"/>
          <p:cNvSpPr/>
          <p:nvPr/>
        </p:nvSpPr>
        <p:spPr>
          <a:xfrm>
            <a:off x="8045640" y="367236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4" name="CustomShape 525"/>
          <p:cNvSpPr/>
          <p:nvPr/>
        </p:nvSpPr>
        <p:spPr>
          <a:xfrm>
            <a:off x="8267400" y="3996000"/>
            <a:ext cx="16596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5" name="CustomShape 526"/>
          <p:cNvSpPr/>
          <p:nvPr/>
        </p:nvSpPr>
        <p:spPr>
          <a:xfrm>
            <a:off x="8045640" y="2861280"/>
            <a:ext cx="60948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6" name="CustomShape 527"/>
          <p:cNvSpPr/>
          <p:nvPr/>
        </p:nvSpPr>
        <p:spPr>
          <a:xfrm>
            <a:off x="8267400" y="3183840"/>
            <a:ext cx="16596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7" name="CustomShape 528"/>
          <p:cNvSpPr/>
          <p:nvPr/>
        </p:nvSpPr>
        <p:spPr>
          <a:xfrm>
            <a:off x="6826320" y="367416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8" name="CustomShape 529"/>
          <p:cNvSpPr/>
          <p:nvPr/>
        </p:nvSpPr>
        <p:spPr>
          <a:xfrm>
            <a:off x="7048800" y="399780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9" name="CustomShape 530"/>
          <p:cNvSpPr/>
          <p:nvPr/>
        </p:nvSpPr>
        <p:spPr>
          <a:xfrm>
            <a:off x="6826320" y="286200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0" name="CustomShape 531"/>
          <p:cNvSpPr/>
          <p:nvPr/>
        </p:nvSpPr>
        <p:spPr>
          <a:xfrm>
            <a:off x="7048800" y="318564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1" name="CustomShape 532"/>
          <p:cNvSpPr/>
          <p:nvPr/>
        </p:nvSpPr>
        <p:spPr>
          <a:xfrm>
            <a:off x="7436520" y="367236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2" name="CustomShape 533"/>
          <p:cNvSpPr/>
          <p:nvPr/>
        </p:nvSpPr>
        <p:spPr>
          <a:xfrm>
            <a:off x="7658280" y="3996000"/>
            <a:ext cx="16596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3" name="CustomShape 534"/>
          <p:cNvSpPr/>
          <p:nvPr/>
        </p:nvSpPr>
        <p:spPr>
          <a:xfrm>
            <a:off x="7436520" y="2861280"/>
            <a:ext cx="60912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4" name="CustomShape 535"/>
          <p:cNvSpPr/>
          <p:nvPr/>
        </p:nvSpPr>
        <p:spPr>
          <a:xfrm>
            <a:off x="7658280" y="3183840"/>
            <a:ext cx="16596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5" name="CustomShape 536"/>
          <p:cNvSpPr/>
          <p:nvPr/>
        </p:nvSpPr>
        <p:spPr>
          <a:xfrm>
            <a:off x="8045640" y="3671640"/>
            <a:ext cx="609480" cy="81180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6" name="CustomShape 537"/>
          <p:cNvSpPr/>
          <p:nvPr/>
        </p:nvSpPr>
        <p:spPr>
          <a:xfrm>
            <a:off x="8267400" y="399492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7" name="CustomShape 538"/>
          <p:cNvSpPr/>
          <p:nvPr/>
        </p:nvSpPr>
        <p:spPr>
          <a:xfrm>
            <a:off x="8045640" y="285948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8" name="CustomShape 539"/>
          <p:cNvSpPr/>
          <p:nvPr/>
        </p:nvSpPr>
        <p:spPr>
          <a:xfrm>
            <a:off x="8267400" y="318312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9" name="Freeform 540"/>
          <p:cNvSpPr/>
          <p:nvPr/>
        </p:nvSpPr>
        <p:spPr>
          <a:xfrm>
            <a:off x="6810480" y="3286080"/>
            <a:ext cx="1095480" cy="546480"/>
          </a:xfrm>
          <a:custGeom>
            <a:avLst/>
            <a:gdLst/>
            <a:ahLst/>
            <a:rect l="0" t="0" r="r" b="b"/>
            <a:pathLst>
              <a:path w="3043" h="1518">
                <a:moveTo>
                  <a:pt x="3042" y="1517"/>
                </a:moveTo>
                <a:cubicBezTo>
                  <a:pt x="2788" y="1272"/>
                  <a:pt x="2312" y="997"/>
                  <a:pt x="2009" y="821"/>
                </a:cubicBezTo>
                <a:cubicBezTo>
                  <a:pt x="1735" y="661"/>
                  <a:pt x="1601" y="516"/>
                  <a:pt x="1322" y="371"/>
                </a:cubicBezTo>
                <a:cubicBezTo>
                  <a:pt x="1047" y="228"/>
                  <a:pt x="728" y="214"/>
                  <a:pt x="449" y="80"/>
                </a:cubicBezTo>
                <a:lnTo>
                  <a:pt x="158" y="27"/>
                </a:lnTo>
                <a:lnTo>
                  <a:pt x="0" y="0"/>
                </a:lnTo>
              </a:path>
            </a:pathLst>
          </a:custGeom>
          <a:ln w="73080">
            <a:solidFill>
              <a:srgbClr val="ff00cc"/>
            </a:solidFill>
            <a:prstDash val="dash"/>
            <a:round/>
            <a:headEnd len="med" type="triangle" w="med"/>
          </a:ln>
        </p:spPr>
      </p:sp>
      <p:sp>
        <p:nvSpPr>
          <p:cNvPr id="1980" name="CustomShape 541"/>
          <p:cNvSpPr/>
          <p:nvPr/>
        </p:nvSpPr>
        <p:spPr>
          <a:xfrm>
            <a:off x="6826320" y="2859480"/>
            <a:ext cx="1828800" cy="1625040"/>
          </a:xfrm>
          <a:prstGeom prst="rect">
            <a:avLst/>
          </a:prstGeom>
          <a:noFill/>
          <a:ln w="54720">
            <a:solidFill>
              <a:srgbClr val="ff950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1" name="TextShape 542"/>
          <p:cNvSpPr txBox="1"/>
          <p:nvPr/>
        </p:nvSpPr>
        <p:spPr>
          <a:xfrm>
            <a:off x="6755040" y="4487040"/>
            <a:ext cx="2108520" cy="104112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Where to pull data from here?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2" name="Freeform 543"/>
          <p:cNvSpPr/>
          <p:nvPr/>
        </p:nvSpPr>
        <p:spPr>
          <a:xfrm>
            <a:off x="3585600" y="3201480"/>
            <a:ext cx="1673280" cy="364680"/>
          </a:xfrm>
          <a:custGeom>
            <a:avLst/>
            <a:gdLst/>
            <a:ahLst/>
            <a:rect l="0" t="0" r="r" b="b"/>
            <a:pathLst>
              <a:path w="4648" h="1013">
                <a:moveTo>
                  <a:pt x="4333" y="882"/>
                </a:moveTo>
                <a:cubicBezTo>
                  <a:pt x="4048" y="727"/>
                  <a:pt x="4647" y="1012"/>
                  <a:pt x="4345" y="896"/>
                </a:cubicBezTo>
                <a:cubicBezTo>
                  <a:pt x="4056" y="785"/>
                  <a:pt x="3600" y="322"/>
                  <a:pt x="3295" y="264"/>
                </a:cubicBezTo>
                <a:cubicBezTo>
                  <a:pt x="2997" y="207"/>
                  <a:pt x="2701" y="148"/>
                  <a:pt x="2396" y="132"/>
                </a:cubicBezTo>
                <a:cubicBezTo>
                  <a:pt x="2096" y="117"/>
                  <a:pt x="1794" y="90"/>
                  <a:pt x="1497" y="52"/>
                </a:cubicBezTo>
                <a:cubicBezTo>
                  <a:pt x="1213" y="16"/>
                  <a:pt x="931" y="35"/>
                  <a:pt x="649" y="26"/>
                </a:cubicBezTo>
                <a:lnTo>
                  <a:pt x="359" y="0"/>
                </a:lnTo>
                <a:lnTo>
                  <a:pt x="0" y="367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headEnd len="med" type="triangle" w="med"/>
            <a:tailEnd len="med" type="triangle" w="med"/>
          </a:ln>
        </p:spPr>
      </p:sp>
      <p:sp>
        <p:nvSpPr>
          <p:cNvPr id="1983" name="TextShape 544"/>
          <p:cNvSpPr txBox="1"/>
          <p:nvPr/>
        </p:nvSpPr>
        <p:spPr>
          <a:xfrm>
            <a:off x="7085880" y="2388600"/>
            <a:ext cx="14389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(zoom in)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4" name="TextShape 545"/>
          <p:cNvSpPr txBox="1"/>
          <p:nvPr/>
        </p:nvSpPr>
        <p:spPr>
          <a:xfrm>
            <a:off x="2225520" y="4971960"/>
            <a:ext cx="4521600" cy="179316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We often think of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T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as “sending” values from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S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to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B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, but actually we start from a point in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B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and ask,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“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Where do I get my value from in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S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?”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Mapping and Interpolation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6" name="TextShape 2"/>
          <p:cNvSpPr txBox="1"/>
          <p:nvPr/>
        </p:nvSpPr>
        <p:spPr>
          <a:xfrm>
            <a:off x="1780920" y="1452600"/>
            <a:ext cx="5803920" cy="73620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Where exactly to pull data from?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Choose with interpolation (or resampling) mode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7" name="TextShape 3"/>
          <p:cNvSpPr txBox="1"/>
          <p:nvPr/>
        </p:nvSpPr>
        <p:spPr>
          <a:xfrm>
            <a:off x="4601880" y="2795040"/>
            <a:ext cx="3877560" cy="193788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2000" spc="-1" strike="noStrike" u="sng">
                <a:solidFill>
                  <a:srgbClr val="000000"/>
                </a:solidFill>
                <a:uFillTx/>
                <a:latin typeface="Trebuchet MS"/>
              </a:rPr>
              <a:t>Basic case: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the location to pull data “from” is not directly on a centroid, so we interpolate with a weighted average-- here a cubic spline (in 3D)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8" name="CustomShape 4"/>
          <p:cNvSpPr/>
          <p:nvPr/>
        </p:nvSpPr>
        <p:spPr>
          <a:xfrm>
            <a:off x="1074240" y="324828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9" name="CustomShape 5"/>
          <p:cNvSpPr/>
          <p:nvPr/>
        </p:nvSpPr>
        <p:spPr>
          <a:xfrm>
            <a:off x="1296720" y="3571920"/>
            <a:ext cx="16524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0" name="CustomShape 6"/>
          <p:cNvSpPr/>
          <p:nvPr/>
        </p:nvSpPr>
        <p:spPr>
          <a:xfrm>
            <a:off x="1074240" y="2437200"/>
            <a:ext cx="61020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1" name="CustomShape 7"/>
          <p:cNvSpPr/>
          <p:nvPr/>
        </p:nvSpPr>
        <p:spPr>
          <a:xfrm>
            <a:off x="1296720" y="2760120"/>
            <a:ext cx="16524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2" name="CustomShape 8"/>
          <p:cNvSpPr/>
          <p:nvPr/>
        </p:nvSpPr>
        <p:spPr>
          <a:xfrm>
            <a:off x="1684440" y="324756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3" name="CustomShape 9"/>
          <p:cNvSpPr/>
          <p:nvPr/>
        </p:nvSpPr>
        <p:spPr>
          <a:xfrm>
            <a:off x="1906200" y="357120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4" name="CustomShape 10"/>
          <p:cNvSpPr/>
          <p:nvPr/>
        </p:nvSpPr>
        <p:spPr>
          <a:xfrm>
            <a:off x="1684440" y="243540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5" name="CustomShape 11"/>
          <p:cNvSpPr/>
          <p:nvPr/>
        </p:nvSpPr>
        <p:spPr>
          <a:xfrm>
            <a:off x="1906200" y="275904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6" name="CustomShape 12"/>
          <p:cNvSpPr/>
          <p:nvPr/>
        </p:nvSpPr>
        <p:spPr>
          <a:xfrm>
            <a:off x="2293560" y="324576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7" name="CustomShape 13"/>
          <p:cNvSpPr/>
          <p:nvPr/>
        </p:nvSpPr>
        <p:spPr>
          <a:xfrm>
            <a:off x="2515320" y="3569400"/>
            <a:ext cx="16596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8" name="CustomShape 14"/>
          <p:cNvSpPr/>
          <p:nvPr/>
        </p:nvSpPr>
        <p:spPr>
          <a:xfrm>
            <a:off x="2293560" y="2434680"/>
            <a:ext cx="60948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9" name="CustomShape 15"/>
          <p:cNvSpPr/>
          <p:nvPr/>
        </p:nvSpPr>
        <p:spPr>
          <a:xfrm>
            <a:off x="2515320" y="2757240"/>
            <a:ext cx="16596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0" name="CustomShape 16"/>
          <p:cNvSpPr/>
          <p:nvPr/>
        </p:nvSpPr>
        <p:spPr>
          <a:xfrm>
            <a:off x="1074240" y="324756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1" name="CustomShape 17"/>
          <p:cNvSpPr/>
          <p:nvPr/>
        </p:nvSpPr>
        <p:spPr>
          <a:xfrm>
            <a:off x="1296720" y="357120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2" name="CustomShape 18"/>
          <p:cNvSpPr/>
          <p:nvPr/>
        </p:nvSpPr>
        <p:spPr>
          <a:xfrm>
            <a:off x="1074240" y="243540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3" name="CustomShape 19"/>
          <p:cNvSpPr/>
          <p:nvPr/>
        </p:nvSpPr>
        <p:spPr>
          <a:xfrm>
            <a:off x="1296720" y="275904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4" name="CustomShape 20"/>
          <p:cNvSpPr/>
          <p:nvPr/>
        </p:nvSpPr>
        <p:spPr>
          <a:xfrm>
            <a:off x="1684440" y="324576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5" name="CustomShape 21"/>
          <p:cNvSpPr/>
          <p:nvPr/>
        </p:nvSpPr>
        <p:spPr>
          <a:xfrm>
            <a:off x="1684440" y="2434680"/>
            <a:ext cx="60912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6" name="CustomShape 22"/>
          <p:cNvSpPr/>
          <p:nvPr/>
        </p:nvSpPr>
        <p:spPr>
          <a:xfrm>
            <a:off x="1906200" y="2757240"/>
            <a:ext cx="16596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7" name="CustomShape 23"/>
          <p:cNvSpPr/>
          <p:nvPr/>
        </p:nvSpPr>
        <p:spPr>
          <a:xfrm>
            <a:off x="2293560" y="3245040"/>
            <a:ext cx="609480" cy="81180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8" name="CustomShape 24"/>
          <p:cNvSpPr/>
          <p:nvPr/>
        </p:nvSpPr>
        <p:spPr>
          <a:xfrm>
            <a:off x="2515320" y="356832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9" name="CustomShape 25"/>
          <p:cNvSpPr/>
          <p:nvPr/>
        </p:nvSpPr>
        <p:spPr>
          <a:xfrm>
            <a:off x="2293560" y="243288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0" name="CustomShape 26"/>
          <p:cNvSpPr/>
          <p:nvPr/>
        </p:nvSpPr>
        <p:spPr>
          <a:xfrm>
            <a:off x="2515320" y="275652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11" name="CustomShape 27"/>
          <p:cNvSpPr/>
          <p:nvPr/>
        </p:nvSpPr>
        <p:spPr>
          <a:xfrm>
            <a:off x="1074240" y="2432880"/>
            <a:ext cx="1828800" cy="1625040"/>
          </a:xfrm>
          <a:prstGeom prst="rect">
            <a:avLst/>
          </a:prstGeom>
          <a:noFill/>
          <a:ln w="54720">
            <a:solidFill>
              <a:srgbClr val="ff950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2" name="TextShape 28"/>
          <p:cNvSpPr txBox="1"/>
          <p:nvPr/>
        </p:nvSpPr>
        <p:spPr>
          <a:xfrm>
            <a:off x="620640" y="4152600"/>
            <a:ext cx="2736000" cy="134604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Cu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= “cubic Lagrange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    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polynomial”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→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decent interp (bit of smoothing)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13" name="CustomShape 29"/>
          <p:cNvSpPr/>
          <p:nvPr/>
        </p:nvSpPr>
        <p:spPr>
          <a:xfrm>
            <a:off x="1684440" y="2434680"/>
            <a:ext cx="1218600" cy="1625760"/>
          </a:xfrm>
          <a:prstGeom prst="rect">
            <a:avLst/>
          </a:prstGeom>
          <a:noFill/>
          <a:ln w="36720">
            <a:solidFill>
              <a:srgbClr val="cc00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4" name="Freeform 30"/>
          <p:cNvSpPr/>
          <p:nvPr/>
        </p:nvSpPr>
        <p:spPr>
          <a:xfrm>
            <a:off x="1229400" y="5593680"/>
            <a:ext cx="1646280" cy="352440"/>
          </a:xfrm>
          <a:custGeom>
            <a:avLst/>
            <a:gdLst/>
            <a:ahLst/>
            <a:rect l="0" t="0" r="r" b="b"/>
            <a:pathLst>
              <a:path w="4573" h="979">
                <a:moveTo>
                  <a:pt x="0" y="836"/>
                </a:moveTo>
                <a:cubicBezTo>
                  <a:pt x="224" y="930"/>
                  <a:pt x="464" y="879"/>
                  <a:pt x="696" y="863"/>
                </a:cubicBezTo>
                <a:cubicBezTo>
                  <a:pt x="961" y="846"/>
                  <a:pt x="1181" y="656"/>
                  <a:pt x="1412" y="519"/>
                </a:cubicBezTo>
                <a:cubicBezTo>
                  <a:pt x="1647" y="381"/>
                  <a:pt x="1862" y="160"/>
                  <a:pt x="2129" y="120"/>
                </a:cubicBezTo>
                <a:cubicBezTo>
                  <a:pt x="2359" y="85"/>
                  <a:pt x="2618" y="0"/>
                  <a:pt x="2824" y="148"/>
                </a:cubicBezTo>
                <a:cubicBezTo>
                  <a:pt x="3066" y="321"/>
                  <a:pt x="3286" y="531"/>
                  <a:pt x="3541" y="664"/>
                </a:cubicBezTo>
                <a:cubicBezTo>
                  <a:pt x="3771" y="783"/>
                  <a:pt x="4002" y="913"/>
                  <a:pt x="4258" y="921"/>
                </a:cubicBezTo>
                <a:lnTo>
                  <a:pt x="4482" y="950"/>
                </a:lnTo>
                <a:lnTo>
                  <a:pt x="4572" y="978"/>
                </a:lnTo>
              </a:path>
            </a:pathLst>
          </a:custGeom>
          <a:ln w="18360">
            <a:solidFill>
              <a:srgbClr val="000000"/>
            </a:solidFill>
            <a:round/>
          </a:ln>
        </p:spPr>
      </p:sp>
      <p:sp>
        <p:nvSpPr>
          <p:cNvPr id="2015" name="TextShape 31"/>
          <p:cNvSpPr txBox="1"/>
          <p:nvPr/>
        </p:nvSpPr>
        <p:spPr>
          <a:xfrm>
            <a:off x="0" y="5533560"/>
            <a:ext cx="1159560" cy="41364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1D vers: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16" name="CustomShape 32"/>
          <p:cNvSpPr/>
          <p:nvPr/>
        </p:nvSpPr>
        <p:spPr>
          <a:xfrm>
            <a:off x="1455840" y="2685240"/>
            <a:ext cx="1325160" cy="1325160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18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7" name="Freeform 33"/>
          <p:cNvSpPr/>
          <p:nvPr/>
        </p:nvSpPr>
        <p:spPr>
          <a:xfrm>
            <a:off x="1058400" y="2859480"/>
            <a:ext cx="1095480" cy="546480"/>
          </a:xfrm>
          <a:custGeom>
            <a:avLst/>
            <a:gdLst/>
            <a:ahLst/>
            <a:rect l="0" t="0" r="r" b="b"/>
            <a:pathLst>
              <a:path w="3043" h="1518">
                <a:moveTo>
                  <a:pt x="3042" y="1517"/>
                </a:moveTo>
                <a:cubicBezTo>
                  <a:pt x="2788" y="1272"/>
                  <a:pt x="2312" y="997"/>
                  <a:pt x="2009" y="821"/>
                </a:cubicBezTo>
                <a:cubicBezTo>
                  <a:pt x="1735" y="661"/>
                  <a:pt x="1601" y="516"/>
                  <a:pt x="1322" y="371"/>
                </a:cubicBezTo>
                <a:cubicBezTo>
                  <a:pt x="1047" y="228"/>
                  <a:pt x="728" y="214"/>
                  <a:pt x="449" y="80"/>
                </a:cubicBezTo>
                <a:lnTo>
                  <a:pt x="158" y="27"/>
                </a:lnTo>
                <a:lnTo>
                  <a:pt x="0" y="0"/>
                </a:lnTo>
              </a:path>
            </a:pathLst>
          </a:custGeom>
          <a:ln w="73080">
            <a:solidFill>
              <a:srgbClr val="ff00cc"/>
            </a:solidFill>
            <a:prstDash val="dash"/>
            <a:round/>
            <a:headEnd len="med" type="triangle" w="med"/>
          </a:ln>
        </p:spPr>
      </p:sp>
      <p:sp>
        <p:nvSpPr>
          <p:cNvPr id="2018" name="Line 34"/>
          <p:cNvSpPr/>
          <p:nvPr/>
        </p:nvSpPr>
        <p:spPr>
          <a:xfrm flipH="1">
            <a:off x="2226240" y="3074400"/>
            <a:ext cx="2174040" cy="20700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488880" y="1402560"/>
            <a:ext cx="8288280" cy="510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Alignment (AKA registration): 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bringing separate objects into the same space so that each location (e.g., voxel) within one object corresponds to the same location in the other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note: other software might refer to this process as “normalization,”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but not in AFNI;  too many things can be “normalized” (e.g., a vol’s brightness), so it is not descriptive enough on its own. 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793800" y="598320"/>
            <a:ext cx="777060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and its purpose(s)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Mapping and Interpolation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0" name="CustomShape 2"/>
          <p:cNvSpPr/>
          <p:nvPr/>
        </p:nvSpPr>
        <p:spPr>
          <a:xfrm>
            <a:off x="6931800" y="325620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1" name="CustomShape 3"/>
          <p:cNvSpPr/>
          <p:nvPr/>
        </p:nvSpPr>
        <p:spPr>
          <a:xfrm>
            <a:off x="7154280" y="3579840"/>
            <a:ext cx="16524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22" name="CustomShape 4"/>
          <p:cNvSpPr/>
          <p:nvPr/>
        </p:nvSpPr>
        <p:spPr>
          <a:xfrm>
            <a:off x="6931800" y="2445120"/>
            <a:ext cx="61020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3" name="CustomShape 5"/>
          <p:cNvSpPr/>
          <p:nvPr/>
        </p:nvSpPr>
        <p:spPr>
          <a:xfrm>
            <a:off x="7154280" y="2768040"/>
            <a:ext cx="16524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24" name="CustomShape 6"/>
          <p:cNvSpPr/>
          <p:nvPr/>
        </p:nvSpPr>
        <p:spPr>
          <a:xfrm>
            <a:off x="7542000" y="325548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5" name="CustomShape 7"/>
          <p:cNvSpPr/>
          <p:nvPr/>
        </p:nvSpPr>
        <p:spPr>
          <a:xfrm>
            <a:off x="7763760" y="3579120"/>
            <a:ext cx="165960" cy="164880"/>
          </a:xfrm>
          <a:prstGeom prst="ellipse">
            <a:avLst/>
          </a:prstGeom>
          <a:solidFill>
            <a:srgbClr val="cc00c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26" name="CustomShape 8"/>
          <p:cNvSpPr/>
          <p:nvPr/>
        </p:nvSpPr>
        <p:spPr>
          <a:xfrm>
            <a:off x="7542000" y="244332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7" name="CustomShape 9"/>
          <p:cNvSpPr/>
          <p:nvPr/>
        </p:nvSpPr>
        <p:spPr>
          <a:xfrm>
            <a:off x="7763760" y="276696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28" name="CustomShape 10"/>
          <p:cNvSpPr/>
          <p:nvPr/>
        </p:nvSpPr>
        <p:spPr>
          <a:xfrm>
            <a:off x="8151120" y="325368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9" name="CustomShape 11"/>
          <p:cNvSpPr/>
          <p:nvPr/>
        </p:nvSpPr>
        <p:spPr>
          <a:xfrm>
            <a:off x="8372880" y="3577320"/>
            <a:ext cx="16596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30" name="CustomShape 12"/>
          <p:cNvSpPr/>
          <p:nvPr/>
        </p:nvSpPr>
        <p:spPr>
          <a:xfrm>
            <a:off x="8151120" y="2442600"/>
            <a:ext cx="60948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1" name="CustomShape 13"/>
          <p:cNvSpPr/>
          <p:nvPr/>
        </p:nvSpPr>
        <p:spPr>
          <a:xfrm>
            <a:off x="8372880" y="2765160"/>
            <a:ext cx="16596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32" name="CustomShape 14"/>
          <p:cNvSpPr/>
          <p:nvPr/>
        </p:nvSpPr>
        <p:spPr>
          <a:xfrm>
            <a:off x="6931800" y="325548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3" name="CustomShape 15"/>
          <p:cNvSpPr/>
          <p:nvPr/>
        </p:nvSpPr>
        <p:spPr>
          <a:xfrm>
            <a:off x="7154280" y="357912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34" name="CustomShape 16"/>
          <p:cNvSpPr/>
          <p:nvPr/>
        </p:nvSpPr>
        <p:spPr>
          <a:xfrm>
            <a:off x="6931800" y="244332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5" name="CustomShape 17"/>
          <p:cNvSpPr/>
          <p:nvPr/>
        </p:nvSpPr>
        <p:spPr>
          <a:xfrm>
            <a:off x="7154280" y="276696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36" name="CustomShape 18"/>
          <p:cNvSpPr/>
          <p:nvPr/>
        </p:nvSpPr>
        <p:spPr>
          <a:xfrm>
            <a:off x="7542000" y="325368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7" name="CustomShape 19"/>
          <p:cNvSpPr/>
          <p:nvPr/>
        </p:nvSpPr>
        <p:spPr>
          <a:xfrm>
            <a:off x="7542000" y="2442600"/>
            <a:ext cx="60912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8" name="CustomShape 20"/>
          <p:cNvSpPr/>
          <p:nvPr/>
        </p:nvSpPr>
        <p:spPr>
          <a:xfrm>
            <a:off x="7763760" y="2765160"/>
            <a:ext cx="16596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39" name="CustomShape 21"/>
          <p:cNvSpPr/>
          <p:nvPr/>
        </p:nvSpPr>
        <p:spPr>
          <a:xfrm>
            <a:off x="8151120" y="3252960"/>
            <a:ext cx="609480" cy="81180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0" name="CustomShape 22"/>
          <p:cNvSpPr/>
          <p:nvPr/>
        </p:nvSpPr>
        <p:spPr>
          <a:xfrm>
            <a:off x="8372880" y="357624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41" name="CustomShape 23"/>
          <p:cNvSpPr/>
          <p:nvPr/>
        </p:nvSpPr>
        <p:spPr>
          <a:xfrm>
            <a:off x="8151120" y="244080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2" name="CustomShape 24"/>
          <p:cNvSpPr/>
          <p:nvPr/>
        </p:nvSpPr>
        <p:spPr>
          <a:xfrm>
            <a:off x="8372880" y="276444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43" name="Freeform 25"/>
          <p:cNvSpPr/>
          <p:nvPr/>
        </p:nvSpPr>
        <p:spPr>
          <a:xfrm>
            <a:off x="6915960" y="2867400"/>
            <a:ext cx="1095480" cy="546480"/>
          </a:xfrm>
          <a:custGeom>
            <a:avLst/>
            <a:gdLst/>
            <a:ahLst/>
            <a:rect l="0" t="0" r="r" b="b"/>
            <a:pathLst>
              <a:path w="3043" h="1518">
                <a:moveTo>
                  <a:pt x="3042" y="1517"/>
                </a:moveTo>
                <a:cubicBezTo>
                  <a:pt x="2788" y="1272"/>
                  <a:pt x="2312" y="997"/>
                  <a:pt x="2009" y="821"/>
                </a:cubicBezTo>
                <a:cubicBezTo>
                  <a:pt x="1735" y="661"/>
                  <a:pt x="1601" y="516"/>
                  <a:pt x="1322" y="371"/>
                </a:cubicBezTo>
                <a:cubicBezTo>
                  <a:pt x="1047" y="228"/>
                  <a:pt x="728" y="214"/>
                  <a:pt x="449" y="80"/>
                </a:cubicBezTo>
                <a:lnTo>
                  <a:pt x="158" y="27"/>
                </a:lnTo>
                <a:lnTo>
                  <a:pt x="0" y="0"/>
                </a:lnTo>
              </a:path>
            </a:pathLst>
          </a:custGeom>
          <a:ln w="73080">
            <a:solidFill>
              <a:srgbClr val="ff00cc"/>
            </a:solidFill>
            <a:prstDash val="dash"/>
            <a:round/>
            <a:headEnd len="med" type="triangle" w="med"/>
          </a:ln>
        </p:spPr>
      </p:sp>
      <p:sp>
        <p:nvSpPr>
          <p:cNvPr id="2044" name="CustomShape 26"/>
          <p:cNvSpPr/>
          <p:nvPr/>
        </p:nvSpPr>
        <p:spPr>
          <a:xfrm>
            <a:off x="6931800" y="2440800"/>
            <a:ext cx="1828800" cy="1625040"/>
          </a:xfrm>
          <a:prstGeom prst="rect">
            <a:avLst/>
          </a:prstGeom>
          <a:noFill/>
          <a:ln w="54720">
            <a:solidFill>
              <a:srgbClr val="ff950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5" name="TextShape 27"/>
          <p:cNvSpPr txBox="1"/>
          <p:nvPr/>
        </p:nvSpPr>
        <p:spPr>
          <a:xfrm>
            <a:off x="6766200" y="4160520"/>
            <a:ext cx="2143080" cy="134604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NN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= “nearest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    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neighbor”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→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preserve int values (atlases!)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6" name="CustomShape 28"/>
          <p:cNvSpPr/>
          <p:nvPr/>
        </p:nvSpPr>
        <p:spPr>
          <a:xfrm>
            <a:off x="1074240" y="325800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7" name="CustomShape 29"/>
          <p:cNvSpPr/>
          <p:nvPr/>
        </p:nvSpPr>
        <p:spPr>
          <a:xfrm>
            <a:off x="1296720" y="3581640"/>
            <a:ext cx="16524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48" name="CustomShape 30"/>
          <p:cNvSpPr/>
          <p:nvPr/>
        </p:nvSpPr>
        <p:spPr>
          <a:xfrm>
            <a:off x="1074240" y="2446920"/>
            <a:ext cx="61020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9" name="CustomShape 31"/>
          <p:cNvSpPr/>
          <p:nvPr/>
        </p:nvSpPr>
        <p:spPr>
          <a:xfrm>
            <a:off x="1296720" y="2769840"/>
            <a:ext cx="16524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50" name="CustomShape 32"/>
          <p:cNvSpPr/>
          <p:nvPr/>
        </p:nvSpPr>
        <p:spPr>
          <a:xfrm>
            <a:off x="1684440" y="325728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1" name="CustomShape 33"/>
          <p:cNvSpPr/>
          <p:nvPr/>
        </p:nvSpPr>
        <p:spPr>
          <a:xfrm>
            <a:off x="1906200" y="358092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52" name="CustomShape 34"/>
          <p:cNvSpPr/>
          <p:nvPr/>
        </p:nvSpPr>
        <p:spPr>
          <a:xfrm>
            <a:off x="1684440" y="244512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3" name="CustomShape 35"/>
          <p:cNvSpPr/>
          <p:nvPr/>
        </p:nvSpPr>
        <p:spPr>
          <a:xfrm>
            <a:off x="1906200" y="276876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54" name="CustomShape 36"/>
          <p:cNvSpPr/>
          <p:nvPr/>
        </p:nvSpPr>
        <p:spPr>
          <a:xfrm>
            <a:off x="2293560" y="325548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5" name="CustomShape 37"/>
          <p:cNvSpPr/>
          <p:nvPr/>
        </p:nvSpPr>
        <p:spPr>
          <a:xfrm>
            <a:off x="2515320" y="3579120"/>
            <a:ext cx="16596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56" name="CustomShape 38"/>
          <p:cNvSpPr/>
          <p:nvPr/>
        </p:nvSpPr>
        <p:spPr>
          <a:xfrm>
            <a:off x="2293560" y="2444400"/>
            <a:ext cx="60948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7" name="CustomShape 39"/>
          <p:cNvSpPr/>
          <p:nvPr/>
        </p:nvSpPr>
        <p:spPr>
          <a:xfrm>
            <a:off x="2515320" y="2766960"/>
            <a:ext cx="16596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58" name="CustomShape 40"/>
          <p:cNvSpPr/>
          <p:nvPr/>
        </p:nvSpPr>
        <p:spPr>
          <a:xfrm>
            <a:off x="1074240" y="325728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9" name="CustomShape 41"/>
          <p:cNvSpPr/>
          <p:nvPr/>
        </p:nvSpPr>
        <p:spPr>
          <a:xfrm>
            <a:off x="1296720" y="358092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60" name="CustomShape 42"/>
          <p:cNvSpPr/>
          <p:nvPr/>
        </p:nvSpPr>
        <p:spPr>
          <a:xfrm>
            <a:off x="1074240" y="244512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1" name="CustomShape 43"/>
          <p:cNvSpPr/>
          <p:nvPr/>
        </p:nvSpPr>
        <p:spPr>
          <a:xfrm>
            <a:off x="1296720" y="276876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62" name="CustomShape 44"/>
          <p:cNvSpPr/>
          <p:nvPr/>
        </p:nvSpPr>
        <p:spPr>
          <a:xfrm>
            <a:off x="1684440" y="325548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3" name="CustomShape 45"/>
          <p:cNvSpPr/>
          <p:nvPr/>
        </p:nvSpPr>
        <p:spPr>
          <a:xfrm>
            <a:off x="1684440" y="2444400"/>
            <a:ext cx="60912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4" name="CustomShape 46"/>
          <p:cNvSpPr/>
          <p:nvPr/>
        </p:nvSpPr>
        <p:spPr>
          <a:xfrm>
            <a:off x="1906200" y="2766960"/>
            <a:ext cx="16596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65" name="CustomShape 47"/>
          <p:cNvSpPr/>
          <p:nvPr/>
        </p:nvSpPr>
        <p:spPr>
          <a:xfrm>
            <a:off x="2293560" y="3254760"/>
            <a:ext cx="609480" cy="81180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6" name="CustomShape 48"/>
          <p:cNvSpPr/>
          <p:nvPr/>
        </p:nvSpPr>
        <p:spPr>
          <a:xfrm>
            <a:off x="2515320" y="357804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67" name="CustomShape 49"/>
          <p:cNvSpPr/>
          <p:nvPr/>
        </p:nvSpPr>
        <p:spPr>
          <a:xfrm>
            <a:off x="2293560" y="244260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8" name="CustomShape 50"/>
          <p:cNvSpPr/>
          <p:nvPr/>
        </p:nvSpPr>
        <p:spPr>
          <a:xfrm>
            <a:off x="2515320" y="276624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69" name="CustomShape 51"/>
          <p:cNvSpPr/>
          <p:nvPr/>
        </p:nvSpPr>
        <p:spPr>
          <a:xfrm>
            <a:off x="1074240" y="2442600"/>
            <a:ext cx="1828800" cy="1625040"/>
          </a:xfrm>
          <a:prstGeom prst="rect">
            <a:avLst/>
          </a:prstGeom>
          <a:noFill/>
          <a:ln w="54720">
            <a:solidFill>
              <a:srgbClr val="ff950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0" name="CustomShape 52"/>
          <p:cNvSpPr/>
          <p:nvPr/>
        </p:nvSpPr>
        <p:spPr>
          <a:xfrm>
            <a:off x="3824280" y="325800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1" name="CustomShape 53"/>
          <p:cNvSpPr/>
          <p:nvPr/>
        </p:nvSpPr>
        <p:spPr>
          <a:xfrm>
            <a:off x="4046760" y="3581640"/>
            <a:ext cx="16524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72" name="CustomShape 54"/>
          <p:cNvSpPr/>
          <p:nvPr/>
        </p:nvSpPr>
        <p:spPr>
          <a:xfrm>
            <a:off x="3824280" y="2446920"/>
            <a:ext cx="61020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3" name="CustomShape 55"/>
          <p:cNvSpPr/>
          <p:nvPr/>
        </p:nvSpPr>
        <p:spPr>
          <a:xfrm>
            <a:off x="4046760" y="2769840"/>
            <a:ext cx="165240" cy="16560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74" name="CustomShape 56"/>
          <p:cNvSpPr/>
          <p:nvPr/>
        </p:nvSpPr>
        <p:spPr>
          <a:xfrm>
            <a:off x="4434480" y="325728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5" name="CustomShape 57"/>
          <p:cNvSpPr/>
          <p:nvPr/>
        </p:nvSpPr>
        <p:spPr>
          <a:xfrm>
            <a:off x="4645800" y="359136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76" name="CustomShape 58"/>
          <p:cNvSpPr/>
          <p:nvPr/>
        </p:nvSpPr>
        <p:spPr>
          <a:xfrm>
            <a:off x="5043600" y="325548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7" name="CustomShape 59"/>
          <p:cNvSpPr/>
          <p:nvPr/>
        </p:nvSpPr>
        <p:spPr>
          <a:xfrm>
            <a:off x="3824280" y="325728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8" name="CustomShape 60"/>
          <p:cNvSpPr/>
          <p:nvPr/>
        </p:nvSpPr>
        <p:spPr>
          <a:xfrm>
            <a:off x="4046760" y="358092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79" name="CustomShape 61"/>
          <p:cNvSpPr/>
          <p:nvPr/>
        </p:nvSpPr>
        <p:spPr>
          <a:xfrm>
            <a:off x="3824280" y="2445120"/>
            <a:ext cx="61020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0" name="CustomShape 62"/>
          <p:cNvSpPr/>
          <p:nvPr/>
        </p:nvSpPr>
        <p:spPr>
          <a:xfrm>
            <a:off x="4046760" y="2768760"/>
            <a:ext cx="16524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81" name="CustomShape 63"/>
          <p:cNvSpPr/>
          <p:nvPr/>
        </p:nvSpPr>
        <p:spPr>
          <a:xfrm>
            <a:off x="4434480" y="3255480"/>
            <a:ext cx="60912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2" name="CustomShape 64"/>
          <p:cNvSpPr/>
          <p:nvPr/>
        </p:nvSpPr>
        <p:spPr>
          <a:xfrm>
            <a:off x="4434480" y="2444400"/>
            <a:ext cx="609120" cy="81108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3" name="CustomShape 65"/>
          <p:cNvSpPr/>
          <p:nvPr/>
        </p:nvSpPr>
        <p:spPr>
          <a:xfrm>
            <a:off x="4645800" y="2777400"/>
            <a:ext cx="165960" cy="16596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84" name="CustomShape 66"/>
          <p:cNvSpPr/>
          <p:nvPr/>
        </p:nvSpPr>
        <p:spPr>
          <a:xfrm>
            <a:off x="5043600" y="3254760"/>
            <a:ext cx="609480" cy="81180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5" name="CustomShape 67"/>
          <p:cNvSpPr/>
          <p:nvPr/>
        </p:nvSpPr>
        <p:spPr>
          <a:xfrm>
            <a:off x="5254920" y="358848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86" name="CustomShape 68"/>
          <p:cNvSpPr/>
          <p:nvPr/>
        </p:nvSpPr>
        <p:spPr>
          <a:xfrm>
            <a:off x="5043600" y="2442600"/>
            <a:ext cx="609480" cy="81216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7" name="CustomShape 69"/>
          <p:cNvSpPr/>
          <p:nvPr/>
        </p:nvSpPr>
        <p:spPr>
          <a:xfrm>
            <a:off x="5254920" y="2776680"/>
            <a:ext cx="165960" cy="164880"/>
          </a:xfrm>
          <a:prstGeom prst="ellipse">
            <a:avLst/>
          </a:prstGeom>
          <a:solidFill>
            <a:srgbClr val="33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88" name="CustomShape 70"/>
          <p:cNvSpPr/>
          <p:nvPr/>
        </p:nvSpPr>
        <p:spPr>
          <a:xfrm>
            <a:off x="3824280" y="2442600"/>
            <a:ext cx="1828800" cy="1625040"/>
          </a:xfrm>
          <a:prstGeom prst="rect">
            <a:avLst/>
          </a:prstGeom>
          <a:noFill/>
          <a:ln w="54720">
            <a:solidFill>
              <a:srgbClr val="ff950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9" name="TextShape 71"/>
          <p:cNvSpPr txBox="1"/>
          <p:nvPr/>
        </p:nvSpPr>
        <p:spPr>
          <a:xfrm>
            <a:off x="3562560" y="4162320"/>
            <a:ext cx="3067200" cy="134604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wsinc5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= “sinc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         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function”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→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preserve edges and sharpness (some ringing)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0" name="CustomShape 72"/>
          <p:cNvSpPr/>
          <p:nvPr/>
        </p:nvSpPr>
        <p:spPr>
          <a:xfrm>
            <a:off x="7542000" y="3256200"/>
            <a:ext cx="609120" cy="808560"/>
          </a:xfrm>
          <a:prstGeom prst="rect">
            <a:avLst/>
          </a:prstGeom>
          <a:noFill/>
          <a:ln w="36720">
            <a:solidFill>
              <a:srgbClr val="cc00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91" name="CustomShape 73"/>
          <p:cNvSpPr/>
          <p:nvPr/>
        </p:nvSpPr>
        <p:spPr>
          <a:xfrm>
            <a:off x="1684440" y="2444400"/>
            <a:ext cx="1218600" cy="1625760"/>
          </a:xfrm>
          <a:prstGeom prst="rect">
            <a:avLst/>
          </a:prstGeom>
          <a:noFill/>
          <a:ln w="36720">
            <a:solidFill>
              <a:srgbClr val="cc00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92" name="CustomShape 74"/>
          <p:cNvSpPr/>
          <p:nvPr/>
        </p:nvSpPr>
        <p:spPr>
          <a:xfrm>
            <a:off x="4434480" y="2440800"/>
            <a:ext cx="1218600" cy="1625760"/>
          </a:xfrm>
          <a:prstGeom prst="rect">
            <a:avLst/>
          </a:prstGeom>
          <a:noFill/>
          <a:ln w="36720">
            <a:solidFill>
              <a:srgbClr val="cc00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93" name="Group 75"/>
          <p:cNvGrpSpPr/>
          <p:nvPr/>
        </p:nvGrpSpPr>
        <p:grpSpPr>
          <a:xfrm>
            <a:off x="4091040" y="2576160"/>
            <a:ext cx="1562040" cy="1494000"/>
            <a:chOff x="4091040" y="2576160"/>
            <a:chExt cx="1562040" cy="1494000"/>
          </a:xfrm>
        </p:grpSpPr>
        <p:sp>
          <p:nvSpPr>
            <p:cNvPr id="2094" name="CustomShape 76"/>
            <p:cNvSpPr/>
            <p:nvPr/>
          </p:nvSpPr>
          <p:spPr>
            <a:xfrm>
              <a:off x="4373640" y="2871360"/>
              <a:ext cx="987120" cy="932400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</a:gradFill>
            <a:ln w="18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5" name="CustomShape 77"/>
            <p:cNvSpPr/>
            <p:nvPr/>
          </p:nvSpPr>
          <p:spPr>
            <a:xfrm>
              <a:off x="4091040" y="2576160"/>
              <a:ext cx="1562040" cy="1494000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</a:gradFill>
            <a:ln w="18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6" name="CustomShape 78"/>
            <p:cNvSpPr/>
            <p:nvPr/>
          </p:nvSpPr>
          <p:spPr>
            <a:xfrm>
              <a:off x="4622400" y="3106800"/>
              <a:ext cx="489240" cy="461880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</a:gradFill>
            <a:ln w="18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7" name="CustomShape 79"/>
            <p:cNvSpPr/>
            <p:nvPr/>
          </p:nvSpPr>
          <p:spPr>
            <a:xfrm>
              <a:off x="4712760" y="3192120"/>
              <a:ext cx="308880" cy="291600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</a:gradFill>
            <a:ln w="18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8" name="CustomShape 80"/>
            <p:cNvSpPr/>
            <p:nvPr/>
          </p:nvSpPr>
          <p:spPr>
            <a:xfrm>
              <a:off x="4830840" y="3303360"/>
              <a:ext cx="63720" cy="60120"/>
            </a:xfrm>
            <a:prstGeom prst="ellipse">
              <a:avLst/>
            </a:prstGeom>
            <a:solidFill>
              <a:srgbClr val="ff00ff"/>
            </a:solidFill>
            <a:ln w="183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99" name="Freeform 81"/>
          <p:cNvSpPr/>
          <p:nvPr/>
        </p:nvSpPr>
        <p:spPr>
          <a:xfrm>
            <a:off x="1229400" y="5603400"/>
            <a:ext cx="1646280" cy="352440"/>
          </a:xfrm>
          <a:custGeom>
            <a:avLst/>
            <a:gdLst/>
            <a:ahLst/>
            <a:rect l="0" t="0" r="r" b="b"/>
            <a:pathLst>
              <a:path w="4573" h="979">
                <a:moveTo>
                  <a:pt x="0" y="836"/>
                </a:moveTo>
                <a:cubicBezTo>
                  <a:pt x="224" y="930"/>
                  <a:pt x="464" y="879"/>
                  <a:pt x="696" y="863"/>
                </a:cubicBezTo>
                <a:cubicBezTo>
                  <a:pt x="961" y="846"/>
                  <a:pt x="1181" y="656"/>
                  <a:pt x="1412" y="519"/>
                </a:cubicBezTo>
                <a:cubicBezTo>
                  <a:pt x="1647" y="381"/>
                  <a:pt x="1862" y="160"/>
                  <a:pt x="2129" y="120"/>
                </a:cubicBezTo>
                <a:cubicBezTo>
                  <a:pt x="2359" y="85"/>
                  <a:pt x="2618" y="0"/>
                  <a:pt x="2824" y="148"/>
                </a:cubicBezTo>
                <a:cubicBezTo>
                  <a:pt x="3066" y="321"/>
                  <a:pt x="3286" y="531"/>
                  <a:pt x="3541" y="664"/>
                </a:cubicBezTo>
                <a:cubicBezTo>
                  <a:pt x="3771" y="783"/>
                  <a:pt x="4002" y="913"/>
                  <a:pt x="4258" y="921"/>
                </a:cubicBezTo>
                <a:lnTo>
                  <a:pt x="4482" y="950"/>
                </a:lnTo>
                <a:lnTo>
                  <a:pt x="4572" y="978"/>
                </a:lnTo>
              </a:path>
            </a:pathLst>
          </a:custGeom>
          <a:ln w="18360">
            <a:solidFill>
              <a:srgbClr val="000000"/>
            </a:solidFill>
            <a:round/>
          </a:ln>
        </p:spPr>
      </p:sp>
      <p:grpSp>
        <p:nvGrpSpPr>
          <p:cNvPr id="2100" name="Group 82"/>
          <p:cNvGrpSpPr/>
          <p:nvPr/>
        </p:nvGrpSpPr>
        <p:grpSpPr>
          <a:xfrm>
            <a:off x="7224120" y="5587920"/>
            <a:ext cx="1439280" cy="403920"/>
            <a:chOff x="7224120" y="5587920"/>
            <a:chExt cx="1439280" cy="403920"/>
          </a:xfrm>
        </p:grpSpPr>
        <p:sp>
          <p:nvSpPr>
            <p:cNvPr id="2101" name="Line 83"/>
            <p:cNvSpPr/>
            <p:nvPr/>
          </p:nvSpPr>
          <p:spPr>
            <a:xfrm>
              <a:off x="7224120" y="5991840"/>
              <a:ext cx="517680" cy="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2" name="Line 84"/>
            <p:cNvSpPr/>
            <p:nvPr/>
          </p:nvSpPr>
          <p:spPr>
            <a:xfrm flipH="1">
              <a:off x="7741800" y="5587920"/>
              <a:ext cx="10440" cy="40392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3" name="Line 85"/>
            <p:cNvSpPr/>
            <p:nvPr/>
          </p:nvSpPr>
          <p:spPr>
            <a:xfrm>
              <a:off x="7752600" y="5587920"/>
              <a:ext cx="455040" cy="1044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4" name="Line 86"/>
            <p:cNvSpPr/>
            <p:nvPr/>
          </p:nvSpPr>
          <p:spPr>
            <a:xfrm flipV="1">
              <a:off x="8197200" y="5598720"/>
              <a:ext cx="10440" cy="37224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5" name="Line 87"/>
            <p:cNvSpPr/>
            <p:nvPr/>
          </p:nvSpPr>
          <p:spPr>
            <a:xfrm>
              <a:off x="8197560" y="5970960"/>
              <a:ext cx="465840" cy="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106" name="Freeform 88"/>
          <p:cNvSpPr/>
          <p:nvPr/>
        </p:nvSpPr>
        <p:spPr>
          <a:xfrm>
            <a:off x="3926520" y="5511600"/>
            <a:ext cx="1944720" cy="489960"/>
          </a:xfrm>
          <a:custGeom>
            <a:avLst/>
            <a:gdLst/>
            <a:ahLst/>
            <a:rect l="0" t="0" r="r" b="b"/>
            <a:pathLst>
              <a:path w="5402" h="1361">
                <a:moveTo>
                  <a:pt x="0" y="1105"/>
                </a:moveTo>
                <a:cubicBezTo>
                  <a:pt x="44" y="1124"/>
                  <a:pt x="94" y="1116"/>
                  <a:pt x="141" y="1096"/>
                </a:cubicBezTo>
                <a:cubicBezTo>
                  <a:pt x="189" y="1075"/>
                  <a:pt x="231" y="1043"/>
                  <a:pt x="281" y="1032"/>
                </a:cubicBezTo>
                <a:cubicBezTo>
                  <a:pt x="341" y="1019"/>
                  <a:pt x="381" y="1081"/>
                  <a:pt x="395" y="1127"/>
                </a:cubicBezTo>
                <a:cubicBezTo>
                  <a:pt x="416" y="1193"/>
                  <a:pt x="487" y="1178"/>
                  <a:pt x="527" y="1155"/>
                </a:cubicBezTo>
                <a:cubicBezTo>
                  <a:pt x="579" y="1125"/>
                  <a:pt x="623" y="1080"/>
                  <a:pt x="662" y="1037"/>
                </a:cubicBezTo>
                <a:cubicBezTo>
                  <a:pt x="700" y="996"/>
                  <a:pt x="753" y="981"/>
                  <a:pt x="803" y="968"/>
                </a:cubicBezTo>
                <a:cubicBezTo>
                  <a:pt x="857" y="956"/>
                  <a:pt x="898" y="1009"/>
                  <a:pt x="917" y="1055"/>
                </a:cubicBezTo>
                <a:cubicBezTo>
                  <a:pt x="937" y="1103"/>
                  <a:pt x="956" y="1158"/>
                  <a:pt x="1003" y="1191"/>
                </a:cubicBezTo>
                <a:cubicBezTo>
                  <a:pt x="1046" y="1221"/>
                  <a:pt x="1112" y="1214"/>
                  <a:pt x="1144" y="1164"/>
                </a:cubicBezTo>
                <a:cubicBezTo>
                  <a:pt x="1173" y="1119"/>
                  <a:pt x="1178" y="1068"/>
                  <a:pt x="1198" y="1023"/>
                </a:cubicBezTo>
                <a:cubicBezTo>
                  <a:pt x="1219" y="975"/>
                  <a:pt x="1214" y="912"/>
                  <a:pt x="1262" y="882"/>
                </a:cubicBezTo>
                <a:cubicBezTo>
                  <a:pt x="1304" y="856"/>
                  <a:pt x="1361" y="879"/>
                  <a:pt x="1402" y="905"/>
                </a:cubicBezTo>
                <a:cubicBezTo>
                  <a:pt x="1448" y="934"/>
                  <a:pt x="1471" y="987"/>
                  <a:pt x="1493" y="1037"/>
                </a:cubicBezTo>
                <a:cubicBezTo>
                  <a:pt x="1512" y="1081"/>
                  <a:pt x="1541" y="1124"/>
                  <a:pt x="1548" y="1173"/>
                </a:cubicBezTo>
                <a:cubicBezTo>
                  <a:pt x="1556" y="1229"/>
                  <a:pt x="1601" y="1269"/>
                  <a:pt x="1643" y="1300"/>
                </a:cubicBezTo>
                <a:cubicBezTo>
                  <a:pt x="1680" y="1327"/>
                  <a:pt x="1728" y="1360"/>
                  <a:pt x="1784" y="1341"/>
                </a:cubicBezTo>
                <a:cubicBezTo>
                  <a:pt x="1843" y="1321"/>
                  <a:pt x="1885" y="1276"/>
                  <a:pt x="1920" y="1232"/>
                </a:cubicBezTo>
                <a:cubicBezTo>
                  <a:pt x="1954" y="1188"/>
                  <a:pt x="1982" y="1137"/>
                  <a:pt x="2006" y="1087"/>
                </a:cubicBezTo>
                <a:cubicBezTo>
                  <a:pt x="2028" y="1040"/>
                  <a:pt x="2058" y="993"/>
                  <a:pt x="2079" y="946"/>
                </a:cubicBezTo>
                <a:cubicBezTo>
                  <a:pt x="2102" y="895"/>
                  <a:pt x="2134" y="848"/>
                  <a:pt x="2151" y="796"/>
                </a:cubicBezTo>
                <a:cubicBezTo>
                  <a:pt x="2167" y="746"/>
                  <a:pt x="2194" y="699"/>
                  <a:pt x="2215" y="651"/>
                </a:cubicBezTo>
                <a:cubicBezTo>
                  <a:pt x="2234" y="606"/>
                  <a:pt x="2252" y="558"/>
                  <a:pt x="2265" y="510"/>
                </a:cubicBezTo>
                <a:cubicBezTo>
                  <a:pt x="2278" y="462"/>
                  <a:pt x="2290" y="416"/>
                  <a:pt x="2301" y="370"/>
                </a:cubicBezTo>
                <a:cubicBezTo>
                  <a:pt x="2313" y="321"/>
                  <a:pt x="2332" y="273"/>
                  <a:pt x="2355" y="229"/>
                </a:cubicBezTo>
                <a:cubicBezTo>
                  <a:pt x="2379" y="181"/>
                  <a:pt x="2406" y="133"/>
                  <a:pt x="2442" y="93"/>
                </a:cubicBezTo>
                <a:cubicBezTo>
                  <a:pt x="2478" y="53"/>
                  <a:pt x="2527" y="29"/>
                  <a:pt x="2578" y="16"/>
                </a:cubicBezTo>
                <a:cubicBezTo>
                  <a:pt x="2625" y="4"/>
                  <a:pt x="2685" y="0"/>
                  <a:pt x="2714" y="56"/>
                </a:cubicBezTo>
                <a:cubicBezTo>
                  <a:pt x="2737" y="100"/>
                  <a:pt x="2761" y="146"/>
                  <a:pt x="2778" y="193"/>
                </a:cubicBezTo>
                <a:cubicBezTo>
                  <a:pt x="2793" y="236"/>
                  <a:pt x="2809" y="283"/>
                  <a:pt x="2818" y="329"/>
                </a:cubicBezTo>
                <a:cubicBezTo>
                  <a:pt x="2828" y="376"/>
                  <a:pt x="2841" y="424"/>
                  <a:pt x="2840" y="474"/>
                </a:cubicBezTo>
                <a:cubicBezTo>
                  <a:pt x="2841" y="521"/>
                  <a:pt x="2861" y="567"/>
                  <a:pt x="2864" y="615"/>
                </a:cubicBezTo>
                <a:cubicBezTo>
                  <a:pt x="2867" y="661"/>
                  <a:pt x="2881" y="707"/>
                  <a:pt x="2882" y="755"/>
                </a:cubicBezTo>
                <a:cubicBezTo>
                  <a:pt x="2883" y="806"/>
                  <a:pt x="2910" y="852"/>
                  <a:pt x="2909" y="905"/>
                </a:cubicBezTo>
                <a:cubicBezTo>
                  <a:pt x="2909" y="950"/>
                  <a:pt x="2919" y="995"/>
                  <a:pt x="2923" y="1041"/>
                </a:cubicBezTo>
                <a:cubicBezTo>
                  <a:pt x="2927" y="1087"/>
                  <a:pt x="2930" y="1135"/>
                  <a:pt x="2941" y="1182"/>
                </a:cubicBezTo>
                <a:cubicBezTo>
                  <a:pt x="2952" y="1229"/>
                  <a:pt x="2973" y="1289"/>
                  <a:pt x="3027" y="1304"/>
                </a:cubicBezTo>
                <a:cubicBezTo>
                  <a:pt x="3071" y="1316"/>
                  <a:pt x="3123" y="1310"/>
                  <a:pt x="3163" y="1277"/>
                </a:cubicBezTo>
                <a:cubicBezTo>
                  <a:pt x="3210" y="1238"/>
                  <a:pt x="3238" y="1185"/>
                  <a:pt x="3268" y="1136"/>
                </a:cubicBezTo>
                <a:cubicBezTo>
                  <a:pt x="3293" y="1094"/>
                  <a:pt x="3298" y="1042"/>
                  <a:pt x="3313" y="996"/>
                </a:cubicBezTo>
                <a:cubicBezTo>
                  <a:pt x="3330" y="943"/>
                  <a:pt x="3352" y="885"/>
                  <a:pt x="3400" y="855"/>
                </a:cubicBezTo>
                <a:cubicBezTo>
                  <a:pt x="3435" y="832"/>
                  <a:pt x="3495" y="791"/>
                  <a:pt x="3535" y="841"/>
                </a:cubicBezTo>
                <a:cubicBezTo>
                  <a:pt x="3567" y="882"/>
                  <a:pt x="3582" y="935"/>
                  <a:pt x="3613" y="978"/>
                </a:cubicBezTo>
                <a:cubicBezTo>
                  <a:pt x="3643" y="1020"/>
                  <a:pt x="3691" y="1054"/>
                  <a:pt x="3749" y="1055"/>
                </a:cubicBezTo>
                <a:cubicBezTo>
                  <a:pt x="3802" y="1056"/>
                  <a:pt x="3856" y="1066"/>
                  <a:pt x="3908" y="1077"/>
                </a:cubicBezTo>
                <a:cubicBezTo>
                  <a:pt x="3971" y="1091"/>
                  <a:pt x="4022" y="1044"/>
                  <a:pt x="4048" y="1000"/>
                </a:cubicBezTo>
                <a:cubicBezTo>
                  <a:pt x="4075" y="956"/>
                  <a:pt x="4086" y="887"/>
                  <a:pt x="4144" y="878"/>
                </a:cubicBezTo>
                <a:cubicBezTo>
                  <a:pt x="4189" y="871"/>
                  <a:pt x="4248" y="888"/>
                  <a:pt x="4266" y="946"/>
                </a:cubicBezTo>
                <a:cubicBezTo>
                  <a:pt x="4282" y="997"/>
                  <a:pt x="4320" y="1052"/>
                  <a:pt x="4380" y="1068"/>
                </a:cubicBezTo>
                <a:cubicBezTo>
                  <a:pt x="4427" y="1080"/>
                  <a:pt x="4480" y="1076"/>
                  <a:pt x="4525" y="1055"/>
                </a:cubicBezTo>
                <a:cubicBezTo>
                  <a:pt x="4572" y="1032"/>
                  <a:pt x="4624" y="1015"/>
                  <a:pt x="4670" y="987"/>
                </a:cubicBezTo>
                <a:cubicBezTo>
                  <a:pt x="4712" y="961"/>
                  <a:pt x="4764" y="938"/>
                  <a:pt x="4815" y="950"/>
                </a:cubicBezTo>
                <a:cubicBezTo>
                  <a:pt x="4877" y="965"/>
                  <a:pt x="4910" y="1027"/>
                  <a:pt x="4960" y="1064"/>
                </a:cubicBezTo>
                <a:cubicBezTo>
                  <a:pt x="5000" y="1094"/>
                  <a:pt x="5053" y="1124"/>
                  <a:pt x="5106" y="1105"/>
                </a:cubicBezTo>
                <a:cubicBezTo>
                  <a:pt x="5151" y="1089"/>
                  <a:pt x="5196" y="1072"/>
                  <a:pt x="5247" y="1068"/>
                </a:cubicBezTo>
                <a:cubicBezTo>
                  <a:pt x="5299" y="1064"/>
                  <a:pt x="5359" y="1072"/>
                  <a:pt x="5392" y="1118"/>
                </a:cubicBezTo>
                <a:lnTo>
                  <a:pt x="5401" y="1123"/>
                </a:lnTo>
              </a:path>
            </a:pathLst>
          </a:custGeom>
          <a:ln w="18360">
            <a:solidFill>
              <a:srgbClr val="000000"/>
            </a:solidFill>
            <a:round/>
          </a:ln>
        </p:spPr>
      </p:sp>
      <p:sp>
        <p:nvSpPr>
          <p:cNvPr id="2107" name="TextShape 89"/>
          <p:cNvSpPr txBox="1"/>
          <p:nvPr/>
        </p:nvSpPr>
        <p:spPr>
          <a:xfrm>
            <a:off x="0" y="5543280"/>
            <a:ext cx="1159560" cy="41364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1D vers: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8" name="CustomShape 90"/>
          <p:cNvSpPr/>
          <p:nvPr/>
        </p:nvSpPr>
        <p:spPr>
          <a:xfrm>
            <a:off x="1455840" y="2694960"/>
            <a:ext cx="1325160" cy="1325160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18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9" name="Freeform 91"/>
          <p:cNvSpPr/>
          <p:nvPr/>
        </p:nvSpPr>
        <p:spPr>
          <a:xfrm>
            <a:off x="3808440" y="2869200"/>
            <a:ext cx="1095480" cy="494640"/>
          </a:xfrm>
          <a:custGeom>
            <a:avLst/>
            <a:gdLst/>
            <a:ahLst/>
            <a:rect l="0" t="0" r="r" b="b"/>
            <a:pathLst>
              <a:path w="3043" h="1374">
                <a:moveTo>
                  <a:pt x="3042" y="1373"/>
                </a:moveTo>
                <a:cubicBezTo>
                  <a:pt x="2788" y="1128"/>
                  <a:pt x="2312" y="997"/>
                  <a:pt x="2010" y="821"/>
                </a:cubicBezTo>
                <a:cubicBezTo>
                  <a:pt x="1735" y="661"/>
                  <a:pt x="1601" y="516"/>
                  <a:pt x="1322" y="371"/>
                </a:cubicBezTo>
                <a:cubicBezTo>
                  <a:pt x="1047" y="228"/>
                  <a:pt x="728" y="213"/>
                  <a:pt x="449" y="80"/>
                </a:cubicBezTo>
                <a:lnTo>
                  <a:pt x="158" y="27"/>
                </a:lnTo>
                <a:lnTo>
                  <a:pt x="0" y="0"/>
                </a:lnTo>
              </a:path>
            </a:pathLst>
          </a:custGeom>
          <a:ln w="73080">
            <a:solidFill>
              <a:srgbClr val="ff00cc"/>
            </a:solidFill>
            <a:prstDash val="dash"/>
            <a:round/>
            <a:headEnd len="med" type="triangle" w="med"/>
          </a:ln>
        </p:spPr>
      </p:sp>
      <p:sp>
        <p:nvSpPr>
          <p:cNvPr id="2110" name="Freeform 92"/>
          <p:cNvSpPr/>
          <p:nvPr/>
        </p:nvSpPr>
        <p:spPr>
          <a:xfrm>
            <a:off x="1058400" y="2869200"/>
            <a:ext cx="1095480" cy="546480"/>
          </a:xfrm>
          <a:custGeom>
            <a:avLst/>
            <a:gdLst/>
            <a:ahLst/>
            <a:rect l="0" t="0" r="r" b="b"/>
            <a:pathLst>
              <a:path w="3043" h="1518">
                <a:moveTo>
                  <a:pt x="3042" y="1517"/>
                </a:moveTo>
                <a:cubicBezTo>
                  <a:pt x="2788" y="1272"/>
                  <a:pt x="2312" y="997"/>
                  <a:pt x="2009" y="821"/>
                </a:cubicBezTo>
                <a:cubicBezTo>
                  <a:pt x="1735" y="661"/>
                  <a:pt x="1601" y="516"/>
                  <a:pt x="1322" y="371"/>
                </a:cubicBezTo>
                <a:cubicBezTo>
                  <a:pt x="1047" y="228"/>
                  <a:pt x="728" y="214"/>
                  <a:pt x="449" y="80"/>
                </a:cubicBezTo>
                <a:lnTo>
                  <a:pt x="158" y="27"/>
                </a:lnTo>
                <a:lnTo>
                  <a:pt x="0" y="0"/>
                </a:lnTo>
              </a:path>
            </a:pathLst>
          </a:custGeom>
          <a:ln w="73080">
            <a:solidFill>
              <a:srgbClr val="ff00cc"/>
            </a:solidFill>
            <a:prstDash val="dash"/>
            <a:round/>
            <a:headEnd len="med" type="triangle" w="med"/>
          </a:ln>
        </p:spPr>
      </p:sp>
      <p:sp>
        <p:nvSpPr>
          <p:cNvPr id="2111" name="TextShape 93"/>
          <p:cNvSpPr txBox="1"/>
          <p:nvPr/>
        </p:nvSpPr>
        <p:spPr>
          <a:xfrm>
            <a:off x="620640" y="4152960"/>
            <a:ext cx="2736000" cy="134604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Cu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= “cubic Lagrange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    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polynomial”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→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decent interp (bit of smoothing)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2" name="TextShape 94"/>
          <p:cNvSpPr txBox="1"/>
          <p:nvPr/>
        </p:nvSpPr>
        <p:spPr>
          <a:xfrm>
            <a:off x="1780920" y="1452960"/>
            <a:ext cx="5803920" cy="73620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Where exactly to pull data from?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Choose with interpolation (or resampling) mode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3" name="TextShape 95"/>
          <p:cNvSpPr txBox="1"/>
          <p:nvPr/>
        </p:nvSpPr>
        <p:spPr>
          <a:xfrm>
            <a:off x="309960" y="6390360"/>
            <a:ext cx="8582040" cy="43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(There are other modes, such as linear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Li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, etc.; see program help files.)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Applying transformations: moving ROIs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5" name="TextShape 2"/>
          <p:cNvSpPr txBox="1"/>
          <p:nvPr/>
        </p:nvSpPr>
        <p:spPr>
          <a:xfrm>
            <a:off x="304200" y="1269720"/>
            <a:ext cx="8287200" cy="92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How can we move ROIs between spaces?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16" name="" descr=""/>
          <p:cNvPicPr/>
          <p:nvPr/>
        </p:nvPicPr>
        <p:blipFill>
          <a:blip r:embed="rId1"/>
          <a:stretch/>
        </p:blipFill>
        <p:spPr>
          <a:xfrm>
            <a:off x="648720" y="2421000"/>
            <a:ext cx="2091960" cy="2092680"/>
          </a:xfrm>
          <a:prstGeom prst="rect">
            <a:avLst/>
          </a:prstGeom>
          <a:ln>
            <a:noFill/>
          </a:ln>
        </p:spPr>
      </p:pic>
      <p:pic>
        <p:nvPicPr>
          <p:cNvPr id="2117" name="" descr=""/>
          <p:cNvPicPr/>
          <p:nvPr/>
        </p:nvPicPr>
        <p:blipFill>
          <a:blip r:embed="rId2"/>
          <a:stretch/>
        </p:blipFill>
        <p:spPr>
          <a:xfrm>
            <a:off x="2913840" y="2419920"/>
            <a:ext cx="2091960" cy="2092680"/>
          </a:xfrm>
          <a:prstGeom prst="rect">
            <a:avLst/>
          </a:prstGeom>
          <a:ln>
            <a:noFill/>
          </a:ln>
        </p:spPr>
      </p:pic>
      <p:pic>
        <p:nvPicPr>
          <p:cNvPr id="2118" name="" descr=""/>
          <p:cNvPicPr/>
          <p:nvPr/>
        </p:nvPicPr>
        <p:blipFill>
          <a:blip r:embed="rId3"/>
          <a:stretch/>
        </p:blipFill>
        <p:spPr>
          <a:xfrm>
            <a:off x="657720" y="4598280"/>
            <a:ext cx="1760760" cy="2092680"/>
          </a:xfrm>
          <a:prstGeom prst="rect">
            <a:avLst/>
          </a:prstGeom>
          <a:ln>
            <a:noFill/>
          </a:ln>
        </p:spPr>
      </p:pic>
      <p:sp>
        <p:nvSpPr>
          <p:cNvPr id="2119" name="TextShape 3"/>
          <p:cNvSpPr txBox="1"/>
          <p:nvPr/>
        </p:nvSpPr>
        <p:spPr>
          <a:xfrm rot="16200000">
            <a:off x="26280" y="5319000"/>
            <a:ext cx="975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0000cc"/>
                </a:solidFill>
                <a:latin typeface="Trebuchet MS"/>
              </a:rPr>
              <a:t>base </a:t>
            </a:r>
            <a:r>
              <a:rPr b="1" lang="en-US" sz="1800" spc="-1" strike="noStrike">
                <a:solidFill>
                  <a:srgbClr val="0000cc"/>
                </a:solidFill>
                <a:latin typeface="Trebuchet MS"/>
              </a:rPr>
              <a:t>B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0" name="TextShape 4"/>
          <p:cNvSpPr txBox="1"/>
          <p:nvPr/>
        </p:nvSpPr>
        <p:spPr>
          <a:xfrm rot="16200000">
            <a:off x="-84600" y="317196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990000"/>
                </a:solidFill>
                <a:latin typeface="Trebuchet MS"/>
              </a:rPr>
              <a:t>source </a:t>
            </a:r>
            <a:r>
              <a:rPr b="1" lang="en-US" sz="1800" spc="-1" strike="noStrike">
                <a:solidFill>
                  <a:srgbClr val="990000"/>
                </a:solidFill>
                <a:latin typeface="Trebuchet MS"/>
              </a:rPr>
              <a:t>S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1" name="TextShape 5"/>
          <p:cNvSpPr txBox="1"/>
          <p:nvPr/>
        </p:nvSpPr>
        <p:spPr>
          <a:xfrm>
            <a:off x="3477600" y="208980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006600"/>
                </a:solidFill>
                <a:latin typeface="Trebuchet MS"/>
              </a:rPr>
              <a:t>ROI map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Applying transformations: moving ROIs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3" name="TextShape 2"/>
          <p:cNvSpPr txBox="1"/>
          <p:nvPr/>
        </p:nvSpPr>
        <p:spPr>
          <a:xfrm>
            <a:off x="304200" y="1269720"/>
            <a:ext cx="8287200" cy="92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How can we move ROIs between spaces?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Once we have the mapping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from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to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we can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apply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to other dsets-- like an atlas, a map of ROIs, and more.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24" name="" descr=""/>
          <p:cNvPicPr/>
          <p:nvPr/>
        </p:nvPicPr>
        <p:blipFill>
          <a:blip r:embed="rId1"/>
          <a:stretch/>
        </p:blipFill>
        <p:spPr>
          <a:xfrm>
            <a:off x="648720" y="2421000"/>
            <a:ext cx="2091960" cy="2092680"/>
          </a:xfrm>
          <a:prstGeom prst="rect">
            <a:avLst/>
          </a:prstGeom>
          <a:ln>
            <a:noFill/>
          </a:ln>
        </p:spPr>
      </p:pic>
      <p:pic>
        <p:nvPicPr>
          <p:cNvPr id="2125" name="" descr=""/>
          <p:cNvPicPr/>
          <p:nvPr/>
        </p:nvPicPr>
        <p:blipFill>
          <a:blip r:embed="rId2"/>
          <a:stretch/>
        </p:blipFill>
        <p:spPr>
          <a:xfrm>
            <a:off x="2913840" y="2419920"/>
            <a:ext cx="2091960" cy="2092680"/>
          </a:xfrm>
          <a:prstGeom prst="rect">
            <a:avLst/>
          </a:prstGeom>
          <a:ln>
            <a:noFill/>
          </a:ln>
        </p:spPr>
      </p:pic>
      <p:pic>
        <p:nvPicPr>
          <p:cNvPr id="2126" name="" descr=""/>
          <p:cNvPicPr/>
          <p:nvPr/>
        </p:nvPicPr>
        <p:blipFill>
          <a:blip r:embed="rId3"/>
          <a:stretch/>
        </p:blipFill>
        <p:spPr>
          <a:xfrm>
            <a:off x="657720" y="4598280"/>
            <a:ext cx="1760760" cy="2092680"/>
          </a:xfrm>
          <a:prstGeom prst="rect">
            <a:avLst/>
          </a:prstGeom>
          <a:ln>
            <a:noFill/>
          </a:ln>
        </p:spPr>
      </p:pic>
      <p:sp>
        <p:nvSpPr>
          <p:cNvPr id="2127" name="TextShape 3"/>
          <p:cNvSpPr txBox="1"/>
          <p:nvPr/>
        </p:nvSpPr>
        <p:spPr>
          <a:xfrm rot="16200000">
            <a:off x="26280" y="5319000"/>
            <a:ext cx="975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0000cc"/>
                </a:solidFill>
                <a:latin typeface="Trebuchet MS"/>
              </a:rPr>
              <a:t>base </a:t>
            </a:r>
            <a:r>
              <a:rPr b="1" lang="en-US" sz="1800" spc="-1" strike="noStrike">
                <a:solidFill>
                  <a:srgbClr val="0000cc"/>
                </a:solidFill>
                <a:latin typeface="Trebuchet MS"/>
              </a:rPr>
              <a:t>B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8" name="TextShape 4"/>
          <p:cNvSpPr txBox="1"/>
          <p:nvPr/>
        </p:nvSpPr>
        <p:spPr>
          <a:xfrm rot="16200000">
            <a:off x="-84600" y="317196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990000"/>
                </a:solidFill>
                <a:latin typeface="Trebuchet MS"/>
              </a:rPr>
              <a:t>source </a:t>
            </a:r>
            <a:r>
              <a:rPr b="1" lang="en-US" sz="1800" spc="-1" strike="noStrike">
                <a:solidFill>
                  <a:srgbClr val="990000"/>
                </a:solidFill>
                <a:latin typeface="Trebuchet MS"/>
              </a:rPr>
              <a:t>S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9" name="TextShape 5"/>
          <p:cNvSpPr txBox="1"/>
          <p:nvPr/>
        </p:nvSpPr>
        <p:spPr>
          <a:xfrm>
            <a:off x="3477600" y="208980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006600"/>
                </a:solidFill>
                <a:latin typeface="Trebuchet MS"/>
              </a:rPr>
              <a:t>ROI map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Applying transformations: moving ROIs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1" name="TextShape 2"/>
          <p:cNvSpPr txBox="1"/>
          <p:nvPr/>
        </p:nvSpPr>
        <p:spPr>
          <a:xfrm>
            <a:off x="304200" y="1269720"/>
            <a:ext cx="8287200" cy="92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How can we move ROIs between spaces?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Once we have the mapping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from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to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we can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apply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to other dsets-- like an atlas, a map of ROIs, and more.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2" name="" descr=""/>
          <p:cNvPicPr/>
          <p:nvPr/>
        </p:nvPicPr>
        <p:blipFill>
          <a:blip r:embed="rId1"/>
          <a:stretch/>
        </p:blipFill>
        <p:spPr>
          <a:xfrm>
            <a:off x="648720" y="2421000"/>
            <a:ext cx="2091960" cy="2092680"/>
          </a:xfrm>
          <a:prstGeom prst="rect">
            <a:avLst/>
          </a:prstGeom>
          <a:ln>
            <a:noFill/>
          </a:ln>
        </p:spPr>
      </p:pic>
      <p:pic>
        <p:nvPicPr>
          <p:cNvPr id="2133" name="" descr=""/>
          <p:cNvPicPr/>
          <p:nvPr/>
        </p:nvPicPr>
        <p:blipFill>
          <a:blip r:embed="rId2"/>
          <a:stretch/>
        </p:blipFill>
        <p:spPr>
          <a:xfrm>
            <a:off x="2913840" y="2419920"/>
            <a:ext cx="2091960" cy="2092680"/>
          </a:xfrm>
          <a:prstGeom prst="rect">
            <a:avLst/>
          </a:prstGeom>
          <a:ln>
            <a:noFill/>
          </a:ln>
        </p:spPr>
      </p:pic>
      <p:pic>
        <p:nvPicPr>
          <p:cNvPr id="2134" name="" descr=""/>
          <p:cNvPicPr/>
          <p:nvPr/>
        </p:nvPicPr>
        <p:blipFill>
          <a:blip r:embed="rId3"/>
          <a:stretch/>
        </p:blipFill>
        <p:spPr>
          <a:xfrm>
            <a:off x="657720" y="4598280"/>
            <a:ext cx="1760760" cy="2092680"/>
          </a:xfrm>
          <a:prstGeom prst="rect">
            <a:avLst/>
          </a:prstGeom>
          <a:ln>
            <a:noFill/>
          </a:ln>
        </p:spPr>
      </p:pic>
      <p:sp>
        <p:nvSpPr>
          <p:cNvPr id="2135" name="TextShape 3"/>
          <p:cNvSpPr txBox="1"/>
          <p:nvPr/>
        </p:nvSpPr>
        <p:spPr>
          <a:xfrm rot="16200000">
            <a:off x="26280" y="5319000"/>
            <a:ext cx="975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0000cc"/>
                </a:solidFill>
                <a:latin typeface="Trebuchet MS"/>
              </a:rPr>
              <a:t>base </a:t>
            </a:r>
            <a:r>
              <a:rPr b="1" lang="en-US" sz="1800" spc="-1" strike="noStrike">
                <a:solidFill>
                  <a:srgbClr val="0000cc"/>
                </a:solidFill>
                <a:latin typeface="Trebuchet MS"/>
              </a:rPr>
              <a:t>B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6" name="TextShape 4"/>
          <p:cNvSpPr txBox="1"/>
          <p:nvPr/>
        </p:nvSpPr>
        <p:spPr>
          <a:xfrm rot="16200000">
            <a:off x="-84600" y="317196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990000"/>
                </a:solidFill>
                <a:latin typeface="Trebuchet MS"/>
              </a:rPr>
              <a:t>source </a:t>
            </a:r>
            <a:r>
              <a:rPr b="1" lang="en-US" sz="1800" spc="-1" strike="noStrike">
                <a:solidFill>
                  <a:srgbClr val="990000"/>
                </a:solidFill>
                <a:latin typeface="Trebuchet MS"/>
              </a:rPr>
              <a:t>S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7" name="TextShape 5"/>
          <p:cNvSpPr txBox="1"/>
          <p:nvPr/>
        </p:nvSpPr>
        <p:spPr>
          <a:xfrm>
            <a:off x="2095560" y="4166640"/>
            <a:ext cx="53532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 </a:t>
            </a:r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8" name="Freeform 6"/>
          <p:cNvSpPr/>
          <p:nvPr/>
        </p:nvSpPr>
        <p:spPr>
          <a:xfrm>
            <a:off x="2178360" y="4121280"/>
            <a:ext cx="464040" cy="1009800"/>
          </a:xfrm>
          <a:custGeom>
            <a:avLst/>
            <a:gdLst/>
            <a:ahLst/>
            <a:rect l="0" t="0" r="r" b="b"/>
            <a:pathLst>
              <a:path w="1289" h="2805">
                <a:moveTo>
                  <a:pt x="476" y="0"/>
                </a:moveTo>
                <a:cubicBezTo>
                  <a:pt x="770" y="220"/>
                  <a:pt x="1036" y="503"/>
                  <a:pt x="1164" y="845"/>
                </a:cubicBezTo>
                <a:cubicBezTo>
                  <a:pt x="1259" y="1102"/>
                  <a:pt x="1288" y="1398"/>
                  <a:pt x="1217" y="1668"/>
                </a:cubicBezTo>
                <a:cubicBezTo>
                  <a:pt x="1125" y="2017"/>
                  <a:pt x="846" y="2286"/>
                  <a:pt x="555" y="2487"/>
                </a:cubicBezTo>
                <a:lnTo>
                  <a:pt x="264" y="2619"/>
                </a:lnTo>
                <a:lnTo>
                  <a:pt x="0" y="2804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tailEnd len="med" type="triangle" w="med"/>
          </a:ln>
        </p:spPr>
      </p:sp>
      <p:sp>
        <p:nvSpPr>
          <p:cNvPr id="2139" name="TextShape 7"/>
          <p:cNvSpPr txBox="1"/>
          <p:nvPr/>
        </p:nvSpPr>
        <p:spPr>
          <a:xfrm>
            <a:off x="3477600" y="208980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006600"/>
                </a:solidFill>
                <a:latin typeface="Trebuchet MS"/>
              </a:rPr>
              <a:t>ROI map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0" name="TextShape 8"/>
          <p:cNvSpPr txBox="1"/>
          <p:nvPr/>
        </p:nvSpPr>
        <p:spPr>
          <a:xfrm>
            <a:off x="2630880" y="4675680"/>
            <a:ext cx="3133800" cy="1766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1800" spc="-1" strike="noStrike" u="sng">
                <a:solidFill>
                  <a:srgbClr val="000000"/>
                </a:solidFill>
                <a:uFillTx/>
                <a:latin typeface="Trebuchet MS"/>
              </a:rPr>
              <a:t>Estimate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transformation</a:t>
            </a:r>
            <a:r>
              <a:rPr b="0" lang="en-US" sz="1800" spc="-1" strike="noStrike">
                <a:solidFill>
                  <a:srgbClr val="006600"/>
                </a:solidFill>
                <a:latin typeface="Trebuchet MS"/>
              </a:rPr>
              <a:t> </a:t>
            </a:r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T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,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using the anatomical and template volumes to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find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the mapping between locations in each space (e.g., 12 DOF linear affine).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Applying transformations: moving ROIs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2" name="TextShape 2"/>
          <p:cNvSpPr txBox="1"/>
          <p:nvPr/>
        </p:nvSpPr>
        <p:spPr>
          <a:xfrm>
            <a:off x="304200" y="1269720"/>
            <a:ext cx="8287200" cy="92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How can we move ROIs between spaces?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Once we have the mapping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from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to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we can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apply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it to other dsets-- like an atlas, a map of ROIs, and more.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3" name="" descr=""/>
          <p:cNvPicPr/>
          <p:nvPr/>
        </p:nvPicPr>
        <p:blipFill>
          <a:blip r:embed="rId1"/>
          <a:stretch/>
        </p:blipFill>
        <p:spPr>
          <a:xfrm>
            <a:off x="648720" y="2421000"/>
            <a:ext cx="2091960" cy="2092680"/>
          </a:xfrm>
          <a:prstGeom prst="rect">
            <a:avLst/>
          </a:prstGeom>
          <a:ln>
            <a:noFill/>
          </a:ln>
        </p:spPr>
      </p:pic>
      <p:pic>
        <p:nvPicPr>
          <p:cNvPr id="2144" name="" descr=""/>
          <p:cNvPicPr/>
          <p:nvPr/>
        </p:nvPicPr>
        <p:blipFill>
          <a:blip r:embed="rId2"/>
          <a:stretch/>
        </p:blipFill>
        <p:spPr>
          <a:xfrm>
            <a:off x="2913840" y="2419920"/>
            <a:ext cx="2091960" cy="2092680"/>
          </a:xfrm>
          <a:prstGeom prst="rect">
            <a:avLst/>
          </a:prstGeom>
          <a:ln>
            <a:noFill/>
          </a:ln>
        </p:spPr>
      </p:pic>
      <p:pic>
        <p:nvPicPr>
          <p:cNvPr id="2145" name="" descr=""/>
          <p:cNvPicPr/>
          <p:nvPr/>
        </p:nvPicPr>
        <p:blipFill>
          <a:blip r:embed="rId3"/>
          <a:stretch/>
        </p:blipFill>
        <p:spPr>
          <a:xfrm>
            <a:off x="657720" y="4598280"/>
            <a:ext cx="1760760" cy="2092680"/>
          </a:xfrm>
          <a:prstGeom prst="rect">
            <a:avLst/>
          </a:prstGeom>
          <a:ln>
            <a:noFill/>
          </a:ln>
        </p:spPr>
      </p:pic>
      <p:pic>
        <p:nvPicPr>
          <p:cNvPr id="2146" name="" descr=""/>
          <p:cNvPicPr/>
          <p:nvPr/>
        </p:nvPicPr>
        <p:blipFill>
          <a:blip r:embed="rId4"/>
          <a:stretch/>
        </p:blipFill>
        <p:spPr>
          <a:xfrm>
            <a:off x="3093120" y="4590720"/>
            <a:ext cx="1760760" cy="2092680"/>
          </a:xfrm>
          <a:prstGeom prst="rect">
            <a:avLst/>
          </a:prstGeom>
          <a:ln>
            <a:noFill/>
          </a:ln>
        </p:spPr>
      </p:pic>
      <p:sp>
        <p:nvSpPr>
          <p:cNvPr id="2147" name="TextShape 3"/>
          <p:cNvSpPr txBox="1"/>
          <p:nvPr/>
        </p:nvSpPr>
        <p:spPr>
          <a:xfrm rot="16200000">
            <a:off x="26280" y="5319000"/>
            <a:ext cx="975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0000cc"/>
                </a:solidFill>
                <a:latin typeface="Trebuchet MS"/>
              </a:rPr>
              <a:t>base </a:t>
            </a:r>
            <a:r>
              <a:rPr b="1" lang="en-US" sz="1800" spc="-1" strike="noStrike">
                <a:solidFill>
                  <a:srgbClr val="0000cc"/>
                </a:solidFill>
                <a:latin typeface="Trebuchet MS"/>
              </a:rPr>
              <a:t>B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8" name="TextShape 4"/>
          <p:cNvSpPr txBox="1"/>
          <p:nvPr/>
        </p:nvSpPr>
        <p:spPr>
          <a:xfrm rot="16200000">
            <a:off x="-84600" y="317196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990000"/>
                </a:solidFill>
                <a:latin typeface="Trebuchet MS"/>
              </a:rPr>
              <a:t>source </a:t>
            </a:r>
            <a:r>
              <a:rPr b="1" lang="en-US" sz="1800" spc="-1" strike="noStrike">
                <a:solidFill>
                  <a:srgbClr val="990000"/>
                </a:solidFill>
                <a:latin typeface="Trebuchet MS"/>
              </a:rPr>
              <a:t>S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9" name="TextShape 5"/>
          <p:cNvSpPr txBox="1"/>
          <p:nvPr/>
        </p:nvSpPr>
        <p:spPr>
          <a:xfrm>
            <a:off x="2095560" y="4166640"/>
            <a:ext cx="53532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 </a:t>
            </a:r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0" name="Freeform 6"/>
          <p:cNvSpPr/>
          <p:nvPr/>
        </p:nvSpPr>
        <p:spPr>
          <a:xfrm>
            <a:off x="2178360" y="4121280"/>
            <a:ext cx="464040" cy="1009800"/>
          </a:xfrm>
          <a:custGeom>
            <a:avLst/>
            <a:gdLst/>
            <a:ahLst/>
            <a:rect l="0" t="0" r="r" b="b"/>
            <a:pathLst>
              <a:path w="1289" h="2805">
                <a:moveTo>
                  <a:pt x="476" y="0"/>
                </a:moveTo>
                <a:cubicBezTo>
                  <a:pt x="770" y="220"/>
                  <a:pt x="1036" y="503"/>
                  <a:pt x="1164" y="845"/>
                </a:cubicBezTo>
                <a:cubicBezTo>
                  <a:pt x="1259" y="1102"/>
                  <a:pt x="1288" y="1398"/>
                  <a:pt x="1217" y="1668"/>
                </a:cubicBezTo>
                <a:cubicBezTo>
                  <a:pt x="1125" y="2017"/>
                  <a:pt x="846" y="2286"/>
                  <a:pt x="555" y="2487"/>
                </a:cubicBezTo>
                <a:lnTo>
                  <a:pt x="264" y="2619"/>
                </a:lnTo>
                <a:lnTo>
                  <a:pt x="0" y="2804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tailEnd len="med" type="triangle" w="med"/>
          </a:ln>
        </p:spPr>
      </p:sp>
      <p:sp>
        <p:nvSpPr>
          <p:cNvPr id="2151" name="TextShape 7"/>
          <p:cNvSpPr txBox="1"/>
          <p:nvPr/>
        </p:nvSpPr>
        <p:spPr>
          <a:xfrm>
            <a:off x="3477600" y="2089800"/>
            <a:ext cx="118008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r>
              <a:rPr b="0" lang="en-US" sz="1800" spc="-1" strike="noStrike">
                <a:solidFill>
                  <a:srgbClr val="006600"/>
                </a:solidFill>
                <a:latin typeface="Trebuchet MS"/>
              </a:rPr>
              <a:t>ROI map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2" name="TextShape 8"/>
          <p:cNvSpPr txBox="1"/>
          <p:nvPr/>
        </p:nvSpPr>
        <p:spPr>
          <a:xfrm>
            <a:off x="4462560" y="4156560"/>
            <a:ext cx="35460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3" name="Freeform 9"/>
          <p:cNvSpPr/>
          <p:nvPr/>
        </p:nvSpPr>
        <p:spPr>
          <a:xfrm>
            <a:off x="4508640" y="4076280"/>
            <a:ext cx="464040" cy="1009800"/>
          </a:xfrm>
          <a:custGeom>
            <a:avLst/>
            <a:gdLst/>
            <a:ahLst/>
            <a:rect l="0" t="0" r="r" b="b"/>
            <a:pathLst>
              <a:path w="1289" h="2805">
                <a:moveTo>
                  <a:pt x="476" y="0"/>
                </a:moveTo>
                <a:cubicBezTo>
                  <a:pt x="770" y="220"/>
                  <a:pt x="1036" y="503"/>
                  <a:pt x="1164" y="845"/>
                </a:cubicBezTo>
                <a:cubicBezTo>
                  <a:pt x="1259" y="1102"/>
                  <a:pt x="1288" y="1398"/>
                  <a:pt x="1217" y="1668"/>
                </a:cubicBezTo>
                <a:cubicBezTo>
                  <a:pt x="1125" y="2017"/>
                  <a:pt x="846" y="2286"/>
                  <a:pt x="555" y="2487"/>
                </a:cubicBezTo>
                <a:lnTo>
                  <a:pt x="264" y="2619"/>
                </a:lnTo>
                <a:lnTo>
                  <a:pt x="0" y="2804"/>
                </a:lnTo>
              </a:path>
            </a:pathLst>
          </a:custGeom>
          <a:ln w="36720">
            <a:solidFill>
              <a:srgbClr val="ff00cc"/>
            </a:solidFill>
            <a:prstDash val="sysDot"/>
            <a:round/>
            <a:tailEnd len="med" type="triangle" w="med"/>
          </a:ln>
        </p:spPr>
      </p:sp>
      <p:sp>
        <p:nvSpPr>
          <p:cNvPr id="2154" name="TextShape 10"/>
          <p:cNvSpPr txBox="1"/>
          <p:nvPr/>
        </p:nvSpPr>
        <p:spPr>
          <a:xfrm>
            <a:off x="5238720" y="3866040"/>
            <a:ext cx="3133800" cy="23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1800" spc="-1" strike="noStrike" u="sng">
                <a:solidFill>
                  <a:srgbClr val="000000"/>
                </a:solidFill>
                <a:uFillTx/>
                <a:latin typeface="Trebuchet MS"/>
              </a:rPr>
              <a:t>Apply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transformation</a:t>
            </a:r>
            <a:r>
              <a:rPr b="0" lang="en-US" sz="1800" spc="-1" strike="noStrike">
                <a:solidFill>
                  <a:srgbClr val="006600"/>
                </a:solidFill>
                <a:latin typeface="Trebuchet MS"/>
              </a:rPr>
              <a:t> </a:t>
            </a:r>
            <a:r>
              <a:rPr b="1" i="1" lang="en-US" sz="2000" spc="-1" strike="noStrike">
                <a:solidFill>
                  <a:srgbClr val="ff00cc"/>
                </a:solidFill>
                <a:latin typeface="Trebuchet MS"/>
              </a:rPr>
              <a:t>T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to the ROI map.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We also include an option to make the interpolation be “NN” (nearest neighbor) in order to avoid smoothing of ROIs: ints stay ints, so the ROIs keep their identity.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Concatenating transforms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6" name="TextShape 2"/>
          <p:cNvSpPr txBox="1"/>
          <p:nvPr/>
        </p:nvSpPr>
        <p:spPr>
          <a:xfrm>
            <a:off x="304200" y="1377720"/>
            <a:ext cx="8703000" cy="178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Note: as observed 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arlier, any align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ment/warping/interpolation/resampling leads to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smoothing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of data. 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Therefore, when mapping data through several spaces (EPI → anat → template), we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DON’T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want to regrid at each step; we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concatenate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 transforms into a single one, and then have to only regrid once!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Concatenating transforms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8" name="TextShape 2"/>
          <p:cNvSpPr txBox="1"/>
          <p:nvPr/>
        </p:nvSpPr>
        <p:spPr>
          <a:xfrm>
            <a:off x="304200" y="1377720"/>
            <a:ext cx="8703000" cy="3902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Note: as observed earlier, any alignment/warping/interpolation/resampling leads to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smoothing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of data. 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Therefore, when mapping data through several spaces (EPI → anat → template), we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DON’T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want to regrid at each step; we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concatenate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 transforms into a single one, and then have to only regrid once!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So, calculate individual transforms, such as within EPI (e.g., 3dvolreg), EPI-anat</a:t>
            </a:r>
            <a:r>
              <a:rPr b="1" i="1" lang="en-US" sz="2000" spc="-1" strike="noStrike" baseline="-25000">
                <a:solidFill>
                  <a:srgbClr val="ff00ff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(e.g., align_epi_anat.py) and anat-template</a:t>
            </a:r>
            <a:r>
              <a:rPr b="1" i="1" lang="en-US" sz="2000" spc="-1" strike="noStrike" baseline="-25000">
                <a:solidFill>
                  <a:srgbClr val="ff00ff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(e.g. @SSwarper):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but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DON’T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apply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0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make a new dset, and then apply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1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to that, etc.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159" name="Group 3"/>
          <p:cNvGrpSpPr/>
          <p:nvPr/>
        </p:nvGrpSpPr>
        <p:grpSpPr>
          <a:xfrm>
            <a:off x="1144800" y="3456000"/>
            <a:ext cx="6854760" cy="792360"/>
            <a:chOff x="1144800" y="3456000"/>
            <a:chExt cx="6854760" cy="792360"/>
          </a:xfrm>
        </p:grpSpPr>
        <p:sp>
          <p:nvSpPr>
            <p:cNvPr id="2160" name="TextShape 4"/>
            <p:cNvSpPr txBox="1"/>
            <p:nvPr/>
          </p:nvSpPr>
          <p:spPr>
            <a:xfrm>
              <a:off x="2801520" y="3834720"/>
              <a:ext cx="158436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subj ref EPI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61" name="TextShape 5"/>
            <p:cNvSpPr txBox="1"/>
            <p:nvPr/>
          </p:nvSpPr>
          <p:spPr>
            <a:xfrm>
              <a:off x="4926960" y="3834720"/>
              <a:ext cx="126540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subj anat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62" name="TextShape 6"/>
            <p:cNvSpPr txBox="1"/>
            <p:nvPr/>
          </p:nvSpPr>
          <p:spPr>
            <a:xfrm>
              <a:off x="6734160" y="3834720"/>
              <a:ext cx="126540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template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63" name="Line 7"/>
            <p:cNvSpPr/>
            <p:nvPr/>
          </p:nvSpPr>
          <p:spPr>
            <a:xfrm>
              <a:off x="4399200" y="4036320"/>
              <a:ext cx="527760" cy="10440"/>
            </a:xfrm>
            <a:prstGeom prst="line">
              <a:avLst/>
            </a:prstGeom>
            <a:ln w="91440">
              <a:solidFill>
                <a:srgbClr val="ff00cc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4" name="TextShape 8"/>
            <p:cNvSpPr txBox="1"/>
            <p:nvPr/>
          </p:nvSpPr>
          <p:spPr>
            <a:xfrm>
              <a:off x="4465080" y="3456000"/>
              <a:ext cx="546120" cy="455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9000" rIns="99000" tIns="54000" bIns="54000">
              <a:noAutofit/>
            </a:bodyPr>
            <a:p>
              <a:pPr/>
              <a:r>
                <a:rPr b="1" i="1" lang="en-US" sz="2000" spc="-1" strike="noStrike">
                  <a:solidFill>
                    <a:srgbClr val="ff00ff"/>
                  </a:solidFill>
                  <a:latin typeface="Trebuchet MS"/>
                </a:rPr>
                <a:t>T</a:t>
              </a:r>
              <a:r>
                <a:rPr b="1" i="1" lang="en-US" sz="2000" spc="-1" strike="noStrike" baseline="-25000">
                  <a:solidFill>
                    <a:srgbClr val="ff00ff"/>
                  </a:solidFill>
                  <a:latin typeface="Trebuchet MS"/>
                </a:rPr>
                <a:t>1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65" name="TextShape 9"/>
            <p:cNvSpPr txBox="1"/>
            <p:nvPr/>
          </p:nvSpPr>
          <p:spPr>
            <a:xfrm>
              <a:off x="6192360" y="3456000"/>
              <a:ext cx="546120" cy="455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9000" rIns="99000" tIns="54000" bIns="54000">
              <a:noAutofit/>
            </a:bodyPr>
            <a:p>
              <a:pPr/>
              <a:r>
                <a:rPr b="1" i="1" lang="en-US" sz="2000" spc="-1" strike="noStrike">
                  <a:solidFill>
                    <a:srgbClr val="ff00ff"/>
                  </a:solidFill>
                  <a:latin typeface="Trebuchet MS"/>
                </a:rPr>
                <a:t>T</a:t>
              </a:r>
              <a:r>
                <a:rPr b="1" i="1" lang="en-US" sz="2000" spc="-1" strike="noStrike" baseline="-25000">
                  <a:solidFill>
                    <a:srgbClr val="ff00ff"/>
                  </a:solidFill>
                  <a:latin typeface="Trebuchet MS"/>
                </a:rPr>
                <a:t>2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66" name="Line 10"/>
            <p:cNvSpPr/>
            <p:nvPr/>
          </p:nvSpPr>
          <p:spPr>
            <a:xfrm>
              <a:off x="6192360" y="4036320"/>
              <a:ext cx="527760" cy="10440"/>
            </a:xfrm>
            <a:prstGeom prst="line">
              <a:avLst/>
            </a:prstGeom>
            <a:ln w="91440">
              <a:solidFill>
                <a:srgbClr val="ff00cc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7" name="TextShape 11"/>
            <p:cNvSpPr txBox="1"/>
            <p:nvPr/>
          </p:nvSpPr>
          <p:spPr>
            <a:xfrm>
              <a:off x="1144800" y="3834720"/>
              <a:ext cx="125964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subj EPIs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68" name="Line 12"/>
            <p:cNvSpPr/>
            <p:nvPr/>
          </p:nvSpPr>
          <p:spPr>
            <a:xfrm>
              <a:off x="2360520" y="4039200"/>
              <a:ext cx="527760" cy="10440"/>
            </a:xfrm>
            <a:prstGeom prst="line">
              <a:avLst/>
            </a:prstGeom>
            <a:ln w="91440">
              <a:solidFill>
                <a:srgbClr val="ff00cc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9" name="TextShape 13"/>
            <p:cNvSpPr txBox="1"/>
            <p:nvPr/>
          </p:nvSpPr>
          <p:spPr>
            <a:xfrm>
              <a:off x="2426400" y="3458880"/>
              <a:ext cx="546120" cy="455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9000" rIns="99000" tIns="54000" bIns="54000">
              <a:noAutofit/>
            </a:bodyPr>
            <a:p>
              <a:pPr/>
              <a:r>
                <a:rPr b="1" i="1" lang="en-US" sz="2000" spc="-1" strike="noStrike">
                  <a:solidFill>
                    <a:srgbClr val="ff00ff"/>
                  </a:solidFill>
                  <a:latin typeface="Trebuchet MS"/>
                </a:rPr>
                <a:t>T</a:t>
              </a:r>
              <a:r>
                <a:rPr b="1" i="1" lang="en-US" sz="2000" spc="-1" strike="noStrike" baseline="-25000">
                  <a:solidFill>
                    <a:srgbClr val="ff00ff"/>
                  </a:solidFill>
                  <a:latin typeface="Trebuchet MS"/>
                </a:rPr>
                <a:t>0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Concatenating transforms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1" name="TextShape 2"/>
          <p:cNvSpPr txBox="1"/>
          <p:nvPr/>
        </p:nvSpPr>
        <p:spPr>
          <a:xfrm>
            <a:off x="304200" y="1377720"/>
            <a:ext cx="8703000" cy="450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Note: as observed earlier, any alignment/warping/interpolation/resampling leads to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smoothing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of data. 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Therefore, when mapping data through several spaces (EPI → anat → template), we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DON’T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want to regrid at each step; we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concatenate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 transforms into a single one, and then have to only regrid once!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So, calculate individual transforms, such as within EPI (e.g., 3dvolreg), EPI-anat</a:t>
            </a:r>
            <a:r>
              <a:rPr b="1" i="1" lang="en-US" sz="2000" spc="-1" strike="noStrike" baseline="-25000">
                <a:solidFill>
                  <a:srgbClr val="ff00ff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(e.g., align_epi_anat.py) and anat-template</a:t>
            </a:r>
            <a:r>
              <a:rPr b="1" i="1" lang="en-US" sz="2000" spc="-1" strike="noStrike" baseline="-25000">
                <a:solidFill>
                  <a:srgbClr val="ff00ff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(e.g. @SSwarper):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but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DON’T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apply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0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make a new dset, and then apply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1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to that, etc.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concatenate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0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1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and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2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make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full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and then apply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full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the EPIs to send the data to the template space in a single step (i.e., only one regridding)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172" name="Group 3"/>
          <p:cNvGrpSpPr/>
          <p:nvPr/>
        </p:nvGrpSpPr>
        <p:grpSpPr>
          <a:xfrm>
            <a:off x="1144800" y="3456000"/>
            <a:ext cx="6854760" cy="792360"/>
            <a:chOff x="1144800" y="3456000"/>
            <a:chExt cx="6854760" cy="792360"/>
          </a:xfrm>
        </p:grpSpPr>
        <p:sp>
          <p:nvSpPr>
            <p:cNvPr id="2173" name="TextShape 4"/>
            <p:cNvSpPr txBox="1"/>
            <p:nvPr/>
          </p:nvSpPr>
          <p:spPr>
            <a:xfrm>
              <a:off x="2801520" y="3834720"/>
              <a:ext cx="158436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subj ref EPI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74" name="TextShape 5"/>
            <p:cNvSpPr txBox="1"/>
            <p:nvPr/>
          </p:nvSpPr>
          <p:spPr>
            <a:xfrm>
              <a:off x="4926960" y="3834720"/>
              <a:ext cx="126540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subj anat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75" name="TextShape 6"/>
            <p:cNvSpPr txBox="1"/>
            <p:nvPr/>
          </p:nvSpPr>
          <p:spPr>
            <a:xfrm>
              <a:off x="6734160" y="3834720"/>
              <a:ext cx="126540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template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76" name="Line 7"/>
            <p:cNvSpPr/>
            <p:nvPr/>
          </p:nvSpPr>
          <p:spPr>
            <a:xfrm>
              <a:off x="4399200" y="4036320"/>
              <a:ext cx="527760" cy="10440"/>
            </a:xfrm>
            <a:prstGeom prst="line">
              <a:avLst/>
            </a:prstGeom>
            <a:ln w="91440">
              <a:solidFill>
                <a:srgbClr val="ff00cc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7" name="TextShape 8"/>
            <p:cNvSpPr txBox="1"/>
            <p:nvPr/>
          </p:nvSpPr>
          <p:spPr>
            <a:xfrm>
              <a:off x="4465080" y="3456000"/>
              <a:ext cx="546120" cy="455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9000" rIns="99000" tIns="54000" bIns="54000">
              <a:noAutofit/>
            </a:bodyPr>
            <a:p>
              <a:pPr/>
              <a:r>
                <a:rPr b="1" i="1" lang="en-US" sz="2000" spc="-1" strike="noStrike">
                  <a:solidFill>
                    <a:srgbClr val="ff00ff"/>
                  </a:solidFill>
                  <a:latin typeface="Trebuchet MS"/>
                </a:rPr>
                <a:t>T</a:t>
              </a:r>
              <a:r>
                <a:rPr b="1" i="1" lang="en-US" sz="2000" spc="-1" strike="noStrike" baseline="-25000">
                  <a:solidFill>
                    <a:srgbClr val="ff00ff"/>
                  </a:solidFill>
                  <a:latin typeface="Trebuchet MS"/>
                </a:rPr>
                <a:t>1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78" name="TextShape 9"/>
            <p:cNvSpPr txBox="1"/>
            <p:nvPr/>
          </p:nvSpPr>
          <p:spPr>
            <a:xfrm>
              <a:off x="6192360" y="3456000"/>
              <a:ext cx="546120" cy="455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9000" rIns="99000" tIns="54000" bIns="54000">
              <a:noAutofit/>
            </a:bodyPr>
            <a:p>
              <a:pPr/>
              <a:r>
                <a:rPr b="1" i="1" lang="en-US" sz="2000" spc="-1" strike="noStrike">
                  <a:solidFill>
                    <a:srgbClr val="ff00ff"/>
                  </a:solidFill>
                  <a:latin typeface="Trebuchet MS"/>
                </a:rPr>
                <a:t>T</a:t>
              </a:r>
              <a:r>
                <a:rPr b="1" i="1" lang="en-US" sz="2000" spc="-1" strike="noStrike" baseline="-25000">
                  <a:solidFill>
                    <a:srgbClr val="ff00ff"/>
                  </a:solidFill>
                  <a:latin typeface="Trebuchet MS"/>
                </a:rPr>
                <a:t>2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79" name="Line 10"/>
            <p:cNvSpPr/>
            <p:nvPr/>
          </p:nvSpPr>
          <p:spPr>
            <a:xfrm>
              <a:off x="6192360" y="4036320"/>
              <a:ext cx="527760" cy="10440"/>
            </a:xfrm>
            <a:prstGeom prst="line">
              <a:avLst/>
            </a:prstGeom>
            <a:ln w="91440">
              <a:solidFill>
                <a:srgbClr val="ff00cc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0" name="TextShape 11"/>
            <p:cNvSpPr txBox="1"/>
            <p:nvPr/>
          </p:nvSpPr>
          <p:spPr>
            <a:xfrm>
              <a:off x="1144800" y="3834720"/>
              <a:ext cx="125964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subj EPIs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81" name="Line 12"/>
            <p:cNvSpPr/>
            <p:nvPr/>
          </p:nvSpPr>
          <p:spPr>
            <a:xfrm>
              <a:off x="2360520" y="4039200"/>
              <a:ext cx="527760" cy="10440"/>
            </a:xfrm>
            <a:prstGeom prst="line">
              <a:avLst/>
            </a:prstGeom>
            <a:ln w="91440">
              <a:solidFill>
                <a:srgbClr val="ff00cc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2" name="TextShape 13"/>
            <p:cNvSpPr txBox="1"/>
            <p:nvPr/>
          </p:nvSpPr>
          <p:spPr>
            <a:xfrm>
              <a:off x="2426400" y="3458880"/>
              <a:ext cx="546120" cy="455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9000" rIns="99000" tIns="54000" bIns="54000">
              <a:noAutofit/>
            </a:bodyPr>
            <a:p>
              <a:pPr/>
              <a:r>
                <a:rPr b="1" i="1" lang="en-US" sz="2000" spc="-1" strike="noStrike">
                  <a:solidFill>
                    <a:srgbClr val="ff00ff"/>
                  </a:solidFill>
                  <a:latin typeface="Trebuchet MS"/>
                </a:rPr>
                <a:t>T</a:t>
              </a:r>
              <a:r>
                <a:rPr b="1" i="1" lang="en-US" sz="2000" spc="-1" strike="noStrike" baseline="-25000">
                  <a:solidFill>
                    <a:srgbClr val="ff00ff"/>
                  </a:solidFill>
                  <a:latin typeface="Trebuchet MS"/>
                </a:rPr>
                <a:t>0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2183" name="Freeform 14"/>
          <p:cNvSpPr/>
          <p:nvPr/>
        </p:nvSpPr>
        <p:spPr>
          <a:xfrm>
            <a:off x="1925640" y="4276080"/>
            <a:ext cx="5157720" cy="373320"/>
          </a:xfrm>
          <a:custGeom>
            <a:avLst/>
            <a:gdLst/>
            <a:ahLst/>
            <a:rect l="0" t="0" r="r" b="b"/>
            <a:pathLst>
              <a:path w="14327" h="1037">
                <a:moveTo>
                  <a:pt x="0" y="0"/>
                </a:moveTo>
                <a:cubicBezTo>
                  <a:pt x="298" y="192"/>
                  <a:pt x="586" y="444"/>
                  <a:pt x="920" y="505"/>
                </a:cubicBezTo>
                <a:cubicBezTo>
                  <a:pt x="1234" y="563"/>
                  <a:pt x="1525" y="742"/>
                  <a:pt x="1841" y="777"/>
                </a:cubicBezTo>
                <a:cubicBezTo>
                  <a:pt x="2167" y="811"/>
                  <a:pt x="2492" y="899"/>
                  <a:pt x="2820" y="893"/>
                </a:cubicBezTo>
                <a:cubicBezTo>
                  <a:pt x="3140" y="887"/>
                  <a:pt x="3449" y="959"/>
                  <a:pt x="3769" y="932"/>
                </a:cubicBezTo>
                <a:cubicBezTo>
                  <a:pt x="4084" y="906"/>
                  <a:pt x="4403" y="899"/>
                  <a:pt x="4718" y="932"/>
                </a:cubicBezTo>
                <a:cubicBezTo>
                  <a:pt x="5043" y="967"/>
                  <a:pt x="5371" y="988"/>
                  <a:pt x="5696" y="972"/>
                </a:cubicBezTo>
                <a:cubicBezTo>
                  <a:pt x="6005" y="955"/>
                  <a:pt x="6306" y="1036"/>
                  <a:pt x="6616" y="1011"/>
                </a:cubicBezTo>
                <a:cubicBezTo>
                  <a:pt x="6960" y="982"/>
                  <a:pt x="7307" y="988"/>
                  <a:pt x="7652" y="1010"/>
                </a:cubicBezTo>
                <a:cubicBezTo>
                  <a:pt x="7952" y="1030"/>
                  <a:pt x="8243" y="952"/>
                  <a:pt x="8545" y="972"/>
                </a:cubicBezTo>
                <a:cubicBezTo>
                  <a:pt x="8878" y="993"/>
                  <a:pt x="9217" y="935"/>
                  <a:pt x="9551" y="971"/>
                </a:cubicBezTo>
                <a:cubicBezTo>
                  <a:pt x="9876" y="1006"/>
                  <a:pt x="10171" y="874"/>
                  <a:pt x="10500" y="893"/>
                </a:cubicBezTo>
                <a:cubicBezTo>
                  <a:pt x="10807" y="912"/>
                  <a:pt x="11115" y="815"/>
                  <a:pt x="11421" y="777"/>
                </a:cubicBezTo>
                <a:cubicBezTo>
                  <a:pt x="11727" y="738"/>
                  <a:pt x="12035" y="707"/>
                  <a:pt x="12342" y="661"/>
                </a:cubicBezTo>
                <a:cubicBezTo>
                  <a:pt x="12658" y="614"/>
                  <a:pt x="12975" y="583"/>
                  <a:pt x="13291" y="505"/>
                </a:cubicBezTo>
                <a:cubicBezTo>
                  <a:pt x="13606" y="428"/>
                  <a:pt x="13913" y="307"/>
                  <a:pt x="14211" y="155"/>
                </a:cubicBezTo>
                <a:lnTo>
                  <a:pt x="14326" y="0"/>
                </a:lnTo>
              </a:path>
            </a:pathLst>
          </a:custGeom>
          <a:ln w="36720">
            <a:solidFill>
              <a:srgbClr val="ff00cc"/>
            </a:solidFill>
            <a:round/>
            <a:tailEnd len="med" type="triangle" w="med"/>
          </a:ln>
        </p:spPr>
      </p:sp>
      <p:sp>
        <p:nvSpPr>
          <p:cNvPr id="2184" name="TextShape 15"/>
          <p:cNvSpPr txBox="1"/>
          <p:nvPr/>
        </p:nvSpPr>
        <p:spPr>
          <a:xfrm>
            <a:off x="3884040" y="4199400"/>
            <a:ext cx="663480" cy="45540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1" i="1" lang="en-US" sz="2000" spc="-1" strike="noStrike">
                <a:solidFill>
                  <a:srgbClr val="ff00ff"/>
                </a:solidFill>
                <a:latin typeface="Trebuchet MS"/>
              </a:rPr>
              <a:t>T</a:t>
            </a:r>
            <a:r>
              <a:rPr b="1" i="1" lang="en-US" sz="2000" spc="-1" strike="noStrike" baseline="-25000">
                <a:solidFill>
                  <a:srgbClr val="ff00ff"/>
                </a:solidFill>
                <a:latin typeface="Trebuchet MS"/>
              </a:rPr>
              <a:t>full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Concatenating transforms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6" name="TextShape 2"/>
          <p:cNvSpPr txBox="1"/>
          <p:nvPr/>
        </p:nvSpPr>
        <p:spPr>
          <a:xfrm>
            <a:off x="304200" y="1377720"/>
            <a:ext cx="8703000" cy="5365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Note: as observed earlier, any alignment/warping/interpolation/resampling leads to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smoothing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of data. 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Therefore, when mapping data through several spaces (EPI → anat → template), we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DON’T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want to regrid at each step; we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concatenate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the transforms into a single one, and then have to only regrid once!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So, calculate individual transforms, such as within EPI (e.g., 3dvolreg), EPI-anat</a:t>
            </a:r>
            <a:r>
              <a:rPr b="1" i="1" lang="en-US" sz="2000" spc="-1" strike="noStrike" baseline="-25000">
                <a:solidFill>
                  <a:srgbClr val="ff00ff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(e.g., align_epi_anat.py) and anat-template</a:t>
            </a:r>
            <a:r>
              <a:rPr b="1" i="1" lang="en-US" sz="2000" spc="-1" strike="noStrike" baseline="-25000">
                <a:solidFill>
                  <a:srgbClr val="ff00ff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(e.g. @SSwarper):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but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DON’T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apply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0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make a new dset, and then apply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1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to that, etc.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concatenate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0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1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and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2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make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full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and then apply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</a:t>
            </a:r>
            <a:r>
              <a:rPr b="1" i="1" lang="en-US" sz="1700" spc="-1" strike="noStrike" baseline="-25000">
                <a:solidFill>
                  <a:srgbClr val="000000"/>
                </a:solidFill>
                <a:latin typeface="Trebuchet MS"/>
                <a:ea typeface="msmincho"/>
              </a:rPr>
              <a:t>full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to the EPIs to send the data to the template space in a single step (i.e., only one regridding)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sidenote: probably don’t upsample the EPI data a lot, e.g., from 3.5mm to 2mm iso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cannot “create” higher resolution information, no matter how it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looks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just makes larger dsets, more processing time, more disk space, etc.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187" name="Group 3"/>
          <p:cNvGrpSpPr/>
          <p:nvPr/>
        </p:nvGrpSpPr>
        <p:grpSpPr>
          <a:xfrm>
            <a:off x="1144800" y="3456000"/>
            <a:ext cx="6854760" cy="792360"/>
            <a:chOff x="1144800" y="3456000"/>
            <a:chExt cx="6854760" cy="792360"/>
          </a:xfrm>
        </p:grpSpPr>
        <p:sp>
          <p:nvSpPr>
            <p:cNvPr id="2188" name="TextShape 4"/>
            <p:cNvSpPr txBox="1"/>
            <p:nvPr/>
          </p:nvSpPr>
          <p:spPr>
            <a:xfrm>
              <a:off x="2801520" y="3834720"/>
              <a:ext cx="158436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subj ref EPI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89" name="TextShape 5"/>
            <p:cNvSpPr txBox="1"/>
            <p:nvPr/>
          </p:nvSpPr>
          <p:spPr>
            <a:xfrm>
              <a:off x="4926960" y="3834720"/>
              <a:ext cx="126540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subj anat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90" name="TextShape 6"/>
            <p:cNvSpPr txBox="1"/>
            <p:nvPr/>
          </p:nvSpPr>
          <p:spPr>
            <a:xfrm>
              <a:off x="6734160" y="3834720"/>
              <a:ext cx="126540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template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91" name="Line 7"/>
            <p:cNvSpPr/>
            <p:nvPr/>
          </p:nvSpPr>
          <p:spPr>
            <a:xfrm>
              <a:off x="4399200" y="4036320"/>
              <a:ext cx="527760" cy="10440"/>
            </a:xfrm>
            <a:prstGeom prst="line">
              <a:avLst/>
            </a:prstGeom>
            <a:ln w="91440">
              <a:solidFill>
                <a:srgbClr val="ff00cc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2" name="TextShape 8"/>
            <p:cNvSpPr txBox="1"/>
            <p:nvPr/>
          </p:nvSpPr>
          <p:spPr>
            <a:xfrm>
              <a:off x="4465080" y="3456000"/>
              <a:ext cx="546120" cy="455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9000" rIns="99000" tIns="54000" bIns="54000">
              <a:noAutofit/>
            </a:bodyPr>
            <a:p>
              <a:pPr/>
              <a:r>
                <a:rPr b="1" i="1" lang="en-US" sz="2000" spc="-1" strike="noStrike">
                  <a:solidFill>
                    <a:srgbClr val="ff00ff"/>
                  </a:solidFill>
                  <a:latin typeface="Trebuchet MS"/>
                </a:rPr>
                <a:t>T</a:t>
              </a:r>
              <a:r>
                <a:rPr b="1" i="1" lang="en-US" sz="2000" spc="-1" strike="noStrike" baseline="-25000">
                  <a:solidFill>
                    <a:srgbClr val="ff00ff"/>
                  </a:solidFill>
                  <a:latin typeface="Trebuchet MS"/>
                </a:rPr>
                <a:t>1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93" name="TextShape 9"/>
            <p:cNvSpPr txBox="1"/>
            <p:nvPr/>
          </p:nvSpPr>
          <p:spPr>
            <a:xfrm>
              <a:off x="6192360" y="3456000"/>
              <a:ext cx="546120" cy="455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9000" rIns="99000" tIns="54000" bIns="54000">
              <a:noAutofit/>
            </a:bodyPr>
            <a:p>
              <a:pPr/>
              <a:r>
                <a:rPr b="1" i="1" lang="en-US" sz="2000" spc="-1" strike="noStrike">
                  <a:solidFill>
                    <a:srgbClr val="ff00ff"/>
                  </a:solidFill>
                  <a:latin typeface="Trebuchet MS"/>
                </a:rPr>
                <a:t>T</a:t>
              </a:r>
              <a:r>
                <a:rPr b="1" i="1" lang="en-US" sz="2000" spc="-1" strike="noStrike" baseline="-25000">
                  <a:solidFill>
                    <a:srgbClr val="ff00ff"/>
                  </a:solidFill>
                  <a:latin typeface="Trebuchet MS"/>
                </a:rPr>
                <a:t>2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94" name="Line 10"/>
            <p:cNvSpPr/>
            <p:nvPr/>
          </p:nvSpPr>
          <p:spPr>
            <a:xfrm>
              <a:off x="6192360" y="4036320"/>
              <a:ext cx="527760" cy="10440"/>
            </a:xfrm>
            <a:prstGeom prst="line">
              <a:avLst/>
            </a:prstGeom>
            <a:ln w="91440">
              <a:solidFill>
                <a:srgbClr val="ff00cc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5" name="TextShape 11"/>
            <p:cNvSpPr txBox="1"/>
            <p:nvPr/>
          </p:nvSpPr>
          <p:spPr>
            <a:xfrm>
              <a:off x="1144800" y="3834720"/>
              <a:ext cx="1259640" cy="413640"/>
            </a:xfrm>
            <a:prstGeom prst="rect">
              <a:avLst/>
            </a:prstGeom>
            <a:noFill/>
            <a:ln w="18360">
              <a:solidFill>
                <a:srgbClr val="3465a4"/>
              </a:solidFill>
              <a:round/>
            </a:ln>
          </p:spPr>
          <p:txBody>
            <a:bodyPr lIns="99000" rIns="99000" tIns="54000" bIns="54000">
              <a:noAutofit/>
            </a:bodyPr>
            <a:p>
              <a:pPr/>
              <a:r>
                <a:rPr b="0" lang="en-US" sz="2000" spc="-1" strike="noStrike">
                  <a:solidFill>
                    <a:srgbClr val="000000"/>
                  </a:solidFill>
                  <a:latin typeface="Trebuchet MS"/>
                </a:rPr>
                <a:t>subj EPIs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196" name="Line 12"/>
            <p:cNvSpPr/>
            <p:nvPr/>
          </p:nvSpPr>
          <p:spPr>
            <a:xfrm>
              <a:off x="2360520" y="4039200"/>
              <a:ext cx="527760" cy="10440"/>
            </a:xfrm>
            <a:prstGeom prst="line">
              <a:avLst/>
            </a:prstGeom>
            <a:ln w="91440">
              <a:solidFill>
                <a:srgbClr val="ff00cc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7" name="TextShape 13"/>
            <p:cNvSpPr txBox="1"/>
            <p:nvPr/>
          </p:nvSpPr>
          <p:spPr>
            <a:xfrm>
              <a:off x="2426400" y="3458880"/>
              <a:ext cx="546120" cy="455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9000" rIns="99000" tIns="54000" bIns="54000">
              <a:noAutofit/>
            </a:bodyPr>
            <a:p>
              <a:pPr/>
              <a:r>
                <a:rPr b="1" i="1" lang="en-US" sz="2000" spc="-1" strike="noStrike">
                  <a:solidFill>
                    <a:srgbClr val="ff00ff"/>
                  </a:solidFill>
                  <a:latin typeface="Trebuchet MS"/>
                </a:rPr>
                <a:t>T</a:t>
              </a:r>
              <a:r>
                <a:rPr b="1" i="1" lang="en-US" sz="2000" spc="-1" strike="noStrike" baseline="-25000">
                  <a:solidFill>
                    <a:srgbClr val="ff00ff"/>
                  </a:solidFill>
                  <a:latin typeface="Trebuchet MS"/>
                </a:rPr>
                <a:t>0</a:t>
              </a:r>
              <a:endParaRPr b="0" lang="en-US" sz="20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2198" name="Freeform 14"/>
          <p:cNvSpPr/>
          <p:nvPr/>
        </p:nvSpPr>
        <p:spPr>
          <a:xfrm>
            <a:off x="1916280" y="4278960"/>
            <a:ext cx="5157720" cy="373320"/>
          </a:xfrm>
          <a:custGeom>
            <a:avLst/>
            <a:gdLst/>
            <a:ahLst/>
            <a:rect l="0" t="0" r="r" b="b"/>
            <a:pathLst>
              <a:path w="14327" h="1037">
                <a:moveTo>
                  <a:pt x="0" y="0"/>
                </a:moveTo>
                <a:cubicBezTo>
                  <a:pt x="298" y="192"/>
                  <a:pt x="586" y="444"/>
                  <a:pt x="920" y="505"/>
                </a:cubicBezTo>
                <a:cubicBezTo>
                  <a:pt x="1234" y="563"/>
                  <a:pt x="1525" y="742"/>
                  <a:pt x="1841" y="777"/>
                </a:cubicBezTo>
                <a:cubicBezTo>
                  <a:pt x="2167" y="811"/>
                  <a:pt x="2492" y="899"/>
                  <a:pt x="2820" y="893"/>
                </a:cubicBezTo>
                <a:cubicBezTo>
                  <a:pt x="3140" y="887"/>
                  <a:pt x="3449" y="959"/>
                  <a:pt x="3769" y="932"/>
                </a:cubicBezTo>
                <a:cubicBezTo>
                  <a:pt x="4084" y="906"/>
                  <a:pt x="4403" y="899"/>
                  <a:pt x="4718" y="932"/>
                </a:cubicBezTo>
                <a:cubicBezTo>
                  <a:pt x="5043" y="967"/>
                  <a:pt x="5371" y="988"/>
                  <a:pt x="5696" y="972"/>
                </a:cubicBezTo>
                <a:cubicBezTo>
                  <a:pt x="6005" y="955"/>
                  <a:pt x="6306" y="1036"/>
                  <a:pt x="6616" y="1011"/>
                </a:cubicBezTo>
                <a:cubicBezTo>
                  <a:pt x="6960" y="982"/>
                  <a:pt x="7307" y="988"/>
                  <a:pt x="7652" y="1010"/>
                </a:cubicBezTo>
                <a:cubicBezTo>
                  <a:pt x="7952" y="1030"/>
                  <a:pt x="8243" y="952"/>
                  <a:pt x="8545" y="972"/>
                </a:cubicBezTo>
                <a:cubicBezTo>
                  <a:pt x="8878" y="993"/>
                  <a:pt x="9217" y="935"/>
                  <a:pt x="9551" y="971"/>
                </a:cubicBezTo>
                <a:cubicBezTo>
                  <a:pt x="9876" y="1006"/>
                  <a:pt x="10171" y="874"/>
                  <a:pt x="10500" y="893"/>
                </a:cubicBezTo>
                <a:cubicBezTo>
                  <a:pt x="10807" y="912"/>
                  <a:pt x="11115" y="815"/>
                  <a:pt x="11421" y="777"/>
                </a:cubicBezTo>
                <a:cubicBezTo>
                  <a:pt x="11727" y="738"/>
                  <a:pt x="12035" y="707"/>
                  <a:pt x="12342" y="661"/>
                </a:cubicBezTo>
                <a:cubicBezTo>
                  <a:pt x="12658" y="614"/>
                  <a:pt x="12975" y="583"/>
                  <a:pt x="13291" y="505"/>
                </a:cubicBezTo>
                <a:cubicBezTo>
                  <a:pt x="13606" y="428"/>
                  <a:pt x="13913" y="307"/>
                  <a:pt x="14211" y="155"/>
                </a:cubicBezTo>
                <a:lnTo>
                  <a:pt x="14326" y="0"/>
                </a:lnTo>
              </a:path>
            </a:pathLst>
          </a:custGeom>
          <a:ln w="36720">
            <a:solidFill>
              <a:srgbClr val="ff00cc"/>
            </a:solidFill>
            <a:round/>
            <a:tailEnd len="med" type="triangle" w="med"/>
          </a:ln>
        </p:spPr>
      </p:sp>
      <p:sp>
        <p:nvSpPr>
          <p:cNvPr id="2199" name="TextShape 15"/>
          <p:cNvSpPr txBox="1"/>
          <p:nvPr/>
        </p:nvSpPr>
        <p:spPr>
          <a:xfrm>
            <a:off x="3874680" y="4202280"/>
            <a:ext cx="663480" cy="45540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1" i="1" lang="en-US" sz="2000" spc="-1" strike="noStrike">
                <a:solidFill>
                  <a:srgbClr val="ff00ff"/>
                </a:solidFill>
                <a:latin typeface="Trebuchet MS"/>
              </a:rPr>
              <a:t>T</a:t>
            </a:r>
            <a:r>
              <a:rPr b="1" i="1" lang="en-US" sz="2000" spc="-1" strike="noStrike" baseline="-25000">
                <a:solidFill>
                  <a:srgbClr val="ff00ff"/>
                </a:solidFill>
                <a:latin typeface="Trebuchet MS"/>
              </a:rPr>
              <a:t>full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Some warping guidelines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1" name="CustomShape 2"/>
          <p:cNvSpPr/>
          <p:nvPr/>
        </p:nvSpPr>
        <p:spPr>
          <a:xfrm>
            <a:off x="342000" y="1504800"/>
            <a:ext cx="8802000" cy="487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2" name="TextShape 3"/>
          <p:cNvSpPr txBox="1"/>
          <p:nvPr/>
        </p:nvSpPr>
        <p:spPr>
          <a:xfrm>
            <a:off x="93240" y="1460520"/>
            <a:ext cx="9050760" cy="492732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/>
            <a:r>
              <a:rPr b="0" lang="en-US" sz="2000" spc="-1" strike="noStrike" u="sng">
                <a:solidFill>
                  <a:srgbClr val="000000"/>
                </a:solidFill>
                <a:uFillTx/>
                <a:latin typeface="Trebuchet MS"/>
              </a:rPr>
              <a:t>Warping guidelines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For most EPI-EPI alignment, 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ls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cost function (via 3dvolreg) is fine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buClr>
                <a:srgbClr val="000000"/>
              </a:buClr>
              <a:buFont typeface="Times New Roman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for blip up-down EPI, there are nonlinear warping opts (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lpa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cost)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buClr>
                <a:srgbClr val="000000"/>
              </a:buClr>
              <a:buFont typeface="Times New Roman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always check subj motion profiles and censoring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+For all other warping, look to 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lpa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(similar contrast) and 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lpc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or 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lpc+ZZ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 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(differing contrasts)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Use nonlinear warping when aligning anat data between different subjects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(including subject to reference)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buClr>
                <a:srgbClr val="000000"/>
              </a:buClr>
              <a:buFont typeface="Times New Roman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consider 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@SSwarper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for combined nonlinear warping + skullstripping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buClr>
                <a:srgbClr val="000000"/>
              </a:buClr>
              <a:buFont typeface="Times New Roman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can input results directly into afni_proc.py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buClr>
                <a:srgbClr val="000000"/>
              </a:buClr>
              <a:buFont typeface="Times New Roman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lots of templates are fine, but use one with good detail as base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Calculate all warps in a chain individually, then 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concatenate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them into one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 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before applying, to reduce smoothing (less regridding steps)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Use afni_proc.py when processing FMRI data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buClr>
                <a:srgbClr val="000000"/>
              </a:buClr>
              <a:buFont typeface="Times New Roman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concatenation and other tiny details are managed </a:t>
            </a:r>
            <a:r>
              <a:rPr b="0" i="1" lang="en-US" sz="2000" spc="-1" strike="noStrike">
                <a:solidFill>
                  <a:srgbClr val="000000"/>
                </a:solidFill>
                <a:latin typeface="Trebuchet MS"/>
              </a:rPr>
              <a:t>automatically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88880" y="1402560"/>
            <a:ext cx="8288280" cy="510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Alignment (AKA registration): 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bringing separate objects into the same space so that each location (e.g., voxel) within one object corresponds to the same location in the other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Trebuchet MS"/>
              </a:rPr>
              <a:t>Common types of alignment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560160" indent="-2206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Wingdings" charset="2"/>
              <a:buChar char=""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EPI-EPI: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 align a subject’s EPI vols across time (to a selected ref EPI)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for motion “correction” (= “reduction” or “mitigation”)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560160" indent="-2206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Wingdings" charset="2"/>
              <a:buChar char=""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EPI-anat: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 align a subject’s EPI with anatomical vol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to assign a location with a functional result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560160" indent="-2206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Wingdings" charset="2"/>
              <a:buChar char=""/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anat-template: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 register a subject’s anatomical to a standard template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for group level alignment, also compare/use locations from lit.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can then utilize associated atlases (= maps of regions)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560160" indent="-2206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Wingdings" charset="2"/>
              <a:buChar char="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and more: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distortion correction (such as EPI distortion)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“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axialize”: rotate brain to standardize slice viewing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quality control: check for left-right flipping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…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.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560160" indent="-2206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70000"/>
              <a:buFont typeface="Wingdings" charset="2"/>
              <a:buChar char=""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793800" y="598320"/>
            <a:ext cx="777060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and its purpose(s)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TextShape 1"/>
          <p:cNvSpPr txBox="1"/>
          <p:nvPr/>
        </p:nvSpPr>
        <p:spPr>
          <a:xfrm>
            <a:off x="2256120" y="2916000"/>
            <a:ext cx="4632120" cy="11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Considerations for: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Trebuchet MS"/>
              </a:rPr>
              <a:t>within EPI (EPI-EPI) alignment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EPI time series: motion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5" name="CustomShape 2"/>
          <p:cNvSpPr/>
          <p:nvPr/>
        </p:nvSpPr>
        <p:spPr>
          <a:xfrm>
            <a:off x="2786400" y="1349640"/>
            <a:ext cx="5207760" cy="42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    </a:t>
            </a:r>
            <a:r>
              <a:rPr b="1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EPI vols: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standard, interleave acquisition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6" name="" descr=""/>
          <p:cNvPicPr/>
          <p:nvPr/>
        </p:nvPicPr>
        <p:blipFill>
          <a:blip r:embed="rId1"/>
          <a:stretch/>
        </p:blipFill>
        <p:spPr>
          <a:xfrm>
            <a:off x="2176560" y="4615920"/>
            <a:ext cx="6627960" cy="2133360"/>
          </a:xfrm>
          <a:prstGeom prst="rect">
            <a:avLst/>
          </a:prstGeom>
          <a:ln>
            <a:noFill/>
          </a:ln>
        </p:spPr>
      </p:pic>
      <p:pic>
        <p:nvPicPr>
          <p:cNvPr id="2207" name="" descr=""/>
          <p:cNvPicPr/>
          <p:nvPr/>
        </p:nvPicPr>
        <p:blipFill>
          <a:blip r:embed="rId2"/>
          <a:stretch/>
        </p:blipFill>
        <p:spPr>
          <a:xfrm>
            <a:off x="1946880" y="1697040"/>
            <a:ext cx="6857640" cy="1364040"/>
          </a:xfrm>
          <a:prstGeom prst="rect">
            <a:avLst/>
          </a:prstGeom>
          <a:ln>
            <a:noFill/>
          </a:ln>
        </p:spPr>
      </p:pic>
      <p:pic>
        <p:nvPicPr>
          <p:cNvPr id="2208" name="" descr=""/>
          <p:cNvPicPr/>
          <p:nvPr/>
        </p:nvPicPr>
        <p:blipFill>
          <a:blip r:embed="rId3"/>
          <a:stretch/>
        </p:blipFill>
        <p:spPr>
          <a:xfrm>
            <a:off x="1946880" y="3104640"/>
            <a:ext cx="6857640" cy="1364040"/>
          </a:xfrm>
          <a:prstGeom prst="rect">
            <a:avLst/>
          </a:prstGeom>
          <a:ln>
            <a:noFill/>
          </a:ln>
        </p:spPr>
      </p:pic>
      <p:sp>
        <p:nvSpPr>
          <p:cNvPr id="2209" name="Line 3"/>
          <p:cNvSpPr/>
          <p:nvPr/>
        </p:nvSpPr>
        <p:spPr>
          <a:xfrm>
            <a:off x="848160" y="3904200"/>
            <a:ext cx="972360" cy="0"/>
          </a:xfrm>
          <a:prstGeom prst="line">
            <a:avLst/>
          </a:prstGeom>
          <a:ln w="36720">
            <a:solidFill>
              <a:srgbClr val="cc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10" name="Line 4"/>
          <p:cNvSpPr/>
          <p:nvPr/>
        </p:nvSpPr>
        <p:spPr>
          <a:xfrm>
            <a:off x="812160" y="2644200"/>
            <a:ext cx="972360" cy="0"/>
          </a:xfrm>
          <a:prstGeom prst="line">
            <a:avLst/>
          </a:prstGeom>
          <a:ln w="36720">
            <a:solidFill>
              <a:srgbClr val="00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11" name="CustomShape 5"/>
          <p:cNvSpPr/>
          <p:nvPr/>
        </p:nvSpPr>
        <p:spPr>
          <a:xfrm>
            <a:off x="-164160" y="4695120"/>
            <a:ext cx="2209680" cy="78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EPI time series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+ see the motion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effect(s)?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+ see differences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between voxels?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2" name="TextShape 6"/>
          <p:cNvSpPr txBox="1"/>
          <p:nvPr/>
        </p:nvSpPr>
        <p:spPr>
          <a:xfrm>
            <a:off x="-134640" y="2118600"/>
            <a:ext cx="1919160" cy="36792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9933"/>
                </a:solidFill>
                <a:latin typeface="Trebuchet MS"/>
                <a:ea typeface="msmincho"/>
              </a:rPr>
              <a:t>without motion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3" name="TextShape 7"/>
          <p:cNvSpPr txBox="1"/>
          <p:nvPr/>
        </p:nvSpPr>
        <p:spPr>
          <a:xfrm>
            <a:off x="-40680" y="3447720"/>
            <a:ext cx="1861200" cy="36792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cc0000"/>
                </a:solidFill>
                <a:latin typeface="Trebuchet MS"/>
                <a:ea typeface="msmincho"/>
              </a:rPr>
              <a:t>    </a:t>
            </a:r>
            <a:r>
              <a:rPr b="0" lang="en-US" sz="1700" spc="-1" strike="noStrike">
                <a:solidFill>
                  <a:srgbClr val="cc0000"/>
                </a:solidFill>
                <a:latin typeface="Trebuchet MS"/>
                <a:ea typeface="msmincho"/>
              </a:rPr>
              <a:t>with motion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EPI time series: motion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5" name="CustomShape 2"/>
          <p:cNvSpPr/>
          <p:nvPr/>
        </p:nvSpPr>
        <p:spPr>
          <a:xfrm>
            <a:off x="666360" y="1402560"/>
            <a:ext cx="7727760" cy="97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Main tool: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3dvolreg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(often via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afni_proc.py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). Use EPI-EPI alignment to: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1) estimate motion “time series” (rigid body params: rot + transl) and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2) use these “time series” as regressors and as censoring criteria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6" name="TextShape 3"/>
          <p:cNvSpPr txBox="1"/>
          <p:nvPr/>
        </p:nvSpPr>
        <p:spPr>
          <a:xfrm>
            <a:off x="0" y="6239880"/>
            <a:ext cx="9144000" cy="61812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Courier New"/>
              </a:rPr>
              <a:t>PLOT: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1dplot.py -sepscl -boxplot_on -reverse_order -ylabels VOLREG -xlabel vol \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        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-title "motion regression" -prefix OUTPUT_NAME -infiles MOT_EST_VR.1D 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17" name="" descr=""/>
          <p:cNvPicPr/>
          <p:nvPr/>
        </p:nvPicPr>
        <p:blipFill>
          <a:blip r:embed="rId1"/>
          <a:stretch/>
        </p:blipFill>
        <p:spPr>
          <a:xfrm>
            <a:off x="1371600" y="2463480"/>
            <a:ext cx="6400800" cy="3776400"/>
          </a:xfrm>
          <a:prstGeom prst="rect">
            <a:avLst/>
          </a:prstGeom>
          <a:ln>
            <a:noFill/>
          </a:ln>
        </p:spPr>
      </p:pic>
      <p:sp>
        <p:nvSpPr>
          <p:cNvPr id="2218" name="TextShape 4"/>
          <p:cNvSpPr txBox="1"/>
          <p:nvPr/>
        </p:nvSpPr>
        <p:spPr>
          <a:xfrm>
            <a:off x="0" y="3879360"/>
            <a:ext cx="1479240" cy="775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500" spc="-1" strike="noStrike">
                <a:solidFill>
                  <a:srgbClr val="cc0000"/>
                </a:solidFill>
                <a:latin typeface="Trebuchet MS"/>
              </a:rPr>
              <a:t>“</a:t>
            </a:r>
            <a:r>
              <a:rPr b="0" i="1" lang="en-US" sz="1500" spc="-1" strike="noStrike">
                <a:solidFill>
                  <a:srgbClr val="cc0000"/>
                </a:solidFill>
                <a:latin typeface="Trebuchet MS"/>
              </a:rPr>
              <a:t>with motion” subject from above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9" name="Line 5"/>
          <p:cNvSpPr/>
          <p:nvPr/>
        </p:nvSpPr>
        <p:spPr>
          <a:xfrm>
            <a:off x="668880" y="4503600"/>
            <a:ext cx="597600" cy="0"/>
          </a:xfrm>
          <a:prstGeom prst="line">
            <a:avLst/>
          </a:prstGeom>
          <a:ln>
            <a:solidFill>
              <a:srgbClr val="cc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EPI time series: motion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1" name="CustomShape 2"/>
          <p:cNvSpPr/>
          <p:nvPr/>
        </p:nvSpPr>
        <p:spPr>
          <a:xfrm>
            <a:off x="781560" y="1402560"/>
            <a:ext cx="7742520" cy="12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Can visualize motion’s effects in time series as a (normalized) “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grayplot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”: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+ each row is one time series (values translated to grayscale)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+ each col is one instant/volume in time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Probably large outlier fractions where motion occurs (→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censoring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2" name="TextShape 3"/>
          <p:cNvSpPr txBox="1"/>
          <p:nvPr/>
        </p:nvSpPr>
        <p:spPr>
          <a:xfrm>
            <a:off x="0" y="6455880"/>
            <a:ext cx="9144000" cy="36540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r>
              <a:rPr b="1" lang="en-US" sz="1500" spc="-1" strike="noStrike">
                <a:solidFill>
                  <a:srgbClr val="000000"/>
                </a:solidFill>
                <a:latin typeface="Courier New"/>
              </a:rPr>
              <a:t>  </a:t>
            </a:r>
            <a:r>
              <a:rPr b="0" lang="en-US" sz="1400" spc="-1" strike="noStrike">
                <a:solidFill>
                  <a:srgbClr val="000000"/>
                </a:solidFill>
                <a:latin typeface="Courier New"/>
              </a:rPr>
              <a:t>PLOT: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</a:t>
            </a:r>
            <a:r>
              <a:rPr b="1" lang="en-US" sz="1500" spc="-1" strike="noStrike">
                <a:solidFill>
                  <a:srgbClr val="000000"/>
                </a:solidFill>
                <a:latin typeface="Courier New"/>
              </a:rPr>
              <a:t>3dGrayplot -mask mask+orig. -input FILE_TIMESERIES -prefix OUTPUT_NAME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3" name="TextShape 4"/>
          <p:cNvSpPr txBox="1"/>
          <p:nvPr/>
        </p:nvSpPr>
        <p:spPr>
          <a:xfrm>
            <a:off x="2090520" y="6144840"/>
            <a:ext cx="1807560" cy="33696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r>
              <a:rPr b="1" lang="en-US" sz="1500" spc="-1" strike="noStrike">
                <a:solidFill>
                  <a:srgbClr val="000000"/>
                </a:solidFill>
                <a:latin typeface="Courier New"/>
              </a:rPr>
              <a:t>--&gt; time (vol)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4" name="TextShape 5"/>
          <p:cNvSpPr txBox="1"/>
          <p:nvPr/>
        </p:nvSpPr>
        <p:spPr>
          <a:xfrm rot="5445600">
            <a:off x="783720" y="3663720"/>
            <a:ext cx="2317320" cy="33696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r>
              <a:rPr b="1" lang="en-US" sz="1500" spc="-1" strike="noStrike">
                <a:solidFill>
                  <a:srgbClr val="000000"/>
                </a:solidFill>
                <a:latin typeface="Courier New"/>
              </a:rPr>
              <a:t>--&gt; space (voxel)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5" name="" descr=""/>
          <p:cNvPicPr/>
          <p:nvPr/>
        </p:nvPicPr>
        <p:blipFill>
          <a:blip r:embed="rId1"/>
          <a:stretch/>
        </p:blipFill>
        <p:spPr>
          <a:xfrm>
            <a:off x="2126520" y="2707560"/>
            <a:ext cx="5010840" cy="3511440"/>
          </a:xfrm>
          <a:prstGeom prst="rect">
            <a:avLst/>
          </a:prstGeom>
          <a:ln>
            <a:noFill/>
          </a:ln>
        </p:spPr>
      </p:pic>
      <p:sp>
        <p:nvSpPr>
          <p:cNvPr id="2226" name="TextShape 6"/>
          <p:cNvSpPr txBox="1"/>
          <p:nvPr/>
        </p:nvSpPr>
        <p:spPr>
          <a:xfrm>
            <a:off x="360" y="3879720"/>
            <a:ext cx="1479240" cy="775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500" spc="-1" strike="noStrike">
                <a:solidFill>
                  <a:srgbClr val="cc0000"/>
                </a:solidFill>
                <a:latin typeface="Trebuchet MS"/>
              </a:rPr>
              <a:t>“</a:t>
            </a:r>
            <a:r>
              <a:rPr b="0" i="1" lang="en-US" sz="1500" spc="-1" strike="noStrike">
                <a:solidFill>
                  <a:srgbClr val="cc0000"/>
                </a:solidFill>
                <a:latin typeface="Trebuchet MS"/>
              </a:rPr>
              <a:t>with motion” subject from above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7" name="Line 7"/>
          <p:cNvSpPr/>
          <p:nvPr/>
        </p:nvSpPr>
        <p:spPr>
          <a:xfrm>
            <a:off x="669240" y="4503960"/>
            <a:ext cx="597600" cy="0"/>
          </a:xfrm>
          <a:prstGeom prst="line">
            <a:avLst/>
          </a:prstGeom>
          <a:ln>
            <a:solidFill>
              <a:srgbClr val="cc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EPI time series: censoring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9" name="CustomShape 2"/>
          <p:cNvSpPr/>
          <p:nvPr/>
        </p:nvSpPr>
        <p:spPr>
          <a:xfrm>
            <a:off x="626040" y="1294560"/>
            <a:ext cx="7878960" cy="626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Typically two measures to detect and censor motion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enorm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(Euclidean norm): based on 3dvolreg's motion parameter estimates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suprathreshold enorm leads to censoring multiple vols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0" name="TextShape 3"/>
          <p:cNvSpPr txBox="1"/>
          <p:nvPr/>
        </p:nvSpPr>
        <p:spPr>
          <a:xfrm>
            <a:off x="806040" y="2529000"/>
            <a:ext cx="8011800" cy="849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For each [i]th volume, use the derivatives of motion profiles to calc enorm: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enorm</a:t>
            </a:r>
            <a:r>
              <a:rPr b="0" i="1" lang="en-US" sz="1700" spc="-1" strike="noStrike" baseline="-14000000">
                <a:solidFill>
                  <a:srgbClr val="000000"/>
                </a:solidFill>
                <a:latin typeface="Courier New"/>
              </a:rPr>
              <a:t>i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 = </a:t>
            </a:r>
            <a:r>
              <a:rPr b="0" lang="en-US" sz="2500" spc="-1" strike="noStrike">
                <a:solidFill>
                  <a:srgbClr val="000000"/>
                </a:solidFill>
                <a:latin typeface="Courier New"/>
              </a:rPr>
              <a:t>(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  <a:ea typeface="Courier New"/>
              </a:rPr>
              <a:t>ΔdP</a:t>
            </a:r>
            <a:r>
              <a:rPr b="0" i="1" lang="en-US" sz="1700" spc="-1" strike="noStrike" baseline="-14000000">
                <a:solidFill>
                  <a:srgbClr val="000000"/>
                </a:solidFill>
                <a:latin typeface="Courier New"/>
                <a:ea typeface="Courier New"/>
              </a:rPr>
              <a:t>i</a:t>
            </a:r>
            <a:r>
              <a:rPr b="0" lang="en-US" sz="1700" spc="-1" strike="noStrike" baseline="14000000">
                <a:solidFill>
                  <a:srgbClr val="000000"/>
                </a:solidFill>
                <a:latin typeface="Courier New"/>
                <a:ea typeface="Courier New"/>
              </a:rPr>
              <a:t>2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  <a:ea typeface="Courier New"/>
              </a:rPr>
              <a:t> + ΔdL</a:t>
            </a:r>
            <a:r>
              <a:rPr b="0" i="1" lang="en-US" sz="1700" spc="-1" strike="noStrike" baseline="-14000000">
                <a:solidFill>
                  <a:srgbClr val="000000"/>
                </a:solidFill>
                <a:latin typeface="Courier New"/>
                <a:ea typeface="Courier New"/>
              </a:rPr>
              <a:t>i</a:t>
            </a:r>
            <a:r>
              <a:rPr b="0" lang="en-US" sz="1700" spc="-1" strike="noStrike" baseline="14000000">
                <a:solidFill>
                  <a:srgbClr val="000000"/>
                </a:solidFill>
                <a:latin typeface="Courier New"/>
                <a:ea typeface="Courier New"/>
              </a:rPr>
              <a:t>2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  <a:ea typeface="Courier New"/>
              </a:rPr>
              <a:t> + ΔdS</a:t>
            </a:r>
            <a:r>
              <a:rPr b="0" i="1" lang="en-US" sz="1700" spc="-1" strike="noStrike" baseline="-14000000">
                <a:solidFill>
                  <a:srgbClr val="000000"/>
                </a:solidFill>
                <a:latin typeface="Courier New"/>
                <a:ea typeface="Courier New"/>
              </a:rPr>
              <a:t>i</a:t>
            </a:r>
            <a:r>
              <a:rPr b="0" lang="en-US" sz="1700" spc="-1" strike="noStrike" baseline="14000000">
                <a:solidFill>
                  <a:srgbClr val="000000"/>
                </a:solidFill>
                <a:latin typeface="Courier New"/>
                <a:ea typeface="Courier New"/>
              </a:rPr>
              <a:t>2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  <a:ea typeface="Courier New"/>
              </a:rPr>
              <a:t> + Δyaw</a:t>
            </a:r>
            <a:r>
              <a:rPr b="0" i="1" lang="en-US" sz="1700" spc="-1" strike="noStrike" baseline="-14000000">
                <a:solidFill>
                  <a:srgbClr val="000000"/>
                </a:solidFill>
                <a:latin typeface="Courier New"/>
                <a:ea typeface="Courier New"/>
              </a:rPr>
              <a:t>i</a:t>
            </a:r>
            <a:r>
              <a:rPr b="0" lang="en-US" sz="1700" spc="-1" strike="noStrike" baseline="14000000">
                <a:solidFill>
                  <a:srgbClr val="000000"/>
                </a:solidFill>
                <a:latin typeface="Courier New"/>
                <a:ea typeface="Courier New"/>
              </a:rPr>
              <a:t>2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  <a:ea typeface="Courier New"/>
              </a:rPr>
              <a:t> + Δpitch</a:t>
            </a:r>
            <a:r>
              <a:rPr b="0" i="1" lang="en-US" sz="1700" spc="-1" strike="noStrike" baseline="-14000000">
                <a:solidFill>
                  <a:srgbClr val="000000"/>
                </a:solidFill>
                <a:latin typeface="Courier New"/>
                <a:ea typeface="Courier New"/>
              </a:rPr>
              <a:t>i</a:t>
            </a:r>
            <a:r>
              <a:rPr b="0" lang="en-US" sz="1700" spc="-1" strike="noStrike" baseline="14000000">
                <a:solidFill>
                  <a:srgbClr val="000000"/>
                </a:solidFill>
                <a:latin typeface="Courier New"/>
                <a:ea typeface="Courier New"/>
              </a:rPr>
              <a:t>2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  <a:ea typeface="Courier New"/>
              </a:rPr>
              <a:t> + Δroll</a:t>
            </a:r>
            <a:r>
              <a:rPr b="0" i="1" lang="en-US" sz="1700" spc="-1" strike="noStrike" baseline="-14000000">
                <a:solidFill>
                  <a:srgbClr val="000000"/>
                </a:solidFill>
                <a:latin typeface="Courier New"/>
                <a:ea typeface="Courier New"/>
              </a:rPr>
              <a:t>i</a:t>
            </a:r>
            <a:r>
              <a:rPr b="0" lang="en-US" sz="1700" spc="-1" strike="noStrike" baseline="14000000">
                <a:solidFill>
                  <a:srgbClr val="000000"/>
                </a:solidFill>
                <a:latin typeface="Courier New"/>
                <a:ea typeface="Courier New"/>
              </a:rPr>
              <a:t>2</a:t>
            </a:r>
            <a:r>
              <a:rPr b="0" lang="en-US" sz="2500" spc="-1" strike="noStrike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r>
              <a:rPr b="0" lang="en-US" sz="1700" spc="-1" strike="noStrike" baseline="14000000">
                <a:solidFill>
                  <a:srgbClr val="000000"/>
                </a:solidFill>
                <a:latin typeface="Courier New"/>
              </a:rPr>
              <a:t>0.5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1" name="TextShape 4"/>
          <p:cNvSpPr txBox="1"/>
          <p:nvPr/>
        </p:nvSpPr>
        <p:spPr>
          <a:xfrm>
            <a:off x="645480" y="3363480"/>
            <a:ext cx="8192160" cy="183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…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which is to say, where there are bigger changes in motion due to either translation, rotation or both, the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enorm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value is larger.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Enorm has units of ~mm (for human head radius, approx. 1deg ~1mm).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Can threshold with a preset value, e.g., 0.2 (~mm); since enorm is based on a derivative (difference), </a:t>
            </a:r>
            <a:r>
              <a:rPr b="1" i="1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two</a:t>
            </a:r>
            <a:r>
              <a:rPr b="0" i="1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 </a:t>
            </a:r>
            <a:r>
              <a:rPr b="0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volumes get censored for suprathreshold values.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2" name="TextShape 5"/>
          <p:cNvSpPr txBox="1"/>
          <p:nvPr/>
        </p:nvSpPr>
        <p:spPr>
          <a:xfrm>
            <a:off x="876240" y="5315040"/>
            <a:ext cx="7080840" cy="142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700" spc="-1" strike="noStrike">
                <a:solidFill>
                  <a:srgbClr val="000000"/>
                </a:solidFill>
                <a:latin typeface="Trebuchet MS"/>
              </a:rPr>
              <a:t>Ex. calculation from output of 3dvolreg: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1d_tool.py                                    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-infile VOLREG_OUTPUT.1D -set_nruns 1     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-derivative  -collapse_cols euclidean_norm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-write ENORM_OUTPUT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EPI time series: censoring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4" name="CustomShape 2"/>
          <p:cNvSpPr/>
          <p:nvPr/>
        </p:nvSpPr>
        <p:spPr>
          <a:xfrm>
            <a:off x="626040" y="1294560"/>
            <a:ext cx="7878960" cy="626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Typically two measures to detect and censor motion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enorm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(Euclidean norm): based on 3dvolreg's motion parameter estimates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suprathreshold enorm leads to censoring multiple vols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outliers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: based on outliers from time series trends (total fraction in volume)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5" name="TextShape 3"/>
          <p:cNvSpPr txBox="1"/>
          <p:nvPr/>
        </p:nvSpPr>
        <p:spPr>
          <a:xfrm>
            <a:off x="815040" y="2878560"/>
            <a:ext cx="7970040" cy="681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For each [i]th volume, count how many voxels have an outlier; record fraction: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outlier_frac</a:t>
            </a:r>
            <a:r>
              <a:rPr b="0" i="1" lang="en-US" sz="1700" spc="-1" strike="noStrike" baseline="-14000000">
                <a:solidFill>
                  <a:srgbClr val="000000"/>
                </a:solidFill>
                <a:latin typeface="Courier New"/>
              </a:rPr>
              <a:t>i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 = (# vox with outlier)</a:t>
            </a:r>
            <a:r>
              <a:rPr b="0" i="1" lang="en-US" sz="1700" spc="-1" strike="noStrike" baseline="-14000000">
                <a:solidFill>
                  <a:srgbClr val="000000"/>
                </a:solidFill>
                <a:latin typeface="Courier New"/>
              </a:rPr>
              <a:t>i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 / (# vox in automask)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6" name="TextShape 4"/>
          <p:cNvSpPr txBox="1"/>
          <p:nvPr/>
        </p:nvSpPr>
        <p:spPr>
          <a:xfrm>
            <a:off x="573480" y="3795480"/>
            <a:ext cx="8077320" cy="92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Outlier frac has no units; just has a range [0, 1].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Can threshold with a preset value, e.g., 0.05.  Only one volume gets censored for supratheshold values.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7" name="TextShape 5"/>
          <p:cNvSpPr txBox="1"/>
          <p:nvPr/>
        </p:nvSpPr>
        <p:spPr>
          <a:xfrm>
            <a:off x="876600" y="5063400"/>
            <a:ext cx="7080840" cy="142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700" spc="-1" strike="noStrike">
                <a:solidFill>
                  <a:srgbClr val="000000"/>
                </a:solidFill>
                <a:latin typeface="Trebuchet MS"/>
              </a:rPr>
              <a:t>Ex. calculation from 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</a:rPr>
              <a:t>unprocessed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</a:rPr>
              <a:t> data set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</a:rPr>
              <a:t>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3dToutcount                                   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-automask -fraction -polort 3 -legendre   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DSET &gt; OUTLIER_FRAC.1D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	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EPI time series: censoring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9" name="CustomShape 2"/>
          <p:cNvSpPr/>
          <p:nvPr/>
        </p:nvSpPr>
        <p:spPr>
          <a:xfrm>
            <a:off x="626040" y="1294560"/>
            <a:ext cx="7878960" cy="626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Typically two measures to detect and censor motion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enorm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(Euclidean norm): based on 3dvolreg's motion parameter estimates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suprathreshold enorm leads to censoring multiple vols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outliers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: based on outliers from time series trends (total fraction in volume)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0" name="TextShape 3"/>
          <p:cNvSpPr txBox="1"/>
          <p:nvPr/>
        </p:nvSpPr>
        <p:spPr>
          <a:xfrm>
            <a:off x="0" y="5894280"/>
            <a:ext cx="9144000" cy="96372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Courier New"/>
              </a:rPr>
              <a:t>PLOT (for motion-enorm, and similar for outlier frac): 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 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1dplot.py -boxplot_on -reverse_order -infiles MOT_ENORM.1D -censor_hline VAL    \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     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-censor_files CEN_FILE.1D  -xlabel "vol index" -ylabels "enorm"             \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     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-title "Mot enorm (with limit) and all censored points" -prefix OUT_MOT.jpg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1" name="" descr=""/>
          <p:cNvPicPr/>
          <p:nvPr/>
        </p:nvPicPr>
        <p:blipFill>
          <a:blip r:embed="rId1"/>
          <a:stretch/>
        </p:blipFill>
        <p:spPr>
          <a:xfrm>
            <a:off x="1371600" y="2591280"/>
            <a:ext cx="6400800" cy="1654920"/>
          </a:xfrm>
          <a:prstGeom prst="rect">
            <a:avLst/>
          </a:prstGeom>
          <a:ln>
            <a:noFill/>
          </a:ln>
        </p:spPr>
      </p:pic>
      <p:pic>
        <p:nvPicPr>
          <p:cNvPr id="2242" name="" descr=""/>
          <p:cNvPicPr/>
          <p:nvPr/>
        </p:nvPicPr>
        <p:blipFill>
          <a:blip r:embed="rId2"/>
          <a:stretch/>
        </p:blipFill>
        <p:spPr>
          <a:xfrm>
            <a:off x="1371600" y="4275360"/>
            <a:ext cx="6400800" cy="165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Example: 3dvolreg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4" name="TextShape 2"/>
          <p:cNvSpPr txBox="1"/>
          <p:nvPr/>
        </p:nvSpPr>
        <p:spPr>
          <a:xfrm>
            <a:off x="639360" y="1289160"/>
            <a:ext cx="6768720" cy="1740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800" spc="-1" strike="noStrike">
                <a:solidFill>
                  <a:srgbClr val="801900"/>
                </a:solidFill>
                <a:latin typeface="Trebuchet MS"/>
              </a:rPr>
              <a:t>Can run the following in “AFNI_data6/afni/”: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800" spc="-1" strike="noStrike">
                <a:solidFill>
                  <a:srgbClr val="000099"/>
                </a:solidFill>
                <a:latin typeface="Courier New"/>
              </a:rPr>
              <a:t>3dvolreg -base 3 -cubic -zpad 1          \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800" spc="-1" strike="noStrike">
                <a:solidFill>
                  <a:srgbClr val="000099"/>
                </a:solidFill>
                <a:latin typeface="Courier New"/>
              </a:rPr>
              <a:t>         </a:t>
            </a:r>
            <a:r>
              <a:rPr b="1" lang="en-US" sz="1800" spc="-1" strike="noStrike">
                <a:solidFill>
                  <a:srgbClr val="000099"/>
                </a:solidFill>
                <a:latin typeface="Courier New"/>
              </a:rPr>
              <a:t>-1Dfile dfile_vr.1D             \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800" spc="-1" strike="noStrike">
                <a:solidFill>
                  <a:srgbClr val="000099"/>
                </a:solidFill>
                <a:latin typeface="Courier New"/>
              </a:rPr>
              <a:t>         </a:t>
            </a:r>
            <a:r>
              <a:rPr b="1" lang="en-US" sz="1800" spc="-1" strike="noStrike">
                <a:solidFill>
                  <a:srgbClr val="000099"/>
                </a:solidFill>
                <a:latin typeface="Courier New"/>
              </a:rPr>
              <a:t>-1Dmatrix_save mat_vr.aff12.1D  \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800" spc="-1" strike="noStrike">
                <a:solidFill>
                  <a:srgbClr val="000099"/>
                </a:solidFill>
                <a:latin typeface="Courier New"/>
              </a:rPr>
              <a:t>         </a:t>
            </a:r>
            <a:r>
              <a:rPr b="1" lang="en-US" sz="1800" spc="-1" strike="noStrike">
                <a:solidFill>
                  <a:srgbClr val="000099"/>
                </a:solidFill>
                <a:latin typeface="Courier New"/>
              </a:rPr>
              <a:t>-prefix epi_r1_vrt              \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800" spc="-1" strike="noStrike">
                <a:solidFill>
                  <a:srgbClr val="000099"/>
                </a:solidFill>
                <a:latin typeface="Courier New"/>
              </a:rPr>
              <a:t>         </a:t>
            </a:r>
            <a:r>
              <a:rPr b="1" lang="en-US" sz="1800" spc="-1" strike="noStrike">
                <a:solidFill>
                  <a:srgbClr val="000099"/>
                </a:solidFill>
                <a:latin typeface="Courier New"/>
              </a:rPr>
              <a:t>epi_r1+orig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5" name="TextShape 3"/>
          <p:cNvSpPr txBox="1"/>
          <p:nvPr/>
        </p:nvSpPr>
        <p:spPr>
          <a:xfrm>
            <a:off x="432000" y="3071880"/>
            <a:ext cx="8712000" cy="327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99"/>
                </a:solidFill>
                <a:latin typeface="Trebuchet MS"/>
                <a:ea typeface="msmincho"/>
              </a:rPr>
              <a:t>epi_r1+orig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: (last entry) input time series to align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99"/>
                </a:solidFill>
                <a:latin typeface="Trebuchet MS"/>
                <a:ea typeface="msmincho"/>
              </a:rPr>
              <a:t>-base 3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:  select brick [3] of input epi_r1+orig dset as reference vol 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(NB: in afni_proc.py, one can select the ref vol to be the one with fewest outliers, with keyword: MIN_OUTLIERS)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99"/>
                </a:solidFill>
                <a:latin typeface="Trebuchet MS"/>
                <a:ea typeface="msmincho"/>
              </a:rPr>
              <a:t>-cubic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:  use cubic polynomial interpolation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99"/>
                </a:solidFill>
                <a:latin typeface="Trebuchet MS"/>
                <a:ea typeface="msmincho"/>
              </a:rPr>
              <a:t>-zpad 1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:  put (intermed) layer of zeros around base vol, helps if large rotations exist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99"/>
                </a:solidFill>
                <a:latin typeface="Trebuchet MS"/>
                <a:ea typeface="msmincho"/>
              </a:rPr>
              <a:t>-1Dfile ...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:  save motion estimates as columns of numbers in text (1D) file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99"/>
                </a:solidFill>
                <a:latin typeface="Trebuchet MS"/>
                <a:ea typeface="msmincho"/>
              </a:rPr>
              <a:t>-1Dmatrix_save ...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:  save motion params (12 DOF in matrix form) to text (1D) file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99"/>
                </a:solidFill>
                <a:latin typeface="Trebuchet MS"/>
                <a:ea typeface="msmincho"/>
              </a:rPr>
              <a:t>-prefix ...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:  save motion-corrected vol to new 4D volumetric dset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6" name="TextShape 4"/>
          <p:cNvSpPr txBox="1"/>
          <p:nvPr/>
        </p:nvSpPr>
        <p:spPr>
          <a:xfrm>
            <a:off x="639360" y="5974560"/>
            <a:ext cx="4953960" cy="727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900" spc="-1" strike="noStrike">
                <a:solidFill>
                  <a:srgbClr val="801900"/>
                </a:solidFill>
                <a:latin typeface="Trebuchet MS"/>
              </a:rPr>
              <a:t>... and a quick view of motion estimates:</a:t>
            </a:r>
            <a:endParaRPr b="0" lang="en-US" sz="1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1dplot -volreg dfile_vr.1D &amp;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Example: 3dvolreg (cont’d)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8" name="TextShape 2"/>
          <p:cNvSpPr txBox="1"/>
          <p:nvPr/>
        </p:nvSpPr>
        <p:spPr>
          <a:xfrm>
            <a:off x="639360" y="1339920"/>
            <a:ext cx="8287560" cy="5375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900" spc="-1" strike="noStrike">
                <a:solidFill>
                  <a:srgbClr val="801900"/>
                </a:solidFill>
                <a:latin typeface="Trebuchet MS"/>
              </a:rPr>
              <a:t>... and a quick calculation of ‘enorm’ (= Euclidean norm) and possible censoring (see “1d_tool.py -help” for description of opts here):</a:t>
            </a:r>
            <a:endParaRPr b="0" lang="en-US" sz="1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1d_tool.py -infile dfile_vr.1D    \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           </a:t>
            </a:r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-set_nruns 1           \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           </a:t>
            </a:r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-show_censor_count     \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           </a:t>
            </a:r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-censor_prev_TR        \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           </a:t>
            </a:r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-censor_motion 0.3 SUBJ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900" spc="-1" strike="noStrike">
                <a:solidFill>
                  <a:srgbClr val="801900"/>
                </a:solidFill>
                <a:latin typeface="Trebuchet MS"/>
              </a:rPr>
              <a:t>... with a quick view of </a:t>
            </a:r>
            <a:r>
              <a:rPr b="1" i="1" lang="en-US" sz="1900" spc="-1" strike="noStrike">
                <a:solidFill>
                  <a:srgbClr val="801900"/>
                </a:solidFill>
                <a:latin typeface="Trebuchet MS"/>
              </a:rPr>
              <a:t>those</a:t>
            </a:r>
            <a:r>
              <a:rPr b="1" lang="en-US" sz="1900" spc="-1" strike="noStrike">
                <a:solidFill>
                  <a:srgbClr val="801900"/>
                </a:solidFill>
                <a:latin typeface="Trebuchet MS"/>
              </a:rPr>
              <a:t> results (with censorline fanciness)</a:t>
            </a:r>
            <a:r>
              <a:rPr b="1" lang="en-US" sz="1900" spc="-1" strike="noStrike">
                <a:solidFill>
                  <a:srgbClr val="801900"/>
                </a:solidFill>
                <a:latin typeface="Trebuchet MS"/>
              </a:rPr>
              <a:t>:</a:t>
            </a:r>
            <a:endParaRPr b="0" lang="en-US" sz="1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1dplot -one SUBJ_enorm.1D "1D: 152@0.3" &amp;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900" spc="-1" strike="noStrike">
                <a:solidFill>
                  <a:srgbClr val="801900"/>
                </a:solidFill>
                <a:latin typeface="Trebuchet MS"/>
              </a:rPr>
              <a:t>and to see the (command line-usable) string of indices to be censored:</a:t>
            </a:r>
            <a:endParaRPr b="0" lang="en-US" sz="1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000" spc="-1" strike="noStrike">
                <a:solidFill>
                  <a:srgbClr val="000099"/>
                </a:solidFill>
                <a:latin typeface="Courier New"/>
              </a:rPr>
              <a:t>cat SUBJ_CENSORTR.txt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900" spc="-1" strike="noStrike">
                <a:solidFill>
                  <a:srgbClr val="801900"/>
                </a:solidFill>
                <a:latin typeface="Trebuchet MS"/>
              </a:rPr>
              <a:t>or pro-level fanciness combining the previous two:</a:t>
            </a:r>
            <a:endParaRPr b="0" lang="en-US" sz="1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latin typeface="Courier New"/>
              </a:rPr>
              <a:t>1dplot -one `cat SUBJ_CENSORTR.txt` SUBJ_enorm.1D "1D: 152@0.3" &amp;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CustomShape 1"/>
          <p:cNvSpPr/>
          <p:nvPr/>
        </p:nvSpPr>
        <p:spPr>
          <a:xfrm>
            <a:off x="1463760" y="468000"/>
            <a:ext cx="6505560" cy="617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Motion correction: caveats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0" name="CustomShape 2"/>
          <p:cNvSpPr/>
          <p:nvPr/>
        </p:nvSpPr>
        <p:spPr>
          <a:xfrm>
            <a:off x="325800" y="1229040"/>
            <a:ext cx="8588880" cy="157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Alignment can</a:t>
            </a:r>
            <a:r>
              <a:rPr b="1" i="1" lang="en-US" sz="1700" spc="-1" strike="noStrike">
                <a:solidFill>
                  <a:srgbClr val="000000"/>
                </a:solidFill>
                <a:latin typeface="Trebuchet MS"/>
              </a:rPr>
              <a:t>not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fix motion; use motion pars as regressors (helps more, not total)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Motion correction → volume alignment → regridding → smoothing.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Check in the AFNI GUI to be sure the “corrected” data is not “bouncing” around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Example: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Monkey sips juice at stimulus time, and large jaw muscles move. If the muscles are not masked, then motion correction may track muscles, not brain.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1" name="" descr=""/>
          <p:cNvPicPr/>
          <p:nvPr/>
        </p:nvPicPr>
        <p:blipFill>
          <a:blip r:embed="rId1"/>
          <a:stretch/>
        </p:blipFill>
        <p:spPr>
          <a:xfrm>
            <a:off x="724680" y="4923360"/>
            <a:ext cx="7694640" cy="1671480"/>
          </a:xfrm>
          <a:prstGeom prst="rect">
            <a:avLst/>
          </a:prstGeom>
          <a:ln>
            <a:noFill/>
          </a:ln>
        </p:spPr>
      </p:pic>
      <p:sp>
        <p:nvSpPr>
          <p:cNvPr id="2252" name="CustomShape 3"/>
          <p:cNvSpPr/>
          <p:nvPr/>
        </p:nvSpPr>
        <p:spPr>
          <a:xfrm>
            <a:off x="1717560" y="2802960"/>
            <a:ext cx="130320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original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3" name="CustomShape 4"/>
          <p:cNvSpPr/>
          <p:nvPr/>
        </p:nvSpPr>
        <p:spPr>
          <a:xfrm>
            <a:off x="4199040" y="2802960"/>
            <a:ext cx="130320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3dvolreg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4" name="CustomShape 5"/>
          <p:cNvSpPr/>
          <p:nvPr/>
        </p:nvSpPr>
        <p:spPr>
          <a:xfrm>
            <a:off x="6176880" y="2802960"/>
            <a:ext cx="24940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automask, 3dvolreg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5" name="" descr=""/>
          <p:cNvPicPr/>
          <p:nvPr/>
        </p:nvPicPr>
        <p:blipFill>
          <a:blip r:embed="rId2"/>
          <a:stretch/>
        </p:blipFill>
        <p:spPr>
          <a:xfrm>
            <a:off x="1419120" y="3148560"/>
            <a:ext cx="1598760" cy="1581120"/>
          </a:xfrm>
          <a:prstGeom prst="rect">
            <a:avLst/>
          </a:prstGeom>
          <a:ln>
            <a:noFill/>
          </a:ln>
        </p:spPr>
      </p:pic>
      <p:pic>
        <p:nvPicPr>
          <p:cNvPr id="2256" name="" descr=""/>
          <p:cNvPicPr/>
          <p:nvPr/>
        </p:nvPicPr>
        <p:blipFill>
          <a:blip r:embed="rId3"/>
          <a:stretch/>
        </p:blipFill>
        <p:spPr>
          <a:xfrm>
            <a:off x="3932280" y="3148560"/>
            <a:ext cx="1646280" cy="1614600"/>
          </a:xfrm>
          <a:prstGeom prst="rect">
            <a:avLst/>
          </a:prstGeom>
          <a:ln>
            <a:noFill/>
          </a:ln>
        </p:spPr>
      </p:pic>
      <p:pic>
        <p:nvPicPr>
          <p:cNvPr id="2257" name="" descr=""/>
          <p:cNvPicPr/>
          <p:nvPr/>
        </p:nvPicPr>
        <p:blipFill>
          <a:blip r:embed="rId4"/>
          <a:stretch/>
        </p:blipFill>
        <p:spPr>
          <a:xfrm>
            <a:off x="6416640" y="3148560"/>
            <a:ext cx="1736640" cy="1662120"/>
          </a:xfrm>
          <a:prstGeom prst="rect">
            <a:avLst/>
          </a:prstGeom>
          <a:ln>
            <a:noFill/>
          </a:ln>
        </p:spPr>
      </p:pic>
      <p:sp>
        <p:nvSpPr>
          <p:cNvPr id="2258" name="TextShape 6"/>
          <p:cNvSpPr txBox="1"/>
          <p:nvPr/>
        </p:nvSpPr>
        <p:spPr>
          <a:xfrm>
            <a:off x="0" y="3760200"/>
            <a:ext cx="1375920" cy="365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808080"/>
                </a:solidFill>
                <a:latin typeface="Trebuchet MS"/>
              </a:rPr>
              <a:t>[movies→]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81880" y="1383120"/>
            <a:ext cx="8717040" cy="458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Several different tools exist for alignment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choose based on properties of the images, what type of distortion/diff is present, and the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type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 of desired alignment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Some important questions about each alignment: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what is the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purpose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(e.g., undo distortion, or just overlay good volumes)?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are we aligning data from the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same or different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subjects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?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do the data sets have similar or different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appearance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 (both have bright CSF?  or opposite tissue contrast?)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do both data sets have whole brain converage?  do both data sets have skull on or off?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important concepts for selecting parameters include: contrast, smoothness, detail, resolution, field of view (FOV), concatenation, source/base dsets, grid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NB: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afni_proc.py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 will take care of </a:t>
            </a:r>
            <a:r>
              <a:rPr b="1" i="1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many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msmincho"/>
              </a:rPr>
              <a:t> of these details for FMRI processing (so use it!), but it is still good to have some familiarity with them!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Mechanics of alignment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1" name="TextShape 3"/>
          <p:cNvSpPr txBox="1"/>
          <p:nvPr/>
        </p:nvSpPr>
        <p:spPr>
          <a:xfrm>
            <a:off x="72000" y="6010200"/>
            <a:ext cx="9072000" cy="767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600" spc="-1" strike="noStrike">
                <a:solidFill>
                  <a:srgbClr val="0066cc"/>
                </a:solidFill>
                <a:latin typeface="Trebuchet MS"/>
              </a:rPr>
              <a:t>We highlight </a:t>
            </a:r>
            <a:r>
              <a:rPr b="1" i="1" lang="en-US" sz="1600" spc="-1" strike="noStrike">
                <a:solidFill>
                  <a:srgbClr val="0066cc"/>
                </a:solidFill>
                <a:latin typeface="Trebuchet MS"/>
              </a:rPr>
              <a:t>some</a:t>
            </a:r>
            <a:r>
              <a:rPr b="0" i="1" lang="en-US" sz="1600" spc="-1" strike="noStrike">
                <a:solidFill>
                  <a:srgbClr val="0066cc"/>
                </a:solidFill>
                <a:latin typeface="Trebuchet MS"/>
              </a:rPr>
              <a:t> alignment/registration programs in this presentation.  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i="1" lang="en-US" sz="1600" spc="-1" strike="noStrike">
                <a:solidFill>
                  <a:srgbClr val="0066cc"/>
                </a:solidFill>
                <a:latin typeface="Trebuchet MS"/>
              </a:rPr>
              <a:t>See</a:t>
            </a:r>
            <a:r>
              <a:rPr b="0" i="1" lang="en-US" sz="1600" spc="-1" strike="noStrike">
                <a:solidFill>
                  <a:srgbClr val="0066cc"/>
                </a:solidFill>
                <a:latin typeface="Trebuchet MS"/>
              </a:rPr>
              <a:t> the complete list on the AFNI website: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250" spc="-1" strike="noStrike">
                <a:solidFill>
                  <a:srgbClr val="000099"/>
                </a:solidFill>
                <a:latin typeface="Trebuchet MS"/>
              </a:rPr>
              <a:t>https://afni.nimh.nih.gov/pub/dist/doc/htmldoc/educational/classified_progs.html#align-register-warp-axialize-spatially</a:t>
            </a:r>
            <a:endParaRPr b="0" lang="en-US" sz="125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CustomShape 1"/>
          <p:cNvSpPr/>
          <p:nvPr/>
        </p:nvSpPr>
        <p:spPr>
          <a:xfrm>
            <a:off x="681120" y="955800"/>
            <a:ext cx="8331120" cy="2844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GB" sz="1700" spc="-1" strike="noStrike">
                <a:solidFill>
                  <a:srgbClr val="000000"/>
                </a:solidFill>
                <a:latin typeface="Trebuchet MS"/>
              </a:rPr>
              <a:t>Motion occurs over slices and not volumes and moves data off original grid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GB" sz="1700" spc="-1" strike="noStrike">
                <a:solidFill>
                  <a:srgbClr val="000000"/>
                </a:solidFill>
                <a:latin typeface="Trebuchet MS"/>
              </a:rPr>
              <a:t>“</a:t>
            </a:r>
            <a:r>
              <a:rPr b="0" lang="en-GB" sz="1700" spc="-1" strike="noStrike">
                <a:solidFill>
                  <a:srgbClr val="000000"/>
                </a:solidFill>
                <a:latin typeface="Trebuchet MS"/>
              </a:rPr>
              <a:t>Regressing out” – motion parameters, derivatives, displacement, euclidean norm of derivatives (summary parameters)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GB" sz="1700" spc="-1" strike="noStrike">
                <a:solidFill>
                  <a:srgbClr val="000000"/>
                </a:solidFill>
                <a:latin typeface="Trebuchet MS"/>
              </a:rPr>
              <a:t>Censoring (“scrubbing”, “sweeping under the mat”,...)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GB" sz="1700" spc="-1" strike="noStrike">
                <a:solidFill>
                  <a:srgbClr val="000000"/>
                </a:solidFill>
                <a:latin typeface="Trebuchet MS"/>
              </a:rPr>
              <a:t>Experimental design – kids, monkeys, juice, talking, waving hands wildly....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GB" sz="1700" spc="-1" strike="noStrike">
                <a:solidFill>
                  <a:srgbClr val="000000"/>
                </a:solidFill>
                <a:latin typeface="Trebuchet MS"/>
              </a:rPr>
              <a:t>Interpreting results – differences in motion between groups or something physiological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GB" sz="1700" spc="-1" strike="noStrike">
                <a:solidFill>
                  <a:srgbClr val="000000"/>
                </a:solidFill>
                <a:latin typeface="Trebuchet MS"/>
              </a:rPr>
              <a:t>Be on the lookout – activation following high contrast borders, bright/dark patterns in sagittal views ("blinds" effects)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568080" indent="-214200">
              <a:lnSpc>
                <a:spcPct val="100000"/>
              </a:lnSpc>
              <a:spcBef>
                <a:spcPts val="400"/>
              </a:spcBef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568080" indent="-214200">
              <a:lnSpc>
                <a:spcPct val="100000"/>
              </a:lnSpc>
              <a:spcBef>
                <a:spcPts val="400"/>
              </a:spcBef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0" name="CustomShape 2"/>
          <p:cNvSpPr/>
          <p:nvPr/>
        </p:nvSpPr>
        <p:spPr>
          <a:xfrm>
            <a:off x="1332000" y="193680"/>
            <a:ext cx="6505560" cy="617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“</a:t>
            </a: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Fixing” Motion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CustomShape 1"/>
          <p:cNvSpPr/>
          <p:nvPr/>
        </p:nvSpPr>
        <p:spPr>
          <a:xfrm>
            <a:off x="1463760" y="468000"/>
            <a:ext cx="6505560" cy="617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EPI distortion correction in EPI data (1/2)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2" name="CustomShape 2"/>
          <p:cNvSpPr/>
          <p:nvPr/>
        </p:nvSpPr>
        <p:spPr>
          <a:xfrm>
            <a:off x="202680" y="1229040"/>
            <a:ext cx="8815680" cy="50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Data acquired with an EPI sequence has distortions due to B0 inhomogeneity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One way to correct: acquire data with opposite phase encoding (PE) to help “undo” the warping (AKA, “blip up, blip down” acquisitions)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1) Align opposite PE dsets nonlinearly.  2) Apply “half” warp to est. undistorted dset.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3" name="" descr=""/>
          <p:cNvPicPr/>
          <p:nvPr/>
        </p:nvPicPr>
        <p:blipFill>
          <a:blip r:embed="rId1"/>
          <a:stretch/>
        </p:blipFill>
        <p:spPr>
          <a:xfrm>
            <a:off x="4611240" y="2841120"/>
            <a:ext cx="4407480" cy="3657600"/>
          </a:xfrm>
          <a:prstGeom prst="rect">
            <a:avLst/>
          </a:prstGeom>
          <a:ln>
            <a:noFill/>
          </a:ln>
        </p:spPr>
      </p:pic>
      <p:pic>
        <p:nvPicPr>
          <p:cNvPr id="2264" name="" descr=""/>
          <p:cNvPicPr/>
          <p:nvPr/>
        </p:nvPicPr>
        <p:blipFill>
          <a:blip r:embed="rId2"/>
          <a:stretch/>
        </p:blipFill>
        <p:spPr>
          <a:xfrm>
            <a:off x="2670480" y="4797720"/>
            <a:ext cx="1344240" cy="1828800"/>
          </a:xfrm>
          <a:prstGeom prst="rect">
            <a:avLst/>
          </a:prstGeom>
          <a:ln>
            <a:noFill/>
          </a:ln>
        </p:spPr>
      </p:pic>
      <p:sp>
        <p:nvSpPr>
          <p:cNvPr id="2265" name="TextShape 3"/>
          <p:cNvSpPr txBox="1"/>
          <p:nvPr/>
        </p:nvSpPr>
        <p:spPr>
          <a:xfrm>
            <a:off x="5895000" y="6531840"/>
            <a:ext cx="3222360" cy="326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Trebuchet MS"/>
              </a:rPr>
              <a:t>Roopchansingh et al. (2018, ISMRM)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6" name="TextShape 4"/>
          <p:cNvSpPr txBox="1"/>
          <p:nvPr/>
        </p:nvSpPr>
        <p:spPr>
          <a:xfrm>
            <a:off x="449280" y="2508840"/>
            <a:ext cx="3556440" cy="2010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 u="sng">
                <a:solidFill>
                  <a:srgbClr val="801900"/>
                </a:solidFill>
                <a:uFillTx/>
                <a:latin typeface="Trebuchet MS"/>
              </a:rPr>
              <a:t>Example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EPI dset from toddler study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Unwarping calculated with  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  </a:t>
            </a:r>
            <a:r>
              <a:rPr b="0" i="1" lang="en-US" sz="1800" spc="-1" strike="noStrike">
                <a:solidFill>
                  <a:srgbClr val="000000"/>
                </a:solidFill>
                <a:latin typeface="Trebuchet MS"/>
              </a:rPr>
              <a:t>3dQwarp+3dNwarpApply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in 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  </a:t>
            </a:r>
            <a:r>
              <a:rPr b="0" i="1" lang="en-US" sz="1800" spc="-1" strike="noStrike">
                <a:solidFill>
                  <a:srgbClr val="000000"/>
                </a:solidFill>
                <a:latin typeface="Trebuchet MS"/>
              </a:rPr>
              <a:t>afni_proc.py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.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[Watch this space for more 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 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scripts/tools]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7" name="TextShape 5"/>
          <p:cNvSpPr txBox="1"/>
          <p:nvPr/>
        </p:nvSpPr>
        <p:spPr>
          <a:xfrm rot="16200000">
            <a:off x="4088880" y="3556080"/>
            <a:ext cx="6800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990000"/>
                </a:solidFill>
                <a:latin typeface="Trebuchet MS"/>
              </a:rPr>
              <a:t>orig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8" name="TextShape 6"/>
          <p:cNvSpPr txBox="1"/>
          <p:nvPr/>
        </p:nvSpPr>
        <p:spPr>
          <a:xfrm>
            <a:off x="5393520" y="2476080"/>
            <a:ext cx="2714760" cy="365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600" spc="-1" strike="noStrike">
                <a:solidFill>
                  <a:srgbClr val="0066cc"/>
                </a:solidFill>
                <a:latin typeface="Trebuchet MS"/>
              </a:rPr>
              <a:t>ulay: EPI, olay: anat edges 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9" name="TextShape 7"/>
          <p:cNvSpPr txBox="1"/>
          <p:nvPr/>
        </p:nvSpPr>
        <p:spPr>
          <a:xfrm rot="16200000">
            <a:off x="3897000" y="5470560"/>
            <a:ext cx="106380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6600"/>
                </a:solidFill>
                <a:latin typeface="Trebuchet MS"/>
              </a:rPr>
              <a:t>proc’ed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0" name="TextShape 8"/>
          <p:cNvSpPr txBox="1"/>
          <p:nvPr/>
        </p:nvSpPr>
        <p:spPr>
          <a:xfrm>
            <a:off x="3077640" y="4457520"/>
            <a:ext cx="66348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0066cc"/>
                </a:solidFill>
                <a:latin typeface="Trebuchet MS"/>
              </a:rPr>
              <a:t>anat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1" name="Line 9"/>
          <p:cNvSpPr/>
          <p:nvPr/>
        </p:nvSpPr>
        <p:spPr>
          <a:xfrm>
            <a:off x="4611240" y="2725560"/>
            <a:ext cx="313920" cy="314280"/>
          </a:xfrm>
          <a:prstGeom prst="line">
            <a:avLst/>
          </a:prstGeom>
          <a:ln>
            <a:solidFill>
              <a:srgbClr val="ff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2" name="Line 10"/>
          <p:cNvSpPr/>
          <p:nvPr/>
        </p:nvSpPr>
        <p:spPr>
          <a:xfrm>
            <a:off x="4611240" y="4640760"/>
            <a:ext cx="313920" cy="314280"/>
          </a:xfrm>
          <a:prstGeom prst="line">
            <a:avLst/>
          </a:prstGeom>
          <a:ln>
            <a:solidFill>
              <a:srgbClr val="ff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3" name="Line 11"/>
          <p:cNvSpPr/>
          <p:nvPr/>
        </p:nvSpPr>
        <p:spPr>
          <a:xfrm flipH="1" flipV="1">
            <a:off x="5451480" y="4569840"/>
            <a:ext cx="222840" cy="192600"/>
          </a:xfrm>
          <a:prstGeom prst="line">
            <a:avLst/>
          </a:prstGeom>
          <a:ln>
            <a:solidFill>
              <a:srgbClr val="ff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4" name="Line 12"/>
          <p:cNvSpPr/>
          <p:nvPr/>
        </p:nvSpPr>
        <p:spPr>
          <a:xfrm flipH="1" flipV="1">
            <a:off x="5451840" y="6434640"/>
            <a:ext cx="222840" cy="192600"/>
          </a:xfrm>
          <a:prstGeom prst="line">
            <a:avLst/>
          </a:prstGeom>
          <a:ln>
            <a:solidFill>
              <a:srgbClr val="ff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5" name="Line 13"/>
          <p:cNvSpPr/>
          <p:nvPr/>
        </p:nvSpPr>
        <p:spPr>
          <a:xfrm flipH="1" flipV="1">
            <a:off x="8714880" y="4519800"/>
            <a:ext cx="222840" cy="192600"/>
          </a:xfrm>
          <a:prstGeom prst="line">
            <a:avLst/>
          </a:prstGeom>
          <a:ln>
            <a:solidFill>
              <a:srgbClr val="ff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6" name="Line 14"/>
          <p:cNvSpPr/>
          <p:nvPr/>
        </p:nvSpPr>
        <p:spPr>
          <a:xfrm flipH="1" flipV="1">
            <a:off x="8725320" y="6339240"/>
            <a:ext cx="222840" cy="192600"/>
          </a:xfrm>
          <a:prstGeom prst="line">
            <a:avLst/>
          </a:prstGeom>
          <a:ln>
            <a:solidFill>
              <a:srgbClr val="ff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CustomShape 1"/>
          <p:cNvSpPr/>
          <p:nvPr/>
        </p:nvSpPr>
        <p:spPr>
          <a:xfrm>
            <a:off x="1463760" y="468000"/>
            <a:ext cx="6505560" cy="617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EPI distortion correction in EPI data (2/2)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8" name="CustomShape 2"/>
          <p:cNvSpPr/>
          <p:nvPr/>
        </p:nvSpPr>
        <p:spPr>
          <a:xfrm>
            <a:off x="202680" y="1229040"/>
            <a:ext cx="8815680" cy="50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New tool in AFNI for B0 (phase dset) correction:   </a:t>
            </a:r>
            <a:r>
              <a:rPr b="0" lang="en-US" sz="1700" spc="-1" strike="noStrike">
                <a:solidFill>
                  <a:srgbClr val="000000"/>
                </a:solidFill>
                <a:latin typeface="Courier New"/>
              </a:rPr>
              <a:t>epi_b0_correct.py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Also put together by Vinai Roopchansingh, uses 3dNwarpApply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can be integrated in afni_proc.py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9" name="TextShape 3"/>
          <p:cNvSpPr txBox="1"/>
          <p:nvPr/>
        </p:nvSpPr>
        <p:spPr>
          <a:xfrm>
            <a:off x="449280" y="2382840"/>
            <a:ext cx="7134840" cy="1461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 u="sng">
                <a:solidFill>
                  <a:srgbClr val="801900"/>
                </a:solidFill>
                <a:uFillTx/>
                <a:latin typeface="Trebuchet MS"/>
              </a:rPr>
              <a:t>Example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EPI dset from toddler study (Roopchansingh et al., in prep)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compare outlines of anatomical tissues (red) 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 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with EPI structures before and after correction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0" name="" descr=""/>
          <p:cNvPicPr/>
          <p:nvPr/>
        </p:nvPicPr>
        <p:blipFill>
          <a:blip r:embed="rId1"/>
          <a:stretch/>
        </p:blipFill>
        <p:spPr>
          <a:xfrm>
            <a:off x="1181520" y="3638880"/>
            <a:ext cx="6780960" cy="3064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EPI alignment: general comments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2" name="CustomShape 2"/>
          <p:cNvSpPr/>
          <p:nvPr/>
        </p:nvSpPr>
        <p:spPr>
          <a:xfrm>
            <a:off x="457560" y="1402560"/>
            <a:ext cx="8146080" cy="357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Comments on motion “correction” (= reduction) in EPI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One can</a:t>
            </a:r>
            <a:r>
              <a:rPr b="1" i="1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not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fully “correct” effects of motion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intravol motion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can’t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be corrected, but bad cases will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likely be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censored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(e.g., via outlier count, enorm vals)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motion parameter estimation+regression is useful,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but won’t totally account for motion variance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Motion is probably a bigger problem in resting state (and naturalistic) FMRI than in task-based, because there aren’t beta weights to focus on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In general, global signal regression is </a:t>
            </a:r>
            <a:r>
              <a:rPr b="1" i="1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not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recommended (Saad et al., 2012; Gotts et al. 2013; Murphy et al. 2009)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GCOR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parameter might be one way to include motion information on group level, esp. for rs-fMRI (Saad et al. 2013; Gotts et al. 3013)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Dealing with motion requires planning </a:t>
            </a:r>
            <a:r>
              <a:rPr b="1" i="1" lang="en-US" sz="1700" spc="-1" strike="noStrike" u="sng">
                <a:solidFill>
                  <a:srgbClr val="000000"/>
                </a:solidFill>
                <a:uFillTx/>
                <a:latin typeface="Trebuchet MS"/>
                <a:ea typeface="msmincho"/>
              </a:rPr>
              <a:t>before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scanning (make subjects comfortable, practice scanner, study design)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Work must always be done to show that motion differences between groups is not driving effects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3" name="" descr=""/>
          <p:cNvPicPr/>
          <p:nvPr/>
        </p:nvPicPr>
        <p:blipFill>
          <a:blip r:embed="rId1"/>
          <a:stretch/>
        </p:blipFill>
        <p:spPr>
          <a:xfrm>
            <a:off x="6927120" y="2023560"/>
            <a:ext cx="1828800" cy="365760"/>
          </a:xfrm>
          <a:prstGeom prst="rect">
            <a:avLst/>
          </a:prstGeom>
          <a:ln>
            <a:noFill/>
          </a:ln>
        </p:spPr>
      </p:pic>
      <p:pic>
        <p:nvPicPr>
          <p:cNvPr id="2284" name="" descr=""/>
          <p:cNvPicPr/>
          <p:nvPr/>
        </p:nvPicPr>
        <p:blipFill>
          <a:blip r:embed="rId2"/>
          <a:stretch/>
        </p:blipFill>
        <p:spPr>
          <a:xfrm>
            <a:off x="6905880" y="2706480"/>
            <a:ext cx="1873800" cy="566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TextShape 1"/>
          <p:cNvSpPr txBox="1"/>
          <p:nvPr/>
        </p:nvSpPr>
        <p:spPr>
          <a:xfrm>
            <a:off x="2256120" y="2916000"/>
            <a:ext cx="4632120" cy="11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Considerations for: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Trebuchet MS"/>
              </a:rPr>
              <a:t>EPI-anatomical alignment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CustomShape 1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Affine alignment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7" name="CustomShape 2"/>
          <p:cNvSpPr/>
          <p:nvPr/>
        </p:nvSpPr>
        <p:spPr>
          <a:xfrm>
            <a:off x="121680" y="1377720"/>
            <a:ext cx="8886600" cy="97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Main tool: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align_epi_anat.py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(often via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afni_proc.py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), and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3dAllineate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1) align EPI to anatomical of same subject; assumes no major/nonlinear distortions.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2) can check for left-right flipping in EPI/anat (e.g., bad header info)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8" name="TextShape 3"/>
          <p:cNvSpPr txBox="1"/>
          <p:nvPr/>
        </p:nvSpPr>
        <p:spPr>
          <a:xfrm>
            <a:off x="455760" y="3142800"/>
            <a:ext cx="8213760" cy="2065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 u="sng">
                <a:solidFill>
                  <a:srgbClr val="000000"/>
                </a:solidFill>
                <a:uFillTx/>
                <a:latin typeface="Trebuchet MS"/>
              </a:rPr>
              <a:t>align_epi_anat.py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+ Combines deoblique, motion correction, alignment and talairach transformations into a single transformation.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+ Can also perform slice timing correction and applies transformations to “child” datasets.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+ “lpc” or “lpc+ZZ” cost function to align vols with opposite contrast (e.g., T1w and EPI)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strategies with align_epi_anat.py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0" name="CustomShape 2"/>
          <p:cNvSpPr/>
          <p:nvPr/>
        </p:nvSpPr>
        <p:spPr>
          <a:xfrm>
            <a:off x="253080" y="1447920"/>
            <a:ext cx="8508240" cy="198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14200" indent="-2142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Defaults work usually (&gt;90% - FCON1000)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14200" indent="-2142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45000"/>
              <a:buFont typeface="Wingdings" charset="2"/>
              <a:buChar char="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14200" indent="-2142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Examples of problems and → solutions to try: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Far off start → “-big_move”, “-giant_move”,”-ginormous_move”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Poor contrast → “-cost lpa”, “-cost nmi”,  “-cost lpc+ZZ”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Poor non-uniformity → “-edge”, “-cost lpa”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14200" indent="-2142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Non-standard dsets: stroke/MS lesions, tumors, monkeys, rats, multi-modality (CT/PET/DTI/...), something else? → see us, post on Message Board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1" name="" descr=""/>
          <p:cNvPicPr/>
          <p:nvPr/>
        </p:nvPicPr>
        <p:blipFill>
          <a:blip r:embed="rId1"/>
          <a:stretch/>
        </p:blipFill>
        <p:spPr>
          <a:xfrm>
            <a:off x="2607480" y="4104000"/>
            <a:ext cx="3929040" cy="261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TextShape 1"/>
          <p:cNvSpPr txBox="1"/>
          <p:nvPr/>
        </p:nvSpPr>
        <p:spPr>
          <a:xfrm>
            <a:off x="609840" y="1252440"/>
            <a:ext cx="8212680" cy="1005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It’s what’s on the </a:t>
            </a:r>
            <a:r>
              <a:rPr b="1" i="1" lang="en-US" sz="2000" spc="-1" strike="noStrike" u="sng">
                <a:solidFill>
                  <a:srgbClr val="000000"/>
                </a:solidFill>
                <a:uFillTx/>
                <a:latin typeface="Trebuchet MS"/>
              </a:rPr>
              <a:t>inside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that counts!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→ 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match sulcal gyral patterns, ventricle location, tissue boundaries...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3" name="CustomShape 2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Checking alignment: what to look for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4" name="" descr=""/>
          <p:cNvPicPr/>
          <p:nvPr/>
        </p:nvPicPr>
        <p:blipFill>
          <a:blip r:embed="rId1"/>
          <a:stretch/>
        </p:blipFill>
        <p:spPr>
          <a:xfrm>
            <a:off x="1285920" y="2111760"/>
            <a:ext cx="6409800" cy="457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5" name="" descr=""/>
          <p:cNvPicPr/>
          <p:nvPr/>
        </p:nvPicPr>
        <p:blipFill>
          <a:blip r:embed="rId1"/>
          <a:stretch/>
        </p:blipFill>
        <p:spPr>
          <a:xfrm>
            <a:off x="2143080" y="1375920"/>
            <a:ext cx="4858200" cy="4767120"/>
          </a:xfrm>
          <a:prstGeom prst="rect">
            <a:avLst/>
          </a:prstGeom>
          <a:ln>
            <a:noFill/>
          </a:ln>
        </p:spPr>
      </p:pic>
      <p:sp>
        <p:nvSpPr>
          <p:cNvPr id="2296" name="TextShape 1"/>
          <p:cNvSpPr txBox="1"/>
          <p:nvPr/>
        </p:nvSpPr>
        <p:spPr>
          <a:xfrm>
            <a:off x="522000" y="6121800"/>
            <a:ext cx="8187480" cy="70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Courier New"/>
              </a:rPr>
              <a:t>CMD :</a:t>
            </a:r>
            <a:r>
              <a:rPr b="1" lang="en-US" sz="2000" spc="-1" strike="noStrike">
                <a:solidFill>
                  <a:srgbClr val="000000"/>
                </a:solidFill>
                <a:latin typeface="Courier New"/>
              </a:rPr>
              <a:t> @snapshot_volreg VOL_ULAY VOL_OLAY output.jpg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Courier New"/>
              </a:rPr>
              <a:t>view:</a:t>
            </a:r>
            <a:r>
              <a:rPr b="1" lang="en-US" sz="2000" spc="-1" strike="noStrike">
                <a:solidFill>
                  <a:srgbClr val="000000"/>
                </a:solidFill>
                <a:latin typeface="Courier New"/>
              </a:rPr>
              <a:t> aiv output.jpg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7" name="CustomShape 2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Checking alignment: edge-y view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visualization in AFNI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9" name="CustomShape 2"/>
          <p:cNvSpPr/>
          <p:nvPr/>
        </p:nvSpPr>
        <p:spPr>
          <a:xfrm>
            <a:off x="685800" y="1447920"/>
            <a:ext cx="8129880" cy="510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30040" indent="-223920">
              <a:lnSpc>
                <a:spcPct val="100000"/>
              </a:lnSpc>
              <a:spcBef>
                <a:spcPts val="422"/>
              </a:spcBef>
            </a:pP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Graph and image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– travel through time for motion correction or for a thousand datasets in a row.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Multiple controllers and crosshairs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– up to ten datasets at a time, quick and rough.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Overlay display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– opacity control, thresholding. A single pair – good for different or similar datasets.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Overlay toggle, Underlay toggle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– wiggle, good but a little tricky ('o' and 'u' keys in image viewer)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Sliding Overlay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('4'/'5' keys),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fade-in overlay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('6' key), c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heckerboard underlay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– ('#' key) two similar datasets in underlay but must be virtually identical. Good for comparing two processing methods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Edge display for underlay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– effective pairwise comparison for quick fine structure display and comparison with overlay dataset with opacity. One dataset should have reliable structure and contrast. Now with 'e' toggle.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1" lang="en-US" sz="1700" spc="-1" strike="noStrike">
                <a:solidFill>
                  <a:srgbClr val="000000"/>
                </a:solidFill>
                <a:latin typeface="Trebuchet MS"/>
              </a:rPr>
              <a:t>@AddEdge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 – single or dual edges with good contrast for pairwise comparison.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281880" y="1383120"/>
            <a:ext cx="8498880" cy="90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 the vols have similar or different tissue contrast?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concepts: tissue contrast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5529960" y="3521880"/>
            <a:ext cx="2743200" cy="2743200"/>
          </a:xfrm>
          <a:prstGeom prst="rect">
            <a:avLst/>
          </a:prstGeom>
          <a:ln>
            <a:noFill/>
          </a:ln>
        </p:spPr>
      </p:pic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3202920" y="3521880"/>
            <a:ext cx="2231280" cy="2743200"/>
          </a:xfrm>
          <a:prstGeom prst="rect">
            <a:avLst/>
          </a:prstGeom>
          <a:ln>
            <a:noFill/>
          </a:ln>
        </p:spPr>
      </p:pic>
      <p:pic>
        <p:nvPicPr>
          <p:cNvPr id="156" name="" descr=""/>
          <p:cNvPicPr/>
          <p:nvPr/>
        </p:nvPicPr>
        <p:blipFill>
          <a:blip r:embed="rId3"/>
          <a:stretch/>
        </p:blipFill>
        <p:spPr>
          <a:xfrm>
            <a:off x="871200" y="3521880"/>
            <a:ext cx="2231280" cy="2743200"/>
          </a:xfrm>
          <a:prstGeom prst="rect">
            <a:avLst/>
          </a:prstGeom>
          <a:ln>
            <a:noFill/>
          </a:ln>
        </p:spPr>
      </p:pic>
      <p:sp>
        <p:nvSpPr>
          <p:cNvPr id="157" name="TextShape 3"/>
          <p:cNvSpPr txBox="1"/>
          <p:nvPr/>
        </p:nvSpPr>
        <p:spPr>
          <a:xfrm>
            <a:off x="1460160" y="6247080"/>
            <a:ext cx="1053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A) T2w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8" name="TextShape 4"/>
          <p:cNvSpPr txBox="1"/>
          <p:nvPr/>
        </p:nvSpPr>
        <p:spPr>
          <a:xfrm>
            <a:off x="3791880" y="6247080"/>
            <a:ext cx="10533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B) T1w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TextShape 5"/>
          <p:cNvSpPr txBox="1"/>
          <p:nvPr/>
        </p:nvSpPr>
        <p:spPr>
          <a:xfrm>
            <a:off x="6446160" y="6247080"/>
            <a:ext cx="9111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9900"/>
                </a:solidFill>
                <a:latin typeface="Trebuchet MS"/>
              </a:rPr>
              <a:t>C) EPI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CustomShape 1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Affine alignment: auto-QC 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1" name="CustomShape 2"/>
          <p:cNvSpPr/>
          <p:nvPr/>
        </p:nvSpPr>
        <p:spPr>
          <a:xfrm>
            <a:off x="121680" y="1377720"/>
            <a:ext cx="8886600" cy="97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Can run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align_epi_anat.py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with assistance for QCing alignment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+ use “-AddEdge” option to view edge-highlights of dsets in AFNI GUI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2" name="TextShape 3"/>
          <p:cNvSpPr txBox="1"/>
          <p:nvPr/>
        </p:nvSpPr>
        <p:spPr>
          <a:xfrm>
            <a:off x="778680" y="2462400"/>
            <a:ext cx="7631640" cy="3834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900" spc="-1" strike="noStrike">
                <a:solidFill>
                  <a:srgbClr val="801900"/>
                </a:solidFill>
                <a:latin typeface="Trebuchet MS"/>
              </a:rPr>
              <a:t>AFNI GUI with “@AddEdge” display settings</a:t>
            </a:r>
            <a:endParaRPr b="0" lang="en-US" sz="19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3" name="" descr=""/>
          <p:cNvPicPr/>
          <p:nvPr/>
        </p:nvPicPr>
        <p:blipFill>
          <a:blip r:embed="rId1"/>
          <a:stretch/>
        </p:blipFill>
        <p:spPr>
          <a:xfrm>
            <a:off x="851040" y="2887560"/>
            <a:ext cx="5468040" cy="3657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CustomShape 1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Affine alignment: auto-QC 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5" name="CustomShape 2"/>
          <p:cNvSpPr/>
          <p:nvPr/>
        </p:nvSpPr>
        <p:spPr>
          <a:xfrm>
            <a:off x="121680" y="1377720"/>
            <a:ext cx="8886600" cy="97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Can run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align_epi_anat.py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with assistance for QCing alignment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+ use “-AddEdge” option to view edge-highlights of dsets in AFNI GUI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6" name="TextShape 3"/>
          <p:cNvSpPr txBox="1"/>
          <p:nvPr/>
        </p:nvSpPr>
        <p:spPr>
          <a:xfrm>
            <a:off x="476280" y="2462400"/>
            <a:ext cx="7934040" cy="3834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900" spc="-1" strike="noStrike">
                <a:solidFill>
                  <a:srgbClr val="801900"/>
                </a:solidFill>
                <a:latin typeface="Trebuchet MS"/>
              </a:rPr>
              <a:t>Example to run in AFNI_data6/afni/ (NB: takes a few mins in total):</a:t>
            </a:r>
            <a:endParaRPr b="0" lang="en-US" sz="19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align_epi_anat.py           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   </a:t>
            </a: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-anat anat+orig          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   </a:t>
            </a: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-epi  epi_r1+orig        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   </a:t>
            </a: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-epi_base 0              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   </a:t>
            </a: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-suffix _adde                 \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   </a:t>
            </a: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-AddEdge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cd AddEdge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r>
              <a:rPr b="1" lang="en-US" sz="1700" spc="-1" strike="noStrike">
                <a:solidFill>
                  <a:srgbClr val="0000cc"/>
                </a:solidFill>
                <a:latin typeface="Courier New"/>
              </a:rPr>
              <a:t>@AddEdge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31480" indent="-223560">
              <a:lnSpc>
                <a:spcPct val="100000"/>
              </a:lnSpc>
              <a:spcBef>
                <a:spcPts val="422"/>
              </a:spcBef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TextShape 1"/>
          <p:cNvSpPr txBox="1"/>
          <p:nvPr/>
        </p:nvSpPr>
        <p:spPr>
          <a:xfrm>
            <a:off x="275040" y="1247400"/>
            <a:ext cx="8790120" cy="5535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2200" spc="-1" strike="noStrike" u="sng">
                <a:solidFill>
                  <a:srgbClr val="000000"/>
                </a:solidFill>
                <a:uFillTx/>
                <a:latin typeface="Trebuchet MS"/>
                <a:ea typeface="ＭＳ Ｐゴシック"/>
              </a:rPr>
              <a:t>Check for dset header problems (esp. conversion software issues):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666666"/>
                </a:solidFill>
                <a:latin typeface="Courier New"/>
                <a:ea typeface="ＭＳ Ｐゴシック"/>
              </a:rPr>
              <a:t>$ align_epi_anat -check_flip ...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666666"/>
                </a:solidFill>
                <a:latin typeface="Courier New"/>
                <a:ea typeface="ＭＳ Ｐゴシック"/>
              </a:rPr>
              <a:t>$ afni_proc.py -check_flip ...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→ </a:t>
            </a:r>
            <a:r>
              <a:rPr b="0" lang="en-US" sz="22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compare EPI&lt;-&gt;anatomical alignment cost results for both flipped and unflipped dsets.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8" name="Line 2"/>
          <p:cNvSpPr/>
          <p:nvPr/>
        </p:nvSpPr>
        <p:spPr>
          <a:xfrm flipV="1">
            <a:off x="2057760" y="4178880"/>
            <a:ext cx="421560" cy="587520"/>
          </a:xfrm>
          <a:prstGeom prst="line">
            <a:avLst/>
          </a:prstGeom>
          <a:ln w="36720">
            <a:solidFill>
              <a:srgbClr val="6666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09" name="Line 3"/>
          <p:cNvSpPr/>
          <p:nvPr/>
        </p:nvSpPr>
        <p:spPr>
          <a:xfrm>
            <a:off x="2049480" y="4872600"/>
            <a:ext cx="429840" cy="612000"/>
          </a:xfrm>
          <a:prstGeom prst="line">
            <a:avLst/>
          </a:prstGeom>
          <a:ln w="36720">
            <a:solidFill>
              <a:srgbClr val="6666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10" name="TextShape 4"/>
          <p:cNvSpPr txBox="1"/>
          <p:nvPr/>
        </p:nvSpPr>
        <p:spPr>
          <a:xfrm>
            <a:off x="2139480" y="4602600"/>
            <a:ext cx="36036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800" spc="-1" strike="noStrike">
                <a:solidFill>
                  <a:srgbClr val="3333ff"/>
                </a:solidFill>
                <a:latin typeface="Trebuchet MS"/>
              </a:rPr>
              <a:t>?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1" name="CustomShape 5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Using alignment to check for left-right flipping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2" name="" descr=""/>
          <p:cNvPicPr/>
          <p:nvPr/>
        </p:nvPicPr>
        <p:blipFill>
          <a:blip r:embed="rId1"/>
          <a:stretch/>
        </p:blipFill>
        <p:spPr>
          <a:xfrm>
            <a:off x="267480" y="3658320"/>
            <a:ext cx="1725120" cy="2361600"/>
          </a:xfrm>
          <a:prstGeom prst="rect">
            <a:avLst/>
          </a:prstGeom>
          <a:ln>
            <a:noFill/>
          </a:ln>
        </p:spPr>
      </p:pic>
      <p:pic>
        <p:nvPicPr>
          <p:cNvPr id="2313" name="" descr=""/>
          <p:cNvPicPr/>
          <p:nvPr/>
        </p:nvPicPr>
        <p:blipFill>
          <a:blip r:embed="rId2"/>
          <a:stretch/>
        </p:blipFill>
        <p:spPr>
          <a:xfrm>
            <a:off x="2538000" y="4925160"/>
            <a:ext cx="1499040" cy="1499040"/>
          </a:xfrm>
          <a:prstGeom prst="rect">
            <a:avLst/>
          </a:prstGeom>
          <a:ln>
            <a:noFill/>
          </a:ln>
        </p:spPr>
      </p:pic>
      <p:pic>
        <p:nvPicPr>
          <p:cNvPr id="2314" name="" descr=""/>
          <p:cNvPicPr/>
          <p:nvPr/>
        </p:nvPicPr>
        <p:blipFill>
          <a:blip r:embed="rId3"/>
          <a:stretch/>
        </p:blipFill>
        <p:spPr>
          <a:xfrm>
            <a:off x="2538000" y="3286440"/>
            <a:ext cx="1499040" cy="149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TextShape 1"/>
          <p:cNvSpPr txBox="1"/>
          <p:nvPr/>
        </p:nvSpPr>
        <p:spPr>
          <a:xfrm>
            <a:off x="275040" y="1247400"/>
            <a:ext cx="8790120" cy="5535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2200" spc="-1" strike="noStrike" u="sng">
                <a:solidFill>
                  <a:srgbClr val="000000"/>
                </a:solidFill>
                <a:uFillTx/>
                <a:latin typeface="Trebuchet MS"/>
                <a:ea typeface="ＭＳ Ｐゴシック"/>
              </a:rPr>
              <a:t>Check for dset header problems (esp. conversion software issues):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666666"/>
                </a:solidFill>
                <a:latin typeface="Courier New"/>
                <a:ea typeface="ＭＳ Ｐゴシック"/>
              </a:rPr>
              <a:t>$ align_epi_anat -check_flip ...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666666"/>
                </a:solidFill>
                <a:latin typeface="Courier New"/>
                <a:ea typeface="ＭＳ Ｐゴシック"/>
              </a:rPr>
              <a:t>$ afni_proc.py -check_flip ...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→ </a:t>
            </a:r>
            <a:r>
              <a:rPr b="0" lang="en-US" sz="22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compare EPI&lt;-&gt;anatomical alignment cost results for both flipped and unflipped dsets.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6" name="CustomShape 2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Using alignment to check for left-right flipping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7" name="TextShape 3"/>
          <p:cNvSpPr txBox="1"/>
          <p:nvPr/>
        </p:nvSpPr>
        <p:spPr>
          <a:xfrm>
            <a:off x="4579560" y="3141000"/>
            <a:ext cx="1907280" cy="42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i="1" lang="en-US" sz="2200" spc="-1" strike="noStrike">
                <a:solidFill>
                  <a:srgbClr val="00cc00"/>
                </a:solidFill>
                <a:latin typeface="Trebuchet MS"/>
              </a:rPr>
              <a:t>when correct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8" name="TextShape 4"/>
          <p:cNvSpPr txBox="1"/>
          <p:nvPr/>
        </p:nvSpPr>
        <p:spPr>
          <a:xfrm>
            <a:off x="6705360" y="3141000"/>
            <a:ext cx="1899720" cy="42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i="1" lang="en-US" sz="2200" spc="-1" strike="noStrike">
                <a:solidFill>
                  <a:srgbClr val="ff0000"/>
                </a:solidFill>
                <a:latin typeface="Trebuchet MS"/>
              </a:rPr>
              <a:t>when flipped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9" name="TextShape 5"/>
          <p:cNvSpPr txBox="1"/>
          <p:nvPr/>
        </p:nvSpPr>
        <p:spPr>
          <a:xfrm>
            <a:off x="6675120" y="6359760"/>
            <a:ext cx="2282400" cy="30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Trebuchet MS"/>
              </a:rPr>
              <a:t>Glen et al. (2018, OHBM).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0" name="" descr=""/>
          <p:cNvPicPr/>
          <p:nvPr/>
        </p:nvPicPr>
        <p:blipFill>
          <a:blip r:embed="rId1"/>
          <a:stretch/>
        </p:blipFill>
        <p:spPr>
          <a:xfrm>
            <a:off x="267480" y="3658320"/>
            <a:ext cx="1725120" cy="2361600"/>
          </a:xfrm>
          <a:prstGeom prst="rect">
            <a:avLst/>
          </a:prstGeom>
          <a:ln>
            <a:noFill/>
          </a:ln>
        </p:spPr>
      </p:pic>
      <p:pic>
        <p:nvPicPr>
          <p:cNvPr id="2321" name="" descr=""/>
          <p:cNvPicPr/>
          <p:nvPr/>
        </p:nvPicPr>
        <p:blipFill>
          <a:blip r:embed="rId2"/>
          <a:stretch/>
        </p:blipFill>
        <p:spPr>
          <a:xfrm>
            <a:off x="4190400" y="3531960"/>
            <a:ext cx="2651760" cy="2651760"/>
          </a:xfrm>
          <a:prstGeom prst="rect">
            <a:avLst/>
          </a:prstGeom>
          <a:ln>
            <a:noFill/>
          </a:ln>
        </p:spPr>
      </p:pic>
      <p:pic>
        <p:nvPicPr>
          <p:cNvPr id="2322" name="" descr=""/>
          <p:cNvPicPr/>
          <p:nvPr/>
        </p:nvPicPr>
        <p:blipFill>
          <a:blip r:embed="rId3"/>
          <a:stretch/>
        </p:blipFill>
        <p:spPr>
          <a:xfrm>
            <a:off x="6354360" y="3531960"/>
            <a:ext cx="2651040" cy="2651040"/>
          </a:xfrm>
          <a:prstGeom prst="rect">
            <a:avLst/>
          </a:prstGeom>
          <a:ln>
            <a:noFill/>
          </a:ln>
        </p:spPr>
      </p:pic>
      <p:pic>
        <p:nvPicPr>
          <p:cNvPr id="2323" name="" descr=""/>
          <p:cNvPicPr/>
          <p:nvPr/>
        </p:nvPicPr>
        <p:blipFill>
          <a:blip r:embed="rId4"/>
          <a:stretch/>
        </p:blipFill>
        <p:spPr>
          <a:xfrm>
            <a:off x="2538000" y="4925160"/>
            <a:ext cx="1499040" cy="1499040"/>
          </a:xfrm>
          <a:prstGeom prst="rect">
            <a:avLst/>
          </a:prstGeom>
          <a:ln>
            <a:noFill/>
          </a:ln>
        </p:spPr>
      </p:pic>
      <p:pic>
        <p:nvPicPr>
          <p:cNvPr id="2324" name="" descr=""/>
          <p:cNvPicPr/>
          <p:nvPr/>
        </p:nvPicPr>
        <p:blipFill>
          <a:blip r:embed="rId5"/>
          <a:stretch/>
        </p:blipFill>
        <p:spPr>
          <a:xfrm>
            <a:off x="2538000" y="3286440"/>
            <a:ext cx="1499040" cy="1499040"/>
          </a:xfrm>
          <a:prstGeom prst="rect">
            <a:avLst/>
          </a:prstGeom>
          <a:ln>
            <a:noFill/>
          </a:ln>
        </p:spPr>
      </p:pic>
      <p:sp>
        <p:nvSpPr>
          <p:cNvPr id="2325" name="Line 6"/>
          <p:cNvSpPr/>
          <p:nvPr/>
        </p:nvSpPr>
        <p:spPr>
          <a:xfrm>
            <a:off x="1921680" y="4839120"/>
            <a:ext cx="2613240" cy="16200"/>
          </a:xfrm>
          <a:prstGeom prst="line">
            <a:avLst/>
          </a:prstGeom>
          <a:ln w="91440">
            <a:solidFill>
              <a:srgbClr val="6666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TextShape 1"/>
          <p:cNvSpPr txBox="1"/>
          <p:nvPr/>
        </p:nvSpPr>
        <p:spPr>
          <a:xfrm>
            <a:off x="275040" y="1247400"/>
            <a:ext cx="8790120" cy="5535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2200" spc="-1" strike="noStrike" u="sng">
                <a:solidFill>
                  <a:srgbClr val="000000"/>
                </a:solidFill>
                <a:uFillTx/>
                <a:latin typeface="Trebuchet MS"/>
                <a:ea typeface="ＭＳ Ｐゴシック"/>
              </a:rPr>
              <a:t>Check for dset header problems (esp. conversion software issues):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666666"/>
                </a:solidFill>
                <a:latin typeface="Courier New"/>
                <a:ea typeface="ＭＳ Ｐゴシック"/>
              </a:rPr>
              <a:t>$ align_epi_anat -check_flip ...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666666"/>
                </a:solidFill>
                <a:latin typeface="Courier New"/>
                <a:ea typeface="ＭＳ Ｐゴシック"/>
              </a:rPr>
              <a:t>$ afni_proc.py -check_flip ...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→ </a:t>
            </a:r>
            <a:r>
              <a:rPr b="0" lang="en-US" sz="22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compare EPI&lt;-&gt;anatomical alignment cost results for both flipped and unflipped dsets.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7" name="CustomShape 2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Using alignment to check for left-right flipping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8" name="TextShape 3"/>
          <p:cNvSpPr txBox="1"/>
          <p:nvPr/>
        </p:nvSpPr>
        <p:spPr>
          <a:xfrm>
            <a:off x="375840" y="6449040"/>
            <a:ext cx="8622000" cy="39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(Has found systematic LR-flips in public FCP and OpenFMRI data sets.)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9" name="TextShape 4"/>
          <p:cNvSpPr txBox="1"/>
          <p:nvPr/>
        </p:nvSpPr>
        <p:spPr>
          <a:xfrm>
            <a:off x="4579560" y="3141000"/>
            <a:ext cx="1907280" cy="42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i="1" lang="en-US" sz="2200" spc="-1" strike="noStrike">
                <a:solidFill>
                  <a:srgbClr val="00cc00"/>
                </a:solidFill>
                <a:latin typeface="Trebuchet MS"/>
              </a:rPr>
              <a:t>when correct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0" name="TextShape 5"/>
          <p:cNvSpPr txBox="1"/>
          <p:nvPr/>
        </p:nvSpPr>
        <p:spPr>
          <a:xfrm>
            <a:off x="6705360" y="3141000"/>
            <a:ext cx="1899720" cy="42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i="1" lang="en-US" sz="2200" spc="-1" strike="noStrike">
                <a:solidFill>
                  <a:srgbClr val="ff0000"/>
                </a:solidFill>
                <a:latin typeface="Trebuchet MS"/>
              </a:rPr>
              <a:t>when flipped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31" name="" descr=""/>
          <p:cNvPicPr/>
          <p:nvPr/>
        </p:nvPicPr>
        <p:blipFill>
          <a:blip r:embed="rId1"/>
          <a:stretch/>
        </p:blipFill>
        <p:spPr>
          <a:xfrm>
            <a:off x="267480" y="3658320"/>
            <a:ext cx="1725120" cy="2361600"/>
          </a:xfrm>
          <a:prstGeom prst="rect">
            <a:avLst/>
          </a:prstGeom>
          <a:ln>
            <a:noFill/>
          </a:ln>
        </p:spPr>
      </p:pic>
      <p:pic>
        <p:nvPicPr>
          <p:cNvPr id="2332" name="" descr=""/>
          <p:cNvPicPr/>
          <p:nvPr/>
        </p:nvPicPr>
        <p:blipFill>
          <a:blip r:embed="rId2"/>
          <a:stretch/>
        </p:blipFill>
        <p:spPr>
          <a:xfrm>
            <a:off x="4190400" y="3531960"/>
            <a:ext cx="2651760" cy="2651760"/>
          </a:xfrm>
          <a:prstGeom prst="rect">
            <a:avLst/>
          </a:prstGeom>
          <a:ln>
            <a:noFill/>
          </a:ln>
        </p:spPr>
      </p:pic>
      <p:pic>
        <p:nvPicPr>
          <p:cNvPr id="2333" name="" descr=""/>
          <p:cNvPicPr/>
          <p:nvPr/>
        </p:nvPicPr>
        <p:blipFill>
          <a:blip r:embed="rId3"/>
          <a:stretch/>
        </p:blipFill>
        <p:spPr>
          <a:xfrm>
            <a:off x="6354360" y="3531960"/>
            <a:ext cx="2651040" cy="2651040"/>
          </a:xfrm>
          <a:prstGeom prst="rect">
            <a:avLst/>
          </a:prstGeom>
          <a:ln>
            <a:noFill/>
          </a:ln>
        </p:spPr>
      </p:pic>
      <p:pic>
        <p:nvPicPr>
          <p:cNvPr id="2334" name="" descr=""/>
          <p:cNvPicPr/>
          <p:nvPr/>
        </p:nvPicPr>
        <p:blipFill>
          <a:blip r:embed="rId4"/>
          <a:stretch/>
        </p:blipFill>
        <p:spPr>
          <a:xfrm>
            <a:off x="2538000" y="4925160"/>
            <a:ext cx="1499040" cy="1499040"/>
          </a:xfrm>
          <a:prstGeom prst="rect">
            <a:avLst/>
          </a:prstGeom>
          <a:ln>
            <a:noFill/>
          </a:ln>
        </p:spPr>
      </p:pic>
      <p:pic>
        <p:nvPicPr>
          <p:cNvPr id="2335" name="" descr=""/>
          <p:cNvPicPr/>
          <p:nvPr/>
        </p:nvPicPr>
        <p:blipFill>
          <a:blip r:embed="rId5"/>
          <a:stretch/>
        </p:blipFill>
        <p:spPr>
          <a:xfrm>
            <a:off x="2538000" y="3286440"/>
            <a:ext cx="1499040" cy="1499040"/>
          </a:xfrm>
          <a:prstGeom prst="rect">
            <a:avLst/>
          </a:prstGeom>
          <a:ln>
            <a:noFill/>
          </a:ln>
        </p:spPr>
      </p:pic>
      <p:sp>
        <p:nvSpPr>
          <p:cNvPr id="2336" name="Line 6"/>
          <p:cNvSpPr/>
          <p:nvPr/>
        </p:nvSpPr>
        <p:spPr>
          <a:xfrm>
            <a:off x="1921680" y="4839120"/>
            <a:ext cx="2613240" cy="16200"/>
          </a:xfrm>
          <a:prstGeom prst="line">
            <a:avLst/>
          </a:prstGeom>
          <a:ln w="91440">
            <a:solidFill>
              <a:srgbClr val="6666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TextShape 1"/>
          <p:cNvSpPr txBox="1"/>
          <p:nvPr/>
        </p:nvSpPr>
        <p:spPr>
          <a:xfrm>
            <a:off x="275040" y="1247400"/>
            <a:ext cx="8790120" cy="5535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2200" spc="-1" strike="noStrike" u="sng">
                <a:solidFill>
                  <a:srgbClr val="000000"/>
                </a:solidFill>
                <a:uFillTx/>
                <a:latin typeface="Trebuchet MS"/>
                <a:ea typeface="ＭＳ Ｐゴシック"/>
              </a:rPr>
              <a:t>Check for dset header problems (esp. conversion software issues):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666666"/>
                </a:solidFill>
                <a:latin typeface="Courier New"/>
                <a:ea typeface="ＭＳ Ｐゴシック"/>
              </a:rPr>
              <a:t>$ align_epi_anat -check_flip ...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666666"/>
                </a:solidFill>
                <a:latin typeface="Courier New"/>
                <a:ea typeface="ＭＳ Ｐゴシック"/>
              </a:rPr>
              <a:t>$ afni_proc.py -check_flip ...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→ </a:t>
            </a:r>
            <a:r>
              <a:rPr b="0" lang="en-US" sz="22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compare EPI&lt;-&gt;anatomical alignment cost results for both flipped and unflipped dsets.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8" name="CustomShape 2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Using alignment to check for left-right flipping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9" name="TextShape 3"/>
          <p:cNvSpPr txBox="1"/>
          <p:nvPr/>
        </p:nvSpPr>
        <p:spPr>
          <a:xfrm>
            <a:off x="375840" y="6449040"/>
            <a:ext cx="8622000" cy="39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(Has found systematic LR-flips in public FCP and OpenFMRI data sets.)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0" name="TextShape 4"/>
          <p:cNvSpPr txBox="1"/>
          <p:nvPr/>
        </p:nvSpPr>
        <p:spPr>
          <a:xfrm>
            <a:off x="4579560" y="3141000"/>
            <a:ext cx="1907280" cy="42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i="1" lang="en-US" sz="2200" spc="-1" strike="noStrike">
                <a:solidFill>
                  <a:srgbClr val="00cc00"/>
                </a:solidFill>
                <a:latin typeface="Trebuchet MS"/>
              </a:rPr>
              <a:t>when correct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1" name="TextShape 5"/>
          <p:cNvSpPr txBox="1"/>
          <p:nvPr/>
        </p:nvSpPr>
        <p:spPr>
          <a:xfrm>
            <a:off x="6705360" y="3141000"/>
            <a:ext cx="1899720" cy="42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i="1" lang="en-US" sz="2200" spc="-1" strike="noStrike">
                <a:solidFill>
                  <a:srgbClr val="ff0000"/>
                </a:solidFill>
                <a:latin typeface="Trebuchet MS"/>
              </a:rPr>
              <a:t>when flipped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42" name="" descr=""/>
          <p:cNvPicPr/>
          <p:nvPr/>
        </p:nvPicPr>
        <p:blipFill>
          <a:blip r:embed="rId1"/>
          <a:stretch/>
        </p:blipFill>
        <p:spPr>
          <a:xfrm>
            <a:off x="267480" y="3658320"/>
            <a:ext cx="1725120" cy="2361600"/>
          </a:xfrm>
          <a:prstGeom prst="rect">
            <a:avLst/>
          </a:prstGeom>
          <a:ln>
            <a:noFill/>
          </a:ln>
        </p:spPr>
      </p:pic>
      <p:pic>
        <p:nvPicPr>
          <p:cNvPr id="2343" name="" descr=""/>
          <p:cNvPicPr/>
          <p:nvPr/>
        </p:nvPicPr>
        <p:blipFill>
          <a:blip r:embed="rId2"/>
          <a:stretch/>
        </p:blipFill>
        <p:spPr>
          <a:xfrm>
            <a:off x="4190400" y="3531960"/>
            <a:ext cx="2651760" cy="2651760"/>
          </a:xfrm>
          <a:prstGeom prst="rect">
            <a:avLst/>
          </a:prstGeom>
          <a:ln>
            <a:noFill/>
          </a:ln>
        </p:spPr>
      </p:pic>
      <p:pic>
        <p:nvPicPr>
          <p:cNvPr id="2344" name="" descr=""/>
          <p:cNvPicPr/>
          <p:nvPr/>
        </p:nvPicPr>
        <p:blipFill>
          <a:blip r:embed="rId3"/>
          <a:stretch/>
        </p:blipFill>
        <p:spPr>
          <a:xfrm>
            <a:off x="6354360" y="3531960"/>
            <a:ext cx="2651040" cy="2651040"/>
          </a:xfrm>
          <a:prstGeom prst="rect">
            <a:avLst/>
          </a:prstGeom>
          <a:ln>
            <a:noFill/>
          </a:ln>
        </p:spPr>
      </p:pic>
      <p:pic>
        <p:nvPicPr>
          <p:cNvPr id="2345" name="" descr=""/>
          <p:cNvPicPr/>
          <p:nvPr/>
        </p:nvPicPr>
        <p:blipFill>
          <a:blip r:embed="rId4"/>
          <a:stretch/>
        </p:blipFill>
        <p:spPr>
          <a:xfrm>
            <a:off x="2538000" y="4925160"/>
            <a:ext cx="1499040" cy="1499040"/>
          </a:xfrm>
          <a:prstGeom prst="rect">
            <a:avLst/>
          </a:prstGeom>
          <a:ln>
            <a:noFill/>
          </a:ln>
        </p:spPr>
      </p:pic>
      <p:pic>
        <p:nvPicPr>
          <p:cNvPr id="2346" name="" descr=""/>
          <p:cNvPicPr/>
          <p:nvPr/>
        </p:nvPicPr>
        <p:blipFill>
          <a:blip r:embed="rId5"/>
          <a:stretch/>
        </p:blipFill>
        <p:spPr>
          <a:xfrm>
            <a:off x="2538000" y="3286440"/>
            <a:ext cx="1499040" cy="1499040"/>
          </a:xfrm>
          <a:prstGeom prst="rect">
            <a:avLst/>
          </a:prstGeom>
          <a:ln>
            <a:noFill/>
          </a:ln>
        </p:spPr>
      </p:pic>
      <p:sp>
        <p:nvSpPr>
          <p:cNvPr id="2347" name="Line 6"/>
          <p:cNvSpPr/>
          <p:nvPr/>
        </p:nvSpPr>
        <p:spPr>
          <a:xfrm>
            <a:off x="1921680" y="4839120"/>
            <a:ext cx="2613240" cy="16200"/>
          </a:xfrm>
          <a:prstGeom prst="line">
            <a:avLst/>
          </a:prstGeom>
          <a:ln w="91440">
            <a:solidFill>
              <a:srgbClr val="6666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48" name="TextShape 7"/>
          <p:cNvSpPr txBox="1"/>
          <p:nvPr/>
        </p:nvSpPr>
        <p:spPr>
          <a:xfrm>
            <a:off x="5213160" y="5189400"/>
            <a:ext cx="2872800" cy="901080"/>
          </a:xfrm>
          <a:prstGeom prst="rect">
            <a:avLst/>
          </a:prstGeom>
          <a:solidFill>
            <a:srgbClr val="99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NB: does not tell 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absolute</a:t>
            </a:r>
            <a:r>
              <a:rPr b="0" lang="en-US" sz="2400" spc="-1" strike="noStrike">
                <a:solidFill>
                  <a:srgbClr val="000000"/>
                </a:solidFill>
                <a:latin typeface="Trebuchet MS"/>
                <a:ea typeface="ＭＳ Ｐゴシック"/>
              </a:rPr>
              <a:t> left-right. 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CustomShape 1"/>
          <p:cNvSpPr/>
          <p:nvPr/>
        </p:nvSpPr>
        <p:spPr>
          <a:xfrm>
            <a:off x="695520" y="58464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Using alignment to check for left-right flipping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0" name="TextShape 2"/>
          <p:cNvSpPr txBox="1"/>
          <p:nvPr/>
        </p:nvSpPr>
        <p:spPr>
          <a:xfrm>
            <a:off x="742320" y="1243440"/>
            <a:ext cx="7615080" cy="87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solidFill>
                  <a:srgbClr val="21409a"/>
                </a:solidFill>
                <a:latin typeface="Trebuchet MS"/>
              </a:rPr>
              <a:t>Read more about it here: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2200" spc="-1" strike="noStrike">
                <a:solidFill>
                  <a:srgbClr val="21409a"/>
                </a:solidFill>
                <a:latin typeface="Trebuchet MS"/>
              </a:rPr>
              <a:t>https://www.medrxiv.org/content/10.1101/19009787v1</a:t>
            </a:r>
            <a:endParaRPr b="0" lang="en-US" sz="2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1" name="" descr=""/>
          <p:cNvPicPr/>
          <p:nvPr/>
        </p:nvPicPr>
        <p:blipFill>
          <a:blip r:embed="rId1"/>
          <a:stretch/>
        </p:blipFill>
        <p:spPr>
          <a:xfrm>
            <a:off x="1630440" y="2282400"/>
            <a:ext cx="5883120" cy="3986640"/>
          </a:xfrm>
          <a:prstGeom prst="rect">
            <a:avLst/>
          </a:prstGeom>
          <a:ln w="12600">
            <a:solidFill>
              <a:srgbClr val="80808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TextShape 1"/>
          <p:cNvSpPr txBox="1"/>
          <p:nvPr/>
        </p:nvSpPr>
        <p:spPr>
          <a:xfrm>
            <a:off x="2256120" y="2916000"/>
            <a:ext cx="4956840" cy="11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Considerations for: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Trebuchet MS"/>
              </a:rPr>
              <a:t>anatomical-template alignment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Registration to a template: nonlinear warps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4" name="CustomShape 2"/>
          <p:cNvSpPr/>
          <p:nvPr/>
        </p:nvSpPr>
        <p:spPr>
          <a:xfrm>
            <a:off x="666360" y="1222560"/>
            <a:ext cx="7727760" cy="2199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Main tools: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3dQwarp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,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@SSwarper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(skull-strip &amp; align),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auto_warp.py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for animal dsets: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@animal_warper 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(skullstrip &amp; align, too)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In general, one should use a nonlinear warp for all registration between different subjects (if the resolution/detail is high enough)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Choosing a template similar/relevant to your subject group helps a lot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e.g., use a pediatric template for a study of children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With nonlinear warping,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one wants a detailed template to latch onto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details of the source dset (like skullstripping) matter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e.g., small bits of skull left on can lead to odd warping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Nonlinear warping is slooow, but parallelized for speedup on multi-core machines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set an environment variable for specifying number of CPUs: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0000cc"/>
                </a:solidFill>
                <a:latin typeface="Trebuchet MS"/>
                <a:ea typeface="msmincho"/>
              </a:rPr>
              <a:t># for tcsh script or ~/.cshrc file:</a:t>
            </a:r>
            <a:r>
              <a:rPr b="0" lang="en-US" sz="1700" spc="-1" strike="noStrike">
                <a:solidFill>
                  <a:srgbClr val="0000cc"/>
                </a:solidFill>
                <a:latin typeface="Trebuchet MS"/>
                <a:ea typeface="msmincho"/>
              </a:rPr>
              <a:t>	</a:t>
            </a:r>
            <a:r>
              <a:rPr b="0" lang="en-US" sz="1700" spc="-1" strike="noStrike">
                <a:solidFill>
                  <a:srgbClr val="0000cc"/>
                </a:solidFill>
                <a:latin typeface="Trebuchet MS"/>
                <a:ea typeface="msmincho"/>
              </a:rPr>
              <a:t>	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0000cc"/>
                </a:solidFill>
                <a:latin typeface="Trebuchet MS"/>
                <a:ea typeface="msmincho"/>
              </a:rPr>
              <a:t>set OMP_NUM_THREADS = 7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0000cc"/>
                </a:solidFill>
                <a:latin typeface="Trebuchet MS"/>
                <a:ea typeface="msmincho"/>
              </a:rPr>
              <a:t># for bash script or ~/.bashrc file: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en-US" sz="1700" spc="-1" strike="noStrike">
                <a:solidFill>
                  <a:srgbClr val="0000cc"/>
                </a:solidFill>
                <a:latin typeface="Trebuchet MS"/>
                <a:ea typeface="msmincho"/>
              </a:rPr>
              <a:t>export OMP_NUM_THREADS=7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check setting (yours or default) in terminal with “3dQwarp -hview”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@SSwarper: skull-strip and nonlinear warp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6" name="CustomShape 2"/>
          <p:cNvSpPr/>
          <p:nvPr/>
        </p:nvSpPr>
        <p:spPr>
          <a:xfrm>
            <a:off x="666360" y="1258560"/>
            <a:ext cx="7727760" cy="2199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@SSwarper does two jobs for the prices of one!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1) Remove the skull of the subject’s anatomical in native space,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2) Estimate the nonlinear warp to a standard space template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Call now and receive a bonus set of QC images of the alignment: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7" name="TextShape 3"/>
          <p:cNvSpPr txBox="1"/>
          <p:nvPr/>
        </p:nvSpPr>
        <p:spPr>
          <a:xfrm>
            <a:off x="1203840" y="2505960"/>
            <a:ext cx="347904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1600" spc="-1" strike="noStrike">
                <a:solidFill>
                  <a:srgbClr val="330099"/>
                </a:solidFill>
                <a:latin typeface="Trebuchet MS"/>
                <a:ea typeface="ＭＳ Ｐゴシック"/>
              </a:rPr>
              <a:t>ulay: anat, olay: template edges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8" name="TextShape 4"/>
          <p:cNvSpPr txBox="1"/>
          <p:nvPr/>
        </p:nvSpPr>
        <p:spPr>
          <a:xfrm>
            <a:off x="4695120" y="2505960"/>
            <a:ext cx="347904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624"/>
              </a:spcBef>
            </a:pPr>
            <a:r>
              <a:rPr b="0" lang="en-US" sz="1600" spc="-1" strike="noStrike">
                <a:solidFill>
                  <a:srgbClr val="663300"/>
                </a:solidFill>
                <a:latin typeface="Trebuchet MS"/>
                <a:ea typeface="ＭＳ Ｐゴシック"/>
              </a:rPr>
              <a:t>ulay: template, olay: anat edges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9" name="CustomShape 5"/>
          <p:cNvSpPr/>
          <p:nvPr/>
        </p:nvSpPr>
        <p:spPr>
          <a:xfrm>
            <a:off x="671400" y="5801040"/>
            <a:ext cx="7875360" cy="73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Presently, </a:t>
            </a:r>
            <a:r>
              <a:rPr b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@SSwarper</a:t>
            </a: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 is the recommended tool for skullstripping (and maybe/probably for nonlinear warping, as well)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Results can be passed directly to afni_proc.py (see “@SSwarper -help”).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60" name="" descr=""/>
          <p:cNvPicPr/>
          <p:nvPr/>
        </p:nvPicPr>
        <p:blipFill>
          <a:blip r:embed="rId1"/>
          <a:stretch/>
        </p:blipFill>
        <p:spPr>
          <a:xfrm>
            <a:off x="4732920" y="2825640"/>
            <a:ext cx="3218760" cy="2935080"/>
          </a:xfrm>
          <a:prstGeom prst="rect">
            <a:avLst/>
          </a:prstGeom>
          <a:ln>
            <a:noFill/>
          </a:ln>
        </p:spPr>
      </p:pic>
      <p:pic>
        <p:nvPicPr>
          <p:cNvPr id="2361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1146960" y="2823480"/>
            <a:ext cx="3218760" cy="289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281880" y="1383120"/>
            <a:ext cx="8498880" cy="90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Do the vols have similar or different tissue contrast?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determines what cost function we use (see slides 25-27).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concepts: tissue contrast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5529960" y="3521880"/>
            <a:ext cx="2743200" cy="2743200"/>
          </a:xfrm>
          <a:prstGeom prst="rect">
            <a:avLst/>
          </a:prstGeom>
          <a:ln>
            <a:noFill/>
          </a:ln>
        </p:spPr>
      </p:pic>
      <p:pic>
        <p:nvPicPr>
          <p:cNvPr id="163" name="" descr=""/>
          <p:cNvPicPr/>
          <p:nvPr/>
        </p:nvPicPr>
        <p:blipFill>
          <a:blip r:embed="rId2"/>
          <a:stretch/>
        </p:blipFill>
        <p:spPr>
          <a:xfrm>
            <a:off x="3202920" y="3521880"/>
            <a:ext cx="2231280" cy="2743200"/>
          </a:xfrm>
          <a:prstGeom prst="rect">
            <a:avLst/>
          </a:prstGeom>
          <a:ln>
            <a:noFill/>
          </a:ln>
        </p:spPr>
      </p:pic>
      <p:pic>
        <p:nvPicPr>
          <p:cNvPr id="164" name="" descr=""/>
          <p:cNvPicPr/>
          <p:nvPr/>
        </p:nvPicPr>
        <p:blipFill>
          <a:blip r:embed="rId3"/>
          <a:stretch/>
        </p:blipFill>
        <p:spPr>
          <a:xfrm>
            <a:off x="871200" y="3521880"/>
            <a:ext cx="2231280" cy="2743200"/>
          </a:xfrm>
          <a:prstGeom prst="rect">
            <a:avLst/>
          </a:prstGeom>
          <a:ln>
            <a:noFill/>
          </a:ln>
        </p:spPr>
      </p:pic>
      <p:sp>
        <p:nvSpPr>
          <p:cNvPr id="165" name="TextShape 3"/>
          <p:cNvSpPr txBox="1"/>
          <p:nvPr/>
        </p:nvSpPr>
        <p:spPr>
          <a:xfrm>
            <a:off x="1460160" y="6247080"/>
            <a:ext cx="1053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A) T2w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TextShape 4"/>
          <p:cNvSpPr txBox="1"/>
          <p:nvPr/>
        </p:nvSpPr>
        <p:spPr>
          <a:xfrm>
            <a:off x="3791880" y="6247080"/>
            <a:ext cx="10533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B) T1w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TextShape 5"/>
          <p:cNvSpPr txBox="1"/>
          <p:nvPr/>
        </p:nvSpPr>
        <p:spPr>
          <a:xfrm>
            <a:off x="6446160" y="6247080"/>
            <a:ext cx="9111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9900"/>
                </a:solidFill>
                <a:latin typeface="Trebuchet MS"/>
              </a:rPr>
              <a:t>C) EPI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TextShape 6"/>
          <p:cNvSpPr txBox="1"/>
          <p:nvPr/>
        </p:nvSpPr>
        <p:spPr>
          <a:xfrm>
            <a:off x="2539080" y="2151360"/>
            <a:ext cx="1380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6666"/>
                </a:solidFill>
                <a:latin typeface="Trebuchet MS"/>
              </a:rPr>
              <a:t>different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Line 7"/>
          <p:cNvSpPr/>
          <p:nvPr/>
        </p:nvSpPr>
        <p:spPr>
          <a:xfrm flipH="1">
            <a:off x="2103480" y="2510280"/>
            <a:ext cx="893160" cy="1011600"/>
          </a:xfrm>
          <a:prstGeom prst="line">
            <a:avLst/>
          </a:prstGeom>
          <a:ln>
            <a:solidFill>
              <a:srgbClr val="00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Line 8"/>
          <p:cNvSpPr/>
          <p:nvPr/>
        </p:nvSpPr>
        <p:spPr>
          <a:xfrm>
            <a:off x="3165120" y="2500560"/>
            <a:ext cx="893160" cy="1021320"/>
          </a:xfrm>
          <a:prstGeom prst="line">
            <a:avLst/>
          </a:prstGeom>
          <a:ln>
            <a:solidFill>
              <a:srgbClr val="00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TextShape 9"/>
          <p:cNvSpPr txBox="1"/>
          <p:nvPr/>
        </p:nvSpPr>
        <p:spPr>
          <a:xfrm>
            <a:off x="3828600" y="2583000"/>
            <a:ext cx="1380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6600cc"/>
                </a:solidFill>
                <a:latin typeface="Trebuchet MS"/>
              </a:rPr>
              <a:t>similar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2" name="Line 10"/>
          <p:cNvSpPr/>
          <p:nvPr/>
        </p:nvSpPr>
        <p:spPr>
          <a:xfrm flipH="1">
            <a:off x="2698920" y="2946960"/>
            <a:ext cx="1607400" cy="574920"/>
          </a:xfrm>
          <a:prstGeom prst="line">
            <a:avLst/>
          </a:prstGeom>
          <a:ln>
            <a:solidFill>
              <a:srgbClr val="66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Line 11"/>
          <p:cNvSpPr/>
          <p:nvPr/>
        </p:nvSpPr>
        <p:spPr>
          <a:xfrm>
            <a:off x="4544280" y="2946960"/>
            <a:ext cx="1726560" cy="574920"/>
          </a:xfrm>
          <a:prstGeom prst="line">
            <a:avLst/>
          </a:prstGeom>
          <a:ln>
            <a:solidFill>
              <a:srgbClr val="66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TextShape 12"/>
          <p:cNvSpPr txBox="1"/>
          <p:nvPr/>
        </p:nvSpPr>
        <p:spPr>
          <a:xfrm>
            <a:off x="5261040" y="2151360"/>
            <a:ext cx="12974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009999"/>
                </a:solidFill>
                <a:latin typeface="Trebuchet MS"/>
              </a:rPr>
              <a:t>different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5" name="Line 13"/>
          <p:cNvSpPr/>
          <p:nvPr/>
        </p:nvSpPr>
        <p:spPr>
          <a:xfrm flipH="1">
            <a:off x="4544280" y="2510280"/>
            <a:ext cx="1124280" cy="1011600"/>
          </a:xfrm>
          <a:prstGeom prst="line">
            <a:avLst/>
          </a:prstGeom>
          <a:ln>
            <a:solidFill>
              <a:srgbClr val="00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14"/>
          <p:cNvSpPr/>
          <p:nvPr/>
        </p:nvSpPr>
        <p:spPr>
          <a:xfrm>
            <a:off x="5880600" y="2500560"/>
            <a:ext cx="1124280" cy="1021320"/>
          </a:xfrm>
          <a:prstGeom prst="line">
            <a:avLst/>
          </a:prstGeom>
          <a:ln>
            <a:solidFill>
              <a:srgbClr val="00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CustomShape 1"/>
          <p:cNvSpPr/>
          <p:nvPr/>
        </p:nvSpPr>
        <p:spPr>
          <a:xfrm>
            <a:off x="1413360" y="320040"/>
            <a:ext cx="6317640" cy="61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Measuring quality of alignment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3" name="TextShape 2"/>
          <p:cNvSpPr txBox="1"/>
          <p:nvPr/>
        </p:nvSpPr>
        <p:spPr>
          <a:xfrm>
            <a:off x="6713280" y="6524280"/>
            <a:ext cx="2502720" cy="33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500" spc="-1" strike="noStrike">
                <a:solidFill>
                  <a:srgbClr val="000000"/>
                </a:solidFill>
                <a:latin typeface="Trebuchet MS"/>
              </a:rPr>
              <a:t>(Cox &amp; Glen, 2013, OHBM)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4" name="TextShape 3"/>
          <p:cNvSpPr txBox="1"/>
          <p:nvPr/>
        </p:nvSpPr>
        <p:spPr>
          <a:xfrm>
            <a:off x="51480" y="964440"/>
            <a:ext cx="9092520" cy="11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 u="sng">
                <a:solidFill>
                  <a:srgbClr val="000000"/>
                </a:solidFill>
                <a:uFillTx/>
                <a:latin typeface="Trebuchet MS"/>
              </a:rPr>
              <a:t>Can compare 3dQwarp with other available nonlinear alignment tools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For a group of subjects, estimate warp from anat to template 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Apply warp to labeled ROIs, and measure % overlap in results.  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5" name="TextShape 4"/>
          <p:cNvSpPr txBox="1"/>
          <p:nvPr/>
        </p:nvSpPr>
        <p:spPr>
          <a:xfrm>
            <a:off x="0" y="6524280"/>
            <a:ext cx="4594320" cy="33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500" spc="-1" strike="noStrike">
                <a:solidFill>
                  <a:srgbClr val="0066cc"/>
                </a:solidFill>
                <a:latin typeface="Trebuchet MS"/>
              </a:rPr>
              <a:t>ANTS, DARTEL and FNIRT run with default settings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CustomShape 1"/>
          <p:cNvSpPr/>
          <p:nvPr/>
        </p:nvSpPr>
        <p:spPr>
          <a:xfrm>
            <a:off x="1413360" y="320040"/>
            <a:ext cx="6317640" cy="61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Measuring quality of alignment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7" name="TextShape 2"/>
          <p:cNvSpPr txBox="1"/>
          <p:nvPr/>
        </p:nvSpPr>
        <p:spPr>
          <a:xfrm>
            <a:off x="6713280" y="6524280"/>
            <a:ext cx="2502720" cy="33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500" spc="-1" strike="noStrike">
                <a:solidFill>
                  <a:srgbClr val="000000"/>
                </a:solidFill>
                <a:latin typeface="Trebuchet MS"/>
              </a:rPr>
              <a:t>(Cox &amp; Glen, 2013, OHBM)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8" name="TextShape 3"/>
          <p:cNvSpPr txBox="1"/>
          <p:nvPr/>
        </p:nvSpPr>
        <p:spPr>
          <a:xfrm>
            <a:off x="51480" y="964440"/>
            <a:ext cx="9145800" cy="11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 u="sng">
                <a:solidFill>
                  <a:srgbClr val="000000"/>
                </a:solidFill>
                <a:uFillTx/>
                <a:latin typeface="Trebuchet MS"/>
              </a:rPr>
              <a:t>Can compare 3dQwarp with other available nonlinear alignment tools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For a group of subjects, estimate warp from anat to template 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Apply warp to labeled ROIs, and measure % overlap in results. (Yellow: &gt;90% overlap)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69" name="" descr=""/>
          <p:cNvPicPr/>
          <p:nvPr/>
        </p:nvPicPr>
        <p:blipFill>
          <a:blip r:embed="rId1"/>
          <a:stretch/>
        </p:blipFill>
        <p:spPr>
          <a:xfrm>
            <a:off x="360" y="1896480"/>
            <a:ext cx="9143640" cy="4559760"/>
          </a:xfrm>
          <a:prstGeom prst="rect">
            <a:avLst/>
          </a:prstGeom>
          <a:ln>
            <a:noFill/>
          </a:ln>
        </p:spPr>
      </p:pic>
      <p:sp>
        <p:nvSpPr>
          <p:cNvPr id="2370" name="TextShape 4"/>
          <p:cNvSpPr txBox="1"/>
          <p:nvPr/>
        </p:nvSpPr>
        <p:spPr>
          <a:xfrm>
            <a:off x="0" y="6524280"/>
            <a:ext cx="4594320" cy="33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500" spc="-1" strike="noStrike">
                <a:solidFill>
                  <a:srgbClr val="0066cc"/>
                </a:solidFill>
                <a:latin typeface="Trebuchet MS"/>
              </a:rPr>
              <a:t>ANTS, DARTEL and FNIRT run with default settings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1" name="Line 5"/>
          <p:cNvSpPr/>
          <p:nvPr/>
        </p:nvSpPr>
        <p:spPr>
          <a:xfrm flipH="1">
            <a:off x="8477640" y="2621520"/>
            <a:ext cx="337680" cy="54180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2" name="Line 6"/>
          <p:cNvSpPr/>
          <p:nvPr/>
        </p:nvSpPr>
        <p:spPr>
          <a:xfrm flipH="1">
            <a:off x="6219000" y="2612520"/>
            <a:ext cx="337680" cy="54180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3" name="Line 7"/>
          <p:cNvSpPr/>
          <p:nvPr/>
        </p:nvSpPr>
        <p:spPr>
          <a:xfrm flipH="1">
            <a:off x="3915000" y="2612520"/>
            <a:ext cx="337680" cy="54180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4" name="Line 8"/>
          <p:cNvSpPr/>
          <p:nvPr/>
        </p:nvSpPr>
        <p:spPr>
          <a:xfrm flipH="1">
            <a:off x="1692360" y="2603520"/>
            <a:ext cx="337680" cy="54180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5" name="Line 9"/>
          <p:cNvSpPr/>
          <p:nvPr/>
        </p:nvSpPr>
        <p:spPr>
          <a:xfrm flipV="1">
            <a:off x="249120" y="2896200"/>
            <a:ext cx="448560" cy="36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6" name="Line 10"/>
          <p:cNvSpPr/>
          <p:nvPr/>
        </p:nvSpPr>
        <p:spPr>
          <a:xfrm flipV="1">
            <a:off x="2616120" y="2896560"/>
            <a:ext cx="448560" cy="36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7" name="Line 11"/>
          <p:cNvSpPr/>
          <p:nvPr/>
        </p:nvSpPr>
        <p:spPr>
          <a:xfrm flipV="1">
            <a:off x="4875120" y="2896920"/>
            <a:ext cx="448560" cy="36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8" name="Line 12"/>
          <p:cNvSpPr/>
          <p:nvPr/>
        </p:nvSpPr>
        <p:spPr>
          <a:xfrm flipV="1">
            <a:off x="7134120" y="2897280"/>
            <a:ext cx="448560" cy="36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9" name="Line 13"/>
          <p:cNvSpPr/>
          <p:nvPr/>
        </p:nvSpPr>
        <p:spPr>
          <a:xfrm flipH="1" flipV="1">
            <a:off x="8531280" y="5971680"/>
            <a:ext cx="390600" cy="29304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80" name="Line 14"/>
          <p:cNvSpPr/>
          <p:nvPr/>
        </p:nvSpPr>
        <p:spPr>
          <a:xfrm flipH="1" flipV="1">
            <a:off x="6301440" y="5945400"/>
            <a:ext cx="390600" cy="29304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81" name="Line 15"/>
          <p:cNvSpPr/>
          <p:nvPr/>
        </p:nvSpPr>
        <p:spPr>
          <a:xfrm flipH="1" flipV="1">
            <a:off x="4042800" y="5954760"/>
            <a:ext cx="390600" cy="29304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82" name="Line 16"/>
          <p:cNvSpPr/>
          <p:nvPr/>
        </p:nvSpPr>
        <p:spPr>
          <a:xfrm flipH="1" flipV="1">
            <a:off x="1784160" y="5964120"/>
            <a:ext cx="390600" cy="293040"/>
          </a:xfrm>
          <a:prstGeom prst="line">
            <a:avLst/>
          </a:prstGeom>
          <a:ln w="36720">
            <a:solidFill>
              <a:srgbClr val="ff00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TextShape 1"/>
          <p:cNvSpPr txBox="1"/>
          <p:nvPr/>
        </p:nvSpPr>
        <p:spPr>
          <a:xfrm>
            <a:off x="0" y="7040520"/>
            <a:ext cx="9144000" cy="618120"/>
          </a:xfrm>
          <a:prstGeom prst="rect">
            <a:avLst/>
          </a:prstGeom>
          <a:noFill/>
          <a:ln w="18360">
            <a:noFill/>
          </a:ln>
        </p:spPr>
        <p:txBody>
          <a:bodyPr lIns="99000" rIns="99000" tIns="54000" bIns="54000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Courier New"/>
              </a:rPr>
              <a:t>PLOT: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1dplot.py -sepscl -boxplot_on -reverse_order -ylabels VOLREG -xlabel vol \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         </a:t>
            </a:r>
            <a:r>
              <a:rPr b="1" lang="en-US" sz="1400" spc="-1" strike="noStrike">
                <a:solidFill>
                  <a:srgbClr val="000000"/>
                </a:solidFill>
                <a:latin typeface="Courier New"/>
              </a:rPr>
              <a:t>-title "motion regression" -prefix OUTPUT_NAME -infiles MOT_EST_VR.1D 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4" name="TextShape 2"/>
          <p:cNvSpPr txBox="1"/>
          <p:nvPr/>
        </p:nvSpPr>
        <p:spPr>
          <a:xfrm>
            <a:off x="2256480" y="2916360"/>
            <a:ext cx="4632120" cy="11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other types of alignments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that are possible in AFNI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with non-MRI data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6" name="CustomShape 2"/>
          <p:cNvSpPr/>
          <p:nvPr/>
        </p:nvSpPr>
        <p:spPr>
          <a:xfrm>
            <a:off x="499680" y="5648040"/>
            <a:ext cx="3489480" cy="95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Dset courtesy of Justin Rajendra (now in AFNI group!) and Helen Mayberg. 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7" name="CustomShape 3"/>
          <p:cNvSpPr/>
          <p:nvPr/>
        </p:nvSpPr>
        <p:spPr>
          <a:xfrm>
            <a:off x="684720" y="1334520"/>
            <a:ext cx="7766640" cy="43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  <a:spcBef>
                <a:spcPts val="422"/>
              </a:spcBef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DBS – align CT with electrodes to pre-surgical MRI, PET (and sometimes DWI)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88" name="" descr=""/>
          <p:cNvPicPr/>
          <p:nvPr/>
        </p:nvPicPr>
        <p:blipFill>
          <a:blip r:embed="rId1"/>
          <a:stretch/>
        </p:blipFill>
        <p:spPr>
          <a:xfrm>
            <a:off x="4213800" y="1873440"/>
            <a:ext cx="4297680" cy="3675960"/>
          </a:xfrm>
          <a:prstGeom prst="rect">
            <a:avLst/>
          </a:prstGeom>
          <a:ln>
            <a:noFill/>
          </a:ln>
        </p:spPr>
      </p:pic>
      <p:sp>
        <p:nvSpPr>
          <p:cNvPr id="2389" name="TextShape 4"/>
          <p:cNvSpPr txBox="1"/>
          <p:nvPr/>
        </p:nvSpPr>
        <p:spPr>
          <a:xfrm>
            <a:off x="4181040" y="5504040"/>
            <a:ext cx="4433400" cy="1078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Lauro et al. (2016).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  And check out </a:t>
            </a:r>
            <a:r>
              <a:rPr b="0" i="1" lang="en-US" sz="1600" spc="-1" strike="noStrike">
                <a:solidFill>
                  <a:srgbClr val="000000"/>
                </a:solidFill>
                <a:latin typeface="Trebuchet MS"/>
              </a:rPr>
              <a:t>@Install_DBSproc</a:t>
            </a:r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 for demo on DBS processing with CT and DTI processing in AFNI (with Silvina Horovitz).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0" name="" descr=""/>
          <p:cNvPicPr/>
          <p:nvPr/>
        </p:nvPicPr>
        <p:blipFill>
          <a:blip r:embed="rId2"/>
          <a:stretch/>
        </p:blipFill>
        <p:spPr>
          <a:xfrm>
            <a:off x="86400" y="2034000"/>
            <a:ext cx="4027320" cy="3468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with non-MRI data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92" name="CustomShape 2"/>
          <p:cNvSpPr/>
          <p:nvPr/>
        </p:nvSpPr>
        <p:spPr>
          <a:xfrm>
            <a:off x="744840" y="1347840"/>
            <a:ext cx="7567200" cy="60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  <a:spcBef>
                <a:spcPts val="422"/>
              </a:spcBef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</a:rPr>
              <a:t>ECOG – align post-op CT with electrodes to pre-surgical MRI, view grids in 2D (AFNI slices) and 3D (SUMA surfaces).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93" name="CustomShape 3"/>
          <p:cNvSpPr/>
          <p:nvPr/>
        </p:nvSpPr>
        <p:spPr>
          <a:xfrm>
            <a:off x="-3981600" y="4756680"/>
            <a:ext cx="3849840" cy="175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Dataset courtesy of Anna Gaglianese (University of Utrecht, Netherlands)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4" name="" descr=""/>
          <p:cNvPicPr/>
          <p:nvPr/>
        </p:nvPicPr>
        <p:blipFill>
          <a:blip r:embed="rId1"/>
          <a:stretch/>
        </p:blipFill>
        <p:spPr>
          <a:xfrm>
            <a:off x="357480" y="2050920"/>
            <a:ext cx="6076440" cy="270396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2395" name="TextShape 4"/>
          <p:cNvSpPr txBox="1"/>
          <p:nvPr/>
        </p:nvSpPr>
        <p:spPr>
          <a:xfrm>
            <a:off x="6286320" y="5306040"/>
            <a:ext cx="2143440" cy="82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/>
            <a:r>
              <a:rPr b="0" lang="en-US" sz="1600" spc="-1" strike="noStrike">
                <a:solidFill>
                  <a:srgbClr val="000000"/>
                </a:solidFill>
                <a:latin typeface="Trebuchet MS"/>
              </a:rPr>
              <a:t>Branco et al. (2018):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  <a:p>
            <a:pPr/>
            <a:r>
              <a:rPr b="0" i="1" lang="en-US" sz="1600" spc="-1" strike="noStrike">
                <a:solidFill>
                  <a:srgbClr val="000000"/>
                </a:solidFill>
                <a:latin typeface="Trebuchet MS"/>
              </a:rPr>
              <a:t>ALICE toolbox using AFNI+SUMA.  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6" name="" descr=""/>
          <p:cNvPicPr/>
          <p:nvPr/>
        </p:nvPicPr>
        <p:blipFill>
          <a:blip r:embed="rId2"/>
          <a:stretch/>
        </p:blipFill>
        <p:spPr>
          <a:xfrm>
            <a:off x="2560320" y="4851360"/>
            <a:ext cx="3063960" cy="1930320"/>
          </a:xfrm>
          <a:prstGeom prst="rect">
            <a:avLst/>
          </a:prstGeom>
          <a:ln>
            <a:solidFill>
              <a:srgbClr val="999999"/>
            </a:solidFill>
          </a:ln>
        </p:spPr>
      </p:pic>
      <p:pic>
        <p:nvPicPr>
          <p:cNvPr id="2397" name="" descr=""/>
          <p:cNvPicPr/>
          <p:nvPr/>
        </p:nvPicPr>
        <p:blipFill>
          <a:blip r:embed="rId3"/>
          <a:stretch/>
        </p:blipFill>
        <p:spPr>
          <a:xfrm>
            <a:off x="6121440" y="1674720"/>
            <a:ext cx="2839680" cy="326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CustomShape 1"/>
          <p:cNvSpPr/>
          <p:nvPr/>
        </p:nvSpPr>
        <p:spPr>
          <a:xfrm>
            <a:off x="251280" y="4028040"/>
            <a:ext cx="8892720" cy="214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#!/bin/tcsh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# align_times.csh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set basedset = 14_pre+orig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foreach timedset ( 14_*hr+orig.HEAD)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  </a:t>
            </a: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align_epi_anat.py -prep_off -anat $timedset -epi $basedset          \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      </a:t>
            </a: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-epi_base 0 -anat_has_skull no -epi_strip None -suffix _edge2prep \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      </a:t>
            </a:r>
            <a:r>
              <a:rPr b="1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-cost lpa </a:t>
            </a: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-overwrite</a:t>
            </a:r>
            <a:r>
              <a:rPr b="1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 -edge -rat_align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end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90"/>
                </a:solidFill>
                <a:latin typeface="Courier New"/>
                <a:ea typeface="Lucida Sans"/>
              </a:rPr>
              <a:t>3dTcat -prefix 14_timealigned_edge 14_pre+orig. 14*edge2prep+orig.HEAD</a:t>
            </a:r>
            <a:endParaRPr b="0" lang="en-US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99" name="CustomShape 2"/>
          <p:cNvSpPr/>
          <p:nvPr/>
        </p:nvSpPr>
        <p:spPr>
          <a:xfrm>
            <a:off x="692640" y="1527120"/>
            <a:ext cx="727344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Alignment of 12 hour Manganese enhanced MRI scan (MEMRI) to start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0" name="CustomShape 3"/>
          <p:cNvSpPr/>
          <p:nvPr/>
        </p:nvSpPr>
        <p:spPr>
          <a:xfrm>
            <a:off x="6310440" y="6550920"/>
            <a:ext cx="28335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rebuchet MS"/>
              </a:rPr>
              <a:t>Data from Der-Yow Chen (NINDS)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401" name="Group 4"/>
          <p:cNvGrpSpPr/>
          <p:nvPr/>
        </p:nvGrpSpPr>
        <p:grpSpPr>
          <a:xfrm>
            <a:off x="1375920" y="2366280"/>
            <a:ext cx="6392520" cy="1371600"/>
            <a:chOff x="1375920" y="2366280"/>
            <a:chExt cx="6392520" cy="1371600"/>
          </a:xfrm>
        </p:grpSpPr>
        <p:pic>
          <p:nvPicPr>
            <p:cNvPr id="2402" name="" descr=""/>
            <p:cNvPicPr/>
            <p:nvPr/>
          </p:nvPicPr>
          <p:blipFill>
            <a:blip r:embed="rId1"/>
            <a:stretch/>
          </p:blipFill>
          <p:spPr>
            <a:xfrm>
              <a:off x="1375920" y="2366280"/>
              <a:ext cx="2743200" cy="1371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3" name="" descr=""/>
            <p:cNvPicPr/>
            <p:nvPr/>
          </p:nvPicPr>
          <p:blipFill>
            <a:blip r:embed="rId2"/>
            <a:stretch/>
          </p:blipFill>
          <p:spPr>
            <a:xfrm>
              <a:off x="4785480" y="2366280"/>
              <a:ext cx="2982960" cy="13636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04" name="CustomShape 5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with non-human data: rats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5" name="TextShape 6"/>
          <p:cNvSpPr txBox="1"/>
          <p:nvPr/>
        </p:nvSpPr>
        <p:spPr>
          <a:xfrm>
            <a:off x="2288880" y="2011320"/>
            <a:ext cx="1023480" cy="39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000" spc="-1" strike="noStrike">
                <a:solidFill>
                  <a:srgbClr val="990000"/>
                </a:solidFill>
                <a:latin typeface="Trebuchet MS"/>
                <a:ea typeface="Lucida Sans"/>
              </a:rPr>
              <a:t>before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6" name="TextShape 7"/>
          <p:cNvSpPr txBox="1"/>
          <p:nvPr/>
        </p:nvSpPr>
        <p:spPr>
          <a:xfrm>
            <a:off x="5946840" y="2011320"/>
            <a:ext cx="1023480" cy="39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000" spc="-1" strike="noStrike">
                <a:solidFill>
                  <a:srgbClr val="009900"/>
                </a:solidFill>
                <a:latin typeface="Trebuchet MS"/>
                <a:ea typeface="Lucida Sans"/>
              </a:rPr>
              <a:t>after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7" name="TextShape 8"/>
          <p:cNvSpPr txBox="1"/>
          <p:nvPr/>
        </p:nvSpPr>
        <p:spPr>
          <a:xfrm>
            <a:off x="0" y="2870280"/>
            <a:ext cx="1375920" cy="365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808080"/>
                </a:solidFill>
                <a:latin typeface="Trebuchet MS"/>
              </a:rPr>
              <a:t>[movies→]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CustomShape 1"/>
          <p:cNvSpPr/>
          <p:nvPr/>
        </p:nvSpPr>
        <p:spPr>
          <a:xfrm>
            <a:off x="656640" y="1311120"/>
            <a:ext cx="727344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Align new D99 template (Reveley et al. 2017) to individual subjects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9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with non-human data: macaques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0" name="CustomShape 3"/>
          <p:cNvSpPr/>
          <p:nvPr/>
        </p:nvSpPr>
        <p:spPr>
          <a:xfrm>
            <a:off x="5653080" y="-589320"/>
            <a:ext cx="3504240" cy="516600"/>
          </a:xfrm>
          <a:custGeom>
            <a:avLst/>
            <a:gdLst/>
            <a:ahLst/>
            <a:rect l="l" t="t" r="r" b="b"/>
            <a:pathLst>
              <a:path w="5982" h="1395">
                <a:moveTo>
                  <a:pt x="0" y="0"/>
                </a:moveTo>
                <a:lnTo>
                  <a:pt x="5982" y="0"/>
                </a:lnTo>
                <a:lnTo>
                  <a:pt x="5982" y="1395"/>
                </a:lnTo>
                <a:lnTo>
                  <a:pt x="0" y="1395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400" spc="-1" strike="noStrike">
                <a:solidFill>
                  <a:srgbClr val="000000"/>
                </a:solidFill>
                <a:latin typeface="Trebuchet MS"/>
              </a:rPr>
              <a:t>Reveley, Gruslys, Ye, Glen, Samaha, 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i="1" lang="en-US" sz="1400" spc="-1" strike="noStrike">
                <a:solidFill>
                  <a:srgbClr val="000000"/>
                </a:solidFill>
                <a:latin typeface="Trebuchet MS"/>
              </a:rPr>
              <a:t>Russ, Saad, Seth, Leopold, Saleem (2017)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1" name="TextShape 4"/>
          <p:cNvSpPr txBox="1"/>
          <p:nvPr/>
        </p:nvSpPr>
        <p:spPr>
          <a:xfrm>
            <a:off x="686160" y="5136480"/>
            <a:ext cx="7795080" cy="104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See here for alignment scripts and more: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Demo with scripts (e.g., </a:t>
            </a:r>
            <a:r>
              <a:rPr b="0" i="1" lang="en-US" sz="1800" spc="-1" strike="noStrike">
                <a:solidFill>
                  <a:srgbClr val="000000"/>
                </a:solidFill>
                <a:latin typeface="Trebuchet MS"/>
              </a:rPr>
              <a:t>macaque_align.csh)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: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@Install_D99_macaque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+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  <a:hlinkClick r:id="rId1"/>
              </a:rPr>
              <a:t>https://github.com/jms290/NMT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(e.g., </a:t>
            </a:r>
            <a:r>
              <a:rPr b="0" i="1" lang="en-US" sz="1800" spc="-1" strike="noStrike">
                <a:solidFill>
                  <a:srgbClr val="000000"/>
                </a:solidFill>
                <a:latin typeface="Trebuchet MS"/>
              </a:rPr>
              <a:t>NMT_subject_align.csh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2" name="TextShape 5"/>
          <p:cNvSpPr txBox="1"/>
          <p:nvPr/>
        </p:nvSpPr>
        <p:spPr>
          <a:xfrm>
            <a:off x="171720" y="6407280"/>
            <a:ext cx="8862480" cy="3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600" spc="-1" strike="noStrike">
                <a:solidFill>
                  <a:srgbClr val="000000"/>
                </a:solidFill>
                <a:latin typeface="Trebuchet MS"/>
              </a:rPr>
              <a:t>For questions on non-human alignment, contact D. Glen in AFNI group (email, Message Board).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3" name="" descr=""/>
          <p:cNvPicPr/>
          <p:nvPr/>
        </p:nvPicPr>
        <p:blipFill>
          <a:blip r:embed="rId2"/>
          <a:stretch/>
        </p:blipFill>
        <p:spPr>
          <a:xfrm>
            <a:off x="190440" y="1727280"/>
            <a:ext cx="4279320" cy="3200400"/>
          </a:xfrm>
          <a:prstGeom prst="rect">
            <a:avLst/>
          </a:prstGeom>
          <a:ln>
            <a:noFill/>
          </a:ln>
        </p:spPr>
      </p:pic>
      <p:pic>
        <p:nvPicPr>
          <p:cNvPr id="2414" name="" descr=""/>
          <p:cNvPicPr/>
          <p:nvPr/>
        </p:nvPicPr>
        <p:blipFill>
          <a:blip r:embed="rId3"/>
          <a:stretch/>
        </p:blipFill>
        <p:spPr>
          <a:xfrm>
            <a:off x="4562280" y="1727280"/>
            <a:ext cx="4361760" cy="3200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CustomShape 1"/>
          <p:cNvSpPr/>
          <p:nvPr/>
        </p:nvSpPr>
        <p:spPr>
          <a:xfrm>
            <a:off x="656640" y="1311120"/>
            <a:ext cx="8487360" cy="91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i="1" lang="en-US" sz="1800" spc="-1" strike="noStrike" u="sng">
                <a:solidFill>
                  <a:srgbClr val="000000"/>
                </a:solidFill>
                <a:uFillTx/>
                <a:latin typeface="Trebuchet MS"/>
              </a:rPr>
              <a:t>New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macaque FMRI demo with afni_proc.py (</a:t>
            </a:r>
            <a:r>
              <a:rPr b="0" lang="en-US" sz="1800" spc="-1" strike="noStrike">
                <a:solidFill>
                  <a:srgbClr val="000000"/>
                </a:solidFill>
                <a:latin typeface="Courier New"/>
              </a:rPr>
              <a:t>@Install_MACAQUE_DEMO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1) Uses new </a:t>
            </a:r>
            <a:r>
              <a:rPr b="0" lang="en-US" sz="1800" spc="-1" strike="noStrike">
                <a:solidFill>
                  <a:srgbClr val="000000"/>
                </a:solidFill>
                <a:latin typeface="Courier New"/>
              </a:rPr>
              <a:t>@animal_warper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 program in AFNI for nonlinear alignment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2) </a:t>
            </a:r>
            <a:r>
              <a:rPr b="0" lang="en-US" sz="1800" spc="-1" strike="noStrike">
                <a:solidFill>
                  <a:srgbClr val="000000"/>
                </a:solidFill>
                <a:latin typeface="Courier New"/>
              </a:rPr>
              <a:t>afni_proc.py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generates pipeline with stats modeling + automatic QC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6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with non-human data: macaques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7" name="CustomShape 3"/>
          <p:cNvSpPr/>
          <p:nvPr/>
        </p:nvSpPr>
        <p:spPr>
          <a:xfrm>
            <a:off x="5653080" y="-589320"/>
            <a:ext cx="3504240" cy="516600"/>
          </a:xfrm>
          <a:custGeom>
            <a:avLst/>
            <a:gdLst/>
            <a:ahLst/>
            <a:rect l="l" t="t" r="r" b="b"/>
            <a:pathLst>
              <a:path w="5982" h="1395">
                <a:moveTo>
                  <a:pt x="0" y="0"/>
                </a:moveTo>
                <a:lnTo>
                  <a:pt x="5982" y="0"/>
                </a:lnTo>
                <a:lnTo>
                  <a:pt x="5982" y="1395"/>
                </a:lnTo>
                <a:lnTo>
                  <a:pt x="0" y="1395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400" spc="-1" strike="noStrike">
                <a:solidFill>
                  <a:srgbClr val="000000"/>
                </a:solidFill>
                <a:latin typeface="Trebuchet MS"/>
              </a:rPr>
              <a:t>Reveley, Gruslys, Ye, Glen, Samaha, 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i="1" lang="en-US" sz="1400" spc="-1" strike="noStrike">
                <a:solidFill>
                  <a:srgbClr val="000000"/>
                </a:solidFill>
                <a:latin typeface="Trebuchet MS"/>
              </a:rPr>
              <a:t>Russ, Saad, Seth, Leopold, Saleem (2017)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8" name="TextShape 4"/>
          <p:cNvSpPr txBox="1"/>
          <p:nvPr/>
        </p:nvSpPr>
        <p:spPr>
          <a:xfrm>
            <a:off x="171720" y="6407280"/>
            <a:ext cx="8862480" cy="3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1600" spc="-1" strike="noStrike">
                <a:solidFill>
                  <a:srgbClr val="000000"/>
                </a:solidFill>
                <a:latin typeface="Trebuchet MS"/>
              </a:rPr>
              <a:t>For questions on non-human alignment, contact D. Glen in AFNI group (email, Message Board).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9" name="" descr=""/>
          <p:cNvPicPr/>
          <p:nvPr/>
        </p:nvPicPr>
        <p:blipFill>
          <a:blip r:embed="rId1"/>
          <a:srcRect l="7115" t="26684" r="1992" b="19454"/>
          <a:stretch/>
        </p:blipFill>
        <p:spPr>
          <a:xfrm>
            <a:off x="4114800" y="5278320"/>
            <a:ext cx="1212840" cy="794160"/>
          </a:xfrm>
          <a:prstGeom prst="rect">
            <a:avLst/>
          </a:prstGeom>
          <a:ln>
            <a:noFill/>
          </a:ln>
        </p:spPr>
      </p:pic>
      <p:pic>
        <p:nvPicPr>
          <p:cNvPr id="2420" name="" descr=""/>
          <p:cNvPicPr/>
          <p:nvPr/>
        </p:nvPicPr>
        <p:blipFill>
          <a:blip r:embed="rId2"/>
          <a:srcRect l="16784" t="28041" r="16779" b="20906"/>
          <a:stretch/>
        </p:blipFill>
        <p:spPr>
          <a:xfrm>
            <a:off x="5492160" y="5270760"/>
            <a:ext cx="1029600" cy="812520"/>
          </a:xfrm>
          <a:prstGeom prst="rect">
            <a:avLst/>
          </a:prstGeom>
          <a:ln>
            <a:noFill/>
          </a:ln>
        </p:spPr>
      </p:pic>
      <p:pic>
        <p:nvPicPr>
          <p:cNvPr id="2421" name="" descr=""/>
          <p:cNvPicPr/>
          <p:nvPr/>
        </p:nvPicPr>
        <p:blipFill>
          <a:blip r:embed="rId3"/>
          <a:stretch/>
        </p:blipFill>
        <p:spPr>
          <a:xfrm>
            <a:off x="4108680" y="4297320"/>
            <a:ext cx="4282560" cy="900360"/>
          </a:xfrm>
          <a:prstGeom prst="rect">
            <a:avLst/>
          </a:prstGeom>
          <a:ln>
            <a:noFill/>
          </a:ln>
        </p:spPr>
      </p:pic>
      <p:pic>
        <p:nvPicPr>
          <p:cNvPr id="2422" name="" descr=""/>
          <p:cNvPicPr/>
          <p:nvPr/>
        </p:nvPicPr>
        <p:blipFill>
          <a:blip r:embed="rId4"/>
          <a:stretch/>
        </p:blipFill>
        <p:spPr>
          <a:xfrm>
            <a:off x="4108680" y="3361320"/>
            <a:ext cx="4281480" cy="900720"/>
          </a:xfrm>
          <a:prstGeom prst="rect">
            <a:avLst/>
          </a:prstGeom>
          <a:ln>
            <a:noFill/>
          </a:ln>
        </p:spPr>
      </p:pic>
      <p:pic>
        <p:nvPicPr>
          <p:cNvPr id="2423" name="" descr=""/>
          <p:cNvPicPr/>
          <p:nvPr/>
        </p:nvPicPr>
        <p:blipFill>
          <a:blip r:embed="rId5"/>
          <a:stretch/>
        </p:blipFill>
        <p:spPr>
          <a:xfrm>
            <a:off x="4108680" y="2425680"/>
            <a:ext cx="4281480" cy="900720"/>
          </a:xfrm>
          <a:prstGeom prst="rect">
            <a:avLst/>
          </a:prstGeom>
          <a:ln>
            <a:noFill/>
          </a:ln>
        </p:spPr>
      </p:pic>
      <p:sp>
        <p:nvSpPr>
          <p:cNvPr id="2424" name="CustomShape 5"/>
          <p:cNvSpPr/>
          <p:nvPr/>
        </p:nvSpPr>
        <p:spPr>
          <a:xfrm>
            <a:off x="907200" y="2692440"/>
            <a:ext cx="3137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</a:pPr>
            <a:r>
              <a:rPr b="1" lang="en-US" sz="1800" spc="-1" strike="noStrike">
                <a:solidFill>
                  <a:srgbClr val="cc0000"/>
                </a:solidFill>
                <a:latin typeface="Trebuchet MS"/>
              </a:rPr>
              <a:t>align:</a:t>
            </a:r>
            <a:r>
              <a:rPr b="0" lang="en-US" sz="1800" spc="-1" strike="noStrike">
                <a:solidFill>
                  <a:srgbClr val="cc0000"/>
                </a:solidFill>
                <a:latin typeface="Trebuchet MS"/>
              </a:rPr>
              <a:t> template (white lines) to orig anatomical (color)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5" name="CustomShape 6"/>
          <p:cNvSpPr/>
          <p:nvPr/>
        </p:nvSpPr>
        <p:spPr>
          <a:xfrm>
            <a:off x="907200" y="3614040"/>
            <a:ext cx="3137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</a:pPr>
            <a:r>
              <a:rPr b="1" lang="en-US" sz="1800" spc="-1" strike="noStrike">
                <a:solidFill>
                  <a:srgbClr val="006600"/>
                </a:solidFill>
                <a:latin typeface="Trebuchet MS"/>
              </a:rPr>
              <a:t>skullstrip:</a:t>
            </a:r>
            <a:r>
              <a:rPr b="0" lang="en-US" sz="1800" spc="-1" strike="noStrike">
                <a:solidFill>
                  <a:srgbClr val="006600"/>
                </a:solidFill>
                <a:latin typeface="Trebuchet MS"/>
              </a:rPr>
              <a:t> focus on brain (red) from tissue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6" name="CustomShape 7"/>
          <p:cNvSpPr/>
          <p:nvPr/>
        </p:nvSpPr>
        <p:spPr>
          <a:xfrm>
            <a:off x="907200" y="4537080"/>
            <a:ext cx="3137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</a:pPr>
            <a:r>
              <a:rPr b="1" lang="en-US" sz="1800" spc="-1" strike="noStrike">
                <a:solidFill>
                  <a:srgbClr val="0000ff"/>
                </a:solidFill>
                <a:latin typeface="Trebuchet MS"/>
              </a:rPr>
              <a:t>map atlas:</a:t>
            </a:r>
            <a:r>
              <a:rPr b="0" lang="en-US" sz="1800" spc="-1" strike="noStrike">
                <a:solidFill>
                  <a:srgbClr val="0000ff"/>
                </a:solidFill>
                <a:latin typeface="Trebuchet MS"/>
              </a:rPr>
              <a:t> map D99 atlas locations to anatomy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7" name="CustomShape 8"/>
          <p:cNvSpPr/>
          <p:nvPr/>
        </p:nvSpPr>
        <p:spPr>
          <a:xfrm>
            <a:off x="907200" y="5427000"/>
            <a:ext cx="2644200" cy="27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>
            <a:noAutofit/>
          </a:bodyPr>
          <a:p>
            <a:pPr>
              <a:lnSpc>
                <a:spcPct val="93000"/>
              </a:lnSpc>
            </a:pPr>
            <a:r>
              <a:rPr b="0" i="1" lang="en-US" sz="1800" spc="-1" strike="noStrike">
                <a:solidFill>
                  <a:srgbClr val="990099"/>
                </a:solidFill>
                <a:latin typeface="Trebuchet MS"/>
              </a:rPr>
              <a:t>Bonus: SUMA surfaces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Conclusions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9" name="CustomShape 2"/>
          <p:cNvSpPr/>
          <p:nvPr/>
        </p:nvSpPr>
        <p:spPr>
          <a:xfrm>
            <a:off x="5653080" y="-589320"/>
            <a:ext cx="3504240" cy="516600"/>
          </a:xfrm>
          <a:custGeom>
            <a:avLst/>
            <a:gdLst/>
            <a:ahLst/>
            <a:rect l="l" t="t" r="r" b="b"/>
            <a:pathLst>
              <a:path w="5982" h="1395">
                <a:moveTo>
                  <a:pt x="0" y="0"/>
                </a:moveTo>
                <a:lnTo>
                  <a:pt x="5982" y="0"/>
                </a:lnTo>
                <a:lnTo>
                  <a:pt x="5982" y="1395"/>
                </a:lnTo>
                <a:lnTo>
                  <a:pt x="0" y="1395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0" name="TextShape 3"/>
          <p:cNvSpPr txBox="1"/>
          <p:nvPr/>
        </p:nvSpPr>
        <p:spPr>
          <a:xfrm>
            <a:off x="476280" y="1495080"/>
            <a:ext cx="8277120" cy="405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Lots of details and concepts to keep in mind: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what are the volume contrasts?  resolutions?  FOV?  overlaps? …?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1" i="1" lang="en-US" sz="2000" spc="-1" strike="noStrike" u="sng">
                <a:solidFill>
                  <a:srgbClr val="000000"/>
                </a:solidFill>
                <a:uFillTx/>
                <a:latin typeface="Trebuchet MS"/>
              </a:rPr>
              <a:t>Always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visually check results of alignments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some scripts/commands make images automatically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the AFNI GUI has many useful features to check ulay/olay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you can build your own image-making commands (@chauffeur_afni)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For FMRI: </a:t>
            </a:r>
            <a:r>
              <a:rPr b="1" i="1" lang="en-US" sz="2000" spc="-1" strike="noStrike">
                <a:solidFill>
                  <a:srgbClr val="000000"/>
                </a:solidFill>
                <a:latin typeface="Trebuchet MS"/>
              </a:rPr>
              <a:t>afni_proc.py is your new best friend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many features of alignment are taken care of for you, for free!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+ you can also learn more alignment tips by reading the AP script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Supplements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2" name="CustomShape 2"/>
          <p:cNvSpPr/>
          <p:nvPr/>
        </p:nvSpPr>
        <p:spPr>
          <a:xfrm>
            <a:off x="5653080" y="-589320"/>
            <a:ext cx="3504240" cy="516600"/>
          </a:xfrm>
          <a:custGeom>
            <a:avLst/>
            <a:gdLst/>
            <a:ahLst/>
            <a:rect l="l" t="t" r="r" b="b"/>
            <a:pathLst>
              <a:path w="5982" h="1395">
                <a:moveTo>
                  <a:pt x="0" y="0"/>
                </a:moveTo>
                <a:lnTo>
                  <a:pt x="5982" y="0"/>
                </a:lnTo>
                <a:lnTo>
                  <a:pt x="5982" y="1395"/>
                </a:lnTo>
                <a:lnTo>
                  <a:pt x="0" y="1395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3" name="TextShape 3"/>
          <p:cNvSpPr txBox="1"/>
          <p:nvPr/>
        </p:nvSpPr>
        <p:spPr>
          <a:xfrm>
            <a:off x="1728360" y="2742840"/>
            <a:ext cx="5311440" cy="315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Trebuchet MS"/>
              </a:rPr>
              <a:t>extra stuff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281880" y="1383120"/>
            <a:ext cx="8498880" cy="90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What kind of resolution do vols have (high/low)?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concepts: spatial resolution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5529960" y="3521880"/>
            <a:ext cx="2743200" cy="274320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2"/>
          <a:stretch/>
        </p:blipFill>
        <p:spPr>
          <a:xfrm>
            <a:off x="3202920" y="3521880"/>
            <a:ext cx="2231280" cy="274320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3"/>
          <a:stretch/>
        </p:blipFill>
        <p:spPr>
          <a:xfrm>
            <a:off x="871200" y="3521880"/>
            <a:ext cx="2231280" cy="2743200"/>
          </a:xfrm>
          <a:prstGeom prst="rect">
            <a:avLst/>
          </a:prstGeom>
          <a:ln>
            <a:noFill/>
          </a:ln>
        </p:spPr>
      </p:pic>
      <p:sp>
        <p:nvSpPr>
          <p:cNvPr id="182" name="TextShape 3"/>
          <p:cNvSpPr txBox="1"/>
          <p:nvPr/>
        </p:nvSpPr>
        <p:spPr>
          <a:xfrm>
            <a:off x="1460160" y="6247080"/>
            <a:ext cx="1053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A) T2w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3" name="TextShape 4"/>
          <p:cNvSpPr txBox="1"/>
          <p:nvPr/>
        </p:nvSpPr>
        <p:spPr>
          <a:xfrm>
            <a:off x="3791880" y="6247080"/>
            <a:ext cx="10533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B) T1w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4" name="TextShape 5"/>
          <p:cNvSpPr txBox="1"/>
          <p:nvPr/>
        </p:nvSpPr>
        <p:spPr>
          <a:xfrm>
            <a:off x="6446160" y="6247080"/>
            <a:ext cx="9111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9900"/>
                </a:solidFill>
                <a:latin typeface="Trebuchet MS"/>
              </a:rPr>
              <a:t>C) EPI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CustomShape 1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S1: script for @chauffeur_afni + imcat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5" name="CustomShape 2"/>
          <p:cNvSpPr/>
          <p:nvPr/>
        </p:nvSpPr>
        <p:spPr>
          <a:xfrm>
            <a:off x="5653080" y="-589320"/>
            <a:ext cx="3504240" cy="516600"/>
          </a:xfrm>
          <a:custGeom>
            <a:avLst/>
            <a:gdLst/>
            <a:ahLst/>
            <a:rect l="l" t="t" r="r" b="b"/>
            <a:pathLst>
              <a:path w="5982" h="1395">
                <a:moveTo>
                  <a:pt x="0" y="0"/>
                </a:moveTo>
                <a:lnTo>
                  <a:pt x="5982" y="0"/>
                </a:lnTo>
                <a:lnTo>
                  <a:pt x="5982" y="1395"/>
                </a:lnTo>
                <a:lnTo>
                  <a:pt x="0" y="1395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6" name="TextShape 3"/>
          <p:cNvSpPr txBox="1"/>
          <p:nvPr/>
        </p:nvSpPr>
        <p:spPr>
          <a:xfrm>
            <a:off x="889200" y="1371600"/>
            <a:ext cx="6845040" cy="543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#!/bin/tcsh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# Image-generating script for "Alignment concepts: dset overlap" slide; might be useful.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set odir = .                                # output dir: here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set lcol = ( 150 150 150 )                  # grey gaps in imcat cmd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set refv = MNI152_2009_template_SSW.nii.gz  # refvol, ulay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foreach ff ( `\ls mni_match*gz` )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# base name of vol, and make a list of all prefixes for later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set ibase = `3dinfo -prefix_noext "${ff}"`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set cpref = img0_${ibase}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# Make a montage of the zeroth brick of each image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@chauffeur_afni 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-ulay ${refv]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-olay $ff   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-thr_olay 14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-set_subbricks 0 -1 -1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-prefix     $odir/${cpref}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-pbar_posonly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-opacity 5  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-func_range 110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-cbar Viridis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-montx 1 -monty 1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-set_dicom_xyz   -15 -11 5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-set_xhairs     MULTI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-label_mode 1 -label_size 3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-do_clean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# Glue together in 2x2 square, with empty matrix element zero-filled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imcat           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-echo_edu   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-gap 5      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-gap_col $lcol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-nx 2       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-ny 2       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-zero_wrap                         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-prefix $odir/ALL_subj_${ibase}.jpg                       \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        </a:t>
            </a:r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$odir/${cpref}*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900" spc="-1" strike="noStrike">
                <a:solidFill>
                  <a:srgbClr val="000000"/>
                </a:solidFill>
                <a:latin typeface="Courier New"/>
              </a:rPr>
              <a:t>end</a:t>
            </a:r>
            <a:endParaRPr b="0" lang="en-US" sz="9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281880" y="1383120"/>
            <a:ext cx="8498880" cy="90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What kind of resolution do vols have (high/low)? 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  <a:p>
            <a:pPr marL="228600" indent="-228600">
              <a:lnSpc>
                <a:spcPct val="100000"/>
              </a:lnSpc>
              <a:spcBef>
                <a:spcPts val="422"/>
              </a:spcBef>
              <a:buClr>
                <a:srgbClr val="000000"/>
              </a:buClr>
              <a:buSzPct val="120000"/>
              <a:buFont typeface="Times New Roman"/>
              <a:buChar char="•"/>
            </a:pP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→ </a:t>
            </a:r>
            <a:r>
              <a:rPr b="0" i="1" lang="en-US" sz="1700" spc="-1" strike="noStrike">
                <a:solidFill>
                  <a:srgbClr val="000000"/>
                </a:solidFill>
                <a:latin typeface="Trebuchet MS"/>
                <a:ea typeface="msmincho"/>
              </a:rPr>
              <a:t>affects how we choose which vol is “source” (to-be-warped) and which is “base” (=target) and level of warping</a:t>
            </a:r>
            <a:endParaRPr b="0" lang="en-US" sz="1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685800" y="609480"/>
            <a:ext cx="7770960" cy="60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2bdff"/>
          </a:solidFill>
          <a:ln cap="sq" w="9360">
            <a:solidFill>
              <a:srgbClr val="0016e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Alignment concepts: spatial resolution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5529960" y="3521880"/>
            <a:ext cx="2743200" cy="2743200"/>
          </a:xfrm>
          <a:prstGeom prst="rect">
            <a:avLst/>
          </a:prstGeom>
          <a:ln>
            <a:noFill/>
          </a:ln>
        </p:spPr>
      </p:pic>
      <p:pic>
        <p:nvPicPr>
          <p:cNvPr id="188" name="" descr=""/>
          <p:cNvPicPr/>
          <p:nvPr/>
        </p:nvPicPr>
        <p:blipFill>
          <a:blip r:embed="rId2"/>
          <a:stretch/>
        </p:blipFill>
        <p:spPr>
          <a:xfrm>
            <a:off x="3202920" y="3521880"/>
            <a:ext cx="2231280" cy="2743200"/>
          </a:xfrm>
          <a:prstGeom prst="rect">
            <a:avLst/>
          </a:prstGeom>
          <a:ln>
            <a:noFill/>
          </a:ln>
        </p:spPr>
      </p:pic>
      <p:pic>
        <p:nvPicPr>
          <p:cNvPr id="189" name="" descr=""/>
          <p:cNvPicPr/>
          <p:nvPr/>
        </p:nvPicPr>
        <p:blipFill>
          <a:blip r:embed="rId3"/>
          <a:stretch/>
        </p:blipFill>
        <p:spPr>
          <a:xfrm>
            <a:off x="871200" y="3521880"/>
            <a:ext cx="2231280" cy="2743200"/>
          </a:xfrm>
          <a:prstGeom prst="rect">
            <a:avLst/>
          </a:prstGeom>
          <a:ln>
            <a:noFill/>
          </a:ln>
        </p:spPr>
      </p:pic>
      <p:sp>
        <p:nvSpPr>
          <p:cNvPr id="190" name="TextShape 3"/>
          <p:cNvSpPr txBox="1"/>
          <p:nvPr/>
        </p:nvSpPr>
        <p:spPr>
          <a:xfrm>
            <a:off x="1460160" y="6247080"/>
            <a:ext cx="105372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990000"/>
                </a:solidFill>
                <a:latin typeface="Trebuchet MS"/>
              </a:rPr>
              <a:t>A) T2w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1" name="TextShape 4"/>
          <p:cNvSpPr txBox="1"/>
          <p:nvPr/>
        </p:nvSpPr>
        <p:spPr>
          <a:xfrm>
            <a:off x="3791880" y="6247080"/>
            <a:ext cx="10533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00cc"/>
                </a:solidFill>
                <a:latin typeface="Trebuchet MS"/>
              </a:rPr>
              <a:t>B) T1w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2" name="TextShape 5"/>
          <p:cNvSpPr txBox="1"/>
          <p:nvPr/>
        </p:nvSpPr>
        <p:spPr>
          <a:xfrm>
            <a:off x="6446160" y="6247080"/>
            <a:ext cx="91116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0" lang="en-US" sz="2000" spc="-1" strike="noStrike">
                <a:solidFill>
                  <a:srgbClr val="009900"/>
                </a:solidFill>
                <a:latin typeface="Trebuchet MS"/>
              </a:rPr>
              <a:t>C) EPI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3" name="TextShape 6"/>
          <p:cNvSpPr txBox="1"/>
          <p:nvPr/>
        </p:nvSpPr>
        <p:spPr>
          <a:xfrm>
            <a:off x="1343520" y="2516040"/>
            <a:ext cx="1380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cc00cc"/>
                </a:solidFill>
                <a:latin typeface="Trebuchet MS"/>
              </a:rPr>
              <a:t>high res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" name="Line 7"/>
          <p:cNvSpPr/>
          <p:nvPr/>
        </p:nvSpPr>
        <p:spPr>
          <a:xfrm>
            <a:off x="1959840" y="2926800"/>
            <a:ext cx="0" cy="595440"/>
          </a:xfrm>
          <a:prstGeom prst="line">
            <a:avLst/>
          </a:prstGeom>
          <a:ln>
            <a:solidFill>
              <a:srgbClr val="cc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TextShape 8"/>
          <p:cNvSpPr txBox="1"/>
          <p:nvPr/>
        </p:nvSpPr>
        <p:spPr>
          <a:xfrm>
            <a:off x="6343920" y="2474280"/>
            <a:ext cx="1380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996600"/>
                </a:solidFill>
                <a:latin typeface="Trebuchet MS"/>
              </a:rPr>
              <a:t>low res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Line 9"/>
          <p:cNvSpPr/>
          <p:nvPr/>
        </p:nvSpPr>
        <p:spPr>
          <a:xfrm>
            <a:off x="6905520" y="2867400"/>
            <a:ext cx="720" cy="654480"/>
          </a:xfrm>
          <a:prstGeom prst="line">
            <a:avLst/>
          </a:prstGeom>
          <a:ln>
            <a:solidFill>
              <a:srgbClr val="9966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TextShape 10"/>
          <p:cNvSpPr txBox="1"/>
          <p:nvPr/>
        </p:nvSpPr>
        <p:spPr>
          <a:xfrm>
            <a:off x="3719520" y="2516400"/>
            <a:ext cx="1380240" cy="431280"/>
          </a:xfrm>
          <a:prstGeom prst="rect">
            <a:avLst/>
          </a:prstGeom>
          <a:noFill/>
          <a:ln w="36720">
            <a:noFill/>
          </a:ln>
        </p:spPr>
        <p:txBody>
          <a:bodyPr lIns="108000" rIns="108000" tIns="63000" bIns="63000">
            <a:noAutofit/>
          </a:bodyPr>
          <a:p>
            <a:pPr/>
            <a:r>
              <a:rPr b="1" lang="en-US" sz="2000" spc="-1" strike="noStrike">
                <a:solidFill>
                  <a:srgbClr val="cc00cc"/>
                </a:solidFill>
                <a:latin typeface="Trebuchet MS"/>
              </a:rPr>
              <a:t>high res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" name="Line 11"/>
          <p:cNvSpPr/>
          <p:nvPr/>
        </p:nvSpPr>
        <p:spPr>
          <a:xfrm>
            <a:off x="4335840" y="2927160"/>
            <a:ext cx="0" cy="595440"/>
          </a:xfrm>
          <a:prstGeom prst="line">
            <a:avLst/>
          </a:prstGeom>
          <a:ln>
            <a:solidFill>
              <a:srgbClr val="cc00cc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16891</TotalTime>
  <Application>LibreOffice/6.3.3.2$MacOSX_X86_64 LibreOffice_project/a64200df03143b798afd1ec74a12ab50359878ed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2017-02-07T21:24:35Z</dcterms:created>
  <dc:creator>Daniel Glen</dc:creator>
  <dc:description/>
  <dc:language>en-US</dc:language>
  <cp:lastModifiedBy/>
  <dcterms:modified xsi:type="dcterms:W3CDTF">2019-11-22T12:07:36Z</dcterms:modified>
  <cp:revision>222</cp:revision>
  <dc:subject/>
  <dc:title>Image and Volume Registration with AFNI</dc:title>
</cp:coreProperties>
</file>